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sldIdLst>
    <p:sldId id="256" r:id="rId3"/>
    <p:sldId id="259" r:id="rId4"/>
    <p:sldId id="258" r:id="rId5"/>
    <p:sldId id="266" r:id="rId6"/>
    <p:sldId id="267" r:id="rId7"/>
    <p:sldId id="269" r:id="rId8"/>
    <p:sldId id="270" r:id="rId9"/>
    <p:sldId id="271" r:id="rId10"/>
    <p:sldId id="272" r:id="rId11"/>
    <p:sldId id="275" r:id="rId12"/>
    <p:sldId id="274" r:id="rId13"/>
    <p:sldId id="273" r:id="rId14"/>
    <p:sldId id="276"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9" d="100"/>
          <a:sy n="129" d="100"/>
        </p:scale>
        <p:origin x="-348" y="-6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4404852"/>
            <a:ext cx="8008376" cy="126836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a:t>
            </a:r>
            <a:r>
              <a:rPr lang="en-US" dirty="0" smtClean="0"/>
              <a:t>Master </a:t>
            </a:r>
            <a:r>
              <a:rPr lang="en-US" dirty="0"/>
              <a:t>title style</a:t>
            </a:r>
            <a:endParaRPr lang="en-US" dirty="0"/>
          </a:p>
        </p:txBody>
      </p:sp>
      <p:sp>
        <p:nvSpPr>
          <p:cNvPr id="3" name="Subtitle 2"/>
          <p:cNvSpPr>
            <a:spLocks noGrp="1"/>
          </p:cNvSpPr>
          <p:nvPr>
            <p:ph type="subTitle" idx="1"/>
          </p:nvPr>
        </p:nvSpPr>
        <p:spPr>
          <a:xfrm>
            <a:off x="575188" y="5673212"/>
            <a:ext cx="8001000" cy="904568"/>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3" y="3167063"/>
            <a:ext cx="146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1144691"/>
            <a:ext cx="8259098" cy="101803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63714" y="2153265"/>
            <a:ext cx="8246070" cy="4218036"/>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542050"/>
            <a:ext cx="6805594" cy="967132"/>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1732937" y="1524001"/>
            <a:ext cx="6828503" cy="47273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1109446"/>
            <a:ext cx="8093365" cy="1018033"/>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22131" y="2315500"/>
            <a:ext cx="4040188"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22131" y="2945363"/>
            <a:ext cx="4040188"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57253" y="2315500"/>
            <a:ext cx="4041775"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57253" y="2945363"/>
            <a:ext cx="4041775"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Algoritmii de sortare si particularitatile lor</a:t>
            </a:r>
            <a:endParaRPr lang="en-US" dirty="0"/>
          </a:p>
        </p:txBody>
      </p:sp>
      <p:sp>
        <p:nvSpPr>
          <p:cNvPr id="3" name="Subtitle 2"/>
          <p:cNvSpPr>
            <a:spLocks noGrp="1"/>
          </p:cNvSpPr>
          <p:nvPr>
            <p:ph type="subTitle" idx="1"/>
          </p:nvPr>
        </p:nvSpPr>
        <p:spPr/>
        <p:txBody>
          <a:bodyPr/>
          <a:lstStyle/>
          <a:p>
            <a:r>
              <a:rPr lang="en-US" dirty="0"/>
              <a:t>Suditu Darius-Cosmin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149" y="859256"/>
            <a:ext cx="8093365" cy="1018033"/>
          </a:xfrm>
        </p:spPr>
        <p:txBody>
          <a:bodyPr>
            <a:normAutofit fontScale="90000"/>
          </a:bodyPr>
          <a:lstStyle/>
          <a:p>
            <a:r>
              <a:rPr lang="en-US" b="1" smtClean="0"/>
              <a:t>Complexitatea si eficienta in diferite situatii</a:t>
            </a:r>
            <a:endParaRPr lang="en-US" b="1" dirty="0"/>
          </a:p>
        </p:txBody>
      </p:sp>
      <p:sp>
        <p:nvSpPr>
          <p:cNvPr id="13" name="Text Box 12"/>
          <p:cNvSpPr txBox="1"/>
          <p:nvPr/>
        </p:nvSpPr>
        <p:spPr>
          <a:xfrm>
            <a:off x="406400" y="2355850"/>
            <a:ext cx="8124190" cy="28613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b="1"/>
              <a:t>	 Megre sort</a:t>
            </a:r>
            <a:r>
              <a:rPr lang="en-US"/>
              <a:t> are</a:t>
            </a:r>
            <a:r>
              <a:rPr lang="en-US" b="1"/>
              <a:t> complexitatea obisnuita O(Nlog(N)).</a:t>
            </a:r>
            <a:endParaRPr lang="en-US"/>
          </a:p>
          <a:p>
            <a:pPr algn="l"/>
            <a:endParaRPr lang="en-US" b="1"/>
          </a:p>
          <a:p>
            <a:pPr algn="l"/>
            <a:r>
              <a:rPr lang="en-US"/>
              <a:t>    	Algoritmul</a:t>
            </a:r>
            <a:r>
              <a:rPr lang="en-US" b="1"/>
              <a:t> merge sort </a:t>
            </a:r>
            <a:r>
              <a:rPr lang="en-US"/>
              <a:t>este un algoritm eficient, in special atunci cand avem de sortat multe numere.  </a:t>
            </a:r>
            <a:endParaRPr lang="en-US"/>
          </a:p>
          <a:p>
            <a:pPr algn="l"/>
            <a:endParaRPr lang="en-US"/>
          </a:p>
          <a:p>
            <a:pPr algn="l"/>
            <a:r>
              <a:rPr lang="en-US"/>
              <a:t>	</a:t>
            </a:r>
            <a:r>
              <a:rPr lang="en-US" b="1"/>
              <a:t>Totodata</a:t>
            </a:r>
            <a:r>
              <a:rPr lang="en-US"/>
              <a:t>, </a:t>
            </a:r>
            <a:r>
              <a:rPr lang="en-US" b="1"/>
              <a:t>merge </a:t>
            </a:r>
            <a:r>
              <a:rPr lang="en-US" b="1"/>
              <a:t>sort</a:t>
            </a:r>
            <a:r>
              <a:rPr lang="en-US"/>
              <a:t> nu este la fel de eficient cand avem de sortat vectori de lungime mai mica.</a:t>
            </a:r>
            <a:endParaRPr lang="en-US"/>
          </a:p>
          <a:p>
            <a:pPr algn="l"/>
            <a:endParaRPr lang="en-US"/>
          </a:p>
          <a:p>
            <a:pPr algn="l"/>
            <a:endParaRPr lang="en-US"/>
          </a:p>
          <a:p>
            <a:pPr algn="l"/>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04" y="755116"/>
            <a:ext cx="8093365" cy="1018033"/>
          </a:xfrm>
        </p:spPr>
        <p:txBody>
          <a:bodyPr/>
          <a:lstStyle/>
          <a:p>
            <a:r>
              <a:rPr lang="en-US" b="1" smtClean="0"/>
              <a:t>Quick Sort</a:t>
            </a:r>
            <a:endParaRPr lang="en-US" b="1" dirty="0"/>
          </a:p>
        </p:txBody>
      </p:sp>
      <p:sp>
        <p:nvSpPr>
          <p:cNvPr id="13" name="Text Box 12"/>
          <p:cNvSpPr txBox="1"/>
          <p:nvPr/>
        </p:nvSpPr>
        <p:spPr>
          <a:xfrm>
            <a:off x="509905" y="1696085"/>
            <a:ext cx="8124190" cy="50158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Quick Sort</a:t>
            </a:r>
            <a:r>
              <a:rPr lang="en-US"/>
              <a:t> este un algoritm de sortare recursiv bazat pe tehnica Divide et Impera.</a:t>
            </a:r>
            <a:endParaRPr lang="en-US"/>
          </a:p>
          <a:p>
            <a:pPr algn="l"/>
            <a:r>
              <a:rPr lang="en-US"/>
              <a:t>     </a:t>
            </a:r>
            <a:r>
              <a:rPr lang="en-US" b="1"/>
              <a:t>Algoritmul urmeaza urmatorii pasi :</a:t>
            </a:r>
            <a:endParaRPr lang="en-US"/>
          </a:p>
          <a:p>
            <a:r>
              <a:rPr lang="en-US"/>
              <a:t>	</a:t>
            </a:r>
            <a:r>
              <a:rPr lang="en-US" b="1"/>
              <a:t>Pasul I </a:t>
            </a:r>
            <a:r>
              <a:rPr lang="en-US"/>
              <a:t>:se alege un element special al listei, numit pivot;</a:t>
            </a:r>
            <a:endParaRPr lang="en-US"/>
          </a:p>
          <a:p>
            <a:r>
              <a:rPr lang="en-US"/>
              <a:t>	</a:t>
            </a:r>
            <a:r>
              <a:rPr lang="en-US" b="1"/>
              <a:t>Pasul II </a:t>
            </a:r>
            <a:r>
              <a:rPr lang="en-US"/>
              <a:t>:se ordonează elementele listei, astfel încât toate elementele din stânga pivotului să fie mai mici sau egale cu acesta, și toate elementele din dreapta pivotului să fie mai mari sau egale cu acesta;</a:t>
            </a:r>
            <a:endParaRPr lang="en-US"/>
          </a:p>
          <a:p>
            <a:r>
              <a:rPr lang="en-US"/>
              <a:t>	</a:t>
            </a:r>
            <a:r>
              <a:rPr lang="en-US" b="1"/>
              <a:t>Pasul III </a:t>
            </a:r>
            <a:r>
              <a:rPr lang="en-US"/>
              <a:t>: se continuă recursiv cu secvența din stânga pivotului și cu cea din dreapta lui.</a:t>
            </a:r>
            <a:endParaRPr lang="en-US"/>
          </a:p>
          <a:p>
            <a:r>
              <a:rPr lang="en-US"/>
              <a:t>----------------------------------------------------------------------------------------------------------------</a:t>
            </a:r>
            <a:endParaRPr lang="en-US"/>
          </a:p>
          <a:p>
            <a:endParaRPr lang="en-US"/>
          </a:p>
          <a:p>
            <a:r>
              <a:rPr lang="en-US" sz="1400"/>
              <a:t>def quick_sort(v):</a:t>
            </a:r>
            <a:endParaRPr lang="en-US" sz="1400"/>
          </a:p>
          <a:p>
            <a:r>
              <a:rPr lang="en-US" sz="1400"/>
              <a:t>    if len(v) &lt;= 1:</a:t>
            </a:r>
            <a:endParaRPr lang="en-US" sz="1400"/>
          </a:p>
          <a:p>
            <a:r>
              <a:rPr lang="en-US" sz="1400"/>
              <a:t>        return v</a:t>
            </a:r>
            <a:endParaRPr lang="en-US" sz="1400"/>
          </a:p>
          <a:p>
            <a:r>
              <a:rPr lang="en-US" sz="1400"/>
              <a:t>    </a:t>
            </a:r>
            <a:endParaRPr lang="en-US" sz="1400"/>
          </a:p>
          <a:p>
            <a:r>
              <a:rPr lang="en-US" sz="1400"/>
              <a:t>    pivot = v[len(v) // 2]</a:t>
            </a:r>
            <a:endParaRPr lang="en-US" sz="1400"/>
          </a:p>
          <a:p>
            <a:r>
              <a:rPr lang="en-US" sz="1400"/>
              <a:t>    st = [x for x in v if x &lt; pivot]</a:t>
            </a:r>
            <a:endParaRPr lang="en-US" sz="1400"/>
          </a:p>
          <a:p>
            <a:r>
              <a:rPr lang="en-US" sz="1400"/>
              <a:t>    mij = [x for x in v if x == pivot]</a:t>
            </a:r>
            <a:endParaRPr lang="en-US" sz="1400"/>
          </a:p>
          <a:p>
            <a:r>
              <a:rPr lang="en-US" sz="1400"/>
              <a:t>    dr = [x for x in v if x &gt; pivot]</a:t>
            </a:r>
            <a:endParaRPr lang="en-US" sz="1400"/>
          </a:p>
          <a:p>
            <a:r>
              <a:rPr lang="en-US" sz="1400"/>
              <a:t>    </a:t>
            </a:r>
            <a:endParaRPr lang="en-US" sz="1400"/>
          </a:p>
          <a:p>
            <a:r>
              <a:rPr lang="en-US" sz="1400"/>
              <a:t>    return quick_sort(st) + mij + quick_sort(dr)</a:t>
            </a:r>
            <a:endParaRPr lang="en-US" sz="1400"/>
          </a:p>
        </p:txBody>
      </p:sp>
      <p:pic>
        <p:nvPicPr>
          <p:cNvPr id="3" name="Picture 2" descr="download"/>
          <p:cNvPicPr>
            <a:picLocks noChangeAspect="1"/>
          </p:cNvPicPr>
          <p:nvPr/>
        </p:nvPicPr>
        <p:blipFill>
          <a:blip r:embed="rId1"/>
          <a:stretch>
            <a:fillRect/>
          </a:stretch>
        </p:blipFill>
        <p:spPr>
          <a:xfrm>
            <a:off x="5438140" y="4250690"/>
            <a:ext cx="3463290" cy="2461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184" y="945616"/>
            <a:ext cx="8093365" cy="1018033"/>
          </a:xfrm>
        </p:spPr>
        <p:txBody>
          <a:bodyPr>
            <a:normAutofit fontScale="90000"/>
          </a:bodyPr>
          <a:lstStyle/>
          <a:p>
            <a:r>
              <a:rPr lang="en-US" b="1" smtClean="0"/>
              <a:t>Complexitatea si eficienta in diferite situatii</a:t>
            </a:r>
            <a:endParaRPr lang="en-US" b="1" dirty="0"/>
          </a:p>
        </p:txBody>
      </p:sp>
      <p:sp>
        <p:nvSpPr>
          <p:cNvPr id="13" name="Text Box 12"/>
          <p:cNvSpPr txBox="1"/>
          <p:nvPr/>
        </p:nvSpPr>
        <p:spPr>
          <a:xfrm>
            <a:off x="363220" y="2988945"/>
            <a:ext cx="8124190" cy="313817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b="1"/>
              <a:t>	 Quick sort</a:t>
            </a:r>
            <a:r>
              <a:rPr lang="en-US"/>
              <a:t> are</a:t>
            </a:r>
            <a:r>
              <a:rPr lang="en-US" b="1"/>
              <a:t> complexitatea O(Nlog(N)) </a:t>
            </a:r>
            <a:r>
              <a:rPr lang="en-US"/>
              <a:t>in cel mai bun caz</a:t>
            </a:r>
            <a:r>
              <a:rPr lang="en-US" b="1"/>
              <a:t>, </a:t>
            </a:r>
            <a:r>
              <a:rPr lang="en-US"/>
              <a:t>atunci cand vectorul este deja sortat.</a:t>
            </a:r>
            <a:endParaRPr lang="en-US"/>
          </a:p>
          <a:p>
            <a:pPr algn="l"/>
            <a:endParaRPr lang="en-US"/>
          </a:p>
          <a:p>
            <a:pPr algn="l"/>
            <a:r>
              <a:rPr lang="en-US"/>
              <a:t>	Cazul in care algoritmul este cel mai eficient este acela in care elementul selectat drept pivot este mijlociu ca valoare, iar cazul in care este cel mai ineficient este acela in care pivotul este fie cel mai mic, fie cel mai mare element.</a:t>
            </a:r>
            <a:endParaRPr lang="en-US"/>
          </a:p>
          <a:p>
            <a:pPr algn="l"/>
            <a:endParaRPr lang="en-US" b="1"/>
          </a:p>
          <a:p>
            <a:pPr algn="l"/>
            <a:r>
              <a:rPr lang="en-US"/>
              <a:t>	Quick sort-ul poate fi eficient in unele cazuri, dar mai ineficient fata de alte tipuri de sortari, deoarece eficienta este influentata de alegerea pivotului. </a:t>
            </a:r>
            <a:endParaRPr lang="en-US" b="1"/>
          </a:p>
          <a:p>
            <a:pPr algn="l"/>
            <a:endParaRPr lang="en-US"/>
          </a:p>
          <a:p>
            <a:pPr algn="l"/>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04" y="755116"/>
            <a:ext cx="8093365" cy="1018033"/>
          </a:xfrm>
        </p:spPr>
        <p:txBody>
          <a:bodyPr/>
          <a:lstStyle/>
          <a:p>
            <a:r>
              <a:rPr lang="en-US" b="1" smtClean="0"/>
              <a:t>Insertion Sort</a:t>
            </a:r>
            <a:endParaRPr lang="en-US" b="1" dirty="0"/>
          </a:p>
        </p:txBody>
      </p:sp>
      <p:sp>
        <p:nvSpPr>
          <p:cNvPr id="13" name="Text Box 12"/>
          <p:cNvSpPr txBox="1"/>
          <p:nvPr/>
        </p:nvSpPr>
        <p:spPr>
          <a:xfrm>
            <a:off x="509905" y="1696085"/>
            <a:ext cx="8124190" cy="51079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Insertion Sort</a:t>
            </a:r>
            <a:r>
              <a:rPr lang="en-US"/>
              <a:t> este un algoritm de sortare ce se bazeaza pe urmatoarea idee:</a:t>
            </a:r>
            <a:endParaRPr lang="en-US"/>
          </a:p>
          <a:p>
            <a:r>
              <a:rPr lang="en-US"/>
              <a:t>	</a:t>
            </a:r>
            <a:r>
              <a:rPr lang="en-US" b="1"/>
              <a:t>-</a:t>
            </a:r>
            <a:r>
              <a:rPr lang="en-US"/>
              <a:t>fie un vector X[] cu n elemente;</a:t>
            </a:r>
            <a:endParaRPr lang="en-US"/>
          </a:p>
          <a:p>
            <a:r>
              <a:rPr lang="en-US"/>
              <a:t>	</a:t>
            </a:r>
            <a:r>
              <a:rPr lang="en-US" b="1"/>
              <a:t>-</a:t>
            </a:r>
            <a:r>
              <a:rPr lang="en-US"/>
              <a:t>dacă secvența cu indici 0, 1, …, i-1 este ordonată, atunci putem insera elementul X[i] în această secvență astfel încât să fie ordonată secvența cu indici 0, 1, …, i-1, i.</a:t>
            </a:r>
            <a:endParaRPr lang="en-US"/>
          </a:p>
          <a:p>
            <a:r>
              <a:rPr lang="en-US"/>
              <a:t>	-luăm pe rând fiecare element X[i] și îl inserăm în secvența din stânga sa</a:t>
            </a:r>
            <a:endParaRPr lang="en-US"/>
          </a:p>
          <a:p>
            <a:r>
              <a:rPr lang="en-US"/>
              <a:t>	-la final întreg vectorul va fi ordonat</a:t>
            </a:r>
            <a:endParaRPr lang="en-US"/>
          </a:p>
          <a:p>
            <a:r>
              <a:rPr lang="en-US"/>
              <a:t>----------------------------------------------------------------------------------------------------------------</a:t>
            </a:r>
            <a:endParaRPr lang="en-US"/>
          </a:p>
          <a:p>
            <a:r>
              <a:rPr lang="en-US" sz="1400"/>
              <a:t>def insertion_sort(v):</a:t>
            </a:r>
            <a:endParaRPr lang="en-US" sz="1400"/>
          </a:p>
          <a:p>
            <a:r>
              <a:rPr lang="en-US" sz="1400"/>
              <a:t>    for i in range(1, len(v)):</a:t>
            </a:r>
            <a:endParaRPr lang="en-US" sz="1400"/>
          </a:p>
          <a:p>
            <a:r>
              <a:rPr lang="en-US" sz="1400"/>
              <a:t>        key = v[i]</a:t>
            </a:r>
            <a:endParaRPr lang="en-US" sz="1400"/>
          </a:p>
          <a:p>
            <a:r>
              <a:rPr lang="en-US" sz="1400"/>
              <a:t>        j = i - 1</a:t>
            </a:r>
            <a:endParaRPr lang="en-US" sz="1400"/>
          </a:p>
          <a:p>
            <a:r>
              <a:rPr lang="en-US" sz="1400"/>
              <a:t>        </a:t>
            </a:r>
            <a:endParaRPr lang="en-US" sz="1400"/>
          </a:p>
          <a:p>
            <a:r>
              <a:rPr lang="en-US" sz="1400"/>
              <a:t>        while j &gt;= 0 and v[j] &gt; key:</a:t>
            </a:r>
            <a:endParaRPr lang="en-US" sz="1400"/>
          </a:p>
          <a:p>
            <a:r>
              <a:rPr lang="en-US" sz="1400"/>
              <a:t>            v[j + 1] = v[j]</a:t>
            </a:r>
            <a:endParaRPr lang="en-US" sz="1400"/>
          </a:p>
          <a:p>
            <a:r>
              <a:rPr lang="en-US" sz="1400"/>
              <a:t>            j -= 1</a:t>
            </a:r>
            <a:endParaRPr lang="en-US" sz="1400"/>
          </a:p>
          <a:p>
            <a:r>
              <a:rPr lang="en-US" sz="1400"/>
              <a:t>        </a:t>
            </a:r>
            <a:endParaRPr lang="en-US" sz="1400"/>
          </a:p>
          <a:p>
            <a:r>
              <a:rPr lang="en-US" sz="1400"/>
              <a:t>        v[j + 1] = key</a:t>
            </a:r>
            <a:endParaRPr lang="en-US" sz="1400"/>
          </a:p>
          <a:p>
            <a:r>
              <a:rPr lang="en-US" sz="1400"/>
              <a:t>    </a:t>
            </a:r>
            <a:endParaRPr lang="en-US" sz="1400"/>
          </a:p>
          <a:p>
            <a:r>
              <a:rPr lang="en-US" sz="1400"/>
              <a:t>    return v</a:t>
            </a:r>
            <a:endParaRPr lang="en-US" sz="1400"/>
          </a:p>
          <a:p>
            <a:endParaRPr lang="en-US" sz="1400"/>
          </a:p>
        </p:txBody>
      </p:sp>
      <p:pic>
        <p:nvPicPr>
          <p:cNvPr id="2" name="Picture 1" descr="insertionsort"/>
          <p:cNvPicPr>
            <a:picLocks noChangeAspect="1"/>
          </p:cNvPicPr>
          <p:nvPr/>
        </p:nvPicPr>
        <p:blipFill>
          <a:blip r:embed="rId1"/>
          <a:stretch>
            <a:fillRect/>
          </a:stretch>
        </p:blipFill>
        <p:spPr>
          <a:xfrm>
            <a:off x="5575935" y="3920490"/>
            <a:ext cx="2847975" cy="2883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184" y="945616"/>
            <a:ext cx="8093365" cy="1018033"/>
          </a:xfrm>
        </p:spPr>
        <p:txBody>
          <a:bodyPr>
            <a:normAutofit fontScale="90000"/>
          </a:bodyPr>
          <a:lstStyle/>
          <a:p>
            <a:r>
              <a:rPr lang="en-US" b="1" smtClean="0"/>
              <a:t>Complexitatea si eficienta in diferite situatii</a:t>
            </a:r>
            <a:endParaRPr lang="en-US" b="1" dirty="0"/>
          </a:p>
        </p:txBody>
      </p:sp>
      <p:sp>
        <p:nvSpPr>
          <p:cNvPr id="13" name="Text Box 12"/>
          <p:cNvSpPr txBox="1"/>
          <p:nvPr/>
        </p:nvSpPr>
        <p:spPr>
          <a:xfrm>
            <a:off x="302260" y="3413760"/>
            <a:ext cx="8124190" cy="17532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b="1"/>
              <a:t>	 Insertion sort</a:t>
            </a:r>
            <a:r>
              <a:rPr lang="en-US"/>
              <a:t> are</a:t>
            </a:r>
            <a:r>
              <a:rPr lang="en-US" b="1"/>
              <a:t> complexitatea O(log(N)) </a:t>
            </a:r>
            <a:r>
              <a:rPr lang="en-US"/>
              <a:t>in cel mai bun caz</a:t>
            </a:r>
            <a:r>
              <a:rPr lang="en-US" b="1"/>
              <a:t>, </a:t>
            </a:r>
            <a:r>
              <a:rPr lang="en-US"/>
              <a:t>iar in cel mai rau caz </a:t>
            </a:r>
            <a:r>
              <a:rPr lang="en-US" b="1"/>
              <a:t>O(N^2).</a:t>
            </a:r>
            <a:endParaRPr lang="en-US"/>
          </a:p>
          <a:p>
            <a:pPr algn="l"/>
            <a:endParaRPr lang="en-US"/>
          </a:p>
          <a:p>
            <a:pPr algn="l"/>
            <a:r>
              <a:rPr lang="en-US"/>
              <a:t>	</a:t>
            </a:r>
            <a:r>
              <a:rPr lang="en-US" b="1"/>
              <a:t>Insertion sort</a:t>
            </a:r>
            <a:r>
              <a:rPr lang="en-US"/>
              <a:t> este un algoritm simplu care este eficient doar in anumite situatii, precum pentru cantitati mici de numere sau pentru elemente sortate partial. </a:t>
            </a:r>
            <a:endParaRPr lang="en-US"/>
          </a:p>
          <a:p>
            <a:pPr algn="l"/>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8674" y="944346"/>
            <a:ext cx="8093365" cy="1018033"/>
          </a:xfrm>
        </p:spPr>
        <p:txBody>
          <a:bodyPr>
            <a:normAutofit fontScale="90000"/>
          </a:bodyPr>
          <a:p>
            <a:r>
              <a:rPr lang="en-US" sz="3335"/>
              <a:t>Timpul de executie al algoritmilor pt diferite teste:</a:t>
            </a:r>
            <a:endParaRPr lang="en-US" sz="3335"/>
          </a:p>
        </p:txBody>
      </p:sp>
      <p:graphicFrame>
        <p:nvGraphicFramePr>
          <p:cNvPr id="7" name="Table 6"/>
          <p:cNvGraphicFramePr/>
          <p:nvPr/>
        </p:nvGraphicFramePr>
        <p:xfrm>
          <a:off x="302895" y="1800225"/>
          <a:ext cx="8538845" cy="4998720"/>
        </p:xfrm>
        <a:graphic>
          <a:graphicData uri="http://schemas.openxmlformats.org/drawingml/2006/table">
            <a:tbl>
              <a:tblPr firstRow="1" bandRow="1">
                <a:tableStyleId>{5C22544A-7EE6-4342-B048-85BDC9FD1C3A}</a:tableStyleId>
              </a:tblPr>
              <a:tblGrid>
                <a:gridCol w="1219835"/>
                <a:gridCol w="1219835"/>
                <a:gridCol w="1219835"/>
                <a:gridCol w="1219835"/>
                <a:gridCol w="1219835"/>
                <a:gridCol w="1219835"/>
                <a:gridCol w="1219835"/>
              </a:tblGrid>
              <a:tr h="640080">
                <a:tc>
                  <a:txBody>
                    <a:bodyPr/>
                    <a:p>
                      <a:pPr>
                        <a:buNone/>
                      </a:pPr>
                      <a:endParaRPr lang="en-US"/>
                    </a:p>
                  </a:txBody>
                  <a:tcPr/>
                </a:tc>
                <a:tc>
                  <a:txBody>
                    <a:bodyPr/>
                    <a:p>
                      <a:pPr algn="ctr">
                        <a:buNone/>
                      </a:pPr>
                      <a:r>
                        <a:rPr lang="en-US"/>
                        <a:t>Radix Sort</a:t>
                      </a:r>
                      <a:endParaRPr lang="en-US"/>
                    </a:p>
                  </a:txBody>
                  <a:tcPr/>
                </a:tc>
                <a:tc>
                  <a:txBody>
                    <a:bodyPr/>
                    <a:p>
                      <a:pPr algn="ctr">
                        <a:buNone/>
                      </a:pPr>
                      <a:r>
                        <a:rPr lang="en-US" sz="1800"/>
                        <a:t>Merge Sort</a:t>
                      </a:r>
                      <a:endParaRPr lang="en-US" sz="1800"/>
                    </a:p>
                  </a:txBody>
                  <a:tcPr/>
                </a:tc>
                <a:tc>
                  <a:txBody>
                    <a:bodyPr/>
                    <a:p>
                      <a:pPr algn="ctr">
                        <a:buNone/>
                      </a:pPr>
                      <a:r>
                        <a:rPr lang="en-US"/>
                        <a:t>Shell Sort</a:t>
                      </a:r>
                      <a:endParaRPr lang="en-US"/>
                    </a:p>
                  </a:txBody>
                  <a:tcPr/>
                </a:tc>
                <a:tc>
                  <a:txBody>
                    <a:bodyPr/>
                    <a:p>
                      <a:pPr algn="ctr">
                        <a:buNone/>
                      </a:pPr>
                      <a:r>
                        <a:rPr lang="en-US"/>
                        <a:t>Quick Sort</a:t>
                      </a:r>
                      <a:endParaRPr lang="en-US"/>
                    </a:p>
                  </a:txBody>
                  <a:tcPr/>
                </a:tc>
                <a:tc>
                  <a:txBody>
                    <a:bodyPr/>
                    <a:p>
                      <a:pPr algn="ctr">
                        <a:buNone/>
                      </a:pPr>
                      <a:r>
                        <a:rPr lang="en-US"/>
                        <a:t>Insertion Sort</a:t>
                      </a:r>
                      <a:endParaRPr lang="en-US"/>
                    </a:p>
                  </a:txBody>
                  <a:tcPr/>
                </a:tc>
                <a:tc>
                  <a:txBody>
                    <a:bodyPr/>
                    <a:p>
                      <a:pPr algn="ctr">
                        <a:buNone/>
                      </a:pPr>
                      <a:r>
                        <a:rPr lang="en-US"/>
                        <a:t>Sort nativ python</a:t>
                      </a:r>
                      <a:endParaRPr lang="en-US"/>
                    </a:p>
                  </a:txBody>
                  <a:tcPr/>
                </a:tc>
              </a:tr>
              <a:tr h="609600">
                <a:tc>
                  <a:txBody>
                    <a:bodyPr/>
                    <a:p>
                      <a:pPr>
                        <a:buNone/>
                      </a:pPr>
                      <a:r>
                        <a:rPr lang="en-US" sz="1700" b="1"/>
                        <a:t>N=1000</a:t>
                      </a:r>
                      <a:endParaRPr lang="en-US" sz="1700" b="1"/>
                    </a:p>
                    <a:p>
                      <a:pPr>
                        <a:buNone/>
                      </a:pPr>
                      <a:r>
                        <a:rPr lang="en-US" sz="1700" b="1"/>
                        <a:t>Max=1000</a:t>
                      </a:r>
                      <a:endParaRPr lang="en-US" sz="1700" b="1"/>
                    </a:p>
                  </a:txBody>
                  <a:tcPr/>
                </a:tc>
                <a:tc>
                  <a:txBody>
                    <a:bodyPr/>
                    <a:p>
                      <a:pPr>
                        <a:buNone/>
                      </a:pPr>
                      <a:r>
                        <a:rPr lang="en-US"/>
                        <a:t>0.002</a:t>
                      </a:r>
                      <a:endParaRPr lang="en-US"/>
                    </a:p>
                  </a:txBody>
                  <a:tcPr/>
                </a:tc>
                <a:tc>
                  <a:txBody>
                    <a:bodyPr/>
                    <a:p>
                      <a:pPr>
                        <a:buNone/>
                      </a:pPr>
                      <a:r>
                        <a:rPr lang="en-US"/>
                        <a:t>0.006</a:t>
                      </a:r>
                      <a:endParaRPr lang="en-US"/>
                    </a:p>
                  </a:txBody>
                  <a:tcPr/>
                </a:tc>
                <a:tc>
                  <a:txBody>
                    <a:bodyPr/>
                    <a:p>
                      <a:pPr>
                        <a:buNone/>
                      </a:pPr>
                      <a:r>
                        <a:rPr lang="en-US"/>
                        <a:t>0.005</a:t>
                      </a:r>
                      <a:endParaRPr lang="en-US"/>
                    </a:p>
                  </a:txBody>
                  <a:tcPr/>
                </a:tc>
                <a:tc>
                  <a:txBody>
                    <a:bodyPr/>
                    <a:p>
                      <a:pPr>
                        <a:buNone/>
                      </a:pPr>
                      <a:r>
                        <a:rPr lang="en-US"/>
                        <a:t>0.002</a:t>
                      </a:r>
                      <a:endParaRPr lang="en-US"/>
                    </a:p>
                  </a:txBody>
                  <a:tcPr/>
                </a:tc>
                <a:tc>
                  <a:txBody>
                    <a:bodyPr/>
                    <a:p>
                      <a:pPr>
                        <a:buNone/>
                      </a:pPr>
                      <a:r>
                        <a:rPr lang="en-US"/>
                        <a:t>0.0</a:t>
                      </a:r>
                      <a:endParaRPr lang="en-US"/>
                    </a:p>
                  </a:txBody>
                  <a:tcPr/>
                </a:tc>
                <a:tc>
                  <a:txBody>
                    <a:bodyPr/>
                    <a:p>
                      <a:pPr>
                        <a:buNone/>
                      </a:pPr>
                      <a:r>
                        <a:rPr lang="en-US"/>
                        <a:t>0.0</a:t>
                      </a:r>
                      <a:endParaRPr lang="en-US"/>
                    </a:p>
                  </a:txBody>
                  <a:tcPr/>
                </a:tc>
              </a:tr>
              <a:tr h="609600">
                <a:tc>
                  <a:txBody>
                    <a:bodyPr/>
                    <a:p>
                      <a:pPr>
                        <a:buNone/>
                      </a:pPr>
                      <a:r>
                        <a:rPr lang="en-US" sz="1700" b="1"/>
                        <a:t>N=10^6</a:t>
                      </a:r>
                      <a:endParaRPr lang="en-US" sz="1700" b="1"/>
                    </a:p>
                    <a:p>
                      <a:pPr>
                        <a:buNone/>
                      </a:pPr>
                      <a:r>
                        <a:rPr lang="en-US" sz="1700" b="1"/>
                        <a:t>Max=1000</a:t>
                      </a:r>
                      <a:endParaRPr lang="en-US" sz="1700" b="1"/>
                    </a:p>
                  </a:txBody>
                  <a:tcPr/>
                </a:tc>
                <a:tc>
                  <a:txBody>
                    <a:bodyPr/>
                    <a:p>
                      <a:pPr>
                        <a:buNone/>
                      </a:pPr>
                      <a:r>
                        <a:rPr lang="en-US"/>
                        <a:t>1.98</a:t>
                      </a:r>
                      <a:endParaRPr lang="en-US"/>
                    </a:p>
                  </a:txBody>
                  <a:tcPr/>
                </a:tc>
                <a:tc>
                  <a:txBody>
                    <a:bodyPr/>
                    <a:p>
                      <a:pPr>
                        <a:buNone/>
                      </a:pPr>
                      <a:r>
                        <a:rPr lang="en-US"/>
                        <a:t>10.34</a:t>
                      </a:r>
                      <a:endParaRPr lang="en-US"/>
                    </a:p>
                  </a:txBody>
                  <a:tcPr/>
                </a:tc>
                <a:tc>
                  <a:txBody>
                    <a:bodyPr/>
                    <a:p>
                      <a:pPr>
                        <a:buNone/>
                      </a:pPr>
                      <a:r>
                        <a:rPr lang="en-US"/>
                        <a:t>17.63</a:t>
                      </a:r>
                      <a:endParaRPr lang="en-US"/>
                    </a:p>
                  </a:txBody>
                  <a:tcPr/>
                </a:tc>
                <a:tc>
                  <a:txBody>
                    <a:bodyPr/>
                    <a:p>
                      <a:pPr>
                        <a:buNone/>
                      </a:pPr>
                      <a:r>
                        <a:rPr lang="en-US"/>
                        <a:t>2.1</a:t>
                      </a:r>
                      <a:endParaRPr lang="en-US"/>
                    </a:p>
                  </a:txBody>
                  <a:tcPr/>
                </a:tc>
                <a:tc>
                  <a:txBody>
                    <a:bodyPr/>
                    <a:p>
                      <a:pPr>
                        <a:buNone/>
                      </a:pPr>
                      <a:r>
                        <a:rPr lang="en-US"/>
                        <a:t>0.37</a:t>
                      </a:r>
                      <a:endParaRPr lang="en-US"/>
                    </a:p>
                  </a:txBody>
                  <a:tcPr/>
                </a:tc>
                <a:tc>
                  <a:txBody>
                    <a:bodyPr/>
                    <a:p>
                      <a:pPr>
                        <a:buNone/>
                      </a:pPr>
                      <a:r>
                        <a:rPr lang="en-US"/>
                        <a:t>0.06</a:t>
                      </a:r>
                      <a:endParaRPr lang="en-US"/>
                    </a:p>
                  </a:txBody>
                  <a:tcPr/>
                </a:tc>
              </a:tr>
              <a:tr h="640080">
                <a:tc>
                  <a:txBody>
                    <a:bodyPr/>
                    <a:p>
                      <a:pPr>
                        <a:buNone/>
                      </a:pPr>
                      <a:r>
                        <a:rPr lang="en-US" b="1"/>
                        <a:t>N=10^6</a:t>
                      </a:r>
                      <a:endParaRPr lang="en-US" b="1"/>
                    </a:p>
                    <a:p>
                      <a:pPr>
                        <a:buNone/>
                      </a:pPr>
                      <a:r>
                        <a:rPr lang="en-US" b="1"/>
                        <a:t>Max=10^6</a:t>
                      </a:r>
                      <a:endParaRPr lang="en-US" b="1"/>
                    </a:p>
                  </a:txBody>
                  <a:tcPr/>
                </a:tc>
                <a:tc>
                  <a:txBody>
                    <a:bodyPr/>
                    <a:p>
                      <a:pPr>
                        <a:buNone/>
                      </a:pPr>
                      <a:r>
                        <a:rPr lang="en-US"/>
                        <a:t>4.13</a:t>
                      </a:r>
                      <a:endParaRPr lang="en-US"/>
                    </a:p>
                  </a:txBody>
                  <a:tcPr/>
                </a:tc>
                <a:tc>
                  <a:txBody>
                    <a:bodyPr/>
                    <a:p>
                      <a:pPr>
                        <a:buNone/>
                      </a:pPr>
                      <a:r>
                        <a:rPr lang="en-US"/>
                        <a:t>10.15</a:t>
                      </a:r>
                      <a:endParaRPr lang="en-US"/>
                    </a:p>
                  </a:txBody>
                  <a:tcPr/>
                </a:tc>
                <a:tc>
                  <a:txBody>
                    <a:bodyPr/>
                    <a:p>
                      <a:pPr>
                        <a:buNone/>
                      </a:pPr>
                      <a:r>
                        <a:rPr lang="en-US"/>
                        <a:t>22.22</a:t>
                      </a:r>
                      <a:endParaRPr lang="en-US"/>
                    </a:p>
                  </a:txBody>
                  <a:tcPr/>
                </a:tc>
                <a:tc>
                  <a:txBody>
                    <a:bodyPr/>
                    <a:p>
                      <a:pPr>
                        <a:buNone/>
                      </a:pPr>
                      <a:r>
                        <a:rPr lang="en-US"/>
                        <a:t>4.177</a:t>
                      </a:r>
                      <a:endParaRPr lang="en-US"/>
                    </a:p>
                  </a:txBody>
                  <a:tcPr/>
                </a:tc>
                <a:tc>
                  <a:txBody>
                    <a:bodyPr/>
                    <a:p>
                      <a:pPr>
                        <a:buNone/>
                      </a:pPr>
                      <a:r>
                        <a:rPr lang="en-US"/>
                        <a:t>0.386</a:t>
                      </a:r>
                      <a:endParaRPr lang="en-US"/>
                    </a:p>
                  </a:txBody>
                  <a:tcPr/>
                </a:tc>
                <a:tc>
                  <a:txBody>
                    <a:bodyPr/>
                    <a:p>
                      <a:pPr>
                        <a:buNone/>
                      </a:pPr>
                      <a:r>
                        <a:rPr lang="en-US"/>
                        <a:t>0.08</a:t>
                      </a:r>
                      <a:endParaRPr lang="en-US"/>
                    </a:p>
                  </a:txBody>
                  <a:tcPr/>
                </a:tc>
              </a:tr>
              <a:tr h="640080">
                <a:tc>
                  <a:txBody>
                    <a:bodyPr/>
                    <a:p>
                      <a:pPr>
                        <a:buNone/>
                      </a:pPr>
                      <a:r>
                        <a:rPr lang="en-US" b="1"/>
                        <a:t>N=10^7</a:t>
                      </a:r>
                      <a:endParaRPr lang="en-US" b="1"/>
                    </a:p>
                    <a:p>
                      <a:pPr>
                        <a:buNone/>
                      </a:pPr>
                      <a:r>
                        <a:rPr lang="en-US" b="1"/>
                        <a:t>Max=10</a:t>
                      </a:r>
                      <a:endParaRPr lang="en-US" b="1"/>
                    </a:p>
                  </a:txBody>
                  <a:tcPr/>
                </a:tc>
                <a:tc>
                  <a:txBody>
                    <a:bodyPr/>
                    <a:p>
                      <a:pPr>
                        <a:buNone/>
                      </a:pPr>
                      <a:r>
                        <a:rPr lang="en-US"/>
                        <a:t>8.1</a:t>
                      </a:r>
                      <a:endParaRPr lang="en-US"/>
                    </a:p>
                  </a:txBody>
                  <a:tcPr/>
                </a:tc>
                <a:tc>
                  <a:txBody>
                    <a:bodyPr/>
                    <a:p>
                      <a:pPr>
                        <a:buNone/>
                      </a:pPr>
                      <a:r>
                        <a:rPr lang="en-US"/>
                        <a:t>33.27</a:t>
                      </a:r>
                      <a:endParaRPr lang="en-US"/>
                    </a:p>
                  </a:txBody>
                  <a:tcPr/>
                </a:tc>
                <a:tc>
                  <a:txBody>
                    <a:bodyPr/>
                    <a:p>
                      <a:pPr>
                        <a:buNone/>
                      </a:pPr>
                      <a:r>
                        <a:rPr lang="en-US"/>
                        <a:t>16.95</a:t>
                      </a:r>
                      <a:endParaRPr lang="en-US"/>
                    </a:p>
                  </a:txBody>
                  <a:tcPr/>
                </a:tc>
                <a:tc>
                  <a:txBody>
                    <a:bodyPr/>
                    <a:p>
                      <a:pPr>
                        <a:buNone/>
                      </a:pPr>
                      <a:r>
                        <a:rPr lang="en-US"/>
                        <a:t>4.53</a:t>
                      </a:r>
                      <a:endParaRPr lang="en-US"/>
                    </a:p>
                  </a:txBody>
                  <a:tcPr/>
                </a:tc>
                <a:tc>
                  <a:txBody>
                    <a:bodyPr/>
                    <a:p>
                      <a:pPr>
                        <a:buNone/>
                      </a:pPr>
                      <a:r>
                        <a:rPr lang="en-US"/>
                        <a:t>0.93</a:t>
                      </a:r>
                      <a:endParaRPr lang="en-US"/>
                    </a:p>
                  </a:txBody>
                  <a:tcPr/>
                </a:tc>
                <a:tc>
                  <a:txBody>
                    <a:bodyPr/>
                    <a:p>
                      <a:pPr>
                        <a:buNone/>
                      </a:pPr>
                      <a:r>
                        <a:rPr lang="en-US"/>
                        <a:t>0.03</a:t>
                      </a:r>
                      <a:endParaRPr lang="en-US"/>
                    </a:p>
                  </a:txBody>
                  <a:tcPr/>
                </a:tc>
              </a:tr>
              <a:tr h="609600">
                <a:tc>
                  <a:txBody>
                    <a:bodyPr/>
                    <a:p>
                      <a:pPr>
                        <a:buNone/>
                      </a:pPr>
                      <a:r>
                        <a:rPr lang="en-US" sz="1700" b="1"/>
                        <a:t>N=1000</a:t>
                      </a:r>
                      <a:endParaRPr lang="en-US" sz="1700" b="1"/>
                    </a:p>
                    <a:p>
                      <a:pPr>
                        <a:buNone/>
                      </a:pPr>
                      <a:r>
                        <a:rPr lang="en-US" sz="1700" b="1"/>
                        <a:t>Max=10^8</a:t>
                      </a:r>
                      <a:endParaRPr lang="en-US" sz="1700" b="1"/>
                    </a:p>
                  </a:txBody>
                  <a:tcPr/>
                </a:tc>
                <a:tc>
                  <a:txBody>
                    <a:bodyPr/>
                    <a:p>
                      <a:pPr>
                        <a:buNone/>
                      </a:pPr>
                      <a:r>
                        <a:rPr lang="en-US"/>
                        <a:t>0.004</a:t>
                      </a:r>
                      <a:endParaRPr lang="en-US"/>
                    </a:p>
                  </a:txBody>
                  <a:tcPr/>
                </a:tc>
                <a:tc>
                  <a:txBody>
                    <a:bodyPr/>
                    <a:p>
                      <a:pPr>
                        <a:buNone/>
                      </a:pPr>
                      <a:r>
                        <a:rPr lang="en-US"/>
                        <a:t>0.006</a:t>
                      </a:r>
                      <a:endParaRPr lang="en-US"/>
                    </a:p>
                  </a:txBody>
                  <a:tcPr/>
                </a:tc>
                <a:tc>
                  <a:txBody>
                    <a:bodyPr/>
                    <a:p>
                      <a:pPr>
                        <a:buNone/>
                      </a:pPr>
                      <a:r>
                        <a:rPr lang="en-US"/>
                        <a:t>0.004</a:t>
                      </a:r>
                      <a:endParaRPr lang="en-US"/>
                    </a:p>
                  </a:txBody>
                  <a:tcPr/>
                </a:tc>
                <a:tc>
                  <a:txBody>
                    <a:bodyPr/>
                    <a:p>
                      <a:pPr>
                        <a:buNone/>
                      </a:pPr>
                      <a:r>
                        <a:rPr lang="en-US"/>
                        <a:t>0.002</a:t>
                      </a:r>
                      <a:endParaRPr lang="en-US"/>
                    </a:p>
                  </a:txBody>
                  <a:tcPr/>
                </a:tc>
                <a:tc>
                  <a:txBody>
                    <a:bodyPr/>
                    <a:p>
                      <a:pPr>
                        <a:buNone/>
                      </a:pPr>
                      <a:r>
                        <a:rPr lang="en-US"/>
                        <a:t>0.0</a:t>
                      </a:r>
                      <a:endParaRPr lang="en-US"/>
                    </a:p>
                  </a:txBody>
                  <a:tcPr/>
                </a:tc>
                <a:tc>
                  <a:txBody>
                    <a:bodyPr/>
                    <a:p>
                      <a:pPr>
                        <a:buNone/>
                      </a:pPr>
                      <a:r>
                        <a:rPr lang="en-US"/>
                        <a:t>0.0</a:t>
                      </a:r>
                      <a:endParaRPr lang="en-US"/>
                    </a:p>
                  </a:txBody>
                  <a:tcPr/>
                </a:tc>
              </a:tr>
              <a:tr h="640080">
                <a:tc>
                  <a:txBody>
                    <a:bodyPr/>
                    <a:p>
                      <a:pPr>
                        <a:buNone/>
                      </a:pPr>
                      <a:r>
                        <a:rPr lang="en-US" b="1"/>
                        <a:t>N=10^5</a:t>
                      </a:r>
                      <a:endParaRPr lang="en-US" b="1"/>
                    </a:p>
                    <a:p>
                      <a:pPr>
                        <a:buNone/>
                      </a:pPr>
                      <a:r>
                        <a:rPr lang="en-US" b="1"/>
                        <a:t>Max=10^6</a:t>
                      </a:r>
                      <a:endParaRPr lang="en-US" b="1"/>
                    </a:p>
                  </a:txBody>
                  <a:tcPr/>
                </a:tc>
                <a:tc>
                  <a:txBody>
                    <a:bodyPr/>
                    <a:p>
                      <a:pPr>
                        <a:buNone/>
                      </a:pPr>
                      <a:r>
                        <a:rPr lang="en-US"/>
                        <a:t>0.3</a:t>
                      </a:r>
                      <a:endParaRPr lang="en-US"/>
                    </a:p>
                  </a:txBody>
                  <a:tcPr/>
                </a:tc>
                <a:tc>
                  <a:txBody>
                    <a:bodyPr/>
                    <a:p>
                      <a:pPr>
                        <a:buNone/>
                      </a:pPr>
                      <a:r>
                        <a:rPr lang="en-US"/>
                        <a:t>0.8</a:t>
                      </a:r>
                      <a:endParaRPr lang="en-US"/>
                    </a:p>
                  </a:txBody>
                  <a:tcPr/>
                </a:tc>
                <a:tc>
                  <a:txBody>
                    <a:bodyPr/>
                    <a:p>
                      <a:pPr>
                        <a:buNone/>
                      </a:pPr>
                      <a:r>
                        <a:rPr lang="en-US"/>
                        <a:t>1.4</a:t>
                      </a:r>
                      <a:endParaRPr lang="en-US"/>
                    </a:p>
                  </a:txBody>
                  <a:tcPr/>
                </a:tc>
                <a:tc>
                  <a:txBody>
                    <a:bodyPr/>
                    <a:p>
                      <a:pPr>
                        <a:buNone/>
                      </a:pPr>
                      <a:r>
                        <a:rPr lang="en-US"/>
                        <a:t>0.3</a:t>
                      </a:r>
                      <a:endParaRPr lang="en-US"/>
                    </a:p>
                  </a:txBody>
                  <a:tcPr/>
                </a:tc>
                <a:tc>
                  <a:txBody>
                    <a:bodyPr/>
                    <a:p>
                      <a:pPr>
                        <a:buNone/>
                      </a:pPr>
                      <a:r>
                        <a:rPr lang="en-US"/>
                        <a:t>0.03</a:t>
                      </a:r>
                      <a:endParaRPr lang="en-US"/>
                    </a:p>
                  </a:txBody>
                  <a:tcPr/>
                </a:tc>
                <a:tc>
                  <a:txBody>
                    <a:bodyPr/>
                    <a:p>
                      <a:pPr>
                        <a:buNone/>
                      </a:pPr>
                      <a:r>
                        <a:rPr lang="en-US"/>
                        <a:t>0.002</a:t>
                      </a:r>
                      <a:endParaRPr lang="en-US"/>
                    </a:p>
                  </a:txBody>
                  <a:tcPr/>
                </a:tc>
              </a:tr>
              <a:tr h="609600">
                <a:tc>
                  <a:txBody>
                    <a:bodyPr/>
                    <a:p>
                      <a:pPr>
                        <a:buNone/>
                      </a:pPr>
                      <a:r>
                        <a:rPr lang="en-US" sz="1700" b="1"/>
                        <a:t>N=1000</a:t>
                      </a:r>
                      <a:endParaRPr lang="en-US" sz="1700" b="1"/>
                    </a:p>
                    <a:p>
                      <a:pPr>
                        <a:buNone/>
                      </a:pPr>
                      <a:r>
                        <a:rPr lang="en-US" sz="1700" b="1"/>
                        <a:t>Max=10^6</a:t>
                      </a:r>
                      <a:endParaRPr lang="en-US" sz="1700" b="1"/>
                    </a:p>
                  </a:txBody>
                  <a:tcPr/>
                </a:tc>
                <a:tc>
                  <a:txBody>
                    <a:bodyPr/>
                    <a:p>
                      <a:pPr>
                        <a:buNone/>
                      </a:pPr>
                      <a:r>
                        <a:rPr lang="en-US"/>
                        <a:t>0.003</a:t>
                      </a:r>
                      <a:endParaRPr lang="en-US"/>
                    </a:p>
                  </a:txBody>
                  <a:tcPr/>
                </a:tc>
                <a:tc>
                  <a:txBody>
                    <a:bodyPr/>
                    <a:p>
                      <a:pPr>
                        <a:buNone/>
                      </a:pPr>
                      <a:r>
                        <a:rPr lang="en-US"/>
                        <a:t>0.005</a:t>
                      </a:r>
                      <a:endParaRPr lang="en-US"/>
                    </a:p>
                  </a:txBody>
                  <a:tcPr/>
                </a:tc>
                <a:tc>
                  <a:txBody>
                    <a:bodyPr/>
                    <a:p>
                      <a:pPr>
                        <a:buNone/>
                      </a:pPr>
                      <a:r>
                        <a:rPr lang="en-US"/>
                        <a:t>0.005</a:t>
                      </a:r>
                      <a:endParaRPr lang="en-US"/>
                    </a:p>
                  </a:txBody>
                  <a:tcPr/>
                </a:tc>
                <a:tc>
                  <a:txBody>
                    <a:bodyPr/>
                    <a:p>
                      <a:pPr>
                        <a:buNone/>
                      </a:pPr>
                      <a:r>
                        <a:rPr lang="en-US"/>
                        <a:t>0.002</a:t>
                      </a:r>
                      <a:endParaRPr lang="en-US"/>
                    </a:p>
                  </a:txBody>
                  <a:tcPr/>
                </a:tc>
                <a:tc>
                  <a:txBody>
                    <a:bodyPr/>
                    <a:p>
                      <a:pPr>
                        <a:buNone/>
                      </a:pPr>
                      <a:r>
                        <a:rPr lang="en-US"/>
                        <a:t>0.0</a:t>
                      </a:r>
                      <a:endParaRPr lang="en-US"/>
                    </a:p>
                  </a:txBody>
                  <a:tcPr/>
                </a:tc>
                <a:tc>
                  <a:txBody>
                    <a:bodyPr/>
                    <a:p>
                      <a:pPr>
                        <a:buNone/>
                      </a:pPr>
                      <a:r>
                        <a:rPr lang="en-US"/>
                        <a:t>0.0</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Algoritmii prezentati:</a:t>
            </a:r>
            <a:endParaRPr lang="en-US" dirty="0"/>
          </a:p>
        </p:txBody>
      </p:sp>
      <p:sp>
        <p:nvSpPr>
          <p:cNvPr id="5" name="Content Placeholder 4"/>
          <p:cNvSpPr>
            <a:spLocks noGrp="1"/>
          </p:cNvSpPr>
          <p:nvPr>
            <p:ph idx="1"/>
          </p:nvPr>
        </p:nvSpPr>
        <p:spPr/>
        <p:txBody>
          <a:bodyPr/>
          <a:lstStyle/>
          <a:p>
            <a:r>
              <a:rPr lang="en-US" dirty="0"/>
              <a:t>Radix Sort</a:t>
            </a:r>
            <a:endParaRPr lang="en-US" dirty="0"/>
          </a:p>
          <a:p>
            <a:r>
              <a:rPr lang="en-US" dirty="0"/>
              <a:t>Merge Sort</a:t>
            </a:r>
            <a:endParaRPr lang="en-US" dirty="0"/>
          </a:p>
          <a:p>
            <a:r>
              <a:rPr lang="en-US" dirty="0"/>
              <a:t>Shell Sort</a:t>
            </a:r>
            <a:endParaRPr lang="en-US" dirty="0"/>
          </a:p>
          <a:p>
            <a:r>
              <a:rPr lang="en-US" dirty="0"/>
              <a:t>Quick Sort</a:t>
            </a:r>
            <a:endParaRPr lang="en-US" dirty="0"/>
          </a:p>
          <a:p>
            <a:r>
              <a:rPr lang="en-US" dirty="0"/>
              <a:t>Insertion Sort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04" y="755116"/>
            <a:ext cx="8093365" cy="1018033"/>
          </a:xfrm>
        </p:spPr>
        <p:txBody>
          <a:bodyPr/>
          <a:lstStyle/>
          <a:p>
            <a:r>
              <a:rPr lang="en-US" b="1" smtClean="0"/>
              <a:t>Radix Sort</a:t>
            </a:r>
            <a:endParaRPr lang="en-US" b="1" dirty="0"/>
          </a:p>
        </p:txBody>
      </p:sp>
      <p:sp>
        <p:nvSpPr>
          <p:cNvPr id="13" name="Text Box 12"/>
          <p:cNvSpPr txBox="1"/>
          <p:nvPr/>
        </p:nvSpPr>
        <p:spPr>
          <a:xfrm>
            <a:off x="509905" y="1696085"/>
            <a:ext cx="8124190" cy="50774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Radix Sort</a:t>
            </a:r>
            <a:r>
              <a:rPr lang="en-US"/>
              <a:t> este un algoritm bazat pe ‘non-compararea’, respectiv categorizarea in mod favorabil a fiecarei cifre a numerelor date, pe rand, incepand de la cifra unitatilor (LSD) pana la MSD. </a:t>
            </a:r>
            <a:endParaRPr lang="en-US"/>
          </a:p>
          <a:p>
            <a:pPr algn="l"/>
            <a:endParaRPr lang="en-US"/>
          </a:p>
          <a:p>
            <a:pPr algn="l"/>
            <a:r>
              <a:rPr lang="en-US"/>
              <a:t>      Astfel, prin radix sort, se sorteaza numerele in functie de fiecare cifra in parte incepand de la </a:t>
            </a:r>
            <a:r>
              <a:rPr lang="en-US" b="1"/>
              <a:t>LSD</a:t>
            </a:r>
            <a:r>
              <a:rPr lang="en-US"/>
              <a:t> (least significant digit) pana la </a:t>
            </a:r>
            <a:r>
              <a:rPr lang="en-US" b="1"/>
              <a:t>MSD</a:t>
            </a:r>
            <a:r>
              <a:rPr lang="en-US"/>
              <a:t> (most significant digit) cu ajutorul </a:t>
            </a:r>
            <a:r>
              <a:rPr lang="en-US" b="1"/>
              <a:t>counting sort</a:t>
            </a:r>
            <a:r>
              <a:rPr lang="en-US"/>
              <a:t>, ca si o submetoda de sortare.</a:t>
            </a:r>
            <a:endParaRPr lang="en-US"/>
          </a:p>
          <a:p>
            <a:pPr algn="l"/>
            <a:endParaRPr lang="en-US"/>
          </a:p>
          <a:p>
            <a:r>
              <a:rPr lang="en-US"/>
              <a:t>     </a:t>
            </a:r>
            <a:r>
              <a:rPr lang="en-US" b="1"/>
              <a:t>Algoritmul urmeaza urmatorii pasi :</a:t>
            </a:r>
            <a:endParaRPr lang="en-US"/>
          </a:p>
          <a:p>
            <a:r>
              <a:rPr lang="en-US"/>
              <a:t>	</a:t>
            </a:r>
            <a:endParaRPr lang="en-US"/>
          </a:p>
          <a:p>
            <a:r>
              <a:rPr lang="en-US"/>
              <a:t>	</a:t>
            </a:r>
            <a:r>
              <a:rPr lang="en-US" b="1"/>
              <a:t>Pasul I </a:t>
            </a:r>
            <a:r>
              <a:rPr lang="en-US"/>
              <a:t>: Selectam fiecare cifra unitatilor (LSD) din fiecare numar. </a:t>
            </a:r>
            <a:endParaRPr lang="en-US"/>
          </a:p>
          <a:p>
            <a:endParaRPr lang="en-US"/>
          </a:p>
          <a:p>
            <a:r>
              <a:rPr lang="en-US"/>
              <a:t>	</a:t>
            </a:r>
            <a:r>
              <a:rPr lang="en-US" b="1"/>
              <a:t>Pasul II </a:t>
            </a:r>
            <a:r>
              <a:rPr lang="en-US"/>
              <a:t>: Punem elementele intr-un vector auxiliar pe pozitia corespunzatoare si copiam vectorul auxiliar inapoi invectorul nostru.</a:t>
            </a:r>
            <a:endParaRPr lang="en-US"/>
          </a:p>
          <a:p>
            <a:endParaRPr lang="en-US"/>
          </a:p>
          <a:p>
            <a:r>
              <a:rPr lang="en-US"/>
              <a:t>	</a:t>
            </a:r>
            <a:r>
              <a:rPr lang="en-US" b="1"/>
              <a:t>Pasul III </a:t>
            </a:r>
            <a:r>
              <a:rPr lang="en-US"/>
              <a:t>: Repetam procedeul , mutandu-ne la urmatoarea cea mai semnificativa cifra din numar, iar acolo unde nu exista atribuim automat valoarea ‘0’.</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1099" y="998321"/>
            <a:ext cx="8093365" cy="1018033"/>
          </a:xfrm>
        </p:spPr>
        <p:txBody>
          <a:bodyPr>
            <a:normAutofit fontScale="90000"/>
          </a:bodyPr>
          <a:lstStyle/>
          <a:p>
            <a:r>
              <a:rPr lang="en-US" b="1" smtClean="0"/>
              <a:t>Algoritmul utilizat pentru radix sort:</a:t>
            </a:r>
            <a:br>
              <a:rPr lang="en-US" b="1" smtClean="0"/>
            </a:br>
            <a:endParaRPr lang="en-US" b="1" dirty="0"/>
          </a:p>
        </p:txBody>
      </p:sp>
      <p:sp>
        <p:nvSpPr>
          <p:cNvPr id="13" name="Text Box 12"/>
          <p:cNvSpPr txBox="1"/>
          <p:nvPr/>
        </p:nvSpPr>
        <p:spPr>
          <a:xfrm>
            <a:off x="509905" y="1526540"/>
            <a:ext cx="8124190"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a:t>
            </a:r>
            <a:endParaRPr lang="en-US"/>
          </a:p>
        </p:txBody>
      </p:sp>
      <p:sp>
        <p:nvSpPr>
          <p:cNvPr id="3" name="Text Box 2"/>
          <p:cNvSpPr txBox="1"/>
          <p:nvPr/>
        </p:nvSpPr>
        <p:spPr>
          <a:xfrm>
            <a:off x="279400" y="1652905"/>
            <a:ext cx="6060440" cy="50158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sz="1600"/>
              <a:t>def radix_sort(v, b):</a:t>
            </a:r>
            <a:endParaRPr lang="en-US" sz="1600"/>
          </a:p>
          <a:p>
            <a:endParaRPr lang="en-US" sz="1600"/>
          </a:p>
          <a:p>
            <a:r>
              <a:rPr lang="en-US" sz="1600"/>
              <a:t>    maxim = max(v)</a:t>
            </a:r>
            <a:endParaRPr lang="en-US" sz="1600"/>
          </a:p>
          <a:p>
            <a:r>
              <a:rPr lang="en-US" sz="1600"/>
              <a:t>    nrcifre = 0</a:t>
            </a:r>
            <a:endParaRPr lang="en-US" sz="1600"/>
          </a:p>
          <a:p>
            <a:endParaRPr lang="en-US" sz="1600"/>
          </a:p>
          <a:p>
            <a:r>
              <a:rPr lang="en-US" sz="1600"/>
              <a:t>    while maxim &gt; 0:</a:t>
            </a:r>
            <a:endParaRPr lang="en-US" sz="1600"/>
          </a:p>
          <a:p>
            <a:r>
              <a:rPr lang="en-US" sz="1600"/>
              <a:t>        nrcifre += 1</a:t>
            </a:r>
            <a:endParaRPr lang="en-US" sz="1600"/>
          </a:p>
          <a:p>
            <a:r>
              <a:rPr lang="en-US" sz="1600"/>
              <a:t>        maxim //= b</a:t>
            </a:r>
            <a:endParaRPr lang="en-US" sz="1600"/>
          </a:p>
          <a:p>
            <a:r>
              <a:rPr lang="en-US" sz="1600"/>
              <a:t>    </a:t>
            </a:r>
            <a:endParaRPr lang="en-US" sz="1600"/>
          </a:p>
          <a:p>
            <a:r>
              <a:rPr lang="en-US" sz="1600"/>
              <a:t>    for i in range(nrcifre):</a:t>
            </a:r>
            <a:endParaRPr lang="en-US" sz="1600"/>
          </a:p>
          <a:p>
            <a:r>
              <a:rPr lang="en-US" sz="1600"/>
              <a:t>        </a:t>
            </a:r>
            <a:endParaRPr lang="en-US" sz="1600"/>
          </a:p>
          <a:p>
            <a:r>
              <a:rPr lang="en-US" sz="1600"/>
              <a:t>        partiale = [[] for _ in range(b)]</a:t>
            </a:r>
            <a:endParaRPr lang="en-US" sz="1600"/>
          </a:p>
          <a:p>
            <a:r>
              <a:rPr lang="en-US" sz="1600"/>
              <a:t>        </a:t>
            </a:r>
            <a:endParaRPr lang="en-US" sz="1600"/>
          </a:p>
          <a:p>
            <a:r>
              <a:rPr lang="en-US" sz="1600"/>
              <a:t>        for j in range(len(v)):</a:t>
            </a:r>
            <a:endParaRPr lang="en-US" sz="1600"/>
          </a:p>
          <a:p>
            <a:r>
              <a:rPr lang="en-US" sz="1600"/>
              <a:t>            digit_val = (v[j] // (b ** i)) % b</a:t>
            </a:r>
            <a:endParaRPr lang="en-US" sz="1600"/>
          </a:p>
          <a:p>
            <a:r>
              <a:rPr lang="en-US" sz="1600"/>
              <a:t>            partiale[digit_val].append(v[j])</a:t>
            </a:r>
            <a:endParaRPr lang="en-US" sz="1600"/>
          </a:p>
          <a:p>
            <a:r>
              <a:rPr lang="en-US" sz="1600"/>
              <a:t>        v = []</a:t>
            </a:r>
            <a:endParaRPr lang="en-US" sz="1600"/>
          </a:p>
          <a:p>
            <a:r>
              <a:rPr lang="en-US" sz="1600"/>
              <a:t>        for partial in partiale:</a:t>
            </a:r>
            <a:endParaRPr lang="en-US" sz="1600"/>
          </a:p>
          <a:p>
            <a:r>
              <a:rPr lang="en-US" sz="1600"/>
              <a:t>            v.extend(partial)</a:t>
            </a:r>
            <a:endParaRPr lang="en-US" sz="1600"/>
          </a:p>
          <a:p>
            <a:r>
              <a:rPr lang="en-US" sz="1600"/>
              <a:t>    return v</a:t>
            </a:r>
            <a:endParaRPr lang="en-US" sz="1600"/>
          </a:p>
        </p:txBody>
      </p:sp>
      <p:pic>
        <p:nvPicPr>
          <p:cNvPr id="5" name="Picture 4" descr="radix"/>
          <p:cNvPicPr>
            <a:picLocks noChangeAspect="1"/>
          </p:cNvPicPr>
          <p:nvPr/>
        </p:nvPicPr>
        <p:blipFill>
          <a:blip r:embed="rId1"/>
          <a:stretch>
            <a:fillRect/>
          </a:stretch>
        </p:blipFill>
        <p:spPr>
          <a:xfrm>
            <a:off x="3958590" y="2159000"/>
            <a:ext cx="5055235" cy="3235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149" y="859256"/>
            <a:ext cx="8093365" cy="1018033"/>
          </a:xfrm>
        </p:spPr>
        <p:txBody>
          <a:bodyPr>
            <a:normAutofit fontScale="90000"/>
          </a:bodyPr>
          <a:lstStyle/>
          <a:p>
            <a:r>
              <a:rPr lang="en-US" b="1" smtClean="0"/>
              <a:t>Complexitatea si eficienta in diferite situatii</a:t>
            </a:r>
            <a:endParaRPr lang="en-US" b="1" dirty="0"/>
          </a:p>
        </p:txBody>
      </p:sp>
      <p:sp>
        <p:nvSpPr>
          <p:cNvPr id="13" name="Text Box 12"/>
          <p:cNvSpPr txBox="1"/>
          <p:nvPr/>
        </p:nvSpPr>
        <p:spPr>
          <a:xfrm>
            <a:off x="449580" y="2164715"/>
            <a:ext cx="8124190" cy="396938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b="1"/>
              <a:t>	 Radix sort</a:t>
            </a:r>
            <a:r>
              <a:rPr lang="en-US"/>
              <a:t> are</a:t>
            </a:r>
            <a:r>
              <a:rPr lang="en-US" b="1"/>
              <a:t> complexitatea obisnuita O(nrcif*(n+baza)), </a:t>
            </a:r>
            <a:r>
              <a:rPr lang="en-US"/>
              <a:t>unde baza este baza numarului, nrcif este numarul de cifre maxim al unui element, iar n este numarul de elemente care trebuiesc sortate.</a:t>
            </a:r>
            <a:endParaRPr lang="en-US"/>
          </a:p>
          <a:p>
            <a:pPr algn="l"/>
            <a:endParaRPr lang="en-US" b="1"/>
          </a:p>
          <a:p>
            <a:pPr algn="l"/>
            <a:r>
              <a:rPr lang="en-US"/>
              <a:t>    	Algoritmul</a:t>
            </a:r>
            <a:r>
              <a:rPr lang="en-US" b="1"/>
              <a:t> </a:t>
            </a:r>
            <a:r>
              <a:rPr lang="en-US" b="1"/>
              <a:t>radix sort</a:t>
            </a:r>
            <a:r>
              <a:rPr lang="en-US"/>
              <a:t> are o complexistate liniara si este eficient atunci cand sortam multe numere deoarece nu functioneaza pe baza de comparatie precum merge sort-ul si quicksort-ul.</a:t>
            </a:r>
            <a:endParaRPr lang="en-US"/>
          </a:p>
          <a:p>
            <a:pPr algn="l"/>
            <a:endParaRPr lang="en-US"/>
          </a:p>
          <a:p>
            <a:pPr algn="l"/>
            <a:r>
              <a:rPr lang="en-US"/>
              <a:t>	</a:t>
            </a:r>
            <a:r>
              <a:rPr lang="en-US" b="1"/>
              <a:t>Totodata</a:t>
            </a:r>
            <a:r>
              <a:rPr lang="en-US"/>
              <a:t>, </a:t>
            </a:r>
            <a:r>
              <a:rPr lang="en-US" b="1"/>
              <a:t>radix sort</a:t>
            </a:r>
            <a:r>
              <a:rPr lang="en-US"/>
              <a:t> nu este</a:t>
            </a:r>
            <a:r>
              <a:rPr lang="en-US">
                <a:sym typeface="+mn-ea"/>
              </a:rPr>
              <a:t> eficient nici pentru o cantitate mica de numere</a:t>
            </a:r>
            <a:r>
              <a:rPr lang="en-US"/>
              <a:t> sau pentru numere zecimale.</a:t>
            </a:r>
            <a:endParaRPr lang="en-US"/>
          </a:p>
          <a:p>
            <a:pPr algn="l"/>
            <a:endParaRPr lang="en-US"/>
          </a:p>
          <a:p>
            <a:pPr algn="l"/>
            <a:endParaRPr lang="en-US"/>
          </a:p>
          <a:p>
            <a:pPr algn="l"/>
            <a:r>
              <a:rPr lang="en-US"/>
              <a:t>	</a:t>
            </a:r>
            <a:r>
              <a:rPr lang="en-US" b="1"/>
              <a:t>Astfel</a:t>
            </a:r>
            <a:r>
              <a:rPr lang="en-US"/>
              <a:t>, </a:t>
            </a:r>
            <a:r>
              <a:rPr lang="en-US" b="1"/>
              <a:t>radix  sort</a:t>
            </a:r>
            <a:r>
              <a:rPr lang="en-US"/>
              <a:t>-ul poate fi folosit atunci cand este vorba despre o cantitate mare de numere, atunci fiind cel mai eficient dpdv. al complexitatii.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04" y="755116"/>
            <a:ext cx="8093365" cy="1018033"/>
          </a:xfrm>
        </p:spPr>
        <p:txBody>
          <a:bodyPr/>
          <a:lstStyle/>
          <a:p>
            <a:r>
              <a:rPr lang="en-US" b="1" smtClean="0"/>
              <a:t>Merge Sort</a:t>
            </a:r>
            <a:endParaRPr lang="en-US" b="1" dirty="0"/>
          </a:p>
        </p:txBody>
      </p:sp>
      <p:sp>
        <p:nvSpPr>
          <p:cNvPr id="13" name="Text Box 12"/>
          <p:cNvSpPr txBox="1"/>
          <p:nvPr/>
        </p:nvSpPr>
        <p:spPr>
          <a:xfrm>
            <a:off x="509905" y="1696085"/>
            <a:ext cx="8124190" cy="36925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Merge Sort</a:t>
            </a:r>
            <a:r>
              <a:rPr lang="en-US"/>
              <a:t> este un algoritm de sortare recursiv bazat pe injumatatirea repetata a vectorului dat pana cand subsirurile au lungime 1, urmand sa fie sortate, reconstruindu-se treptat vectorul initial.</a:t>
            </a:r>
            <a:endParaRPr lang="en-US"/>
          </a:p>
          <a:p>
            <a:pPr algn="l"/>
            <a:endParaRPr lang="en-US"/>
          </a:p>
          <a:p>
            <a:pPr algn="l"/>
            <a:r>
              <a:rPr lang="en-US"/>
              <a:t>     </a:t>
            </a:r>
            <a:r>
              <a:rPr lang="en-US" b="1"/>
              <a:t>Algoritmul urmeaza urmatorii pasi :</a:t>
            </a:r>
            <a:endParaRPr lang="en-US"/>
          </a:p>
          <a:p>
            <a:r>
              <a:rPr lang="en-US"/>
              <a:t>	</a:t>
            </a:r>
            <a:endParaRPr lang="en-US"/>
          </a:p>
          <a:p>
            <a:r>
              <a:rPr lang="en-US"/>
              <a:t>	</a:t>
            </a:r>
            <a:r>
              <a:rPr lang="en-US" b="1"/>
              <a:t>Pasul I </a:t>
            </a:r>
            <a:r>
              <a:rPr lang="en-US"/>
              <a:t>: Vectorul este injumatatit in mod recursiv pana cand subsirurile ramase au cel mult 2 elemente;</a:t>
            </a:r>
            <a:endParaRPr lang="en-US"/>
          </a:p>
          <a:p>
            <a:endParaRPr lang="en-US"/>
          </a:p>
          <a:p>
            <a:r>
              <a:rPr lang="en-US"/>
              <a:t>	</a:t>
            </a:r>
            <a:r>
              <a:rPr lang="en-US" b="1"/>
              <a:t>Pasul II </a:t>
            </a:r>
            <a:r>
              <a:rPr lang="en-US"/>
              <a:t>:Subsirurile corespunzatoare ultimului apel recusrsiv sunt sortate;</a:t>
            </a:r>
            <a:endParaRPr lang="en-US"/>
          </a:p>
          <a:p>
            <a:endParaRPr lang="en-US"/>
          </a:p>
          <a:p>
            <a:r>
              <a:rPr lang="en-US"/>
              <a:t>	</a:t>
            </a:r>
            <a:r>
              <a:rPr lang="en-US" b="1"/>
              <a:t>Pasul III </a:t>
            </a:r>
            <a:r>
              <a:rPr lang="en-US"/>
              <a:t>: subşirurile sortate se interclasează, prin revenirea din recursivitate reconstruindu-se treptat tot vectorul iniţial sortat.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1099" y="998321"/>
            <a:ext cx="8093365" cy="1018033"/>
          </a:xfrm>
        </p:spPr>
        <p:txBody>
          <a:bodyPr>
            <a:normAutofit fontScale="90000"/>
          </a:bodyPr>
          <a:lstStyle/>
          <a:p>
            <a:r>
              <a:rPr lang="en-US" b="1" smtClean="0"/>
              <a:t>Algoritmul utilizat pentru merge sort:</a:t>
            </a:r>
            <a:br>
              <a:rPr lang="en-US" b="1" smtClean="0"/>
            </a:br>
            <a:endParaRPr lang="en-US" b="1" dirty="0"/>
          </a:p>
        </p:txBody>
      </p:sp>
      <p:sp>
        <p:nvSpPr>
          <p:cNvPr id="13" name="Text Box 12"/>
          <p:cNvSpPr txBox="1"/>
          <p:nvPr/>
        </p:nvSpPr>
        <p:spPr>
          <a:xfrm>
            <a:off x="509905" y="1526540"/>
            <a:ext cx="8124190"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a:t>
            </a:r>
            <a:endParaRPr lang="en-US"/>
          </a:p>
        </p:txBody>
      </p:sp>
      <p:sp>
        <p:nvSpPr>
          <p:cNvPr id="3" name="Text Box 2"/>
          <p:cNvSpPr txBox="1"/>
          <p:nvPr/>
        </p:nvSpPr>
        <p:spPr>
          <a:xfrm>
            <a:off x="279400" y="1652905"/>
            <a:ext cx="6060440" cy="48926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sz="1200"/>
              <a:t>def merge_sort(v):</a:t>
            </a:r>
            <a:endParaRPr lang="en-US" sz="1200"/>
          </a:p>
          <a:p>
            <a:r>
              <a:rPr lang="en-US" sz="1200"/>
              <a:t>    if len(v) &lt;= 1:</a:t>
            </a:r>
            <a:endParaRPr lang="en-US" sz="1200"/>
          </a:p>
          <a:p>
            <a:r>
              <a:rPr lang="en-US" sz="1200"/>
              <a:t>        return v</a:t>
            </a:r>
            <a:endParaRPr lang="en-US" sz="1200"/>
          </a:p>
          <a:p>
            <a:r>
              <a:rPr lang="en-US" sz="1200"/>
              <a:t>    </a:t>
            </a:r>
            <a:endParaRPr lang="en-US" sz="1200"/>
          </a:p>
          <a:p>
            <a:r>
              <a:rPr lang="en-US" sz="1200"/>
              <a:t>    mij = len(v) // 2</a:t>
            </a:r>
            <a:endParaRPr lang="en-US" sz="1200"/>
          </a:p>
          <a:p>
            <a:r>
              <a:rPr lang="en-US" sz="1200"/>
              <a:t>    stanga = v[:mij]</a:t>
            </a:r>
            <a:endParaRPr lang="en-US" sz="1200"/>
          </a:p>
          <a:p>
            <a:r>
              <a:rPr lang="en-US" sz="1200"/>
              <a:t>    dreapta = v[mij:]</a:t>
            </a:r>
            <a:endParaRPr lang="en-US" sz="1200"/>
          </a:p>
          <a:p>
            <a:r>
              <a:rPr lang="en-US" sz="1200"/>
              <a:t>    </a:t>
            </a:r>
            <a:endParaRPr lang="en-US" sz="1200"/>
          </a:p>
          <a:p>
            <a:r>
              <a:rPr lang="en-US" sz="1200"/>
              <a:t>    stanga = merge_sort(stanga)</a:t>
            </a:r>
            <a:endParaRPr lang="en-US" sz="1200"/>
          </a:p>
          <a:p>
            <a:r>
              <a:rPr lang="en-US" sz="1200"/>
              <a:t>    dreapta = merge_sort(dreapta)</a:t>
            </a:r>
            <a:endParaRPr lang="en-US" sz="1200"/>
          </a:p>
          <a:p>
            <a:r>
              <a:rPr lang="en-US" sz="1200"/>
              <a:t>    </a:t>
            </a:r>
            <a:endParaRPr lang="en-US" sz="1200"/>
          </a:p>
          <a:p>
            <a:r>
              <a:rPr lang="en-US" sz="1200"/>
              <a:t>    v_sortat = []</a:t>
            </a:r>
            <a:endParaRPr lang="en-US" sz="1200"/>
          </a:p>
          <a:p>
            <a:r>
              <a:rPr lang="en-US" sz="1200"/>
              <a:t>    i = j = 0</a:t>
            </a:r>
            <a:endParaRPr lang="en-US" sz="1200"/>
          </a:p>
          <a:p>
            <a:r>
              <a:rPr lang="en-US" sz="1200"/>
              <a:t>    </a:t>
            </a:r>
            <a:endParaRPr lang="en-US" sz="1200"/>
          </a:p>
          <a:p>
            <a:r>
              <a:rPr lang="en-US" sz="1200"/>
              <a:t>    while i &lt; len(stanga) and j &lt; len(dreapta):</a:t>
            </a:r>
            <a:endParaRPr lang="en-US" sz="1200"/>
          </a:p>
          <a:p>
            <a:r>
              <a:rPr lang="en-US" sz="1200"/>
              <a:t>        if stanga[i] &lt; dreapta[j]:</a:t>
            </a:r>
            <a:endParaRPr lang="en-US" sz="1200"/>
          </a:p>
          <a:p>
            <a:r>
              <a:rPr lang="en-US" sz="1200"/>
              <a:t>            v_sortat.append(stanga[i])</a:t>
            </a:r>
            <a:endParaRPr lang="en-US" sz="1200"/>
          </a:p>
          <a:p>
            <a:r>
              <a:rPr lang="en-US" sz="1200"/>
              <a:t>            i += 1</a:t>
            </a:r>
            <a:endParaRPr lang="en-US" sz="1200"/>
          </a:p>
          <a:p>
            <a:r>
              <a:rPr lang="en-US" sz="1200"/>
              <a:t>        else:</a:t>
            </a:r>
            <a:endParaRPr lang="en-US" sz="1200"/>
          </a:p>
          <a:p>
            <a:r>
              <a:rPr lang="en-US" sz="1200"/>
              <a:t>            v_sortat.append(dreapta[j])</a:t>
            </a:r>
            <a:endParaRPr lang="en-US" sz="1200"/>
          </a:p>
          <a:p>
            <a:r>
              <a:rPr lang="en-US" sz="1200"/>
              <a:t>            j += 1</a:t>
            </a:r>
            <a:endParaRPr lang="en-US" sz="1200"/>
          </a:p>
          <a:p>
            <a:r>
              <a:rPr lang="en-US" sz="1200"/>
              <a:t>            </a:t>
            </a:r>
            <a:endParaRPr lang="en-US" sz="1200"/>
          </a:p>
          <a:p>
            <a:r>
              <a:rPr lang="en-US" sz="1200"/>
              <a:t>    v_sortat += stanga[i:]</a:t>
            </a:r>
            <a:endParaRPr lang="en-US" sz="1200"/>
          </a:p>
          <a:p>
            <a:r>
              <a:rPr lang="en-US" sz="1200"/>
              <a:t>    v_sortat += dreapta[j:]</a:t>
            </a:r>
            <a:endParaRPr lang="en-US" sz="1200"/>
          </a:p>
          <a:p>
            <a:r>
              <a:rPr lang="en-US" sz="1200"/>
              <a:t>    </a:t>
            </a:r>
            <a:endParaRPr lang="en-US" sz="1200"/>
          </a:p>
          <a:p>
            <a:r>
              <a:rPr lang="en-US" sz="1200"/>
              <a:t>    return v_sortat</a:t>
            </a:r>
            <a:endParaRPr lang="en-US" sz="1200"/>
          </a:p>
        </p:txBody>
      </p:sp>
      <p:pic>
        <p:nvPicPr>
          <p:cNvPr id="2" name="Picture 1" descr="merge"/>
          <p:cNvPicPr>
            <a:picLocks noChangeAspect="1"/>
          </p:cNvPicPr>
          <p:nvPr/>
        </p:nvPicPr>
        <p:blipFill>
          <a:blip r:embed="rId1"/>
          <a:stretch>
            <a:fillRect/>
          </a:stretch>
        </p:blipFill>
        <p:spPr>
          <a:xfrm>
            <a:off x="4725035" y="2117090"/>
            <a:ext cx="3909060" cy="3766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149" y="859256"/>
            <a:ext cx="8093365" cy="1018033"/>
          </a:xfrm>
        </p:spPr>
        <p:txBody>
          <a:bodyPr>
            <a:normAutofit fontScale="90000"/>
          </a:bodyPr>
          <a:lstStyle/>
          <a:p>
            <a:r>
              <a:rPr lang="en-US" b="1" smtClean="0"/>
              <a:t>Complexitatea si eficienta in diferite situatii</a:t>
            </a:r>
            <a:endParaRPr lang="en-US" b="1" dirty="0"/>
          </a:p>
        </p:txBody>
      </p:sp>
      <p:sp>
        <p:nvSpPr>
          <p:cNvPr id="13" name="Text Box 12"/>
          <p:cNvSpPr txBox="1"/>
          <p:nvPr/>
        </p:nvSpPr>
        <p:spPr>
          <a:xfrm>
            <a:off x="406400" y="2355850"/>
            <a:ext cx="8124190" cy="28613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b="1"/>
              <a:t>	 Megre sort</a:t>
            </a:r>
            <a:r>
              <a:rPr lang="en-US"/>
              <a:t> are</a:t>
            </a:r>
            <a:r>
              <a:rPr lang="en-US" b="1"/>
              <a:t> complexitatea obisnuita O(Nlog(N)).</a:t>
            </a:r>
            <a:endParaRPr lang="en-US"/>
          </a:p>
          <a:p>
            <a:pPr algn="l"/>
            <a:endParaRPr lang="en-US" b="1"/>
          </a:p>
          <a:p>
            <a:pPr algn="l"/>
            <a:r>
              <a:rPr lang="en-US"/>
              <a:t>    	Algoritmul</a:t>
            </a:r>
            <a:r>
              <a:rPr lang="en-US" b="1"/>
              <a:t> merge sort </a:t>
            </a:r>
            <a:r>
              <a:rPr lang="en-US"/>
              <a:t>este un algoritm eficient, in special atunci cand avem de sortat multe numere.  </a:t>
            </a:r>
            <a:endParaRPr lang="en-US"/>
          </a:p>
          <a:p>
            <a:pPr algn="l"/>
            <a:endParaRPr lang="en-US"/>
          </a:p>
          <a:p>
            <a:pPr algn="l"/>
            <a:r>
              <a:rPr lang="en-US"/>
              <a:t>	</a:t>
            </a:r>
            <a:r>
              <a:rPr lang="en-US" b="1"/>
              <a:t>Totodata</a:t>
            </a:r>
            <a:r>
              <a:rPr lang="en-US"/>
              <a:t>, </a:t>
            </a:r>
            <a:r>
              <a:rPr lang="en-US" b="1"/>
              <a:t>merge </a:t>
            </a:r>
            <a:r>
              <a:rPr lang="en-US" b="1"/>
              <a:t>sort</a:t>
            </a:r>
            <a:r>
              <a:rPr lang="en-US"/>
              <a:t> nu este la fel de eficient cand avem de sortat vectori de lungime mai mica.</a:t>
            </a:r>
            <a:endParaRPr lang="en-US"/>
          </a:p>
          <a:p>
            <a:pPr algn="l"/>
            <a:endParaRPr lang="en-US"/>
          </a:p>
          <a:p>
            <a:pPr algn="l"/>
            <a:endParaRPr lang="en-US"/>
          </a:p>
          <a:p>
            <a:pPr algn="l"/>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9004" y="755116"/>
            <a:ext cx="8093365" cy="1018033"/>
          </a:xfrm>
        </p:spPr>
        <p:txBody>
          <a:bodyPr/>
          <a:lstStyle/>
          <a:p>
            <a:r>
              <a:rPr lang="en-US" b="1" smtClean="0"/>
              <a:t>Shell Sort</a:t>
            </a:r>
            <a:endParaRPr lang="en-US" b="1" dirty="0"/>
          </a:p>
        </p:txBody>
      </p:sp>
      <p:sp>
        <p:nvSpPr>
          <p:cNvPr id="13" name="Text Box 12"/>
          <p:cNvSpPr txBox="1"/>
          <p:nvPr/>
        </p:nvSpPr>
        <p:spPr>
          <a:xfrm>
            <a:off x="509905" y="1696085"/>
            <a:ext cx="8124190" cy="48615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t>     </a:t>
            </a:r>
            <a:r>
              <a:rPr lang="en-US" b="1"/>
              <a:t> Shell Sort</a:t>
            </a:r>
            <a:r>
              <a:rPr lang="en-US"/>
              <a:t> este un algoritm de sortare, o varianta imbunatatita a InsertionSort-ului, care sorteaza initital elementele care sunt distantate unul de celalalt, intervalul acesta fiind succesiv micsorat astfel: </a:t>
            </a:r>
            <a:r>
              <a:rPr lang="en-US" b="1"/>
              <a:t>Sortam initial din n/2 in n/2, din n/4 in n/4,....., 1.</a:t>
            </a:r>
            <a:endParaRPr lang="en-US" b="1"/>
          </a:p>
          <a:p>
            <a:pPr algn="l"/>
            <a:endParaRPr lang="en-US" b="1"/>
          </a:p>
          <a:p>
            <a:pPr algn="l"/>
            <a:r>
              <a:rPr lang="en-US" sz="1400"/>
              <a:t>def shell_sort(v):</a:t>
            </a:r>
            <a:endParaRPr lang="en-US" sz="1400"/>
          </a:p>
          <a:p>
            <a:pPr algn="l"/>
            <a:r>
              <a:rPr lang="en-US" sz="1400"/>
              <a:t>    pas = len(v) // 2</a:t>
            </a:r>
            <a:endParaRPr lang="en-US" sz="1400"/>
          </a:p>
          <a:p>
            <a:pPr algn="l"/>
            <a:r>
              <a:rPr lang="en-US" sz="1400"/>
              <a:t>    </a:t>
            </a:r>
            <a:endParaRPr lang="en-US" sz="1400"/>
          </a:p>
          <a:p>
            <a:pPr algn="l"/>
            <a:r>
              <a:rPr lang="en-US" sz="1400"/>
              <a:t>    while pas &gt; 0:</a:t>
            </a:r>
            <a:endParaRPr lang="en-US" sz="1400"/>
          </a:p>
          <a:p>
            <a:pPr algn="l"/>
            <a:r>
              <a:rPr lang="en-US" sz="1400"/>
              <a:t>        for i in range(pas, len(v)):</a:t>
            </a:r>
            <a:endParaRPr lang="en-US" sz="1400"/>
          </a:p>
          <a:p>
            <a:pPr algn="l"/>
            <a:r>
              <a:rPr lang="en-US" sz="1400"/>
              <a:t>            temp = v[i]</a:t>
            </a:r>
            <a:endParaRPr lang="en-US" sz="1400"/>
          </a:p>
          <a:p>
            <a:pPr algn="l"/>
            <a:r>
              <a:rPr lang="en-US" sz="1400"/>
              <a:t>            j = i</a:t>
            </a:r>
            <a:endParaRPr lang="en-US" sz="1400"/>
          </a:p>
          <a:p>
            <a:pPr algn="l"/>
            <a:r>
              <a:rPr lang="en-US" sz="1400"/>
              <a:t>            </a:t>
            </a:r>
            <a:endParaRPr lang="en-US" sz="1400"/>
          </a:p>
          <a:p>
            <a:pPr algn="l"/>
            <a:r>
              <a:rPr lang="en-US" sz="1400"/>
              <a:t>            while j &gt;= pas and v[j - pas] &gt; temp:</a:t>
            </a:r>
            <a:endParaRPr lang="en-US" sz="1400"/>
          </a:p>
          <a:p>
            <a:pPr algn="l"/>
            <a:r>
              <a:rPr lang="en-US" sz="1400"/>
              <a:t>                v[j] = v[j - pas]</a:t>
            </a:r>
            <a:endParaRPr lang="en-US" sz="1400"/>
          </a:p>
          <a:p>
            <a:pPr algn="l"/>
            <a:r>
              <a:rPr lang="en-US" sz="1400"/>
              <a:t>                j -= pas</a:t>
            </a:r>
            <a:endParaRPr lang="en-US" sz="1400"/>
          </a:p>
          <a:p>
            <a:pPr algn="l"/>
            <a:r>
              <a:rPr lang="en-US" sz="1400"/>
              <a:t>                </a:t>
            </a:r>
            <a:endParaRPr lang="en-US" sz="1400"/>
          </a:p>
          <a:p>
            <a:pPr algn="l"/>
            <a:r>
              <a:rPr lang="en-US" sz="1400"/>
              <a:t>            v[j] = temp</a:t>
            </a:r>
            <a:endParaRPr lang="en-US" sz="1400"/>
          </a:p>
          <a:p>
            <a:pPr algn="l"/>
            <a:r>
              <a:rPr lang="en-US" sz="1400"/>
              <a:t>            </a:t>
            </a:r>
            <a:endParaRPr lang="en-US" sz="1400"/>
          </a:p>
          <a:p>
            <a:pPr algn="l"/>
            <a:r>
              <a:rPr lang="en-US" sz="1400"/>
              <a:t>        pas //= 2</a:t>
            </a:r>
            <a:endParaRPr lang="en-US" sz="1400"/>
          </a:p>
          <a:p>
            <a:pPr algn="l"/>
            <a:r>
              <a:rPr lang="en-US" sz="1400"/>
              <a:t>        </a:t>
            </a:r>
            <a:endParaRPr lang="en-US" sz="1400"/>
          </a:p>
          <a:p>
            <a:pPr algn="l"/>
            <a:r>
              <a:rPr lang="en-US" sz="1400"/>
              <a:t>    return v</a:t>
            </a:r>
            <a:endParaRPr lang="en-US" sz="1400"/>
          </a:p>
        </p:txBody>
      </p:sp>
      <p:pic>
        <p:nvPicPr>
          <p:cNvPr id="2" name="Picture 1" descr="shell"/>
          <p:cNvPicPr>
            <a:picLocks noChangeAspect="1"/>
          </p:cNvPicPr>
          <p:nvPr/>
        </p:nvPicPr>
        <p:blipFill>
          <a:blip r:embed="rId1"/>
          <a:stretch>
            <a:fillRect/>
          </a:stretch>
        </p:blipFill>
        <p:spPr>
          <a:xfrm>
            <a:off x="4034155" y="3140075"/>
            <a:ext cx="4495800" cy="25330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7350</Words>
  <Application>WPS Presentation</Application>
  <PresentationFormat>On-screen Show (4:3)</PresentationFormat>
  <Paragraphs>328</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Calibri</vt:lpstr>
      <vt:lpstr>Microsoft YaHei</vt:lpstr>
      <vt:lpstr>Arial Unicode MS</vt:lpstr>
      <vt:lpstr>Office Theme</vt:lpstr>
      <vt:lpstr>Click to edit Master title style</vt:lpstr>
      <vt:lpstr>Slide Title</vt:lpstr>
      <vt:lpstr>Slide Title</vt:lpstr>
      <vt:lpstr>Radix Sort</vt:lpstr>
      <vt:lpstr>Radix Sort</vt:lpstr>
      <vt:lpstr>Radix Sort</vt:lpstr>
      <vt:lpstr>Algoritmul utilizat pentru radix sort: </vt:lpstr>
      <vt:lpstr>Complexitatea si eficienta in diferite situatii</vt:lpstr>
      <vt:lpstr>Merge Sort</vt:lpstr>
      <vt:lpstr>Complexitatea si eficienta in diferite situatii</vt:lpstr>
      <vt:lpstr>Merge Sort</vt:lpstr>
      <vt:lpstr>Complexitatea si eficienta in diferite situatii</vt:lpstr>
      <vt:lpstr>Quick Sort</vt:lpstr>
      <vt:lpstr>Complexitatea si eficienta in diferite situatii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Local Administrator</cp:lastModifiedBy>
  <cp:revision>4</cp:revision>
  <dcterms:created xsi:type="dcterms:W3CDTF">2017-08-01T15:40:00Z</dcterms:created>
  <dcterms:modified xsi:type="dcterms:W3CDTF">2023-03-19T21:48:41Z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32A7D001883B4715A8BDE1F15B8212BB</vt:lpwstr>
  </property>
  <property fmtid="{D5CDD505-2E9C-101B-9397-08002B2CF9AE}" pid="3" name="KSOProductBuildVer">
    <vt:lpwstr>1033-11.2.0.11440</vt:lpwstr>
  </property>
</Properties>
</file>