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65d9c6e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65d9c6e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Czy </a:t>
            </a:r>
            <a:r>
              <a:rPr b="1" lang="en"/>
              <a:t>interakcje</a:t>
            </a:r>
            <a:r>
              <a:rPr lang="en"/>
              <a:t> między genami o </a:t>
            </a:r>
            <a:r>
              <a:rPr b="1" lang="en"/>
              <a:t>podobnych profilach</a:t>
            </a:r>
            <a:r>
              <a:rPr lang="en"/>
              <a:t> filogenetycznych czymś się wyróżniają?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Czy obserwowany efekt nie jest tłumaczony przez efekt między </a:t>
            </a:r>
            <a:r>
              <a:rPr b="1" lang="en"/>
              <a:t>paralogami</a:t>
            </a:r>
            <a:r>
              <a:rPr lang="en"/>
              <a:t> lub </a:t>
            </a:r>
            <a:r>
              <a:rPr b="1" lang="en"/>
              <a:t>interakcje fizyczne</a:t>
            </a:r>
            <a:r>
              <a:rPr lang="en"/>
              <a:t> i </a:t>
            </a:r>
            <a:r>
              <a:rPr b="1" lang="en"/>
              <a:t>funkcjonalne</a:t>
            </a:r>
            <a:r>
              <a:rPr lang="en"/>
              <a:t>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Podobieństwo profili filogenetycznych zależy od: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Typu genów w interakcji.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Sposobu generowania mutantów.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Siły interakcji.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Typ interakcji.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151ead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151ead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ed69879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ed69879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Sieci interakcji genetycznych</a:t>
            </a:r>
            <a:r>
              <a:rPr lang="en"/>
              <a:t> pozwalają na wgląd w </a:t>
            </a:r>
            <a:r>
              <a:rPr b="1" lang="en"/>
              <a:t>mechanizmy kompensacyjne/adapatacyjne</a:t>
            </a:r>
            <a:r>
              <a:rPr lang="en"/>
              <a:t> oraz związek między </a:t>
            </a:r>
            <a:r>
              <a:rPr b="1" lang="en"/>
              <a:t>zmiennością genetyczną</a:t>
            </a:r>
            <a:r>
              <a:rPr lang="en"/>
              <a:t> a </a:t>
            </a:r>
            <a:r>
              <a:rPr b="1" lang="en"/>
              <a:t>fenotypem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Tworzone są na podstawie porównania fitnesu pojedynczych i podwójnych mutantów.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Są jedną z kilku warstw abstrakcji powiązań.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Użyteczne</a:t>
            </a:r>
            <a:r>
              <a:rPr lang="en">
                <a:solidFill>
                  <a:schemeClr val="dk1"/>
                </a:solidFill>
              </a:rPr>
              <a:t> w </a:t>
            </a:r>
            <a:r>
              <a:rPr b="1" lang="en">
                <a:solidFill>
                  <a:schemeClr val="dk1"/>
                </a:solidFill>
              </a:rPr>
              <a:t>diagnostyce</a:t>
            </a:r>
            <a:r>
              <a:rPr lang="en">
                <a:solidFill>
                  <a:schemeClr val="dk1"/>
                </a:solidFill>
              </a:rPr>
              <a:t> chorób </a:t>
            </a:r>
            <a:r>
              <a:rPr b="1" lang="en">
                <a:solidFill>
                  <a:schemeClr val="dk1"/>
                </a:solidFill>
              </a:rPr>
              <a:t>wielogenowych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b="1" lang="en">
                <a:solidFill>
                  <a:schemeClr val="dk1"/>
                </a:solidFill>
              </a:rPr>
              <a:t>Trudne w interpretacji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Dla </a:t>
            </a:r>
            <a:r>
              <a:rPr b="1" lang="en"/>
              <a:t>organizmów wyższych</a:t>
            </a:r>
            <a:r>
              <a:rPr lang="en"/>
              <a:t> generowanie sieci interakcji genetycznych jest w zasadzie </a:t>
            </a:r>
            <a:r>
              <a:rPr b="1" lang="en"/>
              <a:t>niemożliwe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e95128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e95128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Profile filogenetyczne</a:t>
            </a:r>
            <a:r>
              <a:rPr lang="en"/>
              <a:t> zawierają skompresowaną informację o </a:t>
            </a:r>
            <a:r>
              <a:rPr b="1" lang="en"/>
              <a:t>historii ewolucyjnej</a:t>
            </a:r>
            <a:r>
              <a:rPr lang="en"/>
              <a:t> genów/białek.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Profile filogenetyczne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łatwo</a:t>
            </a:r>
            <a:r>
              <a:rPr lang="en">
                <a:solidFill>
                  <a:schemeClr val="dk1"/>
                </a:solidFill>
              </a:rPr>
              <a:t> uzyskać nawet dla </a:t>
            </a:r>
            <a:r>
              <a:rPr b="1" lang="en">
                <a:solidFill>
                  <a:schemeClr val="dk1"/>
                </a:solidFill>
              </a:rPr>
              <a:t>organizmów wyższych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151ead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151ead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Związek profile - interakcje: czy ko-ewoluujące geny/białka mają jakieś charakterystyczne interakcje?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e95128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e95128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Kontekst ewolucyjny</a:t>
            </a:r>
            <a:r>
              <a:rPr lang="en"/>
              <a:t> sieci interakcji.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Połączenie </a:t>
            </a:r>
            <a:r>
              <a:rPr lang="en"/>
              <a:t>różnych sieci interakcji dzięki znajomości </a:t>
            </a:r>
            <a:r>
              <a:rPr b="1" lang="en"/>
              <a:t>aliasów/ortologów</a:t>
            </a:r>
            <a:r>
              <a:rPr lang="en"/>
              <a:t> genów/białek.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Zależności między </a:t>
            </a:r>
            <a:r>
              <a:rPr b="1" lang="en"/>
              <a:t>interakcjami genetycznymi</a:t>
            </a:r>
            <a:r>
              <a:rPr lang="en"/>
              <a:t> a </a:t>
            </a:r>
            <a:r>
              <a:rPr b="1" lang="en"/>
              <a:t>profilami filogenetycznymi</a:t>
            </a:r>
            <a:r>
              <a:rPr lang="en"/>
              <a:t> pozwoliłoby na </a:t>
            </a:r>
            <a:r>
              <a:rPr b="1" lang="en"/>
              <a:t>wnioskowanie</a:t>
            </a:r>
            <a:r>
              <a:rPr lang="en"/>
              <a:t> o interakcjach w organizmach </a:t>
            </a:r>
            <a:r>
              <a:rPr b="1" lang="en"/>
              <a:t>wyższych</a:t>
            </a:r>
            <a:r>
              <a:rPr lang="en"/>
              <a:t> na podstawie danych dla organizmów </a:t>
            </a:r>
            <a:r>
              <a:rPr b="1" lang="en"/>
              <a:t>modelowych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151ead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151ead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Interakcje o podobnych profilach filogenetycznych to interakcje silne.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Istnieje szereg czynników od których zależy udział takich interakcji w sieci.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Należy dalej wyjaśnić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e9512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e9512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Wiadomo, że </a:t>
            </a:r>
            <a:r>
              <a:rPr b="1" lang="en"/>
              <a:t>poszczególne</a:t>
            </a:r>
            <a:r>
              <a:rPr lang="en"/>
              <a:t> interakcje są </a:t>
            </a:r>
            <a:r>
              <a:rPr b="1" lang="en"/>
              <a:t>słabo</a:t>
            </a:r>
            <a:r>
              <a:rPr lang="en"/>
              <a:t> konserwowane między </a:t>
            </a:r>
            <a:r>
              <a:rPr b="1" lang="en"/>
              <a:t>S. cerevisiae</a:t>
            </a:r>
            <a:r>
              <a:rPr lang="en"/>
              <a:t> a </a:t>
            </a:r>
            <a:r>
              <a:rPr b="1" lang="en"/>
              <a:t>S. pombe</a:t>
            </a:r>
            <a:r>
              <a:rPr lang="en"/>
              <a:t> (Ryan, Colm J et al. 2012)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Oprogramowanie to </a:t>
            </a:r>
            <a:r>
              <a:rPr b="1" lang="en"/>
              <a:t>biblioteka programistyczna</a:t>
            </a:r>
            <a:r>
              <a:rPr lang="en"/>
              <a:t> w języku </a:t>
            </a:r>
            <a:r>
              <a:rPr b="1" lang="en"/>
              <a:t>Python</a:t>
            </a:r>
            <a:r>
              <a:rPr lang="en"/>
              <a:t> służy do </a:t>
            </a:r>
            <a:r>
              <a:rPr b="1" lang="en"/>
              <a:t>spójnej</a:t>
            </a:r>
            <a:r>
              <a:rPr lang="en"/>
              <a:t>, wygodnej w użyciu </a:t>
            </a:r>
            <a:r>
              <a:rPr b="1" lang="en"/>
              <a:t>integracji</a:t>
            </a:r>
            <a:r>
              <a:rPr lang="en"/>
              <a:t> sieci </a:t>
            </a:r>
            <a:r>
              <a:rPr b="1" lang="en"/>
              <a:t>interakcji</a:t>
            </a:r>
            <a:r>
              <a:rPr lang="en"/>
              <a:t> genetycznych i </a:t>
            </a:r>
            <a:r>
              <a:rPr b="1" lang="en"/>
              <a:t>profili filogenetycznych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bda94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bda94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3cdc4ed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3cdc4ed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Badania zostały ufundowane z grantu NCBR oraz dzięki stypendium IBB.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Ewolucja sieci interakcji genetycznych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2529325"/>
            <a:ext cx="8520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Dariusz Izak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7900" y="3165675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Promotor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dr hab. Szymon Kaczanowski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Profile vs siła interakcji, sieć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440" y="1179576"/>
            <a:ext cx="5660135" cy="314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Profile vs siła interakcji, sieć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440" y="1179576"/>
            <a:ext cx="5660135" cy="314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Sieci interakcji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5071125" y="445025"/>
            <a:ext cx="3678675" cy="3591038"/>
            <a:chOff x="2901900" y="776238"/>
            <a:chExt cx="3678675" cy="3591038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1900" y="776238"/>
              <a:ext cx="3438075" cy="3591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 rot="-5400000">
              <a:off x="5672925" y="3459625"/>
              <a:ext cx="15747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03030"/>
                  </a:solidFill>
                  <a:highlight>
                    <a:srgbClr val="FFFFFF"/>
                  </a:highlight>
                </a:rPr>
                <a:t>Boucher, B., &amp; Jenna, S. 2013</a:t>
              </a:r>
              <a:endParaRPr sz="1200"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146675" y="1213838"/>
            <a:ext cx="4978984" cy="2715838"/>
            <a:chOff x="146675" y="1213838"/>
            <a:chExt cx="4978984" cy="2715838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675" y="1213838"/>
              <a:ext cx="4978984" cy="271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1471550" y="3689075"/>
              <a:ext cx="9522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ars.els-cdn.com</a:t>
              </a:r>
              <a:endParaRPr sz="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Profile filogentyczne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283225"/>
            <a:ext cx="8520600" cy="26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Binarna lista obecności ortologów danego genu/białka ustalanej według arbitralnej listy organizmów.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Jeśli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 B C 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to organizmy 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to gen to: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+-++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dla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oznacza, że: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posiada ortologi w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 C 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ale nie posiada ortologa w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Cel pracy: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Weryfikacja związku profili filogenetycznych z wybranymi typami interakcji genetycznych.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Dostarczenie narzędzi do interpretacji sieci interakcji genetycznych.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Wnioskowanie o interakcjach w organizmach wyższych na podstawie organizmów modelowych.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Sieci interakcji genetycznych + profile filogenetyczne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713375" y="1472100"/>
            <a:ext cx="7717248" cy="2254350"/>
            <a:chOff x="713375" y="1472100"/>
            <a:chExt cx="7717248" cy="2254350"/>
          </a:xfrm>
        </p:grpSpPr>
        <p:grpSp>
          <p:nvGrpSpPr>
            <p:cNvPr id="96" name="Google Shape;96;p17"/>
            <p:cNvGrpSpPr/>
            <p:nvPr/>
          </p:nvGrpSpPr>
          <p:grpSpPr>
            <a:xfrm>
              <a:off x="713375" y="1472100"/>
              <a:ext cx="7717248" cy="2254350"/>
              <a:chOff x="713375" y="1472100"/>
              <a:chExt cx="7717248" cy="2254350"/>
            </a:xfrm>
          </p:grpSpPr>
          <p:pic>
            <p:nvPicPr>
              <p:cNvPr id="97" name="Google Shape;97;p17"/>
              <p:cNvPicPr preferRelativeResize="0"/>
              <p:nvPr/>
            </p:nvPicPr>
            <p:blipFill rotWithShape="1">
              <a:blip r:embed="rId4">
                <a:alphaModFix/>
              </a:blip>
              <a:srcRect b="8974" l="10817" r="3938" t="4482"/>
              <a:stretch/>
            </p:blipFill>
            <p:spPr>
              <a:xfrm>
                <a:off x="5484004" y="1700150"/>
                <a:ext cx="2946619" cy="20006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7"/>
              <p:cNvPicPr preferRelativeResize="0"/>
              <p:nvPr/>
            </p:nvPicPr>
            <p:blipFill rotWithShape="1">
              <a:blip r:embed="rId5">
                <a:alphaModFix/>
              </a:blip>
              <a:srcRect b="8901" l="10983" r="5109" t="3655"/>
              <a:stretch/>
            </p:blipFill>
            <p:spPr>
              <a:xfrm>
                <a:off x="713375" y="1472100"/>
                <a:ext cx="3274723" cy="22543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9" name="Google Shape;99;p17"/>
              <p:cNvCxnSpPr/>
              <p:nvPr/>
            </p:nvCxnSpPr>
            <p:spPr>
              <a:xfrm>
                <a:off x="3043049" y="2049175"/>
                <a:ext cx="3664500" cy="2337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7"/>
              <p:cNvCxnSpPr/>
              <p:nvPr/>
            </p:nvCxnSpPr>
            <p:spPr>
              <a:xfrm flipH="1" rot="10800000">
                <a:off x="2975076" y="2509950"/>
                <a:ext cx="3569400" cy="687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7"/>
              <p:cNvCxnSpPr/>
              <p:nvPr/>
            </p:nvCxnSpPr>
            <p:spPr>
              <a:xfrm>
                <a:off x="2975076" y="1560950"/>
                <a:ext cx="4466700" cy="323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7"/>
              <p:cNvCxnSpPr/>
              <p:nvPr/>
            </p:nvCxnSpPr>
            <p:spPr>
              <a:xfrm>
                <a:off x="2995468" y="1815375"/>
                <a:ext cx="4290000" cy="3093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3" name="Google Shape;103;p17"/>
            <p:cNvSpPr/>
            <p:nvPr/>
          </p:nvSpPr>
          <p:spPr>
            <a:xfrm>
              <a:off x="1981425" y="3150700"/>
              <a:ext cx="595156" cy="252062"/>
            </a:xfrm>
            <a:custGeom>
              <a:rect b="b" l="l" r="r" t="t"/>
              <a:pathLst>
                <a:path extrusionOk="0" h="17934" w="24302">
                  <a:moveTo>
                    <a:pt x="23806" y="17934"/>
                  </a:moveTo>
                  <a:cubicBezTo>
                    <a:pt x="24345" y="12003"/>
                    <a:pt x="25479" y="1548"/>
                    <a:pt x="19605" y="570"/>
                  </a:cubicBezTo>
                  <a:cubicBezTo>
                    <a:pt x="16462" y="46"/>
                    <a:pt x="12503" y="-663"/>
                    <a:pt x="10083" y="1410"/>
                  </a:cubicBezTo>
                  <a:cubicBezTo>
                    <a:pt x="5541" y="5301"/>
                    <a:pt x="4229" y="12024"/>
                    <a:pt x="0" y="16253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17"/>
            <p:cNvSpPr/>
            <p:nvPr/>
          </p:nvSpPr>
          <p:spPr>
            <a:xfrm>
              <a:off x="1141250" y="3395750"/>
              <a:ext cx="331975" cy="255100"/>
            </a:xfrm>
            <a:custGeom>
              <a:rect b="b" l="l" r="r" t="t"/>
              <a:pathLst>
                <a:path extrusionOk="0" h="10204" w="13279">
                  <a:moveTo>
                    <a:pt x="0" y="0"/>
                  </a:moveTo>
                  <a:cubicBezTo>
                    <a:pt x="1318" y="3295"/>
                    <a:pt x="1349" y="8547"/>
                    <a:pt x="4761" y="9522"/>
                  </a:cubicBezTo>
                  <a:cubicBezTo>
                    <a:pt x="7200" y="10219"/>
                    <a:pt x="11019" y="10857"/>
                    <a:pt x="12323" y="8682"/>
                  </a:cubicBezTo>
                  <a:cubicBezTo>
                    <a:pt x="13627" y="6507"/>
                    <a:pt x="13163" y="3656"/>
                    <a:pt x="13163" y="112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17"/>
            <p:cNvSpPr/>
            <p:nvPr/>
          </p:nvSpPr>
          <p:spPr>
            <a:xfrm>
              <a:off x="6852043" y="2933650"/>
              <a:ext cx="366525" cy="386500"/>
            </a:xfrm>
            <a:custGeom>
              <a:rect b="b" l="l" r="r" t="t"/>
              <a:pathLst>
                <a:path extrusionOk="0" h="15460" w="14661">
                  <a:moveTo>
                    <a:pt x="5419" y="0"/>
                  </a:moveTo>
                  <a:cubicBezTo>
                    <a:pt x="3546" y="4214"/>
                    <a:pt x="-1333" y="8600"/>
                    <a:pt x="378" y="12882"/>
                  </a:cubicBezTo>
                  <a:cubicBezTo>
                    <a:pt x="2157" y="17333"/>
                    <a:pt x="9867" y="14563"/>
                    <a:pt x="14661" y="14563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06" name="Google Shape;106;p17"/>
            <p:cNvSpPr/>
            <p:nvPr/>
          </p:nvSpPr>
          <p:spPr>
            <a:xfrm>
              <a:off x="5980349" y="2905625"/>
              <a:ext cx="471850" cy="259950"/>
            </a:xfrm>
            <a:custGeom>
              <a:rect b="b" l="l" r="r" t="t"/>
              <a:pathLst>
                <a:path extrusionOk="0" h="10398" w="18874">
                  <a:moveTo>
                    <a:pt x="518" y="0"/>
                  </a:moveTo>
                  <a:cubicBezTo>
                    <a:pt x="518" y="2807"/>
                    <a:pt x="-906" y="6418"/>
                    <a:pt x="1079" y="8402"/>
                  </a:cubicBezTo>
                  <a:cubicBezTo>
                    <a:pt x="3283" y="10604"/>
                    <a:pt x="7205" y="9803"/>
                    <a:pt x="10321" y="9803"/>
                  </a:cubicBezTo>
                  <a:cubicBezTo>
                    <a:pt x="12750" y="9803"/>
                    <a:pt x="15885" y="11241"/>
                    <a:pt x="17602" y="9523"/>
                  </a:cubicBezTo>
                  <a:cubicBezTo>
                    <a:pt x="19789" y="7334"/>
                    <a:pt x="18442" y="3374"/>
                    <a:pt x="18442" y="28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Wyniki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Interakcje silne - podobne profile filogenetyczne.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 interakcji.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Essentiality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genów w interakcji.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Sposób konstruowania mutantów.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0" r="66920" t="0"/>
          <a:stretch/>
        </p:blipFill>
        <p:spPr>
          <a:xfrm>
            <a:off x="4937049" y="987900"/>
            <a:ext cx="1863675" cy="3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0" r="52331" t="0"/>
          <a:stretch/>
        </p:blipFill>
        <p:spPr>
          <a:xfrm>
            <a:off x="6752925" y="1093149"/>
            <a:ext cx="2355549" cy="274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Plany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Stwierdzenie, czy konkretne interakcje są ewolucyjnie konserwowane.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Dalsze rozwijanie autorskiego oprogramowania.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Podsumowanie: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Profile filogenetyczne wzbogacają sieci interakcji genetycznych o kontekst ewolucyjny.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Częstość i zakres występowania interakcji o podobnych profilach filogenetycznych zależy od szeregu czynników. Jeśli tendencja występuje - są to interakcje silne.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Dziękuję za uwagę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609675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Dariusz Izak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(dariusz.izak@ibb.waw.pl)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77435" t="0"/>
          <a:stretch/>
        </p:blipFill>
        <p:spPr>
          <a:xfrm>
            <a:off x="8156344" y="4095750"/>
            <a:ext cx="952126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63950" y="4603574"/>
            <a:ext cx="8006400" cy="414900"/>
          </a:xfrm>
          <a:prstGeom prst="rect">
            <a:avLst/>
          </a:prstGeom>
          <a:solidFill>
            <a:srgbClr val="2171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