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61" r:id="rId3"/>
    <p:sldId id="288" r:id="rId4"/>
    <p:sldId id="258" r:id="rId5"/>
    <p:sldId id="289" r:id="rId6"/>
    <p:sldId id="275" r:id="rId7"/>
    <p:sldId id="274" r:id="rId8"/>
    <p:sldId id="263" r:id="rId9"/>
    <p:sldId id="265" r:id="rId10"/>
    <p:sldId id="267" r:id="rId11"/>
    <p:sldId id="285" r:id="rId12"/>
    <p:sldId id="286" r:id="rId13"/>
    <p:sldId id="284" r:id="rId14"/>
    <p:sldId id="279" r:id="rId15"/>
    <p:sldId id="280" r:id="rId16"/>
    <p:sldId id="281" r:id="rId17"/>
    <p:sldId id="278" r:id="rId18"/>
    <p:sldId id="283" r:id="rId19"/>
    <p:sldId id="273" r:id="rId20"/>
    <p:sldId id="270" r:id="rId21"/>
    <p:sldId id="287"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41" autoAdjust="0"/>
    <p:restoredTop sz="74017" autoAdjust="0"/>
  </p:normalViewPr>
  <p:slideViewPr>
    <p:cSldViewPr snapToGrid="0">
      <p:cViewPr varScale="1">
        <p:scale>
          <a:sx n="86" d="100"/>
          <a:sy n="86" d="100"/>
        </p:scale>
        <p:origin x="1602"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E4EDE-3A50-4C51-BFD4-309270633EE0}" type="doc">
      <dgm:prSet loTypeId="urn:microsoft.com/office/officeart/2005/8/layout/hProcess9" loCatId="process" qsTypeId="urn:microsoft.com/office/officeart/2005/8/quickstyle/simple1" qsCatId="simple" csTypeId="urn:microsoft.com/office/officeart/2005/8/colors/accent0_3" csCatId="mainScheme" phldr="1"/>
      <dgm:spPr/>
    </dgm:pt>
    <dgm:pt modelId="{04E7289B-AED0-470A-8642-9530A9C48A53}">
      <dgm:prSet phldrT="[Tekst]" custT="1"/>
      <dgm:spPr>
        <a:solidFill>
          <a:schemeClr val="accent6"/>
        </a:solidFill>
      </dgm:spPr>
      <dgm:t>
        <a:bodyPr/>
        <a:lstStyle/>
        <a:p>
          <a:r>
            <a:rPr lang="pl-PL" sz="1800" b="0" i="0" u="none" smtClean="0">
              <a:latin typeface="+mj-lt"/>
            </a:rPr>
            <a:t>1986: Eiffel</a:t>
          </a:r>
          <a:endParaRPr lang="pl-PL" sz="1800" b="0" i="0" u="none">
            <a:latin typeface="+mj-lt"/>
          </a:endParaRPr>
        </a:p>
      </dgm:t>
    </dgm:pt>
    <dgm:pt modelId="{775AAEC6-F5AF-41A1-A480-894FD5228FA1}" type="parTrans" cxnId="{CE4D4961-88C7-4BA3-84C7-2ED5C5EE77DD}">
      <dgm:prSet/>
      <dgm:spPr/>
      <dgm:t>
        <a:bodyPr/>
        <a:lstStyle/>
        <a:p>
          <a:endParaRPr lang="pl-PL" b="0" i="0" u="none">
            <a:latin typeface="+mj-lt"/>
          </a:endParaRPr>
        </a:p>
      </dgm:t>
    </dgm:pt>
    <dgm:pt modelId="{EDB185C8-9E29-4E33-89DE-C8EA87020696}" type="sibTrans" cxnId="{CE4D4961-88C7-4BA3-84C7-2ED5C5EE77DD}">
      <dgm:prSet/>
      <dgm:spPr/>
      <dgm:t>
        <a:bodyPr/>
        <a:lstStyle/>
        <a:p>
          <a:endParaRPr lang="pl-PL" b="0" i="0" u="none">
            <a:latin typeface="+mj-lt"/>
          </a:endParaRPr>
        </a:p>
      </dgm:t>
    </dgm:pt>
    <dgm:pt modelId="{9F43E625-97AA-4AD7-99D7-843EDD29784E}">
      <dgm:prSet phldrT="[Tekst]" custT="1"/>
      <dgm:spPr>
        <a:solidFill>
          <a:schemeClr val="bg1">
            <a:lumMod val="75000"/>
          </a:schemeClr>
        </a:solidFill>
      </dgm:spPr>
      <dgm:t>
        <a:bodyPr/>
        <a:lstStyle/>
        <a:p>
          <a:r>
            <a:rPr lang="pl-PL" sz="1800" b="0" i="0" u="none" smtClean="0">
              <a:latin typeface="+mj-lt"/>
            </a:rPr>
            <a:t> </a:t>
          </a:r>
          <a:endParaRPr lang="pl-PL" sz="1800" b="0" i="0" u="none">
            <a:latin typeface="+mj-lt"/>
          </a:endParaRPr>
        </a:p>
      </dgm:t>
    </dgm:pt>
    <dgm:pt modelId="{A3AD26AC-66F6-4A12-A5CC-9365B5A402F4}" type="sibTrans" cxnId="{9C1694D1-5BF0-48E4-90CA-362404578448}">
      <dgm:prSet/>
      <dgm:spPr/>
      <dgm:t>
        <a:bodyPr/>
        <a:lstStyle/>
        <a:p>
          <a:endParaRPr lang="pl-PL" b="0" i="0" u="none">
            <a:latin typeface="+mj-lt"/>
          </a:endParaRPr>
        </a:p>
      </dgm:t>
    </dgm:pt>
    <dgm:pt modelId="{E9A419B7-1811-4E65-BC74-5F012999F37C}" type="parTrans" cxnId="{9C1694D1-5BF0-48E4-90CA-362404578448}">
      <dgm:prSet/>
      <dgm:spPr/>
      <dgm:t>
        <a:bodyPr/>
        <a:lstStyle/>
        <a:p>
          <a:endParaRPr lang="pl-PL" b="0" i="0" u="none">
            <a:latin typeface="+mj-lt"/>
          </a:endParaRPr>
        </a:p>
      </dgm:t>
    </dgm:pt>
    <dgm:pt modelId="{3B572B85-BA8D-4C18-A041-28E2C706D65D}">
      <dgm:prSet phldrT="[Tekst]" custT="1"/>
      <dgm:spPr>
        <a:solidFill>
          <a:schemeClr val="bg1">
            <a:lumMod val="75000"/>
          </a:schemeClr>
        </a:solidFill>
      </dgm:spPr>
      <dgm:t>
        <a:bodyPr/>
        <a:lstStyle/>
        <a:p>
          <a:endParaRPr lang="pl-PL" sz="1800" b="0" i="0" u="none">
            <a:latin typeface="+mj-lt"/>
          </a:endParaRPr>
        </a:p>
      </dgm:t>
    </dgm:pt>
    <dgm:pt modelId="{82581542-2901-4D31-B5EE-02EED6D56F3B}" type="parTrans" cxnId="{A9EE354D-FF10-4F51-8B2C-111BCC099BC6}">
      <dgm:prSet/>
      <dgm:spPr/>
      <dgm:t>
        <a:bodyPr/>
        <a:lstStyle/>
        <a:p>
          <a:endParaRPr lang="pl-PL"/>
        </a:p>
      </dgm:t>
    </dgm:pt>
    <dgm:pt modelId="{BBFD1D8F-A44E-46EF-8B1D-9F919716B353}" type="sibTrans" cxnId="{A9EE354D-FF10-4F51-8B2C-111BCC099BC6}">
      <dgm:prSet/>
      <dgm:spPr/>
      <dgm:t>
        <a:bodyPr/>
        <a:lstStyle/>
        <a:p>
          <a:endParaRPr lang="pl-PL"/>
        </a:p>
      </dgm:t>
    </dgm:pt>
    <dgm:pt modelId="{2E413BE2-2C1B-4116-98C2-31DE2125D810}" type="pres">
      <dgm:prSet presAssocID="{050E4EDE-3A50-4C51-BFD4-309270633EE0}" presName="CompostProcess" presStyleCnt="0">
        <dgm:presLayoutVars>
          <dgm:dir/>
          <dgm:resizeHandles val="exact"/>
        </dgm:presLayoutVars>
      </dgm:prSet>
      <dgm:spPr/>
    </dgm:pt>
    <dgm:pt modelId="{20BC6A6C-AF72-4462-9519-F84B520819BA}" type="pres">
      <dgm:prSet presAssocID="{050E4EDE-3A50-4C51-BFD4-309270633EE0}" presName="arrow" presStyleLbl="bgShp" presStyleIdx="0" presStyleCnt="1"/>
      <dgm:spPr/>
    </dgm:pt>
    <dgm:pt modelId="{16DA635C-C5BA-4A80-836C-54AED58C3AE3}" type="pres">
      <dgm:prSet presAssocID="{050E4EDE-3A50-4C51-BFD4-309270633EE0}" presName="linearProcess" presStyleCnt="0"/>
      <dgm:spPr/>
    </dgm:pt>
    <dgm:pt modelId="{8FAA95A0-13E6-4A42-95C0-1AF398A0E9AA}" type="pres">
      <dgm:prSet presAssocID="{04E7289B-AED0-470A-8642-9530A9C48A53}" presName="textNode" presStyleLbl="node1" presStyleIdx="0" presStyleCnt="3">
        <dgm:presLayoutVars>
          <dgm:bulletEnabled val="1"/>
        </dgm:presLayoutVars>
      </dgm:prSet>
      <dgm:spPr/>
      <dgm:t>
        <a:bodyPr/>
        <a:lstStyle/>
        <a:p>
          <a:endParaRPr lang="pl-PL"/>
        </a:p>
      </dgm:t>
    </dgm:pt>
    <dgm:pt modelId="{DA69EC8A-4C16-4F59-B70C-CDC42E8F2BB6}" type="pres">
      <dgm:prSet presAssocID="{EDB185C8-9E29-4E33-89DE-C8EA87020696}" presName="sibTrans" presStyleCnt="0"/>
      <dgm:spPr/>
    </dgm:pt>
    <dgm:pt modelId="{004CDF61-DCFE-4813-8924-34BC49E042BB}" type="pres">
      <dgm:prSet presAssocID="{3B572B85-BA8D-4C18-A041-28E2C706D65D}" presName="textNode" presStyleLbl="node1" presStyleIdx="1" presStyleCnt="3">
        <dgm:presLayoutVars>
          <dgm:bulletEnabled val="1"/>
        </dgm:presLayoutVars>
      </dgm:prSet>
      <dgm:spPr/>
      <dgm:t>
        <a:bodyPr/>
        <a:lstStyle/>
        <a:p>
          <a:endParaRPr lang="pl-PL"/>
        </a:p>
      </dgm:t>
    </dgm:pt>
    <dgm:pt modelId="{0DBA2F55-BD50-4C8F-855B-4D50BE3CBAA8}" type="pres">
      <dgm:prSet presAssocID="{BBFD1D8F-A44E-46EF-8B1D-9F919716B353}" presName="sibTrans" presStyleCnt="0"/>
      <dgm:spPr/>
    </dgm:pt>
    <dgm:pt modelId="{0D392E98-4E6F-41A5-B54F-8982F44BA8DF}" type="pres">
      <dgm:prSet presAssocID="{9F43E625-97AA-4AD7-99D7-843EDD29784E}" presName="textNode" presStyleLbl="node1" presStyleIdx="2" presStyleCnt="3">
        <dgm:presLayoutVars>
          <dgm:bulletEnabled val="1"/>
        </dgm:presLayoutVars>
      </dgm:prSet>
      <dgm:spPr/>
      <dgm:t>
        <a:bodyPr/>
        <a:lstStyle/>
        <a:p>
          <a:endParaRPr lang="pl-PL"/>
        </a:p>
      </dgm:t>
    </dgm:pt>
  </dgm:ptLst>
  <dgm:cxnLst>
    <dgm:cxn modelId="{462D8658-F44F-4A2F-9AB4-2CC38715E0AF}" type="presOf" srcId="{04E7289B-AED0-470A-8642-9530A9C48A53}" destId="{8FAA95A0-13E6-4A42-95C0-1AF398A0E9AA}" srcOrd="0" destOrd="0" presId="urn:microsoft.com/office/officeart/2005/8/layout/hProcess9"/>
    <dgm:cxn modelId="{CE4D4961-88C7-4BA3-84C7-2ED5C5EE77DD}" srcId="{050E4EDE-3A50-4C51-BFD4-309270633EE0}" destId="{04E7289B-AED0-470A-8642-9530A9C48A53}" srcOrd="0" destOrd="0" parTransId="{775AAEC6-F5AF-41A1-A480-894FD5228FA1}" sibTransId="{EDB185C8-9E29-4E33-89DE-C8EA87020696}"/>
    <dgm:cxn modelId="{9C1694D1-5BF0-48E4-90CA-362404578448}" srcId="{050E4EDE-3A50-4C51-BFD4-309270633EE0}" destId="{9F43E625-97AA-4AD7-99D7-843EDD29784E}" srcOrd="2" destOrd="0" parTransId="{E9A419B7-1811-4E65-BC74-5F012999F37C}" sibTransId="{A3AD26AC-66F6-4A12-A5CC-9365B5A402F4}"/>
    <dgm:cxn modelId="{A9EE354D-FF10-4F51-8B2C-111BCC099BC6}" srcId="{050E4EDE-3A50-4C51-BFD4-309270633EE0}" destId="{3B572B85-BA8D-4C18-A041-28E2C706D65D}" srcOrd="1" destOrd="0" parTransId="{82581542-2901-4D31-B5EE-02EED6D56F3B}" sibTransId="{BBFD1D8F-A44E-46EF-8B1D-9F919716B353}"/>
    <dgm:cxn modelId="{A02BA084-5E91-466F-B79A-ADF3B1855962}" type="presOf" srcId="{9F43E625-97AA-4AD7-99D7-843EDD29784E}" destId="{0D392E98-4E6F-41A5-B54F-8982F44BA8DF}" srcOrd="0" destOrd="0" presId="urn:microsoft.com/office/officeart/2005/8/layout/hProcess9"/>
    <dgm:cxn modelId="{1C9DD379-AAD2-4023-92F6-709A7EE41C46}" type="presOf" srcId="{050E4EDE-3A50-4C51-BFD4-309270633EE0}" destId="{2E413BE2-2C1B-4116-98C2-31DE2125D810}" srcOrd="0" destOrd="0" presId="urn:microsoft.com/office/officeart/2005/8/layout/hProcess9"/>
    <dgm:cxn modelId="{D7F0114E-D4F3-43AE-BD8D-137BED3F8C26}" type="presOf" srcId="{3B572B85-BA8D-4C18-A041-28E2C706D65D}" destId="{004CDF61-DCFE-4813-8924-34BC49E042BB}" srcOrd="0" destOrd="0" presId="urn:microsoft.com/office/officeart/2005/8/layout/hProcess9"/>
    <dgm:cxn modelId="{6F12AE42-4157-4591-B1B2-4AD9CD6D9C74}" type="presParOf" srcId="{2E413BE2-2C1B-4116-98C2-31DE2125D810}" destId="{20BC6A6C-AF72-4462-9519-F84B520819BA}" srcOrd="0" destOrd="0" presId="urn:microsoft.com/office/officeart/2005/8/layout/hProcess9"/>
    <dgm:cxn modelId="{C6AA73E4-2DF0-40E1-8BE5-85EE5779AE48}" type="presParOf" srcId="{2E413BE2-2C1B-4116-98C2-31DE2125D810}" destId="{16DA635C-C5BA-4A80-836C-54AED58C3AE3}" srcOrd="1" destOrd="0" presId="urn:microsoft.com/office/officeart/2005/8/layout/hProcess9"/>
    <dgm:cxn modelId="{63EB3CA5-032A-4679-B9C1-62D66BFCB4A5}" type="presParOf" srcId="{16DA635C-C5BA-4A80-836C-54AED58C3AE3}" destId="{8FAA95A0-13E6-4A42-95C0-1AF398A0E9AA}" srcOrd="0" destOrd="0" presId="urn:microsoft.com/office/officeart/2005/8/layout/hProcess9"/>
    <dgm:cxn modelId="{4550B267-D144-4F1B-A9CE-2EB2B6074731}" type="presParOf" srcId="{16DA635C-C5BA-4A80-836C-54AED58C3AE3}" destId="{DA69EC8A-4C16-4F59-B70C-CDC42E8F2BB6}" srcOrd="1" destOrd="0" presId="urn:microsoft.com/office/officeart/2005/8/layout/hProcess9"/>
    <dgm:cxn modelId="{9DC5BCB1-E8D4-4C7C-8312-FCEFA4533273}" type="presParOf" srcId="{16DA635C-C5BA-4A80-836C-54AED58C3AE3}" destId="{004CDF61-DCFE-4813-8924-34BC49E042BB}" srcOrd="2" destOrd="0" presId="urn:microsoft.com/office/officeart/2005/8/layout/hProcess9"/>
    <dgm:cxn modelId="{BC4D2098-ED62-411E-86DF-6BB566277C57}" type="presParOf" srcId="{16DA635C-C5BA-4A80-836C-54AED58C3AE3}" destId="{0DBA2F55-BD50-4C8F-855B-4D50BE3CBAA8}" srcOrd="3" destOrd="0" presId="urn:microsoft.com/office/officeart/2005/8/layout/hProcess9"/>
    <dgm:cxn modelId="{F38E30E7-1F0F-4E3B-B1CF-A28B865F9CD7}" type="presParOf" srcId="{16DA635C-C5BA-4A80-836C-54AED58C3AE3}" destId="{0D392E98-4E6F-41A5-B54F-8982F44BA8D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0E4EDE-3A50-4C51-BFD4-309270633EE0}" type="doc">
      <dgm:prSet loTypeId="urn:microsoft.com/office/officeart/2005/8/layout/hProcess9" loCatId="process" qsTypeId="urn:microsoft.com/office/officeart/2005/8/quickstyle/simple1" qsCatId="simple" csTypeId="urn:microsoft.com/office/officeart/2005/8/colors/accent0_3" csCatId="mainScheme" phldr="1"/>
      <dgm:spPr/>
    </dgm:pt>
    <dgm:pt modelId="{04E7289B-AED0-470A-8642-9530A9C48A53}">
      <dgm:prSet phldrT="[Tekst]" custT="1"/>
      <dgm:spPr/>
      <dgm:t>
        <a:bodyPr/>
        <a:lstStyle/>
        <a:p>
          <a:r>
            <a:rPr lang="pl-PL" sz="1800" b="0" i="0" u="none" smtClean="0">
              <a:latin typeface="+mj-lt"/>
            </a:rPr>
            <a:t>1986: Eiffel</a:t>
          </a:r>
          <a:endParaRPr lang="pl-PL" sz="1800" b="0" i="0" u="none">
            <a:latin typeface="+mj-lt"/>
          </a:endParaRPr>
        </a:p>
      </dgm:t>
    </dgm:pt>
    <dgm:pt modelId="{775AAEC6-F5AF-41A1-A480-894FD5228FA1}" type="parTrans" cxnId="{CE4D4961-88C7-4BA3-84C7-2ED5C5EE77DD}">
      <dgm:prSet/>
      <dgm:spPr/>
      <dgm:t>
        <a:bodyPr/>
        <a:lstStyle/>
        <a:p>
          <a:endParaRPr lang="pl-PL" b="0" i="0" u="none">
            <a:latin typeface="+mj-lt"/>
          </a:endParaRPr>
        </a:p>
      </dgm:t>
    </dgm:pt>
    <dgm:pt modelId="{EDB185C8-9E29-4E33-89DE-C8EA87020696}" type="sibTrans" cxnId="{CE4D4961-88C7-4BA3-84C7-2ED5C5EE77DD}">
      <dgm:prSet/>
      <dgm:spPr/>
      <dgm:t>
        <a:bodyPr/>
        <a:lstStyle/>
        <a:p>
          <a:endParaRPr lang="pl-PL" b="0" i="0" u="none">
            <a:latin typeface="+mj-lt"/>
          </a:endParaRPr>
        </a:p>
      </dgm:t>
    </dgm:pt>
    <dgm:pt modelId="{0942DE23-340F-4354-8043-0E5EBDB7BD6C}">
      <dgm:prSet phldrT="[Tekst]" custT="1"/>
      <dgm:spPr>
        <a:solidFill>
          <a:schemeClr val="bg1">
            <a:lumMod val="75000"/>
          </a:schemeClr>
        </a:solidFill>
      </dgm:spPr>
      <dgm:t>
        <a:bodyPr/>
        <a:lstStyle/>
        <a:p>
          <a:r>
            <a:rPr lang="pl-PL" sz="1800" b="0" i="0" u="none" smtClean="0">
              <a:latin typeface="+mj-lt"/>
            </a:rPr>
            <a:t> </a:t>
          </a:r>
          <a:endParaRPr lang="pl-PL" sz="1800" b="0" i="0" u="none">
            <a:latin typeface="+mj-lt"/>
          </a:endParaRPr>
        </a:p>
      </dgm:t>
    </dgm:pt>
    <dgm:pt modelId="{CB1FB770-466F-43F2-8B9A-95CB9EE83430}" type="parTrans" cxnId="{CFF8103A-D22C-4085-9DB9-4902E98B35F3}">
      <dgm:prSet/>
      <dgm:spPr/>
      <dgm:t>
        <a:bodyPr/>
        <a:lstStyle/>
        <a:p>
          <a:endParaRPr lang="pl-PL" b="0" i="0" u="none">
            <a:latin typeface="+mj-lt"/>
          </a:endParaRPr>
        </a:p>
      </dgm:t>
    </dgm:pt>
    <dgm:pt modelId="{DC4E29DE-341E-4ED1-B970-400B0E87F9D7}" type="sibTrans" cxnId="{CFF8103A-D22C-4085-9DB9-4902E98B35F3}">
      <dgm:prSet/>
      <dgm:spPr/>
      <dgm:t>
        <a:bodyPr/>
        <a:lstStyle/>
        <a:p>
          <a:endParaRPr lang="pl-PL" b="0" i="0" u="none">
            <a:latin typeface="+mj-lt"/>
          </a:endParaRPr>
        </a:p>
      </dgm:t>
    </dgm:pt>
    <dgm:pt modelId="{9F43E625-97AA-4AD7-99D7-843EDD29784E}">
      <dgm:prSet phldrT="[Tekst]" custT="1"/>
      <dgm:spPr>
        <a:solidFill>
          <a:schemeClr val="accent6"/>
        </a:solidFill>
      </dgm:spPr>
      <dgm:t>
        <a:bodyPr/>
        <a:lstStyle/>
        <a:p>
          <a:r>
            <a:rPr lang="pl-PL" sz="1800" b="0" i="0" u="none" smtClean="0">
              <a:latin typeface="+mj-lt"/>
            </a:rPr>
            <a:t> 2004: Spec#</a:t>
          </a:r>
          <a:endParaRPr lang="pl-PL" sz="1800" b="0" i="0" u="none">
            <a:latin typeface="+mj-lt"/>
          </a:endParaRPr>
        </a:p>
      </dgm:t>
    </dgm:pt>
    <dgm:pt modelId="{A3AD26AC-66F6-4A12-A5CC-9365B5A402F4}" type="sibTrans" cxnId="{9C1694D1-5BF0-48E4-90CA-362404578448}">
      <dgm:prSet/>
      <dgm:spPr/>
      <dgm:t>
        <a:bodyPr/>
        <a:lstStyle/>
        <a:p>
          <a:endParaRPr lang="pl-PL" b="0" i="0" u="none">
            <a:latin typeface="+mj-lt"/>
          </a:endParaRPr>
        </a:p>
      </dgm:t>
    </dgm:pt>
    <dgm:pt modelId="{E9A419B7-1811-4E65-BC74-5F012999F37C}" type="parTrans" cxnId="{9C1694D1-5BF0-48E4-90CA-362404578448}">
      <dgm:prSet/>
      <dgm:spPr/>
      <dgm:t>
        <a:bodyPr/>
        <a:lstStyle/>
        <a:p>
          <a:endParaRPr lang="pl-PL" b="0" i="0" u="none">
            <a:latin typeface="+mj-lt"/>
          </a:endParaRPr>
        </a:p>
      </dgm:t>
    </dgm:pt>
    <dgm:pt modelId="{2E413BE2-2C1B-4116-98C2-31DE2125D810}" type="pres">
      <dgm:prSet presAssocID="{050E4EDE-3A50-4C51-BFD4-309270633EE0}" presName="CompostProcess" presStyleCnt="0">
        <dgm:presLayoutVars>
          <dgm:dir/>
          <dgm:resizeHandles val="exact"/>
        </dgm:presLayoutVars>
      </dgm:prSet>
      <dgm:spPr/>
    </dgm:pt>
    <dgm:pt modelId="{20BC6A6C-AF72-4462-9519-F84B520819BA}" type="pres">
      <dgm:prSet presAssocID="{050E4EDE-3A50-4C51-BFD4-309270633EE0}" presName="arrow" presStyleLbl="bgShp" presStyleIdx="0" presStyleCnt="1"/>
      <dgm:spPr/>
      <dgm:t>
        <a:bodyPr/>
        <a:lstStyle/>
        <a:p>
          <a:endParaRPr lang="pl-PL"/>
        </a:p>
      </dgm:t>
    </dgm:pt>
    <dgm:pt modelId="{16DA635C-C5BA-4A80-836C-54AED58C3AE3}" type="pres">
      <dgm:prSet presAssocID="{050E4EDE-3A50-4C51-BFD4-309270633EE0}" presName="linearProcess" presStyleCnt="0"/>
      <dgm:spPr/>
    </dgm:pt>
    <dgm:pt modelId="{8FAA95A0-13E6-4A42-95C0-1AF398A0E9AA}" type="pres">
      <dgm:prSet presAssocID="{04E7289B-AED0-470A-8642-9530A9C48A53}" presName="textNode" presStyleLbl="node1" presStyleIdx="0" presStyleCnt="3">
        <dgm:presLayoutVars>
          <dgm:bulletEnabled val="1"/>
        </dgm:presLayoutVars>
      </dgm:prSet>
      <dgm:spPr/>
      <dgm:t>
        <a:bodyPr/>
        <a:lstStyle/>
        <a:p>
          <a:endParaRPr lang="pl-PL"/>
        </a:p>
      </dgm:t>
    </dgm:pt>
    <dgm:pt modelId="{DA69EC8A-4C16-4F59-B70C-CDC42E8F2BB6}" type="pres">
      <dgm:prSet presAssocID="{EDB185C8-9E29-4E33-89DE-C8EA87020696}" presName="sibTrans" presStyleCnt="0"/>
      <dgm:spPr/>
    </dgm:pt>
    <dgm:pt modelId="{0D392E98-4E6F-41A5-B54F-8982F44BA8DF}" type="pres">
      <dgm:prSet presAssocID="{9F43E625-97AA-4AD7-99D7-843EDD29784E}" presName="textNode" presStyleLbl="node1" presStyleIdx="1" presStyleCnt="3">
        <dgm:presLayoutVars>
          <dgm:bulletEnabled val="1"/>
        </dgm:presLayoutVars>
      </dgm:prSet>
      <dgm:spPr/>
      <dgm:t>
        <a:bodyPr/>
        <a:lstStyle/>
        <a:p>
          <a:endParaRPr lang="pl-PL"/>
        </a:p>
      </dgm:t>
    </dgm:pt>
    <dgm:pt modelId="{BE660EEF-866F-41D7-8509-35341327A7A9}" type="pres">
      <dgm:prSet presAssocID="{A3AD26AC-66F6-4A12-A5CC-9365B5A402F4}" presName="sibTrans" presStyleCnt="0"/>
      <dgm:spPr/>
    </dgm:pt>
    <dgm:pt modelId="{05C6A97D-DF0E-473F-8DEC-B65F5F1D67A0}" type="pres">
      <dgm:prSet presAssocID="{0942DE23-340F-4354-8043-0E5EBDB7BD6C}" presName="textNode" presStyleLbl="node1" presStyleIdx="2" presStyleCnt="3">
        <dgm:presLayoutVars>
          <dgm:bulletEnabled val="1"/>
        </dgm:presLayoutVars>
      </dgm:prSet>
      <dgm:spPr/>
      <dgm:t>
        <a:bodyPr/>
        <a:lstStyle/>
        <a:p>
          <a:endParaRPr lang="pl-PL"/>
        </a:p>
      </dgm:t>
    </dgm:pt>
  </dgm:ptLst>
  <dgm:cxnLst>
    <dgm:cxn modelId="{CE4D4961-88C7-4BA3-84C7-2ED5C5EE77DD}" srcId="{050E4EDE-3A50-4C51-BFD4-309270633EE0}" destId="{04E7289B-AED0-470A-8642-9530A9C48A53}" srcOrd="0" destOrd="0" parTransId="{775AAEC6-F5AF-41A1-A480-894FD5228FA1}" sibTransId="{EDB185C8-9E29-4E33-89DE-C8EA87020696}"/>
    <dgm:cxn modelId="{9C1694D1-5BF0-48E4-90CA-362404578448}" srcId="{050E4EDE-3A50-4C51-BFD4-309270633EE0}" destId="{9F43E625-97AA-4AD7-99D7-843EDD29784E}" srcOrd="1" destOrd="0" parTransId="{E9A419B7-1811-4E65-BC74-5F012999F37C}" sibTransId="{A3AD26AC-66F6-4A12-A5CC-9365B5A402F4}"/>
    <dgm:cxn modelId="{2C764D8C-7FB4-4807-A31E-573F46676027}" type="presOf" srcId="{0942DE23-340F-4354-8043-0E5EBDB7BD6C}" destId="{05C6A97D-DF0E-473F-8DEC-B65F5F1D67A0}" srcOrd="0" destOrd="0" presId="urn:microsoft.com/office/officeart/2005/8/layout/hProcess9"/>
    <dgm:cxn modelId="{3FFDC286-D088-4CFD-B4ED-A03302DE136F}" type="presOf" srcId="{050E4EDE-3A50-4C51-BFD4-309270633EE0}" destId="{2E413BE2-2C1B-4116-98C2-31DE2125D810}" srcOrd="0" destOrd="0" presId="urn:microsoft.com/office/officeart/2005/8/layout/hProcess9"/>
    <dgm:cxn modelId="{14DBD862-C651-403C-9618-400201114FC1}" type="presOf" srcId="{9F43E625-97AA-4AD7-99D7-843EDD29784E}" destId="{0D392E98-4E6F-41A5-B54F-8982F44BA8DF}" srcOrd="0" destOrd="0" presId="urn:microsoft.com/office/officeart/2005/8/layout/hProcess9"/>
    <dgm:cxn modelId="{CFF8103A-D22C-4085-9DB9-4902E98B35F3}" srcId="{050E4EDE-3A50-4C51-BFD4-309270633EE0}" destId="{0942DE23-340F-4354-8043-0E5EBDB7BD6C}" srcOrd="2" destOrd="0" parTransId="{CB1FB770-466F-43F2-8B9A-95CB9EE83430}" sibTransId="{DC4E29DE-341E-4ED1-B970-400B0E87F9D7}"/>
    <dgm:cxn modelId="{69B1B317-250C-40AF-852A-EE55DFC6ADBB}" type="presOf" srcId="{04E7289B-AED0-470A-8642-9530A9C48A53}" destId="{8FAA95A0-13E6-4A42-95C0-1AF398A0E9AA}" srcOrd="0" destOrd="0" presId="urn:microsoft.com/office/officeart/2005/8/layout/hProcess9"/>
    <dgm:cxn modelId="{FEB101F0-E59B-48C1-9B7C-4EEAA1F0F5C3}" type="presParOf" srcId="{2E413BE2-2C1B-4116-98C2-31DE2125D810}" destId="{20BC6A6C-AF72-4462-9519-F84B520819BA}" srcOrd="0" destOrd="0" presId="urn:microsoft.com/office/officeart/2005/8/layout/hProcess9"/>
    <dgm:cxn modelId="{C09CC058-0CA8-47F6-8FB3-DC0E3FAF43F2}" type="presParOf" srcId="{2E413BE2-2C1B-4116-98C2-31DE2125D810}" destId="{16DA635C-C5BA-4A80-836C-54AED58C3AE3}" srcOrd="1" destOrd="0" presId="urn:microsoft.com/office/officeart/2005/8/layout/hProcess9"/>
    <dgm:cxn modelId="{02B66A39-7038-42D5-94D7-E3660FFEC52E}" type="presParOf" srcId="{16DA635C-C5BA-4A80-836C-54AED58C3AE3}" destId="{8FAA95A0-13E6-4A42-95C0-1AF398A0E9AA}" srcOrd="0" destOrd="0" presId="urn:microsoft.com/office/officeart/2005/8/layout/hProcess9"/>
    <dgm:cxn modelId="{41B48074-1004-48D5-AA4E-5B07B4D0B922}" type="presParOf" srcId="{16DA635C-C5BA-4A80-836C-54AED58C3AE3}" destId="{DA69EC8A-4C16-4F59-B70C-CDC42E8F2BB6}" srcOrd="1" destOrd="0" presId="urn:microsoft.com/office/officeart/2005/8/layout/hProcess9"/>
    <dgm:cxn modelId="{0520601C-56D1-4990-8364-905153EE5F49}" type="presParOf" srcId="{16DA635C-C5BA-4A80-836C-54AED58C3AE3}" destId="{0D392E98-4E6F-41A5-B54F-8982F44BA8DF}" srcOrd="2" destOrd="0" presId="urn:microsoft.com/office/officeart/2005/8/layout/hProcess9"/>
    <dgm:cxn modelId="{96B62916-50B2-48D0-BA6D-F71B03425F66}" type="presParOf" srcId="{16DA635C-C5BA-4A80-836C-54AED58C3AE3}" destId="{BE660EEF-866F-41D7-8509-35341327A7A9}" srcOrd="3" destOrd="0" presId="urn:microsoft.com/office/officeart/2005/8/layout/hProcess9"/>
    <dgm:cxn modelId="{4501F8FA-DC65-4852-AE08-C7BE13B39FE1}" type="presParOf" srcId="{16DA635C-C5BA-4A80-836C-54AED58C3AE3}" destId="{05C6A97D-DF0E-473F-8DEC-B65F5F1D67A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0E4EDE-3A50-4C51-BFD4-309270633EE0}" type="doc">
      <dgm:prSet loTypeId="urn:microsoft.com/office/officeart/2005/8/layout/hProcess9" loCatId="process" qsTypeId="urn:microsoft.com/office/officeart/2005/8/quickstyle/simple1" qsCatId="simple" csTypeId="urn:microsoft.com/office/officeart/2005/8/colors/accent0_3" csCatId="mainScheme" phldr="1"/>
      <dgm:spPr/>
    </dgm:pt>
    <dgm:pt modelId="{04E7289B-AED0-470A-8642-9530A9C48A53}">
      <dgm:prSet phldrT="[Tekst]" custT="1"/>
      <dgm:spPr/>
      <dgm:t>
        <a:bodyPr/>
        <a:lstStyle/>
        <a:p>
          <a:r>
            <a:rPr lang="pl-PL" sz="1800" b="0" i="0" u="none" smtClean="0">
              <a:latin typeface="+mj-lt"/>
            </a:rPr>
            <a:t>1986: Eiffel</a:t>
          </a:r>
          <a:endParaRPr lang="pl-PL" sz="1800" b="0" i="0" u="none">
            <a:latin typeface="+mj-lt"/>
          </a:endParaRPr>
        </a:p>
      </dgm:t>
    </dgm:pt>
    <dgm:pt modelId="{775AAEC6-F5AF-41A1-A480-894FD5228FA1}" type="parTrans" cxnId="{CE4D4961-88C7-4BA3-84C7-2ED5C5EE77DD}">
      <dgm:prSet/>
      <dgm:spPr/>
      <dgm:t>
        <a:bodyPr/>
        <a:lstStyle/>
        <a:p>
          <a:endParaRPr lang="pl-PL" b="0" i="0" u="none">
            <a:latin typeface="+mj-lt"/>
          </a:endParaRPr>
        </a:p>
      </dgm:t>
    </dgm:pt>
    <dgm:pt modelId="{EDB185C8-9E29-4E33-89DE-C8EA87020696}" type="sibTrans" cxnId="{CE4D4961-88C7-4BA3-84C7-2ED5C5EE77DD}">
      <dgm:prSet/>
      <dgm:spPr/>
      <dgm:t>
        <a:bodyPr/>
        <a:lstStyle/>
        <a:p>
          <a:endParaRPr lang="pl-PL" b="0" i="0" u="none">
            <a:latin typeface="+mj-lt"/>
          </a:endParaRPr>
        </a:p>
      </dgm:t>
    </dgm:pt>
    <dgm:pt modelId="{0942DE23-340F-4354-8043-0E5EBDB7BD6C}">
      <dgm:prSet phldrT="[Tekst]" custT="1"/>
      <dgm:spPr>
        <a:solidFill>
          <a:schemeClr val="accent6"/>
        </a:solidFill>
      </dgm:spPr>
      <dgm:t>
        <a:bodyPr/>
        <a:lstStyle/>
        <a:p>
          <a:r>
            <a:rPr lang="pl-PL" sz="1800" b="0" i="0" u="none" smtClean="0">
              <a:latin typeface="+mj-lt"/>
            </a:rPr>
            <a:t>2008: Code Contracts in .NET</a:t>
          </a:r>
          <a:endParaRPr lang="pl-PL" sz="1800" b="0" i="0" u="none">
            <a:latin typeface="+mj-lt"/>
          </a:endParaRPr>
        </a:p>
      </dgm:t>
    </dgm:pt>
    <dgm:pt modelId="{CB1FB770-466F-43F2-8B9A-95CB9EE83430}" type="parTrans" cxnId="{CFF8103A-D22C-4085-9DB9-4902E98B35F3}">
      <dgm:prSet/>
      <dgm:spPr/>
      <dgm:t>
        <a:bodyPr/>
        <a:lstStyle/>
        <a:p>
          <a:endParaRPr lang="pl-PL" b="0" i="0" u="none">
            <a:latin typeface="+mj-lt"/>
          </a:endParaRPr>
        </a:p>
      </dgm:t>
    </dgm:pt>
    <dgm:pt modelId="{DC4E29DE-341E-4ED1-B970-400B0E87F9D7}" type="sibTrans" cxnId="{CFF8103A-D22C-4085-9DB9-4902E98B35F3}">
      <dgm:prSet/>
      <dgm:spPr/>
      <dgm:t>
        <a:bodyPr/>
        <a:lstStyle/>
        <a:p>
          <a:endParaRPr lang="pl-PL" b="0" i="0" u="none">
            <a:latin typeface="+mj-lt"/>
          </a:endParaRPr>
        </a:p>
      </dgm:t>
    </dgm:pt>
    <dgm:pt modelId="{0C1921EC-774E-4BF9-A5E1-998FF61BA4DA}">
      <dgm:prSet phldrT="[Tekst]" custT="1"/>
      <dgm:spPr/>
      <dgm:t>
        <a:bodyPr/>
        <a:lstStyle/>
        <a:p>
          <a:r>
            <a:rPr lang="pl-PL" sz="1800" b="0" i="0" u="none" smtClean="0">
              <a:latin typeface="+mj-lt"/>
            </a:rPr>
            <a:t>2004: Spec#</a:t>
          </a:r>
          <a:endParaRPr lang="pl-PL" sz="1800" b="0" i="0" u="none">
            <a:latin typeface="+mj-lt"/>
          </a:endParaRPr>
        </a:p>
      </dgm:t>
    </dgm:pt>
    <dgm:pt modelId="{1221A5FF-CAF8-46A4-B9A4-0F954542FB4D}" type="parTrans" cxnId="{4BDBAA86-1521-4141-94EB-804D11971E7B}">
      <dgm:prSet/>
      <dgm:spPr/>
      <dgm:t>
        <a:bodyPr/>
        <a:lstStyle/>
        <a:p>
          <a:endParaRPr lang="pl-PL"/>
        </a:p>
      </dgm:t>
    </dgm:pt>
    <dgm:pt modelId="{81E01986-3322-48A0-AAAC-D9630EB414D4}" type="sibTrans" cxnId="{4BDBAA86-1521-4141-94EB-804D11971E7B}">
      <dgm:prSet/>
      <dgm:spPr/>
      <dgm:t>
        <a:bodyPr/>
        <a:lstStyle/>
        <a:p>
          <a:endParaRPr lang="pl-PL"/>
        </a:p>
      </dgm:t>
    </dgm:pt>
    <dgm:pt modelId="{2E413BE2-2C1B-4116-98C2-31DE2125D810}" type="pres">
      <dgm:prSet presAssocID="{050E4EDE-3A50-4C51-BFD4-309270633EE0}" presName="CompostProcess" presStyleCnt="0">
        <dgm:presLayoutVars>
          <dgm:dir/>
          <dgm:resizeHandles val="exact"/>
        </dgm:presLayoutVars>
      </dgm:prSet>
      <dgm:spPr/>
    </dgm:pt>
    <dgm:pt modelId="{20BC6A6C-AF72-4462-9519-F84B520819BA}" type="pres">
      <dgm:prSet presAssocID="{050E4EDE-3A50-4C51-BFD4-309270633EE0}" presName="arrow" presStyleLbl="bgShp" presStyleIdx="0" presStyleCnt="1"/>
      <dgm:spPr/>
      <dgm:t>
        <a:bodyPr/>
        <a:lstStyle/>
        <a:p>
          <a:endParaRPr lang="pl-PL"/>
        </a:p>
      </dgm:t>
    </dgm:pt>
    <dgm:pt modelId="{16DA635C-C5BA-4A80-836C-54AED58C3AE3}" type="pres">
      <dgm:prSet presAssocID="{050E4EDE-3A50-4C51-BFD4-309270633EE0}" presName="linearProcess" presStyleCnt="0"/>
      <dgm:spPr/>
    </dgm:pt>
    <dgm:pt modelId="{8FAA95A0-13E6-4A42-95C0-1AF398A0E9AA}" type="pres">
      <dgm:prSet presAssocID="{04E7289B-AED0-470A-8642-9530A9C48A53}" presName="textNode" presStyleLbl="node1" presStyleIdx="0" presStyleCnt="3">
        <dgm:presLayoutVars>
          <dgm:bulletEnabled val="1"/>
        </dgm:presLayoutVars>
      </dgm:prSet>
      <dgm:spPr/>
      <dgm:t>
        <a:bodyPr/>
        <a:lstStyle/>
        <a:p>
          <a:endParaRPr lang="pl-PL"/>
        </a:p>
      </dgm:t>
    </dgm:pt>
    <dgm:pt modelId="{DA69EC8A-4C16-4F59-B70C-CDC42E8F2BB6}" type="pres">
      <dgm:prSet presAssocID="{EDB185C8-9E29-4E33-89DE-C8EA87020696}" presName="sibTrans" presStyleCnt="0"/>
      <dgm:spPr/>
    </dgm:pt>
    <dgm:pt modelId="{1C800FA1-6AB8-48A1-BA54-BA19801C9ACF}" type="pres">
      <dgm:prSet presAssocID="{0C1921EC-774E-4BF9-A5E1-998FF61BA4DA}" presName="textNode" presStyleLbl="node1" presStyleIdx="1" presStyleCnt="3">
        <dgm:presLayoutVars>
          <dgm:bulletEnabled val="1"/>
        </dgm:presLayoutVars>
      </dgm:prSet>
      <dgm:spPr/>
      <dgm:t>
        <a:bodyPr/>
        <a:lstStyle/>
        <a:p>
          <a:endParaRPr lang="pl-PL"/>
        </a:p>
      </dgm:t>
    </dgm:pt>
    <dgm:pt modelId="{9CA4D38B-2E5A-4527-9CA3-447449C4BBA6}" type="pres">
      <dgm:prSet presAssocID="{81E01986-3322-48A0-AAAC-D9630EB414D4}" presName="sibTrans" presStyleCnt="0"/>
      <dgm:spPr/>
    </dgm:pt>
    <dgm:pt modelId="{05C6A97D-DF0E-473F-8DEC-B65F5F1D67A0}" type="pres">
      <dgm:prSet presAssocID="{0942DE23-340F-4354-8043-0E5EBDB7BD6C}" presName="textNode" presStyleLbl="node1" presStyleIdx="2" presStyleCnt="3">
        <dgm:presLayoutVars>
          <dgm:bulletEnabled val="1"/>
        </dgm:presLayoutVars>
      </dgm:prSet>
      <dgm:spPr/>
      <dgm:t>
        <a:bodyPr/>
        <a:lstStyle/>
        <a:p>
          <a:endParaRPr lang="pl-PL"/>
        </a:p>
      </dgm:t>
    </dgm:pt>
  </dgm:ptLst>
  <dgm:cxnLst>
    <dgm:cxn modelId="{CE4D4961-88C7-4BA3-84C7-2ED5C5EE77DD}" srcId="{050E4EDE-3A50-4C51-BFD4-309270633EE0}" destId="{04E7289B-AED0-470A-8642-9530A9C48A53}" srcOrd="0" destOrd="0" parTransId="{775AAEC6-F5AF-41A1-A480-894FD5228FA1}" sibTransId="{EDB185C8-9E29-4E33-89DE-C8EA87020696}"/>
    <dgm:cxn modelId="{CFB3E881-6787-48E0-827B-A01D57A2CF82}" type="presOf" srcId="{0C1921EC-774E-4BF9-A5E1-998FF61BA4DA}" destId="{1C800FA1-6AB8-48A1-BA54-BA19801C9ACF}" srcOrd="0" destOrd="0" presId="urn:microsoft.com/office/officeart/2005/8/layout/hProcess9"/>
    <dgm:cxn modelId="{0EA944B3-1D1F-4A34-BC51-8449C3610E98}" type="presOf" srcId="{04E7289B-AED0-470A-8642-9530A9C48A53}" destId="{8FAA95A0-13E6-4A42-95C0-1AF398A0E9AA}" srcOrd="0" destOrd="0" presId="urn:microsoft.com/office/officeart/2005/8/layout/hProcess9"/>
    <dgm:cxn modelId="{CFF8103A-D22C-4085-9DB9-4902E98B35F3}" srcId="{050E4EDE-3A50-4C51-BFD4-309270633EE0}" destId="{0942DE23-340F-4354-8043-0E5EBDB7BD6C}" srcOrd="2" destOrd="0" parTransId="{CB1FB770-466F-43F2-8B9A-95CB9EE83430}" sibTransId="{DC4E29DE-341E-4ED1-B970-400B0E87F9D7}"/>
    <dgm:cxn modelId="{C1F8D6E3-EBCB-4DAE-BF81-5BA1F5A7FE95}" type="presOf" srcId="{050E4EDE-3A50-4C51-BFD4-309270633EE0}" destId="{2E413BE2-2C1B-4116-98C2-31DE2125D810}" srcOrd="0" destOrd="0" presId="urn:microsoft.com/office/officeart/2005/8/layout/hProcess9"/>
    <dgm:cxn modelId="{4BDBAA86-1521-4141-94EB-804D11971E7B}" srcId="{050E4EDE-3A50-4C51-BFD4-309270633EE0}" destId="{0C1921EC-774E-4BF9-A5E1-998FF61BA4DA}" srcOrd="1" destOrd="0" parTransId="{1221A5FF-CAF8-46A4-B9A4-0F954542FB4D}" sibTransId="{81E01986-3322-48A0-AAAC-D9630EB414D4}"/>
    <dgm:cxn modelId="{ABB6BD12-6AD3-47A6-8215-D6A85A3AE7E7}" type="presOf" srcId="{0942DE23-340F-4354-8043-0E5EBDB7BD6C}" destId="{05C6A97D-DF0E-473F-8DEC-B65F5F1D67A0}" srcOrd="0" destOrd="0" presId="urn:microsoft.com/office/officeart/2005/8/layout/hProcess9"/>
    <dgm:cxn modelId="{0DDF1CC9-7D38-41DD-B199-6E2578077752}" type="presParOf" srcId="{2E413BE2-2C1B-4116-98C2-31DE2125D810}" destId="{20BC6A6C-AF72-4462-9519-F84B520819BA}" srcOrd="0" destOrd="0" presId="urn:microsoft.com/office/officeart/2005/8/layout/hProcess9"/>
    <dgm:cxn modelId="{563805CB-A7BA-43CF-8E49-A124C5B2D538}" type="presParOf" srcId="{2E413BE2-2C1B-4116-98C2-31DE2125D810}" destId="{16DA635C-C5BA-4A80-836C-54AED58C3AE3}" srcOrd="1" destOrd="0" presId="urn:microsoft.com/office/officeart/2005/8/layout/hProcess9"/>
    <dgm:cxn modelId="{C3F83603-0DCA-479F-BD7D-1978A8C341DD}" type="presParOf" srcId="{16DA635C-C5BA-4A80-836C-54AED58C3AE3}" destId="{8FAA95A0-13E6-4A42-95C0-1AF398A0E9AA}" srcOrd="0" destOrd="0" presId="urn:microsoft.com/office/officeart/2005/8/layout/hProcess9"/>
    <dgm:cxn modelId="{BFBC9F46-7E58-4B51-9E49-E0AF740A73E1}" type="presParOf" srcId="{16DA635C-C5BA-4A80-836C-54AED58C3AE3}" destId="{DA69EC8A-4C16-4F59-B70C-CDC42E8F2BB6}" srcOrd="1" destOrd="0" presId="urn:microsoft.com/office/officeart/2005/8/layout/hProcess9"/>
    <dgm:cxn modelId="{77B32829-E0B1-49EF-865A-D00FE19A5A17}" type="presParOf" srcId="{16DA635C-C5BA-4A80-836C-54AED58C3AE3}" destId="{1C800FA1-6AB8-48A1-BA54-BA19801C9ACF}" srcOrd="2" destOrd="0" presId="urn:microsoft.com/office/officeart/2005/8/layout/hProcess9"/>
    <dgm:cxn modelId="{FE3A573D-D3C8-4C87-B772-AF0C74B097C4}" type="presParOf" srcId="{16DA635C-C5BA-4A80-836C-54AED58C3AE3}" destId="{9CA4D38B-2E5A-4527-9CA3-447449C4BBA6}" srcOrd="3" destOrd="0" presId="urn:microsoft.com/office/officeart/2005/8/layout/hProcess9"/>
    <dgm:cxn modelId="{0141F1EC-6EDF-40CC-A7A3-DF559F21C9AF}" type="presParOf" srcId="{16DA635C-C5BA-4A80-836C-54AED58C3AE3}" destId="{05C6A97D-DF0E-473F-8DEC-B65F5F1D67A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0E4EDE-3A50-4C51-BFD4-309270633EE0}" type="doc">
      <dgm:prSet loTypeId="urn:microsoft.com/office/officeart/2005/8/layout/hProcess9" loCatId="process" qsTypeId="urn:microsoft.com/office/officeart/2005/8/quickstyle/simple1" qsCatId="simple" csTypeId="urn:microsoft.com/office/officeart/2005/8/colors/accent0_3" csCatId="mainScheme" phldr="1"/>
      <dgm:spPr/>
    </dgm:pt>
    <dgm:pt modelId="{04E7289B-AED0-470A-8642-9530A9C48A53}">
      <dgm:prSet phldrT="[Tekst]" custT="1"/>
      <dgm:spPr/>
      <dgm:t>
        <a:bodyPr/>
        <a:lstStyle/>
        <a:p>
          <a:r>
            <a:rPr lang="pl-PL" sz="1800" b="0" i="0" u="none" smtClean="0">
              <a:latin typeface="+mj-lt"/>
            </a:rPr>
            <a:t>1986: Eiffel</a:t>
          </a:r>
          <a:endParaRPr lang="pl-PL" sz="1800" b="0" i="0" u="none">
            <a:latin typeface="+mj-lt"/>
          </a:endParaRPr>
        </a:p>
      </dgm:t>
    </dgm:pt>
    <dgm:pt modelId="{775AAEC6-F5AF-41A1-A480-894FD5228FA1}" type="parTrans" cxnId="{CE4D4961-88C7-4BA3-84C7-2ED5C5EE77DD}">
      <dgm:prSet/>
      <dgm:spPr/>
      <dgm:t>
        <a:bodyPr/>
        <a:lstStyle/>
        <a:p>
          <a:endParaRPr lang="pl-PL" b="0" i="0" u="none">
            <a:latin typeface="+mj-lt"/>
          </a:endParaRPr>
        </a:p>
      </dgm:t>
    </dgm:pt>
    <dgm:pt modelId="{EDB185C8-9E29-4E33-89DE-C8EA87020696}" type="sibTrans" cxnId="{CE4D4961-88C7-4BA3-84C7-2ED5C5EE77DD}">
      <dgm:prSet/>
      <dgm:spPr/>
      <dgm:t>
        <a:bodyPr/>
        <a:lstStyle/>
        <a:p>
          <a:endParaRPr lang="pl-PL" b="0" i="0" u="none">
            <a:latin typeface="+mj-lt"/>
          </a:endParaRPr>
        </a:p>
      </dgm:t>
    </dgm:pt>
    <dgm:pt modelId="{0942DE23-340F-4354-8043-0E5EBDB7BD6C}">
      <dgm:prSet phldrT="[Tekst]" custT="1"/>
      <dgm:spPr>
        <a:solidFill>
          <a:schemeClr val="accent6"/>
        </a:solidFill>
      </dgm:spPr>
      <dgm:t>
        <a:bodyPr/>
        <a:lstStyle/>
        <a:p>
          <a:r>
            <a:rPr lang="pl-PL" sz="1800" b="0" i="0" u="none" smtClean="0">
              <a:latin typeface="+mj-lt"/>
            </a:rPr>
            <a:t>2008: Code Contracts in .NET</a:t>
          </a:r>
          <a:endParaRPr lang="pl-PL" sz="1800" b="0" i="0" u="none">
            <a:latin typeface="+mj-lt"/>
          </a:endParaRPr>
        </a:p>
      </dgm:t>
    </dgm:pt>
    <dgm:pt modelId="{CB1FB770-466F-43F2-8B9A-95CB9EE83430}" type="parTrans" cxnId="{CFF8103A-D22C-4085-9DB9-4902E98B35F3}">
      <dgm:prSet/>
      <dgm:spPr/>
      <dgm:t>
        <a:bodyPr/>
        <a:lstStyle/>
        <a:p>
          <a:endParaRPr lang="pl-PL" b="0" i="0" u="none">
            <a:latin typeface="+mj-lt"/>
          </a:endParaRPr>
        </a:p>
      </dgm:t>
    </dgm:pt>
    <dgm:pt modelId="{DC4E29DE-341E-4ED1-B970-400B0E87F9D7}" type="sibTrans" cxnId="{CFF8103A-D22C-4085-9DB9-4902E98B35F3}">
      <dgm:prSet/>
      <dgm:spPr/>
      <dgm:t>
        <a:bodyPr/>
        <a:lstStyle/>
        <a:p>
          <a:endParaRPr lang="pl-PL" b="0" i="0" u="none">
            <a:latin typeface="+mj-lt"/>
          </a:endParaRPr>
        </a:p>
      </dgm:t>
    </dgm:pt>
    <dgm:pt modelId="{0C1921EC-774E-4BF9-A5E1-998FF61BA4DA}">
      <dgm:prSet phldrT="[Tekst]" custT="1"/>
      <dgm:spPr/>
      <dgm:t>
        <a:bodyPr/>
        <a:lstStyle/>
        <a:p>
          <a:r>
            <a:rPr lang="pl-PL" sz="1800" b="0" i="0" u="none" smtClean="0">
              <a:latin typeface="+mj-lt"/>
            </a:rPr>
            <a:t>2004: Spec#</a:t>
          </a:r>
          <a:endParaRPr lang="pl-PL" sz="1800" b="0" i="0" u="none">
            <a:latin typeface="+mj-lt"/>
          </a:endParaRPr>
        </a:p>
      </dgm:t>
    </dgm:pt>
    <dgm:pt modelId="{1221A5FF-CAF8-46A4-B9A4-0F954542FB4D}" type="parTrans" cxnId="{4BDBAA86-1521-4141-94EB-804D11971E7B}">
      <dgm:prSet/>
      <dgm:spPr/>
      <dgm:t>
        <a:bodyPr/>
        <a:lstStyle/>
        <a:p>
          <a:endParaRPr lang="pl-PL"/>
        </a:p>
      </dgm:t>
    </dgm:pt>
    <dgm:pt modelId="{81E01986-3322-48A0-AAAC-D9630EB414D4}" type="sibTrans" cxnId="{4BDBAA86-1521-4141-94EB-804D11971E7B}">
      <dgm:prSet/>
      <dgm:spPr/>
      <dgm:t>
        <a:bodyPr/>
        <a:lstStyle/>
        <a:p>
          <a:endParaRPr lang="pl-PL"/>
        </a:p>
      </dgm:t>
    </dgm:pt>
    <dgm:pt modelId="{2E413BE2-2C1B-4116-98C2-31DE2125D810}" type="pres">
      <dgm:prSet presAssocID="{050E4EDE-3A50-4C51-BFD4-309270633EE0}" presName="CompostProcess" presStyleCnt="0">
        <dgm:presLayoutVars>
          <dgm:dir/>
          <dgm:resizeHandles val="exact"/>
        </dgm:presLayoutVars>
      </dgm:prSet>
      <dgm:spPr/>
    </dgm:pt>
    <dgm:pt modelId="{20BC6A6C-AF72-4462-9519-F84B520819BA}" type="pres">
      <dgm:prSet presAssocID="{050E4EDE-3A50-4C51-BFD4-309270633EE0}" presName="arrow" presStyleLbl="bgShp" presStyleIdx="0" presStyleCnt="1"/>
      <dgm:spPr/>
      <dgm:t>
        <a:bodyPr/>
        <a:lstStyle/>
        <a:p>
          <a:endParaRPr lang="pl-PL"/>
        </a:p>
      </dgm:t>
    </dgm:pt>
    <dgm:pt modelId="{16DA635C-C5BA-4A80-836C-54AED58C3AE3}" type="pres">
      <dgm:prSet presAssocID="{050E4EDE-3A50-4C51-BFD4-309270633EE0}" presName="linearProcess" presStyleCnt="0"/>
      <dgm:spPr/>
    </dgm:pt>
    <dgm:pt modelId="{8FAA95A0-13E6-4A42-95C0-1AF398A0E9AA}" type="pres">
      <dgm:prSet presAssocID="{04E7289B-AED0-470A-8642-9530A9C48A53}" presName="textNode" presStyleLbl="node1" presStyleIdx="0" presStyleCnt="3">
        <dgm:presLayoutVars>
          <dgm:bulletEnabled val="1"/>
        </dgm:presLayoutVars>
      </dgm:prSet>
      <dgm:spPr/>
      <dgm:t>
        <a:bodyPr/>
        <a:lstStyle/>
        <a:p>
          <a:endParaRPr lang="pl-PL"/>
        </a:p>
      </dgm:t>
    </dgm:pt>
    <dgm:pt modelId="{DA69EC8A-4C16-4F59-B70C-CDC42E8F2BB6}" type="pres">
      <dgm:prSet presAssocID="{EDB185C8-9E29-4E33-89DE-C8EA87020696}" presName="sibTrans" presStyleCnt="0"/>
      <dgm:spPr/>
    </dgm:pt>
    <dgm:pt modelId="{1C800FA1-6AB8-48A1-BA54-BA19801C9ACF}" type="pres">
      <dgm:prSet presAssocID="{0C1921EC-774E-4BF9-A5E1-998FF61BA4DA}" presName="textNode" presStyleLbl="node1" presStyleIdx="1" presStyleCnt="3">
        <dgm:presLayoutVars>
          <dgm:bulletEnabled val="1"/>
        </dgm:presLayoutVars>
      </dgm:prSet>
      <dgm:spPr/>
      <dgm:t>
        <a:bodyPr/>
        <a:lstStyle/>
        <a:p>
          <a:endParaRPr lang="pl-PL"/>
        </a:p>
      </dgm:t>
    </dgm:pt>
    <dgm:pt modelId="{9CA4D38B-2E5A-4527-9CA3-447449C4BBA6}" type="pres">
      <dgm:prSet presAssocID="{81E01986-3322-48A0-AAAC-D9630EB414D4}" presName="sibTrans" presStyleCnt="0"/>
      <dgm:spPr/>
    </dgm:pt>
    <dgm:pt modelId="{05C6A97D-DF0E-473F-8DEC-B65F5F1D67A0}" type="pres">
      <dgm:prSet presAssocID="{0942DE23-340F-4354-8043-0E5EBDB7BD6C}" presName="textNode" presStyleLbl="node1" presStyleIdx="2" presStyleCnt="3">
        <dgm:presLayoutVars>
          <dgm:bulletEnabled val="1"/>
        </dgm:presLayoutVars>
      </dgm:prSet>
      <dgm:spPr/>
      <dgm:t>
        <a:bodyPr/>
        <a:lstStyle/>
        <a:p>
          <a:endParaRPr lang="pl-PL"/>
        </a:p>
      </dgm:t>
    </dgm:pt>
  </dgm:ptLst>
  <dgm:cxnLst>
    <dgm:cxn modelId="{4A925B8D-10A4-40EB-96FC-065A6387046D}" type="presOf" srcId="{0C1921EC-774E-4BF9-A5E1-998FF61BA4DA}" destId="{1C800FA1-6AB8-48A1-BA54-BA19801C9ACF}" srcOrd="0" destOrd="0" presId="urn:microsoft.com/office/officeart/2005/8/layout/hProcess9"/>
    <dgm:cxn modelId="{853832E0-DE14-4C04-BC90-45A8DDDC2157}" type="presOf" srcId="{04E7289B-AED0-470A-8642-9530A9C48A53}" destId="{8FAA95A0-13E6-4A42-95C0-1AF398A0E9AA}" srcOrd="0" destOrd="0" presId="urn:microsoft.com/office/officeart/2005/8/layout/hProcess9"/>
    <dgm:cxn modelId="{A8E7A171-32B9-4665-A774-C0B4539F7BF1}" type="presOf" srcId="{050E4EDE-3A50-4C51-BFD4-309270633EE0}" destId="{2E413BE2-2C1B-4116-98C2-31DE2125D810}" srcOrd="0" destOrd="0" presId="urn:microsoft.com/office/officeart/2005/8/layout/hProcess9"/>
    <dgm:cxn modelId="{CE4D4961-88C7-4BA3-84C7-2ED5C5EE77DD}" srcId="{050E4EDE-3A50-4C51-BFD4-309270633EE0}" destId="{04E7289B-AED0-470A-8642-9530A9C48A53}" srcOrd="0" destOrd="0" parTransId="{775AAEC6-F5AF-41A1-A480-894FD5228FA1}" sibTransId="{EDB185C8-9E29-4E33-89DE-C8EA87020696}"/>
    <dgm:cxn modelId="{CFF8103A-D22C-4085-9DB9-4902E98B35F3}" srcId="{050E4EDE-3A50-4C51-BFD4-309270633EE0}" destId="{0942DE23-340F-4354-8043-0E5EBDB7BD6C}" srcOrd="2" destOrd="0" parTransId="{CB1FB770-466F-43F2-8B9A-95CB9EE83430}" sibTransId="{DC4E29DE-341E-4ED1-B970-400B0E87F9D7}"/>
    <dgm:cxn modelId="{4BDBAA86-1521-4141-94EB-804D11971E7B}" srcId="{050E4EDE-3A50-4C51-BFD4-309270633EE0}" destId="{0C1921EC-774E-4BF9-A5E1-998FF61BA4DA}" srcOrd="1" destOrd="0" parTransId="{1221A5FF-CAF8-46A4-B9A4-0F954542FB4D}" sibTransId="{81E01986-3322-48A0-AAAC-D9630EB414D4}"/>
    <dgm:cxn modelId="{FE78901F-A007-459E-B7E0-48A9132724D6}" type="presOf" srcId="{0942DE23-340F-4354-8043-0E5EBDB7BD6C}" destId="{05C6A97D-DF0E-473F-8DEC-B65F5F1D67A0}" srcOrd="0" destOrd="0" presId="urn:microsoft.com/office/officeart/2005/8/layout/hProcess9"/>
    <dgm:cxn modelId="{13594DA4-5478-4889-AAF8-FDACFD631EDF}" type="presParOf" srcId="{2E413BE2-2C1B-4116-98C2-31DE2125D810}" destId="{20BC6A6C-AF72-4462-9519-F84B520819BA}" srcOrd="0" destOrd="0" presId="urn:microsoft.com/office/officeart/2005/8/layout/hProcess9"/>
    <dgm:cxn modelId="{DEE98601-BC80-49A0-BACA-4CB4613DABDB}" type="presParOf" srcId="{2E413BE2-2C1B-4116-98C2-31DE2125D810}" destId="{16DA635C-C5BA-4A80-836C-54AED58C3AE3}" srcOrd="1" destOrd="0" presId="urn:microsoft.com/office/officeart/2005/8/layout/hProcess9"/>
    <dgm:cxn modelId="{04C3EB80-0258-44F1-811B-2CB4C174929C}" type="presParOf" srcId="{16DA635C-C5BA-4A80-836C-54AED58C3AE3}" destId="{8FAA95A0-13E6-4A42-95C0-1AF398A0E9AA}" srcOrd="0" destOrd="0" presId="urn:microsoft.com/office/officeart/2005/8/layout/hProcess9"/>
    <dgm:cxn modelId="{BC836B7A-4448-4E82-A7EB-4C133C607D0E}" type="presParOf" srcId="{16DA635C-C5BA-4A80-836C-54AED58C3AE3}" destId="{DA69EC8A-4C16-4F59-B70C-CDC42E8F2BB6}" srcOrd="1" destOrd="0" presId="urn:microsoft.com/office/officeart/2005/8/layout/hProcess9"/>
    <dgm:cxn modelId="{A333D6D3-8285-4CD0-BE7A-915426C22E07}" type="presParOf" srcId="{16DA635C-C5BA-4A80-836C-54AED58C3AE3}" destId="{1C800FA1-6AB8-48A1-BA54-BA19801C9ACF}" srcOrd="2" destOrd="0" presId="urn:microsoft.com/office/officeart/2005/8/layout/hProcess9"/>
    <dgm:cxn modelId="{64D07DF8-3017-4BE4-8B78-5F5349DA36FD}" type="presParOf" srcId="{16DA635C-C5BA-4A80-836C-54AED58C3AE3}" destId="{9CA4D38B-2E5A-4527-9CA3-447449C4BBA6}" srcOrd="3" destOrd="0" presId="urn:microsoft.com/office/officeart/2005/8/layout/hProcess9"/>
    <dgm:cxn modelId="{CAC55D2D-F44E-403F-AFD2-DD6982FB5347}" type="presParOf" srcId="{16DA635C-C5BA-4A80-836C-54AED58C3AE3}" destId="{05C6A97D-DF0E-473F-8DEC-B65F5F1D67A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0E4EDE-3A50-4C51-BFD4-309270633EE0}" type="doc">
      <dgm:prSet loTypeId="urn:microsoft.com/office/officeart/2005/8/layout/hProcess9" loCatId="process" qsTypeId="urn:microsoft.com/office/officeart/2005/8/quickstyle/simple1" qsCatId="simple" csTypeId="urn:microsoft.com/office/officeart/2005/8/colors/accent0_3" csCatId="mainScheme" phldr="1"/>
      <dgm:spPr/>
    </dgm:pt>
    <dgm:pt modelId="{04E7289B-AED0-470A-8642-9530A9C48A53}">
      <dgm:prSet phldrT="[Tekst]" custT="1"/>
      <dgm:spPr/>
      <dgm:t>
        <a:bodyPr/>
        <a:lstStyle/>
        <a:p>
          <a:r>
            <a:rPr lang="pl-PL" sz="1800" b="0" i="0" u="none" smtClean="0">
              <a:latin typeface="+mj-lt"/>
            </a:rPr>
            <a:t>1986: Eiffel</a:t>
          </a:r>
          <a:endParaRPr lang="pl-PL" sz="1800" b="0" i="0" u="none">
            <a:latin typeface="+mj-lt"/>
          </a:endParaRPr>
        </a:p>
      </dgm:t>
    </dgm:pt>
    <dgm:pt modelId="{775AAEC6-F5AF-41A1-A480-894FD5228FA1}" type="parTrans" cxnId="{CE4D4961-88C7-4BA3-84C7-2ED5C5EE77DD}">
      <dgm:prSet/>
      <dgm:spPr/>
      <dgm:t>
        <a:bodyPr/>
        <a:lstStyle/>
        <a:p>
          <a:endParaRPr lang="pl-PL" b="0" i="0" u="none">
            <a:latin typeface="+mj-lt"/>
          </a:endParaRPr>
        </a:p>
      </dgm:t>
    </dgm:pt>
    <dgm:pt modelId="{EDB185C8-9E29-4E33-89DE-C8EA87020696}" type="sibTrans" cxnId="{CE4D4961-88C7-4BA3-84C7-2ED5C5EE77DD}">
      <dgm:prSet/>
      <dgm:spPr/>
      <dgm:t>
        <a:bodyPr/>
        <a:lstStyle/>
        <a:p>
          <a:endParaRPr lang="pl-PL" b="0" i="0" u="none">
            <a:latin typeface="+mj-lt"/>
          </a:endParaRPr>
        </a:p>
      </dgm:t>
    </dgm:pt>
    <dgm:pt modelId="{0942DE23-340F-4354-8043-0E5EBDB7BD6C}">
      <dgm:prSet phldrT="[Tekst]" custT="1"/>
      <dgm:spPr>
        <a:solidFill>
          <a:schemeClr val="accent6"/>
        </a:solidFill>
      </dgm:spPr>
      <dgm:t>
        <a:bodyPr/>
        <a:lstStyle/>
        <a:p>
          <a:r>
            <a:rPr lang="pl-PL" sz="1800" b="0" i="0" u="none" smtClean="0">
              <a:latin typeface="+mj-lt"/>
            </a:rPr>
            <a:t>2008: Code Contracts in .NET</a:t>
          </a:r>
          <a:endParaRPr lang="pl-PL" sz="1800" b="0" i="0" u="none">
            <a:latin typeface="+mj-lt"/>
          </a:endParaRPr>
        </a:p>
      </dgm:t>
    </dgm:pt>
    <dgm:pt modelId="{CB1FB770-466F-43F2-8B9A-95CB9EE83430}" type="parTrans" cxnId="{CFF8103A-D22C-4085-9DB9-4902E98B35F3}">
      <dgm:prSet/>
      <dgm:spPr/>
      <dgm:t>
        <a:bodyPr/>
        <a:lstStyle/>
        <a:p>
          <a:endParaRPr lang="pl-PL" b="0" i="0" u="none">
            <a:latin typeface="+mj-lt"/>
          </a:endParaRPr>
        </a:p>
      </dgm:t>
    </dgm:pt>
    <dgm:pt modelId="{DC4E29DE-341E-4ED1-B970-400B0E87F9D7}" type="sibTrans" cxnId="{CFF8103A-D22C-4085-9DB9-4902E98B35F3}">
      <dgm:prSet/>
      <dgm:spPr/>
      <dgm:t>
        <a:bodyPr/>
        <a:lstStyle/>
        <a:p>
          <a:endParaRPr lang="pl-PL" b="0" i="0" u="none">
            <a:latin typeface="+mj-lt"/>
          </a:endParaRPr>
        </a:p>
      </dgm:t>
    </dgm:pt>
    <dgm:pt modelId="{0C1921EC-774E-4BF9-A5E1-998FF61BA4DA}">
      <dgm:prSet phldrT="[Tekst]" custT="1"/>
      <dgm:spPr/>
      <dgm:t>
        <a:bodyPr/>
        <a:lstStyle/>
        <a:p>
          <a:r>
            <a:rPr lang="pl-PL" sz="1800" b="0" i="0" u="none" smtClean="0">
              <a:latin typeface="+mj-lt"/>
            </a:rPr>
            <a:t>2004: Spec#</a:t>
          </a:r>
          <a:endParaRPr lang="pl-PL" sz="1800" b="0" i="0" u="none">
            <a:latin typeface="+mj-lt"/>
          </a:endParaRPr>
        </a:p>
      </dgm:t>
    </dgm:pt>
    <dgm:pt modelId="{1221A5FF-CAF8-46A4-B9A4-0F954542FB4D}" type="parTrans" cxnId="{4BDBAA86-1521-4141-94EB-804D11971E7B}">
      <dgm:prSet/>
      <dgm:spPr/>
      <dgm:t>
        <a:bodyPr/>
        <a:lstStyle/>
        <a:p>
          <a:endParaRPr lang="pl-PL"/>
        </a:p>
      </dgm:t>
    </dgm:pt>
    <dgm:pt modelId="{81E01986-3322-48A0-AAAC-D9630EB414D4}" type="sibTrans" cxnId="{4BDBAA86-1521-4141-94EB-804D11971E7B}">
      <dgm:prSet/>
      <dgm:spPr/>
      <dgm:t>
        <a:bodyPr/>
        <a:lstStyle/>
        <a:p>
          <a:endParaRPr lang="pl-PL"/>
        </a:p>
      </dgm:t>
    </dgm:pt>
    <dgm:pt modelId="{2E413BE2-2C1B-4116-98C2-31DE2125D810}" type="pres">
      <dgm:prSet presAssocID="{050E4EDE-3A50-4C51-BFD4-309270633EE0}" presName="CompostProcess" presStyleCnt="0">
        <dgm:presLayoutVars>
          <dgm:dir/>
          <dgm:resizeHandles val="exact"/>
        </dgm:presLayoutVars>
      </dgm:prSet>
      <dgm:spPr/>
    </dgm:pt>
    <dgm:pt modelId="{20BC6A6C-AF72-4462-9519-F84B520819BA}" type="pres">
      <dgm:prSet presAssocID="{050E4EDE-3A50-4C51-BFD4-309270633EE0}" presName="arrow" presStyleLbl="bgShp" presStyleIdx="0" presStyleCnt="1"/>
      <dgm:spPr/>
      <dgm:t>
        <a:bodyPr/>
        <a:lstStyle/>
        <a:p>
          <a:endParaRPr lang="pl-PL"/>
        </a:p>
      </dgm:t>
    </dgm:pt>
    <dgm:pt modelId="{16DA635C-C5BA-4A80-836C-54AED58C3AE3}" type="pres">
      <dgm:prSet presAssocID="{050E4EDE-3A50-4C51-BFD4-309270633EE0}" presName="linearProcess" presStyleCnt="0"/>
      <dgm:spPr/>
    </dgm:pt>
    <dgm:pt modelId="{8FAA95A0-13E6-4A42-95C0-1AF398A0E9AA}" type="pres">
      <dgm:prSet presAssocID="{04E7289B-AED0-470A-8642-9530A9C48A53}" presName="textNode" presStyleLbl="node1" presStyleIdx="0" presStyleCnt="3">
        <dgm:presLayoutVars>
          <dgm:bulletEnabled val="1"/>
        </dgm:presLayoutVars>
      </dgm:prSet>
      <dgm:spPr/>
      <dgm:t>
        <a:bodyPr/>
        <a:lstStyle/>
        <a:p>
          <a:endParaRPr lang="pl-PL"/>
        </a:p>
      </dgm:t>
    </dgm:pt>
    <dgm:pt modelId="{DA69EC8A-4C16-4F59-B70C-CDC42E8F2BB6}" type="pres">
      <dgm:prSet presAssocID="{EDB185C8-9E29-4E33-89DE-C8EA87020696}" presName="sibTrans" presStyleCnt="0"/>
      <dgm:spPr/>
    </dgm:pt>
    <dgm:pt modelId="{1C800FA1-6AB8-48A1-BA54-BA19801C9ACF}" type="pres">
      <dgm:prSet presAssocID="{0C1921EC-774E-4BF9-A5E1-998FF61BA4DA}" presName="textNode" presStyleLbl="node1" presStyleIdx="1" presStyleCnt="3">
        <dgm:presLayoutVars>
          <dgm:bulletEnabled val="1"/>
        </dgm:presLayoutVars>
      </dgm:prSet>
      <dgm:spPr/>
      <dgm:t>
        <a:bodyPr/>
        <a:lstStyle/>
        <a:p>
          <a:endParaRPr lang="pl-PL"/>
        </a:p>
      </dgm:t>
    </dgm:pt>
    <dgm:pt modelId="{9CA4D38B-2E5A-4527-9CA3-447449C4BBA6}" type="pres">
      <dgm:prSet presAssocID="{81E01986-3322-48A0-AAAC-D9630EB414D4}" presName="sibTrans" presStyleCnt="0"/>
      <dgm:spPr/>
    </dgm:pt>
    <dgm:pt modelId="{05C6A97D-DF0E-473F-8DEC-B65F5F1D67A0}" type="pres">
      <dgm:prSet presAssocID="{0942DE23-340F-4354-8043-0E5EBDB7BD6C}" presName="textNode" presStyleLbl="node1" presStyleIdx="2" presStyleCnt="3">
        <dgm:presLayoutVars>
          <dgm:bulletEnabled val="1"/>
        </dgm:presLayoutVars>
      </dgm:prSet>
      <dgm:spPr/>
      <dgm:t>
        <a:bodyPr/>
        <a:lstStyle/>
        <a:p>
          <a:endParaRPr lang="pl-PL"/>
        </a:p>
      </dgm:t>
    </dgm:pt>
  </dgm:ptLst>
  <dgm:cxnLst>
    <dgm:cxn modelId="{CE4D4961-88C7-4BA3-84C7-2ED5C5EE77DD}" srcId="{050E4EDE-3A50-4C51-BFD4-309270633EE0}" destId="{04E7289B-AED0-470A-8642-9530A9C48A53}" srcOrd="0" destOrd="0" parTransId="{775AAEC6-F5AF-41A1-A480-894FD5228FA1}" sibTransId="{EDB185C8-9E29-4E33-89DE-C8EA87020696}"/>
    <dgm:cxn modelId="{82E7C11A-9213-4D24-9E18-5E6215558E13}" type="presOf" srcId="{0C1921EC-774E-4BF9-A5E1-998FF61BA4DA}" destId="{1C800FA1-6AB8-48A1-BA54-BA19801C9ACF}" srcOrd="0" destOrd="0" presId="urn:microsoft.com/office/officeart/2005/8/layout/hProcess9"/>
    <dgm:cxn modelId="{AE81D65C-D9BF-4972-8E17-3342E98AE478}" type="presOf" srcId="{0942DE23-340F-4354-8043-0E5EBDB7BD6C}" destId="{05C6A97D-DF0E-473F-8DEC-B65F5F1D67A0}" srcOrd="0" destOrd="0" presId="urn:microsoft.com/office/officeart/2005/8/layout/hProcess9"/>
    <dgm:cxn modelId="{A0E9DB60-AD1B-435F-AAA8-758689894839}" type="presOf" srcId="{050E4EDE-3A50-4C51-BFD4-309270633EE0}" destId="{2E413BE2-2C1B-4116-98C2-31DE2125D810}" srcOrd="0" destOrd="0" presId="urn:microsoft.com/office/officeart/2005/8/layout/hProcess9"/>
    <dgm:cxn modelId="{A2C9D857-B270-4358-9631-318E8D24E840}" type="presOf" srcId="{04E7289B-AED0-470A-8642-9530A9C48A53}" destId="{8FAA95A0-13E6-4A42-95C0-1AF398A0E9AA}" srcOrd="0" destOrd="0" presId="urn:microsoft.com/office/officeart/2005/8/layout/hProcess9"/>
    <dgm:cxn modelId="{CFF8103A-D22C-4085-9DB9-4902E98B35F3}" srcId="{050E4EDE-3A50-4C51-BFD4-309270633EE0}" destId="{0942DE23-340F-4354-8043-0E5EBDB7BD6C}" srcOrd="2" destOrd="0" parTransId="{CB1FB770-466F-43F2-8B9A-95CB9EE83430}" sibTransId="{DC4E29DE-341E-4ED1-B970-400B0E87F9D7}"/>
    <dgm:cxn modelId="{4BDBAA86-1521-4141-94EB-804D11971E7B}" srcId="{050E4EDE-3A50-4C51-BFD4-309270633EE0}" destId="{0C1921EC-774E-4BF9-A5E1-998FF61BA4DA}" srcOrd="1" destOrd="0" parTransId="{1221A5FF-CAF8-46A4-B9A4-0F954542FB4D}" sibTransId="{81E01986-3322-48A0-AAAC-D9630EB414D4}"/>
    <dgm:cxn modelId="{A6ED6FBB-6F93-487A-9BD6-1281FFD75C4F}" type="presParOf" srcId="{2E413BE2-2C1B-4116-98C2-31DE2125D810}" destId="{20BC6A6C-AF72-4462-9519-F84B520819BA}" srcOrd="0" destOrd="0" presId="urn:microsoft.com/office/officeart/2005/8/layout/hProcess9"/>
    <dgm:cxn modelId="{5992D674-6C6A-4F55-94B2-400BF90E41AF}" type="presParOf" srcId="{2E413BE2-2C1B-4116-98C2-31DE2125D810}" destId="{16DA635C-C5BA-4A80-836C-54AED58C3AE3}" srcOrd="1" destOrd="0" presId="urn:microsoft.com/office/officeart/2005/8/layout/hProcess9"/>
    <dgm:cxn modelId="{C77AC4C5-B3D2-4F8B-A6B7-8DB0F0F89A20}" type="presParOf" srcId="{16DA635C-C5BA-4A80-836C-54AED58C3AE3}" destId="{8FAA95A0-13E6-4A42-95C0-1AF398A0E9AA}" srcOrd="0" destOrd="0" presId="urn:microsoft.com/office/officeart/2005/8/layout/hProcess9"/>
    <dgm:cxn modelId="{261B65AD-B620-41E1-B374-319AE241E983}" type="presParOf" srcId="{16DA635C-C5BA-4A80-836C-54AED58C3AE3}" destId="{DA69EC8A-4C16-4F59-B70C-CDC42E8F2BB6}" srcOrd="1" destOrd="0" presId="urn:microsoft.com/office/officeart/2005/8/layout/hProcess9"/>
    <dgm:cxn modelId="{E3D2E07E-6458-4C73-8995-8059249C718B}" type="presParOf" srcId="{16DA635C-C5BA-4A80-836C-54AED58C3AE3}" destId="{1C800FA1-6AB8-48A1-BA54-BA19801C9ACF}" srcOrd="2" destOrd="0" presId="urn:microsoft.com/office/officeart/2005/8/layout/hProcess9"/>
    <dgm:cxn modelId="{93A15614-D923-4589-B513-E4BF39677A74}" type="presParOf" srcId="{16DA635C-C5BA-4A80-836C-54AED58C3AE3}" destId="{9CA4D38B-2E5A-4527-9CA3-447449C4BBA6}" srcOrd="3" destOrd="0" presId="urn:microsoft.com/office/officeart/2005/8/layout/hProcess9"/>
    <dgm:cxn modelId="{5CB29103-BB33-4C9B-84DB-36144DFC283C}" type="presParOf" srcId="{16DA635C-C5BA-4A80-836C-54AED58C3AE3}" destId="{05C6A97D-DF0E-473F-8DEC-B65F5F1D67A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BD312F-8F3E-407C-8E0F-A189083C398E}" type="datetimeFigureOut">
              <a:rPr lang="pl-PL" smtClean="0"/>
              <a:t>2014-09-09</a:t>
            </a:fld>
            <a:endParaRPr lang="pl-PL"/>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D32169-0B91-43A1-838A-5382424FA101}" type="slidenum">
              <a:rPr lang="pl-PL" smtClean="0"/>
              <a:t>‹#›</a:t>
            </a:fld>
            <a:endParaRPr lang="pl-PL"/>
          </a:p>
        </p:txBody>
      </p:sp>
    </p:spTree>
    <p:extLst>
      <p:ext uri="{BB962C8B-B14F-4D97-AF65-F5344CB8AC3E}">
        <p14:creationId xmlns:p14="http://schemas.microsoft.com/office/powerpoint/2010/main" val="883750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BD8BF-B350-444E-985F-5157111FF67D}" type="datetimeFigureOut">
              <a:rPr lang="pl-PL" smtClean="0"/>
              <a:t>2014-09-09</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539D7-275E-4DB6-8966-9B6411995539}" type="slidenum">
              <a:rPr lang="pl-PL" smtClean="0"/>
              <a:t>‹#›</a:t>
            </a:fld>
            <a:endParaRPr lang="pl-PL"/>
          </a:p>
        </p:txBody>
      </p:sp>
    </p:spTree>
    <p:extLst>
      <p:ext uri="{BB962C8B-B14F-4D97-AF65-F5344CB8AC3E}">
        <p14:creationId xmlns:p14="http://schemas.microsoft.com/office/powerpoint/2010/main" val="2375633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c2.com/cgi/wiki?TonyHoar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2.com/cgi/wiki?BarbaraLiskov"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mtClean="0"/>
              <a:t>pl:</a:t>
            </a:r>
          </a:p>
          <a:p>
            <a:r>
              <a:rPr lang="pl-PL" smtClean="0"/>
              <a:t>asercje</a:t>
            </a:r>
          </a:p>
          <a:p>
            <a:r>
              <a:rPr lang="pl-PL" smtClean="0"/>
              <a:t>- warunki poczatkowe</a:t>
            </a:r>
          </a:p>
          <a:p>
            <a:r>
              <a:rPr lang="pl-PL" smtClean="0"/>
              <a:t>- warunki</a:t>
            </a:r>
            <a:r>
              <a:rPr lang="pl-PL" baseline="0" smtClean="0"/>
              <a:t> koncowe</a:t>
            </a:r>
          </a:p>
          <a:p>
            <a:r>
              <a:rPr lang="pl-PL" baseline="0" smtClean="0"/>
              <a:t>- niezmienniki klas</a:t>
            </a:r>
            <a:endParaRPr lang="en-US" smtClean="0"/>
          </a:p>
          <a:p>
            <a:r>
              <a:rPr lang="en-US" smtClean="0"/>
              <a:t>http://www.cs.put.poznan.pl/dbrzezinski/teaching/po/7%20-%20Programowanie%20przez%20kontrakt.pdf</a:t>
            </a:r>
            <a:r>
              <a:rPr lang="pl-PL" smtClean="0"/>
              <a:t> </a:t>
            </a:r>
            <a:endParaRPr lang="en-US"/>
          </a:p>
        </p:txBody>
      </p:sp>
      <p:sp>
        <p:nvSpPr>
          <p:cNvPr id="4" name="Slide Number Placeholder 3"/>
          <p:cNvSpPr>
            <a:spLocks noGrp="1"/>
          </p:cNvSpPr>
          <p:nvPr>
            <p:ph type="sldNum" sz="quarter" idx="10"/>
          </p:nvPr>
        </p:nvSpPr>
        <p:spPr/>
        <p:txBody>
          <a:bodyPr/>
          <a:lstStyle/>
          <a:p>
            <a:fld id="{276539D7-275E-4DB6-8966-9B6411995539}" type="slidenum">
              <a:rPr lang="pl-PL" smtClean="0"/>
              <a:t>1</a:t>
            </a:fld>
            <a:endParaRPr lang="pl-PL"/>
          </a:p>
        </p:txBody>
      </p:sp>
    </p:spTree>
    <p:extLst>
      <p:ext uri="{BB962C8B-B14F-4D97-AF65-F5344CB8AC3E}">
        <p14:creationId xmlns:p14="http://schemas.microsoft.com/office/powerpoint/2010/main" val="805306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mtClean="0"/>
              <a:t>poprawność</a:t>
            </a:r>
            <a:r>
              <a:rPr lang="pl-PL" baseline="0" smtClean="0"/>
              <a:t> składniowa</a:t>
            </a:r>
          </a:p>
          <a:p>
            <a:r>
              <a:rPr lang="pl-PL" baseline="0" smtClean="0"/>
              <a:t>poprawność semantyczna</a:t>
            </a:r>
            <a:endParaRPr lang="pl-PL"/>
          </a:p>
        </p:txBody>
      </p:sp>
      <p:sp>
        <p:nvSpPr>
          <p:cNvPr id="4" name="Symbol zastępczy numeru slajdu 3"/>
          <p:cNvSpPr>
            <a:spLocks noGrp="1"/>
          </p:cNvSpPr>
          <p:nvPr>
            <p:ph type="sldNum" sz="quarter" idx="10"/>
          </p:nvPr>
        </p:nvSpPr>
        <p:spPr/>
        <p:txBody>
          <a:bodyPr/>
          <a:lstStyle/>
          <a:p>
            <a:fld id="{276539D7-275E-4DB6-8966-9B6411995539}" type="slidenum">
              <a:rPr lang="pl-PL" smtClean="0"/>
              <a:t>3</a:t>
            </a:fld>
            <a:endParaRPr lang="pl-PL"/>
          </a:p>
        </p:txBody>
      </p:sp>
    </p:spTree>
    <p:extLst>
      <p:ext uri="{BB962C8B-B14F-4D97-AF65-F5344CB8AC3E}">
        <p14:creationId xmlns:p14="http://schemas.microsoft.com/office/powerpoint/2010/main" val="2101551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mtClean="0"/>
              <a:t>I've been trained to believe that throwing the ArgumentNullException is "correct" but an "Object reference not set to an instance of an object" error means I have a bug. Why?</a:t>
            </a:r>
          </a:p>
          <a:p>
            <a:r>
              <a:rPr lang="en-US" smtClean="0"/>
              <a:t>Suppose I call method M(x) that you wrote. I pass null. I get an ArgumentNullException with the name set to "x". That exception unambiguously means that I have a bug; I should not have passed null for x. </a:t>
            </a:r>
          </a:p>
          <a:p>
            <a:r>
              <a:rPr lang="en-US" smtClean="0"/>
              <a:t>Suppose I call a method M that you wrote. I pass null. I get a null deref exception. How the heck am I supposed to know whether </a:t>
            </a:r>
            <a:r>
              <a:rPr lang="en-US" i="1" smtClean="0"/>
              <a:t>I</a:t>
            </a:r>
            <a:r>
              <a:rPr lang="en-US" smtClean="0"/>
              <a:t> have a bug or </a:t>
            </a:r>
            <a:r>
              <a:rPr lang="en-US" i="1" smtClean="0"/>
              <a:t>you</a:t>
            </a:r>
            <a:r>
              <a:rPr lang="en-US" smtClean="0"/>
              <a:t> have a bug or </a:t>
            </a:r>
            <a:r>
              <a:rPr lang="en-US" i="1" smtClean="0"/>
              <a:t>some third party library that you called on my behalf</a:t>
            </a:r>
            <a:r>
              <a:rPr lang="en-US" smtClean="0"/>
              <a:t> has a bug? I know nothing about whether I need to fix my code or call you up to tell you to fix yours. </a:t>
            </a:r>
          </a:p>
          <a:p>
            <a:r>
              <a:rPr lang="en-US" smtClean="0"/>
              <a:t>Both exceptions are indicative of bugs; neither should </a:t>
            </a:r>
            <a:r>
              <a:rPr lang="en-US" i="1" smtClean="0"/>
              <a:t>ever</a:t>
            </a:r>
            <a:r>
              <a:rPr lang="en-US" smtClean="0"/>
              <a:t> be thrown in production code. The question is which exception communicates </a:t>
            </a:r>
            <a:r>
              <a:rPr lang="en-US" i="1" smtClean="0"/>
              <a:t>who has the bug</a:t>
            </a:r>
            <a:r>
              <a:rPr lang="en-US" smtClean="0"/>
              <a:t> better to the person doing the debugging? Null deref exception tells you almost nothing; argument null exception tells you a lot. </a:t>
            </a:r>
            <a:r>
              <a:rPr lang="en-US" b="1" smtClean="0"/>
              <a:t>Be kind to your users; throw exceptions that enable them to learn from their mistakes.</a:t>
            </a:r>
            <a:endParaRPr lang="en-US" smtClean="0"/>
          </a:p>
          <a:p>
            <a:r>
              <a:rPr lang="pl-PL" smtClean="0"/>
              <a:t>http://programmers.stackexchange.com/questions/121121/how-does-throwing-an-argumentnullexception-help </a:t>
            </a:r>
            <a:endParaRPr lang="pl-PL"/>
          </a:p>
        </p:txBody>
      </p:sp>
      <p:sp>
        <p:nvSpPr>
          <p:cNvPr id="4" name="Symbol zastępczy numeru slajdu 3"/>
          <p:cNvSpPr>
            <a:spLocks noGrp="1"/>
          </p:cNvSpPr>
          <p:nvPr>
            <p:ph type="sldNum" sz="quarter" idx="10"/>
          </p:nvPr>
        </p:nvSpPr>
        <p:spPr/>
        <p:txBody>
          <a:bodyPr/>
          <a:lstStyle/>
          <a:p>
            <a:fld id="{276539D7-275E-4DB6-8966-9B6411995539}" type="slidenum">
              <a:rPr lang="pl-PL" smtClean="0"/>
              <a:t>4</a:t>
            </a:fld>
            <a:endParaRPr lang="pl-PL"/>
          </a:p>
        </p:txBody>
      </p:sp>
    </p:spTree>
    <p:extLst>
      <p:ext uri="{BB962C8B-B14F-4D97-AF65-F5344CB8AC3E}">
        <p14:creationId xmlns:p14="http://schemas.microsoft.com/office/powerpoint/2010/main" val="2065310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mtClean="0"/>
              <a:t>The pre- and postcondition technique originated with the work of </a:t>
            </a:r>
            <a:r>
              <a:rPr lang="en-US" smtClean="0">
                <a:hlinkClick r:id="rId3"/>
              </a:rPr>
              <a:t>TonyHoare</a:t>
            </a:r>
            <a:r>
              <a:rPr lang="en-US" smtClean="0"/>
              <a:t>, whose 1969 Communications of the ACM paper described program semantics using such assertions. Hoare's 1972 Acta Informatica paper described the use of representation invariants and abstraction functions to prove correctness of abstract data types. </a:t>
            </a:r>
          </a:p>
          <a:p>
            <a:r>
              <a:rPr lang="en-US" smtClean="0"/>
              <a:t>Pre- and postconditions were first supported natively in a language in </a:t>
            </a:r>
            <a:r>
              <a:rPr lang="en-US" smtClean="0">
                <a:hlinkClick r:id="rId4"/>
              </a:rPr>
              <a:t>BarbaraLiskov</a:t>
            </a:r>
            <a:r>
              <a:rPr lang="en-US" smtClean="0"/>
              <a:t>s CLU (circa 1974 - 1977). </a:t>
            </a:r>
            <a:endParaRPr lang="pl-PL"/>
          </a:p>
        </p:txBody>
      </p:sp>
      <p:sp>
        <p:nvSpPr>
          <p:cNvPr id="4" name="Symbol zastępczy numeru slajdu 3"/>
          <p:cNvSpPr>
            <a:spLocks noGrp="1"/>
          </p:cNvSpPr>
          <p:nvPr>
            <p:ph type="sldNum" sz="quarter" idx="10"/>
          </p:nvPr>
        </p:nvSpPr>
        <p:spPr/>
        <p:txBody>
          <a:bodyPr/>
          <a:lstStyle/>
          <a:p>
            <a:fld id="{276539D7-275E-4DB6-8966-9B6411995539}" type="slidenum">
              <a:rPr lang="pl-PL" smtClean="0"/>
              <a:t>8</a:t>
            </a:fld>
            <a:endParaRPr lang="pl-PL"/>
          </a:p>
        </p:txBody>
      </p:sp>
    </p:spTree>
    <p:extLst>
      <p:ext uri="{BB962C8B-B14F-4D97-AF65-F5344CB8AC3E}">
        <p14:creationId xmlns:p14="http://schemas.microsoft.com/office/powerpoint/2010/main" val="175001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mtClean="0"/>
              <a:t>The Difference between Assert and Assume is that with Assert the static checker tries to prove it, with assume the static checker simply assumes it's true.</a:t>
            </a:r>
          </a:p>
          <a:p>
            <a:r>
              <a:rPr lang="en-US" smtClean="0"/>
              <a:t>So if you have a error in your logic, Assert will warn you about it, Assume will simply ignore it.</a:t>
            </a:r>
          </a:p>
          <a:p>
            <a:r>
              <a:rPr lang="pl-PL" smtClean="0"/>
              <a:t>[http://social.msdn.microsoft.com/Forums/en-US/f0039acf-cc08-480c-ac5f-01f40345c04d/contractassert-or-contractassume-?forum=codecontracts]</a:t>
            </a:r>
            <a:endParaRPr lang="pl-PL"/>
          </a:p>
        </p:txBody>
      </p:sp>
      <p:sp>
        <p:nvSpPr>
          <p:cNvPr id="4" name="Symbol zastępczy numeru slajdu 3"/>
          <p:cNvSpPr>
            <a:spLocks noGrp="1"/>
          </p:cNvSpPr>
          <p:nvPr>
            <p:ph type="sldNum" sz="quarter" idx="10"/>
          </p:nvPr>
        </p:nvSpPr>
        <p:spPr/>
        <p:txBody>
          <a:bodyPr/>
          <a:lstStyle/>
          <a:p>
            <a:fld id="{276539D7-275E-4DB6-8966-9B6411995539}" type="slidenum">
              <a:rPr lang="pl-PL" smtClean="0"/>
              <a:t>17</a:t>
            </a:fld>
            <a:endParaRPr lang="pl-PL"/>
          </a:p>
        </p:txBody>
      </p:sp>
    </p:spTree>
    <p:extLst>
      <p:ext uri="{BB962C8B-B14F-4D97-AF65-F5344CB8AC3E}">
        <p14:creationId xmlns:p14="http://schemas.microsoft.com/office/powerpoint/2010/main" val="18052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276539D7-275E-4DB6-8966-9B6411995539}" type="slidenum">
              <a:rPr lang="pl-PL" smtClean="0"/>
              <a:t>19</a:t>
            </a:fld>
            <a:endParaRPr lang="pl-PL"/>
          </a:p>
        </p:txBody>
      </p:sp>
    </p:spTree>
    <p:extLst>
      <p:ext uri="{BB962C8B-B14F-4D97-AF65-F5344CB8AC3E}">
        <p14:creationId xmlns:p14="http://schemas.microsoft.com/office/powerpoint/2010/main" val="32548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9E02E7-F9CC-4F9F-BE35-1A2BD8CAF08E}" type="datetimeFigureOut">
              <a:rPr lang="en-US" smtClean="0"/>
              <a:t>2014-09-09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FD386-FC39-44BE-B90A-398617E65B2A}" type="slidenum">
              <a:rPr lang="en-US" smtClean="0"/>
              <a:t>‹#›</a:t>
            </a:fld>
            <a:endParaRPr lang="en-US"/>
          </a:p>
        </p:txBody>
      </p:sp>
    </p:spTree>
    <p:extLst>
      <p:ext uri="{BB962C8B-B14F-4D97-AF65-F5344CB8AC3E}">
        <p14:creationId xmlns:p14="http://schemas.microsoft.com/office/powerpoint/2010/main" val="48709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E02E7-F9CC-4F9F-BE35-1A2BD8CAF08E}" type="datetimeFigureOut">
              <a:rPr lang="en-US" smtClean="0"/>
              <a:t>2014-09-09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FD386-FC39-44BE-B90A-398617E65B2A}" type="slidenum">
              <a:rPr lang="en-US" smtClean="0"/>
              <a:t>‹#›</a:t>
            </a:fld>
            <a:endParaRPr lang="en-US"/>
          </a:p>
        </p:txBody>
      </p:sp>
    </p:spTree>
    <p:extLst>
      <p:ext uri="{BB962C8B-B14F-4D97-AF65-F5344CB8AC3E}">
        <p14:creationId xmlns:p14="http://schemas.microsoft.com/office/powerpoint/2010/main" val="390338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E02E7-F9CC-4F9F-BE35-1A2BD8CAF08E}" type="datetimeFigureOut">
              <a:rPr lang="en-US" smtClean="0"/>
              <a:t>2014-09-09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FD386-FC39-44BE-B90A-398617E65B2A}" type="slidenum">
              <a:rPr lang="en-US" smtClean="0"/>
              <a:t>‹#›</a:t>
            </a:fld>
            <a:endParaRPr lang="en-US"/>
          </a:p>
        </p:txBody>
      </p:sp>
    </p:spTree>
    <p:extLst>
      <p:ext uri="{BB962C8B-B14F-4D97-AF65-F5344CB8AC3E}">
        <p14:creationId xmlns:p14="http://schemas.microsoft.com/office/powerpoint/2010/main" val="321036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E02E7-F9CC-4F9F-BE35-1A2BD8CAF08E}" type="datetimeFigureOut">
              <a:rPr lang="en-US" smtClean="0"/>
              <a:t>2014-09-09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FD386-FC39-44BE-B90A-398617E65B2A}" type="slidenum">
              <a:rPr lang="en-US" smtClean="0"/>
              <a:t>‹#›</a:t>
            </a:fld>
            <a:endParaRPr lang="en-US"/>
          </a:p>
        </p:txBody>
      </p:sp>
    </p:spTree>
    <p:extLst>
      <p:ext uri="{BB962C8B-B14F-4D97-AF65-F5344CB8AC3E}">
        <p14:creationId xmlns:p14="http://schemas.microsoft.com/office/powerpoint/2010/main" val="1845479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9E02E7-F9CC-4F9F-BE35-1A2BD8CAF08E}" type="datetimeFigureOut">
              <a:rPr lang="en-US" smtClean="0"/>
              <a:t>2014-09-09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FD386-FC39-44BE-B90A-398617E65B2A}" type="slidenum">
              <a:rPr lang="en-US" smtClean="0"/>
              <a:t>‹#›</a:t>
            </a:fld>
            <a:endParaRPr lang="en-US"/>
          </a:p>
        </p:txBody>
      </p:sp>
    </p:spTree>
    <p:extLst>
      <p:ext uri="{BB962C8B-B14F-4D97-AF65-F5344CB8AC3E}">
        <p14:creationId xmlns:p14="http://schemas.microsoft.com/office/powerpoint/2010/main" val="250803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9E02E7-F9CC-4F9F-BE35-1A2BD8CAF08E}" type="datetimeFigureOut">
              <a:rPr lang="en-US" smtClean="0"/>
              <a:t>2014-09-09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FD386-FC39-44BE-B90A-398617E65B2A}" type="slidenum">
              <a:rPr lang="en-US" smtClean="0"/>
              <a:t>‹#›</a:t>
            </a:fld>
            <a:endParaRPr lang="en-US"/>
          </a:p>
        </p:txBody>
      </p:sp>
    </p:spTree>
    <p:extLst>
      <p:ext uri="{BB962C8B-B14F-4D97-AF65-F5344CB8AC3E}">
        <p14:creationId xmlns:p14="http://schemas.microsoft.com/office/powerpoint/2010/main" val="404220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9E02E7-F9CC-4F9F-BE35-1A2BD8CAF08E}" type="datetimeFigureOut">
              <a:rPr lang="en-US" smtClean="0"/>
              <a:t>2014-09-09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FD386-FC39-44BE-B90A-398617E65B2A}" type="slidenum">
              <a:rPr lang="en-US" smtClean="0"/>
              <a:t>‹#›</a:t>
            </a:fld>
            <a:endParaRPr lang="en-US"/>
          </a:p>
        </p:txBody>
      </p:sp>
    </p:spTree>
    <p:extLst>
      <p:ext uri="{BB962C8B-B14F-4D97-AF65-F5344CB8AC3E}">
        <p14:creationId xmlns:p14="http://schemas.microsoft.com/office/powerpoint/2010/main" val="77360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9E02E7-F9CC-4F9F-BE35-1A2BD8CAF08E}" type="datetimeFigureOut">
              <a:rPr lang="en-US" smtClean="0"/>
              <a:t>2014-09-09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FD386-FC39-44BE-B90A-398617E65B2A}" type="slidenum">
              <a:rPr lang="en-US" smtClean="0"/>
              <a:t>‹#›</a:t>
            </a:fld>
            <a:endParaRPr lang="en-US"/>
          </a:p>
        </p:txBody>
      </p:sp>
    </p:spTree>
    <p:extLst>
      <p:ext uri="{BB962C8B-B14F-4D97-AF65-F5344CB8AC3E}">
        <p14:creationId xmlns:p14="http://schemas.microsoft.com/office/powerpoint/2010/main" val="269527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E02E7-F9CC-4F9F-BE35-1A2BD8CAF08E}" type="datetimeFigureOut">
              <a:rPr lang="en-US" smtClean="0"/>
              <a:t>2014-09-09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FD386-FC39-44BE-B90A-398617E65B2A}" type="slidenum">
              <a:rPr lang="en-US" smtClean="0"/>
              <a:t>‹#›</a:t>
            </a:fld>
            <a:endParaRPr lang="en-US"/>
          </a:p>
        </p:txBody>
      </p:sp>
    </p:spTree>
    <p:extLst>
      <p:ext uri="{BB962C8B-B14F-4D97-AF65-F5344CB8AC3E}">
        <p14:creationId xmlns:p14="http://schemas.microsoft.com/office/powerpoint/2010/main" val="336333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9E02E7-F9CC-4F9F-BE35-1A2BD8CAF08E}" type="datetimeFigureOut">
              <a:rPr lang="en-US" smtClean="0"/>
              <a:t>2014-09-09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FD386-FC39-44BE-B90A-398617E65B2A}" type="slidenum">
              <a:rPr lang="en-US" smtClean="0"/>
              <a:t>‹#›</a:t>
            </a:fld>
            <a:endParaRPr lang="en-US"/>
          </a:p>
        </p:txBody>
      </p:sp>
    </p:spTree>
    <p:extLst>
      <p:ext uri="{BB962C8B-B14F-4D97-AF65-F5344CB8AC3E}">
        <p14:creationId xmlns:p14="http://schemas.microsoft.com/office/powerpoint/2010/main" val="218420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9E02E7-F9CC-4F9F-BE35-1A2BD8CAF08E}" type="datetimeFigureOut">
              <a:rPr lang="en-US" smtClean="0"/>
              <a:t>2014-09-09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FD386-FC39-44BE-B90A-398617E65B2A}" type="slidenum">
              <a:rPr lang="en-US" smtClean="0"/>
              <a:t>‹#›</a:t>
            </a:fld>
            <a:endParaRPr lang="en-US"/>
          </a:p>
        </p:txBody>
      </p:sp>
    </p:spTree>
    <p:extLst>
      <p:ext uri="{BB962C8B-B14F-4D97-AF65-F5344CB8AC3E}">
        <p14:creationId xmlns:p14="http://schemas.microsoft.com/office/powerpoint/2010/main" val="217897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E02E7-F9CC-4F9F-BE35-1A2BD8CAF08E}" type="datetimeFigureOut">
              <a:rPr lang="en-US" smtClean="0"/>
              <a:t>2014-09-09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FD386-FC39-44BE-B90A-398617E65B2A}" type="slidenum">
              <a:rPr lang="en-US" smtClean="0"/>
              <a:t>‹#›</a:t>
            </a:fld>
            <a:endParaRPr lang="en-US"/>
          </a:p>
        </p:txBody>
      </p:sp>
    </p:spTree>
    <p:extLst>
      <p:ext uri="{BB962C8B-B14F-4D97-AF65-F5344CB8AC3E}">
        <p14:creationId xmlns:p14="http://schemas.microsoft.com/office/powerpoint/2010/main" val="3039542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odebetter.com/patricksmacchia/2013/12/18/code-contracts-is-the-next-coding-practice-you-should-learn-and-use/" TargetMode="External"/><Relationship Id="rId2" Type="http://schemas.openxmlformats.org/officeDocument/2006/relationships/hyperlink" Target="http://msdn.microsoft.com/en-us/library/dd264808(v=vs.110).aspx" TargetMode="External"/><Relationship Id="rId1" Type="http://schemas.openxmlformats.org/officeDocument/2006/relationships/slideLayout" Target="../slideLayouts/slideLayout2.xml"/><Relationship Id="rId4" Type="http://schemas.openxmlformats.org/officeDocument/2006/relationships/hyperlink" Target="http://c2.com/cgi/wiki?DesignByContract"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2.com/cgi/wiki?DesignByContract"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726491"/>
            <a:ext cx="6800850" cy="2749865"/>
          </a:xfrm>
          <a:solidFill>
            <a:schemeClr val="accent1">
              <a:lumMod val="50000"/>
            </a:schemeClr>
          </a:solidFill>
          <a:effectLst/>
        </p:spPr>
        <p:txBody>
          <a:bodyPr anchor="ctr">
            <a:noAutofit/>
          </a:bodyPr>
          <a:lstStyle/>
          <a:p>
            <a:r>
              <a:rPr lang="pl-PL" sz="9600" smtClean="0">
                <a:solidFill>
                  <a:schemeClr val="bg1"/>
                </a:solidFill>
              </a:rPr>
              <a:t>design by contract</a:t>
            </a:r>
            <a:endParaRPr lang="en-US" sz="3600">
              <a:solidFill>
                <a:schemeClr val="bg1"/>
              </a:solidFill>
            </a:endParaRPr>
          </a:p>
        </p:txBody>
      </p:sp>
      <p:sp>
        <p:nvSpPr>
          <p:cNvPr id="13" name="Title 1"/>
          <p:cNvSpPr txBox="1">
            <a:spLocks/>
          </p:cNvSpPr>
          <p:nvPr/>
        </p:nvSpPr>
        <p:spPr>
          <a:xfrm>
            <a:off x="7543800" y="726491"/>
            <a:ext cx="3905250" cy="2749865"/>
          </a:xfrm>
          <a:prstGeom prst="rect">
            <a:avLst/>
          </a:prstGeom>
          <a:solidFill>
            <a:srgbClr val="C00000"/>
          </a:solidFill>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mtClean="0">
                <a:solidFill>
                  <a:schemeClr val="bg1"/>
                </a:solidFill>
              </a:rPr>
              <a:t>sabre .net</a:t>
            </a:r>
          </a:p>
          <a:p>
            <a:r>
              <a:rPr lang="pl-PL" smtClean="0">
                <a:solidFill>
                  <a:schemeClr val="bg1"/>
                </a:solidFill>
              </a:rPr>
              <a:t>community</a:t>
            </a:r>
            <a:endParaRPr lang="en-US" sz="1800">
              <a:solidFill>
                <a:schemeClr val="bg1"/>
              </a:solidFill>
            </a:endParaRPr>
          </a:p>
        </p:txBody>
      </p:sp>
      <p:sp>
        <p:nvSpPr>
          <p:cNvPr id="14" name="Title 1"/>
          <p:cNvSpPr txBox="1">
            <a:spLocks/>
          </p:cNvSpPr>
          <p:nvPr/>
        </p:nvSpPr>
        <p:spPr>
          <a:xfrm>
            <a:off x="5600700" y="3489056"/>
            <a:ext cx="1930400" cy="1360685"/>
          </a:xfrm>
          <a:prstGeom prst="rect">
            <a:avLst/>
          </a:prstGeom>
          <a:solidFill>
            <a:srgbClr val="00B050"/>
          </a:solidFill>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3600" smtClean="0">
                <a:solidFill>
                  <a:schemeClr val="bg1"/>
                </a:solidFill>
              </a:rPr>
              <a:t>kraków</a:t>
            </a:r>
            <a:endParaRPr lang="en-US" sz="3600">
              <a:solidFill>
                <a:schemeClr val="bg1"/>
              </a:solidFill>
            </a:endParaRPr>
          </a:p>
        </p:txBody>
      </p:sp>
      <p:sp>
        <p:nvSpPr>
          <p:cNvPr id="15" name="Title 1"/>
          <p:cNvSpPr txBox="1">
            <a:spLocks/>
          </p:cNvSpPr>
          <p:nvPr/>
        </p:nvSpPr>
        <p:spPr>
          <a:xfrm>
            <a:off x="7543800" y="3489056"/>
            <a:ext cx="1949450" cy="1360685"/>
          </a:xfrm>
          <a:prstGeom prst="rect">
            <a:avLst/>
          </a:prstGeom>
          <a:solidFill>
            <a:srgbClr val="00B050"/>
          </a:solidFill>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3200" smtClean="0">
                <a:solidFill>
                  <a:schemeClr val="bg1"/>
                </a:solidFill>
              </a:rPr>
              <a:t>sep 9</a:t>
            </a:r>
          </a:p>
          <a:p>
            <a:r>
              <a:rPr lang="pl-PL" sz="3200" smtClean="0">
                <a:solidFill>
                  <a:schemeClr val="bg1"/>
                </a:solidFill>
              </a:rPr>
              <a:t>2014</a:t>
            </a:r>
            <a:endParaRPr lang="en-US" sz="3200">
              <a:solidFill>
                <a:schemeClr val="bg1"/>
              </a:solidFill>
            </a:endParaRPr>
          </a:p>
        </p:txBody>
      </p:sp>
      <p:sp>
        <p:nvSpPr>
          <p:cNvPr id="16" name="Title 1"/>
          <p:cNvSpPr txBox="1">
            <a:spLocks/>
          </p:cNvSpPr>
          <p:nvPr/>
        </p:nvSpPr>
        <p:spPr>
          <a:xfrm>
            <a:off x="9505950" y="3489056"/>
            <a:ext cx="1943100" cy="1360685"/>
          </a:xfrm>
          <a:prstGeom prst="rect">
            <a:avLst/>
          </a:prstGeom>
          <a:solidFill>
            <a:srgbClr val="7030A0"/>
          </a:solidFill>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l-PL" sz="3200" smtClean="0">
              <a:solidFill>
                <a:schemeClr val="bg1"/>
              </a:solidFill>
            </a:endParaRPr>
          </a:p>
        </p:txBody>
      </p:sp>
      <p:sp>
        <p:nvSpPr>
          <p:cNvPr id="18" name="Title 1"/>
          <p:cNvSpPr txBox="1">
            <a:spLocks/>
          </p:cNvSpPr>
          <p:nvPr/>
        </p:nvSpPr>
        <p:spPr>
          <a:xfrm>
            <a:off x="730250" y="3489056"/>
            <a:ext cx="4863306" cy="1360685"/>
          </a:xfrm>
          <a:prstGeom prst="rect">
            <a:avLst/>
          </a:prstGeom>
          <a:solidFill>
            <a:srgbClr val="FFC000"/>
          </a:solidFill>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4400" smtClean="0"/>
              <a:t>dariuszwozniak.net</a:t>
            </a:r>
            <a:endParaRPr lang="en-US" sz="4400"/>
          </a:p>
        </p:txBody>
      </p:sp>
      <p:sp>
        <p:nvSpPr>
          <p:cNvPr id="25" name="Title 1"/>
          <p:cNvSpPr txBox="1">
            <a:spLocks/>
          </p:cNvSpPr>
          <p:nvPr/>
        </p:nvSpPr>
        <p:spPr>
          <a:xfrm>
            <a:off x="9505950" y="4862441"/>
            <a:ext cx="1943100" cy="941459"/>
          </a:xfrm>
          <a:prstGeom prst="rect">
            <a:avLst/>
          </a:prstGeom>
          <a:solidFill>
            <a:srgbClr val="7030A0"/>
          </a:solidFill>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l-PL" sz="3200" smtClean="0">
              <a:solidFill>
                <a:schemeClr val="bg1"/>
              </a:solidFill>
            </a:endParaRPr>
          </a:p>
        </p:txBody>
      </p:sp>
      <p:pic>
        <p:nvPicPr>
          <p:cNvPr id="17" name="Picture 2" descr="Creative Commons Lice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8924" y="5168115"/>
            <a:ext cx="943273" cy="3301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pingram.co/images/github-whi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38924" y="3735308"/>
            <a:ext cx="908476" cy="90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74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8" grpId="0" animBg="1"/>
      <p:bldP spid="2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789930078"/>
              </p:ext>
            </p:extLst>
          </p:nvPr>
        </p:nvGraphicFramePr>
        <p:xfrm>
          <a:off x="1059233" y="1212084"/>
          <a:ext cx="9612009" cy="1498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http://2.bp.blogspot.com/-tI-uDZV6lI4/TVf_p01la5I/AAAAAAAADfA/OhwlbYxbWVI/s1600/contract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9079" y="3036748"/>
            <a:ext cx="6238896" cy="2380077"/>
          </a:xfrm>
          <a:prstGeom prst="rect">
            <a:avLst/>
          </a:prstGeom>
          <a:noFill/>
          <a:extLst>
            <a:ext uri="{909E8E84-426E-40DD-AFC4-6F175D3DCCD1}">
              <a14:hiddenFill xmlns:a14="http://schemas.microsoft.com/office/drawing/2010/main">
                <a:solidFill>
                  <a:srgbClr val="FFFFFF"/>
                </a:solidFill>
              </a14:hiddenFill>
            </a:ext>
          </a:extLst>
        </p:spPr>
      </p:pic>
      <p:sp>
        <p:nvSpPr>
          <p:cNvPr id="5" name="Tytuł 1"/>
          <p:cNvSpPr>
            <a:spLocks noGrp="1"/>
          </p:cNvSpPr>
          <p:nvPr>
            <p:ph type="title"/>
          </p:nvPr>
        </p:nvSpPr>
        <p:spPr>
          <a:xfrm>
            <a:off x="838200" y="298172"/>
            <a:ext cx="10515600" cy="765313"/>
          </a:xfrm>
        </p:spPr>
        <p:txBody>
          <a:bodyPr>
            <a:normAutofit/>
          </a:bodyPr>
          <a:lstStyle/>
          <a:p>
            <a:r>
              <a:rPr lang="pl-PL" sz="4000" smtClean="0">
                <a:solidFill>
                  <a:schemeClr val="bg1">
                    <a:lumMod val="85000"/>
                  </a:schemeClr>
                </a:solidFill>
              </a:rPr>
              <a:t>benefits</a:t>
            </a:r>
            <a:r>
              <a:rPr lang="pl-PL" sz="4000" smtClean="0">
                <a:solidFill>
                  <a:schemeClr val="bg1">
                    <a:lumMod val="75000"/>
                  </a:schemeClr>
                </a:solidFill>
              </a:rPr>
              <a:t> </a:t>
            </a:r>
            <a:r>
              <a:rPr lang="pl-PL" sz="4000" smtClean="0"/>
              <a:t>history</a:t>
            </a:r>
            <a:r>
              <a:rPr lang="pl-PL" sz="4000" smtClean="0">
                <a:solidFill>
                  <a:schemeClr val="bg1">
                    <a:lumMod val="85000"/>
                  </a:schemeClr>
                </a:solidFill>
              </a:rPr>
              <a:t> examples summary references </a:t>
            </a:r>
            <a:endParaRPr lang="pl-PL" sz="4000"/>
          </a:p>
        </p:txBody>
      </p:sp>
    </p:spTree>
    <p:extLst>
      <p:ext uri="{BB962C8B-B14F-4D97-AF65-F5344CB8AC3E}">
        <p14:creationId xmlns:p14="http://schemas.microsoft.com/office/powerpoint/2010/main" val="2992193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789930078"/>
              </p:ext>
            </p:extLst>
          </p:nvPr>
        </p:nvGraphicFramePr>
        <p:xfrm>
          <a:off x="1059233" y="1212084"/>
          <a:ext cx="9612009" cy="1498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584070" y="3146077"/>
            <a:ext cx="11256477" cy="2308324"/>
          </a:xfrm>
          <a:prstGeom prst="rect">
            <a:avLst/>
          </a:prstGeom>
        </p:spPr>
        <p:txBody>
          <a:bodyPr wrap="square">
            <a:spAutoFit/>
          </a:bodyPr>
          <a:lstStyle/>
          <a:p>
            <a:pPr marL="285750" indent="-285750">
              <a:buFont typeface="Arial" panose="020B0604020202020204" pitchFamily="34" charset="0"/>
              <a:buChar char="•"/>
            </a:pPr>
            <a:r>
              <a:rPr lang="pl-PL" sz="3600" b="1"/>
              <a:t>part of the library </a:t>
            </a:r>
            <a:r>
              <a:rPr lang="pl-PL" sz="3600"/>
              <a:t>since .NET 4.0</a:t>
            </a:r>
          </a:p>
          <a:p>
            <a:pPr marL="285750" indent="-285750">
              <a:buFont typeface="Arial" panose="020B0604020202020204" pitchFamily="34" charset="0"/>
              <a:buChar char="•"/>
            </a:pPr>
            <a:r>
              <a:rPr lang="pl-PL" sz="3600" b="1"/>
              <a:t>static and runtime checking </a:t>
            </a:r>
            <a:r>
              <a:rPr lang="pl-PL" sz="3600"/>
              <a:t>(configurable per project)</a:t>
            </a:r>
          </a:p>
          <a:p>
            <a:pPr marL="285750" indent="-285750">
              <a:buFont typeface="Arial" panose="020B0604020202020204" pitchFamily="34" charset="0"/>
              <a:buChar char="•"/>
            </a:pPr>
            <a:r>
              <a:rPr lang="pl-PL" sz="3600" b="1"/>
              <a:t>inheritable</a:t>
            </a:r>
            <a:r>
              <a:rPr lang="pl-PL" sz="3600"/>
              <a:t> contracts</a:t>
            </a:r>
          </a:p>
          <a:p>
            <a:pPr marL="742950" lvl="1" indent="-285750">
              <a:buFont typeface="Arial" panose="020B0604020202020204" pitchFamily="34" charset="0"/>
              <a:buChar char="•"/>
            </a:pPr>
            <a:r>
              <a:rPr lang="pl-PL" sz="3600"/>
              <a:t>support for abstract classes and interfaces</a:t>
            </a:r>
          </a:p>
        </p:txBody>
      </p:sp>
      <p:sp>
        <p:nvSpPr>
          <p:cNvPr id="5" name="Tytuł 1"/>
          <p:cNvSpPr>
            <a:spLocks noGrp="1"/>
          </p:cNvSpPr>
          <p:nvPr>
            <p:ph type="title"/>
          </p:nvPr>
        </p:nvSpPr>
        <p:spPr>
          <a:xfrm>
            <a:off x="838200" y="298172"/>
            <a:ext cx="10515600" cy="765313"/>
          </a:xfrm>
        </p:spPr>
        <p:txBody>
          <a:bodyPr>
            <a:normAutofit/>
          </a:bodyPr>
          <a:lstStyle/>
          <a:p>
            <a:r>
              <a:rPr lang="pl-PL" sz="4000" smtClean="0">
                <a:solidFill>
                  <a:schemeClr val="bg1">
                    <a:lumMod val="85000"/>
                  </a:schemeClr>
                </a:solidFill>
              </a:rPr>
              <a:t>benefits</a:t>
            </a:r>
            <a:r>
              <a:rPr lang="pl-PL" sz="4000" smtClean="0">
                <a:solidFill>
                  <a:schemeClr val="bg1">
                    <a:lumMod val="75000"/>
                  </a:schemeClr>
                </a:solidFill>
              </a:rPr>
              <a:t> </a:t>
            </a:r>
            <a:r>
              <a:rPr lang="pl-PL" sz="4000" smtClean="0"/>
              <a:t>history</a:t>
            </a:r>
            <a:r>
              <a:rPr lang="pl-PL" sz="4000" smtClean="0">
                <a:solidFill>
                  <a:schemeClr val="bg1">
                    <a:lumMod val="85000"/>
                  </a:schemeClr>
                </a:solidFill>
              </a:rPr>
              <a:t> examples summary references </a:t>
            </a:r>
            <a:endParaRPr lang="pl-PL" sz="4000"/>
          </a:p>
        </p:txBody>
      </p:sp>
    </p:spTree>
    <p:extLst>
      <p:ext uri="{BB962C8B-B14F-4D97-AF65-F5344CB8AC3E}">
        <p14:creationId xmlns:p14="http://schemas.microsoft.com/office/powerpoint/2010/main" val="155849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789930078"/>
              </p:ext>
            </p:extLst>
          </p:nvPr>
        </p:nvGraphicFramePr>
        <p:xfrm>
          <a:off x="1059233" y="1212084"/>
          <a:ext cx="9612009" cy="1498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556726" y="2942263"/>
            <a:ext cx="10994571" cy="2862322"/>
          </a:xfrm>
          <a:prstGeom prst="rect">
            <a:avLst/>
          </a:prstGeom>
        </p:spPr>
        <p:txBody>
          <a:bodyPr wrap="square">
            <a:spAutoFit/>
          </a:bodyPr>
          <a:lstStyle/>
          <a:p>
            <a:pPr marL="285750" indent="-285750">
              <a:buFont typeface="Arial" panose="020B0604020202020204" pitchFamily="34" charset="0"/>
              <a:buChar char="•"/>
            </a:pPr>
            <a:r>
              <a:rPr lang="pl-PL" sz="3600"/>
              <a:t>generate </a:t>
            </a:r>
            <a:r>
              <a:rPr lang="pl-PL" sz="3600" b="1"/>
              <a:t>API documentation</a:t>
            </a:r>
          </a:p>
          <a:p>
            <a:pPr marL="742950" lvl="1" indent="-285750">
              <a:buFont typeface="Arial" panose="020B0604020202020204" pitchFamily="34" charset="0"/>
              <a:buChar char="•"/>
            </a:pPr>
            <a:r>
              <a:rPr lang="pl-PL" sz="3600"/>
              <a:t>hooks into XML documentation and inserts contract requirements (requires, ensures)</a:t>
            </a:r>
          </a:p>
          <a:p>
            <a:pPr marL="285750" indent="-285750">
              <a:buFont typeface="Arial" panose="020B0604020202020204" pitchFamily="34" charset="0"/>
              <a:buChar char="•"/>
            </a:pPr>
            <a:r>
              <a:rPr lang="pl-PL" sz="3600" smtClean="0"/>
              <a:t>automatically </a:t>
            </a:r>
            <a:r>
              <a:rPr lang="pl-PL" sz="3600"/>
              <a:t>suggests </a:t>
            </a:r>
            <a:r>
              <a:rPr lang="pl-PL" sz="3600" b="1"/>
              <a:t>missing </a:t>
            </a:r>
            <a:r>
              <a:rPr lang="pl-PL" sz="3600" b="1" smtClean="0"/>
              <a:t>contracts</a:t>
            </a:r>
          </a:p>
          <a:p>
            <a:pPr marL="285750" indent="-285750">
              <a:buFont typeface="Arial" panose="020B0604020202020204" pitchFamily="34" charset="0"/>
              <a:buChar char="•"/>
            </a:pPr>
            <a:r>
              <a:rPr lang="pl-PL" sz="3600" b="1"/>
              <a:t>resharper</a:t>
            </a:r>
            <a:r>
              <a:rPr lang="pl-PL" sz="3600"/>
              <a:t> </a:t>
            </a:r>
            <a:r>
              <a:rPr lang="pl-PL" sz="3600" smtClean="0"/>
              <a:t>support</a:t>
            </a:r>
            <a:endParaRPr lang="pl-PL" sz="3600"/>
          </a:p>
        </p:txBody>
      </p:sp>
      <p:sp>
        <p:nvSpPr>
          <p:cNvPr id="5" name="Tytuł 1"/>
          <p:cNvSpPr>
            <a:spLocks noGrp="1"/>
          </p:cNvSpPr>
          <p:nvPr>
            <p:ph type="title"/>
          </p:nvPr>
        </p:nvSpPr>
        <p:spPr>
          <a:xfrm>
            <a:off x="838200" y="298172"/>
            <a:ext cx="10515600" cy="765313"/>
          </a:xfrm>
        </p:spPr>
        <p:txBody>
          <a:bodyPr>
            <a:normAutofit/>
          </a:bodyPr>
          <a:lstStyle/>
          <a:p>
            <a:r>
              <a:rPr lang="pl-PL" sz="4000" smtClean="0">
                <a:solidFill>
                  <a:schemeClr val="bg1">
                    <a:lumMod val="85000"/>
                  </a:schemeClr>
                </a:solidFill>
              </a:rPr>
              <a:t>benefits</a:t>
            </a:r>
            <a:r>
              <a:rPr lang="pl-PL" sz="4000" smtClean="0">
                <a:solidFill>
                  <a:schemeClr val="bg1">
                    <a:lumMod val="75000"/>
                  </a:schemeClr>
                </a:solidFill>
              </a:rPr>
              <a:t> </a:t>
            </a:r>
            <a:r>
              <a:rPr lang="pl-PL" sz="4000" smtClean="0"/>
              <a:t>history</a:t>
            </a:r>
            <a:r>
              <a:rPr lang="pl-PL" sz="4000" smtClean="0">
                <a:solidFill>
                  <a:schemeClr val="bg1">
                    <a:lumMod val="85000"/>
                  </a:schemeClr>
                </a:solidFill>
              </a:rPr>
              <a:t> examples summary references </a:t>
            </a:r>
            <a:endParaRPr lang="pl-PL" sz="4000"/>
          </a:p>
        </p:txBody>
      </p:sp>
    </p:spTree>
    <p:extLst>
      <p:ext uri="{BB962C8B-B14F-4D97-AF65-F5344CB8AC3E}">
        <p14:creationId xmlns:p14="http://schemas.microsoft.com/office/powerpoint/2010/main" val="295809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5808" y="1710813"/>
            <a:ext cx="6941837" cy="2215991"/>
          </a:xfrm>
          <a:prstGeom prst="rect">
            <a:avLst/>
          </a:prstGeom>
          <a:noFill/>
        </p:spPr>
        <p:txBody>
          <a:bodyPr wrap="none" rtlCol="0">
            <a:spAutoFit/>
          </a:bodyPr>
          <a:lstStyle/>
          <a:p>
            <a:pPr algn="ctr"/>
            <a:r>
              <a:rPr lang="pl-PL" sz="13800" smtClean="0"/>
              <a:t>examples</a:t>
            </a:r>
            <a:endParaRPr lang="en-US" sz="13800"/>
          </a:p>
        </p:txBody>
      </p:sp>
      <p:pic>
        <p:nvPicPr>
          <p:cNvPr id="1026" name="Picture 2" descr="http://iconmonstr.com/g/gd/makefg.php?i=s2/default/iconmonstr-checkbox-5-icon.png&amp;r=0&amp;g=0&amp;b=0"/>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0258" y="171081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429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98444" y="1249707"/>
            <a:ext cx="10515600" cy="1325563"/>
          </a:xfrm>
        </p:spPr>
        <p:txBody>
          <a:bodyPr/>
          <a:lstStyle/>
          <a:p>
            <a:r>
              <a:rPr lang="pl-PL" smtClean="0"/>
              <a:t>preconditions</a:t>
            </a:r>
            <a:endParaRPr lang="pl-PL"/>
          </a:p>
        </p:txBody>
      </p:sp>
      <p:sp>
        <p:nvSpPr>
          <p:cNvPr id="7" name="Prostokąt 6"/>
          <p:cNvSpPr/>
          <p:nvPr/>
        </p:nvSpPr>
        <p:spPr>
          <a:xfrm>
            <a:off x="798444" y="2877618"/>
            <a:ext cx="10515600" cy="2677656"/>
          </a:xfrm>
          <a:prstGeom prst="rect">
            <a:avLst/>
          </a:prstGeom>
        </p:spPr>
        <p:txBody>
          <a:bodyPr wrap="square">
            <a:spAutoFit/>
          </a:bodyPr>
          <a:lstStyle/>
          <a:p>
            <a:r>
              <a:rPr lang="pl-PL" sz="2800" b="1"/>
              <a:t>public </a:t>
            </a:r>
            <a:r>
              <a:rPr lang="pl-PL" sz="2800" b="1">
                <a:solidFill>
                  <a:schemeClr val="accent1"/>
                </a:solidFill>
              </a:rPr>
              <a:t>int</a:t>
            </a:r>
            <a:r>
              <a:rPr lang="pl-PL" sz="2800" b="1"/>
              <a:t> </a:t>
            </a:r>
            <a:r>
              <a:rPr lang="pl-PL" sz="2800" b="1">
                <a:solidFill>
                  <a:srgbClr val="C00000"/>
                </a:solidFill>
              </a:rPr>
              <a:t>Add</a:t>
            </a:r>
            <a:r>
              <a:rPr lang="pl-PL" sz="2800" b="1"/>
              <a:t>(</a:t>
            </a:r>
            <a:r>
              <a:rPr lang="pl-PL" sz="2800" b="1">
                <a:solidFill>
                  <a:schemeClr val="accent1"/>
                </a:solidFill>
              </a:rPr>
              <a:t>int</a:t>
            </a:r>
            <a:r>
              <a:rPr lang="pl-PL" sz="2800" b="1"/>
              <a:t> a, </a:t>
            </a:r>
            <a:r>
              <a:rPr lang="pl-PL" sz="2800" b="1">
                <a:solidFill>
                  <a:schemeClr val="accent1"/>
                </a:solidFill>
              </a:rPr>
              <a:t>int</a:t>
            </a:r>
            <a:r>
              <a:rPr lang="pl-PL" sz="2800" b="1"/>
              <a:t> b)</a:t>
            </a:r>
          </a:p>
          <a:p>
            <a:r>
              <a:rPr lang="pl-PL" sz="2800"/>
              <a:t>{</a:t>
            </a:r>
          </a:p>
          <a:p>
            <a:r>
              <a:rPr lang="pl-PL" sz="2800" smtClean="0"/>
              <a:t>	Contract.Requires&lt;ArgumentOutOfRangeException</a:t>
            </a:r>
            <a:r>
              <a:rPr lang="pl-PL" sz="2800"/>
              <a:t>&gt;(a &gt;= </a:t>
            </a:r>
            <a:r>
              <a:rPr lang="pl-PL" sz="2800">
                <a:solidFill>
                  <a:srgbClr val="7030A0"/>
                </a:solidFill>
              </a:rPr>
              <a:t>0</a:t>
            </a:r>
            <a:r>
              <a:rPr lang="pl-PL" sz="2800"/>
              <a:t>);</a:t>
            </a:r>
          </a:p>
          <a:p>
            <a:r>
              <a:rPr lang="pl-PL" sz="2800" smtClean="0"/>
              <a:t>	Contract.Requires&lt;ArgumentOutOfRangeException</a:t>
            </a:r>
            <a:r>
              <a:rPr lang="pl-PL" sz="2800"/>
              <a:t>&gt;(b &gt;= </a:t>
            </a:r>
            <a:r>
              <a:rPr lang="pl-PL" sz="2800">
                <a:solidFill>
                  <a:srgbClr val="7030A0"/>
                </a:solidFill>
              </a:rPr>
              <a:t>0</a:t>
            </a:r>
            <a:r>
              <a:rPr lang="pl-PL" sz="2800"/>
              <a:t>);</a:t>
            </a:r>
          </a:p>
          <a:p>
            <a:r>
              <a:rPr lang="pl-PL" sz="2800" smtClean="0"/>
              <a:t>	</a:t>
            </a:r>
            <a:r>
              <a:rPr lang="pl-PL" sz="2800" smtClean="0">
                <a:solidFill>
                  <a:srgbClr val="00B050"/>
                </a:solidFill>
              </a:rPr>
              <a:t>// main logic</a:t>
            </a:r>
            <a:endParaRPr lang="pl-PL" sz="2800">
              <a:solidFill>
                <a:srgbClr val="00B050"/>
              </a:solidFill>
            </a:endParaRPr>
          </a:p>
          <a:p>
            <a:r>
              <a:rPr lang="pl-PL" sz="2800"/>
              <a:t>}</a:t>
            </a:r>
          </a:p>
        </p:txBody>
      </p:sp>
      <p:sp>
        <p:nvSpPr>
          <p:cNvPr id="4" name="Tytuł 1"/>
          <p:cNvSpPr txBox="1">
            <a:spLocks/>
          </p:cNvSpPr>
          <p:nvPr/>
        </p:nvSpPr>
        <p:spPr>
          <a:xfrm>
            <a:off x="838200" y="298172"/>
            <a:ext cx="10515600" cy="765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4000" smtClean="0">
                <a:solidFill>
                  <a:schemeClr val="bg1">
                    <a:lumMod val="85000"/>
                  </a:schemeClr>
                </a:solidFill>
              </a:rPr>
              <a:t>benefits</a:t>
            </a:r>
            <a:r>
              <a:rPr lang="pl-PL" sz="4000" smtClean="0">
                <a:solidFill>
                  <a:schemeClr val="bg1">
                    <a:lumMod val="75000"/>
                  </a:schemeClr>
                </a:solidFill>
              </a:rPr>
              <a:t> </a:t>
            </a:r>
            <a:r>
              <a:rPr lang="pl-PL" sz="4000" smtClean="0">
                <a:solidFill>
                  <a:schemeClr val="bg1">
                    <a:lumMod val="85000"/>
                  </a:schemeClr>
                </a:solidFill>
              </a:rPr>
              <a:t>history </a:t>
            </a:r>
            <a:r>
              <a:rPr lang="pl-PL" sz="4000" smtClean="0"/>
              <a:t>examples</a:t>
            </a:r>
            <a:r>
              <a:rPr lang="pl-PL" sz="4000" smtClean="0">
                <a:solidFill>
                  <a:schemeClr val="bg1">
                    <a:lumMod val="85000"/>
                  </a:schemeClr>
                </a:solidFill>
              </a:rPr>
              <a:t> summary references </a:t>
            </a:r>
            <a:endParaRPr lang="pl-PL" sz="4000"/>
          </a:p>
        </p:txBody>
      </p:sp>
    </p:spTree>
    <p:extLst>
      <p:ext uri="{BB962C8B-B14F-4D97-AF65-F5344CB8AC3E}">
        <p14:creationId xmlns:p14="http://schemas.microsoft.com/office/powerpoint/2010/main" val="183219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18321" y="1289465"/>
            <a:ext cx="10515600" cy="1325563"/>
          </a:xfrm>
        </p:spPr>
        <p:txBody>
          <a:bodyPr/>
          <a:lstStyle/>
          <a:p>
            <a:r>
              <a:rPr lang="pl-PL" smtClean="0"/>
              <a:t>postconditions</a:t>
            </a:r>
            <a:endParaRPr lang="pl-PL"/>
          </a:p>
        </p:txBody>
      </p:sp>
      <p:sp>
        <p:nvSpPr>
          <p:cNvPr id="7" name="Prostokąt 6"/>
          <p:cNvSpPr/>
          <p:nvPr/>
        </p:nvSpPr>
        <p:spPr>
          <a:xfrm>
            <a:off x="818321" y="2947193"/>
            <a:ext cx="9702800" cy="2677656"/>
          </a:xfrm>
          <a:prstGeom prst="rect">
            <a:avLst/>
          </a:prstGeom>
        </p:spPr>
        <p:txBody>
          <a:bodyPr wrap="square">
            <a:spAutoFit/>
          </a:bodyPr>
          <a:lstStyle/>
          <a:p>
            <a:r>
              <a:rPr lang="pl-PL" sz="2800" b="1"/>
              <a:t>public </a:t>
            </a:r>
            <a:r>
              <a:rPr lang="pl-PL" sz="2800" b="1">
                <a:solidFill>
                  <a:schemeClr val="accent1"/>
                </a:solidFill>
              </a:rPr>
              <a:t>int</a:t>
            </a:r>
            <a:r>
              <a:rPr lang="pl-PL" sz="2800" b="1"/>
              <a:t> </a:t>
            </a:r>
            <a:r>
              <a:rPr lang="pl-PL" sz="2800" b="1">
                <a:solidFill>
                  <a:srgbClr val="C00000"/>
                </a:solidFill>
              </a:rPr>
              <a:t>Add</a:t>
            </a:r>
            <a:r>
              <a:rPr lang="pl-PL" sz="2800" b="1"/>
              <a:t>(</a:t>
            </a:r>
            <a:r>
              <a:rPr lang="pl-PL" sz="2800" b="1">
                <a:solidFill>
                  <a:schemeClr val="accent1"/>
                </a:solidFill>
              </a:rPr>
              <a:t>int</a:t>
            </a:r>
            <a:r>
              <a:rPr lang="pl-PL" sz="2800" b="1"/>
              <a:t> a, </a:t>
            </a:r>
            <a:r>
              <a:rPr lang="pl-PL" sz="2800" b="1">
                <a:solidFill>
                  <a:schemeClr val="accent1"/>
                </a:solidFill>
              </a:rPr>
              <a:t>int</a:t>
            </a:r>
            <a:r>
              <a:rPr lang="pl-PL" sz="2800" b="1"/>
              <a:t> b)</a:t>
            </a:r>
          </a:p>
          <a:p>
            <a:r>
              <a:rPr lang="pl-PL" sz="2800"/>
              <a:t>{</a:t>
            </a:r>
          </a:p>
          <a:p>
            <a:r>
              <a:rPr lang="pl-PL" sz="2800" smtClean="0"/>
              <a:t>	</a:t>
            </a:r>
            <a:r>
              <a:rPr lang="pl-PL" sz="2800">
                <a:solidFill>
                  <a:srgbClr val="00B050"/>
                </a:solidFill>
              </a:rPr>
              <a:t>// </a:t>
            </a:r>
            <a:r>
              <a:rPr lang="pl-PL" sz="2800" smtClean="0">
                <a:solidFill>
                  <a:srgbClr val="00B050"/>
                </a:solidFill>
              </a:rPr>
              <a:t>pre-conditions</a:t>
            </a:r>
            <a:endParaRPr lang="pl-PL" sz="2800">
              <a:solidFill>
                <a:srgbClr val="00B050"/>
              </a:solidFill>
            </a:endParaRPr>
          </a:p>
          <a:p>
            <a:r>
              <a:rPr lang="pl-PL" sz="2800" smtClean="0">
                <a:solidFill>
                  <a:srgbClr val="00B050"/>
                </a:solidFill>
              </a:rPr>
              <a:t> </a:t>
            </a:r>
            <a:r>
              <a:rPr lang="pl-PL" sz="2800"/>
              <a:t>	Contract.Ensures(Contract.Result&lt;</a:t>
            </a:r>
            <a:r>
              <a:rPr lang="pl-PL" sz="2800" b="1">
                <a:solidFill>
                  <a:schemeClr val="accent1"/>
                </a:solidFill>
              </a:rPr>
              <a:t>int</a:t>
            </a:r>
            <a:r>
              <a:rPr lang="pl-PL" sz="2800"/>
              <a:t>&gt;() &gt;= </a:t>
            </a:r>
            <a:r>
              <a:rPr lang="pl-PL" sz="2800">
                <a:solidFill>
                  <a:srgbClr val="7030A0"/>
                </a:solidFill>
              </a:rPr>
              <a:t>0</a:t>
            </a:r>
            <a:r>
              <a:rPr lang="pl-PL" sz="2800"/>
              <a:t>);</a:t>
            </a:r>
          </a:p>
          <a:p>
            <a:r>
              <a:rPr lang="pl-PL" sz="2800" smtClean="0"/>
              <a:t>	</a:t>
            </a:r>
            <a:r>
              <a:rPr lang="pl-PL" sz="2800" smtClean="0">
                <a:solidFill>
                  <a:srgbClr val="00B050"/>
                </a:solidFill>
              </a:rPr>
              <a:t>// main logic</a:t>
            </a:r>
            <a:endParaRPr lang="pl-PL" sz="2800">
              <a:solidFill>
                <a:srgbClr val="00B050"/>
              </a:solidFill>
            </a:endParaRPr>
          </a:p>
          <a:p>
            <a:r>
              <a:rPr lang="pl-PL" sz="2800"/>
              <a:t>}</a:t>
            </a:r>
          </a:p>
        </p:txBody>
      </p:sp>
      <p:sp>
        <p:nvSpPr>
          <p:cNvPr id="4" name="Tytuł 1"/>
          <p:cNvSpPr txBox="1">
            <a:spLocks/>
          </p:cNvSpPr>
          <p:nvPr/>
        </p:nvSpPr>
        <p:spPr>
          <a:xfrm>
            <a:off x="838200" y="298172"/>
            <a:ext cx="10515600" cy="765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4000" smtClean="0">
                <a:solidFill>
                  <a:schemeClr val="bg1">
                    <a:lumMod val="85000"/>
                  </a:schemeClr>
                </a:solidFill>
              </a:rPr>
              <a:t>benefits</a:t>
            </a:r>
            <a:r>
              <a:rPr lang="pl-PL" sz="4000" smtClean="0">
                <a:solidFill>
                  <a:schemeClr val="bg1">
                    <a:lumMod val="75000"/>
                  </a:schemeClr>
                </a:solidFill>
              </a:rPr>
              <a:t> </a:t>
            </a:r>
            <a:r>
              <a:rPr lang="pl-PL" sz="4000" smtClean="0">
                <a:solidFill>
                  <a:schemeClr val="bg1">
                    <a:lumMod val="85000"/>
                  </a:schemeClr>
                </a:solidFill>
              </a:rPr>
              <a:t>history </a:t>
            </a:r>
            <a:r>
              <a:rPr lang="pl-PL" sz="4000" smtClean="0"/>
              <a:t>examples</a:t>
            </a:r>
            <a:r>
              <a:rPr lang="pl-PL" sz="4000" smtClean="0">
                <a:solidFill>
                  <a:schemeClr val="bg1">
                    <a:lumMod val="85000"/>
                  </a:schemeClr>
                </a:solidFill>
              </a:rPr>
              <a:t> summary references </a:t>
            </a:r>
            <a:endParaRPr lang="pl-PL" sz="4000"/>
          </a:p>
        </p:txBody>
      </p:sp>
    </p:spTree>
    <p:extLst>
      <p:ext uri="{BB962C8B-B14F-4D97-AF65-F5344CB8AC3E}">
        <p14:creationId xmlns:p14="http://schemas.microsoft.com/office/powerpoint/2010/main" val="521926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18322" y="1249708"/>
            <a:ext cx="10515600" cy="1325563"/>
          </a:xfrm>
        </p:spPr>
        <p:txBody>
          <a:bodyPr/>
          <a:lstStyle/>
          <a:p>
            <a:r>
              <a:rPr lang="pl-PL" smtClean="0"/>
              <a:t>object invariants</a:t>
            </a:r>
            <a:endParaRPr lang="pl-PL"/>
          </a:p>
        </p:txBody>
      </p:sp>
      <p:graphicFrame>
        <p:nvGraphicFramePr>
          <p:cNvPr id="3" name="Tabela 2"/>
          <p:cNvGraphicFramePr>
            <a:graphicFrameLocks noGrp="1"/>
          </p:cNvGraphicFramePr>
          <p:nvPr>
            <p:extLst>
              <p:ext uri="{D42A27DB-BD31-4B8C-83A1-F6EECF244321}">
                <p14:modId xmlns:p14="http://schemas.microsoft.com/office/powerpoint/2010/main" val="3262488290"/>
              </p:ext>
            </p:extLst>
          </p:nvPr>
        </p:nvGraphicFramePr>
        <p:xfrm>
          <a:off x="818322" y="2917377"/>
          <a:ext cx="10515600" cy="2590800"/>
        </p:xfrm>
        <a:graphic>
          <a:graphicData uri="http://schemas.openxmlformats.org/drawingml/2006/table">
            <a:tbl>
              <a:tblPr/>
              <a:tblGrid>
                <a:gridCol w="10515600"/>
              </a:tblGrid>
              <a:tr h="0">
                <a:tc>
                  <a:txBody>
                    <a:bodyPr/>
                    <a:lstStyle/>
                    <a:p>
                      <a:r>
                        <a:rPr lang="pl-PL" sz="2800" b="1"/>
                        <a:t>[</a:t>
                      </a:r>
                      <a:r>
                        <a:rPr lang="pl-PL" sz="2800" b="1">
                          <a:solidFill>
                            <a:schemeClr val="accent1">
                              <a:lumMod val="50000"/>
                            </a:schemeClr>
                          </a:solidFill>
                        </a:rPr>
                        <a:t>ContractInvariantMethod</a:t>
                      </a:r>
                      <a:r>
                        <a:rPr lang="pl-PL" sz="2800" b="1"/>
                        <a:t>]</a:t>
                      </a:r>
                    </a:p>
                  </a:txBody>
                  <a:tcPr anchor="ctr">
                    <a:lnL>
                      <a:noFill/>
                    </a:lnL>
                    <a:lnR>
                      <a:noFill/>
                    </a:lnR>
                    <a:lnT>
                      <a:noFill/>
                    </a:lnT>
                    <a:lnB>
                      <a:noFill/>
                    </a:lnB>
                  </a:tcPr>
                </a:tc>
              </a:tr>
              <a:tr h="0">
                <a:tc>
                  <a:txBody>
                    <a:bodyPr/>
                    <a:lstStyle/>
                    <a:p>
                      <a:r>
                        <a:rPr lang="pl-PL" sz="2800" b="1"/>
                        <a:t>private </a:t>
                      </a:r>
                      <a:r>
                        <a:rPr lang="pl-PL" sz="2800" b="1">
                          <a:solidFill>
                            <a:schemeClr val="accent1"/>
                          </a:solidFill>
                        </a:rPr>
                        <a:t>void</a:t>
                      </a:r>
                      <a:r>
                        <a:rPr lang="pl-PL" sz="2800" b="1"/>
                        <a:t> </a:t>
                      </a:r>
                      <a:r>
                        <a:rPr lang="pl-PL" sz="2800" b="1">
                          <a:solidFill>
                            <a:srgbClr val="C00000"/>
                          </a:solidFill>
                        </a:rPr>
                        <a:t>CheckIfLastResultIsInRange</a:t>
                      </a:r>
                      <a:r>
                        <a:rPr lang="pl-PL" sz="2800" b="1"/>
                        <a:t>()</a:t>
                      </a:r>
                    </a:p>
                  </a:txBody>
                  <a:tcPr anchor="ctr">
                    <a:lnL>
                      <a:noFill/>
                    </a:lnL>
                    <a:lnR>
                      <a:noFill/>
                    </a:lnR>
                    <a:lnT>
                      <a:noFill/>
                    </a:lnT>
                    <a:lnB>
                      <a:noFill/>
                    </a:lnB>
                  </a:tcPr>
                </a:tc>
              </a:tr>
              <a:tr h="0">
                <a:tc>
                  <a:txBody>
                    <a:bodyPr/>
                    <a:lstStyle/>
                    <a:p>
                      <a:r>
                        <a:rPr lang="pl-PL" sz="2800"/>
                        <a:t>{</a:t>
                      </a:r>
                    </a:p>
                  </a:txBody>
                  <a:tcPr anchor="ctr">
                    <a:lnL>
                      <a:noFill/>
                    </a:lnL>
                    <a:lnR>
                      <a:noFill/>
                    </a:lnR>
                    <a:lnT>
                      <a:noFill/>
                    </a:lnT>
                    <a:lnB>
                      <a:noFill/>
                    </a:lnB>
                  </a:tcPr>
                </a:tc>
              </a:tr>
              <a:tr h="0">
                <a:tc>
                  <a:txBody>
                    <a:bodyPr/>
                    <a:lstStyle/>
                    <a:p>
                      <a:r>
                        <a:rPr lang="pl-PL" sz="2800" smtClean="0"/>
                        <a:t>	Contract.Invariant(lastResult </a:t>
                      </a:r>
                      <a:r>
                        <a:rPr lang="pl-PL" sz="2800"/>
                        <a:t>&gt;= </a:t>
                      </a:r>
                      <a:r>
                        <a:rPr lang="pl-PL" sz="2800">
                          <a:solidFill>
                            <a:srgbClr val="7030A0"/>
                          </a:solidFill>
                        </a:rPr>
                        <a:t>0</a:t>
                      </a:r>
                      <a:r>
                        <a:rPr lang="pl-PL" sz="2800"/>
                        <a:t>);</a:t>
                      </a:r>
                    </a:p>
                  </a:txBody>
                  <a:tcPr anchor="ctr">
                    <a:lnL>
                      <a:noFill/>
                    </a:lnL>
                    <a:lnR>
                      <a:noFill/>
                    </a:lnR>
                    <a:lnT>
                      <a:noFill/>
                    </a:lnT>
                    <a:lnB>
                      <a:noFill/>
                    </a:lnB>
                  </a:tcPr>
                </a:tc>
              </a:tr>
              <a:tr h="0">
                <a:tc>
                  <a:txBody>
                    <a:bodyPr/>
                    <a:lstStyle/>
                    <a:p>
                      <a:r>
                        <a:rPr lang="pl-PL" sz="2800"/>
                        <a:t>}</a:t>
                      </a:r>
                    </a:p>
                  </a:txBody>
                  <a:tcPr anchor="ctr">
                    <a:lnL>
                      <a:noFill/>
                    </a:lnL>
                    <a:lnR>
                      <a:noFill/>
                    </a:lnR>
                    <a:lnT>
                      <a:noFill/>
                    </a:lnT>
                    <a:lnB>
                      <a:noFill/>
                    </a:lnB>
                  </a:tcPr>
                </a:tc>
              </a:tr>
            </a:tbl>
          </a:graphicData>
        </a:graphic>
      </p:graphicFrame>
      <p:sp>
        <p:nvSpPr>
          <p:cNvPr id="4" name="Tytuł 1"/>
          <p:cNvSpPr txBox="1">
            <a:spLocks/>
          </p:cNvSpPr>
          <p:nvPr/>
        </p:nvSpPr>
        <p:spPr>
          <a:xfrm>
            <a:off x="838200" y="298172"/>
            <a:ext cx="10515600" cy="765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4000" smtClean="0">
                <a:solidFill>
                  <a:schemeClr val="bg1">
                    <a:lumMod val="85000"/>
                  </a:schemeClr>
                </a:solidFill>
              </a:rPr>
              <a:t>benefits</a:t>
            </a:r>
            <a:r>
              <a:rPr lang="pl-PL" sz="4000" smtClean="0">
                <a:solidFill>
                  <a:schemeClr val="bg1">
                    <a:lumMod val="75000"/>
                  </a:schemeClr>
                </a:solidFill>
              </a:rPr>
              <a:t> </a:t>
            </a:r>
            <a:r>
              <a:rPr lang="pl-PL" sz="4000" smtClean="0">
                <a:solidFill>
                  <a:schemeClr val="bg1">
                    <a:lumMod val="85000"/>
                  </a:schemeClr>
                </a:solidFill>
              </a:rPr>
              <a:t>history </a:t>
            </a:r>
            <a:r>
              <a:rPr lang="pl-PL" sz="4000" smtClean="0"/>
              <a:t>examples</a:t>
            </a:r>
            <a:r>
              <a:rPr lang="pl-PL" sz="4000" smtClean="0">
                <a:solidFill>
                  <a:schemeClr val="bg1">
                    <a:lumMod val="85000"/>
                  </a:schemeClr>
                </a:solidFill>
              </a:rPr>
              <a:t> summary references </a:t>
            </a:r>
            <a:endParaRPr lang="pl-PL" sz="4000"/>
          </a:p>
        </p:txBody>
      </p:sp>
    </p:spTree>
    <p:extLst>
      <p:ext uri="{BB962C8B-B14F-4D97-AF65-F5344CB8AC3E}">
        <p14:creationId xmlns:p14="http://schemas.microsoft.com/office/powerpoint/2010/main" val="662646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ymbol zastępczy zawartości 3"/>
          <p:cNvSpPr>
            <a:spLocks noGrp="1"/>
          </p:cNvSpPr>
          <p:nvPr>
            <p:ph idx="1"/>
          </p:nvPr>
        </p:nvSpPr>
        <p:spPr>
          <a:xfrm>
            <a:off x="838200" y="493486"/>
            <a:ext cx="10515600" cy="5683477"/>
          </a:xfrm>
        </p:spPr>
        <p:txBody>
          <a:bodyPr numCol="2"/>
          <a:lstStyle/>
          <a:p>
            <a:r>
              <a:rPr lang="pl-PL" b="1" smtClean="0"/>
              <a:t>Preconditions</a:t>
            </a:r>
            <a:r>
              <a:rPr lang="pl-PL" smtClean="0"/>
              <a:t>:</a:t>
            </a:r>
          </a:p>
          <a:p>
            <a:pPr lvl="1"/>
            <a:r>
              <a:rPr lang="pl-PL" smtClean="0"/>
              <a:t>Contract.Requires</a:t>
            </a:r>
          </a:p>
          <a:p>
            <a:pPr lvl="1"/>
            <a:r>
              <a:rPr lang="pl-PL" smtClean="0"/>
              <a:t>Contract.EndContractBlock</a:t>
            </a:r>
          </a:p>
          <a:p>
            <a:r>
              <a:rPr lang="pl-PL" b="1" smtClean="0"/>
              <a:t>Postconditions</a:t>
            </a:r>
            <a:r>
              <a:rPr lang="pl-PL" smtClean="0"/>
              <a:t>:</a:t>
            </a:r>
          </a:p>
          <a:p>
            <a:pPr lvl="1"/>
            <a:r>
              <a:rPr lang="pl-PL" smtClean="0"/>
              <a:t>Contract.Ensures</a:t>
            </a:r>
          </a:p>
          <a:p>
            <a:pPr lvl="1"/>
            <a:r>
              <a:rPr lang="pl-PL" smtClean="0"/>
              <a:t>Contract.EnsuresOnThrow</a:t>
            </a:r>
          </a:p>
          <a:p>
            <a:r>
              <a:rPr lang="pl-PL" b="1" smtClean="0"/>
              <a:t>Invariants</a:t>
            </a:r>
            <a:r>
              <a:rPr lang="pl-PL" smtClean="0"/>
              <a:t>:</a:t>
            </a:r>
          </a:p>
          <a:p>
            <a:pPr lvl="1"/>
            <a:r>
              <a:rPr lang="pl-PL" smtClean="0"/>
              <a:t>[ContractInvariantMethod]</a:t>
            </a:r>
          </a:p>
          <a:p>
            <a:pPr lvl="1"/>
            <a:r>
              <a:rPr lang="pl-PL" smtClean="0"/>
              <a:t>Contract.Invariant</a:t>
            </a:r>
          </a:p>
          <a:p>
            <a:r>
              <a:rPr lang="pl-PL" b="1" smtClean="0"/>
              <a:t>Assert</a:t>
            </a:r>
            <a:r>
              <a:rPr lang="pl-PL" smtClean="0"/>
              <a:t>:</a:t>
            </a:r>
          </a:p>
          <a:p>
            <a:pPr lvl="1"/>
            <a:r>
              <a:rPr lang="pl-PL" smtClean="0"/>
              <a:t>Contract.Assert</a:t>
            </a:r>
          </a:p>
          <a:p>
            <a:r>
              <a:rPr lang="pl-PL" b="1" smtClean="0"/>
              <a:t>Assume</a:t>
            </a:r>
            <a:r>
              <a:rPr lang="pl-PL" smtClean="0"/>
              <a:t>:</a:t>
            </a:r>
          </a:p>
          <a:p>
            <a:pPr lvl="1"/>
            <a:r>
              <a:rPr lang="pl-PL" smtClean="0"/>
              <a:t>Contract.Assume</a:t>
            </a:r>
          </a:p>
          <a:p>
            <a:r>
              <a:rPr lang="pl-PL" b="1" smtClean="0"/>
              <a:t>Interface and abstract methods</a:t>
            </a:r>
            <a:r>
              <a:rPr lang="pl-PL" smtClean="0"/>
              <a:t>:</a:t>
            </a:r>
          </a:p>
          <a:p>
            <a:pPr lvl="1"/>
            <a:r>
              <a:rPr lang="pl-PL" smtClean="0"/>
              <a:t>[ContractClass]</a:t>
            </a:r>
          </a:p>
          <a:p>
            <a:pPr lvl="1"/>
            <a:r>
              <a:rPr lang="pl-PL" smtClean="0"/>
              <a:t>[ContractClassFor]</a:t>
            </a:r>
          </a:p>
          <a:p>
            <a:r>
              <a:rPr lang="pl-PL" b="1" smtClean="0"/>
              <a:t>Quantifiers</a:t>
            </a:r>
            <a:r>
              <a:rPr lang="pl-PL" smtClean="0"/>
              <a:t>:</a:t>
            </a:r>
          </a:p>
          <a:p>
            <a:pPr lvl="1"/>
            <a:r>
              <a:rPr lang="pl-PL" smtClean="0"/>
              <a:t>Contract.ForAll</a:t>
            </a:r>
          </a:p>
          <a:p>
            <a:pPr lvl="1"/>
            <a:r>
              <a:rPr lang="pl-PL" smtClean="0"/>
              <a:t>Contract.Exists</a:t>
            </a:r>
          </a:p>
        </p:txBody>
      </p:sp>
    </p:spTree>
    <p:extLst>
      <p:ext uri="{BB962C8B-B14F-4D97-AF65-F5344CB8AC3E}">
        <p14:creationId xmlns:p14="http://schemas.microsoft.com/office/powerpoint/2010/main" val="3441424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fade">
                                      <p:cBhvr>
                                        <p:cTn id="43" dur="500"/>
                                        <p:tgtEl>
                                          <p:spTgt spid="4">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animEffect transition="in" filter="fade">
                                      <p:cBhvr>
                                        <p:cTn id="48" dur="500"/>
                                        <p:tgtEl>
                                          <p:spTgt spid="4">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animEffect transition="in" filter="fade">
                                      <p:cBhvr>
                                        <p:cTn id="51" dur="500"/>
                                        <p:tgtEl>
                                          <p:spTgt spid="4">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xEl>
                                              <p:pRg st="13" end="13"/>
                                            </p:txEl>
                                          </p:spTgt>
                                        </p:tgtEl>
                                        <p:attrNameLst>
                                          <p:attrName>style.visibility</p:attrName>
                                        </p:attrNameLst>
                                      </p:cBhvr>
                                      <p:to>
                                        <p:strVal val="visible"/>
                                      </p:to>
                                    </p:set>
                                    <p:animEffect transition="in" filter="fade">
                                      <p:cBhvr>
                                        <p:cTn id="56" dur="500"/>
                                        <p:tgtEl>
                                          <p:spTgt spid="4">
                                            <p:txEl>
                                              <p:pRg st="13" end="13"/>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animEffect transition="in" filter="fade">
                                      <p:cBhvr>
                                        <p:cTn id="59" dur="500"/>
                                        <p:tgtEl>
                                          <p:spTgt spid="4">
                                            <p:txEl>
                                              <p:pRg st="14" end="14"/>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15" end="15"/>
                                            </p:txEl>
                                          </p:spTgt>
                                        </p:tgtEl>
                                        <p:attrNameLst>
                                          <p:attrName>style.visibility</p:attrName>
                                        </p:attrNameLst>
                                      </p:cBhvr>
                                      <p:to>
                                        <p:strVal val="visible"/>
                                      </p:to>
                                    </p:set>
                                    <p:animEffect transition="in" filter="fade">
                                      <p:cBhvr>
                                        <p:cTn id="62" dur="500"/>
                                        <p:tgtEl>
                                          <p:spTgt spid="4">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6" end="16"/>
                                            </p:txEl>
                                          </p:spTgt>
                                        </p:tgtEl>
                                        <p:attrNameLst>
                                          <p:attrName>style.visibility</p:attrName>
                                        </p:attrNameLst>
                                      </p:cBhvr>
                                      <p:to>
                                        <p:strVal val="visible"/>
                                      </p:to>
                                    </p:set>
                                    <p:animEffect transition="in" filter="fade">
                                      <p:cBhvr>
                                        <p:cTn id="67" dur="500"/>
                                        <p:tgtEl>
                                          <p:spTgt spid="4">
                                            <p:txEl>
                                              <p:pRg st="16" end="16"/>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
                                            <p:txEl>
                                              <p:pRg st="17" end="17"/>
                                            </p:txEl>
                                          </p:spTgt>
                                        </p:tgtEl>
                                        <p:attrNameLst>
                                          <p:attrName>style.visibility</p:attrName>
                                        </p:attrNameLst>
                                      </p:cBhvr>
                                      <p:to>
                                        <p:strVal val="visible"/>
                                      </p:to>
                                    </p:set>
                                    <p:animEffect transition="in" filter="fade">
                                      <p:cBhvr>
                                        <p:cTn id="70" dur="500"/>
                                        <p:tgtEl>
                                          <p:spTgt spid="4">
                                            <p:txEl>
                                              <p:pRg st="17" end="17"/>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
                                            <p:txEl>
                                              <p:pRg st="18" end="18"/>
                                            </p:txEl>
                                          </p:spTgt>
                                        </p:tgtEl>
                                        <p:attrNameLst>
                                          <p:attrName>style.visibility</p:attrName>
                                        </p:attrNameLst>
                                      </p:cBhvr>
                                      <p:to>
                                        <p:strVal val="visible"/>
                                      </p:to>
                                    </p:set>
                                    <p:animEffect transition="in" filter="fade">
                                      <p:cBhvr>
                                        <p:cTn id="73"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09700" y="1638300"/>
            <a:ext cx="9055684" cy="3154710"/>
          </a:xfrm>
          <a:prstGeom prst="rect">
            <a:avLst/>
          </a:prstGeom>
          <a:noFill/>
        </p:spPr>
        <p:txBody>
          <a:bodyPr wrap="none" rtlCol="0">
            <a:spAutoFit/>
          </a:bodyPr>
          <a:lstStyle/>
          <a:p>
            <a:r>
              <a:rPr lang="pl-PL" sz="19900" smtClean="0">
                <a:solidFill>
                  <a:schemeClr val="accent6">
                    <a:lumMod val="75000"/>
                  </a:schemeClr>
                </a:solidFill>
              </a:rPr>
              <a:t>// demo</a:t>
            </a:r>
            <a:endParaRPr lang="pl-PL" sz="19900">
              <a:solidFill>
                <a:schemeClr val="accent6">
                  <a:lumMod val="75000"/>
                </a:schemeClr>
              </a:solidFill>
            </a:endParaRPr>
          </a:p>
        </p:txBody>
      </p:sp>
    </p:spTree>
    <p:extLst>
      <p:ext uri="{BB962C8B-B14F-4D97-AF65-F5344CB8AC3E}">
        <p14:creationId xmlns:p14="http://schemas.microsoft.com/office/powerpoint/2010/main" val="856653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p:cNvSpPr txBox="1"/>
          <p:nvPr/>
        </p:nvSpPr>
        <p:spPr>
          <a:xfrm>
            <a:off x="838200" y="1429076"/>
            <a:ext cx="9328897" cy="4524315"/>
          </a:xfrm>
          <a:prstGeom prst="rect">
            <a:avLst/>
          </a:prstGeom>
          <a:noFill/>
        </p:spPr>
        <p:txBody>
          <a:bodyPr wrap="square" rtlCol="0">
            <a:spAutoFit/>
          </a:bodyPr>
          <a:lstStyle/>
          <a:p>
            <a:pPr marL="285750" indent="-285750">
              <a:buFont typeface="Arial" panose="020B0604020202020204" pitchFamily="34" charset="0"/>
              <a:buChar char="•"/>
            </a:pPr>
            <a:r>
              <a:rPr lang="pl-PL" sz="3600" smtClean="0">
                <a:latin typeface="+mj-lt"/>
              </a:rPr>
              <a:t>defensive programming</a:t>
            </a:r>
          </a:p>
          <a:p>
            <a:pPr marL="285750" indent="-285750">
              <a:buFont typeface="Arial" panose="020B0604020202020204" pitchFamily="34" charset="0"/>
              <a:buChar char="•"/>
            </a:pPr>
            <a:r>
              <a:rPr lang="pl-PL" sz="3600" smtClean="0">
                <a:latin typeface="+mj-lt"/>
              </a:rPr>
              <a:t>software correctness</a:t>
            </a:r>
          </a:p>
          <a:p>
            <a:pPr marL="285750" indent="-285750">
              <a:buFont typeface="Arial" panose="020B0604020202020204" pitchFamily="34" charset="0"/>
              <a:buChar char="•"/>
            </a:pPr>
            <a:r>
              <a:rPr lang="pl-PL" sz="3600" smtClean="0">
                <a:latin typeface="+mj-lt"/>
              </a:rPr>
              <a:t>static and runtime checking of</a:t>
            </a:r>
          </a:p>
          <a:p>
            <a:pPr marL="742950" lvl="1" indent="-285750">
              <a:buFont typeface="Arial" panose="020B0604020202020204" pitchFamily="34" charset="0"/>
              <a:buChar char="•"/>
            </a:pPr>
            <a:r>
              <a:rPr lang="pl-PL" sz="3600" smtClean="0">
                <a:latin typeface="+mj-lt"/>
              </a:rPr>
              <a:t>preconditions</a:t>
            </a:r>
          </a:p>
          <a:p>
            <a:pPr marL="742950" lvl="1" indent="-285750">
              <a:buFont typeface="Arial" panose="020B0604020202020204" pitchFamily="34" charset="0"/>
              <a:buChar char="•"/>
            </a:pPr>
            <a:r>
              <a:rPr lang="pl-PL" sz="3600" smtClean="0">
                <a:latin typeface="+mj-lt"/>
              </a:rPr>
              <a:t>postconditions</a:t>
            </a:r>
          </a:p>
          <a:p>
            <a:pPr marL="742950" lvl="1" indent="-285750">
              <a:buFont typeface="Arial" panose="020B0604020202020204" pitchFamily="34" charset="0"/>
              <a:buChar char="•"/>
            </a:pPr>
            <a:r>
              <a:rPr lang="pl-PL" sz="3600" smtClean="0">
                <a:latin typeface="+mj-lt"/>
              </a:rPr>
              <a:t>object invariants</a:t>
            </a:r>
          </a:p>
          <a:p>
            <a:pPr marL="285750" indent="-285750">
              <a:buFont typeface="Arial" panose="020B0604020202020204" pitchFamily="34" charset="0"/>
              <a:buChar char="•"/>
            </a:pPr>
            <a:r>
              <a:rPr lang="pl-PL" sz="3600" smtClean="0">
                <a:latin typeface="+mj-lt"/>
              </a:rPr>
              <a:t>documents and asserts changes in a state of a program</a:t>
            </a:r>
          </a:p>
        </p:txBody>
      </p:sp>
      <p:pic>
        <p:nvPicPr>
          <p:cNvPr id="2050" name="Picture 2" descr="https://cdn1.iconfinder.com/data/icons/brain-games/1042/Puzzle-grey.png"/>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59004" y="1908633"/>
            <a:ext cx="2385540" cy="2385540"/>
          </a:xfrm>
          <a:prstGeom prst="rect">
            <a:avLst/>
          </a:prstGeom>
          <a:noFill/>
          <a:extLst>
            <a:ext uri="{909E8E84-426E-40DD-AFC4-6F175D3DCCD1}">
              <a14:hiddenFill xmlns:a14="http://schemas.microsoft.com/office/drawing/2010/main">
                <a:solidFill>
                  <a:srgbClr val="FFFFFF"/>
                </a:solidFill>
              </a14:hiddenFill>
            </a:ext>
          </a:extLst>
        </p:spPr>
      </p:pic>
      <p:sp>
        <p:nvSpPr>
          <p:cNvPr id="6" name="Tytuł 1"/>
          <p:cNvSpPr txBox="1">
            <a:spLocks/>
          </p:cNvSpPr>
          <p:nvPr/>
        </p:nvSpPr>
        <p:spPr>
          <a:xfrm>
            <a:off x="838200" y="298172"/>
            <a:ext cx="10515600" cy="765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4000" smtClean="0">
                <a:solidFill>
                  <a:schemeClr val="bg1">
                    <a:lumMod val="85000"/>
                  </a:schemeClr>
                </a:solidFill>
              </a:rPr>
              <a:t>benefits</a:t>
            </a:r>
            <a:r>
              <a:rPr lang="pl-PL" sz="4000" smtClean="0">
                <a:solidFill>
                  <a:schemeClr val="bg1">
                    <a:lumMod val="75000"/>
                  </a:schemeClr>
                </a:solidFill>
              </a:rPr>
              <a:t> </a:t>
            </a:r>
            <a:r>
              <a:rPr lang="pl-PL" sz="4000" smtClean="0">
                <a:solidFill>
                  <a:schemeClr val="bg1">
                    <a:lumMod val="85000"/>
                  </a:schemeClr>
                </a:solidFill>
              </a:rPr>
              <a:t>history examples </a:t>
            </a:r>
            <a:r>
              <a:rPr lang="pl-PL" sz="4000" smtClean="0"/>
              <a:t>summary</a:t>
            </a:r>
            <a:r>
              <a:rPr lang="pl-PL" sz="4000" smtClean="0">
                <a:solidFill>
                  <a:schemeClr val="bg1">
                    <a:lumMod val="85000"/>
                  </a:schemeClr>
                </a:solidFill>
              </a:rPr>
              <a:t> references </a:t>
            </a:r>
            <a:endParaRPr lang="pl-PL" sz="4000"/>
          </a:p>
        </p:txBody>
      </p:sp>
    </p:spTree>
    <p:extLst>
      <p:ext uri="{BB962C8B-B14F-4D97-AF65-F5344CB8AC3E}">
        <p14:creationId xmlns:p14="http://schemas.microsoft.com/office/powerpoint/2010/main" val="251829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38200" y="159026"/>
            <a:ext cx="10515600" cy="1166537"/>
          </a:xfrm>
        </p:spPr>
        <p:txBody>
          <a:bodyPr>
            <a:normAutofit fontScale="90000"/>
          </a:bodyPr>
          <a:lstStyle/>
          <a:p>
            <a:r>
              <a:rPr lang="pl-PL" smtClean="0"/>
              <a:t>agenda </a:t>
            </a:r>
            <a:r>
              <a:rPr lang="pl-PL" smtClean="0">
                <a:solidFill>
                  <a:schemeClr val="bg1">
                    <a:lumMod val="85000"/>
                  </a:schemeClr>
                </a:solidFill>
              </a:rPr>
              <a:t>defensive programming design by contract</a:t>
            </a:r>
            <a:endParaRPr lang="pl-PL">
              <a:solidFill>
                <a:schemeClr val="bg1">
                  <a:lumMod val="85000"/>
                </a:schemeClr>
              </a:solidFill>
            </a:endParaRPr>
          </a:p>
        </p:txBody>
      </p:sp>
      <p:sp>
        <p:nvSpPr>
          <p:cNvPr id="3" name="Symbol zastępczy zawartości 2"/>
          <p:cNvSpPr>
            <a:spLocks noGrp="1"/>
          </p:cNvSpPr>
          <p:nvPr>
            <p:ph idx="1"/>
          </p:nvPr>
        </p:nvSpPr>
        <p:spPr>
          <a:xfrm>
            <a:off x="838200" y="1514476"/>
            <a:ext cx="10515600" cy="5227847"/>
          </a:xfrm>
        </p:spPr>
        <p:txBody>
          <a:bodyPr>
            <a:noAutofit/>
          </a:bodyPr>
          <a:lstStyle/>
          <a:p>
            <a:r>
              <a:rPr lang="pl-PL" sz="3000" smtClean="0"/>
              <a:t>What is: </a:t>
            </a:r>
            <a:r>
              <a:rPr lang="pl-PL" sz="3000" b="1" smtClean="0"/>
              <a:t>Defensive Programming</a:t>
            </a:r>
          </a:p>
          <a:p>
            <a:r>
              <a:rPr lang="pl-PL" sz="3000" smtClean="0"/>
              <a:t>What is: </a:t>
            </a:r>
            <a:r>
              <a:rPr lang="pl-PL" sz="3000" b="1" smtClean="0"/>
              <a:t>Design by Contract </a:t>
            </a:r>
            <a:r>
              <a:rPr lang="pl-PL" sz="3000" smtClean="0"/>
              <a:t>(DBC) and </a:t>
            </a:r>
            <a:r>
              <a:rPr lang="pl-PL" sz="3000" b="1" smtClean="0"/>
              <a:t>Code Contracts</a:t>
            </a:r>
          </a:p>
          <a:p>
            <a:r>
              <a:rPr lang="pl-PL" sz="3000" b="1" smtClean="0"/>
              <a:t>Benefits </a:t>
            </a:r>
            <a:r>
              <a:rPr lang="pl-PL" sz="3000"/>
              <a:t>o</a:t>
            </a:r>
            <a:r>
              <a:rPr lang="pl-PL" sz="3000" smtClean="0"/>
              <a:t>f DBC</a:t>
            </a:r>
          </a:p>
          <a:p>
            <a:r>
              <a:rPr lang="pl-PL" sz="3000" b="1" smtClean="0"/>
              <a:t>History</a:t>
            </a:r>
            <a:r>
              <a:rPr lang="pl-PL" sz="3000" smtClean="0"/>
              <a:t> of DBC</a:t>
            </a:r>
          </a:p>
          <a:p>
            <a:r>
              <a:rPr lang="pl-PL" sz="3000" b="1" smtClean="0"/>
              <a:t>Code Contracts in C#</a:t>
            </a:r>
          </a:p>
          <a:p>
            <a:pPr lvl="1"/>
            <a:r>
              <a:rPr lang="pl-PL" sz="2200" smtClean="0"/>
              <a:t>Examples</a:t>
            </a:r>
          </a:p>
          <a:p>
            <a:r>
              <a:rPr lang="pl-PL" sz="3000" b="1" smtClean="0"/>
              <a:t>Live Demo</a:t>
            </a:r>
          </a:p>
          <a:p>
            <a:r>
              <a:rPr lang="pl-PL" sz="3000" b="1" smtClean="0"/>
              <a:t>Summary</a:t>
            </a:r>
          </a:p>
          <a:p>
            <a:r>
              <a:rPr lang="pl-PL" sz="3000" b="1" smtClean="0"/>
              <a:t>Q&amp;A</a:t>
            </a:r>
          </a:p>
        </p:txBody>
      </p:sp>
    </p:spTree>
    <p:extLst>
      <p:ext uri="{BB962C8B-B14F-4D97-AF65-F5344CB8AC3E}">
        <p14:creationId xmlns:p14="http://schemas.microsoft.com/office/powerpoint/2010/main" val="81173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838200" y="1477755"/>
            <a:ext cx="10515600" cy="4351338"/>
          </a:xfrm>
        </p:spPr>
        <p:txBody>
          <a:bodyPr>
            <a:normAutofit/>
          </a:bodyPr>
          <a:lstStyle/>
          <a:p>
            <a:r>
              <a:rPr lang="pl-PL" sz="2000"/>
              <a:t>MSDN: Code Contracts </a:t>
            </a:r>
            <a:r>
              <a:rPr lang="pl-PL" sz="2000">
                <a:hlinkClick r:id="rId2"/>
              </a:rPr>
              <a:t>http://</a:t>
            </a:r>
            <a:r>
              <a:rPr lang="pl-PL" sz="2000" smtClean="0">
                <a:hlinkClick r:id="rId2"/>
              </a:rPr>
              <a:t>msdn.microsoft.com/en-us/library/dd264808%28v=vs.110%29.aspx</a:t>
            </a:r>
            <a:endParaRPr lang="pl-PL" sz="2000" smtClean="0"/>
          </a:p>
          <a:p>
            <a:r>
              <a:rPr lang="en-US" sz="2000"/>
              <a:t>Using the </a:t>
            </a:r>
            <a:r>
              <a:rPr lang="en-US" sz="2000" smtClean="0"/>
              <a:t>Spec# </a:t>
            </a:r>
            <a:r>
              <a:rPr lang="en-US" sz="2000"/>
              <a:t>Language, Methodology, and </a:t>
            </a:r>
            <a:r>
              <a:rPr lang="en-US" sz="2000" smtClean="0"/>
              <a:t>Tools</a:t>
            </a:r>
            <a:r>
              <a:rPr lang="pl-PL" sz="2000" smtClean="0"/>
              <a:t> </a:t>
            </a:r>
            <a:r>
              <a:rPr lang="en-US" sz="2000" smtClean="0"/>
              <a:t>to </a:t>
            </a:r>
            <a:r>
              <a:rPr lang="en-US" sz="2000"/>
              <a:t>Write Bug-Free Programs</a:t>
            </a:r>
            <a:r>
              <a:rPr lang="pl-PL" sz="2000" smtClean="0"/>
              <a:t> [2009]</a:t>
            </a:r>
          </a:p>
          <a:p>
            <a:r>
              <a:rPr lang="pl-PL" sz="2000"/>
              <a:t>Mike </a:t>
            </a:r>
            <a:r>
              <a:rPr lang="pl-PL" sz="2000" smtClean="0"/>
              <a:t>Frederick: Code </a:t>
            </a:r>
            <a:r>
              <a:rPr lang="pl-PL" sz="2000"/>
              <a:t>Contracts in .NET </a:t>
            </a:r>
            <a:r>
              <a:rPr lang="pl-PL" sz="2000" smtClean="0"/>
              <a:t>4 — SVNUG </a:t>
            </a:r>
            <a:r>
              <a:rPr lang="pl-PL" sz="2000"/>
              <a:t>Presentation </a:t>
            </a:r>
            <a:r>
              <a:rPr lang="pl-PL" sz="2000" smtClean="0"/>
              <a:t>[December 2011]</a:t>
            </a:r>
          </a:p>
          <a:p>
            <a:r>
              <a:rPr lang="en-US" sz="2000"/>
              <a:t>Code Contracts is the next coding practice you should learn and </a:t>
            </a:r>
            <a:r>
              <a:rPr lang="en-US" sz="2000" smtClean="0"/>
              <a:t>use</a:t>
            </a:r>
            <a:r>
              <a:rPr lang="pl-PL" sz="2000"/>
              <a:t> </a:t>
            </a:r>
            <a:r>
              <a:rPr lang="pl-PL" sz="2000" smtClean="0">
                <a:hlinkClick r:id="rId3"/>
              </a:rPr>
              <a:t>http</a:t>
            </a:r>
            <a:r>
              <a:rPr lang="pl-PL" sz="2000">
                <a:hlinkClick r:id="rId3"/>
              </a:rPr>
              <a:t>://codebetter.com/patricksmacchia/2013/12/18/code-contracts-is-the-next-coding-practice-you-should-learn-and-use</a:t>
            </a:r>
            <a:r>
              <a:rPr lang="pl-PL" sz="2000" smtClean="0">
                <a:hlinkClick r:id="rId3"/>
              </a:rPr>
              <a:t>/</a:t>
            </a:r>
            <a:r>
              <a:rPr lang="pl-PL" sz="2000" smtClean="0"/>
              <a:t> </a:t>
            </a:r>
          </a:p>
          <a:p>
            <a:r>
              <a:rPr lang="pl-PL" sz="2000" smtClean="0"/>
              <a:t>Clarence Bakirtzidis: Code </a:t>
            </a:r>
            <a:r>
              <a:rPr lang="pl-PL" sz="2000"/>
              <a:t>Contracts API In .</a:t>
            </a:r>
            <a:r>
              <a:rPr lang="pl-PL" sz="2000" smtClean="0"/>
              <a:t>NET</a:t>
            </a:r>
          </a:p>
          <a:p>
            <a:r>
              <a:rPr lang="pl-PL" sz="2000">
                <a:hlinkClick r:id="rId4"/>
              </a:rPr>
              <a:t>http://</a:t>
            </a:r>
            <a:r>
              <a:rPr lang="pl-PL" sz="2000" smtClean="0">
                <a:hlinkClick r:id="rId4"/>
              </a:rPr>
              <a:t>c2.com/cgi/wiki?DesignByContract</a:t>
            </a:r>
            <a:endParaRPr lang="pl-PL" sz="2000"/>
          </a:p>
          <a:p>
            <a:r>
              <a:rPr lang="pl-PL" sz="2000" smtClean="0"/>
              <a:t>Jon Skeet: C# in Depth (2nd ed.)</a:t>
            </a:r>
            <a:endParaRPr lang="pl-PL" sz="2000"/>
          </a:p>
          <a:p>
            <a:endParaRPr lang="pl-PL" sz="2000"/>
          </a:p>
        </p:txBody>
      </p:sp>
      <p:sp>
        <p:nvSpPr>
          <p:cNvPr id="5" name="Tytuł 1"/>
          <p:cNvSpPr txBox="1">
            <a:spLocks/>
          </p:cNvSpPr>
          <p:nvPr/>
        </p:nvSpPr>
        <p:spPr>
          <a:xfrm>
            <a:off x="838200" y="298172"/>
            <a:ext cx="10515600" cy="7653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4000" smtClean="0">
                <a:solidFill>
                  <a:schemeClr val="bg1">
                    <a:lumMod val="85000"/>
                  </a:schemeClr>
                </a:solidFill>
              </a:rPr>
              <a:t>benefits</a:t>
            </a:r>
            <a:r>
              <a:rPr lang="pl-PL" sz="4000" smtClean="0">
                <a:solidFill>
                  <a:schemeClr val="bg1">
                    <a:lumMod val="75000"/>
                  </a:schemeClr>
                </a:solidFill>
              </a:rPr>
              <a:t> </a:t>
            </a:r>
            <a:r>
              <a:rPr lang="pl-PL" sz="4000" smtClean="0">
                <a:solidFill>
                  <a:schemeClr val="bg1">
                    <a:lumMod val="85000"/>
                  </a:schemeClr>
                </a:solidFill>
              </a:rPr>
              <a:t>history examples summary </a:t>
            </a:r>
            <a:r>
              <a:rPr lang="pl-PL" sz="4000" smtClean="0"/>
              <a:t>references </a:t>
            </a:r>
            <a:endParaRPr lang="pl-PL" sz="4000"/>
          </a:p>
        </p:txBody>
      </p:sp>
    </p:spTree>
    <p:extLst>
      <p:ext uri="{BB962C8B-B14F-4D97-AF65-F5344CB8AC3E}">
        <p14:creationId xmlns:p14="http://schemas.microsoft.com/office/powerpoint/2010/main" val="3299026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638524" y="209825"/>
            <a:ext cx="8565295" cy="2646878"/>
          </a:xfrm>
          <a:prstGeom prst="rect">
            <a:avLst/>
          </a:prstGeom>
          <a:noFill/>
        </p:spPr>
        <p:txBody>
          <a:bodyPr wrap="none" rtlCol="0">
            <a:spAutoFit/>
          </a:bodyPr>
          <a:lstStyle/>
          <a:p>
            <a:pPr algn="ctr"/>
            <a:r>
              <a:rPr lang="pl-PL" sz="16600" smtClean="0"/>
              <a:t>questions</a:t>
            </a:r>
            <a:endParaRPr lang="pl-PL" sz="16600"/>
          </a:p>
        </p:txBody>
      </p:sp>
      <p:pic>
        <p:nvPicPr>
          <p:cNvPr id="2050" name="Picture 2" descr="http://iconmonstr.com/g/gd/makefg.php?i=s2/default/iconmonstr-help-2-icon.png&amp;r=0&amp;g=0&amp;b=0"/>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52955" y="3071969"/>
            <a:ext cx="2838515" cy="283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931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514717" y="456567"/>
            <a:ext cx="8783878" cy="2646878"/>
          </a:xfrm>
          <a:prstGeom prst="rect">
            <a:avLst/>
          </a:prstGeom>
          <a:noFill/>
        </p:spPr>
        <p:txBody>
          <a:bodyPr wrap="none" rtlCol="0">
            <a:spAutoFit/>
          </a:bodyPr>
          <a:lstStyle/>
          <a:p>
            <a:pPr algn="ctr"/>
            <a:r>
              <a:rPr lang="pl-PL" sz="16600" smtClean="0"/>
              <a:t>thank you</a:t>
            </a:r>
            <a:endParaRPr lang="pl-PL" sz="16600"/>
          </a:p>
        </p:txBody>
      </p:sp>
      <p:grpSp>
        <p:nvGrpSpPr>
          <p:cNvPr id="3" name="Group 2"/>
          <p:cNvGrpSpPr/>
          <p:nvPr/>
        </p:nvGrpSpPr>
        <p:grpSpPr>
          <a:xfrm>
            <a:off x="2428892" y="3553679"/>
            <a:ext cx="6708600" cy="2213518"/>
            <a:chOff x="2477115" y="3771393"/>
            <a:chExt cx="6708600" cy="2213518"/>
          </a:xfrm>
        </p:grpSpPr>
        <p:sp>
          <p:nvSpPr>
            <p:cNvPr id="11" name="pole tekstowe 3"/>
            <p:cNvSpPr txBox="1"/>
            <p:nvPr/>
          </p:nvSpPr>
          <p:spPr>
            <a:xfrm>
              <a:off x="3347064" y="5461691"/>
              <a:ext cx="2931444" cy="523220"/>
            </a:xfrm>
            <a:prstGeom prst="rect">
              <a:avLst/>
            </a:prstGeom>
            <a:noFill/>
          </p:spPr>
          <p:txBody>
            <a:bodyPr wrap="none" rtlCol="0">
              <a:spAutoFit/>
            </a:bodyPr>
            <a:lstStyle/>
            <a:p>
              <a:r>
                <a:rPr lang="pl-PL" sz="2800" smtClean="0"/>
                <a:t>dariuszwozniak.net</a:t>
              </a:r>
              <a:endParaRPr lang="pl-PL" sz="2800"/>
            </a:p>
          </p:txBody>
        </p:sp>
        <p:pic>
          <p:nvPicPr>
            <p:cNvPr id="12" name="Picture 6" descr="http://iconmonstr.com/g/gd/makefg.php?i=s2/default/iconmonstr-smiley-cool-icon.png&amp;r=0&amp;g=0&amp;b=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7115" y="5436329"/>
              <a:ext cx="548582" cy="5485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ilps.github.io/cv/cvfiles/githu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7115" y="3783429"/>
              <a:ext cx="548582" cy="548582"/>
            </a:xfrm>
            <a:prstGeom prst="rect">
              <a:avLst/>
            </a:prstGeom>
            <a:noFill/>
            <a:extLst>
              <a:ext uri="{909E8E84-426E-40DD-AFC4-6F175D3DCCD1}">
                <a14:hiddenFill xmlns:a14="http://schemas.microsoft.com/office/drawing/2010/main">
                  <a:solidFill>
                    <a:srgbClr val="FFFFFF"/>
                  </a:solidFill>
                </a14:hiddenFill>
              </a:ext>
            </a:extLst>
          </p:spPr>
        </p:pic>
        <p:sp>
          <p:nvSpPr>
            <p:cNvPr id="14" name="pole tekstowe 9"/>
            <p:cNvSpPr txBox="1"/>
            <p:nvPr/>
          </p:nvSpPr>
          <p:spPr>
            <a:xfrm>
              <a:off x="3347065" y="3771393"/>
              <a:ext cx="5838650" cy="523220"/>
            </a:xfrm>
            <a:prstGeom prst="rect">
              <a:avLst/>
            </a:prstGeom>
            <a:noFill/>
          </p:spPr>
          <p:txBody>
            <a:bodyPr wrap="none" rtlCol="0">
              <a:spAutoFit/>
            </a:bodyPr>
            <a:lstStyle/>
            <a:p>
              <a:r>
                <a:rPr lang="pl-PL" sz="2800" smtClean="0"/>
                <a:t>github.com/dariusz-wozniak/dbc-demo</a:t>
              </a:r>
              <a:endParaRPr lang="pl-PL" sz="2800"/>
            </a:p>
          </p:txBody>
        </p:sp>
        <p:pic>
          <p:nvPicPr>
            <p:cNvPr id="15" name="Picture 8" descr="http://iconmonstr.com/g/gd/makefg.php?i=s2/default/iconmonstr-email-10-icon.png&amp;r=0&amp;g=0&amp;b=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7115" y="4609879"/>
              <a:ext cx="548582" cy="548582"/>
            </a:xfrm>
            <a:prstGeom prst="rect">
              <a:avLst/>
            </a:prstGeom>
            <a:noFill/>
            <a:extLst>
              <a:ext uri="{909E8E84-426E-40DD-AFC4-6F175D3DCCD1}">
                <a14:hiddenFill xmlns:a14="http://schemas.microsoft.com/office/drawing/2010/main">
                  <a:solidFill>
                    <a:srgbClr val="FFFFFF"/>
                  </a:solidFill>
                </a14:hiddenFill>
              </a:ext>
            </a:extLst>
          </p:spPr>
        </p:pic>
        <p:sp>
          <p:nvSpPr>
            <p:cNvPr id="16" name="pole tekstowe 11"/>
            <p:cNvSpPr txBox="1"/>
            <p:nvPr/>
          </p:nvSpPr>
          <p:spPr>
            <a:xfrm>
              <a:off x="3347064" y="4622560"/>
              <a:ext cx="4428648" cy="523220"/>
            </a:xfrm>
            <a:prstGeom prst="rect">
              <a:avLst/>
            </a:prstGeom>
            <a:noFill/>
          </p:spPr>
          <p:txBody>
            <a:bodyPr wrap="none" rtlCol="0">
              <a:spAutoFit/>
            </a:bodyPr>
            <a:lstStyle/>
            <a:p>
              <a:r>
                <a:rPr lang="pl-PL" sz="2800" smtClean="0"/>
                <a:t>dariusz.wozniak@sabre.com</a:t>
              </a:r>
              <a:endParaRPr lang="pl-PL" sz="2800"/>
            </a:p>
          </p:txBody>
        </p:sp>
      </p:grpSp>
    </p:spTree>
    <p:extLst>
      <p:ext uri="{BB962C8B-B14F-4D97-AF65-F5344CB8AC3E}">
        <p14:creationId xmlns:p14="http://schemas.microsoft.com/office/powerpoint/2010/main" val="3525155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iconmonstr.com/g/gd/makefg.php?i=s2/default/iconmonstr-shield-20-icon.png&amp;r=0&amp;g=0&amp;b=0"/>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9356" y="2474033"/>
            <a:ext cx="2365375" cy="2365375"/>
          </a:xfrm>
          <a:prstGeom prst="rect">
            <a:avLst/>
          </a:prstGeom>
          <a:noFill/>
          <a:extLst>
            <a:ext uri="{909E8E84-426E-40DD-AFC4-6F175D3DCCD1}">
              <a14:hiddenFill xmlns:a14="http://schemas.microsoft.com/office/drawing/2010/main">
                <a:solidFill>
                  <a:srgbClr val="FFFFFF"/>
                </a:solidFill>
              </a14:hiddenFill>
            </a:ext>
          </a:extLst>
        </p:spPr>
      </p:pic>
      <p:sp>
        <p:nvSpPr>
          <p:cNvPr id="8" name="pole tekstowe 7"/>
          <p:cNvSpPr txBox="1"/>
          <p:nvPr/>
        </p:nvSpPr>
        <p:spPr>
          <a:xfrm>
            <a:off x="3492228" y="1640785"/>
            <a:ext cx="6284068" cy="1077218"/>
          </a:xfrm>
          <a:prstGeom prst="rect">
            <a:avLst/>
          </a:prstGeom>
          <a:noFill/>
        </p:spPr>
        <p:txBody>
          <a:bodyPr wrap="square" rtlCol="0">
            <a:spAutoFit/>
          </a:bodyPr>
          <a:lstStyle/>
          <a:p>
            <a:r>
              <a:rPr lang="pl-PL" sz="3200" b="1" u="sng" smtClean="0"/>
              <a:t>Syntax Correctness</a:t>
            </a:r>
          </a:p>
          <a:p>
            <a:pPr marL="457200" indent="-457200">
              <a:buFont typeface="Arial" panose="020B0604020202020204" pitchFamily="34" charset="0"/>
              <a:buChar char="•"/>
            </a:pPr>
            <a:r>
              <a:rPr lang="pl-PL" sz="3200" smtClean="0"/>
              <a:t>Verified by a </a:t>
            </a:r>
            <a:r>
              <a:rPr lang="pl-PL" sz="3200"/>
              <a:t>c</a:t>
            </a:r>
            <a:r>
              <a:rPr lang="pl-PL" sz="3200" smtClean="0"/>
              <a:t>ompiler</a:t>
            </a:r>
          </a:p>
        </p:txBody>
      </p:sp>
      <p:sp>
        <p:nvSpPr>
          <p:cNvPr id="12" name="Tytuł 1"/>
          <p:cNvSpPr>
            <a:spLocks noGrp="1"/>
          </p:cNvSpPr>
          <p:nvPr>
            <p:ph type="title"/>
          </p:nvPr>
        </p:nvSpPr>
        <p:spPr>
          <a:xfrm>
            <a:off x="838200" y="159026"/>
            <a:ext cx="10515600" cy="1166537"/>
          </a:xfrm>
        </p:spPr>
        <p:txBody>
          <a:bodyPr>
            <a:normAutofit fontScale="90000"/>
          </a:bodyPr>
          <a:lstStyle/>
          <a:p>
            <a:r>
              <a:rPr lang="pl-PL" smtClean="0">
                <a:solidFill>
                  <a:schemeClr val="bg1">
                    <a:lumMod val="85000"/>
                  </a:schemeClr>
                </a:solidFill>
              </a:rPr>
              <a:t>agenda</a:t>
            </a:r>
            <a:r>
              <a:rPr lang="pl-PL" smtClean="0"/>
              <a:t> defensive programming </a:t>
            </a:r>
            <a:r>
              <a:rPr lang="pl-PL" smtClean="0">
                <a:solidFill>
                  <a:schemeClr val="bg1">
                    <a:lumMod val="85000"/>
                  </a:schemeClr>
                </a:solidFill>
              </a:rPr>
              <a:t>design by contract</a:t>
            </a:r>
            <a:endParaRPr lang="pl-PL">
              <a:solidFill>
                <a:schemeClr val="bg1">
                  <a:lumMod val="85000"/>
                </a:schemeClr>
              </a:solidFill>
            </a:endParaRPr>
          </a:p>
        </p:txBody>
      </p:sp>
      <p:sp>
        <p:nvSpPr>
          <p:cNvPr id="2" name="Rectangle 1"/>
          <p:cNvSpPr/>
          <p:nvPr/>
        </p:nvSpPr>
        <p:spPr>
          <a:xfrm>
            <a:off x="3492228" y="2718003"/>
            <a:ext cx="6096000" cy="3539430"/>
          </a:xfrm>
          <a:prstGeom prst="rect">
            <a:avLst/>
          </a:prstGeom>
        </p:spPr>
        <p:txBody>
          <a:bodyPr>
            <a:spAutoFit/>
          </a:bodyPr>
          <a:lstStyle/>
          <a:p>
            <a:r>
              <a:rPr lang="pl-PL" sz="3200" b="1" u="sng"/>
              <a:t>Semantic Correctness</a:t>
            </a:r>
          </a:p>
          <a:p>
            <a:pPr marL="457200" indent="-457200">
              <a:buFont typeface="Arial" panose="020B0604020202020204" pitchFamily="34" charset="0"/>
              <a:buChar char="•"/>
            </a:pPr>
            <a:r>
              <a:rPr lang="pl-PL" sz="3200"/>
              <a:t>Verified in a </a:t>
            </a:r>
            <a:r>
              <a:rPr lang="pl-PL" sz="3200" smtClean="0"/>
              <a:t>runtime</a:t>
            </a:r>
            <a:endParaRPr lang="pl-PL" sz="3200"/>
          </a:p>
          <a:p>
            <a:pPr marL="457200" indent="-457200">
              <a:buFont typeface="Arial" panose="020B0604020202020204" pitchFamily="34" charset="0"/>
              <a:buChar char="•"/>
            </a:pPr>
            <a:r>
              <a:rPr lang="pl-PL" sz="3200"/>
              <a:t>Major cause of </a:t>
            </a:r>
            <a:r>
              <a:rPr lang="pl-PL" sz="3200" smtClean="0"/>
              <a:t>bugs</a:t>
            </a:r>
            <a:endParaRPr lang="pl-PL" sz="3200"/>
          </a:p>
          <a:p>
            <a:pPr marL="457200" indent="-457200">
              <a:buFont typeface="Arial" panose="020B0604020202020204" pitchFamily="34" charset="0"/>
              <a:buChar char="•"/>
            </a:pPr>
            <a:r>
              <a:rPr lang="pl-PL" sz="3200"/>
              <a:t>Examples:</a:t>
            </a:r>
          </a:p>
          <a:p>
            <a:pPr marL="914400" lvl="1" indent="-457200">
              <a:buFont typeface="Arial" panose="020B0604020202020204" pitchFamily="34" charset="0"/>
              <a:buChar char="•"/>
            </a:pPr>
            <a:r>
              <a:rPr lang="pl-PL" sz="3200" i="1"/>
              <a:t>Count()</a:t>
            </a:r>
            <a:r>
              <a:rPr lang="pl-PL" sz="3200"/>
              <a:t> &gt;= 0</a:t>
            </a:r>
          </a:p>
          <a:p>
            <a:pPr marL="914400" lvl="1" indent="-457200">
              <a:buFont typeface="Arial" panose="020B0604020202020204" pitchFamily="34" charset="0"/>
              <a:buChar char="•"/>
            </a:pPr>
            <a:r>
              <a:rPr lang="pl-PL" sz="3200" i="1"/>
              <a:t>age</a:t>
            </a:r>
            <a:r>
              <a:rPr lang="pl-PL" sz="3200"/>
              <a:t> </a:t>
            </a:r>
            <a:r>
              <a:rPr lang="pl-PL" sz="3200" smtClean="0"/>
              <a:t>must be in </a:t>
            </a:r>
            <a:r>
              <a:rPr lang="pl-PL" sz="3200"/>
              <a:t>range [0; 122]</a:t>
            </a:r>
          </a:p>
          <a:p>
            <a:pPr marL="914400" lvl="1" indent="-457200">
              <a:buFont typeface="Arial" panose="020B0604020202020204" pitchFamily="34" charset="0"/>
              <a:buChar char="•"/>
            </a:pPr>
            <a:r>
              <a:rPr lang="pl-PL" sz="3200" i="1"/>
              <a:t>Obj</a:t>
            </a:r>
            <a:r>
              <a:rPr lang="pl-PL" sz="3200"/>
              <a:t> cannot be Null</a:t>
            </a:r>
          </a:p>
        </p:txBody>
      </p:sp>
    </p:spTree>
    <p:extLst>
      <p:ext uri="{BB962C8B-B14F-4D97-AF65-F5344CB8AC3E}">
        <p14:creationId xmlns:p14="http://schemas.microsoft.com/office/powerpoint/2010/main" val="691822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500"/>
                                        <p:tgtEl>
                                          <p:spTgt spid="2">
                                            <p:txEl>
                                              <p:pRg st="3" end="3"/>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500"/>
                                        <p:tgtEl>
                                          <p:spTgt spid="2">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fade">
                                      <p:cBhvr>
                                        <p:cTn id="38" dur="500"/>
                                        <p:tgtEl>
                                          <p:spTgt spid="2">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70949" y="1867766"/>
            <a:ext cx="965411" cy="4115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67602" y="1835012"/>
            <a:ext cx="6386447" cy="569232"/>
          </a:xfrm>
        </p:spPr>
        <p:txBody>
          <a:bodyPr>
            <a:normAutofit lnSpcReduction="10000"/>
          </a:bodyPr>
          <a:lstStyle/>
          <a:p>
            <a:pPr marL="0" indent="0">
              <a:buNone/>
            </a:pPr>
            <a:r>
              <a:rPr lang="pl-PL" sz="3600" b="1" smtClean="0">
                <a:cs typeface="Courier New" panose="02070309020205020404" pitchFamily="49" charset="0"/>
              </a:rPr>
              <a:t>GetRoom(Hotel hotel);</a:t>
            </a:r>
          </a:p>
        </p:txBody>
      </p:sp>
      <p:sp>
        <p:nvSpPr>
          <p:cNvPr id="5" name="Rectangular Callout 4"/>
          <p:cNvSpPr/>
          <p:nvPr/>
        </p:nvSpPr>
        <p:spPr>
          <a:xfrm>
            <a:off x="6096000" y="1337994"/>
            <a:ext cx="5432524" cy="1059543"/>
          </a:xfrm>
          <a:prstGeom prst="wedgeRectCallout">
            <a:avLst>
              <a:gd name="adj1" fmla="val -84743"/>
              <a:gd name="adj2" fmla="val -43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pl-PL" sz="2400" smtClean="0"/>
              <a:t>Problem:</a:t>
            </a:r>
          </a:p>
          <a:p>
            <a:pPr algn="ctr"/>
            <a:r>
              <a:rPr lang="pl-PL" sz="2400" smtClean="0"/>
              <a:t>How to check whether it is NULL or not?</a:t>
            </a:r>
            <a:endParaRPr lang="en-US" sz="2400"/>
          </a:p>
        </p:txBody>
      </p:sp>
      <p:sp>
        <p:nvSpPr>
          <p:cNvPr id="7" name="TextBox 6"/>
          <p:cNvSpPr txBox="1"/>
          <p:nvPr/>
        </p:nvSpPr>
        <p:spPr>
          <a:xfrm>
            <a:off x="440768" y="3111414"/>
            <a:ext cx="9706503" cy="1015663"/>
          </a:xfrm>
          <a:prstGeom prst="rect">
            <a:avLst/>
          </a:prstGeom>
          <a:noFill/>
        </p:spPr>
        <p:txBody>
          <a:bodyPr wrap="none" rtlCol="0">
            <a:spAutoFit/>
          </a:bodyPr>
          <a:lstStyle/>
          <a:p>
            <a:pPr marL="285750" indent="-285750">
              <a:buFont typeface="Arial" panose="020B0604020202020204" pitchFamily="34" charset="0"/>
              <a:buChar char="•"/>
            </a:pPr>
            <a:r>
              <a:rPr lang="pl-PL" sz="2000" b="1" u="sng" smtClean="0">
                <a:latin typeface="Courier New" panose="02070309020205020404" pitchFamily="49" charset="0"/>
                <a:cs typeface="Courier New" panose="02070309020205020404" pitchFamily="49" charset="0"/>
              </a:rPr>
              <a:t>if (hotel == null)</a:t>
            </a:r>
            <a:r>
              <a:rPr lang="pl-PL" sz="2000" smtClean="0">
                <a:latin typeface="Courier New" panose="02070309020205020404" pitchFamily="49" charset="0"/>
                <a:cs typeface="Courier New" panose="02070309020205020404" pitchFamily="49" charset="0"/>
              </a:rPr>
              <a:t> throw new ArgumentNullException(”hotel”);</a:t>
            </a:r>
            <a:endParaRPr lang="pl-PL" sz="2000" b="1" smtClean="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pl-PL" sz="2000" b="1" u="sng" smtClean="0">
                <a:latin typeface="Courier New" panose="02070309020205020404" pitchFamily="49" charset="0"/>
                <a:cs typeface="Courier New" panose="02070309020205020404" pitchFamily="49" charset="0"/>
              </a:rPr>
              <a:t>Debug.Assert</a:t>
            </a:r>
            <a:r>
              <a:rPr lang="pl-PL" sz="2000" smtClean="0">
                <a:latin typeface="Courier New" panose="02070309020205020404" pitchFamily="49" charset="0"/>
                <a:cs typeface="Courier New" panose="02070309020205020404" pitchFamily="49" charset="0"/>
              </a:rPr>
              <a:t>(hotel != null);</a:t>
            </a:r>
          </a:p>
          <a:p>
            <a:pPr marL="285750" indent="-285750">
              <a:buFont typeface="Arial" panose="020B0604020202020204" pitchFamily="34" charset="0"/>
              <a:buChar char="•"/>
            </a:pPr>
            <a:r>
              <a:rPr lang="pl-PL" sz="2000" b="1" u="sng" smtClean="0">
                <a:latin typeface="Courier New" panose="02070309020205020404" pitchFamily="49" charset="0"/>
                <a:cs typeface="Courier New" panose="02070309020205020404" pitchFamily="49" charset="0"/>
              </a:rPr>
              <a:t>Trace.Assert</a:t>
            </a:r>
            <a:r>
              <a:rPr lang="pl-PL" sz="2000" smtClean="0">
                <a:latin typeface="Courier New" panose="02070309020205020404" pitchFamily="49" charset="0"/>
                <a:cs typeface="Courier New" panose="02070309020205020404" pitchFamily="49" charset="0"/>
              </a:rPr>
              <a:t>(hotel != null);</a:t>
            </a:r>
          </a:p>
        </p:txBody>
      </p:sp>
      <p:sp>
        <p:nvSpPr>
          <p:cNvPr id="8" name="Prostokąt 7"/>
          <p:cNvSpPr/>
          <p:nvPr/>
        </p:nvSpPr>
        <p:spPr>
          <a:xfrm>
            <a:off x="440768" y="5587580"/>
            <a:ext cx="10629833" cy="400110"/>
          </a:xfrm>
          <a:prstGeom prst="rect">
            <a:avLst/>
          </a:prstGeom>
        </p:spPr>
        <p:txBody>
          <a:bodyPr wrap="none">
            <a:spAutoFit/>
          </a:bodyPr>
          <a:lstStyle/>
          <a:p>
            <a:pPr marL="285750" indent="-285750">
              <a:buFont typeface="Arial" panose="020B0604020202020204" pitchFamily="34" charset="0"/>
              <a:buChar char="•"/>
            </a:pPr>
            <a:r>
              <a:rPr lang="pl-PL" sz="2000" b="1" u="sng" smtClean="0">
                <a:latin typeface="Courier New" panose="02070309020205020404" pitchFamily="49" charset="0"/>
                <a:cs typeface="Courier New" panose="02070309020205020404" pitchFamily="49" charset="0"/>
              </a:rPr>
              <a:t>Contract.Requires</a:t>
            </a:r>
            <a:r>
              <a:rPr lang="pl-PL" sz="2000" smtClean="0">
                <a:latin typeface="Courier New" panose="02070309020205020404" pitchFamily="49" charset="0"/>
                <a:cs typeface="Courier New" panose="02070309020205020404" pitchFamily="49" charset="0"/>
              </a:rPr>
              <a:t>&lt;ArgumentNullException&gt;(hotel != null, </a:t>
            </a:r>
            <a:r>
              <a:rPr lang="pl-PL" sz="2000">
                <a:latin typeface="Courier New" panose="02070309020205020404" pitchFamily="49" charset="0"/>
                <a:cs typeface="Courier New" panose="02070309020205020404" pitchFamily="49" charset="0"/>
              </a:rPr>
              <a:t>”</a:t>
            </a:r>
            <a:r>
              <a:rPr lang="pl-PL" sz="2000" smtClean="0">
                <a:latin typeface="Courier New" panose="02070309020205020404" pitchFamily="49" charset="0"/>
                <a:cs typeface="Courier New" panose="02070309020205020404" pitchFamily="49" charset="0"/>
              </a:rPr>
              <a:t>hotel”);</a:t>
            </a:r>
            <a:endParaRPr lang="en-US" sz="2000">
              <a:latin typeface="Courier New" panose="02070309020205020404" pitchFamily="49" charset="0"/>
              <a:cs typeface="Courier New" panose="02070309020205020404" pitchFamily="49" charset="0"/>
            </a:endParaRPr>
          </a:p>
        </p:txBody>
      </p:sp>
      <p:sp>
        <p:nvSpPr>
          <p:cNvPr id="9" name="Strzałka w dół 8"/>
          <p:cNvSpPr/>
          <p:nvPr/>
        </p:nvSpPr>
        <p:spPr>
          <a:xfrm>
            <a:off x="2408528" y="4650142"/>
            <a:ext cx="895532" cy="76232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11" name="Rectangular Callout 4"/>
          <p:cNvSpPr/>
          <p:nvPr/>
        </p:nvSpPr>
        <p:spPr>
          <a:xfrm>
            <a:off x="6468118" y="4120370"/>
            <a:ext cx="5013960" cy="1059543"/>
          </a:xfrm>
          <a:prstGeom prst="wedgeRectCallout">
            <a:avLst>
              <a:gd name="adj1" fmla="val -120509"/>
              <a:gd name="adj2" fmla="val 93565"/>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Tx/>
              <a:buChar char="-"/>
            </a:pPr>
            <a:r>
              <a:rPr lang="pl-PL" sz="2400"/>
              <a:t>C</a:t>
            </a:r>
            <a:r>
              <a:rPr lang="pl-PL" sz="2400" smtClean="0"/>
              <a:t>onfigurable (DEBUG\RELEASE\etc.)</a:t>
            </a:r>
          </a:p>
          <a:p>
            <a:pPr marL="342900" indent="-342900">
              <a:buFontTx/>
              <a:buChar char="-"/>
            </a:pPr>
            <a:r>
              <a:rPr lang="pl-PL" sz="2400"/>
              <a:t>C</a:t>
            </a:r>
            <a:r>
              <a:rPr lang="pl-PL" sz="2400" smtClean="0"/>
              <a:t>ompile check</a:t>
            </a:r>
            <a:endParaRPr lang="en-US" sz="2400"/>
          </a:p>
        </p:txBody>
      </p:sp>
      <p:sp>
        <p:nvSpPr>
          <p:cNvPr id="13" name="Tytuł 1"/>
          <p:cNvSpPr>
            <a:spLocks noGrp="1"/>
          </p:cNvSpPr>
          <p:nvPr>
            <p:ph type="title"/>
          </p:nvPr>
        </p:nvSpPr>
        <p:spPr>
          <a:xfrm>
            <a:off x="838200" y="159026"/>
            <a:ext cx="10515600" cy="1166537"/>
          </a:xfrm>
        </p:spPr>
        <p:txBody>
          <a:bodyPr>
            <a:normAutofit fontScale="90000"/>
          </a:bodyPr>
          <a:lstStyle/>
          <a:p>
            <a:r>
              <a:rPr lang="pl-PL" smtClean="0">
                <a:solidFill>
                  <a:schemeClr val="bg1">
                    <a:lumMod val="85000"/>
                  </a:schemeClr>
                </a:solidFill>
              </a:rPr>
              <a:t>agenda</a:t>
            </a:r>
            <a:r>
              <a:rPr lang="pl-PL" smtClean="0"/>
              <a:t> defensive programming </a:t>
            </a:r>
            <a:r>
              <a:rPr lang="pl-PL" smtClean="0">
                <a:solidFill>
                  <a:schemeClr val="bg1">
                    <a:lumMod val="85000"/>
                  </a:schemeClr>
                </a:solidFill>
              </a:rPr>
              <a:t>design by contract</a:t>
            </a:r>
            <a:endParaRPr lang="pl-PL">
              <a:solidFill>
                <a:schemeClr val="bg1">
                  <a:lumMod val="85000"/>
                </a:schemeClr>
              </a:solidFill>
            </a:endParaRPr>
          </a:p>
        </p:txBody>
      </p:sp>
    </p:spTree>
    <p:extLst>
      <p:ext uri="{BB962C8B-B14F-4D97-AF65-F5344CB8AC3E}">
        <p14:creationId xmlns:p14="http://schemas.microsoft.com/office/powerpoint/2010/main" val="1050392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5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build="p"/>
      <p:bldP spid="8" grpId="0"/>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conmonstr.com/g/gd/makefg.php?i=s2/default/iconmonstr-help-5-icon.png&amp;r=0&amp;g=0&amp;b=0"/>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4200" y="2254929"/>
            <a:ext cx="2590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zawartości 4"/>
          <p:cNvSpPr>
            <a:spLocks noGrp="1"/>
          </p:cNvSpPr>
          <p:nvPr>
            <p:ph idx="1"/>
          </p:nvPr>
        </p:nvSpPr>
        <p:spPr>
          <a:xfrm>
            <a:off x="3618689" y="2254929"/>
            <a:ext cx="7696200" cy="2337813"/>
          </a:xfrm>
        </p:spPr>
        <p:txBody>
          <a:bodyPr/>
          <a:lstStyle/>
          <a:p>
            <a:r>
              <a:rPr lang="pl-PL" smtClean="0"/>
              <a:t>d</a:t>
            </a:r>
            <a:r>
              <a:rPr lang="en-US" smtClean="0"/>
              <a:t>esign by contract is a </a:t>
            </a:r>
            <a:r>
              <a:rPr lang="en-US" b="1" u="sng" smtClean="0"/>
              <a:t>software correctness methodology</a:t>
            </a:r>
            <a:endParaRPr lang="pl-PL" b="1" u="sng" smtClean="0"/>
          </a:p>
          <a:p>
            <a:r>
              <a:rPr lang="en-US" smtClean="0"/>
              <a:t>it uses preconditions and postconditions to </a:t>
            </a:r>
            <a:r>
              <a:rPr lang="en-US" b="1" u="sng" smtClean="0"/>
              <a:t>document</a:t>
            </a:r>
            <a:r>
              <a:rPr lang="en-US" smtClean="0"/>
              <a:t> (or programmatically assert) </a:t>
            </a:r>
            <a:r>
              <a:rPr lang="en-US" b="1" u="sng" smtClean="0"/>
              <a:t>the change in state</a:t>
            </a:r>
            <a:r>
              <a:rPr lang="en-US" smtClean="0"/>
              <a:t> caused by a piece of a program</a:t>
            </a:r>
            <a:endParaRPr lang="pl-PL"/>
          </a:p>
        </p:txBody>
      </p:sp>
      <p:sp>
        <p:nvSpPr>
          <p:cNvPr id="7" name="Prostokąt 6"/>
          <p:cNvSpPr/>
          <p:nvPr/>
        </p:nvSpPr>
        <p:spPr>
          <a:xfrm>
            <a:off x="8761717" y="6483645"/>
            <a:ext cx="3298275" cy="276999"/>
          </a:xfrm>
          <a:prstGeom prst="rect">
            <a:avLst/>
          </a:prstGeom>
        </p:spPr>
        <p:txBody>
          <a:bodyPr wrap="none">
            <a:spAutoFit/>
          </a:bodyPr>
          <a:lstStyle/>
          <a:p>
            <a:pPr algn="r"/>
            <a:r>
              <a:rPr lang="pl-PL" sz="1200" smtClean="0"/>
              <a:t>source: </a:t>
            </a:r>
            <a:r>
              <a:rPr lang="pl-PL" sz="1200" smtClean="0">
                <a:hlinkClick r:id="rId3"/>
              </a:rPr>
              <a:t>http</a:t>
            </a:r>
            <a:r>
              <a:rPr lang="pl-PL" sz="1200">
                <a:hlinkClick r:id="rId3"/>
              </a:rPr>
              <a:t>://</a:t>
            </a:r>
            <a:r>
              <a:rPr lang="pl-PL" sz="1200" smtClean="0">
                <a:hlinkClick r:id="rId3"/>
              </a:rPr>
              <a:t>c2.com/cgi/wiki?DesignByContract</a:t>
            </a:r>
            <a:r>
              <a:rPr lang="pl-PL" sz="1200" smtClean="0"/>
              <a:t> </a:t>
            </a:r>
            <a:endParaRPr lang="pl-PL" sz="1200"/>
          </a:p>
        </p:txBody>
      </p:sp>
      <p:sp>
        <p:nvSpPr>
          <p:cNvPr id="9" name="Tytuł 1"/>
          <p:cNvSpPr>
            <a:spLocks noGrp="1"/>
          </p:cNvSpPr>
          <p:nvPr>
            <p:ph type="title"/>
          </p:nvPr>
        </p:nvSpPr>
        <p:spPr>
          <a:xfrm>
            <a:off x="838200" y="159026"/>
            <a:ext cx="10515600" cy="1166537"/>
          </a:xfrm>
        </p:spPr>
        <p:txBody>
          <a:bodyPr>
            <a:normAutofit fontScale="90000"/>
          </a:bodyPr>
          <a:lstStyle/>
          <a:p>
            <a:r>
              <a:rPr lang="pl-PL" smtClean="0">
                <a:solidFill>
                  <a:schemeClr val="bg1">
                    <a:lumMod val="85000"/>
                  </a:schemeClr>
                </a:solidFill>
              </a:rPr>
              <a:t>agenda</a:t>
            </a:r>
            <a:r>
              <a:rPr lang="pl-PL" smtClean="0"/>
              <a:t> </a:t>
            </a:r>
            <a:r>
              <a:rPr lang="pl-PL" smtClean="0">
                <a:solidFill>
                  <a:schemeClr val="bg1">
                    <a:lumMod val="85000"/>
                  </a:schemeClr>
                </a:solidFill>
              </a:rPr>
              <a:t>defensive programming </a:t>
            </a:r>
            <a:r>
              <a:rPr lang="pl-PL" smtClean="0"/>
              <a:t>design by contract</a:t>
            </a:r>
            <a:endParaRPr lang="pl-PL"/>
          </a:p>
        </p:txBody>
      </p:sp>
    </p:spTree>
    <p:extLst>
      <p:ext uri="{BB962C8B-B14F-4D97-AF65-F5344CB8AC3E}">
        <p14:creationId xmlns:p14="http://schemas.microsoft.com/office/powerpoint/2010/main" val="115490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3695700" y="2058987"/>
            <a:ext cx="7073900" cy="3347900"/>
          </a:xfrm>
        </p:spPr>
        <p:txBody>
          <a:bodyPr/>
          <a:lstStyle/>
          <a:p>
            <a:pPr marL="0" indent="0">
              <a:buNone/>
            </a:pPr>
            <a:r>
              <a:rPr lang="pl-PL" b="1" u="sng"/>
              <a:t>s</a:t>
            </a:r>
            <a:r>
              <a:rPr lang="pl-PL" b="1" u="sng" smtClean="0"/>
              <a:t>tatic (compile-time) and/or runtime checking</a:t>
            </a:r>
          </a:p>
          <a:p>
            <a:r>
              <a:rPr lang="pl-PL" b="1" smtClean="0"/>
              <a:t>precondition</a:t>
            </a:r>
          </a:p>
          <a:p>
            <a:pPr lvl="1"/>
            <a:r>
              <a:rPr lang="pl-PL" smtClean="0"/>
              <a:t>condition checked on entry to method</a:t>
            </a:r>
          </a:p>
          <a:p>
            <a:r>
              <a:rPr lang="pl-PL" b="1" smtClean="0"/>
              <a:t>postcondition</a:t>
            </a:r>
          </a:p>
          <a:p>
            <a:pPr lvl="1"/>
            <a:r>
              <a:rPr lang="pl-PL" smtClean="0"/>
              <a:t>condition checked on exit of method</a:t>
            </a:r>
          </a:p>
          <a:p>
            <a:r>
              <a:rPr lang="pl-PL" b="1" smtClean="0"/>
              <a:t>object invariant</a:t>
            </a:r>
          </a:p>
          <a:p>
            <a:pPr lvl="1"/>
            <a:r>
              <a:rPr lang="pl-PL" smtClean="0"/>
              <a:t>condition that always should be true</a:t>
            </a:r>
          </a:p>
        </p:txBody>
      </p:sp>
      <p:pic>
        <p:nvPicPr>
          <p:cNvPr id="4" name="Picture 2" descr="http://iconmonstr.com/g/gd/makefg.php?i=s2/default/iconmonstr-help-5-icon.png&amp;r=0&amp;g=0&amp;b=0"/>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4200" y="2254929"/>
            <a:ext cx="2590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Tytuł 1"/>
          <p:cNvSpPr>
            <a:spLocks noGrp="1"/>
          </p:cNvSpPr>
          <p:nvPr>
            <p:ph type="title"/>
          </p:nvPr>
        </p:nvSpPr>
        <p:spPr>
          <a:xfrm>
            <a:off x="838200" y="159026"/>
            <a:ext cx="10515600" cy="1166537"/>
          </a:xfrm>
        </p:spPr>
        <p:txBody>
          <a:bodyPr>
            <a:normAutofit fontScale="90000"/>
          </a:bodyPr>
          <a:lstStyle/>
          <a:p>
            <a:r>
              <a:rPr lang="pl-PL" smtClean="0">
                <a:solidFill>
                  <a:schemeClr val="bg1">
                    <a:lumMod val="85000"/>
                  </a:schemeClr>
                </a:solidFill>
              </a:rPr>
              <a:t>agenda</a:t>
            </a:r>
            <a:r>
              <a:rPr lang="pl-PL" smtClean="0"/>
              <a:t> </a:t>
            </a:r>
            <a:r>
              <a:rPr lang="pl-PL" smtClean="0">
                <a:solidFill>
                  <a:schemeClr val="bg1">
                    <a:lumMod val="85000"/>
                  </a:schemeClr>
                </a:solidFill>
              </a:rPr>
              <a:t>defensive programming </a:t>
            </a:r>
            <a:r>
              <a:rPr lang="pl-PL" smtClean="0"/>
              <a:t>design by contract</a:t>
            </a:r>
            <a:endParaRPr lang="pl-PL"/>
          </a:p>
        </p:txBody>
      </p:sp>
    </p:spTree>
    <p:extLst>
      <p:ext uri="{BB962C8B-B14F-4D97-AF65-F5344CB8AC3E}">
        <p14:creationId xmlns:p14="http://schemas.microsoft.com/office/powerpoint/2010/main" val="327245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5168900" y="1955902"/>
            <a:ext cx="6184900" cy="4351338"/>
          </a:xfrm>
        </p:spPr>
        <p:txBody>
          <a:bodyPr/>
          <a:lstStyle/>
          <a:p>
            <a:r>
              <a:rPr lang="pl-PL" b="1" u="sng" smtClean="0"/>
              <a:t>static </a:t>
            </a:r>
            <a:r>
              <a:rPr lang="pl-PL" b="1" u="sng"/>
              <a:t>verification</a:t>
            </a:r>
          </a:p>
          <a:p>
            <a:r>
              <a:rPr lang="pl-PL" smtClean="0"/>
              <a:t>automatic </a:t>
            </a:r>
            <a:r>
              <a:rPr lang="pl-PL" b="1" u="sng" smtClean="0"/>
              <a:t>testing tools</a:t>
            </a:r>
          </a:p>
          <a:p>
            <a:r>
              <a:rPr lang="pl-PL" b="1" u="sng" smtClean="0"/>
              <a:t>code documentation</a:t>
            </a:r>
          </a:p>
          <a:p>
            <a:pPr lvl="1"/>
            <a:r>
              <a:rPr lang="pl-PL" smtClean="0"/>
              <a:t>contracts as documentation</a:t>
            </a:r>
          </a:p>
          <a:p>
            <a:pPr lvl="1"/>
            <a:r>
              <a:rPr lang="pl-PL" smtClean="0"/>
              <a:t>contracts added to documentation</a:t>
            </a:r>
          </a:p>
          <a:p>
            <a:r>
              <a:rPr lang="pl-PL" b="1" u="sng" smtClean="0"/>
              <a:t>cleaner</a:t>
            </a:r>
            <a:r>
              <a:rPr lang="pl-PL" b="1" smtClean="0"/>
              <a:t> </a:t>
            </a:r>
            <a:r>
              <a:rPr lang="pl-PL" smtClean="0"/>
              <a:t>code</a:t>
            </a:r>
          </a:p>
          <a:p>
            <a:r>
              <a:rPr lang="pl-PL" smtClean="0"/>
              <a:t>improved </a:t>
            </a:r>
            <a:r>
              <a:rPr lang="pl-PL" b="1" u="sng" smtClean="0"/>
              <a:t>feedback loop</a:t>
            </a:r>
          </a:p>
          <a:p>
            <a:r>
              <a:rPr lang="pl-PL" smtClean="0"/>
              <a:t>short </a:t>
            </a:r>
            <a:r>
              <a:rPr lang="pl-PL" b="1" u="sng" smtClean="0"/>
              <a:t>learning curve</a:t>
            </a:r>
            <a:endParaRPr lang="pl-PL" b="1" u="sng"/>
          </a:p>
        </p:txBody>
      </p:sp>
      <p:pic>
        <p:nvPicPr>
          <p:cNvPr id="4" name="Obraz 3"/>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495300" y="1551884"/>
            <a:ext cx="4402946" cy="4247434"/>
          </a:xfrm>
          <a:prstGeom prst="rect">
            <a:avLst/>
          </a:prstGeom>
          <a:noFill/>
          <a:ln>
            <a:noFill/>
          </a:ln>
        </p:spPr>
      </p:pic>
      <p:sp>
        <p:nvSpPr>
          <p:cNvPr id="6" name="Tytuł 1"/>
          <p:cNvSpPr>
            <a:spLocks noGrp="1"/>
          </p:cNvSpPr>
          <p:nvPr>
            <p:ph type="title"/>
          </p:nvPr>
        </p:nvSpPr>
        <p:spPr>
          <a:xfrm>
            <a:off x="838200" y="159026"/>
            <a:ext cx="10515600" cy="1166537"/>
          </a:xfrm>
        </p:spPr>
        <p:txBody>
          <a:bodyPr>
            <a:normAutofit fontScale="90000"/>
          </a:bodyPr>
          <a:lstStyle/>
          <a:p>
            <a:r>
              <a:rPr lang="pl-PL" smtClean="0"/>
              <a:t>benefits</a:t>
            </a:r>
            <a:r>
              <a:rPr lang="pl-PL" smtClean="0">
                <a:solidFill>
                  <a:schemeClr val="bg1">
                    <a:lumMod val="85000"/>
                  </a:schemeClr>
                </a:solidFill>
              </a:rPr>
              <a:t> history examples summary references </a:t>
            </a:r>
            <a:endParaRPr lang="pl-PL"/>
          </a:p>
        </p:txBody>
      </p:sp>
    </p:spTree>
    <p:extLst>
      <p:ext uri="{BB962C8B-B14F-4D97-AF65-F5344CB8AC3E}">
        <p14:creationId xmlns:p14="http://schemas.microsoft.com/office/powerpoint/2010/main" val="426018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585048440"/>
              </p:ext>
            </p:extLst>
          </p:nvPr>
        </p:nvGraphicFramePr>
        <p:xfrm>
          <a:off x="1059233" y="1212084"/>
          <a:ext cx="9612009" cy="1498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http://www.matisse.com/images/partners/eiffel_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052" y="3915046"/>
            <a:ext cx="1524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 name="Obraz 6"/>
          <p:cNvPicPr>
            <a:picLocks noChangeAspect="1"/>
          </p:cNvPicPr>
          <p:nvPr/>
        </p:nvPicPr>
        <p:blipFill>
          <a:blip r:embed="rId9"/>
          <a:stretch>
            <a:fillRect/>
          </a:stretch>
        </p:blipFill>
        <p:spPr>
          <a:xfrm>
            <a:off x="3690138" y="2878290"/>
            <a:ext cx="7106428" cy="2835512"/>
          </a:xfrm>
          <a:prstGeom prst="rect">
            <a:avLst/>
          </a:prstGeom>
        </p:spPr>
      </p:pic>
      <p:sp>
        <p:nvSpPr>
          <p:cNvPr id="9" name="Tytuł 1"/>
          <p:cNvSpPr>
            <a:spLocks noGrp="1"/>
          </p:cNvSpPr>
          <p:nvPr>
            <p:ph type="title"/>
          </p:nvPr>
        </p:nvSpPr>
        <p:spPr>
          <a:xfrm>
            <a:off x="838200" y="298172"/>
            <a:ext cx="10515600" cy="765313"/>
          </a:xfrm>
        </p:spPr>
        <p:txBody>
          <a:bodyPr>
            <a:normAutofit/>
          </a:bodyPr>
          <a:lstStyle/>
          <a:p>
            <a:r>
              <a:rPr lang="pl-PL" sz="4000" smtClean="0">
                <a:solidFill>
                  <a:schemeClr val="bg1">
                    <a:lumMod val="85000"/>
                  </a:schemeClr>
                </a:solidFill>
              </a:rPr>
              <a:t>benefits</a:t>
            </a:r>
            <a:r>
              <a:rPr lang="pl-PL" sz="4000" smtClean="0">
                <a:solidFill>
                  <a:schemeClr val="bg1">
                    <a:lumMod val="75000"/>
                  </a:schemeClr>
                </a:solidFill>
              </a:rPr>
              <a:t> </a:t>
            </a:r>
            <a:r>
              <a:rPr lang="pl-PL" sz="4000" smtClean="0"/>
              <a:t>history</a:t>
            </a:r>
            <a:r>
              <a:rPr lang="pl-PL" sz="4000" smtClean="0">
                <a:solidFill>
                  <a:schemeClr val="bg1">
                    <a:lumMod val="85000"/>
                  </a:schemeClr>
                </a:solidFill>
              </a:rPr>
              <a:t> examples summary references </a:t>
            </a:r>
            <a:endParaRPr lang="pl-PL" sz="4000"/>
          </a:p>
        </p:txBody>
      </p:sp>
    </p:spTree>
    <p:extLst>
      <p:ext uri="{BB962C8B-B14F-4D97-AF65-F5344CB8AC3E}">
        <p14:creationId xmlns:p14="http://schemas.microsoft.com/office/powerpoint/2010/main" val="1359106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791285576"/>
              </p:ext>
            </p:extLst>
          </p:nvPr>
        </p:nvGraphicFramePr>
        <p:xfrm>
          <a:off x="1059233" y="1212084"/>
          <a:ext cx="9612009" cy="1498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Obraz 4"/>
          <p:cNvPicPr>
            <a:picLocks noChangeAspect="1"/>
          </p:cNvPicPr>
          <p:nvPr/>
        </p:nvPicPr>
        <p:blipFill>
          <a:blip r:embed="rId7"/>
          <a:stretch>
            <a:fillRect/>
          </a:stretch>
        </p:blipFill>
        <p:spPr>
          <a:xfrm>
            <a:off x="3867047" y="2929141"/>
            <a:ext cx="6734175" cy="2847975"/>
          </a:xfrm>
          <a:prstGeom prst="rect">
            <a:avLst/>
          </a:prstGeom>
        </p:spPr>
      </p:pic>
      <p:pic>
        <p:nvPicPr>
          <p:cNvPr id="2050" name="Picture 2" descr="http://upload.wikimedia.org/wikipedia/en/archive/b/b3/20110309193628!Microsoft_Research_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3866" y="3858943"/>
            <a:ext cx="2590732" cy="722785"/>
          </a:xfrm>
          <a:prstGeom prst="rect">
            <a:avLst/>
          </a:prstGeom>
          <a:noFill/>
          <a:extLst>
            <a:ext uri="{909E8E84-426E-40DD-AFC4-6F175D3DCCD1}">
              <a14:hiddenFill xmlns:a14="http://schemas.microsoft.com/office/drawing/2010/main">
                <a:solidFill>
                  <a:srgbClr val="FFFFFF"/>
                </a:solidFill>
              </a14:hiddenFill>
            </a:ext>
          </a:extLst>
        </p:spPr>
      </p:pic>
      <p:sp>
        <p:nvSpPr>
          <p:cNvPr id="7" name="Tytuł 1"/>
          <p:cNvSpPr>
            <a:spLocks noGrp="1"/>
          </p:cNvSpPr>
          <p:nvPr>
            <p:ph type="title"/>
          </p:nvPr>
        </p:nvSpPr>
        <p:spPr>
          <a:xfrm>
            <a:off x="838200" y="298172"/>
            <a:ext cx="10515600" cy="765313"/>
          </a:xfrm>
        </p:spPr>
        <p:txBody>
          <a:bodyPr>
            <a:normAutofit/>
          </a:bodyPr>
          <a:lstStyle/>
          <a:p>
            <a:r>
              <a:rPr lang="pl-PL" sz="4000" smtClean="0">
                <a:solidFill>
                  <a:schemeClr val="bg1">
                    <a:lumMod val="85000"/>
                  </a:schemeClr>
                </a:solidFill>
              </a:rPr>
              <a:t>benefits</a:t>
            </a:r>
            <a:r>
              <a:rPr lang="pl-PL" sz="4000" smtClean="0">
                <a:solidFill>
                  <a:schemeClr val="bg1">
                    <a:lumMod val="75000"/>
                  </a:schemeClr>
                </a:solidFill>
              </a:rPr>
              <a:t> </a:t>
            </a:r>
            <a:r>
              <a:rPr lang="pl-PL" sz="4000" smtClean="0"/>
              <a:t>history</a:t>
            </a:r>
            <a:r>
              <a:rPr lang="pl-PL" sz="4000" smtClean="0">
                <a:solidFill>
                  <a:schemeClr val="bg1">
                    <a:lumMod val="85000"/>
                  </a:schemeClr>
                </a:solidFill>
              </a:rPr>
              <a:t> examples summary references </a:t>
            </a:r>
            <a:endParaRPr lang="pl-PL" sz="4000"/>
          </a:p>
        </p:txBody>
      </p:sp>
    </p:spTree>
    <p:extLst>
      <p:ext uri="{BB962C8B-B14F-4D97-AF65-F5344CB8AC3E}">
        <p14:creationId xmlns:p14="http://schemas.microsoft.com/office/powerpoint/2010/main" val="2938393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iestandardowy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Cytat</Template>
  <TotalTime>573</TotalTime>
  <Words>962</Words>
  <Application>Microsoft Office PowerPoint</Application>
  <PresentationFormat>Widescreen</PresentationFormat>
  <Paragraphs>174</Paragraphs>
  <Slides>22</Slides>
  <Notes>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design by contract</vt:lpstr>
      <vt:lpstr>agenda defensive programming design by contract</vt:lpstr>
      <vt:lpstr>agenda defensive programming design by contract</vt:lpstr>
      <vt:lpstr>agenda defensive programming design by contract</vt:lpstr>
      <vt:lpstr>agenda defensive programming design by contract</vt:lpstr>
      <vt:lpstr>agenda defensive programming design by contract</vt:lpstr>
      <vt:lpstr>benefits history examples summary references </vt:lpstr>
      <vt:lpstr>benefits history examples summary references </vt:lpstr>
      <vt:lpstr>benefits history examples summary references </vt:lpstr>
      <vt:lpstr>benefits history examples summary references </vt:lpstr>
      <vt:lpstr>benefits history examples summary references </vt:lpstr>
      <vt:lpstr>benefits history examples summary references </vt:lpstr>
      <vt:lpstr>PowerPoint Presentation</vt:lpstr>
      <vt:lpstr>preconditions</vt:lpstr>
      <vt:lpstr>postconditions</vt:lpstr>
      <vt:lpstr>object invariants</vt:lpstr>
      <vt:lpstr>PowerPoint Presentation</vt:lpstr>
      <vt:lpstr>PowerPoint Presentation</vt:lpstr>
      <vt:lpstr>PowerPoint Presentation</vt:lpstr>
      <vt:lpstr>PowerPoint Presentation</vt:lpstr>
      <vt:lpstr>PowerPoint Presentation</vt:lpstr>
      <vt:lpstr>PowerPoint Presentation</vt:lpstr>
    </vt:vector>
  </TitlesOfParts>
  <Company>Sabre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dc:title>
  <dc:creator>Wozniak, Dariusz</dc:creator>
  <cp:lastModifiedBy>Wozniak, Dariusz</cp:lastModifiedBy>
  <cp:revision>312</cp:revision>
  <dcterms:created xsi:type="dcterms:W3CDTF">2014-09-02T08:33:49Z</dcterms:created>
  <dcterms:modified xsi:type="dcterms:W3CDTF">2014-09-09T08:42:08Z</dcterms:modified>
</cp:coreProperties>
</file>