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8"/>
  </p:notesMasterIdLst>
  <p:handoutMasterIdLst>
    <p:handoutMasterId r:id="rId19"/>
  </p:handoutMasterIdLst>
  <p:sldIdLst>
    <p:sldId id="256" r:id="rId5"/>
    <p:sldId id="260" r:id="rId6"/>
    <p:sldId id="299" r:id="rId7"/>
    <p:sldId id="269" r:id="rId8"/>
    <p:sldId id="263" r:id="rId9"/>
    <p:sldId id="267" r:id="rId10"/>
    <p:sldId id="268" r:id="rId11"/>
    <p:sldId id="321" r:id="rId12"/>
    <p:sldId id="322" r:id="rId13"/>
    <p:sldId id="323" r:id="rId14"/>
    <p:sldId id="324" r:id="rId15"/>
    <p:sldId id="325" r:id="rId16"/>
    <p:sldId id="298"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54300" autoAdjust="0"/>
  </p:normalViewPr>
  <p:slideViewPr>
    <p:cSldViewPr snapToGrid="0">
      <p:cViewPr varScale="1">
        <p:scale>
          <a:sx n="68" d="100"/>
          <a:sy n="68" d="100"/>
        </p:scale>
        <p:origin x="660" y="-186"/>
      </p:cViewPr>
      <p:guideLst/>
    </p:cSldViewPr>
  </p:slideViewPr>
  <p:notesTextViewPr>
    <p:cViewPr>
      <p:scale>
        <a:sx n="150" d="100"/>
        <a:sy n="150" d="100"/>
      </p:scale>
      <p:origin x="0" y="0"/>
    </p:cViewPr>
  </p:notesTextViewPr>
  <p:sorterViewPr>
    <p:cViewPr>
      <p:scale>
        <a:sx n="120" d="100"/>
        <a:sy n="120" d="100"/>
      </p:scale>
      <p:origin x="0" y="-965"/>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smtClean="0"/>
              <a:t>Windows 10 runs on a wide variety</a:t>
            </a:r>
            <a:r>
              <a:rPr lang="en-US" sz="800" baseline="0" dirty="0" smtClean="0"/>
              <a:t> of devices, from phones with a 4.5” screen, through phablets, tablets, PCs, laptops, convertibles such as the Surface, on desktops and All-in-ones, to the Xbox in your living room and right up to giant 84” screens such as our team collaboration device, the Surface Hub. And it also takes in very tiny cheap computers such as the Raspberry Pi 2, and innovative hardware such as the </a:t>
            </a:r>
            <a:r>
              <a:rPr lang="en-US" sz="800" baseline="0" dirty="0" err="1" smtClean="0"/>
              <a:t>Hololens</a:t>
            </a:r>
            <a:r>
              <a:rPr lang="en-US" sz="800" baseline="0" dirty="0" smtClean="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2</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t>We’ve divided this broad range of hardware into different device families – as developers you will likely build apps that target one</a:t>
            </a:r>
            <a:r>
              <a:rPr lang="en-US" sz="800" baseline="0" dirty="0" smtClean="0"/>
              <a:t> or more device families.</a:t>
            </a:r>
          </a:p>
          <a:p>
            <a:endParaRPr lang="en-US" sz="800" baseline="0" dirty="0" smtClean="0"/>
          </a:p>
          <a:p>
            <a:r>
              <a:rPr lang="en-US" sz="800" baseline="0" dirty="0" smtClean="0"/>
              <a:t>&lt;click&gt;</a:t>
            </a:r>
          </a:p>
          <a:p>
            <a:endParaRPr lang="en-US" sz="800" baseline="0" dirty="0" smtClean="0"/>
          </a:p>
          <a:p>
            <a:r>
              <a:rPr lang="en-US" sz="800" baseline="0" dirty="0" smtClean="0"/>
              <a:t>We have small devices and </a:t>
            </a:r>
            <a:r>
              <a:rPr lang="en-US" sz="800" baseline="0" dirty="0" err="1" smtClean="0"/>
              <a:t>IoT</a:t>
            </a:r>
            <a:r>
              <a:rPr lang="en-US" sz="800" baseline="0" dirty="0" smtClean="0"/>
              <a:t>, phones and small tablets are in the Mobile device family, large tablets and PCs in the PC (or as we more usually call it, Desktop) family, the Xbox, Surface Hub (or ‘Team’) and finally the </a:t>
            </a:r>
            <a:r>
              <a:rPr lang="en-US" sz="800" baseline="0" dirty="0" err="1" smtClean="0"/>
              <a:t>Hololens</a:t>
            </a:r>
            <a:endParaRPr lang="en-US" sz="800" baseline="0" dirty="0" smtClean="0"/>
          </a:p>
          <a:p>
            <a:endParaRPr lang="en-US" sz="800" baseline="0" dirty="0" smtClean="0"/>
          </a:p>
          <a:p>
            <a:r>
              <a:rPr lang="en-US" sz="800" baseline="0" dirty="0" smtClean="0"/>
              <a:t>&lt;click&gt;</a:t>
            </a:r>
          </a:p>
          <a:p>
            <a:endParaRPr lang="en-US" sz="800" baseline="0" dirty="0" smtClean="0"/>
          </a:p>
          <a:p>
            <a:r>
              <a:rPr lang="en-US" sz="800" baseline="0" dirty="0" smtClean="0"/>
              <a:t>And all of these device families run the same developer platform – the Universal Windows Platform. You can build a single app that can run across all these device families using a single SDK and distribute apps through a single store.</a:t>
            </a:r>
          </a:p>
          <a:p>
            <a:r>
              <a:rPr lang="en-US" sz="800" baseline="0" dirty="0" smtClean="0"/>
              <a:t>Of course, with this diversity of devices, what we are *not* saying is that you should create one app that kind of works adequately across all these devices. No, we want you to create apps that shine on each device family, so we’ve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3</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a:t>
            </a:r>
            <a:r>
              <a:rPr lang="en-GB" baseline="0" dirty="0" smtClean="0"/>
              <a:t> 10 offers an unprecedented opportunity for developers: the same core operating system across all Windows 10 devices, a common app platform, a single dev </a:t>
            </a:r>
            <a:r>
              <a:rPr lang="en-GB" baseline="0" dirty="0" err="1" smtClean="0"/>
              <a:t>center</a:t>
            </a:r>
            <a:r>
              <a:rPr lang="en-GB" baseline="0" dirty="0" smtClean="0"/>
              <a:t> where the developer can manage their app submissions for all Windows 10 devices, and a single Windows Store for app deployment, including special access for Businesses and Education.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a:t>
            </a:fld>
            <a:endParaRPr lang="en-US"/>
          </a:p>
        </p:txBody>
      </p:sp>
    </p:spTree>
    <p:extLst>
      <p:ext uri="{BB962C8B-B14F-4D97-AF65-F5344CB8AC3E}">
        <p14:creationId xmlns:p14="http://schemas.microsoft.com/office/powerpoint/2010/main" val="535161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the Universal</a:t>
            </a:r>
            <a:r>
              <a:rPr lang="en-GB" baseline="0" dirty="0" smtClean="0"/>
              <a:t> Windows Platform?</a:t>
            </a:r>
          </a:p>
          <a:p>
            <a:r>
              <a:rPr lang="en-GB" baseline="0" dirty="0" smtClean="0"/>
              <a:t>It’s a single API surface that is consistent across all Windows 10 devices. </a:t>
            </a:r>
          </a:p>
          <a:p>
            <a:r>
              <a:rPr lang="en-GB" baseline="0" dirty="0" smtClean="0"/>
              <a:t>This guaranteed API surface is what enables developers to build a single app that can run across all devices.</a:t>
            </a:r>
          </a:p>
          <a:p>
            <a:endParaRPr lang="en-GB" baseline="0" dirty="0" smtClean="0"/>
          </a:p>
          <a:p>
            <a:r>
              <a:rPr lang="en-GB" baseline="0" dirty="0" smtClean="0"/>
              <a:t>What we’ve done is taken the Windows Runtime APIs that we first launched with Windows 8, massively expanded it and we’ve also componentized it, dividing it into a number of ‘contracts’.</a:t>
            </a:r>
          </a:p>
          <a:p>
            <a:r>
              <a:rPr lang="en-GB" baseline="0" dirty="0" smtClean="0"/>
              <a:t>Why ‘contract’? – Because these components provide a contract between the platform and you, the developer, that a certain major version of a contract will offer a guaranteed API surface and </a:t>
            </a:r>
            <a:r>
              <a:rPr lang="en-GB" baseline="0" dirty="0" err="1" smtClean="0"/>
              <a:t>behaviors</a:t>
            </a:r>
            <a:r>
              <a:rPr lang="en-GB" baseline="0" dirty="0" smtClean="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393033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on top of the UWP, you build your universal Windows app.</a:t>
            </a:r>
          </a:p>
          <a:p>
            <a:r>
              <a:rPr lang="en-GB" dirty="0" smtClean="0"/>
              <a:t>Unlike in Windows 8.1, where a universal 8.1 app creates separate binaries for PC and for Phone, with UWP it truly is a single app package that can run</a:t>
            </a:r>
            <a:r>
              <a:rPr lang="en-GB" baseline="0" dirty="0" smtClean="0"/>
              <a:t> on any UWP device.</a:t>
            </a:r>
          </a:p>
          <a:p>
            <a:r>
              <a:rPr lang="en-GB" baseline="0" dirty="0" smtClean="0"/>
              <a:t>The runtime on each device family is able to run UWP apps whatever the device.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28044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93698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188646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8453372" cy="2229899"/>
          </a:xfrm>
          <a:noFill/>
        </p:spPr>
        <p:txBody>
          <a:bodyPr tIns="91440" bIns="91440" anchor="t" anchorCtr="0"/>
          <a:lstStyle>
            <a:lvl1pPr>
              <a:defRPr sz="7058" spc="-98" baseline="0">
                <a:solidFill>
                  <a:schemeClr val="tx1"/>
                </a:solidFill>
              </a:defRPr>
            </a:lvl1pPr>
          </a:lstStyle>
          <a:p>
            <a:r>
              <a:rPr lang="en-US" dirty="0" smtClean="0"/>
              <a:t>Demo title</a:t>
            </a:r>
            <a:endParaRPr lang="en-US" dirty="0"/>
          </a:p>
        </p:txBody>
      </p:sp>
      <p:sp>
        <p:nvSpPr>
          <p:cNvPr id="5" name="Text Placeholder 4"/>
          <p:cNvSpPr>
            <a:spLocks noGrp="1"/>
          </p:cNvSpPr>
          <p:nvPr userDrawn="1">
            <p:ph type="body" sz="quarter" idx="12" hasCustomPrompt="1"/>
          </p:nvPr>
        </p:nvSpPr>
        <p:spPr>
          <a:xfrm>
            <a:off x="2794067" y="4183527"/>
            <a:ext cx="8453371" cy="1793881"/>
          </a:xfrm>
          <a:noFill/>
        </p:spPr>
        <p:txBody>
          <a:bodyPr lIns="146304" tIns="91440" rIns="146304" bIns="91440">
            <a:noAutofit/>
          </a:bodyPr>
          <a:lstStyle>
            <a:lvl1pPr marL="0" indent="0">
              <a:spcBef>
                <a:spcPts val="0"/>
              </a:spcBef>
              <a:buNone/>
              <a:defRPr sz="2353" spc="0" baseline="0">
                <a:solidFill>
                  <a:schemeClr val="tx1"/>
                </a:solidFill>
                <a:latin typeface="+mn-lt"/>
              </a:defRPr>
            </a:lvl1pPr>
          </a:lstStyle>
          <a:p>
            <a:pPr lvl="0"/>
            <a:r>
              <a:rPr lang="en-US" dirty="0" smtClean="0"/>
              <a:t>Speaker Name</a:t>
            </a:r>
          </a:p>
        </p:txBody>
      </p:sp>
      <p:grpSp>
        <p:nvGrpSpPr>
          <p:cNvPr id="35" name="Group 34"/>
          <p:cNvGrpSpPr/>
          <p:nvPr userDrawn="1"/>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grpSp>
      <p:sp>
        <p:nvSpPr>
          <p:cNvPr id="4" name="Rectangle 3"/>
          <p:cNvSpPr/>
          <p:nvPr userDrawn="1"/>
        </p:nvSpPr>
        <p:spPr>
          <a:xfrm>
            <a:off x="2794065" y="1499208"/>
            <a:ext cx="1044773" cy="454420"/>
          </a:xfrm>
          <a:prstGeom prst="rect">
            <a:avLst/>
          </a:prstGeom>
        </p:spPr>
        <p:txBody>
          <a:bodyPr wrap="none" lIns="146304">
            <a:spAutoFit/>
          </a:bodyPr>
          <a:lstStyle/>
          <a:p>
            <a:r>
              <a:rPr lang="en-US" sz="2353" dirty="0" smtClean="0">
                <a:solidFill>
                  <a:srgbClr val="4D4D4D"/>
                </a:solidFill>
              </a:rPr>
              <a:t>Demo</a:t>
            </a:r>
            <a:endParaRPr lang="en-US" dirty="0">
              <a:solidFill>
                <a:srgbClr val="4D4D4D"/>
              </a:solidFill>
            </a:endParaRPr>
          </a:p>
        </p:txBody>
      </p:sp>
    </p:spTree>
    <p:extLst>
      <p:ext uri="{BB962C8B-B14F-4D97-AF65-F5344CB8AC3E}">
        <p14:creationId xmlns:p14="http://schemas.microsoft.com/office/powerpoint/2010/main" val="254935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smtClean="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T</a:t>
              </a:r>
              <a:endParaRPr lang="en-US" altLang="en-US" sz="1765" dirty="0" smtClean="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OUR</a:t>
              </a:r>
              <a:endParaRPr lang="en-US" altLang="en-US" sz="1765" dirty="0" smtClean="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016702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theme" Target="../theme/theme4.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 id="2147485074"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 id="214748507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47.xml"/><Relationship Id="rId4" Type="http://schemas.openxmlformats.org/officeDocument/2006/relationships/image" Target="../media/image6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9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18.png"/><Relationship Id="rId3" Type="http://schemas.openxmlformats.org/officeDocument/2006/relationships/image" Target="../media/image24.png"/><Relationship Id="rId21" Type="http://schemas.openxmlformats.org/officeDocument/2006/relationships/image" Target="../media/image42.png"/><Relationship Id="rId34" Type="http://schemas.openxmlformats.org/officeDocument/2006/relationships/image" Target="../media/image13.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33" Type="http://schemas.openxmlformats.org/officeDocument/2006/relationships/image" Target="../media/image12.png"/><Relationship Id="rId38"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21.png"/><Relationship Id="rId1" Type="http://schemas.openxmlformats.org/officeDocument/2006/relationships/slideLayout" Target="../slideLayouts/slideLayout97.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32" Type="http://schemas.openxmlformats.org/officeDocument/2006/relationships/image" Target="../media/image11.png"/><Relationship Id="rId37" Type="http://schemas.openxmlformats.org/officeDocument/2006/relationships/image" Target="../media/image16.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20.jpeg"/><Relationship Id="rId36" Type="http://schemas.openxmlformats.org/officeDocument/2006/relationships/image" Target="../media/image15.png"/><Relationship Id="rId10" Type="http://schemas.openxmlformats.org/officeDocument/2006/relationships/image" Target="../media/image31.png"/><Relationship Id="rId19" Type="http://schemas.openxmlformats.org/officeDocument/2006/relationships/image" Target="../media/image40.png"/><Relationship Id="rId31" Type="http://schemas.openxmlformats.org/officeDocument/2006/relationships/image" Target="../media/image22.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19.png"/><Relationship Id="rId30" Type="http://schemas.openxmlformats.org/officeDocument/2006/relationships/image" Target="../media/image23.png"/><Relationship Id="rId35"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7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78.xml"/><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45" y="619387"/>
            <a:ext cx="8964185" cy="2420676"/>
          </a:xfrm>
        </p:spPr>
        <p:txBody>
          <a:bodyPr/>
          <a:lstStyle/>
          <a:p>
            <a:r>
              <a:rPr lang="en-GB" dirty="0" smtClean="0"/>
              <a:t>Introduction to the </a:t>
            </a:r>
            <a:r>
              <a:rPr lang="en-GB" dirty="0" smtClean="0"/>
              <a:t>Windows </a:t>
            </a:r>
            <a:r>
              <a:rPr lang="en-GB" dirty="0" smtClean="0"/>
              <a:t>10 </a:t>
            </a:r>
            <a:r>
              <a:rPr lang="en-GB" dirty="0" smtClean="0"/>
              <a:t/>
            </a:r>
            <a:br>
              <a:rPr lang="en-GB" dirty="0" smtClean="0"/>
            </a:br>
            <a:r>
              <a:rPr lang="en-GB" dirty="0" smtClean="0"/>
              <a:t>Universal </a:t>
            </a:r>
            <a:r>
              <a:rPr lang="en-GB" dirty="0" smtClean="0"/>
              <a:t>Windows Platform</a:t>
            </a:r>
            <a:br>
              <a:rPr lang="en-GB" dirty="0" smtClean="0"/>
            </a:br>
            <a:r>
              <a:rPr lang="en-GB" dirty="0" smtClean="0"/>
              <a:t/>
            </a:r>
            <a:br>
              <a:rPr lang="en-GB" dirty="0" smtClean="0"/>
            </a:br>
            <a:r>
              <a:rPr lang="en-GB" sz="3600" i="1" dirty="0" smtClean="0">
                <a:gradFill>
                  <a:gsLst>
                    <a:gs pos="91000">
                      <a:srgbClr val="FFFFFF"/>
                    </a:gs>
                    <a:gs pos="0">
                      <a:srgbClr val="FFFFFF"/>
                    </a:gs>
                  </a:gsLst>
                  <a:lin ang="5400000" scaled="0"/>
                </a:gradFill>
              </a:rPr>
              <a:t>Windows </a:t>
            </a:r>
            <a:r>
              <a:rPr lang="en-GB" sz="3600" i="1" dirty="0">
                <a:gradFill>
                  <a:gsLst>
                    <a:gs pos="91000">
                      <a:srgbClr val="FFFFFF"/>
                    </a:gs>
                    <a:gs pos="0">
                      <a:srgbClr val="FFFFFF"/>
                    </a:gs>
                  </a:gsLst>
                  <a:lin ang="5400000" scaled="0"/>
                </a:gradFill>
              </a:rPr>
              <a:t>10 </a:t>
            </a:r>
            <a:r>
              <a:rPr lang="en-GB" sz="3600" i="1" dirty="0" smtClean="0">
                <a:gradFill>
                  <a:gsLst>
                    <a:gs pos="91000">
                      <a:srgbClr val="FFFFFF"/>
                    </a:gs>
                    <a:gs pos="0">
                      <a:srgbClr val="FFFFFF"/>
                    </a:gs>
                  </a:gsLst>
                  <a:lin ang="5400000" scaled="0"/>
                </a:gradFill>
              </a:rPr>
              <a:t>Developer Workshop</a:t>
            </a:r>
            <a:endParaRPr lang="en-GB" i="1" dirty="0"/>
          </a:p>
        </p:txBody>
      </p:sp>
      <p:sp>
        <p:nvSpPr>
          <p:cNvPr id="3" name="Text Placeholder 2"/>
          <p:cNvSpPr>
            <a:spLocks noGrp="1"/>
          </p:cNvSpPr>
          <p:nvPr>
            <p:ph type="body" sz="quarter" idx="12"/>
          </p:nvPr>
        </p:nvSpPr>
        <p:spPr>
          <a:xfrm>
            <a:off x="269301" y="4133551"/>
            <a:ext cx="7171337" cy="1792326"/>
          </a:xfrm>
        </p:spPr>
        <p:txBody>
          <a:bodyPr/>
          <a:lstStyle/>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593" y="2274407"/>
            <a:ext cx="9238419" cy="5188912"/>
          </a:xfrm>
          <a:prstGeom prst="rect">
            <a:avLst/>
          </a:prstGeom>
        </p:spPr>
      </p:pic>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Windowed mode: </a:t>
            </a:r>
            <a:br>
              <a:rPr lang="en-US" dirty="0" smtClean="0"/>
            </a:br>
            <a:r>
              <a:rPr lang="en-US" dirty="0" smtClean="0"/>
              <a:t>Opt-in, shell-drawn back button on Title Bar</a:t>
            </a:r>
            <a:endParaRPr lang="en-US" dirty="0"/>
          </a:p>
        </p:txBody>
      </p:sp>
      <p:grpSp>
        <p:nvGrpSpPr>
          <p:cNvPr id="4" name="Group 3"/>
          <p:cNvGrpSpPr/>
          <p:nvPr/>
        </p:nvGrpSpPr>
        <p:grpSpPr>
          <a:xfrm>
            <a:off x="923193" y="2057399"/>
            <a:ext cx="4747846" cy="45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2140447" y="202001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9" name="Rectangle 8"/>
          <p:cNvSpPr/>
          <p:nvPr/>
        </p:nvSpPr>
        <p:spPr>
          <a:xfrm>
            <a:off x="353213" y="4544631"/>
            <a:ext cx="11485574" cy="2062103"/>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if (</a:t>
            </a:r>
            <a:r>
              <a:rPr kumimoji="0" lang="en-US" sz="1600" b="0" i="0" u="none" strike="noStrike" kern="1200" cap="none" spc="0" normalizeH="0" baseline="0" noProof="0" dirty="0" err="1">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Frame.CanGoBack</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rPr>
              <a:t>//</a:t>
            </a:r>
            <a:r>
              <a:rPr kumimoji="0" lang="en-US" altLang="en-US" sz="1600" b="0" i="0" u="none" strike="noStrike" kern="1200" cap="none" spc="0" normalizeH="0" baseline="0" noProof="0" dirty="0">
                <a:ln>
                  <a:noFill/>
                </a:ln>
                <a:solidFill>
                  <a:srgbClr val="008000"/>
                </a:solidFill>
                <a:effectLst/>
                <a:uLnTx/>
                <a:uFillTx/>
                <a:latin typeface="Consolas" panose="020B0609020204030204" pitchFamily="49" charset="0"/>
                <a:ea typeface="+mn-ea"/>
                <a:cs typeface="Consolas" panose="020B0609020204030204" pitchFamily="49" charset="0"/>
              </a:rPr>
              <a:t> Setting this visible is ignored on Mobile and when in tablet mode!</a:t>
            </a:r>
            <a:r>
              <a:rPr kumimoji="0" lang="en-US" alt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Windows.UI.Core.SystemNavigationManager.GetForCurrentView</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AppViewBackButtonVisibility.Visible</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endPar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419674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Windowed mode: </a:t>
            </a:r>
            <a:br>
              <a:rPr lang="en-US" dirty="0" smtClean="0"/>
            </a:br>
            <a:r>
              <a:rPr lang="en-US" dirty="0" smtClean="0"/>
              <a:t>Or provide your own on-canvas Back Button</a:t>
            </a:r>
            <a:endParaRPr lang="en-US"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923193" y="2057399"/>
            <a:ext cx="4747846" cy="4563208"/>
          </a:xfrm>
          <a:prstGeom prst="rect">
            <a:avLst/>
          </a:prstGeom>
          <a:noFill/>
        </p:spPr>
      </p:pic>
      <p:sp>
        <p:nvSpPr>
          <p:cNvPr id="8" name="Oval 7"/>
          <p:cNvSpPr/>
          <p:nvPr/>
        </p:nvSpPr>
        <p:spPr>
          <a:xfrm>
            <a:off x="2159496" y="2293202"/>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7" name="Picture 6"/>
          <p:cNvPicPr>
            <a:picLocks noChangeAspect="1"/>
          </p:cNvPicPr>
          <p:nvPr/>
        </p:nvPicPr>
        <p:blipFill>
          <a:blip r:embed="rId3"/>
          <a:stretch>
            <a:fillRect/>
          </a:stretch>
        </p:blipFill>
        <p:spPr>
          <a:xfrm>
            <a:off x="2569467" y="2832724"/>
            <a:ext cx="518205" cy="259102"/>
          </a:xfrm>
          <a:prstGeom prst="rect">
            <a:avLst/>
          </a:prstGeom>
        </p:spPr>
      </p:pic>
      <p:pic>
        <p:nvPicPr>
          <p:cNvPr id="12" name="Picture 11"/>
          <p:cNvPicPr>
            <a:picLocks noChangeAspect="1"/>
          </p:cNvPicPr>
          <p:nvPr/>
        </p:nvPicPr>
        <p:blipFill>
          <a:blip r:embed="rId4"/>
          <a:stretch>
            <a:fillRect/>
          </a:stretch>
        </p:blipFill>
        <p:spPr>
          <a:xfrm>
            <a:off x="2733342" y="2638057"/>
            <a:ext cx="285750" cy="120384"/>
          </a:xfrm>
          <a:prstGeom prst="rect">
            <a:avLst/>
          </a:prstGeom>
        </p:spPr>
      </p:pic>
    </p:spTree>
    <p:extLst>
      <p:ext uri="{BB962C8B-B14F-4D97-AF65-F5344CB8AC3E}">
        <p14:creationId xmlns:p14="http://schemas.microsoft.com/office/powerpoint/2010/main" val="3716771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5" y="741093"/>
            <a:ext cx="10241391" cy="2495107"/>
          </a:xfrm>
        </p:spPr>
        <p:txBody>
          <a:bodyPr/>
          <a:lstStyle/>
          <a:p>
            <a:r>
              <a:rPr lang="en-GB" dirty="0" smtClean="0"/>
              <a:t>Lab 2: </a:t>
            </a:r>
            <a:br>
              <a:rPr lang="en-GB" dirty="0" smtClean="0"/>
            </a:br>
            <a:r>
              <a:rPr lang="en-GB" sz="5400" dirty="0" smtClean="0"/>
              <a:t>Page navigation and handling Back</a:t>
            </a:r>
            <a:endParaRPr lang="en-GB" sz="5400"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304480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417443" y="626124"/>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Phone</a:t>
            </a: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Small</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1" name="TextBox 40"/>
          <p:cNvSpPr txBox="1"/>
          <p:nvPr/>
        </p:nvSpPr>
        <p:spPr>
          <a:xfrm>
            <a:off x="5776080" y="409148"/>
            <a:ext cx="1966929" cy="434093"/>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en-US" sz="1567" dirty="0">
                <a:solidFill>
                  <a:srgbClr val="4F4F4F"/>
                </a:solidFill>
                <a:latin typeface="Segoe Pro Light"/>
              </a:rPr>
              <a:t>2-in-1s</a:t>
            </a:r>
            <a:br>
              <a:rPr lang="en-US" sz="1567" dirty="0">
                <a:solidFill>
                  <a:srgbClr val="4F4F4F"/>
                </a:solidFill>
                <a:latin typeface="Segoe Pro Light"/>
              </a:rPr>
            </a:br>
            <a:r>
              <a:rPr lang="en-US" sz="1567" dirty="0">
                <a:solidFill>
                  <a:srgbClr val="4F4F4F"/>
                </a:solidFill>
                <a:latin typeface="Segoe Pro Light"/>
              </a:rPr>
              <a:t>(Tablet or Laptop)</a:t>
            </a: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Desktops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&amp; All-in-Ones</a:t>
            </a: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Phablet</a:t>
            </a: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Large</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9" name="TextBox 48"/>
          <p:cNvSpPr txBox="1"/>
          <p:nvPr/>
        </p:nvSpPr>
        <p:spPr>
          <a:xfrm>
            <a:off x="8257989" y="409149"/>
            <a:ext cx="953698"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Classic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Laptop</a:t>
            </a: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Holographic</a:t>
            </a: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4025564" y="3014536"/>
            <a:ext cx="4140877" cy="535146"/>
          </a:xfrm>
          <a:prstGeom prst="rect">
            <a:avLst/>
          </a:prstGeom>
          <a:noFill/>
        </p:spPr>
        <p:txBody>
          <a:bodyPr wrap="none">
            <a:spAutoFit/>
          </a:bodyPr>
          <a:lstStyle/>
          <a:p>
            <a:pPr algn="ctr" defTabSz="1242115" fontAlgn="base">
              <a:lnSpc>
                <a:spcPct val="90000"/>
              </a:lnSpc>
              <a:spcBef>
                <a:spcPct val="0"/>
              </a:spcBef>
              <a:spcAft>
                <a:spcPct val="0"/>
              </a:spcAft>
              <a:defRPr/>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Multiple device families</a:t>
            </a: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5330" y="2954236"/>
            <a:ext cx="5501835" cy="664207"/>
          </a:xfrm>
          <a:prstGeom prst="rect">
            <a:avLst/>
          </a:prstGeom>
          <a:noFill/>
        </p:spPr>
        <p:txBody>
          <a:bodyPr wrap="square" lIns="137033" tIns="109626" rIns="137033" bIns="109626" rtlCol="0">
            <a:spAutoFit/>
          </a:bodyPr>
          <a:lstStyle/>
          <a:p>
            <a:pPr algn="ctr" defTabSz="913554">
              <a:lnSpc>
                <a:spcPct val="90000"/>
              </a:lnSpc>
              <a:spcBef>
                <a:spcPts val="599"/>
              </a:spcBef>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Universal </a:t>
            </a:r>
            <a:r>
              <a:rPr lang="en-US"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Apps</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75" name="Store"/>
          <p:cNvGrpSpPr/>
          <p:nvPr/>
        </p:nvGrpSpPr>
        <p:grpSpPr>
          <a:xfrm>
            <a:off x="6888200" y="4171682"/>
            <a:ext cx="2243479" cy="738135"/>
            <a:chOff x="7574900" y="3506973"/>
            <a:chExt cx="1688884" cy="610280"/>
          </a:xfrm>
        </p:grpSpPr>
        <p:sp>
          <p:nvSpPr>
            <p:cNvPr id="76" name="TextBox 75"/>
            <p:cNvSpPr txBox="1"/>
            <p:nvPr/>
          </p:nvSpPr>
          <p:spPr>
            <a:xfrm>
              <a:off x="7853238" y="3506973"/>
              <a:ext cx="1410546" cy="610280"/>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Store +</a:t>
              </a:r>
              <a:br>
                <a:rPr lang="en-US" sz="1599" dirty="0">
                  <a:solidFill>
                    <a:srgbClr val="0078D7">
                      <a:lumMod val="20000"/>
                      <a:lumOff val="80000"/>
                    </a:srgbClr>
                  </a:solidFill>
                </a:rPr>
              </a:br>
              <a:r>
                <a:rPr lang="en-US" sz="1599" dirty="0">
                  <a:solidFill>
                    <a:srgbClr val="0078D7">
                      <a:lumMod val="20000"/>
                      <a:lumOff val="80000"/>
                    </a:srgbClr>
                  </a:solidFill>
                </a:rPr>
                <a:t>One Dev Center</a:t>
              </a: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5" y="3871581"/>
            <a:ext cx="1524213"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en-US" sz="1599" dirty="0">
                  <a:solidFill>
                    <a:srgbClr val="0078D7">
                      <a:lumMod val="20000"/>
                      <a:lumOff val="80000"/>
                    </a:srgbClr>
                  </a:solidFill>
                </a:rPr>
                <a:t>Reuse Existing Code</a:t>
              </a:r>
            </a:p>
          </p:txBody>
        </p:sp>
      </p:grpSp>
      <p:grpSp>
        <p:nvGrpSpPr>
          <p:cNvPr id="83" name="One SDK"/>
          <p:cNvGrpSpPr/>
          <p:nvPr/>
        </p:nvGrpSpPr>
        <p:grpSpPr>
          <a:xfrm>
            <a:off x="5247800" y="4318234"/>
            <a:ext cx="1807782" cy="738135"/>
            <a:chOff x="4428826" y="3733778"/>
            <a:chExt cx="1357092" cy="554114"/>
          </a:xfrm>
        </p:grpSpPr>
        <p:sp>
          <p:nvSpPr>
            <p:cNvPr id="84" name="TextBox 83"/>
            <p:cNvSpPr txBox="1"/>
            <p:nvPr/>
          </p:nvSpPr>
          <p:spPr>
            <a:xfrm>
              <a:off x="4608153" y="3733778"/>
              <a:ext cx="117776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SDK + Tooling</a:t>
              </a: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78"/>
            <a:ext cx="2055208" cy="738136"/>
            <a:chOff x="1274764" y="3263907"/>
            <a:chExt cx="1542833" cy="554114"/>
          </a:xfrm>
        </p:grpSpPr>
        <p:sp>
          <p:nvSpPr>
            <p:cNvPr id="87" name="TextBox 86"/>
            <p:cNvSpPr txBox="1"/>
            <p:nvPr/>
          </p:nvSpPr>
          <p:spPr>
            <a:xfrm>
              <a:off x="1592022" y="3263907"/>
              <a:ext cx="122557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Adaptive </a:t>
              </a:r>
              <a:br>
                <a:rPr lang="en-US" sz="1599" dirty="0">
                  <a:solidFill>
                    <a:srgbClr val="0078D7">
                      <a:lumMod val="20000"/>
                      <a:lumOff val="80000"/>
                    </a:srgbClr>
                  </a:solidFill>
                </a:rPr>
              </a:br>
              <a:r>
                <a:rPr lang="en-US" sz="1599" dirty="0">
                  <a:solidFill>
                    <a:srgbClr val="0078D7">
                      <a:lumMod val="20000"/>
                      <a:lumOff val="80000"/>
                    </a:srgbClr>
                  </a:solidFill>
                </a:rPr>
                <a:t>User Interface</a:t>
              </a: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6"/>
            <a:ext cx="1917760" cy="738135"/>
            <a:chOff x="2810595" y="3636234"/>
            <a:chExt cx="1439652" cy="554114"/>
          </a:xfrm>
        </p:grpSpPr>
        <p:sp>
          <p:nvSpPr>
            <p:cNvPr id="95" name="TextBox 94"/>
            <p:cNvSpPr txBox="1"/>
            <p:nvPr/>
          </p:nvSpPr>
          <p:spPr>
            <a:xfrm>
              <a:off x="2988031" y="3636234"/>
              <a:ext cx="1262216"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Natural</a:t>
              </a:r>
              <a:br>
                <a:rPr lang="en-US" sz="1599" dirty="0">
                  <a:solidFill>
                    <a:srgbClr val="0078D7">
                      <a:lumMod val="20000"/>
                      <a:lumOff val="80000"/>
                    </a:srgbClr>
                  </a:solidFill>
                </a:rPr>
              </a:br>
              <a:r>
                <a:rPr lang="en-US" sz="1599" dirty="0">
                  <a:solidFill>
                    <a:srgbClr val="0078D7">
                      <a:lumMod val="20000"/>
                      <a:lumOff val="80000"/>
                    </a:srgbClr>
                  </a:solidFill>
                </a:rPr>
                <a:t>User Inputs</a:t>
              </a: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777605" y="4348379"/>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314942" y="4346772"/>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972041" y="5207346"/>
            <a:ext cx="5904437" cy="664207"/>
          </a:xfrm>
          <a:prstGeom prst="rect">
            <a:avLst/>
          </a:prstGeom>
          <a:noFill/>
        </p:spPr>
        <p:txBody>
          <a:bodyPr wrap="none" lIns="137033" tIns="109626" rIns="137033" bIns="109626" rtlCol="0">
            <a:spAutoFit/>
          </a:bodyPr>
          <a:lstStyle/>
          <a:p>
            <a:pPr defTabSz="913554">
              <a:lnSpc>
                <a:spcPct val="90000"/>
              </a:lnSpc>
              <a:spcBef>
                <a:spcPts val="599"/>
              </a:spcBef>
            </a:pPr>
            <a:r>
              <a:rPr lang="en-US" sz="3197" dirty="0">
                <a:solidFill>
                  <a:srgbClr val="0070C0"/>
                </a:solidFill>
                <a:ea typeface="Segoe UI" pitchFamily="34" charset="0"/>
                <a:cs typeface="Segoe UI Light" panose="020B0502040204020203" pitchFamily="34" charset="0"/>
              </a:rPr>
              <a:t>One Universal Windows Platform</a:t>
            </a: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One Operating System</a:t>
            </a:r>
          </a:p>
          <a:p>
            <a:pPr lvl="1"/>
            <a:r>
              <a:rPr lang="en-GB" dirty="0"/>
              <a:t>One Windows core for all devices</a:t>
            </a:r>
          </a:p>
          <a:p>
            <a:r>
              <a:rPr lang="en-GB" dirty="0"/>
              <a:t>One App Platform</a:t>
            </a:r>
          </a:p>
          <a:p>
            <a:pPr lvl="1"/>
            <a:r>
              <a:rPr lang="en-GB" dirty="0"/>
              <a:t>Apps run across every family</a:t>
            </a:r>
          </a:p>
          <a:p>
            <a:r>
              <a:rPr lang="en-GB" dirty="0"/>
              <a:t>One Dev Center</a:t>
            </a:r>
          </a:p>
          <a:p>
            <a:pPr lvl="1"/>
            <a:r>
              <a:rPr lang="en-GB" dirty="0"/>
              <a:t>Single submission flow and dashboard </a:t>
            </a:r>
          </a:p>
          <a:p>
            <a:r>
              <a:rPr lang="en-GB" dirty="0"/>
              <a:t>One Store                                                    </a:t>
            </a:r>
          </a:p>
          <a:p>
            <a:pPr lvl="1"/>
            <a:r>
              <a:rPr lang="en-GB" dirty="0"/>
              <a:t>Global reach, local monetization         </a:t>
            </a:r>
            <a:br>
              <a:rPr lang="en-GB" dirty="0"/>
            </a:br>
            <a:r>
              <a:rPr lang="en-GB" dirty="0"/>
              <a:t>Consumers, Business &amp; Education</a:t>
            </a:r>
          </a:p>
          <a:p>
            <a:endParaRPr lang="en-GB" dirty="0"/>
          </a:p>
        </p:txBody>
      </p:sp>
      <p:grpSp>
        <p:nvGrpSpPr>
          <p:cNvPr id="17" name="Group 16"/>
          <p:cNvGrpSpPr/>
          <p:nvPr/>
        </p:nvGrpSpPr>
        <p:grpSpPr>
          <a:xfrm>
            <a:off x="6541320" y="2388163"/>
            <a:ext cx="5496343" cy="3436094"/>
            <a:chOff x="352115" y="1847266"/>
            <a:chExt cx="5501432" cy="343927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116078" y="1847266"/>
              <a:ext cx="3569638" cy="2003866"/>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19" name="Desktop"/>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05547" y="2731677"/>
              <a:ext cx="3048000" cy="1830684"/>
            </a:xfrm>
            <a:prstGeom prst="rect">
              <a:avLst/>
            </a:prstGeom>
          </p:spPr>
        </p:pic>
        <p:pic>
          <p:nvPicPr>
            <p:cNvPr id="20" name="Small Tablet"/>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2115" y="3298954"/>
              <a:ext cx="1424587" cy="1301825"/>
            </a:xfrm>
            <a:prstGeom prst="rect">
              <a:avLst/>
            </a:prstGeom>
          </p:spPr>
        </p:pic>
        <p:pic>
          <p:nvPicPr>
            <p:cNvPr id="21" name="Phone"/>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7427" y="3906380"/>
              <a:ext cx="961915" cy="942704"/>
            </a:xfrm>
            <a:prstGeom prst="rect">
              <a:avLst/>
            </a:prstGeom>
          </p:spPr>
        </p:pic>
        <p:pic>
          <p:nvPicPr>
            <p:cNvPr id="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7819" y="3602303"/>
              <a:ext cx="2790403" cy="1684239"/>
            </a:xfrm>
            <a:prstGeom prst="rect">
              <a:avLst/>
            </a:prstGeom>
          </p:spPr>
        </p:pic>
        <p:pic>
          <p:nvPicPr>
            <p:cNvPr id="23" name="Picture 22" descr="141215_B-hero_01.pn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08002" y="4514524"/>
              <a:ext cx="1593273" cy="628734"/>
            </a:xfrm>
            <a:prstGeom prst="rect">
              <a:avLst/>
            </a:prstGeom>
            <a:noFill/>
            <a:ln>
              <a:noFill/>
            </a:ln>
          </p:spPr>
        </p:pic>
      </p:grpSp>
    </p:spTree>
    <p:extLst>
      <p:ext uri="{BB962C8B-B14F-4D97-AF65-F5344CB8AC3E}">
        <p14:creationId xmlns:p14="http://schemas.microsoft.com/office/powerpoint/2010/main" val="37628662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A single API surface</a:t>
            </a:r>
          </a:p>
          <a:p>
            <a:r>
              <a:rPr lang="en-GB" dirty="0"/>
              <a:t>A guaranteed API surface</a:t>
            </a:r>
          </a:p>
          <a:p>
            <a:r>
              <a:rPr lang="en-GB" dirty="0"/>
              <a:t>The same on all devices</a:t>
            </a:r>
          </a:p>
          <a:p>
            <a:endParaRPr lang="en-GB" dirty="0"/>
          </a:p>
        </p:txBody>
      </p:sp>
      <p:grpSp>
        <p:nvGrpSpPr>
          <p:cNvPr id="7" name="Group 6"/>
          <p:cNvGrpSpPr/>
          <p:nvPr/>
        </p:nvGrpSpPr>
        <p:grpSpPr>
          <a:xfrm>
            <a:off x="7013410" y="3541749"/>
            <a:ext cx="4574659" cy="2642492"/>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bg1"/>
                  </a:solidFill>
                </a:rPr>
                <a:t>Universal Windows Platform</a:t>
              </a:r>
            </a:p>
          </p:txBody>
        </p:sp>
      </p:grpSp>
      <p:sp>
        <p:nvSpPr>
          <p:cNvPr id="16" name="Chevron 15"/>
          <p:cNvSpPr/>
          <p:nvPr/>
        </p:nvSpPr>
        <p:spPr>
          <a:xfrm>
            <a:off x="6096001" y="3516136"/>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1025" y="3574723"/>
            <a:ext cx="5287551" cy="338805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863" y="4801542"/>
            <a:ext cx="5070700" cy="2765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6321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app</a:t>
            </a:r>
            <a:br>
              <a:rPr lang="en-GB" dirty="0"/>
            </a:br>
            <a:endParaRPr lang="en-GB" dirty="0"/>
          </a:p>
        </p:txBody>
      </p:sp>
      <p:sp>
        <p:nvSpPr>
          <p:cNvPr id="4" name="Text Placeholder 3"/>
          <p:cNvSpPr>
            <a:spLocks noGrp="1"/>
          </p:cNvSpPr>
          <p:nvPr>
            <p:ph type="body" sz="quarter" idx="10"/>
          </p:nvPr>
        </p:nvSpPr>
        <p:spPr>
          <a:xfrm>
            <a:off x="269239" y="1189177"/>
            <a:ext cx="11653523" cy="2387064"/>
          </a:xfrm>
        </p:spPr>
        <p:txBody>
          <a:bodyPr/>
          <a:lstStyle/>
          <a:p>
            <a:r>
              <a:rPr lang="en-GB" dirty="0"/>
              <a:t>A single </a:t>
            </a:r>
            <a:r>
              <a:rPr lang="en-GB" dirty="0" smtClean="0"/>
              <a:t>app package </a:t>
            </a:r>
            <a:endParaRPr lang="en-GB" dirty="0"/>
          </a:p>
          <a:p>
            <a:pPr lvl="1"/>
            <a:r>
              <a:rPr lang="en-GB" dirty="0"/>
              <a:t>Running on any device</a:t>
            </a:r>
          </a:p>
          <a:p>
            <a:pPr lvl="1"/>
            <a:r>
              <a:rPr lang="en-GB" dirty="0"/>
              <a:t>Testing for capabilities</a:t>
            </a:r>
          </a:p>
          <a:p>
            <a:pPr lvl="1"/>
            <a:r>
              <a:rPr lang="en-GB" dirty="0"/>
              <a:t>Adjusting to devices</a:t>
            </a:r>
          </a:p>
          <a:p>
            <a:endParaRPr lang="en-GB" dirty="0"/>
          </a:p>
        </p:txBody>
      </p:sp>
      <p:sp>
        <p:nvSpPr>
          <p:cNvPr id="13" name="Chevron 12"/>
          <p:cNvSpPr/>
          <p:nvPr/>
        </p:nvSpPr>
        <p:spPr>
          <a:xfrm>
            <a:off x="6096000" y="1934608"/>
            <a:ext cx="805543" cy="80554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587" y="3069771"/>
            <a:ext cx="5855665" cy="3583985"/>
          </a:xfrm>
          <a:prstGeom prst="rect">
            <a:avLst/>
          </a:prstGeom>
          <a:ln>
            <a:noFill/>
          </a:ln>
          <a:effectLst>
            <a:outerShdw blurRad="292100" dist="139700" dir="2700000" algn="tl" rotWithShape="0">
              <a:srgbClr val="333333">
                <a:alpha val="65000"/>
              </a:srgbClr>
            </a:outerShdw>
          </a:effectLst>
        </p:spPr>
      </p:pic>
      <p:grpSp>
        <p:nvGrpSpPr>
          <p:cNvPr id="5" name="Group 4"/>
          <p:cNvGrpSpPr/>
          <p:nvPr/>
        </p:nvGrpSpPr>
        <p:grpSpPr>
          <a:xfrm>
            <a:off x="7013408" y="1934606"/>
            <a:ext cx="4574660" cy="3532917"/>
            <a:chOff x="6099858" y="2083750"/>
            <a:chExt cx="5493296" cy="4103041"/>
          </a:xfrm>
        </p:grpSpPr>
        <p:grpSp>
          <p:nvGrpSpPr>
            <p:cNvPr id="6" name="Group 5"/>
            <p:cNvGrpSpPr/>
            <p:nvPr/>
          </p:nvGrpSpPr>
          <p:grpSpPr>
            <a:xfrm>
              <a:off x="6099858" y="3144065"/>
              <a:ext cx="5493295" cy="3042726"/>
              <a:chOff x="5904690" y="3144065"/>
              <a:chExt cx="5885233" cy="3042726"/>
            </a:xfrm>
          </p:grpSpPr>
          <p:sp>
            <p:nvSpPr>
              <p:cNvPr id="8" name="Rectangle 7"/>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9" name="Rectangle 8"/>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0" name="Rectangle 9"/>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1" name="Rectangle 10"/>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2" name="Rectangle 11"/>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Universal Windows Platform</a:t>
                </a:r>
              </a:p>
            </p:txBody>
          </p:sp>
        </p:grpSp>
        <p:sp>
          <p:nvSpPr>
            <p:cNvPr id="7" name="Snip Diagonal Corner Rectangle 6"/>
            <p:cNvSpPr/>
            <p:nvPr/>
          </p:nvSpPr>
          <p:spPr>
            <a:xfrm>
              <a:off x="6099858" y="2083750"/>
              <a:ext cx="5493296" cy="924127"/>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App</a:t>
              </a:r>
            </a:p>
          </p:txBody>
        </p:sp>
      </p:grpSp>
    </p:spTree>
    <p:extLst>
      <p:ext uri="{BB962C8B-B14F-4D97-AF65-F5344CB8AC3E}">
        <p14:creationId xmlns:p14="http://schemas.microsoft.com/office/powerpoint/2010/main" val="206333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6" y="1422242"/>
            <a:ext cx="9859116" cy="1813958"/>
          </a:xfrm>
        </p:spPr>
        <p:txBody>
          <a:bodyPr/>
          <a:lstStyle/>
          <a:p>
            <a:r>
              <a:rPr lang="en-GB" dirty="0" smtClean="0"/>
              <a:t>Lab 1: </a:t>
            </a:r>
            <a:br>
              <a:rPr lang="en-GB" dirty="0" smtClean="0"/>
            </a:br>
            <a:r>
              <a:rPr lang="en-GB" dirty="0" smtClean="0"/>
              <a:t>Hello UWP World</a:t>
            </a:r>
            <a:endParaRPr lang="en-GB"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15941848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Handling Page Navigation</a:t>
            </a:r>
            <a:endParaRPr lang="en-GB" dirty="0"/>
          </a:p>
        </p:txBody>
      </p:sp>
    </p:spTree>
    <p:extLst>
      <p:ext uri="{BB962C8B-B14F-4D97-AF65-F5344CB8AC3E}">
        <p14:creationId xmlns:p14="http://schemas.microsoft.com/office/powerpoint/2010/main" val="39956191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74412"/>
            <a:ext cx="11655840" cy="899665"/>
          </a:xfrm>
        </p:spPr>
        <p:txBody>
          <a:bodyPr/>
          <a:lstStyle/>
          <a:p>
            <a:r>
              <a:rPr lang="en-US" dirty="0" smtClean="0"/>
              <a:t>Shell-drawn back button for Mobile and Tablet</a:t>
            </a:r>
            <a:endParaRPr lang="en-US"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79141" y="1215483"/>
            <a:ext cx="7058722" cy="4170556"/>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9239" y="434897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3" name="Picture 2"/>
          <p:cNvPicPr>
            <a:picLocks noChangeAspect="1"/>
          </p:cNvPicPr>
          <p:nvPr/>
        </p:nvPicPr>
        <p:blipFill>
          <a:blip r:embed="rId3"/>
          <a:stretch>
            <a:fillRect/>
          </a:stretch>
        </p:blipFill>
        <p:spPr>
          <a:xfrm>
            <a:off x="8623635" y="1174077"/>
            <a:ext cx="2586558" cy="4861617"/>
          </a:xfrm>
          <a:prstGeom prst="rect">
            <a:avLst/>
          </a:prstGeom>
        </p:spPr>
      </p:pic>
      <p:sp>
        <p:nvSpPr>
          <p:cNvPr id="8" name="Oval 7"/>
          <p:cNvSpPr/>
          <p:nvPr/>
        </p:nvSpPr>
        <p:spPr>
          <a:xfrm>
            <a:off x="8405341" y="471696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23773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737</Words>
  <Application>Microsoft Office PowerPoint</Application>
  <PresentationFormat>Widescreen</PresentationFormat>
  <Paragraphs>101</Paragraphs>
  <Slides>13</Slides>
  <Notes>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13</vt:i4>
      </vt:variant>
    </vt:vector>
  </HeadingPairs>
  <TitlesOfParts>
    <vt:vector size="28" baseType="lpstr">
      <vt:lpstr>Arial</vt:lpstr>
      <vt:lpstr>Avenir LT Pro 45 Book</vt:lpstr>
      <vt:lpstr>Calibri</vt:lpstr>
      <vt:lpstr>Consolas</vt:lpstr>
      <vt:lpstr>ＭＳ Ｐゴシック</vt:lpstr>
      <vt:lpstr>Segoe Pro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Introduction to the Windows 10  Universal Windows Platform  Windows 10 Developer Workshop</vt:lpstr>
      <vt:lpstr>PowerPoint Presentation</vt:lpstr>
      <vt:lpstr>PowerPoint Presentation</vt:lpstr>
      <vt:lpstr>Universal Windows Platform </vt:lpstr>
      <vt:lpstr>Universal Windows Platform </vt:lpstr>
      <vt:lpstr>Windows app </vt:lpstr>
      <vt:lpstr>Lab 1:  Hello UWP World</vt:lpstr>
      <vt:lpstr>Handling Page Navigation</vt:lpstr>
      <vt:lpstr>Shell-drawn back button for Mobile and Tablet</vt:lpstr>
      <vt:lpstr>Desktop, Windowed mode:  Opt-in, shell-drawn back button on Title Bar</vt:lpstr>
      <vt:lpstr>Desktop, Windowed mode:  Or provide your own on-canvas Back Button</vt:lpstr>
      <vt:lpstr>Lab 2:  Page navigation and handling 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2015-08-17T14:45:29Z</dcterms:created>
  <dcterms:modified xsi:type="dcterms:W3CDTF">2015-10-07T20:29:14Z</dcterms:modified>
</cp:coreProperties>
</file>