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20"/>
  </p:notesMasterIdLst>
  <p:handoutMasterIdLst>
    <p:handoutMasterId r:id="rId21"/>
  </p:handoutMasterIdLst>
  <p:sldIdLst>
    <p:sldId id="256" r:id="rId5"/>
    <p:sldId id="301" r:id="rId6"/>
    <p:sldId id="302" r:id="rId7"/>
    <p:sldId id="303" r:id="rId8"/>
    <p:sldId id="306" r:id="rId9"/>
    <p:sldId id="307" r:id="rId10"/>
    <p:sldId id="314" r:id="rId11"/>
    <p:sldId id="322" r:id="rId12"/>
    <p:sldId id="323" r:id="rId13"/>
    <p:sldId id="331" r:id="rId14"/>
    <p:sldId id="333" r:id="rId15"/>
    <p:sldId id="334" r:id="rId16"/>
    <p:sldId id="335" r:id="rId17"/>
    <p:sldId id="395" r:id="rId18"/>
    <p:sldId id="298"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F44C9-0096-4DBA-9BEB-CF38D60BC4A8}">
          <p14:sldIdLst>
            <p14:sldId id="256"/>
          </p14:sldIdLst>
        </p14:section>
        <p14:section name="Tiles" id="{AD2FE84A-2869-43EE-8081-64B282D41B49}">
          <p14:sldIdLst>
            <p14:sldId id="301"/>
            <p14:sldId id="302"/>
            <p14:sldId id="303"/>
            <p14:sldId id="306"/>
            <p14:sldId id="307"/>
            <p14:sldId id="314"/>
          </p14:sldIdLst>
        </p14:section>
        <p14:section name="Toast" id="{AC66087B-A333-49BB-95E6-65E084DA9005}">
          <p14:sldIdLst>
            <p14:sldId id="322"/>
            <p14:sldId id="323"/>
            <p14:sldId id="331"/>
            <p14:sldId id="333"/>
            <p14:sldId id="334"/>
            <p14:sldId id="335"/>
            <p14:sldId id="395"/>
          </p14:sldIdLst>
        </p14:section>
        <p14:section name="Untitled Section" id="{423CEC49-6ADE-4C78-8DF7-E395F16920BF}">
          <p14:sldIdLst>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202124"/>
    <a:srgbClr val="2F5994"/>
    <a:srgbClr val="0B5A99"/>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5037" autoAdjust="0"/>
  </p:normalViewPr>
  <p:slideViewPr>
    <p:cSldViewPr snapToGrid="0">
      <p:cViewPr varScale="1">
        <p:scale>
          <a:sx n="45" d="100"/>
          <a:sy n="45" d="100"/>
        </p:scale>
        <p:origin x="1853" y="29"/>
      </p:cViewPr>
      <p:guideLst/>
    </p:cSldViewPr>
  </p:slideViewPr>
  <p:notesTextViewPr>
    <p:cViewPr>
      <p:scale>
        <a:sx n="150" d="100"/>
        <a:sy n="150" d="100"/>
      </p:scale>
      <p:origin x="0" y="0"/>
    </p:cViewPr>
  </p:notesTextViewPr>
  <p:sorterViewPr>
    <p:cViewPr varScale="1">
      <p:scale>
        <a:sx n="1" d="1"/>
        <a:sy n="1" d="1"/>
      </p:scale>
      <p:origin x="0" y="-3782"/>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9/29/2015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9/29/2015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is an app's representation on the Start menu. Every app has a tile. When you create a new Universal Windows Platform (UWP) app project in Microsoft Visual Studio, it includes a default tile that displays your app's name and logo. You can customize the tile so that it changes regularly to communicate new information to the user, such as news headlines, or the subject of the most recent unread message.</a:t>
            </a:r>
          </a:p>
          <a:p>
            <a:endParaRPr lang="en-GB" dirty="0" smtClean="0"/>
          </a:p>
          <a:p>
            <a:r>
              <a:rPr lang="en-US" dirty="0" smtClean="0"/>
              <a:t>You can think of Tiles as being</a:t>
            </a:r>
            <a:r>
              <a:rPr lang="en-US" baseline="0" dirty="0" smtClean="0"/>
              <a:t> in one of three states.</a:t>
            </a:r>
          </a:p>
          <a:p>
            <a:r>
              <a:rPr lang="en-US" baseline="0" dirty="0" smtClean="0"/>
              <a:t>In its basic state, the tile content is static and it is built up of three layers: the Plate which is the background filled with a configurable color, overlaying that you might have an image probably of the app logo, and optionally over that you can have the app short name.</a:t>
            </a:r>
          </a:p>
          <a:p>
            <a:endParaRPr lang="en-US" baseline="0" dirty="0" smtClean="0"/>
          </a:p>
          <a:p>
            <a:r>
              <a:rPr lang="en-US" baseline="0" dirty="0" smtClean="0"/>
              <a:t>A semi-live tile adds some dynamic content in the form of a badge count. Your app code can set this badge to a number or to a glyph to indicate to the user that the app has some new content.</a:t>
            </a:r>
          </a:p>
          <a:p>
            <a:endParaRPr lang="en-US" baseline="0" dirty="0" smtClean="0"/>
          </a:p>
          <a:p>
            <a:r>
              <a:rPr lang="en-US" baseline="0" dirty="0" smtClean="0"/>
              <a:t>A fully live tile incorporates more content to keep the user informed of relevant information. Live Tiles are a channel for your app to deliver content and are a great way for your app to engage with the user encourage them to open the app. </a:t>
            </a:r>
            <a:endParaRPr lang="en-US" dirty="0"/>
          </a:p>
        </p:txBody>
      </p:sp>
      <p:sp>
        <p:nvSpPr>
          <p:cNvPr id="4" name="Slide Number Placeholder 3"/>
          <p:cNvSpPr>
            <a:spLocks noGrp="1"/>
          </p:cNvSpPr>
          <p:nvPr>
            <p:ph type="sldNum" sz="quarter" idx="10"/>
          </p:nvPr>
        </p:nvSpPr>
        <p:spPr/>
        <p:txBody>
          <a:bodyPr/>
          <a:lstStyle/>
          <a:p>
            <a:fld id="{280D0691-DD91-40E2-AE44-1B7B9BBFF4E5}"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6226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example defines two types of interactivity:</a:t>
            </a:r>
          </a:p>
          <a:p>
            <a:r>
              <a:rPr lang="en-GB" dirty="0" smtClean="0"/>
              <a:t>&lt;Click&gt;</a:t>
            </a:r>
          </a:p>
          <a:p>
            <a:r>
              <a:rPr lang="en-GB" dirty="0" smtClean="0"/>
              <a:t>First</a:t>
            </a:r>
            <a:r>
              <a:rPr lang="en-GB" baseline="0" dirty="0" smtClean="0"/>
              <a:t> there is an &lt;input&gt; element defining a user input</a:t>
            </a:r>
          </a:p>
          <a:p>
            <a:r>
              <a:rPr lang="en-GB" baseline="0" dirty="0" smtClean="0"/>
              <a:t>&lt;Click&gt;</a:t>
            </a:r>
          </a:p>
          <a:p>
            <a:r>
              <a:rPr lang="en-GB" baseline="0" dirty="0" smtClean="0"/>
              <a:t>This one is of type “selections” so it is a drop-down list</a:t>
            </a:r>
          </a:p>
          <a:p>
            <a:r>
              <a:rPr lang="en-GB" baseline="0" dirty="0" smtClean="0"/>
              <a:t>&lt;Click&gt;</a:t>
            </a:r>
          </a:p>
          <a:p>
            <a:r>
              <a:rPr lang="en-GB" baseline="0" dirty="0" smtClean="0"/>
              <a:t>Each selectable item is defined, with an ID and the content to display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3255360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same example,</a:t>
            </a:r>
            <a:r>
              <a:rPr lang="en-GB" baseline="0" dirty="0" smtClean="0"/>
              <a:t> </a:t>
            </a:r>
          </a:p>
          <a:p>
            <a:r>
              <a:rPr lang="en-GB" baseline="0" dirty="0" smtClean="0"/>
              <a:t>&lt;Click&gt;</a:t>
            </a:r>
          </a:p>
          <a:p>
            <a:r>
              <a:rPr lang="en-GB" baseline="0" dirty="0" smtClean="0"/>
              <a:t>the two buttons at the bottom are defined using &lt;action&gt; elements</a:t>
            </a:r>
          </a:p>
          <a:p>
            <a:r>
              <a:rPr lang="en-GB" baseline="0" dirty="0" smtClean="0"/>
              <a:t>&lt;Click&gt;</a:t>
            </a:r>
          </a:p>
          <a:p>
            <a:r>
              <a:rPr lang="en-GB" baseline="0" dirty="0" smtClean="0"/>
              <a:t>These particular &lt;action&gt; elements are of type “system” with the arguments specified as “snooze” and “dismiss” respectively. The system understands these as buttons that it manages, and these perform the standard snooze and dismiss actions on a reminder.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418944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update the content of tiles in a</a:t>
            </a:r>
            <a:r>
              <a:rPr lang="en-GB" baseline="0" dirty="0" smtClean="0"/>
              <a:t> number of different ways:</a:t>
            </a:r>
          </a:p>
          <a:p>
            <a:pPr marL="171450" indent="-171450">
              <a:buFont typeface="Arial" panose="020B0604020202020204" pitchFamily="34" charset="0"/>
              <a:buChar char="•"/>
            </a:pPr>
            <a:r>
              <a:rPr lang="en-GB" baseline="0" dirty="0" smtClean="0"/>
              <a:t>You can use the </a:t>
            </a:r>
            <a:r>
              <a:rPr lang="en-GB" baseline="0" dirty="0" err="1" smtClean="0"/>
              <a:t>ScheduledTileNotification</a:t>
            </a:r>
            <a:r>
              <a:rPr lang="en-GB" baseline="0" dirty="0" smtClean="0"/>
              <a:t> class to update the content by applying a tile template at a defined time.</a:t>
            </a:r>
          </a:p>
          <a:p>
            <a:pPr marL="171450" indent="-171450">
              <a:buFont typeface="Arial" panose="020B0604020202020204" pitchFamily="34" charset="0"/>
              <a:buChar char="•"/>
            </a:pPr>
            <a:r>
              <a:rPr lang="en-GB" baseline="0" dirty="0" smtClean="0"/>
              <a:t>You can define a periodic update in the package manifest, or by calling the </a:t>
            </a:r>
            <a:r>
              <a:rPr lang="en-GB" baseline="0" dirty="0" err="1" smtClean="0"/>
              <a:t>StartPeriodicUpdate</a:t>
            </a:r>
            <a:r>
              <a:rPr lang="en-GB" baseline="0" dirty="0" smtClean="0"/>
              <a:t> or </a:t>
            </a:r>
            <a:r>
              <a:rPr lang="en-GB" baseline="0" dirty="0" err="1" smtClean="0"/>
              <a:t>StartPeriodicUpdateBatch</a:t>
            </a:r>
            <a:r>
              <a:rPr lang="en-GB" baseline="0" dirty="0" smtClean="0"/>
              <a:t> APIs. You define the URL on a cloud server and the time interval and the system pulls the tile or badge content found at that URL (defined as XML) and applies it to the tile.</a:t>
            </a:r>
          </a:p>
          <a:p>
            <a:pPr marL="171450" indent="-171450">
              <a:buFont typeface="Arial" panose="020B0604020202020204" pitchFamily="34" charset="0"/>
              <a:buChar char="•"/>
            </a:pPr>
            <a:r>
              <a:rPr lang="en-GB" baseline="0" dirty="0" smtClean="0"/>
              <a:t>You can update a tile or badge directly from code in your foreground app or in a background task</a:t>
            </a:r>
          </a:p>
          <a:p>
            <a:pPr marL="171450" indent="-171450">
              <a:buFont typeface="Arial" panose="020B0604020202020204" pitchFamily="34" charset="0"/>
              <a:buChar char="•"/>
            </a:pPr>
            <a:r>
              <a:rPr lang="en-GB" baseline="0" dirty="0" smtClean="0"/>
              <a:t>You can use Push Notification services to update tile or badge content from a cloud service.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228944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begins as a default tile, which is defined in your manifest and displayed when your app is first installed. After your app is installed, you can change your tile's content through notifications. When updating tiles, you work with Tile Templates which</a:t>
            </a:r>
            <a:r>
              <a:rPr lang="en-GB" baseline="0" dirty="0" smtClean="0"/>
              <a:t> are objects that encapsulate the XML you need to update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245054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possible sizes for a tile, and many different ways you can configure what is displayed on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18495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GB" dirty="0" smtClean="0"/>
              <a:t>Adaptive tile templates are a new feature in Windows 10, allowing you to easily specify content on your tile notifications without being limited to the </a:t>
            </a:r>
            <a:r>
              <a:rPr lang="en-GB" dirty="0" err="1" smtClean="0"/>
              <a:t>preset</a:t>
            </a:r>
            <a:r>
              <a:rPr lang="en-GB" dirty="0" smtClean="0"/>
              <a:t> templates we </a:t>
            </a:r>
            <a:r>
              <a:rPr lang="en-GB" dirty="0" smtClean="0"/>
              <a:t>provided </a:t>
            </a:r>
            <a:r>
              <a:rPr lang="en-GB" dirty="0" smtClean="0"/>
              <a:t>in </a:t>
            </a:r>
            <a:r>
              <a:rPr lang="en-GB" dirty="0" smtClean="0"/>
              <a:t>earlier versions of Windows in the </a:t>
            </a:r>
            <a:r>
              <a:rPr lang="en-GB" dirty="0" smtClean="0"/>
              <a:t>"tile template </a:t>
            </a:r>
            <a:r>
              <a:rPr lang="en-GB" dirty="0" err="1" smtClean="0"/>
              <a:t>catalog</a:t>
            </a:r>
            <a:r>
              <a:rPr lang="en-GB" dirty="0" smtClean="0"/>
              <a:t>". Adaptive tile templates allow you to design your own tile notification content using a simple and flexible </a:t>
            </a:r>
            <a:r>
              <a:rPr lang="en-GB" dirty="0" err="1" smtClean="0"/>
              <a:t>markup</a:t>
            </a:r>
            <a:r>
              <a:rPr lang="en-GB" dirty="0" smtClean="0"/>
              <a:t> language that adapts to different densities.</a:t>
            </a:r>
          </a:p>
          <a:p>
            <a:r>
              <a:rPr lang="en-GB" dirty="0" smtClean="0"/>
              <a:t>&lt;Click&gt;</a:t>
            </a:r>
          </a:p>
          <a:p>
            <a:r>
              <a:rPr lang="en-GB" dirty="0" smtClean="0"/>
              <a:t>In an adaptive tile template, content for each tile size is individually specified in separate &lt;binding&gt; elements within the XML payload. The size you are targeting is specified by setting the template attribute to one of the following values: </a:t>
            </a:r>
            <a:r>
              <a:rPr lang="en-GB" dirty="0" err="1" smtClean="0"/>
              <a:t>TileSmall</a:t>
            </a:r>
            <a:r>
              <a:rPr lang="en-GB" dirty="0" smtClean="0"/>
              <a:t>, </a:t>
            </a:r>
            <a:r>
              <a:rPr lang="en-GB" dirty="0" err="1" smtClean="0"/>
              <a:t>TileMedium</a:t>
            </a:r>
            <a:r>
              <a:rPr lang="en-GB" dirty="0" smtClean="0"/>
              <a:t>, </a:t>
            </a:r>
            <a:r>
              <a:rPr lang="en-GB" dirty="0" err="1" smtClean="0"/>
              <a:t>TileWide</a:t>
            </a:r>
            <a:r>
              <a:rPr lang="en-GB" dirty="0" smtClean="0"/>
              <a:t> or </a:t>
            </a:r>
            <a:r>
              <a:rPr lang="en-GB" dirty="0" smtClean="0"/>
              <a:t>– on desktop only - </a:t>
            </a:r>
            <a:r>
              <a:rPr lang="en-GB" dirty="0" err="1" smtClean="0"/>
              <a:t>TileLarge</a:t>
            </a:r>
            <a:r>
              <a:rPr lang="en-GB" dirty="0" smtClean="0"/>
              <a:t>.</a:t>
            </a:r>
            <a:endParaRPr lang="en-GB" dirty="0" smtClean="0"/>
          </a:p>
          <a:p>
            <a:r>
              <a:rPr lang="en-GB" baseline="0" dirty="0" smtClean="0"/>
              <a:t>A binding element can also specify a language for localisation.</a:t>
            </a:r>
          </a:p>
          <a:p>
            <a:r>
              <a:rPr lang="en-GB" baseline="0" dirty="0" smtClean="0"/>
              <a:t>&lt;Click&gt;</a:t>
            </a:r>
          </a:p>
          <a:p>
            <a:r>
              <a:rPr lang="en-GB" dirty="0" smtClean="0"/>
              <a:t>Hints are optional attributes that can be added to elements in order to achieve a specific visual </a:t>
            </a:r>
            <a:r>
              <a:rPr lang="en-GB" dirty="0" err="1" smtClean="0"/>
              <a:t>behavior</a:t>
            </a:r>
            <a:r>
              <a:rPr lang="en-GB" dirty="0" smtClean="0"/>
              <a:t>. Some hints might be device-specific or notification-specific, hence why they are optional.</a:t>
            </a:r>
          </a:p>
          <a:p>
            <a:r>
              <a:rPr lang="en-GB" dirty="0" smtClean="0"/>
              <a:t>&lt;Click&gt;</a:t>
            </a:r>
          </a:p>
          <a:p>
            <a:r>
              <a:rPr lang="en-GB" dirty="0" smtClean="0"/>
              <a:t>Adaptive templates are semantic in nature, since they are meant to work across different form factors and different types of notifications. For example, elements like group and subgroup are used to semantically link content together – they do not imply a specific visual </a:t>
            </a:r>
            <a:r>
              <a:rPr lang="en-GB" dirty="0" err="1" smtClean="0"/>
              <a:t>behavior</a:t>
            </a:r>
            <a:r>
              <a:rPr lang="en-GB" dirty="0" smtClean="0"/>
              <a:t> on their own. The final appearance is up to the specific device – be it a phone/desktop/Xbox, HoloLens, or smartwatch, and the type of notification – tile or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33077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Tiles and Toasts are closely related and use many of the same techniques for defining content and applying updates.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179216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Toast notifications are common on all mobile platforms. They provide an interruptive notification of some information for the user. In Windows 10, notifications slide in for a few seconds from the bottom right of a desktop of tablet screen, or appear at the top of a phone screen. They are then listed in Action Center.</a:t>
            </a:r>
          </a:p>
          <a:p>
            <a:endParaRPr lang="en-GB" dirty="0" smtClean="0"/>
          </a:p>
          <a:p>
            <a:r>
              <a:rPr lang="en-GB" dirty="0" smtClean="0"/>
              <a:t>In Windows 8.1 and earlier, Toasts simply conveyed information with the goal of the user glancing at it and consuming the information. You can still use toasts in this way in Windows 10.</a:t>
            </a:r>
          </a:p>
          <a:p>
            <a:endParaRPr lang="en-GB" dirty="0" smtClean="0"/>
          </a:p>
          <a:p>
            <a:r>
              <a:rPr lang="en-GB" dirty="0" smtClean="0"/>
              <a:t>In Windows 10, toasts get additional capabilities. They can</a:t>
            </a:r>
            <a:r>
              <a:rPr lang="en-GB" baseline="0" dirty="0" smtClean="0"/>
              <a:t> now be interactive and offer buttons and selectable input allowing the user to perform simple tasks directly from the notification, rather than have to open the app to complete the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123352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left hand images here – shown for desktop above and below </a:t>
            </a:r>
            <a:r>
              <a:rPr lang="en-GB" dirty="0" smtClean="0"/>
              <a:t>how </a:t>
            </a:r>
            <a:r>
              <a:rPr lang="en-GB" dirty="0" smtClean="0"/>
              <a:t>it appears on Windows 10 Mobile – are non-interactive. They inform the user of some event. The user can tap on </a:t>
            </a:r>
            <a:r>
              <a:rPr lang="en-GB" dirty="0" smtClean="0"/>
              <a:t>the </a:t>
            </a:r>
            <a:r>
              <a:rPr lang="en-GB" dirty="0" smtClean="0"/>
              <a:t>toast and launch the app so that they can take additional actions.</a:t>
            </a:r>
          </a:p>
          <a:p>
            <a:endParaRPr lang="en-GB" dirty="0" smtClean="0"/>
          </a:p>
          <a:p>
            <a:r>
              <a:rPr lang="en-GB" dirty="0" smtClean="0"/>
              <a:t>In the middle, we’ve now added an</a:t>
            </a:r>
            <a:r>
              <a:rPr lang="en-GB" baseline="0" dirty="0" smtClean="0"/>
              <a:t> input box and a send button – the user can reply to this message directly from the toast notification, without having to launch the </a:t>
            </a:r>
            <a:r>
              <a:rPr lang="en-GB" baseline="0" dirty="0" smtClean="0"/>
              <a:t>associated app</a:t>
            </a:r>
            <a:r>
              <a:rPr lang="en-GB" baseline="0" dirty="0" smtClean="0"/>
              <a:t>.</a:t>
            </a:r>
          </a:p>
          <a:p>
            <a:endParaRPr lang="en-GB" baseline="0" dirty="0" smtClean="0"/>
          </a:p>
          <a:p>
            <a:r>
              <a:rPr lang="en-GB" baseline="0" dirty="0" smtClean="0"/>
              <a:t>In the examples on </a:t>
            </a:r>
            <a:r>
              <a:rPr lang="en-GB" baseline="0" dirty="0" smtClean="0"/>
              <a:t>the right, there are two buttons. The result is the same – the user can be so much more productive because they can use the interactive toast to get things done </a:t>
            </a:r>
            <a:r>
              <a:rPr lang="en-GB" baseline="0" dirty="0" smtClean="0"/>
              <a:t>directly, without having to launch the app!</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4016380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a:t>
            </a:r>
            <a:r>
              <a:rPr lang="en-GB" dirty="0" smtClean="0"/>
              <a:t>define interactive Toasts using a similar adaptive </a:t>
            </a:r>
            <a:r>
              <a:rPr lang="en-GB" dirty="0" smtClean="0"/>
              <a:t>template </a:t>
            </a:r>
            <a:r>
              <a:rPr lang="en-GB" dirty="0" smtClean="0"/>
              <a:t>to that we</a:t>
            </a:r>
            <a:r>
              <a:rPr lang="en-GB" baseline="0" dirty="0" smtClean="0"/>
              <a:t> can use </a:t>
            </a:r>
            <a:r>
              <a:rPr lang="en-GB" baseline="0" dirty="0" smtClean="0"/>
              <a:t>for </a:t>
            </a:r>
            <a:r>
              <a:rPr lang="en-GB" baseline="0" dirty="0" smtClean="0"/>
              <a:t>Tiles. </a:t>
            </a:r>
          </a:p>
          <a:p>
            <a:r>
              <a:rPr lang="en-GB" baseline="0" dirty="0" smtClean="0"/>
              <a:t>This </a:t>
            </a:r>
            <a:r>
              <a:rPr lang="en-GB" baseline="0" dirty="0" smtClean="0"/>
              <a:t>example </a:t>
            </a:r>
            <a:r>
              <a:rPr lang="en-GB" baseline="0" dirty="0" smtClean="0"/>
              <a:t>shown here isn’t </a:t>
            </a:r>
            <a:r>
              <a:rPr lang="en-GB" baseline="0" dirty="0" smtClean="0"/>
              <a:t>actually an interactive toast – just an information toast – </a:t>
            </a:r>
          </a:p>
          <a:p>
            <a:r>
              <a:rPr lang="en-GB" baseline="0" dirty="0" smtClean="0"/>
              <a:t>&lt;Click&gt;</a:t>
            </a:r>
          </a:p>
          <a:p>
            <a:r>
              <a:rPr lang="en-GB" baseline="0" dirty="0" smtClean="0"/>
              <a:t>but this uses adaptive template xml using the </a:t>
            </a:r>
            <a:r>
              <a:rPr lang="en-GB" baseline="0" dirty="0" err="1" smtClean="0"/>
              <a:t>ToastGeneric</a:t>
            </a:r>
            <a:r>
              <a:rPr lang="en-GB" baseline="0" dirty="0" smtClean="0"/>
              <a:t> binding, indicating that this is defining a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3012368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4245363745"/>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90935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6903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63159894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482615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5635853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174136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5.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5" r:id="rId35"/>
    <p:sldLayoutId id="2147485076" r:id="rId36"/>
    <p:sldLayoutId id="2147485079" r:id="rId37"/>
    <p:sldLayoutId id="2147485080" r:id="rId38"/>
    <p:sldLayoutId id="2147485081"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5086"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5007" r:id="rId12"/>
    <p:sldLayoutId id="2147483718" r:id="rId13"/>
    <p:sldLayoutId id="2147483719" r:id="rId14"/>
    <p:sldLayoutId id="2147485005" r:id="rId15"/>
    <p:sldLayoutId id="2147485006" r:id="rId16"/>
    <p:sldLayoutId id="2147483720" r:id="rId17"/>
    <p:sldLayoutId id="2147483721" r:id="rId18"/>
    <p:sldLayoutId id="2147483722" r:id="rId19"/>
    <p:sldLayoutId id="2147483723" r:id="rId20"/>
    <p:sldLayoutId id="2147483724"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0.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90.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774985"/>
            <a:ext cx="8964185" cy="1793090"/>
          </a:xfrm>
        </p:spPr>
        <p:txBody>
          <a:bodyPr/>
          <a:lstStyle/>
          <a:p>
            <a:r>
              <a:rPr lang="en-GB" dirty="0" smtClean="0"/>
              <a:t>Live Tiles and Toast Notifications</a:t>
            </a:r>
            <a:br>
              <a:rPr lang="en-GB" dirty="0" smtClean="0"/>
            </a:br>
            <a:r>
              <a:rPr lang="en-GB" sz="3600" dirty="0" smtClean="0"/>
              <a:t>Windows 10 Developer Workshop</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Interactive toast</a:t>
            </a:r>
            <a:endParaRPr lang="en-US" dirty="0"/>
          </a:p>
        </p:txBody>
      </p:sp>
      <p:grpSp>
        <p:nvGrpSpPr>
          <p:cNvPr id="2" name="Group 1"/>
          <p:cNvGrpSpPr/>
          <p:nvPr/>
        </p:nvGrpSpPr>
        <p:grpSpPr>
          <a:xfrm>
            <a:off x="1276991" y="1232627"/>
            <a:ext cx="9749345" cy="5192254"/>
            <a:chOff x="4313237" y="2761152"/>
            <a:chExt cx="6819159" cy="3631710"/>
          </a:xfrm>
        </p:grpSpPr>
        <p:pic>
          <p:nvPicPr>
            <p:cNvPr id="5" name="Picture 4" descr="http://osguni/AssetsThreshold/00/00/00/00/00/0A/2C_Desktop_Desktop_5Colo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61959" y="3116479"/>
              <a:ext cx="2078355" cy="1558925"/>
            </a:xfrm>
            <a:prstGeom prst="rect">
              <a:avLst/>
            </a:prstGeom>
            <a:noFill/>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761959" y="5242306"/>
              <a:ext cx="2124053" cy="1144475"/>
            </a:xfrm>
            <a:prstGeom prst="rect">
              <a:avLst/>
            </a:prstGeom>
            <a:ln>
              <a:solidFill>
                <a:schemeClr val="tx1"/>
              </a:solidFill>
            </a:ln>
          </p:spPr>
        </p:pic>
        <p:pic>
          <p:nvPicPr>
            <p:cNvPr id="7" name="Picture 6" descr="http://osguni/AssetsThreshold/00/00/00/00/00/0B/1C_Desktop_Desktop_2.pn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75631" y="3116479"/>
              <a:ext cx="2056765" cy="1543685"/>
            </a:xfrm>
            <a:prstGeom prst="rect">
              <a:avLst/>
            </a:prstGeom>
            <a:noFill/>
            <a:ln>
              <a:solidFill>
                <a:schemeClr val="tx1"/>
              </a:solidFill>
            </a:ln>
          </p:spPr>
        </p:pic>
        <p:pic>
          <p:nvPicPr>
            <p:cNvPr id="8" name="Picture 7" descr="http://osguni/AssetsThreshold/00/00/00/00/00/04/KY_Mobile_5inch_Mobile5_2.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075631" y="5242306"/>
              <a:ext cx="2056765" cy="1144476"/>
            </a:xfrm>
            <a:prstGeom prst="rect">
              <a:avLst/>
            </a:prstGeom>
            <a:noFill/>
            <a:ln>
              <a:solidFill>
                <a:schemeClr val="tx1"/>
              </a:solidFill>
            </a:ln>
          </p:spPr>
        </p:pic>
        <p:pic>
          <p:nvPicPr>
            <p:cNvPr id="9" name="Picture 8" descr="http://osguni/AssetsThreshold/00/00/00/00/00/0B/1B_Desktop_Desktop_1Color.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69877" y="3108706"/>
              <a:ext cx="2056765" cy="1548446"/>
            </a:xfrm>
            <a:prstGeom prst="rect">
              <a:avLst/>
            </a:prstGeom>
            <a:noFill/>
            <a:ln>
              <a:solidFill>
                <a:schemeClr val="tx1"/>
              </a:solidFill>
            </a:ln>
          </p:spPr>
        </p:pic>
        <p:pic>
          <p:nvPicPr>
            <p:cNvPr id="10" name="Picture 9" descr="http://osguni/AssetsThreshold/00/00/00/00/00/04/KW_Mobile_5inch_Mobile5_1.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470910" y="5242306"/>
              <a:ext cx="2067778" cy="1150556"/>
            </a:xfrm>
            <a:prstGeom prst="rect">
              <a:avLst/>
            </a:prstGeom>
            <a:noFill/>
            <a:ln>
              <a:solidFill>
                <a:schemeClr val="tx1"/>
              </a:solidFill>
            </a:ln>
          </p:spPr>
        </p:pic>
        <p:sp>
          <p:nvSpPr>
            <p:cNvPr id="11" name="TextBox 4"/>
            <p:cNvSpPr txBox="1"/>
            <p:nvPr/>
          </p:nvSpPr>
          <p:spPr>
            <a:xfrm>
              <a:off x="4313237" y="2761152"/>
              <a:ext cx="615404"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Desktop</a:t>
              </a:r>
            </a:p>
          </p:txBody>
        </p:sp>
        <p:sp>
          <p:nvSpPr>
            <p:cNvPr id="12" name="TextBox 5"/>
            <p:cNvSpPr txBox="1"/>
            <p:nvPr/>
          </p:nvSpPr>
          <p:spPr>
            <a:xfrm>
              <a:off x="4313237" y="4852476"/>
              <a:ext cx="554858"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Mobile</a:t>
              </a:r>
            </a:p>
          </p:txBody>
        </p:sp>
      </p:grpSp>
    </p:spTree>
    <p:extLst>
      <p:ext uri="{BB962C8B-B14F-4D97-AF65-F5344CB8AC3E}">
        <p14:creationId xmlns:p14="http://schemas.microsoft.com/office/powerpoint/2010/main" val="12404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notifications</a:t>
            </a:r>
            <a:endParaRPr lang="en-US" dirty="0"/>
          </a:p>
        </p:txBody>
      </p:sp>
      <p:sp>
        <p:nvSpPr>
          <p:cNvPr id="4" name="Text Placeholder 3"/>
          <p:cNvSpPr>
            <a:spLocks noGrp="1"/>
          </p:cNvSpPr>
          <p:nvPr>
            <p:ph type="body" sz="quarter" idx="10"/>
          </p:nvPr>
        </p:nvSpPr>
        <p:spPr>
          <a:xfrm>
            <a:off x="269240" y="1197323"/>
            <a:ext cx="11653522" cy="6053260"/>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smtClean="0">
                <a:solidFill>
                  <a:schemeClr val="tx1"/>
                </a:solidFill>
              </a:rPr>
              <a:t>  &lt;</a:t>
            </a:r>
            <a:r>
              <a:rPr lang="en-US" sz="1961" dirty="0">
                <a:solidFill>
                  <a:schemeClr val="tx1"/>
                </a:solidFill>
              </a:rPr>
              <a:t>binding template="</a:t>
            </a:r>
            <a:r>
              <a:rPr lang="en-US" sz="1961" dirty="0" err="1">
                <a:solidFill>
                  <a:schemeClr val="tx1"/>
                </a:solidFill>
              </a:rPr>
              <a:t>ToastGeneric</a:t>
            </a:r>
            <a:r>
              <a:rPr lang="en-US" sz="1961" dirty="0">
                <a:solidFill>
                  <a:schemeClr val="tx1"/>
                </a:solidFill>
              </a:rPr>
              <a: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a:t>
            </a:r>
            <a:r>
              <a:rPr lang="en-US" sz="1961" dirty="0" err="1">
                <a:solidFill>
                  <a:schemeClr val="tx1"/>
                </a:solidFill>
              </a:rPr>
              <a:t>appLogoOverride</a:t>
            </a:r>
            <a:r>
              <a:rPr lang="en-US" sz="1961" dirty="0">
                <a:solidFill>
                  <a:schemeClr val="tx1"/>
                </a:solidFill>
              </a:rPr>
              <a:t>" </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="Torrance Shum.png"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text&gt;Torrance Shum&lt;/text&gt;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text&gt;Media content attached.&lt;/text&gt;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placement="inline"</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="attachment.png"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text&gt;Hey check out this photo. </a:t>
            </a:r>
          </a:p>
          <a:p>
            <a:pPr>
              <a:spcBef>
                <a:spcPts val="400"/>
              </a:spcBef>
              <a:spcAft>
                <a:spcPts val="588"/>
              </a:spcAft>
            </a:pPr>
            <a:r>
              <a:rPr lang="en-US" sz="1961" dirty="0">
                <a:solidFill>
                  <a:schemeClr val="tx1"/>
                </a:solidFill>
              </a:rPr>
              <a:t>		Isn’t it awesome?&lt;/text&gt;</a:t>
            </a:r>
          </a:p>
          <a:p>
            <a:pPr>
              <a:spcBef>
                <a:spcPts val="400"/>
              </a:spcBef>
              <a:spcAft>
                <a:spcPts val="588"/>
              </a:spcAft>
            </a:pPr>
            <a:r>
              <a:rPr lang="en-US" sz="1961" dirty="0" smtClean="0">
                <a:solidFill>
                  <a:schemeClr val="tx1"/>
                </a:solidFill>
              </a:rPr>
              <a:t>    &lt;/</a:t>
            </a:r>
            <a:r>
              <a:rPr lang="en-US" sz="1961" dirty="0">
                <a:solidFill>
                  <a:schemeClr val="tx1"/>
                </a:solidFill>
              </a:rPr>
              <a:t>binding&gt;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a:solidFill>
                  <a:schemeClr val="tx1"/>
                </a:solidFill>
              </a:rPr>
              <a:t>&lt;/toast&gt;</a:t>
            </a:r>
          </a:p>
          <a:p>
            <a:pPr>
              <a:spcBef>
                <a:spcPts val="400"/>
              </a:spcBef>
            </a:pPr>
            <a:endParaRPr lang="en-US" sz="1961" dirty="0">
              <a:solidFill>
                <a:schemeClr val="tx1"/>
              </a:solidFill>
            </a:endParaRPr>
          </a:p>
        </p:txBody>
      </p:sp>
      <p:pic>
        <p:nvPicPr>
          <p:cNvPr id="5" name="Image Toast Expande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3459" y="3366698"/>
            <a:ext cx="5179520" cy="2653872"/>
          </a:xfrm>
          <a:prstGeom prst="rect">
            <a:avLst/>
          </a:prstGeom>
          <a:ln>
            <a:solidFill>
              <a:schemeClr val="tx1"/>
            </a:solidFill>
          </a:ln>
        </p:spPr>
      </p:pic>
      <p:pic>
        <p:nvPicPr>
          <p:cNvPr id="6" name="Image Toast Collapsed"/>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3459" y="1591056"/>
            <a:ext cx="5179520" cy="1348307"/>
          </a:xfrm>
          <a:prstGeom prst="rect">
            <a:avLst/>
          </a:prstGeom>
          <a:ln>
            <a:solidFill>
              <a:schemeClr val="tx1"/>
            </a:solidFill>
          </a:ln>
        </p:spPr>
      </p:pic>
      <p:sp>
        <p:nvSpPr>
          <p:cNvPr id="9" name="Rectangle 8"/>
          <p:cNvSpPr/>
          <p:nvPr/>
        </p:nvSpPr>
        <p:spPr bwMode="auto">
          <a:xfrm>
            <a:off x="1738792" y="1934959"/>
            <a:ext cx="366040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336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input</a:t>
            </a:r>
            <a:endParaRPr lang="en-US" dirty="0"/>
          </a:p>
        </p:txBody>
      </p:sp>
      <p:sp>
        <p:nvSpPr>
          <p:cNvPr id="4" name="Text Placeholder 3"/>
          <p:cNvSpPr>
            <a:spLocks noGrp="1"/>
          </p:cNvSpPr>
          <p:nvPr>
            <p:ph type="body" sz="quarter" idx="10"/>
          </p:nvPr>
        </p:nvSpPr>
        <p:spPr>
          <a:xfrm>
            <a:off x="269240" y="1197323"/>
            <a:ext cx="11653522" cy="4853893"/>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&lt;input title="Snooze for" id="</a:t>
            </a:r>
            <a:r>
              <a:rPr lang="en-US" sz="1961" dirty="0" err="1">
                <a:solidFill>
                  <a:schemeClr val="tx1"/>
                </a:solidFill>
              </a:rPr>
              <a:t>snoozeTime</a:t>
            </a:r>
            <a:r>
              <a:rPr lang="en-US" sz="1961" dirty="0">
                <a:solidFill>
                  <a:schemeClr val="tx1"/>
                </a:solidFill>
              </a:rPr>
              <a:t>" </a:t>
            </a:r>
          </a:p>
          <a:p>
            <a:pPr>
              <a:spcBef>
                <a:spcPts val="400"/>
              </a:spcBef>
              <a:spcAft>
                <a:spcPts val="588"/>
              </a:spcAft>
            </a:pPr>
            <a:r>
              <a:rPr lang="en-US" sz="1961" dirty="0">
                <a:solidFill>
                  <a:schemeClr val="tx1"/>
                </a:solidFill>
              </a:rPr>
              <a:t>  	 type="selections" </a:t>
            </a:r>
            <a:r>
              <a:rPr lang="en-US" sz="1961" dirty="0" err="1">
                <a:solidFill>
                  <a:schemeClr val="tx1"/>
                </a:solidFill>
              </a:rPr>
              <a:t>defaultSelection</a:t>
            </a:r>
            <a:r>
              <a:rPr lang="en-US" sz="1961" dirty="0">
                <a:solidFill>
                  <a:schemeClr val="tx1"/>
                </a:solidFill>
              </a:rPr>
              <a:t>="5"&gt;</a:t>
            </a:r>
          </a:p>
          <a:p>
            <a:pPr>
              <a:spcBef>
                <a:spcPts val="400"/>
              </a:spcBef>
              <a:spcAft>
                <a:spcPts val="588"/>
              </a:spcAft>
            </a:pPr>
            <a:r>
              <a:rPr lang="en-US" sz="1961" dirty="0">
                <a:solidFill>
                  <a:schemeClr val="tx1"/>
                </a:solidFill>
              </a:rPr>
              <a:t>  &lt;selection id="5" content="5 minutes" /&gt;</a:t>
            </a:r>
          </a:p>
          <a:p>
            <a:pPr>
              <a:spcBef>
                <a:spcPts val="400"/>
              </a:spcBef>
              <a:spcAft>
                <a:spcPts val="588"/>
              </a:spcAft>
            </a:pPr>
            <a:r>
              <a:rPr lang="en-US" sz="1961" dirty="0">
                <a:solidFill>
                  <a:schemeClr val="tx1"/>
                </a:solidFill>
              </a:rPr>
              <a:t>  &lt;selection id="10" content="10 minutes" /&gt;</a:t>
            </a:r>
          </a:p>
          <a:p>
            <a:pPr>
              <a:spcBef>
                <a:spcPts val="400"/>
              </a:spcBef>
              <a:spcAft>
                <a:spcPts val="588"/>
              </a:spcAft>
            </a:pPr>
            <a:r>
              <a:rPr lang="en-US" sz="1961" dirty="0">
                <a:solidFill>
                  <a:schemeClr val="tx1"/>
                </a:solidFill>
              </a:rPr>
              <a:t>  &lt;selection id="20" content="20 minutes" /&gt;</a:t>
            </a:r>
          </a:p>
          <a:p>
            <a:pPr>
              <a:spcBef>
                <a:spcPts val="400"/>
              </a:spcBef>
              <a:spcAft>
                <a:spcPts val="588"/>
              </a:spcAft>
            </a:pPr>
            <a:r>
              <a:rPr lang="en-US" sz="1961" dirty="0">
                <a:solidFill>
                  <a:schemeClr val="tx1"/>
                </a:solidFill>
              </a:rPr>
              <a:t>&lt;/input&gt;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6" name="Rectangle 5"/>
          <p:cNvSpPr/>
          <p:nvPr/>
        </p:nvSpPr>
        <p:spPr bwMode="auto">
          <a:xfrm>
            <a:off x="194537" y="2383171"/>
            <a:ext cx="126993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2756682"/>
            <a:ext cx="2465168"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68047" y="3951915"/>
            <a:ext cx="597616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83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action</a:t>
            </a:r>
            <a:endParaRPr lang="en-US" dirty="0"/>
          </a:p>
        </p:txBody>
      </p:sp>
      <p:sp>
        <p:nvSpPr>
          <p:cNvPr id="4" name="Text Placeholder 3"/>
          <p:cNvSpPr>
            <a:spLocks noGrp="1"/>
          </p:cNvSpPr>
          <p:nvPr>
            <p:ph type="body" sz="quarter" idx="10"/>
          </p:nvPr>
        </p:nvSpPr>
        <p:spPr>
          <a:xfrm>
            <a:off x="269240" y="1197323"/>
            <a:ext cx="11653522" cy="3797835"/>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arguments="snooze" </a:t>
            </a:r>
            <a:br>
              <a:rPr lang="en-US" sz="1961" dirty="0">
                <a:solidFill>
                  <a:schemeClr val="tx1"/>
                </a:solidFill>
              </a:rPr>
            </a:br>
            <a:r>
              <a:rPr lang="en-US" sz="1961" dirty="0">
                <a:solidFill>
                  <a:schemeClr val="tx1"/>
                </a:solidFill>
              </a:rPr>
              <a:t>    hint-</a:t>
            </a:r>
            <a:r>
              <a:rPr lang="en-US" sz="1961" dirty="0" err="1">
                <a:solidFill>
                  <a:schemeClr val="tx1"/>
                </a:solidFill>
              </a:rPr>
              <a:t>inputId</a:t>
            </a:r>
            <a:r>
              <a:rPr lang="en-US" sz="1961" dirty="0">
                <a:solidFill>
                  <a:schemeClr val="tx1"/>
                </a:solidFill>
              </a:rPr>
              <a:t>="</a:t>
            </a:r>
            <a:r>
              <a:rPr lang="en-US" sz="1961" dirty="0" err="1">
                <a:solidFill>
                  <a:schemeClr val="tx1"/>
                </a:solidFill>
              </a:rPr>
              <a:t>snoozeTime</a:t>
            </a:r>
            <a:r>
              <a:rPr lang="en-US" sz="1961" dirty="0">
                <a:solidFill>
                  <a:schemeClr val="tx1"/>
                </a:solidFill>
              </a:rPr>
              <a:t>" content=""/&gt;</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arguments="dismiss" </a:t>
            </a:r>
            <a:br>
              <a:rPr lang="en-US" sz="1961" dirty="0">
                <a:solidFill>
                  <a:schemeClr val="tx1"/>
                </a:solidFill>
              </a:rPr>
            </a:br>
            <a:r>
              <a:rPr lang="en-US" sz="1961" dirty="0">
                <a:solidFill>
                  <a:schemeClr val="tx1"/>
                </a:solidFill>
              </a:rPr>
              <a:t>    content=""/&gt;</a:t>
            </a:r>
          </a:p>
          <a:p>
            <a:pPr>
              <a:spcBef>
                <a:spcPts val="400"/>
              </a:spcBef>
              <a:spcAft>
                <a:spcPts val="588"/>
              </a:spcAft>
            </a:pPr>
            <a:r>
              <a:rPr lang="en-US" sz="1961" dirty="0">
                <a:solidFill>
                  <a:schemeClr val="tx1"/>
                </a:solidFill>
              </a:rPr>
              <a:t>  &lt;/actions</a:t>
            </a:r>
            <a:r>
              <a:rPr lang="en-US" sz="1961" dirty="0" smtClean="0">
                <a:solidFill>
                  <a:schemeClr val="tx1"/>
                </a:solidFill>
              </a:rPr>
              <a:t>&gt;</a:t>
            </a:r>
          </a:p>
          <a:p>
            <a:pPr>
              <a:spcBef>
                <a:spcPts val="400"/>
              </a:spcBef>
              <a:spcAft>
                <a:spcPts val="588"/>
              </a:spcAft>
            </a:pPr>
            <a:r>
              <a:rPr lang="en-US" sz="1961" dirty="0" smtClean="0">
                <a:solidFill>
                  <a:schemeClr val="tx1"/>
                </a:solidFill>
              </a:rPr>
              <a:t>&lt;/</a:t>
            </a:r>
            <a:r>
              <a:rPr lang="en-US" sz="1961" dirty="0">
                <a:solidFill>
                  <a:schemeClr val="tx1"/>
                </a:solidFill>
              </a:rPr>
              <a: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10" name="Rectangle 9"/>
          <p:cNvSpPr/>
          <p:nvPr/>
        </p:nvSpPr>
        <p:spPr bwMode="auto">
          <a:xfrm>
            <a:off x="418643" y="2756682"/>
            <a:ext cx="1195233"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539174" y="3429000"/>
            <a:ext cx="612557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09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6076" y="1422242"/>
            <a:ext cx="9859116" cy="1813958"/>
          </a:xfrm>
        </p:spPr>
        <p:txBody>
          <a:bodyPr/>
          <a:lstStyle/>
          <a:p>
            <a:r>
              <a:rPr lang="en-GB" sz="5882" dirty="0" smtClean="0"/>
              <a:t>Lab: </a:t>
            </a:r>
            <a:br>
              <a:rPr lang="en-GB" sz="5882" dirty="0" smtClean="0"/>
            </a:br>
            <a:r>
              <a:rPr lang="en-GB" dirty="0" smtClean="0"/>
              <a:t>Tiles </a:t>
            </a:r>
            <a:r>
              <a:rPr lang="en-GB" smtClean="0"/>
              <a:t>and </a:t>
            </a:r>
            <a:r>
              <a:rPr lang="en-GB" sz="5882" smtClean="0"/>
              <a:t>Toast</a:t>
            </a:r>
            <a:endParaRPr lang="en-GB" sz="5882"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650439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Tile basics</a:t>
            </a:r>
            <a:endParaRPr lang="en-US" dirty="0"/>
          </a:p>
        </p:txBody>
      </p:sp>
    </p:spTree>
    <p:extLst>
      <p:ext uri="{BB962C8B-B14F-4D97-AF65-F5344CB8AC3E}">
        <p14:creationId xmlns:p14="http://schemas.microsoft.com/office/powerpoint/2010/main" val="29532677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1561448"/>
            <a:ext cx="12192000" cy="253987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smtClean="0"/>
              <a:t>Tile anatomy </a:t>
            </a:r>
            <a:endParaRPr lang="en-US" dirty="0">
              <a:solidFill>
                <a:srgbClr val="FF0000"/>
              </a:solidFill>
            </a:endParaRPr>
          </a:p>
        </p:txBody>
      </p:sp>
      <p:grpSp>
        <p:nvGrpSpPr>
          <p:cNvPr id="13" name="Group 12"/>
          <p:cNvGrpSpPr/>
          <p:nvPr/>
        </p:nvGrpSpPr>
        <p:grpSpPr>
          <a:xfrm>
            <a:off x="460901" y="1623603"/>
            <a:ext cx="3543442" cy="4309132"/>
            <a:chOff x="460901" y="1623603"/>
            <a:chExt cx="3543442" cy="4309132"/>
          </a:xfrm>
        </p:grpSpPr>
        <p:grpSp>
          <p:nvGrpSpPr>
            <p:cNvPr id="10" name="Group 9"/>
            <p:cNvGrpSpPr/>
            <p:nvPr/>
          </p:nvGrpSpPr>
          <p:grpSpPr>
            <a:xfrm>
              <a:off x="460901" y="1623603"/>
              <a:ext cx="3543442" cy="4126514"/>
              <a:chOff x="460901" y="1623603"/>
              <a:chExt cx="3543442" cy="4126514"/>
            </a:xfrm>
          </p:grpSpPr>
          <p:sp>
            <p:nvSpPr>
              <p:cNvPr id="3" name="Rectangle 2"/>
              <p:cNvSpPr/>
              <p:nvPr/>
            </p:nvSpPr>
            <p:spPr bwMode="auto">
              <a:xfrm>
                <a:off x="2385229" y="4857876"/>
                <a:ext cx="1568744" cy="82172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8" name="Content Placeholder 2"/>
              <p:cNvSpPr txBox="1">
                <a:spLocks/>
              </p:cNvSpPr>
              <p:nvPr/>
            </p:nvSpPr>
            <p:spPr>
              <a:xfrm>
                <a:off x="463585" y="1623603"/>
                <a:ext cx="3540757" cy="314642"/>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Segoe UI Light" panose="020B0502040204020203" pitchFamily="34" charset="0"/>
                    <a:cs typeface="Segoe UI Light" panose="020B0502040204020203" pitchFamily="34" charset="0"/>
                  </a:rPr>
                  <a:t>Basic</a:t>
                </a:r>
                <a:r>
                  <a:rPr lang="en-US" sz="1600" dirty="0">
                    <a:latin typeface="+mj-lt"/>
                    <a:cs typeface="Segoe UI Semibold" panose="020B0702040204020203" pitchFamily="34" charset="0"/>
                  </a:rPr>
                  <a:t> </a:t>
                </a:r>
                <a:r>
                  <a:rPr lang="en-US" sz="1800" b="1" dirty="0">
                    <a:solidFill>
                      <a:schemeClr val="bg1"/>
                    </a:solidFill>
                    <a:latin typeface="Segoe UI Light" panose="020B0502040204020203" pitchFamily="34" charset="0"/>
                    <a:cs typeface="Segoe UI Light" panose="020B0502040204020203" pitchFamily="34" charset="0"/>
                  </a:rPr>
                  <a:t>State</a:t>
                </a:r>
                <a:r>
                  <a:rPr lang="en-US" sz="1600" dirty="0">
                    <a:latin typeface="+mj-lt"/>
                    <a:cs typeface="Segoe UI Light"/>
                  </a:rPr>
                  <a:t/>
                </a:r>
                <a:br>
                  <a:rPr lang="en-US" sz="1600" dirty="0">
                    <a:latin typeface="+mj-lt"/>
                    <a:cs typeface="Segoe UI Light"/>
                  </a:rPr>
                </a:br>
                <a:endParaRPr lang="en-US" sz="1600" dirty="0">
                  <a:latin typeface="+mj-lt"/>
                  <a:cs typeface="Segoe UI Light"/>
                </a:endParaRPr>
              </a:p>
            </p:txBody>
          </p:sp>
          <p:sp>
            <p:nvSpPr>
              <p:cNvPr id="14" name="Subtitle 2"/>
              <p:cNvSpPr txBox="1">
                <a:spLocks/>
              </p:cNvSpPr>
              <p:nvPr/>
            </p:nvSpPr>
            <p:spPr>
              <a:xfrm>
                <a:off x="2499009" y="548683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endParaRPr lang="en-US" sz="1050" dirty="0">
                  <a:latin typeface="Segoe UI Light" panose="020B0502040204020203" pitchFamily="34" charset="0"/>
                  <a:cs typeface="Segoe UI Light" panose="020B0502040204020203" pitchFamily="34" charset="0"/>
                </a:endParaRPr>
              </a:p>
            </p:txBody>
          </p:sp>
          <p:sp>
            <p:nvSpPr>
              <p:cNvPr id="15" name="Subtitle 2"/>
              <p:cNvSpPr txBox="1">
                <a:spLocks/>
              </p:cNvSpPr>
              <p:nvPr/>
            </p:nvSpPr>
            <p:spPr>
              <a:xfrm>
                <a:off x="2499009" y="519484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a:t>
                </a: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Logo</a:t>
                </a:r>
              </a:p>
            </p:txBody>
          </p:sp>
          <p:sp>
            <p:nvSpPr>
              <p:cNvPr id="16" name="Subtitle 2"/>
              <p:cNvSpPr txBox="1">
                <a:spLocks/>
              </p:cNvSpPr>
              <p:nvPr/>
            </p:nvSpPr>
            <p:spPr>
              <a:xfrm>
                <a:off x="2499009" y="4931563"/>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pic>
            <p:nvPicPr>
              <p:cNvPr id="31" name="Picture 2"/>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400000"/>
                        </a14:imgEffect>
                        <a14:imgEffect>
                          <a14:brightnessContrast bright="20000" contrast="40000"/>
                        </a14:imgEffect>
                      </a14:imgLayer>
                    </a14:imgProps>
                  </a:ext>
                  <a:ext uri="{28A0092B-C50C-407E-A947-70E740481C1C}">
                    <a14:useLocalDpi xmlns:a14="http://schemas.microsoft.com/office/drawing/2010/main"/>
                  </a:ext>
                </a:extLst>
              </a:blip>
              <a:srcRect b="40370"/>
              <a:stretch/>
            </p:blipFill>
            <p:spPr>
              <a:xfrm>
                <a:off x="460901" y="1988339"/>
                <a:ext cx="1931999" cy="2347687"/>
              </a:xfrm>
              <a:prstGeom prst="rect">
                <a:avLst/>
              </a:prstGeom>
            </p:spPr>
          </p:pic>
          <p:sp>
            <p:nvSpPr>
              <p:cNvPr id="34" name="Subtitle 2"/>
              <p:cNvSpPr txBox="1">
                <a:spLocks/>
              </p:cNvSpPr>
              <p:nvPr/>
            </p:nvSpPr>
            <p:spPr>
              <a:xfrm>
                <a:off x="2499009" y="2418852"/>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5" name="Subtitle 2"/>
              <p:cNvSpPr txBox="1">
                <a:spLocks/>
              </p:cNvSpPr>
              <p:nvPr/>
            </p:nvSpPr>
            <p:spPr>
              <a:xfrm>
                <a:off x="2499009" y="2919399"/>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6" name="Subtitle 2"/>
              <p:cNvSpPr txBox="1">
                <a:spLocks/>
              </p:cNvSpPr>
              <p:nvPr/>
            </p:nvSpPr>
            <p:spPr>
              <a:xfrm>
                <a:off x="2499009" y="3706206"/>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cxnSp>
            <p:nvCxnSpPr>
              <p:cNvPr id="46" name="Straight Connector 55"/>
              <p:cNvCxnSpPr/>
              <p:nvPr/>
            </p:nvCxnSpPr>
            <p:spPr>
              <a:xfrm>
                <a:off x="1425999" y="2984697"/>
                <a:ext cx="9669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1933932" y="2493700"/>
                <a:ext cx="4589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9"/>
              <p:cNvGrpSpPr/>
              <p:nvPr/>
            </p:nvGrpSpPr>
            <p:grpSpPr>
              <a:xfrm>
                <a:off x="977334" y="3542097"/>
                <a:ext cx="1415566" cy="238355"/>
                <a:chOff x="728133" y="2599267"/>
                <a:chExt cx="1415767" cy="238388"/>
              </a:xfrm>
            </p:grpSpPr>
            <p:cxnSp>
              <p:nvCxnSpPr>
                <p:cNvPr id="51" name="Straight Connector 60"/>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65"/>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9" name="Picture 8"/>
            <p:cNvPicPr>
              <a:picLocks noChangeAspect="1"/>
            </p:cNvPicPr>
            <p:nvPr/>
          </p:nvPicPr>
          <p:blipFill>
            <a:blip r:embed="rId5"/>
            <a:stretch>
              <a:fillRect/>
            </a:stretch>
          </p:blipFill>
          <p:spPr>
            <a:xfrm>
              <a:off x="460901" y="4415269"/>
              <a:ext cx="1964924" cy="1517466"/>
            </a:xfrm>
            <a:prstGeom prst="rect">
              <a:avLst/>
            </a:prstGeom>
          </p:spPr>
        </p:pic>
      </p:grpSp>
      <p:grpSp>
        <p:nvGrpSpPr>
          <p:cNvPr id="27" name="Group 26"/>
          <p:cNvGrpSpPr/>
          <p:nvPr/>
        </p:nvGrpSpPr>
        <p:grpSpPr>
          <a:xfrm>
            <a:off x="4387632" y="1629518"/>
            <a:ext cx="3646164" cy="4303217"/>
            <a:chOff x="4387632" y="1629518"/>
            <a:chExt cx="3646164" cy="4303217"/>
          </a:xfrm>
        </p:grpSpPr>
        <p:grpSp>
          <p:nvGrpSpPr>
            <p:cNvPr id="5" name="Group 4"/>
            <p:cNvGrpSpPr/>
            <p:nvPr/>
          </p:nvGrpSpPr>
          <p:grpSpPr>
            <a:xfrm>
              <a:off x="4387632" y="1629518"/>
              <a:ext cx="3646164" cy="4126513"/>
              <a:chOff x="4312356" y="1655663"/>
              <a:chExt cx="3719277" cy="4209258"/>
            </a:xfrm>
          </p:grpSpPr>
          <p:sp>
            <p:nvSpPr>
              <p:cNvPr id="57" name="Rectangle 56"/>
              <p:cNvSpPr/>
              <p:nvPr/>
            </p:nvSpPr>
            <p:spPr bwMode="auto">
              <a:xfrm>
                <a:off x="6294437" y="49450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4" name="Rectangle 53"/>
              <p:cNvSpPr/>
              <p:nvPr/>
            </p:nvSpPr>
            <p:spPr bwMode="auto">
              <a:xfrm>
                <a:off x="6294437" y="47164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Content Placeholder 2"/>
              <p:cNvSpPr txBox="1">
                <a:spLocks/>
              </p:cNvSpPr>
              <p:nvPr/>
            </p:nvSpPr>
            <p:spPr>
              <a:xfrm>
                <a:off x="4316638" y="1655663"/>
                <a:ext cx="3714995"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Semi-Live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17" name="Subtitle 2"/>
              <p:cNvSpPr txBox="1">
                <a:spLocks/>
              </p:cNvSpPr>
              <p:nvPr/>
            </p:nvSpPr>
            <p:spPr>
              <a:xfrm>
                <a:off x="6371521" y="5596360"/>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18" name="Subtitle 2"/>
              <p:cNvSpPr txBox="1">
                <a:spLocks/>
              </p:cNvSpPr>
              <p:nvPr/>
            </p:nvSpPr>
            <p:spPr>
              <a:xfrm>
                <a:off x="6371521" y="5298515"/>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Logo</a:t>
                </a:r>
              </a:p>
            </p:txBody>
          </p:sp>
          <p:sp>
            <p:nvSpPr>
              <p:cNvPr id="19" name="Subtitle 2"/>
              <p:cNvSpPr txBox="1">
                <a:spLocks/>
              </p:cNvSpPr>
              <p:nvPr/>
            </p:nvSpPr>
            <p:spPr>
              <a:xfrm>
                <a:off x="6371521" y="5029954"/>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0" name="Subtitle 2"/>
              <p:cNvSpPr txBox="1">
                <a:spLocks/>
              </p:cNvSpPr>
              <p:nvPr/>
            </p:nvSpPr>
            <p:spPr>
              <a:xfrm>
                <a:off x="6371521" y="4753898"/>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Badge</a:t>
                </a:r>
              </a:p>
            </p:txBody>
          </p:sp>
          <p:pic>
            <p:nvPicPr>
              <p:cNvPr id="33" name="Picture 25"/>
              <p:cNvPicPr>
                <a:picLocks noChangeAspect="1"/>
              </p:cNvPicPr>
              <p:nvPr/>
            </p:nvPicPr>
            <p:blipFill rotWithShape="1">
              <a:blip r:embed="rId6">
                <a:biLevel thresh="7500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b="44017"/>
              <a:stretch/>
            </p:blipFill>
            <p:spPr>
              <a:xfrm>
                <a:off x="4312356" y="2027713"/>
                <a:ext cx="1970740" cy="2248317"/>
              </a:xfrm>
              <a:prstGeom prst="rect">
                <a:avLst/>
              </a:prstGeom>
            </p:spPr>
          </p:pic>
          <p:sp>
            <p:nvSpPr>
              <p:cNvPr id="37" name="Subtitle 2"/>
              <p:cNvSpPr txBox="1">
                <a:spLocks/>
              </p:cNvSpPr>
              <p:nvPr/>
            </p:nvSpPr>
            <p:spPr>
              <a:xfrm>
                <a:off x="6371520"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8" name="Subtitle 2"/>
              <p:cNvSpPr txBox="1">
                <a:spLocks/>
              </p:cNvSpPr>
              <p:nvPr/>
            </p:nvSpPr>
            <p:spPr>
              <a:xfrm>
                <a:off x="6371520"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9" name="Subtitle 2"/>
              <p:cNvSpPr txBox="1">
                <a:spLocks/>
              </p:cNvSpPr>
              <p:nvPr/>
            </p:nvSpPr>
            <p:spPr>
              <a:xfrm>
                <a:off x="6371520"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0" name="Subtitle 2"/>
              <p:cNvSpPr txBox="1">
                <a:spLocks/>
              </p:cNvSpPr>
              <p:nvPr/>
            </p:nvSpPr>
            <p:spPr>
              <a:xfrm>
                <a:off x="6371521"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grpSp>
            <p:nvGrpSpPr>
              <p:cNvPr id="59" name="Group 66"/>
              <p:cNvGrpSpPr/>
              <p:nvPr/>
            </p:nvGrpSpPr>
            <p:grpSpPr>
              <a:xfrm>
                <a:off x="4824081" y="3612627"/>
                <a:ext cx="1443951" cy="243134"/>
                <a:chOff x="728133" y="2599267"/>
                <a:chExt cx="1415767" cy="238388"/>
              </a:xfrm>
            </p:grpSpPr>
            <p:cxnSp>
              <p:nvCxnSpPr>
                <p:cNvPr id="60" name="Straight Connector 71"/>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72"/>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73"/>
              <p:cNvCxnSpPr/>
              <p:nvPr/>
            </p:nvCxnSpPr>
            <p:spPr>
              <a:xfrm>
                <a:off x="5273167"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74"/>
              <p:cNvCxnSpPr/>
              <p:nvPr/>
            </p:nvCxnSpPr>
            <p:spPr>
              <a:xfrm>
                <a:off x="5791286"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75"/>
              <p:cNvCxnSpPr/>
              <p:nvPr/>
            </p:nvCxnSpPr>
            <p:spPr>
              <a:xfrm>
                <a:off x="5791286"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6" name="Picture 25"/>
            <p:cNvPicPr>
              <a:picLocks noChangeAspect="1"/>
            </p:cNvPicPr>
            <p:nvPr/>
          </p:nvPicPr>
          <p:blipFill>
            <a:blip r:embed="rId8"/>
            <a:stretch>
              <a:fillRect/>
            </a:stretch>
          </p:blipFill>
          <p:spPr>
            <a:xfrm>
              <a:off x="4409331" y="4169388"/>
              <a:ext cx="1862011" cy="1763347"/>
            </a:xfrm>
            <a:prstGeom prst="rect">
              <a:avLst/>
            </a:prstGeom>
          </p:spPr>
        </p:pic>
      </p:grpSp>
      <p:grpSp>
        <p:nvGrpSpPr>
          <p:cNvPr id="29" name="Group 28"/>
          <p:cNvGrpSpPr/>
          <p:nvPr/>
        </p:nvGrpSpPr>
        <p:grpSpPr>
          <a:xfrm>
            <a:off x="8112956" y="1623603"/>
            <a:ext cx="3654894" cy="4309132"/>
            <a:chOff x="8112956" y="1623603"/>
            <a:chExt cx="3654894" cy="4309132"/>
          </a:xfrm>
        </p:grpSpPr>
        <p:grpSp>
          <p:nvGrpSpPr>
            <p:cNvPr id="6" name="Group 5"/>
            <p:cNvGrpSpPr/>
            <p:nvPr/>
          </p:nvGrpSpPr>
          <p:grpSpPr>
            <a:xfrm>
              <a:off x="8112956" y="1623603"/>
              <a:ext cx="3654894" cy="4126513"/>
              <a:chOff x="8413814" y="1655663"/>
              <a:chExt cx="3728182" cy="4209258"/>
            </a:xfrm>
          </p:grpSpPr>
          <p:sp>
            <p:nvSpPr>
              <p:cNvPr id="74" name="Rectangle 73"/>
              <p:cNvSpPr/>
              <p:nvPr/>
            </p:nvSpPr>
            <p:spPr bwMode="auto">
              <a:xfrm>
                <a:off x="10409237" y="5478462"/>
                <a:ext cx="1600200" cy="3048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5" name="Rectangle 74"/>
              <p:cNvSpPr/>
              <p:nvPr/>
            </p:nvSpPr>
            <p:spPr bwMode="auto">
              <a:xfrm>
                <a:off x="10409237" y="44116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Rectangle 55"/>
              <p:cNvSpPr/>
              <p:nvPr/>
            </p:nvSpPr>
            <p:spPr bwMode="auto">
              <a:xfrm>
                <a:off x="10409237" y="52498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Content Placeholder 2"/>
              <p:cNvSpPr txBox="1">
                <a:spLocks/>
              </p:cNvSpPr>
              <p:nvPr/>
            </p:nvSpPr>
            <p:spPr>
              <a:xfrm>
                <a:off x="8413815" y="1655663"/>
                <a:ext cx="3728181"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21" name="Subtitle 2"/>
              <p:cNvSpPr txBox="1">
                <a:spLocks/>
              </p:cNvSpPr>
              <p:nvPr/>
            </p:nvSpPr>
            <p:spPr>
              <a:xfrm>
                <a:off x="10507792" y="5596360"/>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22" name="Subtitle 2"/>
              <p:cNvSpPr txBox="1">
                <a:spLocks/>
              </p:cNvSpPr>
              <p:nvPr/>
            </p:nvSpPr>
            <p:spPr>
              <a:xfrm>
                <a:off x="10507792" y="476389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Icon</a:t>
                </a:r>
              </a:p>
            </p:txBody>
          </p:sp>
          <p:sp>
            <p:nvSpPr>
              <p:cNvPr id="23" name="Subtitle 2"/>
              <p:cNvSpPr txBox="1">
                <a:spLocks/>
              </p:cNvSpPr>
              <p:nvPr/>
            </p:nvSpPr>
            <p:spPr>
              <a:xfrm>
                <a:off x="10507792" y="50299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4" name="Subtitle 2"/>
              <p:cNvSpPr txBox="1">
                <a:spLocks/>
              </p:cNvSpPr>
              <p:nvPr/>
            </p:nvSpPr>
            <p:spPr>
              <a:xfrm>
                <a:off x="10507792" y="44942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Badge</a:t>
                </a:r>
              </a:p>
            </p:txBody>
          </p:sp>
          <p:sp>
            <p:nvSpPr>
              <p:cNvPr id="25" name="Subtitle 2"/>
              <p:cNvSpPr txBox="1">
                <a:spLocks/>
              </p:cNvSpPr>
              <p:nvPr/>
            </p:nvSpPr>
            <p:spPr>
              <a:xfrm>
                <a:off x="10507792" y="530317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Content</a:t>
                </a:r>
                <a:endParaRPr lang="en-US" sz="1050" dirty="0">
                  <a:solidFill>
                    <a:schemeClr val="bg1"/>
                  </a:solidFill>
                  <a:latin typeface="Segoe UI Light" panose="020B0502040204020203" pitchFamily="34" charset="0"/>
                  <a:cs typeface="Segoe UI Light" panose="020B0502040204020203" pitchFamily="34" charset="0"/>
                </a:endParaRPr>
              </a:p>
            </p:txBody>
          </p:sp>
          <p:pic>
            <p:nvPicPr>
              <p:cNvPr id="32" name="Picture 8"/>
              <p:cNvPicPr>
                <a:picLocks noChangeAspect="1"/>
              </p:cNvPicPr>
              <p:nvPr/>
            </p:nvPicPr>
            <p:blipFill rotWithShape="1">
              <a:blip r:embed="rId9">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rcRect b="42368"/>
              <a:stretch/>
            </p:blipFill>
            <p:spPr>
              <a:xfrm>
                <a:off x="8413814" y="2027713"/>
                <a:ext cx="1970739" cy="2314528"/>
              </a:xfrm>
              <a:prstGeom prst="rect">
                <a:avLst/>
              </a:prstGeom>
            </p:spPr>
          </p:pic>
          <p:sp>
            <p:nvSpPr>
              <p:cNvPr id="41" name="Subtitle 2"/>
              <p:cNvSpPr txBox="1">
                <a:spLocks/>
              </p:cNvSpPr>
              <p:nvPr/>
            </p:nvSpPr>
            <p:spPr>
              <a:xfrm>
                <a:off x="10507791"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42" name="Subtitle 2"/>
              <p:cNvSpPr txBox="1">
                <a:spLocks/>
              </p:cNvSpPr>
              <p:nvPr/>
            </p:nvSpPr>
            <p:spPr>
              <a:xfrm>
                <a:off x="10507791"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3" name="Subtitle 2"/>
              <p:cNvSpPr txBox="1">
                <a:spLocks/>
              </p:cNvSpPr>
              <p:nvPr/>
            </p:nvSpPr>
            <p:spPr>
              <a:xfrm>
                <a:off x="10507792"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sp>
            <p:nvSpPr>
              <p:cNvPr id="44" name="Subtitle 2"/>
              <p:cNvSpPr txBox="1">
                <a:spLocks/>
              </p:cNvSpPr>
              <p:nvPr/>
            </p:nvSpPr>
            <p:spPr>
              <a:xfrm>
                <a:off x="10507792" y="3210555"/>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Icon</a:t>
                </a:r>
              </a:p>
            </p:txBody>
          </p:sp>
          <p:sp>
            <p:nvSpPr>
              <p:cNvPr id="45" name="Subtitle 2"/>
              <p:cNvSpPr txBox="1">
                <a:spLocks/>
              </p:cNvSpPr>
              <p:nvPr/>
            </p:nvSpPr>
            <p:spPr>
              <a:xfrm>
                <a:off x="10507792" y="2732312"/>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Content</a:t>
                </a:r>
              </a:p>
            </p:txBody>
          </p:sp>
          <p:grpSp>
            <p:nvGrpSpPr>
              <p:cNvPr id="65" name="Group 76"/>
              <p:cNvGrpSpPr/>
              <p:nvPr/>
            </p:nvGrpSpPr>
            <p:grpSpPr>
              <a:xfrm>
                <a:off x="9009775" y="3612627"/>
                <a:ext cx="1443951" cy="243134"/>
                <a:chOff x="728133" y="2599267"/>
                <a:chExt cx="1415767" cy="238388"/>
              </a:xfrm>
            </p:grpSpPr>
            <p:cxnSp>
              <p:nvCxnSpPr>
                <p:cNvPr id="66" name="Straight Connector 77"/>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78"/>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79"/>
              <p:cNvCxnSpPr/>
              <p:nvPr/>
            </p:nvCxnSpPr>
            <p:spPr>
              <a:xfrm>
                <a:off x="9458861" y="2793629"/>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80"/>
              <p:cNvCxnSpPr/>
              <p:nvPr/>
            </p:nvCxnSpPr>
            <p:spPr>
              <a:xfrm>
                <a:off x="997698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81"/>
              <p:cNvCxnSpPr/>
              <p:nvPr/>
            </p:nvCxnSpPr>
            <p:spPr>
              <a:xfrm>
                <a:off x="9976980"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82"/>
              <p:cNvGrpSpPr/>
              <p:nvPr/>
            </p:nvGrpSpPr>
            <p:grpSpPr>
              <a:xfrm rot="10800000">
                <a:off x="9707844" y="3250404"/>
                <a:ext cx="745883" cy="121678"/>
                <a:chOff x="728132" y="2599267"/>
                <a:chExt cx="731324" cy="119303"/>
              </a:xfrm>
            </p:grpSpPr>
            <p:cxnSp>
              <p:nvCxnSpPr>
                <p:cNvPr id="72" name="Straight Connector 83"/>
                <p:cNvCxnSpPr/>
                <p:nvPr/>
              </p:nvCxnSpPr>
              <p:spPr>
                <a:xfrm rot="10800000" flipH="1">
                  <a:off x="728132" y="2718570"/>
                  <a:ext cx="7313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84"/>
                <p:cNvCxnSpPr/>
                <p:nvPr/>
              </p:nvCxnSpPr>
              <p:spPr>
                <a:xfrm rot="10800000" flipV="1">
                  <a:off x="1459456" y="2599267"/>
                  <a:ext cx="0" cy="1193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28" name="Picture 27"/>
            <p:cNvPicPr>
              <a:picLocks noChangeAspect="1"/>
            </p:cNvPicPr>
            <p:nvPr/>
          </p:nvPicPr>
          <p:blipFill>
            <a:blip r:embed="rId11"/>
            <a:stretch>
              <a:fillRect/>
            </a:stretch>
          </p:blipFill>
          <p:spPr>
            <a:xfrm>
              <a:off x="8145729" y="4207343"/>
              <a:ext cx="1899226" cy="1725392"/>
            </a:xfrm>
            <a:prstGeom prst="rect">
              <a:avLst/>
            </a:prstGeom>
          </p:spPr>
        </p:pic>
      </p:grpSp>
    </p:spTree>
    <p:extLst>
      <p:ext uri="{BB962C8B-B14F-4D97-AF65-F5344CB8AC3E}">
        <p14:creationId xmlns:p14="http://schemas.microsoft.com/office/powerpoint/2010/main" val="19388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500"/>
                            </p:stCondLst>
                            <p:childTnLst>
                              <p:par>
                                <p:cTn id="9" presetID="10" presetClass="entr" presetSubtype="0" fill="hold" nodeType="afterEffect">
                                  <p:stCondLst>
                                    <p:cond delay="500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tiles</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“ScheduledTileNotification”</a:t>
            </a:r>
          </a:p>
          <a:p>
            <a:r>
              <a:rPr lang="en-US" smtClean="0"/>
              <a:t>Periodic</a:t>
            </a:r>
          </a:p>
          <a:p>
            <a:pPr lvl="1"/>
            <a:r>
              <a:rPr lang="en-US" smtClean="0"/>
              <a:t>Pull from URL 30m / 60m / 6h / 12h / 24h</a:t>
            </a:r>
          </a:p>
          <a:p>
            <a:r>
              <a:rPr lang="en-US" smtClean="0"/>
              <a:t>Local</a:t>
            </a:r>
          </a:p>
          <a:p>
            <a:pPr lvl="1"/>
            <a:r>
              <a:rPr lang="en-US" smtClean="0"/>
              <a:t>Update from (foreground/background) app</a:t>
            </a:r>
          </a:p>
          <a:p>
            <a:r>
              <a:rPr lang="en-US" smtClean="0"/>
              <a:t>Push</a:t>
            </a:r>
          </a:p>
          <a:p>
            <a:pPr lvl="1"/>
            <a:r>
              <a:rPr lang="en-US" smtClean="0"/>
              <a:t>Use push services</a:t>
            </a:r>
          </a:p>
          <a:p>
            <a:pPr lvl="1"/>
            <a:r>
              <a:rPr lang="en-US" smtClean="0"/>
              <a:t>Update badge</a:t>
            </a:r>
            <a:endParaRPr lang="en-US" dirty="0"/>
          </a:p>
        </p:txBody>
      </p:sp>
    </p:spTree>
    <p:extLst>
      <p:ext uri="{BB962C8B-B14F-4D97-AF65-F5344CB8AC3E}">
        <p14:creationId xmlns:p14="http://schemas.microsoft.com/office/powerpoint/2010/main" val="308448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9" presetClass="emph" presetSubtype="0" grpId="1" nodeType="withEffect">
                                  <p:stCondLst>
                                    <p:cond delay="0"/>
                                  </p:stCondLst>
                                  <p:childTnLst>
                                    <p:set>
                                      <p:cBhvr rctx="PPT">
                                        <p:cTn id="20" dur="indefinite"/>
                                        <p:tgtEl>
                                          <p:spTgt spid="4">
                                            <p:txEl>
                                              <p:pRg st="0" end="0"/>
                                            </p:txEl>
                                          </p:spTgt>
                                        </p:tgtEl>
                                        <p:attrNameLst>
                                          <p:attrName>style.opacity</p:attrName>
                                        </p:attrNameLst>
                                      </p:cBhvr>
                                      <p:to>
                                        <p:strVal val="0.5"/>
                                      </p:to>
                                    </p:set>
                                    <p:animEffect filter="image" prLst="opacity: 0.5">
                                      <p:cBhvr rctx="IE">
                                        <p:cTn id="21" dur="indefinite"/>
                                        <p:tgtEl>
                                          <p:spTgt spid="4">
                                            <p:txEl>
                                              <p:pRg st="0" end="0"/>
                                            </p:txEl>
                                          </p:spTgt>
                                        </p:tgtEl>
                                      </p:cBhvr>
                                    </p:animEffect>
                                  </p:childTnLst>
                                </p:cTn>
                              </p:par>
                              <p:par>
                                <p:cTn id="22" presetID="9" presetClass="emph" presetSubtype="0" grpId="1" nodeType="withEffect">
                                  <p:stCondLst>
                                    <p:cond delay="0"/>
                                  </p:stCondLst>
                                  <p:childTnLst>
                                    <p:set>
                                      <p:cBhvr rctx="PPT">
                                        <p:cTn id="23" dur="indefinite"/>
                                        <p:tgtEl>
                                          <p:spTgt spid="4">
                                            <p:txEl>
                                              <p:pRg st="1" end="1"/>
                                            </p:txEl>
                                          </p:spTgt>
                                        </p:tgtEl>
                                        <p:attrNameLst>
                                          <p:attrName>style.opacity</p:attrName>
                                        </p:attrNameLst>
                                      </p:cBhvr>
                                      <p:to>
                                        <p:strVal val="0.5"/>
                                      </p:to>
                                    </p:set>
                                    <p:animEffect filter="image" prLst="opacity: 0.5">
                                      <p:cBhvr rctx="IE">
                                        <p:cTn id="24" dur="indefinite"/>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9" presetClass="emph" presetSubtype="0" grpId="1" nodeType="withEffect">
                                  <p:stCondLst>
                                    <p:cond delay="0"/>
                                  </p:stCondLst>
                                  <p:childTnLst>
                                    <p:set>
                                      <p:cBhvr rctx="PPT">
                                        <p:cTn id="34" dur="indefinite"/>
                                        <p:tgtEl>
                                          <p:spTgt spid="4">
                                            <p:txEl>
                                              <p:pRg st="2" end="2"/>
                                            </p:txEl>
                                          </p:spTgt>
                                        </p:tgtEl>
                                        <p:attrNameLst>
                                          <p:attrName>style.opacity</p:attrName>
                                        </p:attrNameLst>
                                      </p:cBhvr>
                                      <p:to>
                                        <p:strVal val="0.5"/>
                                      </p:to>
                                    </p:set>
                                    <p:animEffect filter="image" prLst="opacity: 0.5">
                                      <p:cBhvr rctx="IE">
                                        <p:cTn id="35" dur="indefinite"/>
                                        <p:tgtEl>
                                          <p:spTgt spid="4">
                                            <p:txEl>
                                              <p:pRg st="2" end="2"/>
                                            </p:txEl>
                                          </p:spTgt>
                                        </p:tgtEl>
                                      </p:cBhvr>
                                    </p:animEffect>
                                  </p:childTnLst>
                                </p:cTn>
                              </p:par>
                              <p:par>
                                <p:cTn id="36" presetID="9" presetClass="emph" presetSubtype="0" grpId="1" nodeType="withEffect">
                                  <p:stCondLst>
                                    <p:cond delay="0"/>
                                  </p:stCondLst>
                                  <p:childTnLst>
                                    <p:set>
                                      <p:cBhvr rctx="PPT">
                                        <p:cTn id="37" dur="indefinite"/>
                                        <p:tgtEl>
                                          <p:spTgt spid="4">
                                            <p:txEl>
                                              <p:pRg st="3" end="3"/>
                                            </p:txEl>
                                          </p:spTgt>
                                        </p:tgtEl>
                                        <p:attrNameLst>
                                          <p:attrName>style.opacity</p:attrName>
                                        </p:attrNameLst>
                                      </p:cBhvr>
                                      <p:to>
                                        <p:strVal val="0.5"/>
                                      </p:to>
                                    </p:set>
                                    <p:animEffect filter="image" prLst="opacity: 0.5">
                                      <p:cBhvr rctx="IE">
                                        <p:cTn id="38" dur="indefinite"/>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par>
                                <p:cTn id="50" presetID="9" presetClass="emph" presetSubtype="0" grpId="1" nodeType="withEffect">
                                  <p:stCondLst>
                                    <p:cond delay="0"/>
                                  </p:stCondLst>
                                  <p:childTnLst>
                                    <p:set>
                                      <p:cBhvr rctx="PPT">
                                        <p:cTn id="51" dur="indefinite"/>
                                        <p:tgtEl>
                                          <p:spTgt spid="4">
                                            <p:txEl>
                                              <p:pRg st="4" end="4"/>
                                            </p:txEl>
                                          </p:spTgt>
                                        </p:tgtEl>
                                        <p:attrNameLst>
                                          <p:attrName>style.opacity</p:attrName>
                                        </p:attrNameLst>
                                      </p:cBhvr>
                                      <p:to>
                                        <p:strVal val="0.5"/>
                                      </p:to>
                                    </p:set>
                                    <p:animEffect filter="image" prLst="opacity: 0.5">
                                      <p:cBhvr rctx="IE">
                                        <p:cTn id="52" dur="indefinite"/>
                                        <p:tgtEl>
                                          <p:spTgt spid="4">
                                            <p:txEl>
                                              <p:pRg st="4" end="4"/>
                                            </p:txEl>
                                          </p:spTgt>
                                        </p:tgtEl>
                                      </p:cBhvr>
                                    </p:animEffect>
                                  </p:childTnLst>
                                </p:cTn>
                              </p:par>
                              <p:par>
                                <p:cTn id="53" presetID="9" presetClass="emph" presetSubtype="0" grpId="1" nodeType="withEffect">
                                  <p:stCondLst>
                                    <p:cond delay="0"/>
                                  </p:stCondLst>
                                  <p:childTnLst>
                                    <p:set>
                                      <p:cBhvr rctx="PPT">
                                        <p:cTn id="54" dur="indefinite"/>
                                        <p:tgtEl>
                                          <p:spTgt spid="4">
                                            <p:txEl>
                                              <p:pRg st="5" end="5"/>
                                            </p:txEl>
                                          </p:spTgt>
                                        </p:tgtEl>
                                        <p:attrNameLst>
                                          <p:attrName>style.opacity</p:attrName>
                                        </p:attrNameLst>
                                      </p:cBhvr>
                                      <p:to>
                                        <p:strVal val="0.5"/>
                                      </p:to>
                                    </p:set>
                                    <p:animEffect filter="image" prLst="opacity: 0.5">
                                      <p:cBhvr rctx="IE">
                                        <p:cTn id="55" dur="indefinite"/>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Tile templates</a:t>
            </a:r>
            <a:endParaRPr lang="en-US" dirty="0"/>
          </a:p>
        </p:txBody>
      </p:sp>
    </p:spTree>
    <p:extLst>
      <p:ext uri="{BB962C8B-B14F-4D97-AF65-F5344CB8AC3E}">
        <p14:creationId xmlns:p14="http://schemas.microsoft.com/office/powerpoint/2010/main" val="418955528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9921" y="267420"/>
            <a:ext cx="9772160" cy="6323162"/>
          </a:xfrm>
          <a:prstGeom prst="rect">
            <a:avLst/>
          </a:prstGeom>
        </p:spPr>
      </p:pic>
    </p:spTree>
    <p:extLst>
      <p:ext uri="{BB962C8B-B14F-4D97-AF65-F5344CB8AC3E}">
        <p14:creationId xmlns:p14="http://schemas.microsoft.com/office/powerpoint/2010/main" val="10014853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Adaptive tiles</a:t>
            </a:r>
            <a:endParaRPr lang="en-US" dirty="0"/>
          </a:p>
        </p:txBody>
      </p:sp>
      <p:sp>
        <p:nvSpPr>
          <p:cNvPr id="4" name="Text Placeholder 3"/>
          <p:cNvSpPr>
            <a:spLocks noGrp="1"/>
          </p:cNvSpPr>
          <p:nvPr>
            <p:ph type="body" sz="quarter" idx="10"/>
          </p:nvPr>
        </p:nvSpPr>
        <p:spPr/>
        <p:txBody>
          <a:bodyPr/>
          <a:lstStyle/>
          <a:p>
            <a:pPr>
              <a:spcBef>
                <a:spcPts val="400"/>
              </a:spcBef>
            </a:pPr>
            <a:r>
              <a:rPr lang="en-US" sz="1961" dirty="0">
                <a:solidFill>
                  <a:schemeClr val="accent1"/>
                </a:solidFill>
              </a:rPr>
              <a:t>&lt;tile&gt;</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   &lt;binding template="</a:t>
            </a:r>
            <a:r>
              <a:rPr lang="en-US" sz="1961" dirty="0" err="1">
                <a:solidFill>
                  <a:schemeClr val="accent1"/>
                </a:solidFill>
              </a:rPr>
              <a:t>TileMedium</a:t>
            </a:r>
            <a:r>
              <a:rPr lang="en-US" sz="1961" dirty="0">
                <a:solidFill>
                  <a:schemeClr val="accent1"/>
                </a:solidFill>
              </a:rPr>
              <a:t>"&gt;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&lt;text hint-style="subtitle"&gt;</a:t>
            </a:r>
            <a:r>
              <a:rPr lang="en-US" sz="1961" dirty="0">
                <a:solidFill>
                  <a:schemeClr val="accent6"/>
                </a:solidFill>
              </a:rPr>
              <a:t>John Doe</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Photos from our trip</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Thought you might…</a:t>
            </a:r>
            <a:r>
              <a:rPr lang="en-US" sz="1961" dirty="0">
                <a:solidFill>
                  <a:schemeClr val="accent1"/>
                </a:solidFill>
              </a:rPr>
              <a:t>&lt;/text&gt;</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&lt;/binding&gt;   </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&lt;/tile&gt;</a:t>
            </a:r>
          </a:p>
          <a:p>
            <a:pPr>
              <a:spcBef>
                <a:spcPts val="400"/>
              </a:spcBef>
            </a:pPr>
            <a:endParaRPr lang="en-US" sz="1961" dirty="0">
              <a:solidFill>
                <a:schemeClr val="accent1"/>
              </a:solidFill>
            </a:endParaRPr>
          </a:p>
        </p:txBody>
      </p:sp>
      <p:pic>
        <p:nvPicPr>
          <p:cNvPr id="6" name="Picture 5"/>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45404" y="3951915"/>
            <a:ext cx="5089813" cy="2282026"/>
          </a:xfrm>
          <a:prstGeom prst="rect">
            <a:avLst/>
          </a:prstGeom>
        </p:spPr>
      </p:pic>
      <p:grpSp>
        <p:nvGrpSpPr>
          <p:cNvPr id="7" name="Group 6"/>
          <p:cNvGrpSpPr/>
          <p:nvPr/>
        </p:nvGrpSpPr>
        <p:grpSpPr>
          <a:xfrm>
            <a:off x="6391585" y="6242344"/>
            <a:ext cx="4802045" cy="231966"/>
            <a:chOff x="380250" y="5662722"/>
            <a:chExt cx="5451115" cy="263319"/>
          </a:xfrm>
        </p:grpSpPr>
        <p:sp>
          <p:nvSpPr>
            <p:cNvPr id="8"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02124"/>
                  </a:solidFill>
                  <a:latin typeface="Segoe UI Light" panose="020B0502040204020203" pitchFamily="34" charset="0"/>
                  <a:cs typeface="Segoe UI Light" panose="020B0502040204020203" pitchFamily="34" charset="0"/>
                </a:rPr>
                <a:t>Min. Med Size</a:t>
              </a:r>
            </a:p>
          </p:txBody>
        </p:sp>
        <p:sp>
          <p:nvSpPr>
            <p:cNvPr id="9" name="Subtitle 2"/>
            <p:cNvSpPr txBox="1">
              <a:spLocks/>
            </p:cNvSpPr>
            <p:nvPr/>
          </p:nvSpPr>
          <p:spPr>
            <a:xfrm>
              <a:off x="4920343" y="5662722"/>
              <a:ext cx="911022" cy="263319"/>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rgbClr val="202124"/>
                  </a:solidFill>
                  <a:latin typeface="Segoe UI Light" panose="020B0502040204020203" pitchFamily="34" charset="0"/>
                  <a:cs typeface="Segoe UI Light" panose="020B0502040204020203" pitchFamily="34" charset="0"/>
                </a:rPr>
                <a:t>Max Med. Size</a:t>
              </a:r>
            </a:p>
          </p:txBody>
        </p:sp>
        <p:cxnSp>
          <p:nvCxnSpPr>
            <p:cNvPr id="10" name="Straight Arrow Connector 9"/>
            <p:cNvCxnSpPr/>
            <p:nvPr/>
          </p:nvCxnSpPr>
          <p:spPr>
            <a:xfrm>
              <a:off x="1316700" y="5751679"/>
              <a:ext cx="36031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11" name="Rectangle 10"/>
          <p:cNvSpPr/>
          <p:nvPr/>
        </p:nvSpPr>
        <p:spPr bwMode="auto">
          <a:xfrm>
            <a:off x="1912684" y="1785555"/>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435599" y="2457873"/>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16259" y="4079126"/>
            <a:ext cx="306278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744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Toast</a:t>
            </a:r>
            <a:endParaRPr lang="en-US" dirty="0"/>
          </a:p>
        </p:txBody>
      </p:sp>
    </p:spTree>
    <p:extLst>
      <p:ext uri="{BB962C8B-B14F-4D97-AF65-F5344CB8AC3E}">
        <p14:creationId xmlns:p14="http://schemas.microsoft.com/office/powerpoint/2010/main" val="19667137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216531" y="3728121"/>
            <a:ext cx="4977734" cy="3129394"/>
          </a:xfrm>
          <a:prstGeom prst="rect">
            <a:avLst/>
          </a:prstGeom>
        </p:spPr>
      </p:pic>
      <p:sp>
        <p:nvSpPr>
          <p:cNvPr id="3" name="Title 2"/>
          <p:cNvSpPr>
            <a:spLocks noGrp="1"/>
          </p:cNvSpPr>
          <p:nvPr>
            <p:ph type="title"/>
          </p:nvPr>
        </p:nvSpPr>
        <p:spPr/>
        <p:txBody>
          <a:bodyPr/>
          <a:lstStyle/>
          <a:p>
            <a:r>
              <a:rPr lang="en-US" smtClean="0"/>
              <a:t>Toasts</a:t>
            </a:r>
            <a:endParaRPr lang="en-US" dirty="0"/>
          </a:p>
        </p:txBody>
      </p:sp>
      <p:sp>
        <p:nvSpPr>
          <p:cNvPr id="4" name="Text Placeholder 3"/>
          <p:cNvSpPr>
            <a:spLocks noGrp="1"/>
          </p:cNvSpPr>
          <p:nvPr>
            <p:ph type="body" sz="quarter" idx="10"/>
          </p:nvPr>
        </p:nvSpPr>
        <p:spPr>
          <a:xfrm>
            <a:off x="269240" y="1189175"/>
            <a:ext cx="6287007" cy="3394968"/>
          </a:xfrm>
        </p:spPr>
        <p:txBody>
          <a:bodyPr/>
          <a:lstStyle/>
          <a:p>
            <a:r>
              <a:rPr lang="en-US" dirty="0" smtClean="0"/>
              <a:t>Glance (consume)</a:t>
            </a:r>
          </a:p>
          <a:p>
            <a:pPr lvl="1"/>
            <a:r>
              <a:rPr lang="en-US" dirty="0" smtClean="0"/>
              <a:t>See new information from your apps.</a:t>
            </a:r>
          </a:p>
          <a:p>
            <a:endParaRPr lang="en-US" dirty="0" smtClean="0"/>
          </a:p>
          <a:p>
            <a:r>
              <a:rPr lang="en-US" dirty="0" smtClean="0"/>
              <a:t>Act (chase, or take actions)</a:t>
            </a:r>
          </a:p>
          <a:p>
            <a:pPr lvl="1"/>
            <a:r>
              <a:rPr lang="en-US" dirty="0" smtClean="0"/>
              <a:t>Toasts invite you to begin or complete a task. </a:t>
            </a:r>
          </a:p>
          <a:p>
            <a:pPr lvl="1"/>
            <a:r>
              <a:rPr lang="en-US" dirty="0" smtClean="0"/>
              <a:t>The toast is the app’s door by chasing (clicking) it.  </a:t>
            </a:r>
          </a:p>
          <a:p>
            <a:pPr lvl="1"/>
            <a:r>
              <a:rPr lang="en-US" dirty="0" smtClean="0"/>
              <a:t>Additional actions enable users to perform simple tasks without context switching.</a:t>
            </a:r>
            <a:endParaRPr lang="en-US" dirty="0"/>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16531" y="-7295"/>
            <a:ext cx="4977734" cy="3734795"/>
          </a:xfrm>
          <a:prstGeom prst="rect">
            <a:avLst/>
          </a:prstGeom>
        </p:spPr>
      </p:pic>
    </p:spTree>
    <p:extLst>
      <p:ext uri="{BB962C8B-B14F-4D97-AF65-F5344CB8AC3E}">
        <p14:creationId xmlns:p14="http://schemas.microsoft.com/office/powerpoint/2010/main" val="33631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Widescreen</PresentationFormat>
  <Paragraphs>171</Paragraphs>
  <Slides>15</Slides>
  <Notes>11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15</vt:i4>
      </vt:variant>
    </vt:vector>
  </HeadingPairs>
  <TitlesOfParts>
    <vt:vector size="29" baseType="lpstr">
      <vt:lpstr>Arial</vt:lpstr>
      <vt:lpstr>Avenir LT Pro 45 Book</vt:lpstr>
      <vt:lpstr>Calibri</vt:lpstr>
      <vt:lpstr>Consolas</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Live Tiles and Toast Notifications Windows 10 Developer Workshop</vt:lpstr>
      <vt:lpstr>Tile basics</vt:lpstr>
      <vt:lpstr>Tile anatomy </vt:lpstr>
      <vt:lpstr>Updating tiles</vt:lpstr>
      <vt:lpstr>Tile templates</vt:lpstr>
      <vt:lpstr>PowerPoint Presentation</vt:lpstr>
      <vt:lpstr>Adaptive tiles</vt:lpstr>
      <vt:lpstr>Toast</vt:lpstr>
      <vt:lpstr>Toasts</vt:lpstr>
      <vt:lpstr>Interactive toast</vt:lpstr>
      <vt:lpstr>Toast notifications</vt:lpstr>
      <vt:lpstr>Toast input</vt:lpstr>
      <vt:lpstr>Toast action</vt:lpstr>
      <vt:lpstr>Lab:  Tiles and Toast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2015-08-17T15:23:17Z</dcterms:created>
  <dcterms:modified xsi:type="dcterms:W3CDTF">2015-09-29T09:51:57Z</dcterms:modified>
</cp:coreProperties>
</file>