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Comfortaa"/>
      <p:regular r:id="rId36"/>
      <p:bold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aleway-regular.fntdata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7.xml"/><Relationship Id="rId33" Type="http://schemas.openxmlformats.org/officeDocument/2006/relationships/font" Target="fonts/Montserrat-bold.fntdata"/><Relationship Id="rId10" Type="http://schemas.openxmlformats.org/officeDocument/2006/relationships/slide" Target="slides/slide6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9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8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1.xml"/><Relationship Id="rId37" Type="http://schemas.openxmlformats.org/officeDocument/2006/relationships/font" Target="fonts/Comfortaa-bold.fntdata"/><Relationship Id="rId14" Type="http://schemas.openxmlformats.org/officeDocument/2006/relationships/slide" Target="slides/slide10.xml"/><Relationship Id="rId36" Type="http://schemas.openxmlformats.org/officeDocument/2006/relationships/font" Target="fonts/Comfortaa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Shape 1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Dariusz Wrzesień</a:t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663" y="1464800"/>
            <a:ext cx="4019979" cy="221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 txBox="1"/>
          <p:nvPr/>
        </p:nvSpPr>
        <p:spPr>
          <a:xfrm>
            <a:off x="1292400" y="2207700"/>
            <a:ext cx="65592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>
                <a:latin typeface="Comfortaa"/>
                <a:ea typeface="Comfortaa"/>
                <a:cs typeface="Comfortaa"/>
                <a:sym typeface="Comfortaa"/>
              </a:rPr>
              <a:t>asm.js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885925" y="2332388"/>
            <a:ext cx="5574900" cy="1301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101650" y="2541363"/>
            <a:ext cx="1071900" cy="8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/>
        </p:nvSpPr>
        <p:spPr>
          <a:xfrm>
            <a:off x="1101650" y="2541363"/>
            <a:ext cx="1071900" cy="815700"/>
          </a:xfrm>
          <a:prstGeom prst="rect">
            <a:avLst/>
          </a:prstGeom>
          <a:solidFill>
            <a:srgbClr val="EA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Comfortaa"/>
                <a:ea typeface="Comfortaa"/>
                <a:cs typeface="Comfortaa"/>
                <a:sym typeface="Comfortaa"/>
              </a:rPr>
              <a:t>C/C++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0" name="Shape 150"/>
          <p:cNvSpPr/>
          <p:nvPr/>
        </p:nvSpPr>
        <p:spPr>
          <a:xfrm>
            <a:off x="2399375" y="2541363"/>
            <a:ext cx="1071900" cy="8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Shape 151"/>
          <p:cNvSpPr txBox="1"/>
          <p:nvPr/>
        </p:nvSpPr>
        <p:spPr>
          <a:xfrm>
            <a:off x="2399375" y="2541363"/>
            <a:ext cx="1071900" cy="815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Comfortaa"/>
                <a:ea typeface="Comfortaa"/>
                <a:cs typeface="Comfortaa"/>
                <a:sym typeface="Comfortaa"/>
              </a:rPr>
              <a:t>LLVM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2" name="Shape 152"/>
          <p:cNvSpPr/>
          <p:nvPr/>
        </p:nvSpPr>
        <p:spPr>
          <a:xfrm>
            <a:off x="3697100" y="2541363"/>
            <a:ext cx="1295100" cy="8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Shape 153"/>
          <p:cNvSpPr txBox="1"/>
          <p:nvPr/>
        </p:nvSpPr>
        <p:spPr>
          <a:xfrm>
            <a:off x="3697100" y="2541363"/>
            <a:ext cx="1295100" cy="8157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Comfortaa"/>
                <a:ea typeface="Comfortaa"/>
                <a:cs typeface="Comfortaa"/>
                <a:sym typeface="Comfortaa"/>
              </a:rPr>
              <a:t>Emscripten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4" name="Shape 154"/>
          <p:cNvSpPr/>
          <p:nvPr/>
        </p:nvSpPr>
        <p:spPr>
          <a:xfrm>
            <a:off x="5218025" y="2541363"/>
            <a:ext cx="1071900" cy="8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Shape 155"/>
          <p:cNvSpPr txBox="1"/>
          <p:nvPr/>
        </p:nvSpPr>
        <p:spPr>
          <a:xfrm>
            <a:off x="5218025" y="2541363"/>
            <a:ext cx="1071900" cy="815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JavaScript</a:t>
            </a:r>
            <a:endParaRPr/>
          </a:p>
        </p:txBody>
      </p:sp>
      <p:cxnSp>
        <p:nvCxnSpPr>
          <p:cNvPr id="156" name="Shape 156"/>
          <p:cNvCxnSpPr>
            <a:stCxn id="149" idx="3"/>
            <a:endCxn id="151" idx="1"/>
          </p:cNvCxnSpPr>
          <p:nvPr/>
        </p:nvCxnSpPr>
        <p:spPr>
          <a:xfrm>
            <a:off x="2173550" y="2949213"/>
            <a:ext cx="22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Shape 157"/>
          <p:cNvCxnSpPr>
            <a:stCxn id="153" idx="3"/>
            <a:endCxn id="155" idx="1"/>
          </p:cNvCxnSpPr>
          <p:nvPr/>
        </p:nvCxnSpPr>
        <p:spPr>
          <a:xfrm>
            <a:off x="4992200" y="2949213"/>
            <a:ext cx="22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Shape 158"/>
          <p:cNvCxnSpPr>
            <a:stCxn id="151" idx="3"/>
            <a:endCxn id="153" idx="1"/>
          </p:cNvCxnSpPr>
          <p:nvPr/>
        </p:nvCxnSpPr>
        <p:spPr>
          <a:xfrm>
            <a:off x="3471275" y="2949213"/>
            <a:ext cx="22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Shape 159"/>
          <p:cNvSpPr/>
          <p:nvPr/>
        </p:nvSpPr>
        <p:spPr>
          <a:xfrm>
            <a:off x="7368275" y="2541363"/>
            <a:ext cx="627000" cy="5529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www</a:t>
            </a:r>
            <a:endParaRPr/>
          </a:p>
        </p:txBody>
      </p:sp>
      <p:sp>
        <p:nvSpPr>
          <p:cNvPr id="160" name="Shape 160"/>
          <p:cNvSpPr txBox="1"/>
          <p:nvPr/>
        </p:nvSpPr>
        <p:spPr>
          <a:xfrm>
            <a:off x="7105475" y="3094263"/>
            <a:ext cx="11526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latin typeface="Comfortaa"/>
                <a:ea typeface="Comfortaa"/>
                <a:cs typeface="Comfortaa"/>
                <a:sym typeface="Comfortaa"/>
              </a:rPr>
              <a:t>przeglądarka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latin typeface="Comfortaa"/>
                <a:ea typeface="Comfortaa"/>
                <a:cs typeface="Comfortaa"/>
                <a:sym typeface="Comfortaa"/>
              </a:rPr>
              <a:t>internetowa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61" name="Shape 161"/>
          <p:cNvCxnSpPr/>
          <p:nvPr/>
        </p:nvCxnSpPr>
        <p:spPr>
          <a:xfrm>
            <a:off x="6559800" y="2947875"/>
            <a:ext cx="6867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62" name="Shape 162"/>
          <p:cNvSpPr txBox="1"/>
          <p:nvPr/>
        </p:nvSpPr>
        <p:spPr>
          <a:xfrm>
            <a:off x="885900" y="1281413"/>
            <a:ext cx="73722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Przebieg kompilacji z C/C++ do asm.js</a:t>
            </a:r>
            <a:endParaRPr sz="2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Shape 1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625" y="739750"/>
            <a:ext cx="994725" cy="99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1078575" y="1920425"/>
            <a:ext cx="7057800" cy="22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1800">
                <a:solidFill>
                  <a:srgbClr val="33333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WebAssembly</a:t>
            </a:r>
            <a:r>
              <a:rPr lang="pl" sz="1800">
                <a:solidFill>
                  <a:srgbClr val="333333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jest nowym rodzajem języka, który może być uruchomiony w nowoczesnych wersjach przeglądarek. Jest językiem niskopoziomowym, który działa z szybkością zbliżoną do rozwiązań natywnych i pozwala na kompilacje kodu napisanego w takich językach jak C/C++ do kodu docelowego, który może być użyty  w web.</a:t>
            </a:r>
            <a:endParaRPr sz="1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9" name="Shape 169"/>
          <p:cNvSpPr txBox="1"/>
          <p:nvPr/>
        </p:nvSpPr>
        <p:spPr>
          <a:xfrm>
            <a:off x="6959175" y="3649450"/>
            <a:ext cx="11772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"/>
              <a:t>https://developer.mozilla.org</a:t>
            </a:r>
            <a:endParaRPr sz="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/>
          <p:nvPr>
            <p:ph idx="1" type="body"/>
          </p:nvPr>
        </p:nvSpPr>
        <p:spPr>
          <a:xfrm>
            <a:off x="723300" y="2332500"/>
            <a:ext cx="7697400" cy="47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1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pl" sz="2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Czym WebAssembly nie jest?</a:t>
            </a:r>
            <a:endParaRPr b="1" sz="2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Shape 1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3474" y="1009413"/>
            <a:ext cx="1577050" cy="312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Shape 180"/>
          <p:cNvSpPr txBox="1"/>
          <p:nvPr/>
        </p:nvSpPr>
        <p:spPr>
          <a:xfrm rot="-5400000">
            <a:off x="4340825" y="2865100"/>
            <a:ext cx="22887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600"/>
              <a:t>źródło: </a:t>
            </a:r>
            <a:r>
              <a:rPr i="1" lang="pl" sz="600"/>
              <a:t>https://github.com/carlosbaraza/web-assembly-logo</a:t>
            </a:r>
            <a:endParaRPr i="1" sz="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idx="1" type="body"/>
          </p:nvPr>
        </p:nvSpPr>
        <p:spPr>
          <a:xfrm>
            <a:off x="723300" y="1509576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Zastosowanie</a:t>
            </a:r>
            <a:endParaRPr sz="2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6" name="Shape 186"/>
          <p:cNvSpPr txBox="1"/>
          <p:nvPr/>
        </p:nvSpPr>
        <p:spPr>
          <a:xfrm>
            <a:off x="966450" y="2178925"/>
            <a:ext cx="7211100" cy="14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omfortaa"/>
              <a:buChar char="○"/>
            </a:pPr>
            <a:r>
              <a:rPr lang="pl">
                <a:solidFill>
                  <a:srgbClr val="222222"/>
                </a:solidFill>
                <a:latin typeface="Comfortaa"/>
                <a:ea typeface="Comfortaa"/>
                <a:cs typeface="Comfortaa"/>
                <a:sym typeface="Comfortaa"/>
              </a:rPr>
              <a:t>gry,</a:t>
            </a:r>
            <a:endParaRPr>
              <a:solidFill>
                <a:srgbClr val="22222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omfortaa"/>
              <a:buChar char="○"/>
            </a:pPr>
            <a:r>
              <a:rPr lang="pl">
                <a:solidFill>
                  <a:srgbClr val="222222"/>
                </a:solidFill>
                <a:latin typeface="Comfortaa"/>
                <a:ea typeface="Comfortaa"/>
                <a:cs typeface="Comfortaa"/>
                <a:sym typeface="Comfortaa"/>
              </a:rPr>
              <a:t>multimedia (rozpoznawanie obrazów, edycja video, aplikacje typu CAD),</a:t>
            </a:r>
            <a:endParaRPr>
              <a:solidFill>
                <a:srgbClr val="22222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omfortaa"/>
              <a:buChar char="○"/>
            </a:pPr>
            <a:r>
              <a:rPr lang="pl">
                <a:solidFill>
                  <a:srgbClr val="222222"/>
                </a:solidFill>
                <a:latin typeface="Comfortaa"/>
                <a:ea typeface="Comfortaa"/>
                <a:cs typeface="Comfortaa"/>
                <a:sym typeface="Comfortaa"/>
              </a:rPr>
              <a:t>możliwość wykorzystania istniejących rozwiązań napisanych w C/C++ (OpenCV, Box2D, DICOM),</a:t>
            </a:r>
            <a:endParaRPr>
              <a:solidFill>
                <a:srgbClr val="22222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400"/>
              <a:buFont typeface="Comfortaa"/>
              <a:buChar char="○"/>
            </a:pPr>
            <a:r>
              <a:rPr lang="pl">
                <a:solidFill>
                  <a:srgbClr val="222222"/>
                </a:solidFill>
                <a:latin typeface="Comfortaa"/>
                <a:ea typeface="Comfortaa"/>
                <a:cs typeface="Comfortaa"/>
                <a:sym typeface="Comfortaa"/>
              </a:rPr>
              <a:t>64-bitowe obliczenia matematyczne (SHA512, Fractal Calculations).</a:t>
            </a:r>
            <a:endParaRPr>
              <a:solidFill>
                <a:srgbClr val="22222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idx="1" type="body"/>
          </p:nvPr>
        </p:nvSpPr>
        <p:spPr>
          <a:xfrm>
            <a:off x="723300" y="234150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DEMO</a:t>
            </a:r>
            <a:endParaRPr sz="2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Shape 1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2000" y="537875"/>
            <a:ext cx="6770700" cy="4067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Shape 197"/>
          <p:cNvSpPr txBox="1"/>
          <p:nvPr/>
        </p:nvSpPr>
        <p:spPr>
          <a:xfrm rot="-5400000">
            <a:off x="6813000" y="3336625"/>
            <a:ext cx="22887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600"/>
              <a:t>źródło: </a:t>
            </a:r>
            <a:r>
              <a:rPr i="1" lang="pl" sz="600"/>
              <a:t>https://caniuse.com/#feat=wasm</a:t>
            </a:r>
            <a:endParaRPr i="1" sz="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/>
        </p:nvSpPr>
        <p:spPr>
          <a:xfrm>
            <a:off x="885925" y="2332388"/>
            <a:ext cx="5574900" cy="13011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Shape 203"/>
          <p:cNvSpPr/>
          <p:nvPr/>
        </p:nvSpPr>
        <p:spPr>
          <a:xfrm>
            <a:off x="1101650" y="2541363"/>
            <a:ext cx="1071900" cy="8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Shape 204"/>
          <p:cNvSpPr txBox="1"/>
          <p:nvPr/>
        </p:nvSpPr>
        <p:spPr>
          <a:xfrm>
            <a:off x="1101650" y="2541363"/>
            <a:ext cx="1071900" cy="815700"/>
          </a:xfrm>
          <a:prstGeom prst="rect">
            <a:avLst/>
          </a:prstGeom>
          <a:solidFill>
            <a:srgbClr val="EAC4C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Comfortaa"/>
                <a:ea typeface="Comfortaa"/>
                <a:cs typeface="Comfortaa"/>
                <a:sym typeface="Comfortaa"/>
              </a:rPr>
              <a:t>C/C++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5" name="Shape 205"/>
          <p:cNvSpPr/>
          <p:nvPr/>
        </p:nvSpPr>
        <p:spPr>
          <a:xfrm>
            <a:off x="3272800" y="2541363"/>
            <a:ext cx="1071900" cy="8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Shape 206"/>
          <p:cNvSpPr txBox="1"/>
          <p:nvPr/>
        </p:nvSpPr>
        <p:spPr>
          <a:xfrm>
            <a:off x="3272788" y="2541363"/>
            <a:ext cx="1071900" cy="815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Comfortaa"/>
                <a:ea typeface="Comfortaa"/>
                <a:cs typeface="Comfortaa"/>
                <a:sym typeface="Comfortaa"/>
              </a:rPr>
              <a:t>Moduł WASM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07" name="Shape 207"/>
          <p:cNvSpPr/>
          <p:nvPr/>
        </p:nvSpPr>
        <p:spPr>
          <a:xfrm>
            <a:off x="5509025" y="2541375"/>
            <a:ext cx="780900" cy="815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Shape 208"/>
          <p:cNvSpPr txBox="1"/>
          <p:nvPr/>
        </p:nvSpPr>
        <p:spPr>
          <a:xfrm>
            <a:off x="5509075" y="2541375"/>
            <a:ext cx="780900" cy="815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HTML</a:t>
            </a:r>
            <a:endParaRPr/>
          </a:p>
        </p:txBody>
      </p:sp>
      <p:cxnSp>
        <p:nvCxnSpPr>
          <p:cNvPr id="209" name="Shape 209"/>
          <p:cNvCxnSpPr>
            <a:stCxn id="204" idx="3"/>
            <a:endCxn id="206" idx="1"/>
          </p:cNvCxnSpPr>
          <p:nvPr/>
        </p:nvCxnSpPr>
        <p:spPr>
          <a:xfrm>
            <a:off x="2173550" y="2949213"/>
            <a:ext cx="109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Shape 210"/>
          <p:cNvCxnSpPr>
            <a:stCxn id="206" idx="3"/>
            <a:endCxn id="208" idx="1"/>
          </p:cNvCxnSpPr>
          <p:nvPr/>
        </p:nvCxnSpPr>
        <p:spPr>
          <a:xfrm>
            <a:off x="4344688" y="2949213"/>
            <a:ext cx="116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1" name="Shape 211"/>
          <p:cNvSpPr/>
          <p:nvPr/>
        </p:nvSpPr>
        <p:spPr>
          <a:xfrm>
            <a:off x="7368275" y="2541363"/>
            <a:ext cx="627000" cy="552900"/>
          </a:xfrm>
          <a:prstGeom prst="foldedCorner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www</a:t>
            </a:r>
            <a:endParaRPr/>
          </a:p>
        </p:txBody>
      </p:sp>
      <p:sp>
        <p:nvSpPr>
          <p:cNvPr id="212" name="Shape 212"/>
          <p:cNvSpPr txBox="1"/>
          <p:nvPr/>
        </p:nvSpPr>
        <p:spPr>
          <a:xfrm>
            <a:off x="7105475" y="3094263"/>
            <a:ext cx="11526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latin typeface="Comfortaa"/>
                <a:ea typeface="Comfortaa"/>
                <a:cs typeface="Comfortaa"/>
                <a:sym typeface="Comfortaa"/>
              </a:rPr>
              <a:t>przeglądarka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1000">
                <a:latin typeface="Comfortaa"/>
                <a:ea typeface="Comfortaa"/>
                <a:cs typeface="Comfortaa"/>
                <a:sym typeface="Comfortaa"/>
              </a:rPr>
              <a:t>internetowa</a:t>
            </a:r>
            <a:endParaRPr sz="1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885900" y="1281413"/>
            <a:ext cx="7372200" cy="4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Przebieg kompilacji z C/C++ do </a:t>
            </a:r>
            <a:r>
              <a:rPr b="1" lang="pl" sz="2400"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wasm</a:t>
            </a:r>
            <a:endParaRPr b="1" sz="24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14" name="Shape 214"/>
          <p:cNvSpPr txBox="1"/>
          <p:nvPr/>
        </p:nvSpPr>
        <p:spPr>
          <a:xfrm>
            <a:off x="2173550" y="2604975"/>
            <a:ext cx="10992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Emscripten</a:t>
            </a:r>
            <a:endParaRPr/>
          </a:p>
        </p:txBody>
      </p:sp>
      <p:sp>
        <p:nvSpPr>
          <p:cNvPr id="215" name="Shape 215"/>
          <p:cNvSpPr txBox="1"/>
          <p:nvPr/>
        </p:nvSpPr>
        <p:spPr>
          <a:xfrm>
            <a:off x="4356475" y="2604975"/>
            <a:ext cx="11526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JavaScript</a:t>
            </a:r>
            <a:endParaRPr/>
          </a:p>
        </p:txBody>
      </p:sp>
      <p:cxnSp>
        <p:nvCxnSpPr>
          <p:cNvPr id="216" name="Shape 216"/>
          <p:cNvCxnSpPr/>
          <p:nvPr/>
        </p:nvCxnSpPr>
        <p:spPr>
          <a:xfrm flipH="1" rot="10800000">
            <a:off x="6550200" y="2946363"/>
            <a:ext cx="728700" cy="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 txBox="1"/>
          <p:nvPr>
            <p:ph idx="1" type="body"/>
          </p:nvPr>
        </p:nvSpPr>
        <p:spPr>
          <a:xfrm>
            <a:off x="1785450" y="1827450"/>
            <a:ext cx="5573100" cy="1488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pl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pl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fetch(</a:t>
            </a:r>
            <a:r>
              <a:rPr lang="pl" sz="1200">
                <a:solidFill>
                  <a:srgbClr val="38761D"/>
                </a:solidFill>
                <a:latin typeface="Montserrat"/>
                <a:ea typeface="Montserrat"/>
                <a:cs typeface="Montserrat"/>
                <a:sym typeface="Montserrat"/>
              </a:rPr>
              <a:t>“hello_world.wasm”</a:t>
            </a:r>
            <a:r>
              <a:rPr lang="pl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.then(response =&gt; response.arrayBuffer())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.then(bytes =&gt; WebAssembly.instantiate(bytes, importObject))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.then(results =&gt; {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457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results.instance.exports.wasm_function();</a:t>
            </a:r>
            <a:endParaRPr sz="120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l" sz="12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 });</a:t>
            </a:r>
            <a:endParaRPr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20700" y="2099700"/>
            <a:ext cx="9102600" cy="9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4800">
                <a:latin typeface="Comfortaa"/>
                <a:ea typeface="Comfortaa"/>
                <a:cs typeface="Comfortaa"/>
                <a:sym typeface="Comfortaa"/>
              </a:rPr>
              <a:t>1995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723300" y="4119064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Netscape Navigator wersja 2.0.</a:t>
            </a:r>
            <a:endParaRPr sz="2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925" y="563925"/>
            <a:ext cx="5606851" cy="350867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 rot="-5400000">
            <a:off x="6628875" y="3078388"/>
            <a:ext cx="1739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600"/>
              <a:t>źródło: Wikipedia</a:t>
            </a:r>
            <a:endParaRPr i="1" sz="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723300" y="40991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Animowane GIFy</a:t>
            </a:r>
            <a:endParaRPr sz="2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350" y="583850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 rot="-5400000">
            <a:off x="6111450" y="3018650"/>
            <a:ext cx="1739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600"/>
              <a:t>źródło: Wikipedia</a:t>
            </a:r>
            <a:endParaRPr i="1" sz="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723300" y="3868876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JavaScript</a:t>
            </a:r>
            <a:endParaRPr sz="2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9975" y="814126"/>
            <a:ext cx="2764050" cy="276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 rot="-5400000">
            <a:off x="5209125" y="2583975"/>
            <a:ext cx="1739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600"/>
              <a:t>źródło: Wikipedia</a:t>
            </a:r>
            <a:endParaRPr i="1" sz="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20700" y="2099700"/>
            <a:ext cx="9102600" cy="9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4800">
                <a:latin typeface="Comfortaa"/>
                <a:ea typeface="Comfortaa"/>
                <a:cs typeface="Comfortaa"/>
                <a:sym typeface="Comfortaa"/>
              </a:rPr>
              <a:t>2008</a:t>
            </a:r>
            <a:endParaRPr sz="4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471875" y="3747125"/>
            <a:ext cx="81972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Google Chrome oraz silnik JavaScript </a:t>
            </a:r>
            <a:r>
              <a:rPr b="1" lang="pl" sz="24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V8</a:t>
            </a:r>
            <a:endParaRPr b="1" sz="24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1826" y="935876"/>
            <a:ext cx="2811249" cy="281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7626" y="1340351"/>
            <a:ext cx="2002300" cy="20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 rot="-5400000">
            <a:off x="6579075" y="2447100"/>
            <a:ext cx="1739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600"/>
              <a:t>źródło: Wikipedia</a:t>
            </a:r>
            <a:endParaRPr i="1" sz="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723300" y="4138826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https://hacks.mozilla.org/2017/02/a-cartoon-intro-to-webassembly/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899" y="551125"/>
            <a:ext cx="4387197" cy="358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/>
        </p:nvSpPr>
        <p:spPr>
          <a:xfrm>
            <a:off x="874500" y="1624650"/>
            <a:ext cx="7395000" cy="18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>
                <a:solidFill>
                  <a:srgbClr val="222222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Native Client</a:t>
            </a:r>
            <a:r>
              <a:rPr b="1" lang="pl" sz="3600">
                <a:solidFill>
                  <a:srgbClr val="222222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NaCl</a:t>
            </a:r>
            <a:endParaRPr b="1" sz="3600">
              <a:solidFill>
                <a:srgbClr val="222222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222222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3600">
                <a:solidFill>
                  <a:srgbClr val="222222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Portable Native Client</a:t>
            </a:r>
            <a:r>
              <a:rPr b="1" lang="pl" sz="3600">
                <a:solidFill>
                  <a:srgbClr val="222222"/>
                </a:solidFill>
                <a:highlight>
                  <a:srgbClr val="FFFFFF"/>
                </a:highlight>
                <a:latin typeface="Comfortaa"/>
                <a:ea typeface="Comfortaa"/>
                <a:cs typeface="Comfortaa"/>
                <a:sym typeface="Comfortaa"/>
              </a:rPr>
              <a:t> (pNaCl)</a:t>
            </a:r>
            <a:endParaRPr b="1" sz="3600">
              <a:solidFill>
                <a:srgbClr val="222222"/>
              </a:solidFill>
              <a:highlight>
                <a:srgbClr val="FFFFFF"/>
              </a:highlight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