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49" d="100"/>
          <a:sy n="49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2AF78E-FFAD-974F-90F9-90119C17D7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C8B07-75A3-9C4F-9A69-BB07F220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592" y="386093"/>
            <a:ext cx="695102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8A3C-02AC-914E-A09C-C8F676EF5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592" y="2865768"/>
            <a:ext cx="695102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8E05-6956-964B-B33D-04221FC7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7198-8907-CC4F-8457-C8DEA733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B9CC-6EEE-D342-A7DC-0BDE23FB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23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9905-0108-8B45-A428-A0F1F06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70BE0-6C8E-854C-9840-DA8A44895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0063-A534-6A4D-BACD-68D2F953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B807-D7D4-9645-A69C-A0646C5A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BDD1-51AC-F944-8963-5F65D126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166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51DA0-B9BA-9242-8EFE-C7553949B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A50B-018D-064B-9201-D7AE34ED2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4066-701A-3F4C-B222-07DD3376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88E7-4AE2-8F43-8235-9CAAFC4F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A215-8897-094D-A802-2B2F5A43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872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BD58-8D43-074F-8DF2-81CBD57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0DA5-062C-FC4B-9F9E-28A9FDD2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B3BD-B302-6147-BA67-5EF39565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19E1-B44C-8847-92DB-EBE5558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5334-FB0C-2049-BAEB-A9626AB9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436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DA05-80D8-B64B-A82D-AF42D278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F644-B84D-F949-8EE9-3B0C7907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50DC-E998-A14A-A1FA-7F7795C9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9A3D-296C-154C-B563-1CD34049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863-70CC-BC4C-9402-7E25458B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009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41F0-411F-C54D-A62B-1DE27554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DD56-7651-4D41-8F5F-62BDE1CE2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F6FB-2E7D-C74E-8C47-474C6230B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016E-FDBD-3541-A493-066F04A6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20F6-3AB0-1541-AC39-95B86E1B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2DF6-DF21-4046-99FE-363EDE1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2732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4ED0-4543-2B4F-AFCB-65BBB249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5FFB-92F8-E54D-AD06-648E729B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F6AC2-2466-3549-BBB9-3F1D77D4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23CC8-D38B-2044-8ABC-EF21CEEC7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3D2D5-2037-3C46-93D6-68EAC502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41699-DA27-854F-AC5D-F79E483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92B1E-848C-A840-B0B5-85A9862A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103FE-6351-8D45-A975-5BB171BF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8007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A1EF-62E2-AC42-9015-618B853B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4884F-BF98-BD44-B257-130C719C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77D90-56D4-8A4F-9DFD-B6A0BC87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E8076-C607-9040-B443-8A861EBA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8536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E20E3-1C3C-9442-9684-6CCA770A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C7B46-7491-9A45-92F8-C4017F9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28C7-1355-E648-B677-496C5A66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604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ED14-6227-9644-93EC-8313A0BD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118A-D15D-8247-B3AD-7B2A4C24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A907F-BF8E-7F42-A4AD-F3274156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4769-5E2E-C94A-B42F-8CE6EB60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B174-5679-5743-8986-253CFCBF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4750-E891-DF48-9523-D3D98FB0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6494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F48A-A2AF-6E4B-9C7B-FDB75859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61E7B-2C28-6D4B-9FD5-99F9D770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3F178-38E3-2A4B-A91C-70AA268F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2584-6FB9-E844-909C-B74C6F29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1D32-4203-B846-A0B9-834EC49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1E65-1590-9B47-8909-306BA91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1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308632-BD79-504E-84F5-B9D1CDB58AF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EA1D7-B0C6-8541-B84D-84C6CE76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699E-5BD7-CB4F-AA57-8FAF4639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304F-C3C0-9242-B331-4BDCB53C2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5691-7500-384C-868B-9CA170B9C10D}" type="datetimeFigureOut">
              <a:rPr lang="en-UA" smtClean="0"/>
              <a:t>05/03/2024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86FD-8B03-FD4A-96E7-80895F48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E9A3-57F4-694F-8A6C-0A8A8E37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DA36-B87B-7948-A26F-7371C2392CC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65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A707-AE72-0C4E-9823-AA98CA62C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068" y="321276"/>
            <a:ext cx="9416651" cy="401594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ПМ.02 Осуществление интеграции </a:t>
            </a:r>
            <a:br>
              <a:rPr lang="ru-RU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программных модулей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МДК.02.01 Технология разработки программного обеспечения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МДК.02.02 Инструментальные средства разработки программного обеспечения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МДК.02.03 Математическое моделирование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специальности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09.02.07 Информационные системы и программирование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A" dirty="0"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F8A6-AEFF-C84A-8BD3-AE93C17A0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560" y="5714112"/>
            <a:ext cx="4860440" cy="1000468"/>
          </a:xfrm>
        </p:spPr>
        <p:txBody>
          <a:bodyPr/>
          <a:lstStyle/>
          <a:p>
            <a:r>
              <a:rPr lang="ru-RU" dirty="0"/>
              <a:t>Ильенко Дарья</a:t>
            </a:r>
          </a:p>
          <a:p>
            <a:r>
              <a:rPr lang="ru-RU" dirty="0"/>
              <a:t>33И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3499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C0D88-D4DA-4CC8-BD6D-51ED9872B576}"/>
              </a:ext>
            </a:extLst>
          </p:cNvPr>
          <p:cNvSpPr txBox="1"/>
          <p:nvPr/>
        </p:nvSpPr>
        <p:spPr>
          <a:xfrm>
            <a:off x="259492" y="284207"/>
            <a:ext cx="7207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ПЛАНИРОВАНИЕ ОСНОВНЫХ ЭТАПОВ РАЗРАБОТКИ ПРОГРАММНОГО ПРОДУКТА «СТРАЖНИК»</a:t>
            </a:r>
            <a:endParaRPr lang="ru-RU" sz="1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44DF49-78B7-42A2-846F-78D369035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" t="20267" r="12641" b="19293"/>
          <a:stretch/>
        </p:blipFill>
        <p:spPr bwMode="auto">
          <a:xfrm>
            <a:off x="769917" y="1013254"/>
            <a:ext cx="10830686" cy="4534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9047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33457-BFB2-435E-8A02-2C1006658FAC}"/>
              </a:ext>
            </a:extLst>
          </p:cNvPr>
          <p:cNvSpPr txBox="1"/>
          <p:nvPr/>
        </p:nvSpPr>
        <p:spPr>
          <a:xfrm>
            <a:off x="259492" y="284207"/>
            <a:ext cx="7207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ПЛАНИРОВАНИЕ ОСНОВНЫХ ЭТАПОВ РАЗРАБОТКИ ПРОГРАММНОГО ПРОДУКТА «ХРАНИТЕЛЬПРО»</a:t>
            </a:r>
            <a:endParaRPr lang="ru-RU" sz="1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6F1C3-17E1-4A9A-9BA8-DFD710912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8" t="24492" r="18818" b="18543"/>
          <a:stretch/>
        </p:blipFill>
        <p:spPr>
          <a:xfrm>
            <a:off x="803188" y="976185"/>
            <a:ext cx="10735050" cy="4609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0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194406"/>
            <a:ext cx="4199992" cy="656153"/>
          </a:xfrm>
        </p:spPr>
        <p:txBody>
          <a:bodyPr>
            <a:normAutofit fontScale="90000"/>
          </a:bodyPr>
          <a:lstStyle/>
          <a:p>
            <a:r>
              <a:rPr lang="ru-RU" dirty="0"/>
              <a:t>Содержание</a:t>
            </a:r>
            <a:endParaRPr lang="en-U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E7EA45-F0F8-4693-97FA-FA2C578467BF}"/>
              </a:ext>
            </a:extLst>
          </p:cNvPr>
          <p:cNvSpPr txBox="1"/>
          <p:nvPr/>
        </p:nvSpPr>
        <p:spPr>
          <a:xfrm>
            <a:off x="313267" y="1506641"/>
            <a:ext cx="984833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 algn="just">
              <a:lnSpc>
                <a:spcPct val="150000"/>
              </a:lnSpc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pPr marL="342900" indent="342900" algn="just">
              <a:lnSpc>
                <a:spcPct val="150000"/>
              </a:lnSpc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модуля «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ХранительПРО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342900" indent="342900" algn="just">
              <a:lnSpc>
                <a:spcPct val="150000"/>
              </a:lnSpc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модуля «Стражник»</a:t>
            </a:r>
          </a:p>
          <a:p>
            <a:pPr marL="342900" indent="342900" algn="just">
              <a:lnSpc>
                <a:spcPct val="150000"/>
              </a:lnSpc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основных этапов разработки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4978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8" y="55318"/>
            <a:ext cx="10925432" cy="65615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«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ХранительПРО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57">
            <a:extLst>
              <a:ext uri="{FF2B5EF4-FFF2-40B4-BE49-F238E27FC236}">
                <a16:creationId xmlns:a16="http://schemas.microsoft.com/office/drawing/2014/main" id="{B5F4B809-DEC2-7C4A-BFD4-28E64DC16D4E}"/>
              </a:ext>
            </a:extLst>
          </p:cNvPr>
          <p:cNvGrpSpPr/>
          <p:nvPr/>
        </p:nvGrpSpPr>
        <p:grpSpPr>
          <a:xfrm rot="2700000">
            <a:off x="5100604" y="4463448"/>
            <a:ext cx="2676702" cy="1627910"/>
            <a:chOff x="6445250" y="1445597"/>
            <a:chExt cx="2141445" cy="1302554"/>
          </a:xfrm>
        </p:grpSpPr>
        <p:sp>
          <p:nvSpPr>
            <p:cNvPr id="78" name="TextBox 110">
              <a:extLst>
                <a:ext uri="{FF2B5EF4-FFF2-40B4-BE49-F238E27FC236}">
                  <a16:creationId xmlns:a16="http://schemas.microsoft.com/office/drawing/2014/main" id="{A8A11F64-DF85-904E-AC63-52FFCA3E81CC}"/>
                </a:ext>
              </a:extLst>
            </p:cNvPr>
            <p:cNvSpPr txBox="1"/>
            <p:nvPr/>
          </p:nvSpPr>
          <p:spPr>
            <a:xfrm>
              <a:off x="6475011" y="1923167"/>
              <a:ext cx="2071645" cy="82498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600" dirty="0">
                  <a:solidFill>
                    <a:srgbClr val="24292F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предназначен для учета посещений и организации рабочего процесса внутри предприятия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79" name="矩形 59">
              <a:extLst>
                <a:ext uri="{FF2B5EF4-FFF2-40B4-BE49-F238E27FC236}">
                  <a16:creationId xmlns:a16="http://schemas.microsoft.com/office/drawing/2014/main" id="{DC8E70B1-FBEC-6247-ACDF-ACBFF6F9F3D0}"/>
                </a:ext>
              </a:extLst>
            </p:cNvPr>
            <p:cNvSpPr/>
            <p:nvPr/>
          </p:nvSpPr>
          <p:spPr>
            <a:xfrm>
              <a:off x="6458842" y="1445597"/>
              <a:ext cx="2127853" cy="53341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sz="1800" b="1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Терминал сотрудника подразделения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87">
              <a:extLst>
                <a:ext uri="{FF2B5EF4-FFF2-40B4-BE49-F238E27FC236}">
                  <a16:creationId xmlns:a16="http://schemas.microsoft.com/office/drawing/2014/main" id="{E2BE165C-3B2B-9F44-A263-B49F54E23018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任意多边形 88">
            <a:extLst>
              <a:ext uri="{FF2B5EF4-FFF2-40B4-BE49-F238E27FC236}">
                <a16:creationId xmlns:a16="http://schemas.microsoft.com/office/drawing/2014/main" id="{752FACCB-9D23-1843-8E23-78124F0E4C1C}"/>
              </a:ext>
            </a:extLst>
          </p:cNvPr>
          <p:cNvSpPr/>
          <p:nvPr/>
        </p:nvSpPr>
        <p:spPr>
          <a:xfrm>
            <a:off x="4695524" y="3281594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5" name="组合 92">
            <a:extLst>
              <a:ext uri="{FF2B5EF4-FFF2-40B4-BE49-F238E27FC236}">
                <a16:creationId xmlns:a16="http://schemas.microsoft.com/office/drawing/2014/main" id="{D7F05762-BABC-8147-95DF-5E473A3E8467}"/>
              </a:ext>
            </a:extLst>
          </p:cNvPr>
          <p:cNvGrpSpPr/>
          <p:nvPr/>
        </p:nvGrpSpPr>
        <p:grpSpPr>
          <a:xfrm rot="2700000">
            <a:off x="1407768" y="2402660"/>
            <a:ext cx="2589459" cy="1609853"/>
            <a:chOff x="6438289" y="1442923"/>
            <a:chExt cx="2071645" cy="1288109"/>
          </a:xfrm>
        </p:grpSpPr>
        <p:sp>
          <p:nvSpPr>
            <p:cNvPr id="86" name="TextBox 126">
              <a:extLst>
                <a:ext uri="{FF2B5EF4-FFF2-40B4-BE49-F238E27FC236}">
                  <a16:creationId xmlns:a16="http://schemas.microsoft.com/office/drawing/2014/main" id="{1320BDF5-FDCB-C94F-B0FA-00D839A4AFEF}"/>
                </a:ext>
              </a:extLst>
            </p:cNvPr>
            <p:cNvSpPr txBox="1"/>
            <p:nvPr/>
          </p:nvSpPr>
          <p:spPr>
            <a:xfrm>
              <a:off x="6438289" y="1906046"/>
              <a:ext cx="2071645" cy="82498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600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гости и экскурсионные группы могут подать заявку на посещение предприятия через этот сервис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矩形 94">
              <a:extLst>
                <a:ext uri="{FF2B5EF4-FFF2-40B4-BE49-F238E27FC236}">
                  <a16:creationId xmlns:a16="http://schemas.microsoft.com/office/drawing/2014/main" id="{0ABD8C5D-8695-2845-A8B5-C68EFC48A349}"/>
                </a:ext>
              </a:extLst>
            </p:cNvPr>
            <p:cNvSpPr/>
            <p:nvPr/>
          </p:nvSpPr>
          <p:spPr>
            <a:xfrm>
              <a:off x="6476222" y="1442923"/>
              <a:ext cx="1925612" cy="533416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ru-RU" b="1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Веб-сервис для заказа пропусков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95">
              <a:extLst>
                <a:ext uri="{FF2B5EF4-FFF2-40B4-BE49-F238E27FC236}">
                  <a16:creationId xmlns:a16="http://schemas.microsoft.com/office/drawing/2014/main" id="{8C24A585-AF00-254C-9690-E877D382C66C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任意多边形 96">
            <a:extLst>
              <a:ext uri="{FF2B5EF4-FFF2-40B4-BE49-F238E27FC236}">
                <a16:creationId xmlns:a16="http://schemas.microsoft.com/office/drawing/2014/main" id="{4EE07FA7-0A07-7C47-B64B-9403CE24299B}"/>
              </a:ext>
            </a:extLst>
          </p:cNvPr>
          <p:cNvSpPr/>
          <p:nvPr/>
        </p:nvSpPr>
        <p:spPr>
          <a:xfrm>
            <a:off x="3249052" y="3464140"/>
            <a:ext cx="1142800" cy="1142956"/>
          </a:xfrm>
          <a:custGeom>
            <a:avLst/>
            <a:gdLst>
              <a:gd name="connsiteX0" fmla="*/ 914400 w 914400"/>
              <a:gd name="connsiteY0" fmla="*/ 0 h 914400"/>
              <a:gd name="connsiteX1" fmla="*/ 0 w 91440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7" name="组合 104">
            <a:extLst>
              <a:ext uri="{FF2B5EF4-FFF2-40B4-BE49-F238E27FC236}">
                <a16:creationId xmlns:a16="http://schemas.microsoft.com/office/drawing/2014/main" id="{BAA05454-422D-1946-B956-82B4AAAA1E18}"/>
              </a:ext>
            </a:extLst>
          </p:cNvPr>
          <p:cNvGrpSpPr/>
          <p:nvPr/>
        </p:nvGrpSpPr>
        <p:grpSpPr>
          <a:xfrm rot="2700000">
            <a:off x="664142" y="4375461"/>
            <a:ext cx="2591311" cy="1592520"/>
            <a:chOff x="6445250" y="1457082"/>
            <a:chExt cx="2073127" cy="1274239"/>
          </a:xfrm>
        </p:grpSpPr>
        <p:sp>
          <p:nvSpPr>
            <p:cNvPr id="98" name="TextBox 122">
              <a:extLst>
                <a:ext uri="{FF2B5EF4-FFF2-40B4-BE49-F238E27FC236}">
                  <a16:creationId xmlns:a16="http://schemas.microsoft.com/office/drawing/2014/main" id="{3CB437E4-0285-8C45-8F44-D98E98D28B82}"/>
                </a:ext>
              </a:extLst>
            </p:cNvPr>
            <p:cNvSpPr txBox="1"/>
            <p:nvPr/>
          </p:nvSpPr>
          <p:spPr>
            <a:xfrm>
              <a:off x="6446732" y="1906335"/>
              <a:ext cx="2071645" cy="82498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600" dirty="0">
                  <a:solidFill>
                    <a:srgbClr val="24292F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позволяет сотрудникам общего отдела формально проверять и утверждать пропуски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99" name="矩形 106">
              <a:extLst>
                <a:ext uri="{FF2B5EF4-FFF2-40B4-BE49-F238E27FC236}">
                  <a16:creationId xmlns:a16="http://schemas.microsoft.com/office/drawing/2014/main" id="{73286A0A-1C5E-C24D-8A51-4FA3A9790BDD}"/>
                </a:ext>
              </a:extLst>
            </p:cNvPr>
            <p:cNvSpPr/>
            <p:nvPr/>
          </p:nvSpPr>
          <p:spPr>
            <a:xfrm>
              <a:off x="6446741" y="1457082"/>
              <a:ext cx="1973829" cy="533416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ru-RU" sz="1800" b="1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Терминал сотрудника общего отдела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107">
              <a:extLst>
                <a:ext uri="{FF2B5EF4-FFF2-40B4-BE49-F238E27FC236}">
                  <a16:creationId xmlns:a16="http://schemas.microsoft.com/office/drawing/2014/main" id="{05EFA2BB-FEEE-2444-91F2-A765D2D77C70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任意多边形 108">
            <a:extLst>
              <a:ext uri="{FF2B5EF4-FFF2-40B4-BE49-F238E27FC236}">
                <a16:creationId xmlns:a16="http://schemas.microsoft.com/office/drawing/2014/main" id="{87CAA1BA-83E6-7D40-BE34-419DC8C8AD6A}"/>
              </a:ext>
            </a:extLst>
          </p:cNvPr>
          <p:cNvSpPr/>
          <p:nvPr/>
        </p:nvSpPr>
        <p:spPr>
          <a:xfrm>
            <a:off x="2509919" y="4226627"/>
            <a:ext cx="2185605" cy="2185905"/>
          </a:xfrm>
          <a:custGeom>
            <a:avLst/>
            <a:gdLst>
              <a:gd name="connsiteX0" fmla="*/ 1748790 w 1748790"/>
              <a:gd name="connsiteY0" fmla="*/ 0 h 1748790"/>
              <a:gd name="connsiteX1" fmla="*/ 0 w 1748790"/>
              <a:gd name="connsiteY1" fmla="*/ 1748790 h 17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790" h="174879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 rot="2700000">
            <a:off x="6262218" y="2575849"/>
            <a:ext cx="2790767" cy="1626109"/>
            <a:chOff x="6381435" y="1421241"/>
            <a:chExt cx="2232699" cy="1301115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381435" y="1897371"/>
              <a:ext cx="2071645" cy="82498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600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используется для реализации пропускного режима, контроля доступа и мониторинга посетителей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35088" y="1421241"/>
              <a:ext cx="2179046" cy="533416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sz="1800" b="1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Терминал сотрудника охраны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任意多边形 113">
            <a:extLst>
              <a:ext uri="{FF2B5EF4-FFF2-40B4-BE49-F238E27FC236}">
                <a16:creationId xmlns:a16="http://schemas.microsoft.com/office/drawing/2014/main" id="{57E760DC-48EC-7242-887F-E88D6942F220}"/>
              </a:ext>
            </a:extLst>
          </p:cNvPr>
          <p:cNvSpPr/>
          <p:nvPr/>
        </p:nvSpPr>
        <p:spPr>
          <a:xfrm>
            <a:off x="5336187" y="1715728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FD2AFB-DC68-43FF-836D-65D4E9DD02D3}"/>
              </a:ext>
            </a:extLst>
          </p:cNvPr>
          <p:cNvSpPr txBox="1"/>
          <p:nvPr/>
        </p:nvSpPr>
        <p:spPr>
          <a:xfrm>
            <a:off x="379156" y="942048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u="sng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800" u="sng" dirty="0" err="1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ХранительПРО</a:t>
            </a:r>
            <a:r>
              <a:rPr lang="ru-RU" sz="1800" u="sng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представляет собой систему управления пропускным режимом на предприятии. </a:t>
            </a:r>
            <a:endParaRPr lang="ru-RU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802F83-B8DB-4148-A0CC-9FC122065F93}"/>
              </a:ext>
            </a:extLst>
          </p:cNvPr>
          <p:cNvSpPr txBox="1"/>
          <p:nvPr/>
        </p:nvSpPr>
        <p:spPr>
          <a:xfrm>
            <a:off x="9279735" y="1022880"/>
            <a:ext cx="2397345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u="sng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 система обеспечивает эффективное управление пропускным режимом, гарантируя безопасность и контроль доступа на предприятии, а также обеспечивает удобство использования как для посетителей, так и для персонала.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9" grpId="0" animBg="1"/>
      <p:bldP spid="101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27" y="152890"/>
            <a:ext cx="10974859" cy="65615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«Стражник»</a:t>
            </a:r>
            <a:endParaRPr lang="en-UA" sz="2800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1600456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AB3F148F-6E87-5B42-BA04-3BC69914313D}"/>
              </a:ext>
            </a:extLst>
          </p:cNvPr>
          <p:cNvGrpSpPr/>
          <p:nvPr/>
        </p:nvGrpSpPr>
        <p:grpSpPr>
          <a:xfrm>
            <a:off x="6802302" y="1470709"/>
            <a:ext cx="4008514" cy="1953381"/>
            <a:chOff x="542666" y="3156679"/>
            <a:chExt cx="4008514" cy="1953381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E89AE25D-A166-8C47-9C23-5F94FB141FA3}"/>
                </a:ext>
              </a:extLst>
            </p:cNvPr>
            <p:cNvSpPr/>
            <p:nvPr/>
          </p:nvSpPr>
          <p:spPr>
            <a:xfrm>
              <a:off x="542666" y="3763729"/>
              <a:ext cx="4008514" cy="13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lvl="0" algn="just">
                <a:lnSpc>
                  <a:spcPct val="150000"/>
                </a:lnSpc>
                <a:tabLst>
                  <a:tab pos="457200" algn="l"/>
                </a:tabLst>
              </a:pPr>
              <a:r>
                <a:rPr lang="ru-RU" sz="1400" dirty="0">
                  <a:solidFill>
                    <a:srgbClr val="24292F"/>
                  </a:solidFill>
                  <a:effectLst/>
                  <a:ea typeface="Times New Roman" panose="02020603050405020304" pitchFamily="18" charset="0"/>
                </a:rPr>
                <a:t>Система непрерывно анализирует действия пользователей и события на рабочих станциях для выявления потенциальных угроз ИБ.</a:t>
              </a:r>
              <a:endParaRPr lang="ru-RU" sz="1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39A755D7-D049-4F44-8DD1-7C70AB604316}"/>
                </a:ext>
              </a:extLst>
            </p:cNvPr>
            <p:cNvSpPr/>
            <p:nvPr/>
          </p:nvSpPr>
          <p:spPr>
            <a:xfrm>
              <a:off x="874712" y="3156679"/>
              <a:ext cx="2862707" cy="7336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sz="1800" b="1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Реальном времени мониторинг событий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36">
            <a:extLst>
              <a:ext uri="{FF2B5EF4-FFF2-40B4-BE49-F238E27FC236}">
                <a16:creationId xmlns:a16="http://schemas.microsoft.com/office/drawing/2014/main" id="{FCC9E676-400C-884C-BF17-B262D0222AF0}"/>
              </a:ext>
            </a:extLst>
          </p:cNvPr>
          <p:cNvGrpSpPr/>
          <p:nvPr/>
        </p:nvGrpSpPr>
        <p:grpSpPr>
          <a:xfrm>
            <a:off x="7087365" y="3379301"/>
            <a:ext cx="3380865" cy="1770880"/>
            <a:chOff x="857558" y="3325252"/>
            <a:chExt cx="3380865" cy="1770880"/>
          </a:xfrm>
        </p:grpSpPr>
        <p:sp>
          <p:nvSpPr>
            <p:cNvPr id="25" name="矩形 40">
              <a:extLst>
                <a:ext uri="{FF2B5EF4-FFF2-40B4-BE49-F238E27FC236}">
                  <a16:creationId xmlns:a16="http://schemas.microsoft.com/office/drawing/2014/main" id="{417635EC-A970-BA42-9075-98EA3A76F4B2}"/>
                </a:ext>
              </a:extLst>
            </p:cNvPr>
            <p:cNvSpPr/>
            <p:nvPr/>
          </p:nvSpPr>
          <p:spPr>
            <a:xfrm>
              <a:off x="874713" y="3986918"/>
              <a:ext cx="3363710" cy="11092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sz="1400" dirty="0">
                  <a:solidFill>
                    <a:srgbClr val="24292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Система контролирует доступ пользователей к данным в соответствии с установленными правилами и политиками безопасности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pin heiti" panose="00000500000000000000" pitchFamily="2" charset="-122"/>
                  <a:sym typeface="inpin heiti" panose="00000500000000000000" pitchFamily="2" charset="-122"/>
                </a:rPr>
                <a:t>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41">
              <a:extLst>
                <a:ext uri="{FF2B5EF4-FFF2-40B4-BE49-F238E27FC236}">
                  <a16:creationId xmlns:a16="http://schemas.microsoft.com/office/drawing/2014/main" id="{45901CF8-3E82-2249-A55F-E65587DB8B94}"/>
                </a:ext>
              </a:extLst>
            </p:cNvPr>
            <p:cNvSpPr/>
            <p:nvPr/>
          </p:nvSpPr>
          <p:spPr>
            <a:xfrm>
              <a:off x="857558" y="3325252"/>
              <a:ext cx="2717425" cy="7336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sz="1800" b="1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Соблюдение мандатного доступа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A9D422EA-1810-434F-AD1C-C6EFD4D7926B}"/>
              </a:ext>
            </a:extLst>
          </p:cNvPr>
          <p:cNvGrpSpPr/>
          <p:nvPr/>
        </p:nvGrpSpPr>
        <p:grpSpPr>
          <a:xfrm>
            <a:off x="1752290" y="2246110"/>
            <a:ext cx="3328228" cy="1987868"/>
            <a:chOff x="1080899" y="3180523"/>
            <a:chExt cx="3328228" cy="1987868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82704E1F-46D9-6B43-97A4-2F15CECE3B46}"/>
                </a:ext>
              </a:extLst>
            </p:cNvPr>
            <p:cNvSpPr/>
            <p:nvPr/>
          </p:nvSpPr>
          <p:spPr>
            <a:xfrm>
              <a:off x="1080899" y="3800644"/>
              <a:ext cx="3328228" cy="13677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sz="1400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 случае обнаружения угроз или аномалий система оперативно уведомляет службу безопасности и принимает необходимые меры для предотвращения ущерба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5F473D60-3840-964A-AE77-4B3A3E9A8C54}"/>
                </a:ext>
              </a:extLst>
            </p:cNvPr>
            <p:cNvSpPr/>
            <p:nvPr/>
          </p:nvSpPr>
          <p:spPr>
            <a:xfrm>
              <a:off x="1482237" y="3180523"/>
              <a:ext cx="2915489" cy="7336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sz="1800" b="1" dirty="0">
                  <a:solidFill>
                    <a:srgbClr val="24292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Оповещение и реагирование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组合 45">
            <a:extLst>
              <a:ext uri="{FF2B5EF4-FFF2-40B4-BE49-F238E27FC236}">
                <a16:creationId xmlns:a16="http://schemas.microsoft.com/office/drawing/2014/main" id="{B319FABD-12D4-9F47-BB31-547FED1FC8BD}"/>
              </a:ext>
            </a:extLst>
          </p:cNvPr>
          <p:cNvGrpSpPr/>
          <p:nvPr/>
        </p:nvGrpSpPr>
        <p:grpSpPr>
          <a:xfrm>
            <a:off x="2186509" y="4131939"/>
            <a:ext cx="2915489" cy="2253165"/>
            <a:chOff x="1508396" y="3297510"/>
            <a:chExt cx="2915489" cy="2253165"/>
          </a:xfrm>
        </p:grpSpPr>
        <p:sp>
          <p:nvSpPr>
            <p:cNvPr id="31" name="矩形 46">
              <a:extLst>
                <a:ext uri="{FF2B5EF4-FFF2-40B4-BE49-F238E27FC236}">
                  <a16:creationId xmlns:a16="http://schemas.microsoft.com/office/drawing/2014/main" id="{2AF631A7-3775-1E48-B488-C1601D94D94D}"/>
                </a:ext>
              </a:extLst>
            </p:cNvPr>
            <p:cNvSpPr/>
            <p:nvPr/>
          </p:nvSpPr>
          <p:spPr>
            <a:xfrm>
              <a:off x="1508396" y="3552756"/>
              <a:ext cx="2915489" cy="19979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1400" dirty="0">
                  <a:solidFill>
                    <a:srgbClr val="24292F"/>
                  </a:solidFill>
                  <a:effectLst/>
                  <a:ea typeface="Times New Roman" panose="02020603050405020304" pitchFamily="18" charset="0"/>
                </a:rPr>
                <a:t>"Стражник" обеспечивает высокий уровень защиты информации и обеспечивает соблюдение стандартов безопасности для Министерства Обороны РФ и оборонных предприятий.</a:t>
              </a:r>
              <a:endParaRPr lang="ru-RU" sz="1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32" name="矩形 47">
              <a:extLst>
                <a:ext uri="{FF2B5EF4-FFF2-40B4-BE49-F238E27FC236}">
                  <a16:creationId xmlns:a16="http://schemas.microsoft.com/office/drawing/2014/main" id="{B87F231D-97BD-884B-99C6-7D2EE964690C}"/>
                </a:ext>
              </a:extLst>
            </p:cNvPr>
            <p:cNvSpPr/>
            <p:nvPr/>
          </p:nvSpPr>
          <p:spPr>
            <a:xfrm>
              <a:off x="2175670" y="3297510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Вывод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41390AA-8B18-47B5-AA1B-3F7CFA2476C0}"/>
              </a:ext>
            </a:extLst>
          </p:cNvPr>
          <p:cNvSpPr txBox="1"/>
          <p:nvPr/>
        </p:nvSpPr>
        <p:spPr>
          <a:xfrm>
            <a:off x="245859" y="827096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u="sng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"Стражник" - это система централизованного мониторинга событий на рабочих станциях сотрудников Министерства Обороны Российской Федерации (МО) и оборонных предприятий.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14294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234081"/>
            <a:ext cx="6178134" cy="656153"/>
          </a:xfrm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модуля «</a:t>
            </a:r>
            <a:r>
              <a:rPr lang="ru-RU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ХранительПРО</a:t>
            </a: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A6CD40C-E07A-426E-940B-9CC18857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5" t="24525" r="40192" b="10742"/>
          <a:stretch/>
        </p:blipFill>
        <p:spPr bwMode="auto">
          <a:xfrm>
            <a:off x="5946097" y="890234"/>
            <a:ext cx="5194904" cy="4852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2E7A653-DD8B-477A-9446-986D9E3DB90B}"/>
              </a:ext>
            </a:extLst>
          </p:cNvPr>
          <p:cNvSpPr/>
          <p:nvPr/>
        </p:nvSpPr>
        <p:spPr>
          <a:xfrm>
            <a:off x="3067177" y="1402803"/>
            <a:ext cx="2159000" cy="10037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в базу данных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70106267-752C-4C1C-84E8-000D9FB79174}"/>
              </a:ext>
            </a:extLst>
          </p:cNvPr>
          <p:cNvSpPr/>
          <p:nvPr/>
        </p:nvSpPr>
        <p:spPr>
          <a:xfrm>
            <a:off x="337091" y="2619430"/>
            <a:ext cx="2159000" cy="10037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ru-RU" dirty="0"/>
              <a:t>Ввод информации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97A46CF3-863B-4397-ADA6-C5D6B1959097}"/>
              </a:ext>
            </a:extLst>
          </p:cNvPr>
          <p:cNvSpPr/>
          <p:nvPr/>
        </p:nvSpPr>
        <p:spPr>
          <a:xfrm>
            <a:off x="2830962" y="2973810"/>
            <a:ext cx="2385168" cy="11845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30000"/>
              </a:lnSpc>
            </a:pPr>
            <a:r>
              <a:rPr lang="ru-RU" dirty="0"/>
              <a:t>Уведомление системы безопасности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637DC30-215F-48E0-80AA-81493F888FB6}"/>
              </a:ext>
            </a:extLst>
          </p:cNvPr>
          <p:cNvSpPr/>
          <p:nvPr/>
        </p:nvSpPr>
        <p:spPr>
          <a:xfrm>
            <a:off x="2830962" y="4451457"/>
            <a:ext cx="2159000" cy="10037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30000"/>
              </a:lnSpc>
            </a:pPr>
            <a:r>
              <a:rPr lang="ru-RU" dirty="0"/>
              <a:t>Завершение процесса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149B6421-CC79-46B8-97A7-94C8E8109147}"/>
              </a:ext>
            </a:extLst>
          </p:cNvPr>
          <p:cNvSpPr/>
          <p:nvPr/>
        </p:nvSpPr>
        <p:spPr>
          <a:xfrm>
            <a:off x="137536" y="4158358"/>
            <a:ext cx="2159000" cy="10037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ru-RU" dirty="0"/>
              <a:t>Проверка данных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8C9B03C-638D-4EDC-B88D-10FF1FD8F18A}"/>
              </a:ext>
            </a:extLst>
          </p:cNvPr>
          <p:cNvSpPr/>
          <p:nvPr/>
        </p:nvSpPr>
        <p:spPr>
          <a:xfrm>
            <a:off x="334498" y="1105418"/>
            <a:ext cx="2159000" cy="10037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ru-RU" dirty="0"/>
              <a:t>Проверка доступа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03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570"/>
            <a:ext cx="6460091" cy="65615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A9CB5E-AD64-E941-A4AA-EB311F601E4E}"/>
              </a:ext>
            </a:extLst>
          </p:cNvPr>
          <p:cNvSpPr/>
          <p:nvPr/>
        </p:nvSpPr>
        <p:spPr>
          <a:xfrm>
            <a:off x="8585723" y="2110279"/>
            <a:ext cx="3077100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посетителя</a:t>
            </a:r>
            <a:endParaRPr lang="id-ID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848FB4-A593-E14D-A2E7-A99D6114FED4}"/>
              </a:ext>
            </a:extLst>
          </p:cNvPr>
          <p:cNvSpPr txBox="1"/>
          <p:nvPr/>
        </p:nvSpPr>
        <p:spPr>
          <a:xfrm>
            <a:off x="6690645" y="1559907"/>
            <a:ext cx="246633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на посещение</a:t>
            </a:r>
            <a:endParaRPr lang="en-US" sz="1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966CF4-D219-E945-A9C2-40D166DA92D4}"/>
              </a:ext>
            </a:extLst>
          </p:cNvPr>
          <p:cNvSpPr/>
          <p:nvPr/>
        </p:nvSpPr>
        <p:spPr>
          <a:xfrm>
            <a:off x="7923814" y="3203192"/>
            <a:ext cx="3944595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Уведомление ответственного</a:t>
            </a:r>
            <a:endParaRPr lang="id-ID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7B7B7B-0F8F-B140-B90B-07E9EC94A3C8}"/>
              </a:ext>
            </a:extLst>
          </p:cNvPr>
          <p:cNvSpPr txBox="1"/>
          <p:nvPr/>
        </p:nvSpPr>
        <p:spPr>
          <a:xfrm>
            <a:off x="6690645" y="2714640"/>
            <a:ext cx="236293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доступа</a:t>
            </a:r>
            <a:endParaRPr 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F5F710-F7E2-C740-91AE-8450D38E0E0E}"/>
              </a:ext>
            </a:extLst>
          </p:cNvPr>
          <p:cNvSpPr/>
          <p:nvPr/>
        </p:nvSpPr>
        <p:spPr>
          <a:xfrm>
            <a:off x="8936187" y="4477913"/>
            <a:ext cx="3077100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Уведомление посетителя</a:t>
            </a:r>
            <a:endParaRPr lang="id-ID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81CFFF-5D35-EC43-B244-0B16B721254C}"/>
              </a:ext>
            </a:extLst>
          </p:cNvPr>
          <p:cNvSpPr txBox="1"/>
          <p:nvPr/>
        </p:nvSpPr>
        <p:spPr>
          <a:xfrm>
            <a:off x="7008176" y="3807937"/>
            <a:ext cx="232887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Принятие решения</a:t>
            </a:r>
            <a:endParaRPr lang="en-US" sz="16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0F6768-B879-E348-858A-02AA9FBA3D4A}"/>
              </a:ext>
            </a:extLst>
          </p:cNvPr>
          <p:cNvSpPr/>
          <p:nvPr/>
        </p:nvSpPr>
        <p:spPr>
          <a:xfrm>
            <a:off x="7008176" y="5093087"/>
            <a:ext cx="2466338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Завершение процесса</a:t>
            </a:r>
            <a:endParaRPr lang="id-ID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4C7B486-FD6B-47C8-8B44-7F7A019D0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7" t="30514" r="7322" b="10171"/>
          <a:stretch/>
        </p:blipFill>
        <p:spPr bwMode="auto">
          <a:xfrm>
            <a:off x="121748" y="1396314"/>
            <a:ext cx="6708261" cy="4207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38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D90FE-3DCA-4C03-8F2E-B25759DB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6271"/>
            <a:ext cx="10515600" cy="656153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D0324-E945-4977-BBA7-C153CFEFB90A}"/>
              </a:ext>
            </a:extLst>
          </p:cNvPr>
          <p:cNvSpPr txBox="1"/>
          <p:nvPr/>
        </p:nvSpPr>
        <p:spPr>
          <a:xfrm>
            <a:off x="7488193" y="1371600"/>
            <a:ext cx="4599802" cy="382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Гость: подает заявку на пропуск через веб-сервис.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 общего отдела: проверяет и подтверждает заявки на пропуск.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 охраны: осуществляет пропускной режим на основе подтвержденных заявок.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 подразделения: регистрирует посещения гостей/экскурсантов.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Администратор: настраивает систему, управляет пользователями и правами доступа.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D0D02-0BF0-46D4-8E52-217EA7F5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4" t="26106" r="6210" b="12140"/>
          <a:stretch/>
        </p:blipFill>
        <p:spPr bwMode="auto">
          <a:xfrm>
            <a:off x="388210" y="1556616"/>
            <a:ext cx="6688840" cy="318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314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0E8F6-C32B-48A3-AD3B-F7CE56FD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201"/>
            <a:ext cx="6880654" cy="656153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50000"/>
              </a:lnSpc>
            </a:pPr>
            <a:r>
              <a:rPr lang="ru-RU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модуля «Стражник»</a:t>
            </a:r>
            <a:br>
              <a:rPr lang="ru-RU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54600-F971-4330-9AB6-8026F27F9839}"/>
              </a:ext>
            </a:extLst>
          </p:cNvPr>
          <p:cNvSpPr txBox="1"/>
          <p:nvPr/>
        </p:nvSpPr>
        <p:spPr>
          <a:xfrm>
            <a:off x="6705601" y="1566952"/>
            <a:ext cx="548639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Администратор: отвечает за настройку системы, управление пользователями и правами доступа, просмотр журналов событий и отчётов.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Охранник: использует систему для мониторинга состояния объекта, получения оповещений, управления доступом и реагирования на инциденты.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Менеджер объекта охраны: просматривает отчеты, управляет доступом для пользователей объекта, взаимодействует с администратором безопасности.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Технический специалист: отвечает за установку, настройку и обслуживание оборудования системы.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CA9EA9-9314-4F31-83EB-E9256B07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5" t="28232" r="6842" b="9886"/>
          <a:stretch/>
        </p:blipFill>
        <p:spPr bwMode="auto">
          <a:xfrm>
            <a:off x="210883" y="1986996"/>
            <a:ext cx="6375268" cy="3067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879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40C25-7735-4C2B-97E9-422DA7C9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371904"/>
            <a:ext cx="10515600" cy="656153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77F43E-885B-4D35-81CB-C29D374F9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0" t="26426" r="13191" b="10231"/>
          <a:stretch/>
        </p:blipFill>
        <p:spPr bwMode="auto">
          <a:xfrm>
            <a:off x="6182496" y="1065212"/>
            <a:ext cx="5776784" cy="440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B23D3-9A34-4838-9BAE-727A256ED78F}"/>
              </a:ext>
            </a:extLst>
          </p:cNvPr>
          <p:cNvSpPr txBox="1"/>
          <p:nvPr/>
        </p:nvSpPr>
        <p:spPr>
          <a:xfrm>
            <a:off x="47368" y="1065212"/>
            <a:ext cx="6135128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  <a:tabLst>
                <a:tab pos="1637665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пользователями  взаимодействует с базой данных для хранения и извлечения информации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  <a:tabLst>
                <a:tab pos="1637665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Журналирование событий  записывает информацию о событиях </a:t>
            </a:r>
          </a:p>
          <a:p>
            <a:pPr indent="450215" algn="just">
              <a:spcAft>
                <a:spcPts val="800"/>
              </a:spcAft>
              <a:tabLst>
                <a:tab pos="1637665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Бизнес-логика системы  использует информацию из базы данных и журнала событий для принятия решений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  <a:tabLst>
                <a:tab pos="1637665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Логика доступа к данным  контролирует доступ к базе данных на основе правил, определенных в бизнес-логике системы </a:t>
            </a:r>
          </a:p>
          <a:p>
            <a:pPr indent="450215" algn="just">
              <a:spcAft>
                <a:spcPts val="800"/>
              </a:spcAft>
              <a:tabLst>
                <a:tab pos="1637665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приложения  взаимодействует с управлением пользователями, журналированием событий, бизнес-логикой системы и логикой доступа к данным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  <a:tabLst>
                <a:tab pos="1637665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Уведомления и оповещения  генерируются на основе событий, зарегистрированных в журнале событий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6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565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微软雅黑</vt:lpstr>
      <vt:lpstr>华文新魏</vt:lpstr>
      <vt:lpstr>Arial</vt:lpstr>
      <vt:lpstr>Arial Black</vt:lpstr>
      <vt:lpstr>Arial Narrow</vt:lpstr>
      <vt:lpstr>Calibri</vt:lpstr>
      <vt:lpstr>Calibri Light</vt:lpstr>
      <vt:lpstr>inpin heiti</vt:lpstr>
      <vt:lpstr>Seravek</vt:lpstr>
      <vt:lpstr>Times New Roman</vt:lpstr>
      <vt:lpstr>Office Theme</vt:lpstr>
      <vt:lpstr>ПМ.02 Осуществление интеграции  программных модулей МДК.02.01 Технология разработки программного обеспечения МДК.02.02 Инструментальные средства разработки программного обеспечения МДК.02.03 Математическое моделирование   по специальности 09.02.07 Информационные системы и программирование  </vt:lpstr>
      <vt:lpstr>Содержание</vt:lpstr>
      <vt:lpstr>Анализ предметной области «ХранительПРО»</vt:lpstr>
      <vt:lpstr>Анализ предметной области «Стражник»</vt:lpstr>
      <vt:lpstr>Проектирование модуля «ХранительПРО» ДИАГРАММА ДЕЯТЕЛЬНОСТИ</vt:lpstr>
      <vt:lpstr>ДИАГРАММА ПОСЛЕДОВАТЕЛЬНОСТИ</vt:lpstr>
      <vt:lpstr>ДИАГРАММА ВАРИАНТОВ ИСПОЛЬЗОВАНИЯ </vt:lpstr>
      <vt:lpstr>Проектирование модуля «Стражник»  ДИАГРАММА ВАРИАНТОВ ИСПОЛЬЗОВАНИЯ </vt:lpstr>
      <vt:lpstr>ДИАГРАММА КОМПОНЕНТОВ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Ильенко Дарья</cp:lastModifiedBy>
  <cp:revision>19</cp:revision>
  <dcterms:created xsi:type="dcterms:W3CDTF">2023-07-14T15:39:09Z</dcterms:created>
  <dcterms:modified xsi:type="dcterms:W3CDTF">2024-05-03T06:08:44Z</dcterms:modified>
</cp:coreProperties>
</file>