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6" r:id="rId3"/>
  </p:sldMasterIdLst>
  <p:notesMasterIdLst>
    <p:notesMasterId r:id="rId26"/>
  </p:notesMasterIdLst>
  <p:handoutMasterIdLst>
    <p:handoutMasterId r:id="rId27"/>
  </p:handoutMasterIdLst>
  <p:sldIdLst>
    <p:sldId id="256" r:id="rId4"/>
    <p:sldId id="316" r:id="rId5"/>
    <p:sldId id="263" r:id="rId6"/>
    <p:sldId id="264" r:id="rId7"/>
    <p:sldId id="319" r:id="rId8"/>
    <p:sldId id="301" r:id="rId9"/>
    <p:sldId id="317" r:id="rId10"/>
    <p:sldId id="318" r:id="rId11"/>
    <p:sldId id="311" r:id="rId12"/>
    <p:sldId id="309" r:id="rId13"/>
    <p:sldId id="320" r:id="rId14"/>
    <p:sldId id="321" r:id="rId15"/>
    <p:sldId id="322" r:id="rId16"/>
    <p:sldId id="310" r:id="rId17"/>
    <p:sldId id="305" r:id="rId18"/>
    <p:sldId id="306" r:id="rId19"/>
    <p:sldId id="326" r:id="rId20"/>
    <p:sldId id="325" r:id="rId21"/>
    <p:sldId id="324" r:id="rId22"/>
    <p:sldId id="315" r:id="rId23"/>
    <p:sldId id="290" r:id="rId24"/>
    <p:sldId id="291" r:id="rId25"/>
  </p:sldIdLst>
  <p:sldSz cx="9144000" cy="6858000" type="screen4x3"/>
  <p:notesSz cx="6735763" cy="9866313"/>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000"/>
    <a:srgbClr val="0000FF"/>
    <a:srgbClr val="FF6699"/>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C1922-49CD-1D1E-6C11-0E3CE6FFC095}" v="309" dt="2025-04-30T06:20:30.443"/>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US"/>
          </a:p>
        </p:txBody>
      </p:sp>
      <p:sp>
        <p:nvSpPr>
          <p:cNvPr id="104878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F5AADF60-20FE-4712-992F-EDBC35225153}" type="datetimeFigureOut">
              <a:rPr lang="en-US"/>
              <a:t>5/2/2025</a:t>
            </a:fld>
            <a:endParaRPr lang="en-US"/>
          </a:p>
        </p:txBody>
      </p:sp>
      <p:sp>
        <p:nvSpPr>
          <p:cNvPr id="104878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US"/>
          </a:p>
        </p:txBody>
      </p:sp>
      <p:sp>
        <p:nvSpPr>
          <p:cNvPr id="104878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DC958E4-7DA1-4DBD-BD9E-EF79AF32806B}" type="slidenum">
              <a:rPr lang="en-US"/>
              <a:t>‹#›</a:t>
            </a:fld>
            <a:endParaRPr lang="en-US"/>
          </a:p>
        </p:txBody>
      </p:sp>
    </p:spTree>
    <p:extLst>
      <p:ext uri="{BB962C8B-B14F-4D97-AF65-F5344CB8AC3E}">
        <p14:creationId xmlns:p14="http://schemas.microsoft.com/office/powerpoint/2010/main" val="147935139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9T09:16:15.73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9T09:16:15.73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9T09:16:15.73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09T09:16:15.733"/>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1048777"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B61C34E8-AF3A-4395-ACCB-850F986824EC}" type="datetimeFigureOut">
              <a:rPr lang="en-GB" smtClean="0"/>
              <a:t>02/05/2025</a:t>
            </a:fld>
            <a:endParaRPr lang="en-GB"/>
          </a:p>
        </p:txBody>
      </p:sp>
      <p:sp>
        <p:nvSpPr>
          <p:cNvPr id="1048778" name="Slide Image Placeholder 3"/>
          <p:cNvSpPr>
            <a:spLocks noGrp="1" noRot="1" noChangeAspect="1"/>
          </p:cNvSpPr>
          <p:nvPr>
            <p:ph type="sldImg" idx="2"/>
          </p:nvPr>
        </p:nvSpPr>
        <p:spPr>
          <a:xfrm>
            <a:off x="900113" y="739775"/>
            <a:ext cx="4935537" cy="3700463"/>
          </a:xfrm>
          <a:prstGeom prst="rect">
            <a:avLst/>
          </a:prstGeom>
          <a:noFill/>
          <a:ln w="12700">
            <a:solidFill>
              <a:prstClr val="black"/>
            </a:solidFill>
          </a:ln>
        </p:spPr>
        <p:txBody>
          <a:bodyPr vert="horz" lIns="91440" tIns="45720" rIns="91440" bIns="45720" rtlCol="0" anchor="ctr"/>
          <a:lstStyle/>
          <a:p>
            <a:endParaRPr lang="en-GB"/>
          </a:p>
        </p:txBody>
      </p:sp>
      <p:sp>
        <p:nvSpPr>
          <p:cNvPr id="1048779"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80"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1048781"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3B56E55A-5FF4-4388-AEA5-A9C78B46A1FD}" type="slidenum">
              <a:rPr lang="en-GB" smtClean="0"/>
              <a:t>‹#›</a:t>
            </a:fld>
            <a:endParaRPr lang="en-GB"/>
          </a:p>
        </p:txBody>
      </p:sp>
    </p:spTree>
    <p:extLst>
      <p:ext uri="{BB962C8B-B14F-4D97-AF65-F5344CB8AC3E}">
        <p14:creationId xmlns:p14="http://schemas.microsoft.com/office/powerpoint/2010/main" val="128182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21</a:t>
            </a:fld>
            <a:endParaRPr lang="en-US">
              <a:solidFill>
                <a:prstClr val="black"/>
              </a:solidFill>
            </a:endParaRPr>
          </a:p>
        </p:txBody>
      </p:sp>
      <p:sp>
        <p:nvSpPr>
          <p:cNvPr id="6" name="Footer Placeholder 5"/>
          <p:cNvSpPr>
            <a:spLocks noGrp="1"/>
          </p:cNvSpPr>
          <p:nvPr>
            <p:ph type="ftr" sz="quarter" idx="10"/>
          </p:nvPr>
        </p:nvSpPr>
        <p:spPr/>
        <p:txBody>
          <a:bodyPr/>
          <a:lstStyle/>
          <a:p>
            <a:pPr>
              <a:defRPr/>
            </a:pPr>
            <a:endParaRPr lang="en-I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ln>
        </p:spPr>
      </p:sp>
      <p:sp>
        <p:nvSpPr>
          <p:cNvPr id="139267"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p>
        </p:txBody>
      </p:sp>
      <p:sp>
        <p:nvSpPr>
          <p:cNvPr id="80901" name="Slide Number Placeholder 4"/>
          <p:cNvSpPr>
            <a:spLocks noGrp="1"/>
          </p:cNvSpPr>
          <p:nvPr>
            <p:ph type="sldNum" sz="quarter" idx="5"/>
          </p:nvPr>
        </p:nvSpPr>
        <p:spPr bwMode="auto">
          <a:ln>
            <a:miter lim="800000"/>
          </a:ln>
        </p:spPr>
        <p:txBody>
          <a:bodyPr wrap="square" numCol="1" anchorCtr="0" compatLnSpc="1"/>
          <a:lstStyle/>
          <a:p>
            <a:pPr>
              <a:defRPr/>
            </a:pPr>
            <a:fld id="{5A4514F2-1CC3-4186-A118-4EF14066A150}" type="slidenum">
              <a:rPr lang="en-US" smtClean="0">
                <a:solidFill>
                  <a:prstClr val="black"/>
                </a:solidFill>
              </a:rPr>
              <a:t>22</a:t>
            </a:fld>
            <a:endParaRPr lang="en-US">
              <a:solidFill>
                <a:prstClr val="black"/>
              </a:solidFill>
            </a:endParaRPr>
          </a:p>
        </p:txBody>
      </p:sp>
      <p:sp>
        <p:nvSpPr>
          <p:cNvPr id="6" name="Footer Placeholder 5"/>
          <p:cNvSpPr>
            <a:spLocks noGrp="1"/>
          </p:cNvSpPr>
          <p:nvPr>
            <p:ph type="ftr" sz="quarter" idx="10"/>
          </p:nvPr>
        </p:nvSpPr>
        <p:spPr/>
        <p:txBody>
          <a:bodyPr/>
          <a:lstStyle/>
          <a:p>
            <a:pPr>
              <a:defRPr/>
            </a:pPr>
            <a:endParaRPr lang="en-I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5" name="Title 1"/>
          <p:cNvSpPr>
            <a:spLocks noGrp="1"/>
          </p:cNvSpPr>
          <p:nvPr>
            <p:ph type="ctrTitle"/>
          </p:nvPr>
        </p:nvSpPr>
        <p:spPr>
          <a:xfrm>
            <a:off x="685800" y="2130431"/>
            <a:ext cx="7772400" cy="1470025"/>
          </a:xfrm>
        </p:spPr>
        <p:txBody>
          <a:bodyPr/>
          <a:lstStyle/>
          <a:p>
            <a:r>
              <a:rPr lang="en-US"/>
              <a:t>Click to edit Master title style</a:t>
            </a:r>
          </a:p>
        </p:txBody>
      </p:sp>
      <p:sp>
        <p:nvSpPr>
          <p:cNvPr id="104861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17" name="Date Placeholder 3"/>
          <p:cNvSpPr>
            <a:spLocks noGrp="1"/>
          </p:cNvSpPr>
          <p:nvPr>
            <p:ph type="dt" sz="half" idx="10"/>
          </p:nvPr>
        </p:nvSpPr>
        <p:spPr/>
        <p:txBody>
          <a:bodyPr/>
          <a:lstStyle/>
          <a:p>
            <a:fld id="{E5049658-1B32-471B-BF08-B398628EF583}" type="datetimeFigureOut">
              <a:rPr lang="en-US"/>
              <a:t>5/2/2025</a:t>
            </a:fld>
            <a:endParaRPr lang="en-US"/>
          </a:p>
        </p:txBody>
      </p:sp>
      <p:sp>
        <p:nvSpPr>
          <p:cNvPr id="1048618" name="Footer Placeholder 4"/>
          <p:cNvSpPr>
            <a:spLocks noGrp="1"/>
          </p:cNvSpPr>
          <p:nvPr>
            <p:ph type="ftr" sz="quarter" idx="11"/>
          </p:nvPr>
        </p:nvSpPr>
        <p:spPr/>
        <p:txBody>
          <a:bodyPr/>
          <a:lstStyle/>
          <a:p>
            <a:endParaRPr lang="en-US"/>
          </a:p>
        </p:txBody>
      </p:sp>
      <p:sp>
        <p:nvSpPr>
          <p:cNvPr id="1048619" name="Slide Number Placeholder 5"/>
          <p:cNvSpPr>
            <a:spLocks noGrp="1"/>
          </p:cNvSpPr>
          <p:nvPr>
            <p:ph type="sldNum" sz="quarter" idx="12"/>
          </p:nvPr>
        </p:nvSpPr>
        <p:spPr/>
        <p:txBody>
          <a:bodyPr/>
          <a:lstStyle/>
          <a:p>
            <a:fld id="{A6C698EB-6D6A-44E3-AD2E-820EDD660B89}"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a:t>Click to edit Master title style</a:t>
            </a:r>
          </a:p>
        </p:txBody>
      </p:sp>
      <p:sp>
        <p:nvSpPr>
          <p:cNvPr id="104872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Date Placeholder 3"/>
          <p:cNvSpPr>
            <a:spLocks noGrp="1"/>
          </p:cNvSpPr>
          <p:nvPr>
            <p:ph type="dt" sz="half" idx="10"/>
          </p:nvPr>
        </p:nvSpPr>
        <p:spPr/>
        <p:txBody>
          <a:bodyPr/>
          <a:lstStyle/>
          <a:p>
            <a:fld id="{78B03597-99BF-4D07-AF0D-92BAB1D51340}" type="datetimeFigureOut">
              <a:rPr lang="en-US"/>
              <a:t>5/2/2025</a:t>
            </a:fld>
            <a:endParaRPr lang="en-US"/>
          </a:p>
        </p:txBody>
      </p:sp>
      <p:sp>
        <p:nvSpPr>
          <p:cNvPr id="1048722" name="Footer Placeholder 4"/>
          <p:cNvSpPr>
            <a:spLocks noGrp="1"/>
          </p:cNvSpPr>
          <p:nvPr>
            <p:ph type="ftr" sz="quarter" idx="11"/>
          </p:nvPr>
        </p:nvSpPr>
        <p:spPr/>
        <p:txBody>
          <a:bodyPr/>
          <a:lstStyle/>
          <a:p>
            <a:endParaRPr lang="en-US"/>
          </a:p>
        </p:txBody>
      </p:sp>
      <p:sp>
        <p:nvSpPr>
          <p:cNvPr id="1048723" name="Slide Number Placeholder 5"/>
          <p:cNvSpPr>
            <a:spLocks noGrp="1"/>
          </p:cNvSpPr>
          <p:nvPr>
            <p:ph type="sldNum" sz="quarter" idx="12"/>
          </p:nvPr>
        </p:nvSpPr>
        <p:spPr/>
        <p:txBody>
          <a:bodyPr/>
          <a:lstStyle/>
          <a:p>
            <a:fld id="{AF1ACDDE-A4D3-4E0B-A570-A78689AE3E3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0"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1048701"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2" name="Date Placeholder 3"/>
          <p:cNvSpPr>
            <a:spLocks noGrp="1"/>
          </p:cNvSpPr>
          <p:nvPr>
            <p:ph type="dt" sz="half" idx="10"/>
          </p:nvPr>
        </p:nvSpPr>
        <p:spPr/>
        <p:txBody>
          <a:bodyPr/>
          <a:lstStyle/>
          <a:p>
            <a:fld id="{D45B56C9-71B5-404C-B5A2-B45F21E75A32}" type="datetimeFigureOut">
              <a:rPr lang="en-US"/>
              <a:t>5/2/2025</a:t>
            </a:fld>
            <a:endParaRPr lang="en-US"/>
          </a:p>
        </p:txBody>
      </p:sp>
      <p:sp>
        <p:nvSpPr>
          <p:cNvPr id="1048703" name="Footer Placeholder 4"/>
          <p:cNvSpPr>
            <a:spLocks noGrp="1"/>
          </p:cNvSpPr>
          <p:nvPr>
            <p:ph type="ftr" sz="quarter" idx="11"/>
          </p:nvPr>
        </p:nvSpPr>
        <p:spPr/>
        <p:txBody>
          <a:bodyPr/>
          <a:lstStyle/>
          <a:p>
            <a:endParaRPr lang="en-US"/>
          </a:p>
        </p:txBody>
      </p:sp>
      <p:sp>
        <p:nvSpPr>
          <p:cNvPr id="1048704" name="Slide Number Placeholder 5"/>
          <p:cNvSpPr>
            <a:spLocks noGrp="1"/>
          </p:cNvSpPr>
          <p:nvPr>
            <p:ph type="sldNum" sz="quarter" idx="12"/>
          </p:nvPr>
        </p:nvSpPr>
        <p:spPr/>
        <p:txBody>
          <a:bodyPr/>
          <a:lstStyle/>
          <a:p>
            <a:fld id="{BCB308AD-B6DB-4B82-B1F7-9450F5460026}"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52"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53" name="Subtitle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754" name="Rectangle 32"/>
          <p:cNvSpPr>
            <a:spLocks noGrp="1" noChangeArrowheads="1"/>
          </p:cNvSpPr>
          <p:nvPr>
            <p:ph type="sldNum" sz="quarter" idx="10"/>
          </p:nvPr>
        </p:nvSpPr>
        <p:spPr/>
        <p:txBody>
          <a:bodyPr/>
          <a:lstStyle/>
          <a:p>
            <a:fld id="{F33682F6-07BE-4D8D-A30B-784368EB4D18}" type="slidenum">
              <a:rPr lang="en-US">
                <a:solidFill>
                  <a:srgbClr val="000000"/>
                </a:solidFill>
              </a:rPr>
              <a:t>‹#›</a:t>
            </a:fld>
            <a:r>
              <a:rPr lang="en-US">
                <a:solidFill>
                  <a:srgbClr val="000000"/>
                </a:solidFill>
              </a:rPr>
              <a:t>/33</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Rectangle 32"/>
          <p:cNvSpPr>
            <a:spLocks noGrp="1" noChangeArrowheads="1"/>
          </p:cNvSpPr>
          <p:nvPr>
            <p:ph type="sldNum" sz="quarter" idx="10"/>
          </p:nvPr>
        </p:nvSpPr>
        <p:spPr/>
        <p:txBody>
          <a:bodyPr/>
          <a:lstStyle/>
          <a:p>
            <a:fld id="{15A104C0-9CA3-40E4-B708-2BE1DD18AAA2}" type="slidenum">
              <a:rPr lang="en-US">
                <a:solidFill>
                  <a:srgbClr val="000000"/>
                </a:solidFill>
              </a:rPr>
              <a:t>‹#›</a:t>
            </a:fld>
            <a:r>
              <a:rPr lang="en-US">
                <a:solidFill>
                  <a:srgbClr val="000000"/>
                </a:solidFill>
              </a:rPr>
              <a:t>/33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1"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772" name="Rectangle 32"/>
          <p:cNvSpPr>
            <a:spLocks noGrp="1" noChangeArrowheads="1"/>
          </p:cNvSpPr>
          <p:nvPr>
            <p:ph type="sldNum" sz="quarter" idx="10"/>
          </p:nvPr>
        </p:nvSpPr>
        <p:spPr/>
        <p:txBody>
          <a:bodyPr/>
          <a:lstStyle/>
          <a:p>
            <a:fld id="{C69354AA-FA39-4F23-8A68-66C7B7405C24}" type="slidenum">
              <a:rPr lang="en-US">
                <a:solidFill>
                  <a:srgbClr val="000000"/>
                </a:solidFill>
              </a:rPr>
              <a:t>‹#›</a:t>
            </a:fld>
            <a:r>
              <a:rPr lang="en-US">
                <a:solidFill>
                  <a:srgbClr val="000000"/>
                </a:solidFill>
              </a:rPr>
              <a:t>/33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a:t>Click to edit Master title style</a:t>
            </a:r>
          </a:p>
        </p:txBody>
      </p:sp>
      <p:sp>
        <p:nvSpPr>
          <p:cNvPr id="1048735" name="Content Placeholder 2"/>
          <p:cNvSpPr>
            <a:spLocks noGrp="1"/>
          </p:cNvSpPr>
          <p:nvPr>
            <p:ph sz="half" idx="1"/>
          </p:nvPr>
        </p:nvSpPr>
        <p:spPr>
          <a:xfrm>
            <a:off x="942975" y="2357438"/>
            <a:ext cx="3868738"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Content Placeholder 3"/>
          <p:cNvSpPr>
            <a:spLocks noGrp="1"/>
          </p:cNvSpPr>
          <p:nvPr>
            <p:ph sz="half" idx="2"/>
          </p:nvPr>
        </p:nvSpPr>
        <p:spPr>
          <a:xfrm>
            <a:off x="4964113" y="2357438"/>
            <a:ext cx="3868737" cy="379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7" name="Rectangle 32"/>
          <p:cNvSpPr>
            <a:spLocks noGrp="1" noChangeArrowheads="1"/>
          </p:cNvSpPr>
          <p:nvPr>
            <p:ph type="sldNum" sz="quarter" idx="10"/>
          </p:nvPr>
        </p:nvSpPr>
        <p:spPr/>
        <p:txBody>
          <a:bodyPr/>
          <a:lstStyle/>
          <a:p>
            <a:fld id="{B3533401-8ED0-4476-AD34-E93D5331DAAE}" type="slidenum">
              <a:rPr lang="en-US">
                <a:solidFill>
                  <a:srgbClr val="000000"/>
                </a:solidFill>
              </a:rPr>
              <a:t>‹#›</a:t>
            </a:fld>
            <a:r>
              <a:rPr lang="en-US">
                <a:solidFill>
                  <a:srgbClr val="000000"/>
                </a:solidFill>
              </a:rPr>
              <a:t>/33</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46" name="Title 1"/>
          <p:cNvSpPr>
            <a:spLocks noGrp="1"/>
          </p:cNvSpPr>
          <p:nvPr>
            <p:ph type="title"/>
          </p:nvPr>
        </p:nvSpPr>
        <p:spPr>
          <a:xfrm>
            <a:off x="457200" y="274638"/>
            <a:ext cx="8229600" cy="1143000"/>
          </a:xfrm>
        </p:spPr>
        <p:txBody>
          <a:bodyPr/>
          <a:lstStyle/>
          <a:p>
            <a:r>
              <a:rPr lang="en-US"/>
              <a:t>Click to edit Master title style</a:t>
            </a:r>
          </a:p>
        </p:txBody>
      </p:sp>
      <p:sp>
        <p:nvSpPr>
          <p:cNvPr id="104874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1" name="Rectangle 32"/>
          <p:cNvSpPr>
            <a:spLocks noGrp="1" noChangeArrowheads="1"/>
          </p:cNvSpPr>
          <p:nvPr>
            <p:ph type="sldNum" sz="quarter" idx="10"/>
          </p:nvPr>
        </p:nvSpPr>
        <p:spPr/>
        <p:txBody>
          <a:bodyPr/>
          <a:lstStyle/>
          <a:p>
            <a:fld id="{505ED405-018E-4712-B102-67532C03A436}" type="slidenum">
              <a:rPr lang="en-US">
                <a:solidFill>
                  <a:srgbClr val="000000"/>
                </a:solidFill>
              </a:rPr>
              <a:t>‹#›</a:t>
            </a:fld>
            <a:r>
              <a:rPr lang="en-US">
                <a:solidFill>
                  <a:srgbClr val="000000"/>
                </a:solidFill>
              </a:rPr>
              <a:t>/33</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4" name="Title 1"/>
          <p:cNvSpPr>
            <a:spLocks noGrp="1"/>
          </p:cNvSpPr>
          <p:nvPr>
            <p:ph type="title"/>
          </p:nvPr>
        </p:nvSpPr>
        <p:spPr/>
        <p:txBody>
          <a:bodyPr/>
          <a:lstStyle/>
          <a:p>
            <a:r>
              <a:rPr lang="en-US"/>
              <a:t>Click to edit Master title style</a:t>
            </a:r>
          </a:p>
        </p:txBody>
      </p:sp>
      <p:sp>
        <p:nvSpPr>
          <p:cNvPr id="1048745" name="Rectangle 32"/>
          <p:cNvSpPr>
            <a:spLocks noGrp="1" noChangeArrowheads="1"/>
          </p:cNvSpPr>
          <p:nvPr>
            <p:ph type="sldNum" sz="quarter" idx="10"/>
          </p:nvPr>
        </p:nvSpPr>
        <p:spPr/>
        <p:txBody>
          <a:bodyPr/>
          <a:lstStyle/>
          <a:p>
            <a:fld id="{C76DFAFD-39DE-4C09-957F-770444AD2EE7}" type="slidenum">
              <a:rPr lang="en-US">
                <a:solidFill>
                  <a:srgbClr val="000000"/>
                </a:solidFill>
              </a:rPr>
              <a:t>‹#›</a:t>
            </a:fld>
            <a:r>
              <a:rPr lang="en-US">
                <a:solidFill>
                  <a:srgbClr val="000000"/>
                </a:solidFill>
              </a:rPr>
              <a:t>/33</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5" name="Rectangle 32"/>
          <p:cNvSpPr>
            <a:spLocks noGrp="1" noChangeArrowheads="1"/>
          </p:cNvSpPr>
          <p:nvPr>
            <p:ph type="sldNum" sz="quarter" idx="10"/>
          </p:nvPr>
        </p:nvSpPr>
        <p:spPr/>
        <p:txBody>
          <a:bodyPr/>
          <a:lstStyle/>
          <a:p>
            <a:fld id="{D4BA5899-D4CA-40AF-A003-DA39DB7FA9F0}" type="slidenum">
              <a:rPr lang="en-US">
                <a:solidFill>
                  <a:srgbClr val="000000"/>
                </a:solidFill>
              </a:rPr>
              <a:t>‹#›</a:t>
            </a:fld>
            <a:r>
              <a:rPr lang="en-US">
                <a:solidFill>
                  <a:srgbClr val="000000"/>
                </a:solidFill>
              </a:rPr>
              <a:t>/33</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40"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4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43" name="Rectangle 32"/>
          <p:cNvSpPr>
            <a:spLocks noGrp="1" noChangeArrowheads="1"/>
          </p:cNvSpPr>
          <p:nvPr>
            <p:ph type="sldNum" sz="quarter" idx="10"/>
          </p:nvPr>
        </p:nvSpPr>
        <p:spPr/>
        <p:txBody>
          <a:bodyPr/>
          <a:lstStyle/>
          <a:p>
            <a:fld id="{C61FECB9-8477-40F6-AFF1-5D508CBDA423}" type="slidenum">
              <a:rPr lang="en-US">
                <a:solidFill>
                  <a:srgbClr val="000000"/>
                </a:solidFill>
              </a:rPr>
              <a:t>‹#›</a:t>
            </a:fld>
            <a:r>
              <a:rPr lang="en-US">
                <a:solidFill>
                  <a:srgbClr val="000000"/>
                </a:solidFill>
              </a:rPr>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BB487F52-83E9-40DA-BAC6-8264382B3B98}" type="datetimeFigureOut">
              <a:rPr lang="en-US"/>
              <a:t>5/2/2025</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CACE0FC3-80A5-4E6A-8463-A948B12D76EE}"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5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6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1" name="Rectangle 32"/>
          <p:cNvSpPr>
            <a:spLocks noGrp="1" noChangeArrowheads="1"/>
          </p:cNvSpPr>
          <p:nvPr>
            <p:ph type="sldNum" sz="quarter" idx="10"/>
          </p:nvPr>
        </p:nvSpPr>
        <p:spPr/>
        <p:txBody>
          <a:bodyPr/>
          <a:lstStyle/>
          <a:p>
            <a:fld id="{92DFA289-3034-492F-9EFE-1DD35B858C92}" type="slidenum">
              <a:rPr lang="en-US">
                <a:solidFill>
                  <a:srgbClr val="000000"/>
                </a:solidFill>
              </a:rPr>
              <a:t>‹#›</a:t>
            </a:fld>
            <a:r>
              <a:rPr lang="en-US">
                <a:solidFill>
                  <a:srgbClr val="000000"/>
                </a:solidFill>
              </a:rPr>
              <a:t>/33</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55" name="Title 1"/>
          <p:cNvSpPr>
            <a:spLocks noGrp="1"/>
          </p:cNvSpPr>
          <p:nvPr>
            <p:ph type="title"/>
          </p:nvPr>
        </p:nvSpPr>
        <p:spPr/>
        <p:txBody>
          <a:bodyPr/>
          <a:lstStyle/>
          <a:p>
            <a:r>
              <a:rPr lang="en-US"/>
              <a:t>Click to edit Master title style</a:t>
            </a:r>
          </a:p>
        </p:txBody>
      </p:sp>
      <p:sp>
        <p:nvSpPr>
          <p:cNvPr id="104875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7" name="Rectangle 32"/>
          <p:cNvSpPr>
            <a:spLocks noGrp="1" noChangeArrowheads="1"/>
          </p:cNvSpPr>
          <p:nvPr>
            <p:ph type="sldNum" sz="quarter" idx="10"/>
          </p:nvPr>
        </p:nvSpPr>
        <p:spPr/>
        <p:txBody>
          <a:bodyPr/>
          <a:lstStyle/>
          <a:p>
            <a:fld id="{F50018D6-4C30-4973-B171-9E35A48AD76A}" type="slidenum">
              <a:rPr lang="en-US">
                <a:solidFill>
                  <a:srgbClr val="000000"/>
                </a:solidFill>
              </a:rPr>
              <a:t>‹#›</a:t>
            </a:fld>
            <a:r>
              <a:rPr lang="en-US">
                <a:solidFill>
                  <a:srgbClr val="000000"/>
                </a:solidFill>
              </a:rPr>
              <a:t>/33</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3" name="Vertical Title 1"/>
          <p:cNvSpPr>
            <a:spLocks noGrp="1"/>
          </p:cNvSpPr>
          <p:nvPr>
            <p:ph type="title" orient="vert"/>
          </p:nvPr>
        </p:nvSpPr>
        <p:spPr>
          <a:xfrm>
            <a:off x="6859588" y="1531938"/>
            <a:ext cx="1973262" cy="4619625"/>
          </a:xfrm>
        </p:spPr>
        <p:txBody>
          <a:bodyPr vert="eaVert"/>
          <a:lstStyle/>
          <a:p>
            <a:r>
              <a:rPr lang="en-US"/>
              <a:t>Click to edit Master title style</a:t>
            </a:r>
          </a:p>
        </p:txBody>
      </p:sp>
      <p:sp>
        <p:nvSpPr>
          <p:cNvPr id="1048774" name="Vertical Text Placeholder 2"/>
          <p:cNvSpPr>
            <a:spLocks noGrp="1"/>
          </p:cNvSpPr>
          <p:nvPr>
            <p:ph type="body" orient="vert" idx="1"/>
          </p:nvPr>
        </p:nvSpPr>
        <p:spPr>
          <a:xfrm>
            <a:off x="938213" y="1531938"/>
            <a:ext cx="5768975" cy="461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Rectangle 32"/>
          <p:cNvSpPr>
            <a:spLocks noGrp="1" noChangeArrowheads="1"/>
          </p:cNvSpPr>
          <p:nvPr>
            <p:ph type="sldNum" sz="quarter" idx="10"/>
          </p:nvPr>
        </p:nvSpPr>
        <p:spPr/>
        <p:txBody>
          <a:bodyPr/>
          <a:lstStyle/>
          <a:p>
            <a:fld id="{4C42326B-5B0C-4285-BBA0-E92437394B0D}" type="slidenum">
              <a:rPr lang="en-US">
                <a:solidFill>
                  <a:srgbClr val="000000"/>
                </a:solidFill>
              </a:rPr>
              <a:t>‹#›</a:t>
            </a:fld>
            <a:r>
              <a:rPr lang="en-US">
                <a:solidFill>
                  <a:srgbClr val="000000"/>
                </a:solidFill>
              </a:rPr>
              <a:t>/33</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1048766" name="Title 1"/>
          <p:cNvSpPr>
            <a:spLocks noGrp="1"/>
          </p:cNvSpPr>
          <p:nvPr>
            <p:ph type="title"/>
          </p:nvPr>
        </p:nvSpPr>
        <p:spPr>
          <a:xfrm>
            <a:off x="938213" y="1531938"/>
            <a:ext cx="7704137" cy="814387"/>
          </a:xfrm>
        </p:spPr>
        <p:txBody>
          <a:bodyPr/>
          <a:lstStyle/>
          <a:p>
            <a:r>
              <a:rPr lang="en-US"/>
              <a:t>Click to edit Master title style</a:t>
            </a:r>
          </a:p>
        </p:txBody>
      </p:sp>
      <p:sp>
        <p:nvSpPr>
          <p:cNvPr id="1048767" name="ClipArt Placeholder 2"/>
          <p:cNvSpPr>
            <a:spLocks noGrp="1"/>
          </p:cNvSpPr>
          <p:nvPr>
            <p:ph type="clipArt" sz="half" idx="1"/>
          </p:nvPr>
        </p:nvSpPr>
        <p:spPr>
          <a:xfrm>
            <a:off x="942975" y="2357438"/>
            <a:ext cx="3868738" cy="3794125"/>
          </a:xfrm>
        </p:spPr>
        <p:txBody>
          <a:bodyPr/>
          <a:lstStyle/>
          <a:p>
            <a:pPr lvl="0"/>
            <a:endParaRPr lang="en-US" noProof="0"/>
          </a:p>
        </p:txBody>
      </p:sp>
      <p:sp>
        <p:nvSpPr>
          <p:cNvPr id="1048768" name="Text Placeholder 3"/>
          <p:cNvSpPr>
            <a:spLocks noGrp="1"/>
          </p:cNvSpPr>
          <p:nvPr>
            <p:ph type="body" sz="half" idx="2"/>
          </p:nvPr>
        </p:nvSpPr>
        <p:spPr>
          <a:xfrm>
            <a:off x="4964113" y="2357438"/>
            <a:ext cx="3868737" cy="379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Rectangle 32"/>
          <p:cNvSpPr>
            <a:spLocks noGrp="1" noChangeArrowheads="1"/>
          </p:cNvSpPr>
          <p:nvPr>
            <p:ph type="sldNum" sz="quarter" idx="10"/>
          </p:nvPr>
        </p:nvSpPr>
        <p:spPr/>
        <p:txBody>
          <a:bodyPr/>
          <a:lstStyle/>
          <a:p>
            <a:fld id="{3F5F2DE4-4349-44E7-81D1-047624CC0CDA}" type="slidenum">
              <a:rPr lang="en-US">
                <a:solidFill>
                  <a:srgbClr val="000000"/>
                </a:solidFill>
              </a:rPr>
              <a:t>‹#›</a:t>
            </a:fld>
            <a:r>
              <a:rPr lang="en-US">
                <a:solidFill>
                  <a:srgbClr val="000000"/>
                </a:solidFill>
              </a:rPr>
              <a:t>/33</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1048738" name="Content Placeholder 1"/>
          <p:cNvSpPr>
            <a:spLocks noGrp="1"/>
          </p:cNvSpPr>
          <p:nvPr>
            <p:ph/>
          </p:nvPr>
        </p:nvSpPr>
        <p:spPr>
          <a:xfrm>
            <a:off x="938213" y="1531938"/>
            <a:ext cx="7894637" cy="461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32"/>
          <p:cNvSpPr>
            <a:spLocks noGrp="1" noChangeArrowheads="1"/>
          </p:cNvSpPr>
          <p:nvPr>
            <p:ph type="sldNum" sz="quarter" idx="10"/>
          </p:nvPr>
        </p:nvSpPr>
        <p:spPr/>
        <p:txBody>
          <a:bodyPr/>
          <a:lstStyle/>
          <a:p>
            <a:fld id="{01817231-5508-4EBA-966A-8DD77BFA0DCB}" type="slidenum">
              <a:rPr lang="en-US">
                <a:solidFill>
                  <a:srgbClr val="000000"/>
                </a:solidFill>
              </a:rPr>
              <a:t>‹#›</a:t>
            </a:fld>
            <a:r>
              <a:rPr lang="en-US">
                <a:solidFill>
                  <a:srgbClr val="000000"/>
                </a:solidFill>
              </a:rPr>
              <a:t>/33</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5049658-1B32-471B-BF08-B398628EF583}" type="datetimeFigureOut">
              <a:rPr lang="en-US"/>
              <a:t>5/2/2025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6C698EB-6D6A-44E3-AD2E-820EDD660B89}" type="slidenum">
              <a:rPr 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487F52-83E9-40DA-BAC6-8264382B3B98}" type="datetimeFigureOut">
              <a:rPr lang="en-US"/>
              <a:t>5/2/2025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ACE0FC3-80A5-4E6A-8463-A948B12D76EE}"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6B83F-0586-4666-9DEB-0641AD91F7DE}" type="datetimeFigureOut">
              <a:rPr lang="en-US"/>
              <a:t>5/2/2025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71A20-A21B-4CC2-AC43-DD78D41E2568}" type="slidenum">
              <a:rPr 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647B3122-F98F-4BFE-9F85-1074B05743EE}" type="datetimeFigureOut">
              <a:rPr lang="en-US"/>
              <a:t>5/2/2025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2F1653-7A10-4BED-8EBE-29AD2F2289EE}" type="slidenum">
              <a:rPr 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6B555E5-4663-408A-987B-5A867A85184F}" type="datetimeFigureOut">
              <a:rPr lang="en-US"/>
              <a:t>5/2/2025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A07655-5EE6-4BE7-B31B-9247DF07A360}"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4"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1048715"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6" name="Date Placeholder 3"/>
          <p:cNvSpPr>
            <a:spLocks noGrp="1"/>
          </p:cNvSpPr>
          <p:nvPr>
            <p:ph type="dt" sz="half" idx="10"/>
          </p:nvPr>
        </p:nvSpPr>
        <p:spPr/>
        <p:txBody>
          <a:bodyPr/>
          <a:lstStyle/>
          <a:p>
            <a:fld id="{E146B83F-0586-4666-9DEB-0641AD91F7DE}" type="datetimeFigureOut">
              <a:rPr lang="en-US"/>
              <a:t>5/2/2025</a:t>
            </a:fld>
            <a:endParaRPr lang="en-US"/>
          </a:p>
        </p:txBody>
      </p:sp>
      <p:sp>
        <p:nvSpPr>
          <p:cNvPr id="1048717" name="Footer Placeholder 4"/>
          <p:cNvSpPr>
            <a:spLocks noGrp="1"/>
          </p:cNvSpPr>
          <p:nvPr>
            <p:ph type="ftr" sz="quarter" idx="11"/>
          </p:nvPr>
        </p:nvSpPr>
        <p:spPr/>
        <p:txBody>
          <a:bodyPr/>
          <a:lstStyle/>
          <a:p>
            <a:endParaRPr lang="en-US"/>
          </a:p>
        </p:txBody>
      </p:sp>
      <p:sp>
        <p:nvSpPr>
          <p:cNvPr id="1048718" name="Slide Number Placeholder 5"/>
          <p:cNvSpPr>
            <a:spLocks noGrp="1"/>
          </p:cNvSpPr>
          <p:nvPr>
            <p:ph type="sldNum" sz="quarter" idx="12"/>
          </p:nvPr>
        </p:nvSpPr>
        <p:spPr/>
        <p:txBody>
          <a:bodyPr/>
          <a:lstStyle/>
          <a:p>
            <a:fld id="{04671A20-A21B-4CC2-AC43-DD78D41E2568}" type="slidenum">
              <a:rPr 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5CD851B-B327-4442-A595-DC3F1CF0D661}" type="datetimeFigureOut">
              <a:rPr lang="en-US"/>
              <a:t>5/2/2025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45759B4-0D9D-4AB1-8469-2C9B4A5E591C}" type="slidenum">
              <a:rPr 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5DEA563-AD19-4581-A8EF-63BA5981AA7F}" type="datetimeFigureOut">
              <a:rPr lang="en-US"/>
              <a:t>5/2/2025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542BD70-19C0-4656-B288-AC71113C2F8D}" type="slidenum">
              <a:rPr 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F4AF67-9202-49C0-9499-80248B40DB4A}" type="datetimeFigureOut">
              <a:rPr lang="en-US"/>
              <a:t>5/2/2025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4F0EEF3-D022-4866-ABC3-5FCCD7DC51FA}" type="slidenum">
              <a:rPr 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18AAA-8687-41FE-BF13-707437BC5E1E}" type="datetimeFigureOut">
              <a:rPr lang="en-US"/>
              <a:t>5/2/2025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0BD9D6-140E-43CA-B11F-D41B7FC5D414}" type="slidenum">
              <a:rPr 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8B03597-99BF-4D07-AF0D-92BAB1D51340}" type="datetimeFigureOut">
              <a:rPr lang="en-US"/>
              <a:t>5/2/2025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1ACDDE-A4D3-4E0B-A570-A78689AE3E35}" type="slidenum">
              <a:rPr 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45B56C9-71B5-404C-B5A2-B45F21E75A32}" type="datetimeFigureOut">
              <a:rPr lang="en-US"/>
              <a:t>5/2/2025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CB308AD-B6DB-4B82-B1F7-9450F5460026}"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9" name="Date Placeholder 3"/>
          <p:cNvSpPr>
            <a:spLocks noGrp="1"/>
          </p:cNvSpPr>
          <p:nvPr>
            <p:ph type="dt" sz="half" idx="10"/>
          </p:nvPr>
        </p:nvSpPr>
        <p:spPr/>
        <p:txBody>
          <a:bodyPr/>
          <a:lstStyle/>
          <a:p>
            <a:fld id="{647B3122-F98F-4BFE-9F85-1074B05743EE}" type="datetimeFigureOut">
              <a:rPr lang="en-US"/>
              <a:t>5/2/2025</a:t>
            </a:fld>
            <a:endParaRPr lang="en-US"/>
          </a:p>
        </p:txBody>
      </p:sp>
      <p:sp>
        <p:nvSpPr>
          <p:cNvPr id="1048690" name="Footer Placeholder 4"/>
          <p:cNvSpPr>
            <a:spLocks noGrp="1"/>
          </p:cNvSpPr>
          <p:nvPr>
            <p:ph type="ftr" sz="quarter" idx="11"/>
          </p:nvPr>
        </p:nvSpPr>
        <p:spPr/>
        <p:txBody>
          <a:bodyPr/>
          <a:lstStyle/>
          <a:p>
            <a:endParaRPr lang="en-US"/>
          </a:p>
        </p:txBody>
      </p:sp>
      <p:sp>
        <p:nvSpPr>
          <p:cNvPr id="1048691" name="Slide Number Placeholder 5"/>
          <p:cNvSpPr>
            <a:spLocks noGrp="1"/>
          </p:cNvSpPr>
          <p:nvPr>
            <p:ph type="sldNum" sz="quarter" idx="12"/>
          </p:nvPr>
        </p:nvSpPr>
        <p:spPr/>
        <p:txBody>
          <a:bodyPr/>
          <a:lstStyle/>
          <a:p>
            <a:fld id="{4B2F1653-7A10-4BED-8EBE-29AD2F2289EE}"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a:t>Click to edit Master title style</a:t>
            </a:r>
          </a:p>
        </p:txBody>
      </p:sp>
      <p:sp>
        <p:nvSpPr>
          <p:cNvPr id="1048693" name="Text Placeholder 2"/>
          <p:cNvSpPr>
            <a:spLocks noGrp="1"/>
          </p:cNvSpPr>
          <p:nvPr>
            <p:ph type="body" idx="1"/>
          </p:nvPr>
        </p:nvSpPr>
        <p:spPr>
          <a:xfrm>
            <a:off x="457201" y="1535118"/>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4"/>
          <p:cNvSpPr>
            <a:spLocks noGrp="1"/>
          </p:cNvSpPr>
          <p:nvPr>
            <p:ph type="body" sz="quarter" idx="3"/>
          </p:nvPr>
        </p:nvSpPr>
        <p:spPr>
          <a:xfrm>
            <a:off x="4645030" y="1535118"/>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Date Placeholder 3"/>
          <p:cNvSpPr>
            <a:spLocks noGrp="1"/>
          </p:cNvSpPr>
          <p:nvPr>
            <p:ph type="dt" sz="half" idx="10"/>
          </p:nvPr>
        </p:nvSpPr>
        <p:spPr/>
        <p:txBody>
          <a:bodyPr/>
          <a:lstStyle/>
          <a:p>
            <a:fld id="{96B555E5-4663-408A-987B-5A867A85184F}" type="datetimeFigureOut">
              <a:rPr lang="en-US"/>
              <a:t>5/2/2025</a:t>
            </a:fld>
            <a:endParaRPr lang="en-US"/>
          </a:p>
        </p:txBody>
      </p:sp>
      <p:sp>
        <p:nvSpPr>
          <p:cNvPr id="1048698" name="Footer Placeholder 4"/>
          <p:cNvSpPr>
            <a:spLocks noGrp="1"/>
          </p:cNvSpPr>
          <p:nvPr>
            <p:ph type="ftr" sz="quarter" idx="11"/>
          </p:nvPr>
        </p:nvSpPr>
        <p:spPr/>
        <p:txBody>
          <a:bodyPr/>
          <a:lstStyle/>
          <a:p>
            <a:endParaRPr lang="en-US"/>
          </a:p>
        </p:txBody>
      </p:sp>
      <p:sp>
        <p:nvSpPr>
          <p:cNvPr id="1048699" name="Slide Number Placeholder 5"/>
          <p:cNvSpPr>
            <a:spLocks noGrp="1"/>
          </p:cNvSpPr>
          <p:nvPr>
            <p:ph type="sldNum" sz="quarter" idx="12"/>
          </p:nvPr>
        </p:nvSpPr>
        <p:spPr/>
        <p:txBody>
          <a:bodyPr/>
          <a:lstStyle/>
          <a:p>
            <a:fld id="{6AA07655-5EE6-4BE7-B31B-9247DF07A36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p>
        </p:txBody>
      </p:sp>
      <p:sp>
        <p:nvSpPr>
          <p:cNvPr id="1048597" name="Date Placeholder 3"/>
          <p:cNvSpPr>
            <a:spLocks noGrp="1"/>
          </p:cNvSpPr>
          <p:nvPr>
            <p:ph type="dt" sz="half" idx="10"/>
          </p:nvPr>
        </p:nvSpPr>
        <p:spPr/>
        <p:txBody>
          <a:bodyPr/>
          <a:lstStyle/>
          <a:p>
            <a:fld id="{95CD851B-B327-4442-A595-DC3F1CF0D661}" type="datetimeFigureOut">
              <a:rPr lang="en-US"/>
              <a:t>5/2/2025</a:t>
            </a:fld>
            <a:endParaRPr lang="en-US"/>
          </a:p>
        </p:txBody>
      </p:sp>
      <p:sp>
        <p:nvSpPr>
          <p:cNvPr id="1048598" name="Footer Placeholder 4"/>
          <p:cNvSpPr>
            <a:spLocks noGrp="1"/>
          </p:cNvSpPr>
          <p:nvPr>
            <p:ph type="ftr" sz="quarter" idx="11"/>
          </p:nvPr>
        </p:nvSpPr>
        <p:spPr/>
        <p:txBody>
          <a:bodyPr/>
          <a:lstStyle/>
          <a:p>
            <a:endParaRPr lang="en-US"/>
          </a:p>
        </p:txBody>
      </p:sp>
      <p:sp>
        <p:nvSpPr>
          <p:cNvPr id="1048599" name="Slide Number Placeholder 5"/>
          <p:cNvSpPr>
            <a:spLocks noGrp="1"/>
          </p:cNvSpPr>
          <p:nvPr>
            <p:ph type="sldNum" sz="quarter" idx="12"/>
          </p:nvPr>
        </p:nvSpPr>
        <p:spPr/>
        <p:txBody>
          <a:bodyPr/>
          <a:lstStyle/>
          <a:p>
            <a:fld id="{F45759B4-0D9D-4AB1-8469-2C9B4A5E591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5" name="Date Placeholder 3"/>
          <p:cNvSpPr>
            <a:spLocks noGrp="1"/>
          </p:cNvSpPr>
          <p:nvPr>
            <p:ph type="dt" sz="half" idx="10"/>
          </p:nvPr>
        </p:nvSpPr>
        <p:spPr/>
        <p:txBody>
          <a:bodyPr/>
          <a:lstStyle/>
          <a:p>
            <a:fld id="{55DEA563-AD19-4581-A8EF-63BA5981AA7F}" type="datetimeFigureOut">
              <a:rPr lang="en-US"/>
              <a:t>5/2/2025</a:t>
            </a:fld>
            <a:endParaRPr lang="en-US"/>
          </a:p>
        </p:txBody>
      </p:sp>
      <p:sp>
        <p:nvSpPr>
          <p:cNvPr id="1048706" name="Footer Placeholder 4"/>
          <p:cNvSpPr>
            <a:spLocks noGrp="1"/>
          </p:cNvSpPr>
          <p:nvPr>
            <p:ph type="ftr" sz="quarter" idx="11"/>
          </p:nvPr>
        </p:nvSpPr>
        <p:spPr/>
        <p:txBody>
          <a:bodyPr/>
          <a:lstStyle/>
          <a:p>
            <a:endParaRPr lang="en-US"/>
          </a:p>
        </p:txBody>
      </p:sp>
      <p:sp>
        <p:nvSpPr>
          <p:cNvPr id="1048707" name="Slide Number Placeholder 5"/>
          <p:cNvSpPr>
            <a:spLocks noGrp="1"/>
          </p:cNvSpPr>
          <p:nvPr>
            <p:ph type="sldNum" sz="quarter" idx="12"/>
          </p:nvPr>
        </p:nvSpPr>
        <p:spPr/>
        <p:txBody>
          <a:bodyPr/>
          <a:lstStyle/>
          <a:p>
            <a:fld id="{5542BD70-19C0-4656-B288-AC71113C2F8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4" name="Title 1"/>
          <p:cNvSpPr>
            <a:spLocks noGrp="1"/>
          </p:cNvSpPr>
          <p:nvPr>
            <p:ph type="title"/>
          </p:nvPr>
        </p:nvSpPr>
        <p:spPr>
          <a:xfrm>
            <a:off x="457204" y="273054"/>
            <a:ext cx="3008313" cy="1162051"/>
          </a:xfrm>
        </p:spPr>
        <p:txBody>
          <a:bodyPr anchor="b"/>
          <a:lstStyle>
            <a:lvl1pPr algn="l">
              <a:defRPr sz="2000" b="1"/>
            </a:lvl1pPr>
          </a:lstStyle>
          <a:p>
            <a:r>
              <a:rPr lang="en-US"/>
              <a:t>Click to edit Master title style</a:t>
            </a:r>
          </a:p>
        </p:txBody>
      </p:sp>
      <p:sp>
        <p:nvSpPr>
          <p:cNvPr id="1048725" name="Content Placeholder 2"/>
          <p:cNvSpPr>
            <a:spLocks noGrp="1"/>
          </p:cNvSpPr>
          <p:nvPr>
            <p:ph idx="1"/>
          </p:nvPr>
        </p:nvSpPr>
        <p:spPr>
          <a:xfrm>
            <a:off x="3575050" y="273057"/>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Text Placeholder 3"/>
          <p:cNvSpPr>
            <a:spLocks noGrp="1"/>
          </p:cNvSpPr>
          <p:nvPr>
            <p:ph type="body" sz="half" idx="2"/>
          </p:nvPr>
        </p:nvSpPr>
        <p:spPr>
          <a:xfrm>
            <a:off x="457204"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27" name="Date Placeholder 3"/>
          <p:cNvSpPr>
            <a:spLocks noGrp="1"/>
          </p:cNvSpPr>
          <p:nvPr>
            <p:ph type="dt" sz="half" idx="10"/>
          </p:nvPr>
        </p:nvSpPr>
        <p:spPr/>
        <p:txBody>
          <a:bodyPr/>
          <a:lstStyle/>
          <a:p>
            <a:fld id="{AEF4AF67-9202-49C0-9499-80248B40DB4A}" type="datetimeFigureOut">
              <a:rPr lang="en-US"/>
              <a:t>5/2/2025</a:t>
            </a:fld>
            <a:endParaRPr lang="en-US"/>
          </a:p>
        </p:txBody>
      </p:sp>
      <p:sp>
        <p:nvSpPr>
          <p:cNvPr id="1048728" name="Footer Placeholder 4"/>
          <p:cNvSpPr>
            <a:spLocks noGrp="1"/>
          </p:cNvSpPr>
          <p:nvPr>
            <p:ph type="ftr" sz="quarter" idx="11"/>
          </p:nvPr>
        </p:nvSpPr>
        <p:spPr/>
        <p:txBody>
          <a:bodyPr/>
          <a:lstStyle/>
          <a:p>
            <a:endParaRPr lang="en-US"/>
          </a:p>
        </p:txBody>
      </p:sp>
      <p:sp>
        <p:nvSpPr>
          <p:cNvPr id="1048729" name="Slide Number Placeholder 5"/>
          <p:cNvSpPr>
            <a:spLocks noGrp="1"/>
          </p:cNvSpPr>
          <p:nvPr>
            <p:ph type="sldNum" sz="quarter" idx="12"/>
          </p:nvPr>
        </p:nvSpPr>
        <p:spPr/>
        <p:txBody>
          <a:bodyPr/>
          <a:lstStyle/>
          <a:p>
            <a:fld id="{44F0EEF3-D022-4866-ABC3-5FCCD7DC51FA}"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8" name="Title 1"/>
          <p:cNvSpPr>
            <a:spLocks noGrp="1"/>
          </p:cNvSpPr>
          <p:nvPr>
            <p:ph type="title"/>
          </p:nvPr>
        </p:nvSpPr>
        <p:spPr>
          <a:xfrm>
            <a:off x="1792288" y="4800605"/>
            <a:ext cx="5486400" cy="566739"/>
          </a:xfrm>
        </p:spPr>
        <p:txBody>
          <a:bodyPr anchor="b"/>
          <a:lstStyle>
            <a:lvl1pPr algn="l">
              <a:defRPr sz="2000" b="1"/>
            </a:lvl1pPr>
          </a:lstStyle>
          <a:p>
            <a:r>
              <a:rPr lang="en-US"/>
              <a:t>Click to edit Master title style</a:t>
            </a:r>
          </a:p>
        </p:txBody>
      </p:sp>
      <p:sp>
        <p:nvSpPr>
          <p:cNvPr id="1048709"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10"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1" name="Date Placeholder 3"/>
          <p:cNvSpPr>
            <a:spLocks noGrp="1"/>
          </p:cNvSpPr>
          <p:nvPr>
            <p:ph type="dt" sz="half" idx="10"/>
          </p:nvPr>
        </p:nvSpPr>
        <p:spPr/>
        <p:txBody>
          <a:bodyPr/>
          <a:lstStyle/>
          <a:p>
            <a:fld id="{BE918AAA-8687-41FE-BF13-707437BC5E1E}" type="datetimeFigureOut">
              <a:rPr lang="en-US"/>
              <a:t>5/2/2025</a:t>
            </a:fld>
            <a:endParaRPr lang="en-US"/>
          </a:p>
        </p:txBody>
      </p:sp>
      <p:sp>
        <p:nvSpPr>
          <p:cNvPr id="1048712" name="Footer Placeholder 4"/>
          <p:cNvSpPr>
            <a:spLocks noGrp="1"/>
          </p:cNvSpPr>
          <p:nvPr>
            <p:ph type="ftr" sz="quarter" idx="11"/>
          </p:nvPr>
        </p:nvSpPr>
        <p:spPr/>
        <p:txBody>
          <a:bodyPr/>
          <a:lstStyle/>
          <a:p>
            <a:endParaRPr lang="en-US"/>
          </a:p>
        </p:txBody>
      </p:sp>
      <p:sp>
        <p:nvSpPr>
          <p:cNvPr id="1048713" name="Slide Number Placeholder 5"/>
          <p:cNvSpPr>
            <a:spLocks noGrp="1"/>
          </p:cNvSpPr>
          <p:nvPr>
            <p:ph type="sldNum" sz="quarter" idx="12"/>
          </p:nvPr>
        </p:nvSpPr>
        <p:spPr/>
        <p:txBody>
          <a:bodyPr/>
          <a:lstStyle/>
          <a:p>
            <a:fld id="{310BD9D6-140E-43CA-B11F-D41B7FC5D41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4857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fld id="{7CEEEAB8-7E17-497A-821C-77337C4DAA47}" type="datetimeFigureOut">
              <a:rPr lang="en-US"/>
              <a:t>5/2/2025</a:t>
            </a:fld>
            <a:endParaRPr lang="en-US"/>
          </a:p>
        </p:txBody>
      </p:sp>
      <p:sp>
        <p:nvSpPr>
          <p:cNvPr id="1048579"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sp>
        <p:nvSpPr>
          <p:cNvPr id="1048730" name="Rectangle 14"/>
          <p:cNvSpPr>
            <a:spLocks noGrp="1" noChangeArrowheads="1"/>
          </p:cNvSpPr>
          <p:nvPr>
            <p:ph type="body" idx="1"/>
          </p:nvPr>
        </p:nvSpPr>
        <p:spPr bwMode="auto">
          <a:xfrm>
            <a:off x="942975" y="2357438"/>
            <a:ext cx="7889875" cy="3794125"/>
          </a:xfrm>
          <a:prstGeom prst="rect">
            <a:avLst/>
          </a:prstGeom>
          <a:noFill/>
          <a:ln>
            <a:noFill/>
          </a:ln>
        </p:spPr>
        <p:txBody>
          <a:bodyPr vert="horz" wrap="square" lIns="91440" tIns="45720" rIns="91440" bIns="45720" numCol="1" anchor="t" anchorCtr="0" compatLnSpc="1"/>
          <a:lstStyle/>
          <a:p>
            <a:pPr lvl="0"/>
            <a:r>
              <a:rPr lang="en-US"/>
              <a:t>Slide text</a:t>
            </a:r>
          </a:p>
        </p:txBody>
      </p:sp>
      <p:sp>
        <p:nvSpPr>
          <p:cNvPr id="1048731" name="Rectangle 20"/>
          <p:cNvSpPr>
            <a:spLocks noChangeArrowheads="1"/>
          </p:cNvSpPr>
          <p:nvPr/>
        </p:nvSpPr>
        <p:spPr bwMode="auto">
          <a:xfrm>
            <a:off x="2971800" y="0"/>
            <a:ext cx="6172200" cy="627063"/>
          </a:xfrm>
          <a:prstGeom prst="rect">
            <a:avLst/>
          </a:prstGeom>
          <a:solidFill>
            <a:srgbClr val="FDCB0C"/>
          </a:solidFill>
          <a:ln>
            <a:noFill/>
          </a:ln>
        </p:spPr>
        <p:txBody>
          <a:bodyPr wrap="none" anchor="ctr"/>
          <a:lstStyle/>
          <a:p>
            <a:pPr algn="ctr" eaLnBrk="0" hangingPunct="0"/>
            <a:endParaRPr lang="en-US" sz="2400">
              <a:solidFill>
                <a:srgbClr val="000000"/>
              </a:solidFill>
              <a:latin typeface="Times" pitchFamily="18" charset="0"/>
            </a:endParaRPr>
          </a:p>
        </p:txBody>
      </p:sp>
      <p:sp>
        <p:nvSpPr>
          <p:cNvPr id="1048732" name="Rectangle 22"/>
          <p:cNvSpPr>
            <a:spLocks noGrp="1" noChangeArrowheads="1"/>
          </p:cNvSpPr>
          <p:nvPr>
            <p:ph type="title"/>
          </p:nvPr>
        </p:nvSpPr>
        <p:spPr bwMode="auto">
          <a:xfrm>
            <a:off x="938213" y="1531938"/>
            <a:ext cx="7704137" cy="814387"/>
          </a:xfrm>
          <a:prstGeom prst="rect">
            <a:avLst/>
          </a:prstGeom>
          <a:noFill/>
          <a:ln>
            <a:noFill/>
          </a:ln>
        </p:spPr>
        <p:txBody>
          <a:bodyPr vert="horz" wrap="square" lIns="91440" tIns="45720" rIns="91440" bIns="45720" numCol="1" anchor="ctr" anchorCtr="0" compatLnSpc="1"/>
          <a:lstStyle/>
          <a:p>
            <a:pPr lvl="0"/>
            <a:r>
              <a:rPr lang="en-US"/>
              <a:t>Slide Title</a:t>
            </a:r>
          </a:p>
        </p:txBody>
      </p:sp>
      <p:pic>
        <p:nvPicPr>
          <p:cNvPr id="2097167" name="Picture 29" descr="gprec"/>
          <p:cNvPicPr>
            <a:picLocks noChangeAspect="1" noChangeArrowheads="1"/>
          </p:cNvPicPr>
          <p:nvPr/>
        </p:nvPicPr>
        <p:blipFill>
          <a:blip r:embed="rId15">
            <a:clrChange>
              <a:clrFrom>
                <a:srgbClr val="FEFEFE"/>
              </a:clrFrom>
              <a:clrTo>
                <a:srgbClr val="FEFEFE">
                  <a:alpha val="0"/>
                </a:srgbClr>
              </a:clrTo>
            </a:clrChange>
          </a:blip>
          <a:srcRect/>
          <a:stretch>
            <a:fillRect/>
          </a:stretch>
        </p:blipFill>
        <p:spPr bwMode="auto">
          <a:xfrm>
            <a:off x="0" y="0"/>
            <a:ext cx="1828800" cy="708025"/>
          </a:xfrm>
          <a:prstGeom prst="rect">
            <a:avLst/>
          </a:prstGeom>
          <a:noFill/>
          <a:ln>
            <a:noFill/>
          </a:ln>
        </p:spPr>
      </p:pic>
      <p:pic>
        <p:nvPicPr>
          <p:cNvPr id="2097168" name="Picture 30" descr="slogan"/>
          <p:cNvPicPr>
            <a:picLocks noChangeAspect="1" noChangeArrowheads="1"/>
          </p:cNvPicPr>
          <p:nvPr/>
        </p:nvPicPr>
        <p:blipFill>
          <a:blip r:embed="rId16">
            <a:clrChange>
              <a:clrFrom>
                <a:srgbClr val="FCFCFC"/>
              </a:clrFrom>
              <a:clrTo>
                <a:srgbClr val="FCFCFC">
                  <a:alpha val="0"/>
                </a:srgbClr>
              </a:clrTo>
            </a:clrChange>
          </a:blip>
          <a:srcRect/>
          <a:stretch>
            <a:fillRect/>
          </a:stretch>
        </p:blipFill>
        <p:spPr bwMode="auto">
          <a:xfrm>
            <a:off x="6743700" y="6096000"/>
            <a:ext cx="2286000" cy="611188"/>
          </a:xfrm>
          <a:prstGeom prst="rect">
            <a:avLst/>
          </a:prstGeom>
          <a:noFill/>
          <a:ln>
            <a:noFill/>
          </a:ln>
        </p:spPr>
      </p:pic>
      <p:sp>
        <p:nvSpPr>
          <p:cNvPr id="1048733" name="Rectangle 32"/>
          <p:cNvSpPr>
            <a:spLocks noGrp="1" noChangeArrowheads="1"/>
          </p:cNvSpPr>
          <p:nvPr>
            <p:ph type="sldNum" sz="quarter" idx="4"/>
          </p:nvPr>
        </p:nvSpPr>
        <p:spPr bwMode="auto">
          <a:xfrm>
            <a:off x="6780213" y="6215063"/>
            <a:ext cx="240665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a:latin typeface="+mn-lt"/>
              </a:defRPr>
            </a:lvl1pPr>
          </a:lstStyle>
          <a:p>
            <a:fld id="{52590367-E891-4DC4-8E3F-A4680C08E849}" type="slidenum">
              <a:rPr lang="en-US">
                <a:solidFill>
                  <a:srgbClr val="000000"/>
                </a:solidFill>
              </a:rPr>
              <a:t>‹#›</a:t>
            </a:fld>
            <a:r>
              <a:rPr lang="en-US">
                <a:solidFill>
                  <a:srgbClr val="000000"/>
                </a:solidFill>
              </a:rPr>
              <a:t>/33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Trebuchet MS" panose="020B0603020202020204" pitchFamily="34" charset="0"/>
        </a:defRPr>
      </a:lvl2pPr>
      <a:lvl3pPr algn="l" rtl="0" eaLnBrk="0" fontAlgn="base" hangingPunct="0">
        <a:spcBef>
          <a:spcPct val="0"/>
        </a:spcBef>
        <a:spcAft>
          <a:spcPct val="0"/>
        </a:spcAft>
        <a:defRPr sz="3400">
          <a:solidFill>
            <a:schemeClr val="tx1"/>
          </a:solidFill>
          <a:latin typeface="Trebuchet MS" panose="020B0603020202020204" pitchFamily="34" charset="0"/>
        </a:defRPr>
      </a:lvl3pPr>
      <a:lvl4pPr algn="l" rtl="0" eaLnBrk="0" fontAlgn="base" hangingPunct="0">
        <a:spcBef>
          <a:spcPct val="0"/>
        </a:spcBef>
        <a:spcAft>
          <a:spcPct val="0"/>
        </a:spcAft>
        <a:defRPr sz="3400">
          <a:solidFill>
            <a:schemeClr val="tx1"/>
          </a:solidFill>
          <a:latin typeface="Trebuchet MS" panose="020B0603020202020204" pitchFamily="34" charset="0"/>
        </a:defRPr>
      </a:lvl4pPr>
      <a:lvl5pPr algn="l" rtl="0" eaLnBrk="0" fontAlgn="base" hangingPunct="0">
        <a:spcBef>
          <a:spcPct val="0"/>
        </a:spcBef>
        <a:spcAft>
          <a:spcPct val="0"/>
        </a:spcAft>
        <a:defRPr sz="3400">
          <a:solidFill>
            <a:schemeClr val="tx1"/>
          </a:solidFill>
          <a:latin typeface="Trebuchet MS" panose="020B0603020202020204" pitchFamily="34" charset="0"/>
        </a:defRPr>
      </a:lvl5pPr>
      <a:lvl6pPr marL="457200" algn="l" rtl="0" fontAlgn="base">
        <a:spcBef>
          <a:spcPct val="0"/>
        </a:spcBef>
        <a:spcAft>
          <a:spcPct val="0"/>
        </a:spcAft>
        <a:defRPr sz="3400">
          <a:solidFill>
            <a:schemeClr val="tx1"/>
          </a:solidFill>
          <a:latin typeface="Trebuchet MS" panose="020B0603020202020204" pitchFamily="34" charset="0"/>
        </a:defRPr>
      </a:lvl6pPr>
      <a:lvl7pPr marL="914400" algn="l" rtl="0" fontAlgn="base">
        <a:spcBef>
          <a:spcPct val="0"/>
        </a:spcBef>
        <a:spcAft>
          <a:spcPct val="0"/>
        </a:spcAft>
        <a:defRPr sz="3400">
          <a:solidFill>
            <a:schemeClr val="tx1"/>
          </a:solidFill>
          <a:latin typeface="Trebuchet MS" panose="020B0603020202020204" pitchFamily="34" charset="0"/>
        </a:defRPr>
      </a:lvl7pPr>
      <a:lvl8pPr marL="1371600" algn="l" rtl="0" fontAlgn="base">
        <a:spcBef>
          <a:spcPct val="0"/>
        </a:spcBef>
        <a:spcAft>
          <a:spcPct val="0"/>
        </a:spcAft>
        <a:defRPr sz="3400">
          <a:solidFill>
            <a:schemeClr val="tx1"/>
          </a:solidFill>
          <a:latin typeface="Trebuchet MS" panose="020B0603020202020204" pitchFamily="34" charset="0"/>
        </a:defRPr>
      </a:lvl8pPr>
      <a:lvl9pPr marL="1828800" algn="l" rtl="0" fontAlgn="base">
        <a:spcBef>
          <a:spcPct val="0"/>
        </a:spcBef>
        <a:spcAft>
          <a:spcPct val="0"/>
        </a:spcAft>
        <a:defRPr sz="3400">
          <a:solidFill>
            <a:schemeClr val="tx1"/>
          </a:solidFill>
          <a:latin typeface="Trebuchet MS" panose="020B0603020202020204" pitchFamily="34" charset="0"/>
        </a:defRPr>
      </a:lvl9pPr>
    </p:titleStyle>
    <p:bodyStyle>
      <a:lvl1pPr marL="342900" indent="-342900" algn="l" rtl="0" eaLnBrk="0" fontAlgn="base" hangingPunct="0">
        <a:spcBef>
          <a:spcPct val="20000"/>
        </a:spcBef>
        <a:spcAft>
          <a:spcPct val="0"/>
        </a:spcAft>
        <a:buClr>
          <a:schemeClr val="tx1"/>
        </a:buClr>
        <a:buChar char="•"/>
        <a:defRPr sz="1600">
          <a:solidFill>
            <a:srgbClr val="7F7F79"/>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Arial" panose="020B0604020202020204" pitchFamily="34" charset="0"/>
        </a:defRPr>
      </a:lvl6pPr>
      <a:lvl7pPr marL="2971800" indent="-228600" algn="l" rtl="0" fontAlgn="base">
        <a:spcBef>
          <a:spcPct val="20000"/>
        </a:spcBef>
        <a:spcAft>
          <a:spcPct val="0"/>
        </a:spcAft>
        <a:buChar char="»"/>
        <a:defRPr sz="2000">
          <a:solidFill>
            <a:schemeClr val="tx1"/>
          </a:solidFill>
          <a:latin typeface="Arial" panose="020B0604020202020204" pitchFamily="34" charset="0"/>
        </a:defRPr>
      </a:lvl7pPr>
      <a:lvl8pPr marL="3429000" indent="-228600" algn="l" rtl="0" fontAlgn="base">
        <a:spcBef>
          <a:spcPct val="20000"/>
        </a:spcBef>
        <a:spcAft>
          <a:spcPct val="0"/>
        </a:spcAft>
        <a:buChar char="»"/>
        <a:defRPr sz="2000">
          <a:solidFill>
            <a:schemeClr val="tx1"/>
          </a:solidFill>
          <a:latin typeface="Arial" panose="020B0604020202020204" pitchFamily="34" charset="0"/>
        </a:defRPr>
      </a:lvl8pPr>
      <a:lvl9pPr marL="3886200" indent="-228600" algn="l" rtl="0" fontAlgn="base">
        <a:spcBef>
          <a:spcPct val="20000"/>
        </a:spcBef>
        <a:spcAft>
          <a:spcPct val="0"/>
        </a:spcAft>
        <a:buChar char="»"/>
        <a:defRPr sz="2000">
          <a:solidFill>
            <a:schemeClr val="tx1"/>
          </a:solidFill>
          <a:latin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l="-2000" r="-2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7"/>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600206"/>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CEEEAB8-7E17-497A-821C-77337C4DAA47}" type="datetimeFigureOut">
              <a:rPr lang="en-US"/>
              <a:t>5/2/2025</a:t>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97B1DD4D-63F8-4EC7-B693-F1F85E5B1C0E}"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gitalcampus.msmfclasses.com:94/engcollege/FacultyWiseDetails1?facultyid=CAI1AT119"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flipV="1">
            <a:off x="10586771" y="4803912"/>
            <a:ext cx="447261" cy="205409"/>
          </a:xfrm>
        </p:spPr>
        <p:txBody>
          <a:bodyPr>
            <a:normAutofit fontScale="25000" lnSpcReduction="20000"/>
          </a:bodyPr>
          <a:lstStyle/>
          <a:p>
            <a:r>
              <a:rPr lang="en-US"/>
              <a:t> </a:t>
            </a:r>
            <a:endParaRPr/>
          </a:p>
        </p:txBody>
      </p:sp>
      <p:sp>
        <p:nvSpPr>
          <p:cNvPr id="13" name="Title 12">
            <a:extLst>
              <a:ext uri="{FF2B5EF4-FFF2-40B4-BE49-F238E27FC236}">
                <a16:creationId xmlns:a16="http://schemas.microsoft.com/office/drawing/2014/main" id="{48106D2F-EE5C-6F9D-6DA6-5ECD37B28E52}"/>
              </a:ext>
            </a:extLst>
          </p:cNvPr>
          <p:cNvSpPr>
            <a:spLocks noGrp="1"/>
          </p:cNvSpPr>
          <p:nvPr>
            <p:ph type="ctrTitle"/>
          </p:nvPr>
        </p:nvSpPr>
        <p:spPr>
          <a:xfrm rot="21114997" flipV="1">
            <a:off x="10985325" y="6667524"/>
            <a:ext cx="45719" cy="45719"/>
          </a:xfrm>
        </p:spPr>
        <p:txBody>
          <a:bodyPr>
            <a:normAutofit fontScale="90000"/>
          </a:bodyPr>
          <a:lstStyle/>
          <a:p>
            <a:r>
              <a:rPr lang="en-US"/>
              <a:t> </a:t>
            </a:r>
            <a:endParaRPr lang="en-IN"/>
          </a:p>
        </p:txBody>
      </p:sp>
      <p:sp>
        <p:nvSpPr>
          <p:cNvPr id="14" name="Text Box 4">
            <a:extLst>
              <a:ext uri="{FF2B5EF4-FFF2-40B4-BE49-F238E27FC236}">
                <a16:creationId xmlns:a16="http://schemas.microsoft.com/office/drawing/2014/main" id="{23C6E3A8-911C-ECD4-F8BF-27CAAB9E1073}"/>
              </a:ext>
            </a:extLst>
          </p:cNvPr>
          <p:cNvSpPr txBox="1"/>
          <p:nvPr/>
        </p:nvSpPr>
        <p:spPr>
          <a:xfrm>
            <a:off x="903188" y="2410460"/>
            <a:ext cx="7891562" cy="1018461"/>
          </a:xfrm>
          <a:prstGeom prst="rect">
            <a:avLst/>
          </a:prstGeom>
          <a:noFill/>
        </p:spPr>
        <p:txBody>
          <a:bodyPr wrap="square" lIns="91440" tIns="45720" rIns="91440" bIns="45720" rtlCol="0" anchor="t">
            <a:noAutofit/>
          </a:bodyPr>
          <a:lstStyle/>
          <a:p>
            <a:pPr algn="ctr">
              <a:spcAft>
                <a:spcPts val="300"/>
              </a:spcAft>
            </a:pPr>
            <a:r>
              <a:rPr lang="en-US" sz="2000" b="1" dirty="0">
                <a:solidFill>
                  <a:srgbClr val="008000"/>
                </a:solidFill>
                <a:latin typeface="Calibri"/>
                <a:ea typeface="Calibri"/>
                <a:cs typeface="Calibri"/>
                <a:sym typeface="+mn-ea"/>
              </a:rPr>
              <a:t>Leveraging Transfer Learning to Analyze Software Developers                                    Opinions for Enhanced Project Insights</a:t>
            </a:r>
            <a:endParaRPr lang="en-US" sz="2000" b="1" i="0" u="none">
              <a:solidFill>
                <a:srgbClr val="000000"/>
              </a:solidFill>
              <a:latin typeface="Calibri"/>
              <a:ea typeface="Calibri"/>
              <a:cs typeface="Calibri"/>
            </a:endParaRPr>
          </a:p>
          <a:p>
            <a:pPr algn="ctr">
              <a:spcAft>
                <a:spcPts val="300"/>
              </a:spcAft>
            </a:pPr>
            <a:endParaRPr lang="en-US" altLang="en-US" sz="2000" b="1" i="0" u="none">
              <a:solidFill>
                <a:srgbClr val="006600"/>
              </a:solidFill>
              <a:latin typeface="Arial Black" panose="020B0A04020102020204" pitchFamily="34" charset="0"/>
              <a:cs typeface="Times New Roman" panose="02020603050405020304" charset="0"/>
            </a:endParaRPr>
          </a:p>
          <a:p>
            <a:pPr algn="ctr"/>
            <a:endParaRPr lang="en-US" sz="2000" b="1" dirty="0">
              <a:cs typeface="Arial" panose="020B0604020202020204" pitchFamily="34" charset="0"/>
            </a:endParaRPr>
          </a:p>
        </p:txBody>
      </p:sp>
      <p:sp>
        <p:nvSpPr>
          <p:cNvPr id="15" name="Google Shape;168;p1">
            <a:extLst>
              <a:ext uri="{FF2B5EF4-FFF2-40B4-BE49-F238E27FC236}">
                <a16:creationId xmlns:a16="http://schemas.microsoft.com/office/drawing/2014/main" id="{3730C29A-A38E-47F5-66BC-08F2BBAA730A}"/>
              </a:ext>
            </a:extLst>
          </p:cNvPr>
          <p:cNvSpPr txBox="1"/>
          <p:nvPr/>
        </p:nvSpPr>
        <p:spPr>
          <a:xfrm>
            <a:off x="533400" y="3370218"/>
            <a:ext cx="2383790" cy="1321707"/>
          </a:xfrm>
          <a:prstGeom prst="rect">
            <a:avLst/>
          </a:prstGeom>
          <a:noFill/>
          <a:ln>
            <a:noFill/>
          </a:ln>
        </p:spPr>
        <p:txBody>
          <a:bodyPr spcFirstLastPara="1" wrap="square" lIns="91425" tIns="45700" rIns="91425" bIns="45700" anchor="t" anchorCtr="0">
            <a:noAutofit/>
          </a:bodyPr>
          <a:lstStyle/>
          <a:p>
            <a:pPr algn="ctr"/>
            <a:r>
              <a:rPr lang="en-US" sz="1600" b="1" i="0" u="none" strike="noStrike" cap="none" dirty="0">
                <a:solidFill>
                  <a:srgbClr val="0000FF"/>
                </a:solidFill>
                <a:latin typeface="Times New Roman"/>
                <a:ea typeface="Times New Roman" panose="02020603050405020304"/>
                <a:cs typeface="Times New Roman"/>
                <a:sym typeface="Times New Roman" panose="02020603050405020304"/>
              </a:rPr>
              <a:t>Project</a:t>
            </a:r>
            <a:r>
              <a:rPr lang="en-US" sz="1600" b="1" i="0" u="none" strike="noStrike" cap="none" dirty="0">
                <a:solidFill>
                  <a:srgbClr val="0033CC"/>
                </a:solidFill>
                <a:latin typeface="Times New Roman"/>
                <a:ea typeface="Times New Roman" panose="02020603050405020304"/>
                <a:cs typeface="Times New Roman"/>
                <a:sym typeface="Times New Roman" panose="02020603050405020304"/>
              </a:rPr>
              <a:t> </a:t>
            </a:r>
            <a:r>
              <a:rPr lang="en-US" sz="1600" b="1" i="0" u="none" strike="noStrike" cap="none" dirty="0">
                <a:solidFill>
                  <a:srgbClr val="0000FF"/>
                </a:solidFill>
                <a:latin typeface="Times New Roman"/>
                <a:ea typeface="Times New Roman" panose="02020603050405020304"/>
                <a:cs typeface="Times New Roman"/>
                <a:sym typeface="Times New Roman" panose="02020603050405020304"/>
              </a:rPr>
              <a:t>Coordinator </a:t>
            </a:r>
          </a:p>
          <a:p>
            <a:pPr algn="ctr"/>
            <a:r>
              <a:rPr lang="en-IN" sz="1800" b="1" i="0" dirty="0">
                <a:solidFill>
                  <a:srgbClr val="C00000"/>
                </a:solidFill>
                <a:effectLst/>
                <a:latin typeface="Times New Roman"/>
                <a:ea typeface="Times New Roman" panose="02020603050405020304" charset="0"/>
                <a:cs typeface="Times New Roman"/>
                <a:hlinkClick r:id="rId3"/>
              </a:rPr>
              <a:t>K MANJUSHA</a:t>
            </a:r>
          </a:p>
          <a:p>
            <a:pPr algn="ctr">
              <a:buClrTx/>
              <a:buSzTx/>
              <a:buNone/>
            </a:pPr>
            <a:r>
              <a:rPr lang="en-IN" b="1" dirty="0">
                <a:solidFill>
                  <a:srgbClr val="C00000"/>
                </a:solidFill>
                <a:latin typeface="Times New Roman"/>
                <a:ea typeface="Times New Roman" panose="02020603050405020304" charset="0"/>
                <a:cs typeface="Times New Roman"/>
                <a:sym typeface="+mn-ea"/>
              </a:rPr>
              <a:t>MTech.,</a:t>
            </a:r>
            <a:endParaRPr lang="en-IN" sz="1800" b="1" i="0" dirty="0">
              <a:solidFill>
                <a:srgbClr val="C00000"/>
              </a:solidFill>
              <a:effectLst/>
              <a:latin typeface="Times New Roman"/>
              <a:ea typeface="Times New Roman" panose="02020603050405020304" charset="0"/>
              <a:cs typeface="Times New Roman"/>
            </a:endParaRPr>
          </a:p>
          <a:p>
            <a:pPr marL="0" marR="0" lvl="0" indent="0" algn="ctr" rtl="0">
              <a:spcBef>
                <a:spcPts val="0"/>
              </a:spcBef>
              <a:spcAft>
                <a:spcPts val="0"/>
              </a:spcAft>
              <a:buNone/>
            </a:pPr>
            <a:endParaRPr lang="en-IN" sz="2000" b="1" i="0" strike="noStrike" cap="none">
              <a:solidFill>
                <a:srgbClr val="FF0000"/>
              </a:solidFill>
              <a:effectLst/>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16" name="Google Shape;169;p1">
            <a:extLst>
              <a:ext uri="{FF2B5EF4-FFF2-40B4-BE49-F238E27FC236}">
                <a16:creationId xmlns:a16="http://schemas.microsoft.com/office/drawing/2014/main" id="{1AB67417-21C3-137C-9F74-7471F5308FBA}"/>
              </a:ext>
            </a:extLst>
          </p:cNvPr>
          <p:cNvSpPr txBox="1"/>
          <p:nvPr/>
        </p:nvSpPr>
        <p:spPr>
          <a:xfrm>
            <a:off x="3094990" y="3302635"/>
            <a:ext cx="2763520" cy="11144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dirty="0">
                <a:solidFill>
                  <a:srgbClr val="0000FF"/>
                </a:solidFill>
                <a:latin typeface="Times New Roman"/>
                <a:ea typeface="Times New Roman" panose="02020603050405020304"/>
                <a:cs typeface="Times New Roman"/>
                <a:sym typeface="Times New Roman" panose="02020603050405020304"/>
              </a:rPr>
              <a:t>HOD</a:t>
            </a:r>
            <a:r>
              <a:rPr lang="en-IN" sz="1800" dirty="0">
                <a:solidFill>
                  <a:srgbClr val="FF0000"/>
                </a:solidFill>
                <a:effectLst/>
                <a:latin typeface="Times New Roman"/>
                <a:ea typeface="Times New Roman" panose="02020603050405020304" charset="0"/>
                <a:cs typeface="Times New Roman"/>
              </a:rPr>
              <a:t>          </a:t>
            </a:r>
          </a:p>
          <a:p>
            <a:pPr marL="0" marR="0" lvl="0" indent="0" algn="ctr" rtl="0">
              <a:spcBef>
                <a:spcPts val="0"/>
              </a:spcBef>
              <a:spcAft>
                <a:spcPts val="0"/>
              </a:spcAft>
              <a:buNone/>
            </a:pPr>
            <a:r>
              <a:rPr lang="en-IN" sz="1800" b="1" dirty="0">
                <a:solidFill>
                  <a:srgbClr val="C00000"/>
                </a:solidFill>
                <a:effectLst/>
                <a:latin typeface="Times New Roman"/>
                <a:ea typeface="Times New Roman" panose="02020603050405020304" charset="0"/>
                <a:cs typeface="Times New Roman"/>
              </a:rPr>
              <a:t>Mrs K. LAKSHMI </a:t>
            </a:r>
            <a:r>
              <a:rPr lang="en-IN" b="1" dirty="0">
                <a:solidFill>
                  <a:srgbClr val="C00000"/>
                </a:solidFill>
                <a:latin typeface="Times New Roman"/>
                <a:ea typeface="Times New Roman" panose="02020603050405020304" charset="0"/>
                <a:cs typeface="Times New Roman"/>
              </a:rPr>
              <a:t>MTech</a:t>
            </a:r>
            <a:r>
              <a:rPr lang="en-IN" sz="1800" b="1" dirty="0">
                <a:solidFill>
                  <a:srgbClr val="C00000"/>
                </a:solidFill>
                <a:effectLst/>
                <a:latin typeface="Times New Roman"/>
                <a:ea typeface="Times New Roman" panose="02020603050405020304" charset="0"/>
                <a:cs typeface="Times New Roman"/>
              </a:rPr>
              <a:t>.,(</a:t>
            </a:r>
            <a:r>
              <a:rPr lang="en-IN" sz="1800" b="1" dirty="0" err="1">
                <a:solidFill>
                  <a:srgbClr val="C00000"/>
                </a:solidFill>
                <a:effectLst/>
                <a:latin typeface="Times New Roman"/>
                <a:ea typeface="Times New Roman" panose="02020603050405020304" charset="0"/>
                <a:cs typeface="Times New Roman"/>
              </a:rPr>
              <a:t>Ph.D</a:t>
            </a:r>
            <a:r>
              <a:rPr lang="en-IN" sz="1800" b="1" dirty="0">
                <a:solidFill>
                  <a:srgbClr val="C00000"/>
                </a:solidFill>
                <a:effectLst/>
                <a:latin typeface="Times New Roman"/>
                <a:ea typeface="Times New Roman" panose="02020603050405020304" charset="0"/>
                <a:cs typeface="Times New Roman"/>
              </a:rPr>
              <a:t>) </a:t>
            </a:r>
            <a:endParaRPr sz="1800" b="1" i="0" u="none" strike="noStrike" cap="none" dirty="0">
              <a:solidFill>
                <a:srgbClr val="C00000"/>
              </a:solidFill>
              <a:latin typeface="Times New Roman"/>
              <a:ea typeface="Times New Roman"/>
              <a:cs typeface="Times New Roman"/>
              <a:sym typeface="Times New Roman" panose="02020603050405020304"/>
            </a:endParaRPr>
          </a:p>
        </p:txBody>
      </p:sp>
      <p:graphicFrame>
        <p:nvGraphicFramePr>
          <p:cNvPr id="17" name="Google Shape;166;p1">
            <a:extLst>
              <a:ext uri="{FF2B5EF4-FFF2-40B4-BE49-F238E27FC236}">
                <a16:creationId xmlns:a16="http://schemas.microsoft.com/office/drawing/2014/main" id="{8DCE6EAE-E0B1-587A-0142-316389BF731C}"/>
              </a:ext>
            </a:extLst>
          </p:cNvPr>
          <p:cNvGraphicFramePr/>
          <p:nvPr>
            <p:custDataLst>
              <p:tags r:id="rId1"/>
            </p:custDataLst>
            <p:extLst>
              <p:ext uri="{D42A27DB-BD31-4B8C-83A1-F6EECF244321}">
                <p14:modId xmlns:p14="http://schemas.microsoft.com/office/powerpoint/2010/main" val="143030642"/>
              </p:ext>
            </p:extLst>
          </p:nvPr>
        </p:nvGraphicFramePr>
        <p:xfrm>
          <a:off x="5856514" y="3374571"/>
          <a:ext cx="3090393" cy="968809"/>
        </p:xfrm>
        <a:graphic>
          <a:graphicData uri="http://schemas.openxmlformats.org/drawingml/2006/table">
            <a:tbl>
              <a:tblPr firstRow="1" bandRow="1">
                <a:noFill/>
              </a:tblPr>
              <a:tblGrid>
                <a:gridCol w="3090393">
                  <a:extLst>
                    <a:ext uri="{9D8B030D-6E8A-4147-A177-3AD203B41FA5}">
                      <a16:colId xmlns:a16="http://schemas.microsoft.com/office/drawing/2014/main" val="20000"/>
                    </a:ext>
                  </a:extLst>
                </a:gridCol>
              </a:tblGrid>
              <a:tr h="968809">
                <a:tc>
                  <a:txBody>
                    <a:bodyPr/>
                    <a:lstStyle/>
                    <a:p>
                      <a:pPr marL="0" marR="0" lvl="0" indent="0" algn="ctr" rtl="0">
                        <a:lnSpc>
                          <a:spcPct val="100000"/>
                        </a:lnSpc>
                        <a:spcBef>
                          <a:spcPts val="0"/>
                        </a:spcBef>
                        <a:spcAft>
                          <a:spcPts val="0"/>
                        </a:spcAft>
                        <a:buClr>
                          <a:srgbClr val="0000FF"/>
                        </a:buClr>
                        <a:buSzPts val="1600"/>
                        <a:buFont typeface="Times New Roman" panose="02020603050405020304"/>
                        <a:buNone/>
                      </a:pPr>
                      <a:r>
                        <a:rPr lang="en-US" sz="1600" b="1" u="none" strike="noStrike" cap="none" dirty="0">
                          <a:solidFill>
                            <a:srgbClr val="0000FF"/>
                          </a:solidFill>
                          <a:latin typeface="Times New Roman"/>
                          <a:ea typeface="Times New Roman" panose="02020603050405020304"/>
                          <a:cs typeface="Times New Roman"/>
                          <a:sym typeface="Times New Roman" panose="02020603050405020304"/>
                        </a:rPr>
                        <a:t>Project Guide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err="1">
                          <a:solidFill>
                            <a:srgbClr val="C00000"/>
                          </a:solidFill>
                          <a:latin typeface="Times New Roman"/>
                          <a:cs typeface="Times New Roman"/>
                        </a:rPr>
                        <a:t>Dr.S.Prem</a:t>
                      </a:r>
                      <a:r>
                        <a:rPr lang="en-IN" b="1" dirty="0">
                          <a:solidFill>
                            <a:srgbClr val="C00000"/>
                          </a:solidFill>
                          <a:latin typeface="Times New Roman"/>
                          <a:cs typeface="Times New Roman"/>
                        </a:rPr>
                        <a:t> Kumar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a:solidFill>
                            <a:srgbClr val="C00000"/>
                          </a:solidFill>
                        </a:rPr>
                        <a:t>MTech., Ph.D.</a:t>
                      </a:r>
                      <a:endParaRPr b="1" dirty="0">
                        <a:solidFill>
                          <a:srgbClr val="C00000"/>
                        </a:solidFill>
                      </a:endParaRPr>
                    </a:p>
                  </a:txBody>
                  <a:tcPr marL="91450" marR="91450" marT="45750" marB="45750"/>
                </a:tc>
                <a:extLst>
                  <a:ext uri="{0D108BD9-81ED-4DB2-BD59-A6C34878D82A}">
                    <a16:rowId xmlns:a16="http://schemas.microsoft.com/office/drawing/2014/main" val="10000"/>
                  </a:ext>
                </a:extLst>
              </a:tr>
            </a:tbl>
          </a:graphicData>
        </a:graphic>
      </p:graphicFrame>
      <p:sp>
        <p:nvSpPr>
          <p:cNvPr id="18" name="Text Box 7">
            <a:extLst>
              <a:ext uri="{FF2B5EF4-FFF2-40B4-BE49-F238E27FC236}">
                <a16:creationId xmlns:a16="http://schemas.microsoft.com/office/drawing/2014/main" id="{0993AF1E-3406-BC3F-38B0-7AF35984682B}"/>
              </a:ext>
            </a:extLst>
          </p:cNvPr>
          <p:cNvSpPr txBox="1"/>
          <p:nvPr/>
        </p:nvSpPr>
        <p:spPr>
          <a:xfrm>
            <a:off x="1145983" y="4388407"/>
            <a:ext cx="6654061" cy="379244"/>
          </a:xfrm>
          <a:prstGeom prst="rect">
            <a:avLst/>
          </a:prstGeom>
          <a:noFill/>
        </p:spPr>
        <p:txBody>
          <a:bodyPr wrap="square" lIns="91440" tIns="45720" rIns="91440" bIns="45720" rtlCol="0" anchor="t">
            <a:noAutofit/>
          </a:bodyPr>
          <a:lstStyle/>
          <a:p>
            <a:pPr algn="ctr" eaLnBrk="1" hangingPunct="1"/>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p>
          <a:p>
            <a:pPr algn="ctr"/>
            <a:r>
              <a:rPr lang="en-US" b="1" dirty="0">
                <a:solidFill>
                  <a:srgbClr val="993300"/>
                </a:solidFill>
                <a:effectLst/>
                <a:latin typeface="Times New Roman"/>
                <a:ea typeface="Calibri"/>
                <a:cs typeface="Times New Roman"/>
                <a:sym typeface="+mn-ea"/>
              </a:rPr>
              <a:t>                            </a:t>
            </a:r>
            <a:r>
              <a:rPr lang="en-US" b="1" dirty="0">
                <a:effectLst/>
                <a:latin typeface="Times New Roman"/>
                <a:ea typeface="Courier New" panose="02070309020205020404" pitchFamily="49" charset="0"/>
                <a:cs typeface="Times New Roman"/>
                <a:sym typeface="+mn-ea"/>
              </a:rPr>
              <a:t>                         </a:t>
            </a:r>
            <a:r>
              <a:rPr lang="en-US" b="1" dirty="0">
                <a:solidFill>
                  <a:srgbClr val="993300"/>
                </a:solidFill>
                <a:effectLst/>
                <a:latin typeface="Times New Roman"/>
                <a:ea typeface="Calibri"/>
                <a:cs typeface="Times New Roman"/>
                <a:sym typeface="+mn-ea"/>
              </a:rPr>
              <a:t>    </a:t>
            </a:r>
            <a:br>
              <a:rPr lang="en-US" b="1" dirty="0">
                <a:effectLst/>
                <a:latin typeface="Times New Roman" panose="02020603050405020304" charset="0"/>
                <a:ea typeface="Courier New" panose="02070309020205020404" pitchFamily="49" charset="0"/>
                <a:cs typeface="Times New Roman" panose="02020603050405020304" charset="0"/>
              </a:rPr>
            </a:br>
            <a:r>
              <a:rPr lang="en-US" altLang="en-US" sz="1600" b="1" dirty="0">
                <a:solidFill>
                  <a:srgbClr val="000000"/>
                </a:solidFill>
                <a:latin typeface="Trebuchet MS"/>
                <a:ea typeface="Calibri"/>
                <a:cs typeface="Times New Roman"/>
                <a:sym typeface="+mn-ea"/>
              </a:rPr>
              <a:t>BOLLE RAJKISHORE     </a:t>
            </a:r>
            <a:r>
              <a:rPr lang="en-US" altLang="en-US" sz="1600" b="1" dirty="0">
                <a:latin typeface="Trebuchet MS"/>
                <a:cs typeface="Times New Roman"/>
                <a:sym typeface="+mn-ea"/>
              </a:rPr>
              <a:t> </a:t>
            </a:r>
            <a:r>
              <a:rPr lang="en-US" altLang="en-US" sz="1600" b="1" dirty="0">
                <a:solidFill>
                  <a:srgbClr val="000000"/>
                </a:solidFill>
                <a:latin typeface="Trebuchet MS"/>
                <a:ea typeface="Calibri"/>
                <a:cs typeface="Times New Roman"/>
                <a:sym typeface="+mn-ea"/>
              </a:rPr>
              <a:t>       </a:t>
            </a:r>
            <a:r>
              <a:rPr lang="en-US" altLang="en-US" sz="1600" b="1" dirty="0">
                <a:latin typeface="Trebuchet MS"/>
                <a:cs typeface="Times New Roman"/>
                <a:sym typeface="+mn-ea"/>
              </a:rPr>
              <a:t>(21AT1A0516)</a:t>
            </a:r>
            <a:endParaRPr lang="en-US" sz="1600" b="1" kern="0" dirty="0" err="1">
              <a:solidFill>
                <a:srgbClr val="993300"/>
              </a:solidFill>
              <a:latin typeface="Trebuchet MS"/>
              <a:ea typeface="Calibri" panose="020F0502020204030204" pitchFamily="34" charset="0"/>
              <a:cs typeface="Times New Roman"/>
            </a:endParaRPr>
          </a:p>
          <a:p>
            <a:pPr algn="ctr"/>
            <a:r>
              <a:rPr lang="en-US" altLang="en-US" sz="1600" b="1" dirty="0">
                <a:latin typeface="Trebuchet MS"/>
                <a:cs typeface="Times New Roman"/>
                <a:sym typeface="+mn-ea"/>
              </a:rPr>
              <a:t>BELLAGAM SYED MOHAMMED ASHWAK (21AT1A014)</a:t>
            </a:r>
            <a:endParaRPr lang="en-US" sz="1600" b="1" kern="0" dirty="0">
              <a:solidFill>
                <a:srgbClr val="993300"/>
              </a:solidFill>
              <a:effectLst/>
              <a:latin typeface="Times New Roman"/>
              <a:ea typeface="Calibri" panose="020F0502020204030204" pitchFamily="34" charset="0"/>
              <a:cs typeface="Times New Roman"/>
            </a:endParaRPr>
          </a:p>
          <a:p>
            <a:pPr algn="ctr"/>
            <a:r>
              <a:rPr lang="en-US" altLang="en-US" sz="1600" b="1" dirty="0">
                <a:solidFill>
                  <a:srgbClr val="000000"/>
                </a:solidFill>
                <a:latin typeface="Trebuchet MS"/>
                <a:ea typeface="Calibri"/>
                <a:cs typeface="Times New Roman"/>
                <a:sym typeface="+mn-ea"/>
              </a:rPr>
              <a:t>KASI HARISH </a:t>
            </a:r>
            <a:r>
              <a:rPr lang="en-US" altLang="en-US" sz="1600" b="1" dirty="0">
                <a:latin typeface="Trebuchet MS"/>
                <a:ea typeface="Calibri"/>
                <a:cs typeface="Times New Roman"/>
                <a:sym typeface="+mn-ea"/>
              </a:rPr>
              <a:t>     </a:t>
            </a:r>
            <a:r>
              <a:rPr lang="en-US" altLang="en-US" sz="1600" b="1" dirty="0">
                <a:latin typeface="Trebuchet MS"/>
                <a:cs typeface="Times New Roman"/>
                <a:sym typeface="+mn-ea"/>
              </a:rPr>
              <a:t>(22AT5A0505)</a:t>
            </a:r>
            <a:endParaRPr lang="en-US" altLang="en-US" sz="1600" b="1" dirty="0">
              <a:solidFill>
                <a:srgbClr val="000000"/>
              </a:solidFill>
              <a:latin typeface="Trebuchet MS"/>
              <a:ea typeface="Calibri" panose="020F0502020204030204" pitchFamily="34" charset="0"/>
              <a:cs typeface="Times New Roman"/>
            </a:endParaRPr>
          </a:p>
          <a:p>
            <a:pPr algn="ctr"/>
            <a:r>
              <a:rPr lang="en-US" altLang="en-US" sz="1600" b="1" dirty="0">
                <a:latin typeface="Trebuchet MS"/>
                <a:cs typeface="Times New Roman"/>
              </a:rPr>
              <a:t>CHITTAM DURGA CHARAN REDDY (21AT1A0524)</a:t>
            </a:r>
          </a:p>
          <a:p>
            <a:pPr algn="ctr"/>
            <a:endParaRPr lang="en-US" altLang="en-US" sz="1600" b="1" dirty="0">
              <a:latin typeface="Trebuchet MS"/>
              <a:cs typeface="Times New Roman"/>
            </a:endParaRPr>
          </a:p>
        </p:txBody>
      </p:sp>
      <p:sp>
        <p:nvSpPr>
          <p:cNvPr id="19" name="Text Box 8">
            <a:extLst>
              <a:ext uri="{FF2B5EF4-FFF2-40B4-BE49-F238E27FC236}">
                <a16:creationId xmlns:a16="http://schemas.microsoft.com/office/drawing/2014/main" id="{DCDE31D6-44BC-6756-1465-8A3366B730B4}"/>
              </a:ext>
            </a:extLst>
          </p:cNvPr>
          <p:cNvSpPr txBox="1"/>
          <p:nvPr/>
        </p:nvSpPr>
        <p:spPr>
          <a:xfrm>
            <a:off x="3277235" y="4433570"/>
            <a:ext cx="2213610" cy="493395"/>
          </a:xfrm>
          <a:prstGeom prst="rect">
            <a:avLst/>
          </a:prstGeom>
          <a:noFill/>
        </p:spPr>
        <p:txBody>
          <a:bodyPr wrap="square" rtlCol="0">
            <a:noAutofit/>
          </a:bodyPr>
          <a:lstStyle/>
          <a:p>
            <a:r>
              <a:rPr lang="en-US" b="1">
                <a:solidFill>
                  <a:srgbClr val="0000FF"/>
                </a:solidFill>
                <a:latin typeface="Times New Roman" panose="02020603050405020304"/>
                <a:ea typeface="Times New Roman" panose="02020603050405020304"/>
                <a:cs typeface="Times New Roman" panose="02020603050405020304"/>
                <a:sym typeface="Times New Roman" panose="02020603050405020304"/>
              </a:rPr>
              <a:t>    Team Members </a:t>
            </a:r>
            <a:r>
              <a:rPr lang="en-US" b="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endParaRPr lang="en-US"/>
          </a:p>
        </p:txBody>
      </p:sp>
      <p:sp>
        <p:nvSpPr>
          <p:cNvPr id="20" name="TextBox 19">
            <a:extLst>
              <a:ext uri="{FF2B5EF4-FFF2-40B4-BE49-F238E27FC236}">
                <a16:creationId xmlns:a16="http://schemas.microsoft.com/office/drawing/2014/main" id="{C0B0B35E-2CB3-57D4-8E16-3C200E9C9E3A}"/>
              </a:ext>
            </a:extLst>
          </p:cNvPr>
          <p:cNvSpPr txBox="1"/>
          <p:nvPr/>
        </p:nvSpPr>
        <p:spPr>
          <a:xfrm>
            <a:off x="94297" y="1035377"/>
            <a:ext cx="9144000" cy="1508105"/>
          </a:xfrm>
          <a:prstGeom prst="rect">
            <a:avLst/>
          </a:prstGeom>
          <a:noFill/>
        </p:spPr>
        <p:txBody>
          <a:bodyPr wrap="square" rtlCol="0">
            <a:spAutoFit/>
          </a:bodyPr>
          <a:lstStyle/>
          <a:p>
            <a:pPr marL="0" marR="0" lvl="0" indent="0" algn="ctr" rtl="0">
              <a:spcBef>
                <a:spcPts val="0"/>
              </a:spcBef>
              <a:spcAft>
                <a:spcPts val="0"/>
              </a:spcAft>
              <a:buNone/>
            </a:pPr>
            <a:r>
              <a:rPr lang="en-US" sz="2000" b="1" i="0" u="none" strike="noStrike" cap="none">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G </a:t>
            </a:r>
            <a:r>
              <a:rPr lang="en-US" sz="2000" b="1" i="0" u="none" strike="noStrike" cap="none" err="1">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PULLAIAH</a:t>
            </a:r>
            <a:r>
              <a:rPr lang="en-US" sz="2000" b="1" i="0" u="none" strike="noStrike" cap="none">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 COLLEGE OF ENGINEERING AND TECHNOLOGY</a:t>
            </a:r>
            <a:endParaRPr lang="en-US" sz="2000">
              <a:latin typeface="Times New Roman" panose="02020603050405020304" charset="0"/>
              <a:ea typeface="Tahoma" panose="020B0604030504040204" pitchFamily="34" charset="0"/>
              <a:cs typeface="Times New Roman" panose="02020603050405020304" charset="0"/>
            </a:endParaRPr>
          </a:p>
          <a:p>
            <a:pPr marL="0" marR="0" lvl="0" indent="0" algn="ctr" rtl="0">
              <a:spcBef>
                <a:spcPts val="0"/>
              </a:spcBef>
              <a:spcAft>
                <a:spcPts val="0"/>
              </a:spcAft>
              <a:buNone/>
            </a:pPr>
            <a:r>
              <a:rPr lang="en-US" sz="18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 Autonomous Institute affiliated to </a:t>
            </a:r>
            <a:r>
              <a:rPr lang="en-US" sz="1800" b="1" i="0" u="none" strike="noStrike" cap="none"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JNTUA</a:t>
            </a:r>
            <a:r>
              <a:rPr lang="en-US" sz="18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800" b="1" i="0" u="none" strike="noStrike" cap="none"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Ananthapuram</a:t>
            </a:r>
            <a:r>
              <a:rPr lang="en-US" sz="18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marR="0" lvl="0" indent="0" algn="ctr" rtl="0">
              <a:spcBef>
                <a:spcPts val="0"/>
              </a:spcBef>
              <a:spcAft>
                <a:spcPts val="0"/>
              </a:spcAft>
              <a:buNone/>
            </a:pPr>
            <a:endParaRPr lang="en-US">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18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lang="en-US" sz="1800">
              <a:latin typeface="Times New Roman" panose="02020603050405020304" charset="0"/>
              <a:cs typeface="Times New Roman" panose="02020603050405020304" charset="0"/>
            </a:endParaRPr>
          </a:p>
          <a:p>
            <a:pPr marL="0" marR="0" lvl="0" indent="0" algn="ctr" rtl="0">
              <a:spcBef>
                <a:spcPts val="0"/>
              </a:spcBef>
              <a:spcAft>
                <a:spcPts val="0"/>
              </a:spcAft>
              <a:buNone/>
            </a:pPr>
            <a:endParaRPr lang="en-US" sz="18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DD428-5301-FCB6-515C-581C134240F6}"/>
            </a:ext>
          </a:extLst>
        </p:cNvPr>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B3C41211-D3F9-22C9-F0DF-A42AC34C153F}"/>
                  </a:ext>
                </a:extLst>
              </p14:cNvPr>
              <p14:cNvContentPartPr/>
              <p14:nvPr/>
            </p14:nvContentPartPr>
            <p14:xfrm>
              <a:off x="-2216708" y="1371522"/>
              <a:ext cx="360" cy="360"/>
            </p14:xfrm>
          </p:contentPart>
        </mc:Choice>
        <mc:Fallback xmlns="">
          <p:pic>
            <p:nvPicPr>
              <p:cNvPr id="60" name="Ink 59">
                <a:extLst>
                  <a:ext uri="{FF2B5EF4-FFF2-40B4-BE49-F238E27FC236}">
                    <a16:creationId xmlns:a16="http://schemas.microsoft.com/office/drawing/2014/main" id="{B3C41211-D3F9-22C9-F0DF-A42AC34C153F}"/>
                  </a:ext>
                </a:extLst>
              </p:cNvPr>
              <p:cNvPicPr/>
              <p:nvPr/>
            </p:nvPicPr>
            <p:blipFill>
              <a:blip r:embed="rId3"/>
              <a:stretch>
                <a:fillRect/>
              </a:stretch>
            </p:blipFill>
            <p:spPr>
              <a:xfrm>
                <a:off x="-2225708" y="1317522"/>
                <a:ext cx="18000" cy="108000"/>
              </a:xfrm>
              <a:prstGeom prst="rect">
                <a:avLst/>
              </a:prstGeom>
            </p:spPr>
          </p:pic>
        </mc:Fallback>
      </mc:AlternateContent>
      <p:sp>
        <p:nvSpPr>
          <p:cNvPr id="4" name="TextBox 3">
            <a:extLst>
              <a:ext uri="{FF2B5EF4-FFF2-40B4-BE49-F238E27FC236}">
                <a16:creationId xmlns:a16="http://schemas.microsoft.com/office/drawing/2014/main" id="{EA2B07CB-77D3-156F-5B3C-4C3744572E92}"/>
              </a:ext>
            </a:extLst>
          </p:cNvPr>
          <p:cNvSpPr txBox="1"/>
          <p:nvPr/>
        </p:nvSpPr>
        <p:spPr>
          <a:xfrm>
            <a:off x="2475346" y="233218"/>
            <a:ext cx="6418526" cy="461665"/>
          </a:xfrm>
          <a:prstGeom prst="rect">
            <a:avLst/>
          </a:prstGeom>
          <a:noFill/>
        </p:spPr>
        <p:txBody>
          <a:bodyPr wrap="square" lIns="91440" tIns="45720" rIns="91440" bIns="45720" anchor="t">
            <a:spAutoFit/>
          </a:bodyPr>
          <a:lstStyle/>
          <a:p>
            <a:pPr algn="ctr" fontAlgn="auto">
              <a:spcBef>
                <a:spcPts val="0"/>
              </a:spcBef>
              <a:spcAft>
                <a:spcPts val="0"/>
              </a:spcAft>
            </a:pPr>
            <a:r>
              <a:rPr lang="en-US" sz="2400" b="1" cap="all" dirty="0">
                <a:solidFill>
                  <a:schemeClr val="bg1"/>
                </a:solidFill>
                <a:latin typeface="Arial Black" panose="020B0A04020102020204"/>
                <a:cs typeface="Aharoni"/>
              </a:rPr>
              <a:t>Proposed System architecture</a:t>
            </a:r>
          </a:p>
        </p:txBody>
      </p:sp>
      <p:grpSp>
        <p:nvGrpSpPr>
          <p:cNvPr id="2" name="Group 1">
            <a:extLst>
              <a:ext uri="{FF2B5EF4-FFF2-40B4-BE49-F238E27FC236}">
                <a16:creationId xmlns:a16="http://schemas.microsoft.com/office/drawing/2014/main" id="{E98A2F13-D576-9732-4E49-98A90C223248}"/>
              </a:ext>
            </a:extLst>
          </p:cNvPr>
          <p:cNvGrpSpPr/>
          <p:nvPr/>
        </p:nvGrpSpPr>
        <p:grpSpPr>
          <a:xfrm>
            <a:off x="813458" y="1154073"/>
            <a:ext cx="7516908" cy="4224920"/>
            <a:chOff x="421770" y="1208448"/>
            <a:chExt cx="10822284" cy="4816664"/>
          </a:xfrm>
        </p:grpSpPr>
        <p:sp>
          <p:nvSpPr>
            <p:cNvPr id="3" name="TextBox 4">
              <a:extLst>
                <a:ext uri="{FF2B5EF4-FFF2-40B4-BE49-F238E27FC236}">
                  <a16:creationId xmlns:a16="http://schemas.microsoft.com/office/drawing/2014/main" id="{20DCB35B-9C52-6220-EDBB-4F13A3E58D1C}"/>
                </a:ext>
              </a:extLst>
            </p:cNvPr>
            <p:cNvSpPr txBox="1"/>
            <p:nvPr/>
          </p:nvSpPr>
          <p:spPr>
            <a:xfrm>
              <a:off x="584869" y="2445872"/>
              <a:ext cx="1733322" cy="619058"/>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IN" sz="1400" b="1">
                  <a:latin typeface="Times New Roman" panose="02020603050405020304" pitchFamily="18" charset="0"/>
                  <a:ea typeface="Times New Roman" panose="02020603050405020304" pitchFamily="18" charset="0"/>
                  <a:cs typeface="Times New Roman" panose="02020603050405020304" pitchFamily="18" charset="0"/>
                </a:rPr>
                <a:t>Sentiment CSV Dataset</a:t>
              </a:r>
            </a:p>
          </p:txBody>
        </p:sp>
        <p:pic>
          <p:nvPicPr>
            <p:cNvPr id="5" name="Picture 4">
              <a:extLst>
                <a:ext uri="{FF2B5EF4-FFF2-40B4-BE49-F238E27FC236}">
                  <a16:creationId xmlns:a16="http://schemas.microsoft.com/office/drawing/2014/main" id="{6BFB6E31-4253-FFF3-29E0-4FBBD0E722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130" y="1498088"/>
              <a:ext cx="1218251" cy="907339"/>
            </a:xfrm>
            <a:prstGeom prst="rect">
              <a:avLst/>
            </a:prstGeom>
          </p:spPr>
        </p:pic>
        <p:pic>
          <p:nvPicPr>
            <p:cNvPr id="6" name="Picture 5">
              <a:extLst>
                <a:ext uri="{FF2B5EF4-FFF2-40B4-BE49-F238E27FC236}">
                  <a16:creationId xmlns:a16="http://schemas.microsoft.com/office/drawing/2014/main" id="{AB83E268-3D2B-3331-640C-492695B182CD}"/>
                </a:ext>
              </a:extLst>
            </p:cNvPr>
            <p:cNvPicPr>
              <a:picLocks noChangeAspect="1"/>
            </p:cNvPicPr>
            <p:nvPr/>
          </p:nvPicPr>
          <p:blipFill>
            <a:blip r:embed="rId5"/>
            <a:stretch>
              <a:fillRect/>
            </a:stretch>
          </p:blipFill>
          <p:spPr>
            <a:xfrm>
              <a:off x="3172747" y="1365261"/>
              <a:ext cx="1126475" cy="1172274"/>
            </a:xfrm>
            <a:prstGeom prst="rect">
              <a:avLst/>
            </a:prstGeom>
          </p:spPr>
        </p:pic>
        <p:sp>
          <p:nvSpPr>
            <p:cNvPr id="7" name="TextBox 4">
              <a:extLst>
                <a:ext uri="{FF2B5EF4-FFF2-40B4-BE49-F238E27FC236}">
                  <a16:creationId xmlns:a16="http://schemas.microsoft.com/office/drawing/2014/main" id="{A8F14D60-2FFA-FF48-6353-9A648017129A}"/>
                </a:ext>
              </a:extLst>
            </p:cNvPr>
            <p:cNvSpPr txBox="1"/>
            <p:nvPr/>
          </p:nvSpPr>
          <p:spPr>
            <a:xfrm>
              <a:off x="2758271" y="2456857"/>
              <a:ext cx="2367144" cy="786603"/>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Preliminary Process</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 Handling missing values, Label encoding)</a:t>
              </a:r>
            </a:p>
          </p:txBody>
        </p:sp>
        <p:cxnSp>
          <p:nvCxnSpPr>
            <p:cNvPr id="9" name="Straight Arrow Connector 8">
              <a:extLst>
                <a:ext uri="{FF2B5EF4-FFF2-40B4-BE49-F238E27FC236}">
                  <a16:creationId xmlns:a16="http://schemas.microsoft.com/office/drawing/2014/main" id="{BD929CD8-9985-8930-FA93-943A5745CED3}"/>
                </a:ext>
              </a:extLst>
            </p:cNvPr>
            <p:cNvCxnSpPr>
              <a:stCxn id="27" idx="3"/>
              <a:endCxn id="3" idx="1"/>
            </p:cNvCxnSpPr>
            <p:nvPr/>
          </p:nvCxnSpPr>
          <p:spPr>
            <a:xfrm flipV="1">
              <a:off x="2024381" y="1951398"/>
              <a:ext cx="1148366" cy="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16867E4-659D-7A1C-F5F5-012E7CB66392}"/>
                </a:ext>
              </a:extLst>
            </p:cNvPr>
            <p:cNvPicPr>
              <a:picLocks noChangeAspect="1"/>
            </p:cNvPicPr>
            <p:nvPr/>
          </p:nvPicPr>
          <p:blipFill>
            <a:blip r:embed="rId6"/>
            <a:stretch>
              <a:fillRect/>
            </a:stretch>
          </p:blipFill>
          <p:spPr>
            <a:xfrm>
              <a:off x="7898630" y="1395282"/>
              <a:ext cx="1711604" cy="1152575"/>
            </a:xfrm>
            <a:prstGeom prst="rect">
              <a:avLst/>
            </a:prstGeom>
          </p:spPr>
        </p:pic>
        <p:sp>
          <p:nvSpPr>
            <p:cNvPr id="11" name="TextBox 4">
              <a:extLst>
                <a:ext uri="{FF2B5EF4-FFF2-40B4-BE49-F238E27FC236}">
                  <a16:creationId xmlns:a16="http://schemas.microsoft.com/office/drawing/2014/main" id="{BA3AFE0C-CD6F-7AC8-DAB9-3E8E82F78917}"/>
                </a:ext>
              </a:extLst>
            </p:cNvPr>
            <p:cNvSpPr txBox="1"/>
            <p:nvPr/>
          </p:nvSpPr>
          <p:spPr>
            <a:xfrm>
              <a:off x="7751068" y="2537895"/>
              <a:ext cx="1880095" cy="475986"/>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Data Slicing</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(Test and Train data)</a:t>
              </a:r>
              <a:endParaRPr lang="en-IN" sz="140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2A8C37E8-1E9A-74DA-AB14-0C2917572906}"/>
                </a:ext>
              </a:extLst>
            </p:cNvPr>
            <p:cNvCxnSpPr>
              <a:stCxn id="3" idx="3"/>
              <a:endCxn id="22" idx="1"/>
            </p:cNvCxnSpPr>
            <p:nvPr/>
          </p:nvCxnSpPr>
          <p:spPr>
            <a:xfrm>
              <a:off x="4299222" y="1951398"/>
              <a:ext cx="137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420009CD-F50E-2A97-330F-05EA3EDBCAD4}"/>
                </a:ext>
              </a:extLst>
            </p:cNvPr>
            <p:cNvPicPr>
              <a:picLocks noChangeAspect="1"/>
            </p:cNvPicPr>
            <p:nvPr/>
          </p:nvPicPr>
          <p:blipFill>
            <a:blip r:embed="rId7"/>
            <a:stretch>
              <a:fillRect/>
            </a:stretch>
          </p:blipFill>
          <p:spPr>
            <a:xfrm>
              <a:off x="6914400" y="3724402"/>
              <a:ext cx="1698125" cy="1226983"/>
            </a:xfrm>
            <a:prstGeom prst="rect">
              <a:avLst/>
            </a:prstGeom>
          </p:spPr>
        </p:pic>
        <p:cxnSp>
          <p:nvCxnSpPr>
            <p:cNvPr id="14" name="Elbow Connector 12">
              <a:extLst>
                <a:ext uri="{FF2B5EF4-FFF2-40B4-BE49-F238E27FC236}">
                  <a16:creationId xmlns:a16="http://schemas.microsoft.com/office/drawing/2014/main" id="{BFF61FA6-8AD6-7544-E881-1744C1528ACD}"/>
                </a:ext>
              </a:extLst>
            </p:cNvPr>
            <p:cNvCxnSpPr>
              <a:cxnSpLocks/>
            </p:cNvCxnSpPr>
            <p:nvPr/>
          </p:nvCxnSpPr>
          <p:spPr>
            <a:xfrm>
              <a:off x="9660739" y="1901692"/>
              <a:ext cx="1231416" cy="966003"/>
            </a:xfrm>
            <a:prstGeom prst="bentConnector3">
              <a:avLst>
                <a:gd name="adj1" fmla="val 134947"/>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4">
              <a:extLst>
                <a:ext uri="{FF2B5EF4-FFF2-40B4-BE49-F238E27FC236}">
                  <a16:creationId xmlns:a16="http://schemas.microsoft.com/office/drawing/2014/main" id="{8D5C5D50-7457-C1F0-EC99-6646B1D6CA09}"/>
                </a:ext>
              </a:extLst>
            </p:cNvPr>
            <p:cNvSpPr txBox="1"/>
            <p:nvPr/>
          </p:nvSpPr>
          <p:spPr>
            <a:xfrm>
              <a:off x="7067807" y="4966613"/>
              <a:ext cx="1733322" cy="888586"/>
            </a:xfrm>
            <a:prstGeom prst="rect">
              <a:avLst/>
            </a:prstGeom>
            <a:noFill/>
          </p:spPr>
          <p:txBody>
            <a:bodyPr wrap="square"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a:ea typeface="Times New Roman" panose="02020603050405020304" pitchFamily="18" charset="0"/>
                  <a:cs typeface="Times New Roman"/>
                </a:rPr>
                <a:t>Classification</a:t>
              </a:r>
              <a:endParaRPr lang="en-IN" sz="1400">
                <a:latin typeface="Times New Roman"/>
                <a:ea typeface="Times New Roman" panose="02020603050405020304" pitchFamily="18" charset="0"/>
                <a:cs typeface="Times New Roman" panose="02020603050405020304" pitchFamily="18" charset="0"/>
              </a:endParaRPr>
            </a:p>
            <a:p>
              <a:pPr algn="ctr">
                <a:spcAft>
                  <a:spcPts val="0"/>
                </a:spcAft>
                <a:defRPr/>
              </a:pPr>
              <a:r>
                <a:rPr lang="en-US" sz="1400">
                  <a:latin typeface="Times New Roman"/>
                  <a:ea typeface="Times New Roman" panose="02020603050405020304" pitchFamily="18" charset="0"/>
                  <a:cs typeface="Times New Roman"/>
                </a:rPr>
                <a:t>(Feeding data to models)</a:t>
              </a:r>
              <a:endParaRPr lang="en-IN" sz="1400">
                <a:latin typeface="Times New Roman"/>
                <a:ea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5E490029-B343-5EA1-C9DB-CC3E67A7F4F6}"/>
                </a:ext>
              </a:extLst>
            </p:cNvPr>
            <p:cNvPicPr>
              <a:picLocks noChangeAspect="1"/>
            </p:cNvPicPr>
            <p:nvPr/>
          </p:nvPicPr>
          <p:blipFill>
            <a:blip r:embed="rId8"/>
            <a:stretch>
              <a:fillRect/>
            </a:stretch>
          </p:blipFill>
          <p:spPr>
            <a:xfrm>
              <a:off x="3841201" y="3739865"/>
              <a:ext cx="1683768" cy="1174293"/>
            </a:xfrm>
            <a:prstGeom prst="rect">
              <a:avLst/>
            </a:prstGeom>
          </p:spPr>
        </p:pic>
        <p:sp>
          <p:nvSpPr>
            <p:cNvPr id="17" name="TextBox 4">
              <a:extLst>
                <a:ext uri="{FF2B5EF4-FFF2-40B4-BE49-F238E27FC236}">
                  <a16:creationId xmlns:a16="http://schemas.microsoft.com/office/drawing/2014/main" id="{86471DBE-B50C-FF82-F5A6-0A0AFA8AB4DD}"/>
                </a:ext>
              </a:extLst>
            </p:cNvPr>
            <p:cNvSpPr txBox="1"/>
            <p:nvPr/>
          </p:nvSpPr>
          <p:spPr>
            <a:xfrm>
              <a:off x="3791647" y="5087848"/>
              <a:ext cx="1733322" cy="937264"/>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Performance Metrics</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(Accuracy and Error Rate)</a:t>
              </a:r>
              <a:endParaRPr lang="en-IN" sz="140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4285D40D-51E8-FFB4-93C6-4A19817121F1}"/>
                </a:ext>
              </a:extLst>
            </p:cNvPr>
            <p:cNvCxnSpPr/>
            <p:nvPr/>
          </p:nvCxnSpPr>
          <p:spPr>
            <a:xfrm flipH="1">
              <a:off x="5462119" y="4458958"/>
              <a:ext cx="1366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11DCE56-9A04-7587-37D3-6A503E3ADC98}"/>
                </a:ext>
              </a:extLst>
            </p:cNvPr>
            <p:cNvPicPr>
              <a:picLocks noChangeAspect="1"/>
            </p:cNvPicPr>
            <p:nvPr/>
          </p:nvPicPr>
          <p:blipFill>
            <a:blip r:embed="rId9"/>
            <a:stretch>
              <a:fillRect/>
            </a:stretch>
          </p:blipFill>
          <p:spPr>
            <a:xfrm>
              <a:off x="897519" y="3770855"/>
              <a:ext cx="2253725" cy="1521846"/>
            </a:xfrm>
            <a:prstGeom prst="rect">
              <a:avLst/>
            </a:prstGeom>
          </p:spPr>
        </p:pic>
        <p:cxnSp>
          <p:nvCxnSpPr>
            <p:cNvPr id="20" name="Elbow Connector 19">
              <a:extLst>
                <a:ext uri="{FF2B5EF4-FFF2-40B4-BE49-F238E27FC236}">
                  <a16:creationId xmlns:a16="http://schemas.microsoft.com/office/drawing/2014/main" id="{D4A9AB26-04BB-5065-C66C-2AFEA8C8C70F}"/>
                </a:ext>
              </a:extLst>
            </p:cNvPr>
            <p:cNvCxnSpPr>
              <a:stCxn id="14" idx="1"/>
              <a:endCxn id="18" idx="3"/>
            </p:cNvCxnSpPr>
            <p:nvPr/>
          </p:nvCxnSpPr>
          <p:spPr>
            <a:xfrm flipH="1">
              <a:off x="3151245" y="4327012"/>
              <a:ext cx="689957" cy="204766"/>
            </a:xfrm>
            <a:prstGeom prst="bentConnector3">
              <a:avLst>
                <a:gd name="adj1" fmla="val -4190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4">
              <a:extLst>
                <a:ext uri="{FF2B5EF4-FFF2-40B4-BE49-F238E27FC236}">
                  <a16:creationId xmlns:a16="http://schemas.microsoft.com/office/drawing/2014/main" id="{3E3352CC-27CD-55C9-45AF-41B26109A0A7}"/>
                </a:ext>
              </a:extLst>
            </p:cNvPr>
            <p:cNvSpPr txBox="1"/>
            <p:nvPr/>
          </p:nvSpPr>
          <p:spPr>
            <a:xfrm>
              <a:off x="421770" y="5264060"/>
              <a:ext cx="3013656" cy="66224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Prediction</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(Positive, Negative or neutral)</a:t>
              </a:r>
              <a:endParaRPr lang="en-IN" sz="14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465CFB38-C432-AC72-3794-24D73FB6990A}"/>
                </a:ext>
              </a:extLst>
            </p:cNvPr>
            <p:cNvPicPr>
              <a:picLocks noChangeAspect="1"/>
            </p:cNvPicPr>
            <p:nvPr/>
          </p:nvPicPr>
          <p:blipFill>
            <a:blip r:embed="rId10"/>
            <a:stretch>
              <a:fillRect/>
            </a:stretch>
          </p:blipFill>
          <p:spPr>
            <a:xfrm>
              <a:off x="9851299" y="2358586"/>
              <a:ext cx="1172620" cy="1190717"/>
            </a:xfrm>
            <a:prstGeom prst="rect">
              <a:avLst/>
            </a:prstGeom>
          </p:spPr>
        </p:pic>
        <p:sp>
          <p:nvSpPr>
            <p:cNvPr id="23" name="TextBox 4">
              <a:extLst>
                <a:ext uri="{FF2B5EF4-FFF2-40B4-BE49-F238E27FC236}">
                  <a16:creationId xmlns:a16="http://schemas.microsoft.com/office/drawing/2014/main" id="{A44693D6-F802-AC29-55EA-5A69A145528D}"/>
                </a:ext>
              </a:extLst>
            </p:cNvPr>
            <p:cNvSpPr txBox="1"/>
            <p:nvPr/>
          </p:nvSpPr>
          <p:spPr>
            <a:xfrm>
              <a:off x="9510732" y="3444767"/>
              <a:ext cx="1733322" cy="699951"/>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(Count Vectorization)</a:t>
              </a:r>
              <a:endParaRPr lang="en-IN" sz="140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4" name="Elbow Connector 5">
              <a:extLst>
                <a:ext uri="{FF2B5EF4-FFF2-40B4-BE49-F238E27FC236}">
                  <a16:creationId xmlns:a16="http://schemas.microsoft.com/office/drawing/2014/main" id="{8A6E3A99-B274-0B9B-9EE2-EE3D92F6F632}"/>
                </a:ext>
              </a:extLst>
            </p:cNvPr>
            <p:cNvCxnSpPr>
              <a:cxnSpLocks/>
            </p:cNvCxnSpPr>
            <p:nvPr/>
          </p:nvCxnSpPr>
          <p:spPr>
            <a:xfrm rot="5400000">
              <a:off x="9398372" y="3588469"/>
              <a:ext cx="193176" cy="1764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C262C70E-8D40-14C0-B346-F977DD3E4E0A}"/>
                </a:ext>
              </a:extLst>
            </p:cNvPr>
            <p:cNvPicPr>
              <a:picLocks noChangeAspect="1"/>
            </p:cNvPicPr>
            <p:nvPr/>
          </p:nvPicPr>
          <p:blipFill>
            <a:blip r:embed="rId11"/>
            <a:stretch>
              <a:fillRect/>
            </a:stretch>
          </p:blipFill>
          <p:spPr>
            <a:xfrm>
              <a:off x="5674020" y="1208448"/>
              <a:ext cx="1638300" cy="1485900"/>
            </a:xfrm>
            <a:prstGeom prst="rect">
              <a:avLst/>
            </a:prstGeom>
          </p:spPr>
        </p:pic>
        <p:sp>
          <p:nvSpPr>
            <p:cNvPr id="26" name="TextBox 4">
              <a:extLst>
                <a:ext uri="{FF2B5EF4-FFF2-40B4-BE49-F238E27FC236}">
                  <a16:creationId xmlns:a16="http://schemas.microsoft.com/office/drawing/2014/main" id="{447E8948-810D-088C-C23C-2888451E0E99}"/>
                </a:ext>
              </a:extLst>
            </p:cNvPr>
            <p:cNvSpPr txBox="1"/>
            <p:nvPr/>
          </p:nvSpPr>
          <p:spPr>
            <a:xfrm>
              <a:off x="5564163" y="2755298"/>
              <a:ext cx="1880095" cy="475986"/>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defRPr/>
              </a:pPr>
              <a:r>
                <a:rPr lang="en-US" sz="1400" b="1">
                  <a:latin typeface="Times New Roman" panose="02020603050405020304" pitchFamily="18" charset="0"/>
                  <a:ea typeface="Times New Roman" panose="02020603050405020304" pitchFamily="18" charset="0"/>
                  <a:cs typeface="Times New Roman" panose="02020603050405020304" pitchFamily="18" charset="0"/>
                </a:rPr>
                <a:t>Text Preprocessing</a:t>
              </a:r>
            </a:p>
            <a:p>
              <a:pPr algn="ctr">
                <a:spcAft>
                  <a:spcPts val="0"/>
                </a:spcAft>
                <a:defRPr/>
              </a:pPr>
              <a:r>
                <a:rPr lang="en-US" sz="1400">
                  <a:latin typeface="Times New Roman" panose="02020603050405020304" pitchFamily="18" charset="0"/>
                  <a:ea typeface="Times New Roman" panose="02020603050405020304" pitchFamily="18" charset="0"/>
                  <a:cs typeface="Times New Roman" panose="02020603050405020304" pitchFamily="18" charset="0"/>
                </a:rPr>
                <a:t>(NLP)</a:t>
              </a:r>
              <a:endParaRPr lang="en-IN" sz="140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E532C9FD-462D-C2CD-6875-94B02D9A4981}"/>
                </a:ext>
              </a:extLst>
            </p:cNvPr>
            <p:cNvCxnSpPr>
              <a:cxnSpLocks/>
              <a:stCxn id="22" idx="3"/>
            </p:cNvCxnSpPr>
            <p:nvPr/>
          </p:nvCxnSpPr>
          <p:spPr>
            <a:xfrm>
              <a:off x="7312320" y="1951398"/>
              <a:ext cx="586310" cy="2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253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122A-F6BE-98A3-0A7B-EA10C230CC91}"/>
              </a:ext>
            </a:extLst>
          </p:cNvPr>
          <p:cNvSpPr>
            <a:spLocks noGrp="1"/>
          </p:cNvSpPr>
          <p:nvPr>
            <p:ph type="title"/>
          </p:nvPr>
        </p:nvSpPr>
        <p:spPr>
          <a:xfrm>
            <a:off x="2286000" y="274637"/>
            <a:ext cx="6400800" cy="435428"/>
          </a:xfrm>
        </p:spPr>
        <p:txBody>
          <a:bodyPr/>
          <a:lstStyle/>
          <a:p>
            <a:r>
              <a:rPr lang="en-US" sz="2400" b="1" dirty="0">
                <a:solidFill>
                  <a:schemeClr val="bg1"/>
                </a:solidFill>
                <a:ea typeface="Calibri"/>
                <a:cs typeface="Calibri"/>
              </a:rPr>
              <a:t>METHODOLOGY</a:t>
            </a:r>
          </a:p>
        </p:txBody>
      </p:sp>
      <p:sp>
        <p:nvSpPr>
          <p:cNvPr id="3" name="Content Placeholder 2">
            <a:extLst>
              <a:ext uri="{FF2B5EF4-FFF2-40B4-BE49-F238E27FC236}">
                <a16:creationId xmlns:a16="http://schemas.microsoft.com/office/drawing/2014/main" id="{3AB4A46F-1A70-FE76-DA3A-9582DDAF6F9B}"/>
              </a:ext>
            </a:extLst>
          </p:cNvPr>
          <p:cNvSpPr>
            <a:spLocks noGrp="1"/>
          </p:cNvSpPr>
          <p:nvPr>
            <p:ph idx="1"/>
          </p:nvPr>
        </p:nvSpPr>
        <p:spPr>
          <a:xfrm>
            <a:off x="653143" y="1317177"/>
            <a:ext cx="8229600" cy="4210278"/>
          </a:xfrm>
        </p:spPr>
        <p:txBody>
          <a:bodyPr/>
          <a:lstStyle/>
          <a:p>
            <a:r>
              <a:rPr lang="en-US" sz="1800" b="1" dirty="0">
                <a:ea typeface="+mn-lt"/>
                <a:cs typeface="+mn-lt"/>
              </a:rPr>
              <a:t>Dataset Collection</a:t>
            </a:r>
            <a:r>
              <a:rPr lang="en-US" sz="1800" dirty="0">
                <a:ea typeface="+mn-lt"/>
                <a:cs typeface="+mn-lt"/>
              </a:rPr>
              <a:t>: Use sentiment datasets from a repository, with labels (positive, negative, neutral).</a:t>
            </a:r>
            <a:endParaRPr lang="en-US" sz="1800" dirty="0">
              <a:ea typeface="Calibri"/>
              <a:cs typeface="Calibri"/>
            </a:endParaRPr>
          </a:p>
          <a:p>
            <a:r>
              <a:rPr lang="en-US" sz="1800" b="1">
                <a:ea typeface="+mn-lt"/>
                <a:cs typeface="+mn-lt"/>
              </a:rPr>
              <a:t>Preprocessing</a:t>
            </a:r>
            <a:r>
              <a:rPr lang="en-US" sz="1800">
                <a:ea typeface="+mn-lt"/>
                <a:cs typeface="+mn-lt"/>
              </a:rPr>
              <a:t>: Handle missing values, apply label encoding, and clean text using NLP techniques (stop words removal, stemming, punctuation removal, tokenization, and padding).</a:t>
            </a:r>
            <a:endParaRPr lang="en-US" sz="1800">
              <a:ea typeface="Calibri"/>
              <a:cs typeface="Calibri"/>
            </a:endParaRPr>
          </a:p>
          <a:p>
            <a:r>
              <a:rPr lang="en-US" sz="1800" b="1">
                <a:ea typeface="+mn-lt"/>
                <a:cs typeface="+mn-lt"/>
              </a:rPr>
              <a:t>Vectorization</a:t>
            </a:r>
            <a:r>
              <a:rPr lang="en-US" sz="1800">
                <a:ea typeface="+mn-lt"/>
                <a:cs typeface="+mn-lt"/>
              </a:rPr>
              <a:t>: Convert text into numerical format using </a:t>
            </a:r>
            <a:r>
              <a:rPr lang="en-US" sz="1800" b="1">
                <a:ea typeface="+mn-lt"/>
                <a:cs typeface="+mn-lt"/>
              </a:rPr>
              <a:t>Count Vectorization</a:t>
            </a:r>
            <a:r>
              <a:rPr lang="en-US" sz="1800">
                <a:ea typeface="+mn-lt"/>
                <a:cs typeface="+mn-lt"/>
              </a:rPr>
              <a:t>.</a:t>
            </a:r>
            <a:endParaRPr lang="en-US" sz="1800">
              <a:ea typeface="Calibri"/>
              <a:cs typeface="Calibri"/>
            </a:endParaRPr>
          </a:p>
          <a:p>
            <a:r>
              <a:rPr lang="en-US" sz="1800" b="1" dirty="0">
                <a:ea typeface="+mn-lt"/>
                <a:cs typeface="+mn-lt"/>
              </a:rPr>
              <a:t>Data Splitting</a:t>
            </a:r>
            <a:r>
              <a:rPr lang="en-US" sz="1800" dirty="0">
                <a:ea typeface="+mn-lt"/>
                <a:cs typeface="+mn-lt"/>
              </a:rPr>
              <a:t>: Split the data into </a:t>
            </a:r>
            <a:r>
              <a:rPr lang="en-US" sz="1800" b="1" dirty="0">
                <a:ea typeface="+mn-lt"/>
                <a:cs typeface="+mn-lt"/>
              </a:rPr>
              <a:t>train</a:t>
            </a:r>
            <a:r>
              <a:rPr lang="en-US" sz="1800" dirty="0">
                <a:ea typeface="+mn-lt"/>
                <a:cs typeface="+mn-lt"/>
              </a:rPr>
              <a:t> and </a:t>
            </a:r>
            <a:r>
              <a:rPr lang="en-US" sz="1800" b="1" dirty="0">
                <a:ea typeface="+mn-lt"/>
                <a:cs typeface="+mn-lt"/>
              </a:rPr>
              <a:t>test</a:t>
            </a:r>
            <a:r>
              <a:rPr lang="en-US" sz="1800" dirty="0">
                <a:ea typeface="+mn-lt"/>
                <a:cs typeface="+mn-lt"/>
              </a:rPr>
              <a:t> sets.</a:t>
            </a:r>
            <a:endParaRPr lang="en-US" sz="1800" dirty="0">
              <a:ea typeface="Calibri"/>
              <a:cs typeface="Calibri"/>
            </a:endParaRPr>
          </a:p>
          <a:p>
            <a:r>
              <a:rPr lang="en-US" sz="1800" b="1" dirty="0">
                <a:ea typeface="+mn-lt"/>
                <a:cs typeface="+mn-lt"/>
              </a:rPr>
              <a:t>Model Implementation</a:t>
            </a:r>
            <a:r>
              <a:rPr lang="en-US" sz="1800" dirty="0">
                <a:ea typeface="+mn-lt"/>
                <a:cs typeface="+mn-lt"/>
              </a:rPr>
              <a:t>: Use </a:t>
            </a:r>
            <a:r>
              <a:rPr lang="en-US" sz="1800" b="1" dirty="0">
                <a:ea typeface="+mn-lt"/>
                <a:cs typeface="+mn-lt"/>
              </a:rPr>
              <a:t>BERT</a:t>
            </a:r>
            <a:r>
              <a:rPr lang="en-US" sz="1800" dirty="0">
                <a:ea typeface="+mn-lt"/>
                <a:cs typeface="+mn-lt"/>
              </a:rPr>
              <a:t>, </a:t>
            </a:r>
            <a:r>
              <a:rPr lang="en-US" sz="1800" b="1" dirty="0">
                <a:ea typeface="+mn-lt"/>
                <a:cs typeface="+mn-lt"/>
              </a:rPr>
              <a:t>MLP</a:t>
            </a:r>
            <a:r>
              <a:rPr lang="en-US" sz="1800" dirty="0">
                <a:ea typeface="+mn-lt"/>
                <a:cs typeface="+mn-lt"/>
              </a:rPr>
              <a:t>, </a:t>
            </a:r>
            <a:r>
              <a:rPr lang="en-US" sz="1800" b="1" dirty="0">
                <a:ea typeface="+mn-lt"/>
                <a:cs typeface="+mn-lt"/>
              </a:rPr>
              <a:t>Random Forest</a:t>
            </a:r>
            <a:r>
              <a:rPr lang="en-US" sz="1800" dirty="0">
                <a:ea typeface="+mn-lt"/>
                <a:cs typeface="+mn-lt"/>
              </a:rPr>
              <a:t>, and </a:t>
            </a:r>
            <a:r>
              <a:rPr lang="en-US" sz="1800" b="1" dirty="0">
                <a:ea typeface="+mn-lt"/>
                <a:cs typeface="+mn-lt"/>
              </a:rPr>
              <a:t>CNN-1D</a:t>
            </a:r>
            <a:r>
              <a:rPr lang="en-US" sz="1800" dirty="0">
                <a:ea typeface="+mn-lt"/>
                <a:cs typeface="+mn-lt"/>
              </a:rPr>
              <a:t> for sentiment classification.</a:t>
            </a:r>
            <a:endParaRPr lang="en-US" sz="1800" dirty="0">
              <a:ea typeface="Calibri"/>
              <a:cs typeface="Calibri"/>
            </a:endParaRPr>
          </a:p>
          <a:p>
            <a:r>
              <a:rPr lang="en-US" sz="1800" b="1" dirty="0">
                <a:ea typeface="+mn-lt"/>
                <a:cs typeface="+mn-lt"/>
              </a:rPr>
              <a:t>Evaluation</a:t>
            </a:r>
            <a:r>
              <a:rPr lang="en-US" sz="1800" dirty="0">
                <a:ea typeface="+mn-lt"/>
                <a:cs typeface="+mn-lt"/>
              </a:rPr>
              <a:t>: Assess performance with metrics like </a:t>
            </a:r>
            <a:r>
              <a:rPr lang="en-US" sz="1800" b="1" dirty="0">
                <a:ea typeface="+mn-lt"/>
                <a:cs typeface="+mn-lt"/>
              </a:rPr>
              <a:t>accuracy</a:t>
            </a:r>
            <a:r>
              <a:rPr lang="en-US" sz="1800" dirty="0">
                <a:ea typeface="+mn-lt"/>
                <a:cs typeface="+mn-lt"/>
              </a:rPr>
              <a:t>, </a:t>
            </a:r>
            <a:r>
              <a:rPr lang="en-US" sz="1800" b="1" dirty="0">
                <a:ea typeface="+mn-lt"/>
                <a:cs typeface="+mn-lt"/>
              </a:rPr>
              <a:t>precision</a:t>
            </a:r>
            <a:r>
              <a:rPr lang="en-US" sz="1800" dirty="0">
                <a:ea typeface="+mn-lt"/>
                <a:cs typeface="+mn-lt"/>
              </a:rPr>
              <a:t>, </a:t>
            </a:r>
            <a:r>
              <a:rPr lang="en-US" sz="1800" b="1" dirty="0">
                <a:ea typeface="+mn-lt"/>
                <a:cs typeface="+mn-lt"/>
              </a:rPr>
              <a:t>recall</a:t>
            </a:r>
            <a:r>
              <a:rPr lang="en-US" sz="1800" dirty="0">
                <a:ea typeface="+mn-lt"/>
                <a:cs typeface="+mn-lt"/>
              </a:rPr>
              <a:t>, </a:t>
            </a:r>
            <a:r>
              <a:rPr lang="en-US" sz="1800" b="1" dirty="0">
                <a:ea typeface="+mn-lt"/>
                <a:cs typeface="+mn-lt"/>
              </a:rPr>
              <a:t>F1-score</a:t>
            </a:r>
            <a:r>
              <a:rPr lang="en-US" sz="1800" dirty="0">
                <a:ea typeface="+mn-lt"/>
                <a:cs typeface="+mn-lt"/>
              </a:rPr>
              <a:t>, and </a:t>
            </a:r>
            <a:r>
              <a:rPr lang="en-US" sz="1800" b="1" dirty="0">
                <a:ea typeface="+mn-lt"/>
                <a:cs typeface="+mn-lt"/>
              </a:rPr>
              <a:t>error rate</a:t>
            </a:r>
            <a:r>
              <a:rPr lang="en-US" sz="1800" dirty="0">
                <a:ea typeface="+mn-lt"/>
                <a:cs typeface="+mn-lt"/>
              </a:rPr>
              <a:t>.</a:t>
            </a:r>
            <a:endParaRPr lang="en-US" sz="1800" dirty="0">
              <a:ea typeface="Calibri"/>
              <a:cs typeface="Calibri"/>
            </a:endParaRPr>
          </a:p>
          <a:p>
            <a:r>
              <a:rPr lang="en-US" sz="1800" b="1" dirty="0">
                <a:ea typeface="+mn-lt"/>
                <a:cs typeface="+mn-lt"/>
              </a:rPr>
              <a:t>Prediction</a:t>
            </a:r>
            <a:r>
              <a:rPr lang="en-US" sz="1800" dirty="0">
                <a:ea typeface="+mn-lt"/>
                <a:cs typeface="+mn-lt"/>
              </a:rPr>
              <a:t>: Predict sentiment (positive, negative, neutral) from user input.</a:t>
            </a:r>
            <a:endParaRPr lang="en-US" sz="1800" dirty="0">
              <a:ea typeface="Calibri"/>
              <a:cs typeface="Calibri"/>
            </a:endParaRPr>
          </a:p>
          <a:p>
            <a:r>
              <a:rPr lang="en-US" sz="1800" b="1" dirty="0">
                <a:ea typeface="+mn-lt"/>
                <a:cs typeface="+mn-lt"/>
              </a:rPr>
              <a:t>Validation</a:t>
            </a:r>
            <a:r>
              <a:rPr lang="en-US" sz="1800" dirty="0">
                <a:ea typeface="+mn-lt"/>
                <a:cs typeface="+mn-lt"/>
              </a:rPr>
              <a:t>: Compare accuracy improvements over existing methods.</a:t>
            </a:r>
            <a:endParaRPr lang="en-US" sz="18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143829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EB04-9343-2AC0-FCAE-3F51DD6AB0F6}"/>
              </a:ext>
            </a:extLst>
          </p:cNvPr>
          <p:cNvSpPr>
            <a:spLocks noGrp="1"/>
          </p:cNvSpPr>
          <p:nvPr>
            <p:ph type="title"/>
          </p:nvPr>
        </p:nvSpPr>
        <p:spPr>
          <a:xfrm>
            <a:off x="2144485" y="274637"/>
            <a:ext cx="6542315" cy="391886"/>
          </a:xfrm>
        </p:spPr>
        <p:txBody>
          <a:bodyPr/>
          <a:lstStyle/>
          <a:p>
            <a:r>
              <a:rPr lang="en-US" sz="2400" b="1" dirty="0">
                <a:solidFill>
                  <a:schemeClr val="bg1"/>
                </a:solidFill>
                <a:ea typeface="Calibri"/>
                <a:cs typeface="Calibri"/>
              </a:rPr>
              <a:t>ALGORITHMS</a:t>
            </a:r>
          </a:p>
        </p:txBody>
      </p:sp>
      <p:sp>
        <p:nvSpPr>
          <p:cNvPr id="3" name="Content Placeholder 2">
            <a:extLst>
              <a:ext uri="{FF2B5EF4-FFF2-40B4-BE49-F238E27FC236}">
                <a16:creationId xmlns:a16="http://schemas.microsoft.com/office/drawing/2014/main" id="{44D5FE81-122F-14A2-0AD7-B684E8886A9A}"/>
              </a:ext>
            </a:extLst>
          </p:cNvPr>
          <p:cNvSpPr>
            <a:spLocks noGrp="1"/>
          </p:cNvSpPr>
          <p:nvPr>
            <p:ph idx="1"/>
          </p:nvPr>
        </p:nvSpPr>
        <p:spPr>
          <a:xfrm>
            <a:off x="620486" y="947063"/>
            <a:ext cx="8229600" cy="4950504"/>
          </a:xfrm>
        </p:spPr>
        <p:txBody>
          <a:bodyPr/>
          <a:lstStyle/>
          <a:p>
            <a:pPr marL="0" indent="0" algn="just">
              <a:buNone/>
            </a:pPr>
            <a:r>
              <a:rPr lang="en-US" sz="1800" b="1" dirty="0">
                <a:ea typeface="+mn-lt"/>
                <a:cs typeface="+mn-lt"/>
              </a:rPr>
              <a:t>Random Forest (RF)</a:t>
            </a:r>
            <a:endParaRPr lang="en-US" sz="1800" dirty="0">
              <a:latin typeface="Calibri"/>
              <a:ea typeface="+mn-lt"/>
              <a:cs typeface="Times New Roman"/>
            </a:endParaRPr>
          </a:p>
          <a:p>
            <a:pPr algn="just"/>
            <a:r>
              <a:rPr lang="en-US" sz="1800" dirty="0">
                <a:ea typeface="+mn-lt"/>
                <a:cs typeface="+mn-lt"/>
              </a:rPr>
              <a:t>Ensemble of decision trees making predictions by majority vote.</a:t>
            </a:r>
            <a:endParaRPr lang="en-US" dirty="0"/>
          </a:p>
          <a:p>
            <a:pPr algn="just"/>
            <a:r>
              <a:rPr lang="en-US" sz="1800" dirty="0">
                <a:ea typeface="+mn-lt"/>
                <a:cs typeface="+mn-lt"/>
              </a:rPr>
              <a:t>Handles large datasets well, capturing complex patterns in noisy text.</a:t>
            </a:r>
            <a:endParaRPr lang="en-US" dirty="0">
              <a:ea typeface="+mn-lt"/>
              <a:cs typeface="+mn-lt"/>
            </a:endParaRPr>
          </a:p>
          <a:p>
            <a:pPr marL="0" indent="0" algn="just">
              <a:buNone/>
            </a:pPr>
            <a:r>
              <a:rPr lang="en-US" sz="1800" b="1" dirty="0">
                <a:ea typeface="+mn-lt"/>
                <a:cs typeface="+mn-lt"/>
              </a:rPr>
              <a:t>MLP (Multi-Layer Perceptron)</a:t>
            </a:r>
            <a:endParaRPr lang="en-US" dirty="0">
              <a:ea typeface="+mn-lt"/>
              <a:cs typeface="+mn-lt"/>
            </a:endParaRPr>
          </a:p>
          <a:p>
            <a:pPr algn="just"/>
            <a:r>
              <a:rPr lang="en-US" sz="1800" dirty="0">
                <a:ea typeface="+mn-lt"/>
                <a:cs typeface="+mn-lt"/>
              </a:rPr>
              <a:t>Neural network with multiple layers of neurons.</a:t>
            </a:r>
            <a:endParaRPr lang="en-US" dirty="0"/>
          </a:p>
          <a:p>
            <a:pPr algn="just"/>
            <a:r>
              <a:rPr lang="en-US" sz="1800" dirty="0">
                <a:ea typeface="+mn-lt"/>
                <a:cs typeface="+mn-lt"/>
              </a:rPr>
              <a:t>Learns complex relationships and is effective for classification tasks.</a:t>
            </a:r>
            <a:endParaRPr lang="en-US" dirty="0">
              <a:ea typeface="+mn-lt"/>
              <a:cs typeface="+mn-lt"/>
            </a:endParaRPr>
          </a:p>
          <a:p>
            <a:pPr marL="0" indent="0" algn="just">
              <a:buNone/>
            </a:pPr>
            <a:r>
              <a:rPr lang="en-US" sz="1800" b="1" dirty="0">
                <a:ea typeface="+mn-lt"/>
                <a:cs typeface="+mn-lt"/>
              </a:rPr>
              <a:t>CNN-1D (Convolutional Neural Networks for Text)</a:t>
            </a:r>
            <a:endParaRPr lang="en-US" dirty="0">
              <a:ea typeface="+mn-lt"/>
              <a:cs typeface="+mn-lt"/>
            </a:endParaRPr>
          </a:p>
          <a:p>
            <a:pPr algn="just"/>
            <a:r>
              <a:rPr lang="en-US" sz="1800" dirty="0">
                <a:ea typeface="+mn-lt"/>
                <a:cs typeface="+mn-lt"/>
              </a:rPr>
              <a:t>Applies convolutions to sequential data like text.</a:t>
            </a:r>
            <a:endParaRPr lang="en-US" dirty="0"/>
          </a:p>
          <a:p>
            <a:pPr algn="just"/>
            <a:r>
              <a:rPr lang="en-US" sz="1800" dirty="0">
                <a:ea typeface="+mn-lt"/>
                <a:cs typeface="+mn-lt"/>
              </a:rPr>
              <a:t>Extracts local patterns and features from text, useful for sentiment analysis.</a:t>
            </a:r>
            <a:endParaRPr lang="en-US" dirty="0">
              <a:ea typeface="+mn-lt"/>
              <a:cs typeface="+mn-lt"/>
            </a:endParaRPr>
          </a:p>
          <a:p>
            <a:pPr marL="0" indent="0" algn="just">
              <a:buNone/>
            </a:pPr>
            <a:r>
              <a:rPr lang="en-US" sz="1800" b="1" dirty="0">
                <a:ea typeface="+mn-lt"/>
                <a:cs typeface="+mn-lt"/>
              </a:rPr>
              <a:t>BERT (Bidirectional Encoder Representations from Transformers)</a:t>
            </a:r>
            <a:endParaRPr lang="en-US" dirty="0">
              <a:ea typeface="+mn-lt"/>
              <a:cs typeface="+mn-lt"/>
            </a:endParaRPr>
          </a:p>
          <a:p>
            <a:pPr algn="just"/>
            <a:r>
              <a:rPr lang="en-US" sz="1800" dirty="0">
                <a:ea typeface="+mn-lt"/>
                <a:cs typeface="+mn-lt"/>
              </a:rPr>
              <a:t>Transformer model reading text both left-to-right and right-to-left.</a:t>
            </a:r>
            <a:endParaRPr lang="en-US" dirty="0"/>
          </a:p>
          <a:p>
            <a:pPr algn="just"/>
            <a:r>
              <a:rPr lang="en-US" sz="1800" dirty="0">
                <a:ea typeface="+mn-lt"/>
                <a:cs typeface="+mn-lt"/>
              </a:rPr>
              <a:t>Captures contextual meaning, improving understanding of nuanced sentiments.</a:t>
            </a:r>
            <a:endParaRPr lang="en-US" dirty="0">
              <a:ea typeface="+mn-lt"/>
              <a:cs typeface="+mn-lt"/>
            </a:endParaRPr>
          </a:p>
          <a:p>
            <a:pPr marL="0" indent="0" algn="just">
              <a:buNone/>
            </a:pPr>
            <a:r>
              <a:rPr lang="en-US" sz="1800" b="1" dirty="0">
                <a:ea typeface="+mn-lt"/>
                <a:cs typeface="+mn-lt"/>
              </a:rPr>
              <a:t>GPT (Generative Pretrained Transformers)</a:t>
            </a:r>
            <a:endParaRPr lang="en-US" dirty="0">
              <a:ea typeface="Calibri"/>
              <a:cs typeface="Calibri"/>
            </a:endParaRPr>
          </a:p>
          <a:p>
            <a:pPr algn="just"/>
            <a:r>
              <a:rPr lang="en-US" sz="1800" dirty="0">
                <a:ea typeface="+mn-lt"/>
                <a:cs typeface="+mn-lt"/>
              </a:rPr>
              <a:t>Generates accurate and context-rich text representations for sentiment analysis.</a:t>
            </a:r>
            <a:endParaRPr lang="en-US" dirty="0">
              <a:ea typeface="+mn-lt"/>
              <a:cs typeface="+mn-lt"/>
            </a:endParaRPr>
          </a:p>
          <a:p>
            <a:pPr algn="just"/>
            <a:endParaRPr lang="en-US" sz="1800" dirty="0">
              <a:ea typeface="Calibri"/>
              <a:cs typeface="Times New Roman"/>
            </a:endParaRPr>
          </a:p>
        </p:txBody>
      </p:sp>
    </p:spTree>
    <p:extLst>
      <p:ext uri="{BB962C8B-B14F-4D97-AF65-F5344CB8AC3E}">
        <p14:creationId xmlns:p14="http://schemas.microsoft.com/office/powerpoint/2010/main" val="76075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0F2A-0AE5-AB7F-82CE-03172BE118A5}"/>
              </a:ext>
            </a:extLst>
          </p:cNvPr>
          <p:cNvSpPr>
            <a:spLocks noGrp="1"/>
          </p:cNvSpPr>
          <p:nvPr>
            <p:ph type="title"/>
          </p:nvPr>
        </p:nvSpPr>
        <p:spPr>
          <a:xfrm>
            <a:off x="2405743" y="2495"/>
            <a:ext cx="6738257" cy="783771"/>
          </a:xfrm>
        </p:spPr>
        <p:txBody>
          <a:bodyPr/>
          <a:lstStyle/>
          <a:p>
            <a:r>
              <a:rPr lang="en-US" sz="2400" b="1" dirty="0">
                <a:solidFill>
                  <a:schemeClr val="bg1"/>
                </a:solidFill>
                <a:ea typeface="Calibri"/>
                <a:cs typeface="Calibri"/>
              </a:rPr>
              <a:t>ADVANTAGES OF PROPOSED SYSTEM</a:t>
            </a:r>
          </a:p>
        </p:txBody>
      </p:sp>
      <p:sp>
        <p:nvSpPr>
          <p:cNvPr id="3" name="Content Placeholder 2">
            <a:extLst>
              <a:ext uri="{FF2B5EF4-FFF2-40B4-BE49-F238E27FC236}">
                <a16:creationId xmlns:a16="http://schemas.microsoft.com/office/drawing/2014/main" id="{B985717F-C7A2-E524-749C-C6E405CDDE5D}"/>
              </a:ext>
            </a:extLst>
          </p:cNvPr>
          <p:cNvSpPr>
            <a:spLocks noGrp="1"/>
          </p:cNvSpPr>
          <p:nvPr>
            <p:ph idx="1"/>
          </p:nvPr>
        </p:nvSpPr>
        <p:spPr>
          <a:xfrm>
            <a:off x="457200" y="972668"/>
            <a:ext cx="8229600" cy="5887444"/>
          </a:xfrm>
        </p:spPr>
        <p:txBody>
          <a:bodyPr/>
          <a:lstStyle/>
          <a:p>
            <a:pPr marL="0" indent="0">
              <a:buNone/>
            </a:pPr>
            <a:endParaRPr lang="en-US" sz="1800" b="1" dirty="0">
              <a:ea typeface="+mn-lt"/>
              <a:cs typeface="+mn-lt"/>
            </a:endParaRPr>
          </a:p>
          <a:p>
            <a:pPr marL="0" indent="0">
              <a:buNone/>
            </a:pPr>
            <a:endParaRPr lang="en-US" sz="1800" b="1" dirty="0">
              <a:ea typeface="+mn-lt"/>
              <a:cs typeface="+mn-lt"/>
            </a:endParaRPr>
          </a:p>
          <a:p>
            <a:pPr marL="0" indent="0">
              <a:buNone/>
            </a:pPr>
            <a:r>
              <a:rPr lang="en-US" sz="1800" b="1" dirty="0">
                <a:ea typeface="+mn-lt"/>
                <a:cs typeface="+mn-lt"/>
              </a:rPr>
              <a:t>Improved Accuracy</a:t>
            </a:r>
            <a:endParaRPr lang="en-US" sz="1800" dirty="0">
              <a:ea typeface="+mn-lt"/>
              <a:cs typeface="+mn-lt"/>
            </a:endParaRPr>
          </a:p>
          <a:p>
            <a:r>
              <a:rPr lang="en-US" sz="1800" dirty="0">
                <a:ea typeface="+mn-lt"/>
                <a:cs typeface="+mn-lt"/>
              </a:rPr>
              <a:t>The hybrid approach leverages strengths from both machine learning and deep learning models, leading to more accurate sentiment predictions.</a:t>
            </a:r>
            <a:endParaRPr lang="en-US" dirty="0">
              <a:ea typeface="+mn-lt"/>
              <a:cs typeface="+mn-lt"/>
            </a:endParaRPr>
          </a:p>
          <a:p>
            <a:pPr marL="0" indent="0">
              <a:buNone/>
            </a:pPr>
            <a:r>
              <a:rPr lang="en-US" sz="1800" b="1" dirty="0">
                <a:ea typeface="+mn-lt"/>
                <a:cs typeface="+mn-lt"/>
              </a:rPr>
              <a:t>Contextual Understanding</a:t>
            </a:r>
            <a:endParaRPr lang="en-US" dirty="0">
              <a:ea typeface="+mn-lt"/>
              <a:cs typeface="+mn-lt"/>
            </a:endParaRPr>
          </a:p>
          <a:p>
            <a:r>
              <a:rPr lang="en-US" sz="1800" dirty="0">
                <a:ea typeface="+mn-lt"/>
                <a:cs typeface="+mn-lt"/>
              </a:rPr>
              <a:t>Models like </a:t>
            </a:r>
            <a:r>
              <a:rPr lang="en-US" sz="1800" b="1" dirty="0">
                <a:ea typeface="+mn-lt"/>
                <a:cs typeface="+mn-lt"/>
              </a:rPr>
              <a:t>BERT</a:t>
            </a:r>
            <a:r>
              <a:rPr lang="en-US" sz="1800" dirty="0">
                <a:ea typeface="+mn-lt"/>
                <a:cs typeface="+mn-lt"/>
              </a:rPr>
              <a:t> and </a:t>
            </a:r>
            <a:r>
              <a:rPr lang="en-US" sz="1800" b="1" dirty="0">
                <a:ea typeface="+mn-lt"/>
                <a:cs typeface="+mn-lt"/>
              </a:rPr>
              <a:t>GPT</a:t>
            </a:r>
            <a:r>
              <a:rPr lang="en-US" sz="1800" dirty="0">
                <a:ea typeface="+mn-lt"/>
                <a:cs typeface="+mn-lt"/>
              </a:rPr>
              <a:t> capture the </a:t>
            </a:r>
            <a:r>
              <a:rPr lang="en-US" sz="1800" b="1" dirty="0">
                <a:ea typeface="+mn-lt"/>
                <a:cs typeface="+mn-lt"/>
              </a:rPr>
              <a:t>context and meaning</a:t>
            </a:r>
            <a:r>
              <a:rPr lang="en-US" sz="1800" dirty="0">
                <a:ea typeface="+mn-lt"/>
                <a:cs typeface="+mn-lt"/>
              </a:rPr>
              <a:t> of words in a sentence, improving analysis of complex or nuanced text </a:t>
            </a:r>
            <a:endParaRPr lang="en-US" dirty="0">
              <a:ea typeface="+mn-lt"/>
              <a:cs typeface="+mn-lt"/>
            </a:endParaRPr>
          </a:p>
          <a:p>
            <a:pPr marL="0" indent="0">
              <a:buNone/>
            </a:pPr>
            <a:r>
              <a:rPr lang="en-US" sz="1800" b="1" dirty="0">
                <a:ea typeface="+mn-lt"/>
                <a:cs typeface="+mn-lt"/>
              </a:rPr>
              <a:t>Reduced Data Requirements</a:t>
            </a:r>
            <a:endParaRPr lang="en-US" dirty="0">
              <a:ea typeface="Calibri"/>
              <a:cs typeface="Calibri"/>
            </a:endParaRPr>
          </a:p>
          <a:p>
            <a:r>
              <a:rPr lang="en-US" sz="1800" dirty="0">
                <a:ea typeface="+mn-lt"/>
                <a:cs typeface="+mn-lt"/>
              </a:rPr>
              <a:t>Since </a:t>
            </a:r>
            <a:r>
              <a:rPr lang="en-US" sz="1800" b="1" dirty="0">
                <a:ea typeface="+mn-lt"/>
                <a:cs typeface="+mn-lt"/>
              </a:rPr>
              <a:t>BERT and GPT are pre-trained</a:t>
            </a:r>
            <a:r>
              <a:rPr lang="en-US" sz="1800" dirty="0">
                <a:ea typeface="+mn-lt"/>
                <a:cs typeface="+mn-lt"/>
              </a:rPr>
              <a:t>, they require less labeled data for fine-tuning compared to traditional models.</a:t>
            </a:r>
            <a:endParaRPr lang="en-US" dirty="0">
              <a:ea typeface="+mn-lt"/>
              <a:cs typeface="+mn-lt"/>
            </a:endParaRPr>
          </a:p>
          <a:p>
            <a:pPr marL="0" indent="0">
              <a:buNone/>
            </a:pPr>
            <a:r>
              <a:rPr lang="en-US" sz="1800" b="1" dirty="0">
                <a:ea typeface="+mn-lt"/>
                <a:cs typeface="+mn-lt"/>
              </a:rPr>
              <a:t>Adaptability to Domain-Specific Language</a:t>
            </a:r>
            <a:endParaRPr lang="en-US" dirty="0">
              <a:ea typeface="Calibri"/>
              <a:cs typeface="Calibri"/>
            </a:endParaRPr>
          </a:p>
          <a:p>
            <a:r>
              <a:rPr lang="en-US" sz="1800" dirty="0">
                <a:ea typeface="+mn-lt"/>
                <a:cs typeface="+mn-lt"/>
              </a:rPr>
              <a:t>The system can be fine-tuned for </a:t>
            </a:r>
            <a:r>
              <a:rPr lang="en-US" sz="1800" b="1" dirty="0">
                <a:ea typeface="+mn-lt"/>
                <a:cs typeface="+mn-lt"/>
              </a:rPr>
              <a:t>software development-related sentiment</a:t>
            </a:r>
            <a:r>
              <a:rPr lang="en-US" sz="1800" dirty="0">
                <a:ea typeface="+mn-lt"/>
                <a:cs typeface="+mn-lt"/>
              </a:rPr>
              <a:t>, making it more effective for analyzing developer opinions and technical content.</a:t>
            </a:r>
            <a:endParaRPr lang="en-US" dirty="0"/>
          </a:p>
          <a:p>
            <a:endParaRPr lang="en-US" sz="1800" dirty="0">
              <a:ea typeface="Calibri"/>
              <a:cs typeface="Calibri"/>
            </a:endParaRPr>
          </a:p>
        </p:txBody>
      </p:sp>
    </p:spTree>
    <p:extLst>
      <p:ext uri="{BB962C8B-B14F-4D97-AF65-F5344CB8AC3E}">
        <p14:creationId xmlns:p14="http://schemas.microsoft.com/office/powerpoint/2010/main" val="130917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51CF-2FBC-093B-DC2C-6DDD8AC9D2A7}"/>
              </a:ext>
            </a:extLst>
          </p:cNvPr>
          <p:cNvSpPr>
            <a:spLocks noGrp="1"/>
          </p:cNvSpPr>
          <p:nvPr>
            <p:ph type="title"/>
          </p:nvPr>
        </p:nvSpPr>
        <p:spPr>
          <a:xfrm>
            <a:off x="1295400" y="18288"/>
            <a:ext cx="8229600" cy="990600"/>
          </a:xfrm>
        </p:spPr>
        <p:txBody>
          <a:bodyPr/>
          <a:lstStyle/>
          <a:p>
            <a:r>
              <a:rPr lang="en-US" sz="2800" b="1" dirty="0">
                <a:solidFill>
                  <a:schemeClr val="bg1"/>
                </a:solidFill>
                <a:ea typeface="Calibri"/>
                <a:cs typeface="Calibri"/>
              </a:rPr>
              <a:t>TECHNOLOGIES </a:t>
            </a:r>
          </a:p>
        </p:txBody>
      </p:sp>
      <p:sp>
        <p:nvSpPr>
          <p:cNvPr id="3" name="Content Placeholder 2">
            <a:extLst>
              <a:ext uri="{FF2B5EF4-FFF2-40B4-BE49-F238E27FC236}">
                <a16:creationId xmlns:a16="http://schemas.microsoft.com/office/drawing/2014/main" id="{D0C69967-CF2C-7D34-95EF-B2F2CF6717A0}"/>
              </a:ext>
            </a:extLst>
          </p:cNvPr>
          <p:cNvSpPr>
            <a:spLocks noGrp="1"/>
          </p:cNvSpPr>
          <p:nvPr>
            <p:ph idx="1"/>
          </p:nvPr>
        </p:nvSpPr>
        <p:spPr>
          <a:xfrm>
            <a:off x="845860" y="1818973"/>
            <a:ext cx="3729776" cy="2719367"/>
          </a:xfrm>
        </p:spPr>
        <p:txBody>
          <a:bodyPr/>
          <a:lstStyle/>
          <a:p>
            <a:pPr marL="0" indent="0">
              <a:spcAft>
                <a:spcPts val="0"/>
              </a:spcAft>
              <a:buNone/>
            </a:pPr>
            <a:r>
              <a:rPr lang="en-US" sz="1800" b="1" dirty="0">
                <a:solidFill>
                  <a:srgbClr val="000000"/>
                </a:solidFill>
                <a:latin typeface="Calibri"/>
                <a:ea typeface="Calibri"/>
                <a:cs typeface="Times New Roman"/>
              </a:rPr>
              <a:t>HARDWARE REQUIREMENTS</a:t>
            </a:r>
            <a:endParaRPr lang="en-US" sz="1800" dirty="0">
              <a:solidFill>
                <a:srgbClr val="000000"/>
              </a:solidFill>
              <a:latin typeface="Calibri"/>
              <a:ea typeface="Calibri"/>
              <a:cs typeface="Times New Roman"/>
            </a:endParaRPr>
          </a:p>
          <a:p>
            <a:pPr marL="0" indent="0">
              <a:spcAft>
                <a:spcPts val="0"/>
              </a:spcAft>
              <a:buNone/>
            </a:pPr>
            <a:endParaRPr lang="en-US" sz="1800" b="1" dirty="0">
              <a:solidFill>
                <a:srgbClr val="000000"/>
              </a:solidFill>
              <a:latin typeface="Calibri"/>
              <a:ea typeface="Calibri"/>
              <a:cs typeface="Times New Roman"/>
            </a:endParaRPr>
          </a:p>
          <a:p>
            <a:pPr>
              <a:buFont typeface="Arial"/>
              <a:buChar char="•"/>
            </a:pPr>
            <a:r>
              <a:rPr lang="en-US" sz="1800" dirty="0">
                <a:solidFill>
                  <a:srgbClr val="000000"/>
                </a:solidFill>
                <a:latin typeface="Calibri"/>
                <a:ea typeface="Calibri"/>
                <a:cs typeface="Times New Roman"/>
              </a:rPr>
              <a:t>System</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  Pentium IV 2.4 GHz</a:t>
            </a:r>
          </a:p>
          <a:p>
            <a:pPr>
              <a:buFont typeface="Arial"/>
              <a:buChar char="•"/>
            </a:pPr>
            <a:r>
              <a:rPr lang="en-US" sz="1800" dirty="0">
                <a:solidFill>
                  <a:srgbClr val="000000"/>
                </a:solidFill>
                <a:latin typeface="Calibri"/>
                <a:ea typeface="Calibri"/>
                <a:cs typeface="Times New Roman"/>
              </a:rPr>
              <a:t>Hard Disk</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  512 GB</a:t>
            </a:r>
          </a:p>
          <a:p>
            <a:pPr>
              <a:buFont typeface="Arial"/>
              <a:buChar char="•"/>
            </a:pPr>
            <a:r>
              <a:rPr lang="en-US" sz="1800" dirty="0">
                <a:solidFill>
                  <a:srgbClr val="000000"/>
                </a:solidFill>
                <a:latin typeface="Calibri"/>
                <a:ea typeface="Calibri"/>
                <a:cs typeface="Times New Roman"/>
              </a:rPr>
              <a:t>Mouse</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  Logitech.</a:t>
            </a:r>
          </a:p>
          <a:p>
            <a:pPr>
              <a:buFont typeface="Arial"/>
              <a:buChar char="•"/>
            </a:pPr>
            <a:r>
              <a:rPr lang="en-US" sz="1800" dirty="0">
                <a:solidFill>
                  <a:srgbClr val="000000"/>
                </a:solidFill>
                <a:latin typeface="Calibri"/>
                <a:ea typeface="Calibri"/>
                <a:cs typeface="Times New Roman"/>
              </a:rPr>
              <a:t>Keyboard</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 110 keys enhanced</a:t>
            </a:r>
          </a:p>
          <a:p>
            <a:pPr>
              <a:buFont typeface="Arial"/>
              <a:buChar char="•"/>
            </a:pPr>
            <a:r>
              <a:rPr lang="en-US" sz="1800" dirty="0">
                <a:solidFill>
                  <a:srgbClr val="000000"/>
                </a:solidFill>
                <a:latin typeface="Calibri"/>
                <a:ea typeface="Calibri"/>
                <a:cs typeface="Times New Roman"/>
              </a:rPr>
              <a:t>Ram</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a:t>
            </a:r>
            <a:r>
              <a:rPr lang="en-US" sz="1800" dirty="0">
                <a:solidFill>
                  <a:srgbClr val="000000"/>
                </a:solidFill>
                <a:ea typeface="Calibri"/>
                <a:cs typeface="Calibri"/>
              </a:rPr>
              <a:t> </a:t>
            </a:r>
            <a:r>
              <a:rPr lang="en-US" sz="1800" dirty="0">
                <a:solidFill>
                  <a:srgbClr val="000000"/>
                </a:solidFill>
                <a:latin typeface="Calibri"/>
                <a:ea typeface="Calibri"/>
                <a:cs typeface="Times New Roman"/>
              </a:rPr>
              <a:t>12/16 GB</a:t>
            </a:r>
          </a:p>
          <a:p>
            <a:pPr marL="0" indent="0">
              <a:buNone/>
            </a:pPr>
            <a:endParaRPr lang="en-US" sz="1800" dirty="0">
              <a:solidFill>
                <a:srgbClr val="000000"/>
              </a:solidFill>
              <a:latin typeface="Calibri"/>
              <a:ea typeface="Calibri"/>
              <a:cs typeface="Times New Roman"/>
            </a:endParaRPr>
          </a:p>
          <a:p>
            <a:pPr marL="0" indent="0">
              <a:buNone/>
            </a:pPr>
            <a:endParaRPr lang="en-US" sz="1800" dirty="0">
              <a:solidFill>
                <a:srgbClr val="000000"/>
              </a:solidFill>
              <a:latin typeface="Calibri"/>
              <a:ea typeface="Calibri"/>
              <a:cs typeface="Calibri"/>
            </a:endParaRPr>
          </a:p>
          <a:p>
            <a:pPr marL="0" indent="0">
              <a:buNone/>
            </a:pPr>
            <a:endParaRPr lang="en-IN" sz="1800" dirty="0">
              <a:solidFill>
                <a:srgbClr val="000000"/>
              </a:solidFill>
              <a:latin typeface="Calibri"/>
              <a:ea typeface="Calibri"/>
              <a:cs typeface="Times New Roman"/>
            </a:endParaRPr>
          </a:p>
          <a:p>
            <a:pPr>
              <a:buFont typeface="Arial"/>
              <a:buChar char="•"/>
            </a:pPr>
            <a:endParaRPr lang="en-US" sz="1800" b="1" dirty="0">
              <a:solidFill>
                <a:srgbClr val="333333"/>
              </a:solidFill>
              <a:latin typeface="Calibri"/>
              <a:ea typeface="Calibri"/>
              <a:cs typeface="Calibri"/>
            </a:endParaRPr>
          </a:p>
        </p:txBody>
      </p:sp>
      <p:sp>
        <p:nvSpPr>
          <p:cNvPr id="7" name="TextBox 6">
            <a:extLst>
              <a:ext uri="{FF2B5EF4-FFF2-40B4-BE49-F238E27FC236}">
                <a16:creationId xmlns:a16="http://schemas.microsoft.com/office/drawing/2014/main" id="{E2B7B1C9-EB89-B32F-3473-708B3A2E1F8E}"/>
              </a:ext>
            </a:extLst>
          </p:cNvPr>
          <p:cNvSpPr txBox="1"/>
          <p:nvPr/>
        </p:nvSpPr>
        <p:spPr>
          <a:xfrm>
            <a:off x="4745264" y="1814765"/>
            <a:ext cx="4185498" cy="2917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b="1" dirty="0">
                <a:latin typeface="Calibri"/>
                <a:ea typeface="Calibri"/>
                <a:cs typeface="Calibri"/>
              </a:rPr>
              <a:t>SOFTWARE REQUIREMENTS</a:t>
            </a:r>
            <a:endParaRPr lang="en-US" dirty="0">
              <a:latin typeface="Calibri"/>
              <a:ea typeface="Calibri"/>
              <a:cs typeface="Calibri"/>
            </a:endParaRPr>
          </a:p>
          <a:p>
            <a:pPr>
              <a:spcBef>
                <a:spcPct val="20000"/>
              </a:spcBef>
            </a:pPr>
            <a:endParaRPr lang="en-US" b="1" dirty="0">
              <a:latin typeface="Calibri"/>
              <a:ea typeface="Calibri"/>
              <a:cs typeface="Calibri"/>
            </a:endParaRPr>
          </a:p>
          <a:p>
            <a:pPr marL="285750" indent="-285750">
              <a:spcBef>
                <a:spcPct val="20000"/>
              </a:spcBef>
              <a:buFont typeface="Arial,Sans-Serif"/>
              <a:buChar char="•"/>
            </a:pPr>
            <a:r>
              <a:rPr lang="en-US" dirty="0">
                <a:latin typeface="Calibri"/>
                <a:ea typeface="Calibri"/>
                <a:cs typeface="Calibri"/>
              </a:rPr>
              <a:t>O/S : Windows 10.</a:t>
            </a:r>
            <a:endParaRPr lang="en-IN" dirty="0">
              <a:latin typeface="Calibri"/>
              <a:ea typeface="Calibri"/>
              <a:cs typeface="Calibri"/>
            </a:endParaRPr>
          </a:p>
          <a:p>
            <a:pPr marL="285750" indent="-285750">
              <a:spcBef>
                <a:spcPct val="20000"/>
              </a:spcBef>
              <a:buFont typeface="Arial,Sans-Serif"/>
              <a:buChar char="•"/>
            </a:pPr>
            <a:r>
              <a:rPr lang="en-US" dirty="0">
                <a:latin typeface="Calibri"/>
                <a:ea typeface="Calibri"/>
                <a:cs typeface="Calibri"/>
              </a:rPr>
              <a:t>Language : Python</a:t>
            </a:r>
            <a:endParaRPr lang="en-IN" dirty="0">
              <a:latin typeface="Calibri"/>
              <a:ea typeface="Calibri"/>
              <a:cs typeface="Calibri"/>
            </a:endParaRPr>
          </a:p>
          <a:p>
            <a:pPr marL="285750" indent="-285750">
              <a:spcBef>
                <a:spcPct val="20000"/>
              </a:spcBef>
              <a:buFont typeface="Arial,Sans-Serif"/>
              <a:buChar char="•"/>
            </a:pPr>
            <a:r>
              <a:rPr lang="en-US" dirty="0">
                <a:latin typeface="Calibri"/>
                <a:ea typeface="Calibri"/>
                <a:cs typeface="Calibri"/>
              </a:rPr>
              <a:t>Front End : HTML,CSS</a:t>
            </a:r>
            <a:endParaRPr lang="en-IN" dirty="0">
              <a:latin typeface="Calibri"/>
              <a:ea typeface="Calibri"/>
              <a:cs typeface="Calibri"/>
            </a:endParaRPr>
          </a:p>
          <a:p>
            <a:pPr marL="285750" indent="-285750">
              <a:spcBef>
                <a:spcPct val="20000"/>
              </a:spcBef>
              <a:buFont typeface="Arial,Sans-Serif"/>
              <a:buChar char="•"/>
            </a:pPr>
            <a:r>
              <a:rPr lang="en-US" dirty="0">
                <a:latin typeface="Calibri"/>
                <a:ea typeface="Calibri"/>
                <a:cs typeface="Calibri"/>
              </a:rPr>
              <a:t>Framework : FLASK and STREAM Lit</a:t>
            </a:r>
          </a:p>
          <a:p>
            <a:pPr marL="285750" indent="-285750">
              <a:spcBef>
                <a:spcPct val="20000"/>
              </a:spcBef>
              <a:buFont typeface="Arial,Sans-Serif"/>
              <a:buChar char="•"/>
            </a:pPr>
            <a:r>
              <a:rPr lang="en-US" dirty="0">
                <a:latin typeface="Calibri"/>
                <a:ea typeface="Calibri"/>
                <a:cs typeface="Calibri"/>
              </a:rPr>
              <a:t>Software used :Anaconda Navigator – Spyder</a:t>
            </a:r>
            <a:endParaRPr lang="en-IN" dirty="0">
              <a:latin typeface="Calibri"/>
              <a:ea typeface="Calibri"/>
              <a:cs typeface="Calibri"/>
            </a:endParaRPr>
          </a:p>
          <a:p>
            <a:pPr algn="l"/>
            <a:endParaRPr lang="en-US" dirty="0">
              <a:cs typeface="Arial"/>
            </a:endParaRPr>
          </a:p>
        </p:txBody>
      </p:sp>
    </p:spTree>
    <p:extLst>
      <p:ext uri="{BB962C8B-B14F-4D97-AF65-F5344CB8AC3E}">
        <p14:creationId xmlns:p14="http://schemas.microsoft.com/office/powerpoint/2010/main" val="333268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1842E-8379-1B96-DA24-8ED6278C12F6}"/>
            </a:ext>
          </a:extLst>
        </p:cNvPr>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341D14F-31A9-D1C2-CC63-62CAC5334F8D}"/>
                  </a:ext>
                </a:extLst>
              </p14:cNvPr>
              <p14:cNvContentPartPr/>
              <p14:nvPr/>
            </p14:nvContentPartPr>
            <p14:xfrm>
              <a:off x="-2216708" y="1371522"/>
              <a:ext cx="360" cy="360"/>
            </p14:xfrm>
          </p:contentPart>
        </mc:Choice>
        <mc:Fallback xmlns="">
          <p:pic>
            <p:nvPicPr>
              <p:cNvPr id="60" name="Ink 59">
                <a:extLst>
                  <a:ext uri="{FF2B5EF4-FFF2-40B4-BE49-F238E27FC236}">
                    <a16:creationId xmlns:a16="http://schemas.microsoft.com/office/drawing/2014/main" id="{7341D14F-31A9-D1C2-CC63-62CAC5334F8D}"/>
                  </a:ext>
                </a:extLst>
              </p:cNvPr>
              <p:cNvPicPr/>
              <p:nvPr/>
            </p:nvPicPr>
            <p:blipFill>
              <a:blip r:embed="rId3"/>
              <a:stretch>
                <a:fillRect/>
              </a:stretch>
            </p:blipFill>
            <p:spPr>
              <a:xfrm>
                <a:off x="-2225708" y="1317522"/>
                <a:ext cx="18000" cy="108000"/>
              </a:xfrm>
              <a:prstGeom prst="rect">
                <a:avLst/>
              </a:prstGeom>
            </p:spPr>
          </p:pic>
        </mc:Fallback>
      </mc:AlternateContent>
      <p:sp>
        <p:nvSpPr>
          <p:cNvPr id="2" name="Content Placeholder 10">
            <a:extLst>
              <a:ext uri="{FF2B5EF4-FFF2-40B4-BE49-F238E27FC236}">
                <a16:creationId xmlns:a16="http://schemas.microsoft.com/office/drawing/2014/main" id="{2810B776-D4DF-7512-50DF-D45E608DB1FA}"/>
              </a:ext>
            </a:extLst>
          </p:cNvPr>
          <p:cNvSpPr>
            <a:spLocks noGrp="1"/>
          </p:cNvSpPr>
          <p:nvPr>
            <p:ph idx="1"/>
          </p:nvPr>
        </p:nvSpPr>
        <p:spPr>
          <a:xfrm>
            <a:off x="430878" y="1138703"/>
            <a:ext cx="8305800" cy="4754569"/>
          </a:xfrm>
        </p:spPr>
        <p:txBody>
          <a:bodyPr/>
          <a:lstStyle/>
          <a:p>
            <a:pPr>
              <a:spcAft>
                <a:spcPts val="0"/>
              </a:spcAft>
              <a:buFont typeface="Arial" panose="05000000000000000000" pitchFamily="2" charset="2"/>
              <a:buChar char="•"/>
            </a:pPr>
            <a:r>
              <a:rPr lang="en-US" sz="1800" dirty="0">
                <a:ea typeface="+mn-lt"/>
                <a:cs typeface="+mn-lt"/>
              </a:rPr>
              <a:t>A simple UI form for developers to submit opinions or feedback.</a:t>
            </a:r>
          </a:p>
          <a:p>
            <a:pPr>
              <a:spcAft>
                <a:spcPts val="0"/>
              </a:spcAft>
              <a:buFont typeface="Arial" panose="05000000000000000000" pitchFamily="2" charset="2"/>
              <a:buChar char="•"/>
            </a:pPr>
            <a:r>
              <a:rPr lang="en-US" sz="1800" dirty="0">
                <a:ea typeface="+mn-lt"/>
                <a:cs typeface="+mn-lt"/>
              </a:rPr>
              <a:t>Example: "The last sprint was hectic, and deployment failed due to merge conflicts."</a:t>
            </a:r>
          </a:p>
          <a:p>
            <a:pPr>
              <a:spcAft>
                <a:spcPts val="0"/>
              </a:spcAft>
              <a:buFont typeface="Arial" panose="05000000000000000000" pitchFamily="2" charset="2"/>
              <a:buChar char="•"/>
            </a:pPr>
            <a:r>
              <a:rPr lang="en-US" sz="1800" dirty="0">
                <a:ea typeface="+mn-lt"/>
                <a:cs typeface="+mn-lt"/>
              </a:rPr>
              <a:t>Input is then passed to the backend for analysis.</a:t>
            </a:r>
          </a:p>
          <a:p>
            <a:pPr>
              <a:spcAft>
                <a:spcPts val="0"/>
              </a:spcAft>
              <a:buFont typeface="Arial" panose="05000000000000000000" pitchFamily="2" charset="2"/>
              <a:buChar char="•"/>
            </a:pPr>
            <a:endParaRPr lang="en-US" sz="2000" dirty="0">
              <a:ea typeface="+mn-lt"/>
              <a:cs typeface="+mn-lt"/>
            </a:endParaRPr>
          </a:p>
          <a:p>
            <a:pPr>
              <a:buFont typeface="Wingdings" panose="05000000000000000000" pitchFamily="2" charset="2"/>
              <a:buChar char="§"/>
            </a:pPr>
            <a:endParaRPr lang="en-US" sz="2400" b="1" dirty="0">
              <a:ea typeface="+mn-lt"/>
              <a:cs typeface="+mn-lt"/>
            </a:endParaRPr>
          </a:p>
        </p:txBody>
      </p:sp>
      <p:sp>
        <p:nvSpPr>
          <p:cNvPr id="3" name="Rectangle 20">
            <a:extLst>
              <a:ext uri="{FF2B5EF4-FFF2-40B4-BE49-F238E27FC236}">
                <a16:creationId xmlns:a16="http://schemas.microsoft.com/office/drawing/2014/main" id="{B51796C8-6F6B-63A9-234C-F155601B7FDF}"/>
              </a:ext>
            </a:extLst>
          </p:cNvPr>
          <p:cNvSpPr/>
          <p:nvPr/>
        </p:nvSpPr>
        <p:spPr>
          <a:xfrm>
            <a:off x="2589828" y="128413"/>
            <a:ext cx="4656845" cy="461665"/>
          </a:xfrm>
          <a:prstGeom prst="rect">
            <a:avLst/>
          </a:prstGeom>
        </p:spPr>
        <p:txBody>
          <a:bodyPr wrap="square" lIns="91440" tIns="45720" rIns="91440" bIns="45720" anchor="t">
            <a:spAutoFit/>
          </a:bodyPr>
          <a:lstStyle/>
          <a:p>
            <a:pPr algn="ctr">
              <a:spcBef>
                <a:spcPts val="0"/>
              </a:spcBef>
              <a:spcAft>
                <a:spcPts val="0"/>
              </a:spcAft>
            </a:pPr>
            <a:r>
              <a:rPr lang="en-US" sz="2400" b="1" cap="all" dirty="0">
                <a:solidFill>
                  <a:schemeClr val="bg1"/>
                </a:solidFill>
                <a:latin typeface="Arial"/>
                <a:cs typeface="Arial"/>
              </a:rPr>
              <a:t> Inputs</a:t>
            </a:r>
            <a:endParaRPr lang="en-US" sz="1600" b="1" dirty="0">
              <a:solidFill>
                <a:schemeClr val="bg1"/>
              </a:solidFill>
            </a:endParaRPr>
          </a:p>
        </p:txBody>
      </p:sp>
      <p:pic>
        <p:nvPicPr>
          <p:cNvPr id="5" name="Picture 4" descr="Image 52, Picture">
            <a:extLst>
              <a:ext uri="{FF2B5EF4-FFF2-40B4-BE49-F238E27FC236}">
                <a16:creationId xmlns:a16="http://schemas.microsoft.com/office/drawing/2014/main" id="{328E9255-BF74-C61D-9681-99F5AF632A6E}"/>
              </a:ext>
            </a:extLst>
          </p:cNvPr>
          <p:cNvPicPr>
            <a:picLocks noChangeAspect="1"/>
          </p:cNvPicPr>
          <p:nvPr/>
        </p:nvPicPr>
        <p:blipFill>
          <a:blip r:embed="rId4"/>
          <a:stretch>
            <a:fillRect/>
          </a:stretch>
        </p:blipFill>
        <p:spPr>
          <a:xfrm>
            <a:off x="427180" y="2620131"/>
            <a:ext cx="3902366" cy="3268736"/>
          </a:xfrm>
          <a:prstGeom prst="rect">
            <a:avLst/>
          </a:prstGeom>
        </p:spPr>
      </p:pic>
      <p:pic>
        <p:nvPicPr>
          <p:cNvPr id="6" name="Picture 5" descr="Image 57, Picture">
            <a:extLst>
              <a:ext uri="{FF2B5EF4-FFF2-40B4-BE49-F238E27FC236}">
                <a16:creationId xmlns:a16="http://schemas.microsoft.com/office/drawing/2014/main" id="{F238B718-A9E9-A642-09F1-2870CEC93DDE}"/>
              </a:ext>
            </a:extLst>
          </p:cNvPr>
          <p:cNvPicPr>
            <a:picLocks noChangeAspect="1"/>
          </p:cNvPicPr>
          <p:nvPr/>
        </p:nvPicPr>
        <p:blipFill>
          <a:blip r:embed="rId5"/>
          <a:srcRect t="5778" r="285" b="263"/>
          <a:stretch/>
        </p:blipFill>
        <p:spPr>
          <a:xfrm>
            <a:off x="4595090" y="2621327"/>
            <a:ext cx="4144852" cy="3261938"/>
          </a:xfrm>
          <a:prstGeom prst="rect">
            <a:avLst/>
          </a:prstGeom>
        </p:spPr>
      </p:pic>
    </p:spTree>
    <p:extLst>
      <p:ext uri="{BB962C8B-B14F-4D97-AF65-F5344CB8AC3E}">
        <p14:creationId xmlns:p14="http://schemas.microsoft.com/office/powerpoint/2010/main" val="101580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DD428-5301-FCB6-515C-581C134240F6}"/>
            </a:ext>
          </a:extLst>
        </p:cNvPr>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B3C41211-D3F9-22C9-F0DF-A42AC34C153F}"/>
                  </a:ext>
                </a:extLst>
              </p14:cNvPr>
              <p14:cNvContentPartPr/>
              <p14:nvPr/>
            </p14:nvContentPartPr>
            <p14:xfrm>
              <a:off x="-2216708" y="1371522"/>
              <a:ext cx="360" cy="360"/>
            </p14:xfrm>
          </p:contentPart>
        </mc:Choice>
        <mc:Fallback xmlns="">
          <p:pic>
            <p:nvPicPr>
              <p:cNvPr id="60" name="Ink 59">
                <a:extLst>
                  <a:ext uri="{FF2B5EF4-FFF2-40B4-BE49-F238E27FC236}">
                    <a16:creationId xmlns:a16="http://schemas.microsoft.com/office/drawing/2014/main" id="{B3C41211-D3F9-22C9-F0DF-A42AC34C153F}"/>
                  </a:ext>
                </a:extLst>
              </p:cNvPr>
              <p:cNvPicPr/>
              <p:nvPr/>
            </p:nvPicPr>
            <p:blipFill>
              <a:blip r:embed="rId3"/>
              <a:stretch>
                <a:fillRect/>
              </a:stretch>
            </p:blipFill>
            <p:spPr>
              <a:xfrm>
                <a:off x="-2225708" y="1317522"/>
                <a:ext cx="18000" cy="108000"/>
              </a:xfrm>
              <a:prstGeom prst="rect">
                <a:avLst/>
              </a:prstGeom>
            </p:spPr>
          </p:pic>
        </mc:Fallback>
      </mc:AlternateContent>
      <p:sp>
        <p:nvSpPr>
          <p:cNvPr id="4" name="TextBox 3">
            <a:extLst>
              <a:ext uri="{FF2B5EF4-FFF2-40B4-BE49-F238E27FC236}">
                <a16:creationId xmlns:a16="http://schemas.microsoft.com/office/drawing/2014/main" id="{EA2B07CB-77D3-156F-5B3C-4C3744572E92}"/>
              </a:ext>
            </a:extLst>
          </p:cNvPr>
          <p:cNvSpPr txBox="1"/>
          <p:nvPr/>
        </p:nvSpPr>
        <p:spPr>
          <a:xfrm>
            <a:off x="2229294" y="152400"/>
            <a:ext cx="6914819" cy="461665"/>
          </a:xfrm>
          <a:prstGeom prst="rect">
            <a:avLst/>
          </a:prstGeom>
          <a:noFill/>
        </p:spPr>
        <p:txBody>
          <a:bodyPr wrap="square" lIns="91440" tIns="45720" rIns="91440" bIns="45720" anchor="t">
            <a:spAutoFit/>
          </a:bodyPr>
          <a:lstStyle/>
          <a:p>
            <a:pPr algn="ctr">
              <a:spcBef>
                <a:spcPts val="0"/>
              </a:spcBef>
              <a:spcAft>
                <a:spcPts val="0"/>
              </a:spcAft>
            </a:pPr>
            <a:r>
              <a:rPr lang="en-US" sz="2400" b="1" cap="all" dirty="0">
                <a:solidFill>
                  <a:schemeClr val="bg1"/>
                </a:solidFill>
                <a:latin typeface="Arial"/>
                <a:cs typeface="Arial"/>
              </a:rPr>
              <a:t>Output: Sentiment Classification</a:t>
            </a:r>
            <a:endParaRPr lang="en-US" sz="2400" b="1">
              <a:solidFill>
                <a:schemeClr val="bg1"/>
              </a:solidFill>
              <a:cs typeface="Arial"/>
            </a:endParaRPr>
          </a:p>
        </p:txBody>
      </p:sp>
      <p:sp>
        <p:nvSpPr>
          <p:cNvPr id="8" name="Rectangle 4">
            <a:extLst>
              <a:ext uri="{FF2B5EF4-FFF2-40B4-BE49-F238E27FC236}">
                <a16:creationId xmlns:a16="http://schemas.microsoft.com/office/drawing/2014/main" id="{CDC78F89-4407-247E-75BE-A7A6F25218C1}"/>
              </a:ext>
            </a:extLst>
          </p:cNvPr>
          <p:cNvSpPr>
            <a:spLocks noGrp="1" noChangeArrowheads="1"/>
          </p:cNvSpPr>
          <p:nvPr>
            <p:ph idx="1"/>
          </p:nvPr>
        </p:nvSpPr>
        <p:spPr bwMode="auto">
          <a:xfrm>
            <a:off x="432631" y="958660"/>
            <a:ext cx="8000280"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0"/>
              </a:spcAft>
              <a:buFont typeface="Arial"/>
              <a:buChar char="•"/>
            </a:pPr>
            <a:r>
              <a:rPr lang="en-US" sz="1800" dirty="0">
                <a:latin typeface="Calibri"/>
                <a:ea typeface="Calibri"/>
                <a:cs typeface="Calibri"/>
              </a:rPr>
              <a:t>The system returns the sentiment of the submitted opinion:</a:t>
            </a:r>
          </a:p>
          <a:p>
            <a:pPr>
              <a:spcAft>
                <a:spcPts val="0"/>
              </a:spcAft>
              <a:buFont typeface="Arial"/>
              <a:buChar char="•"/>
            </a:pPr>
            <a:r>
              <a:rPr lang="en-US" sz="1800" dirty="0">
                <a:latin typeface="Calibri"/>
                <a:ea typeface="Calibri"/>
                <a:cs typeface="Calibri"/>
              </a:rPr>
              <a:t>- Positive</a:t>
            </a:r>
          </a:p>
          <a:p>
            <a:pPr>
              <a:spcAft>
                <a:spcPts val="0"/>
              </a:spcAft>
              <a:buFont typeface="Arial"/>
              <a:buChar char="•"/>
            </a:pPr>
            <a:r>
              <a:rPr lang="en-US" sz="1800" dirty="0">
                <a:latin typeface="Calibri"/>
                <a:ea typeface="Calibri"/>
                <a:cs typeface="Calibri"/>
              </a:rPr>
              <a:t>- Negative</a:t>
            </a:r>
          </a:p>
          <a:p>
            <a:pPr>
              <a:spcAft>
                <a:spcPts val="0"/>
              </a:spcAft>
              <a:buFont typeface="Arial"/>
              <a:buChar char="•"/>
            </a:pPr>
            <a:r>
              <a:rPr lang="en-US" sz="1800" dirty="0">
                <a:latin typeface="Calibri"/>
                <a:ea typeface="Calibri"/>
                <a:cs typeface="Calibri"/>
              </a:rPr>
              <a:t>- Neutral</a:t>
            </a:r>
          </a:p>
          <a:p>
            <a:pPr>
              <a:spcAft>
                <a:spcPts val="0"/>
              </a:spcAft>
              <a:buFont typeface="Arial"/>
              <a:buChar char="•"/>
            </a:pPr>
            <a:r>
              <a:rPr lang="en-US" sz="1800" dirty="0">
                <a:latin typeface="Calibri"/>
                <a:ea typeface="Calibri"/>
                <a:cs typeface="Calibri"/>
              </a:rPr>
              <a:t>Example: Input: "I enjoyed working on the new API; everything was smooth."</a:t>
            </a:r>
          </a:p>
          <a:p>
            <a:pPr>
              <a:spcAft>
                <a:spcPts val="0"/>
              </a:spcAft>
              <a:buFont typeface="Arial"/>
              <a:buChar char="•"/>
            </a:pPr>
            <a:r>
              <a:rPr lang="en-US" sz="1800" dirty="0">
                <a:latin typeface="Calibri"/>
                <a:ea typeface="Calibri"/>
                <a:cs typeface="Calibri"/>
              </a:rPr>
              <a:t>Output: Positive</a:t>
            </a:r>
          </a:p>
          <a:p>
            <a:pPr>
              <a:spcAft>
                <a:spcPts val="0"/>
              </a:spcAft>
              <a:buFont typeface="Arial"/>
              <a:buChar char="•"/>
            </a:pPr>
            <a:endParaRPr lang="en-US" sz="2000" dirty="0">
              <a:latin typeface="Calibri"/>
              <a:ea typeface="Calibri"/>
              <a:cs typeface="Calibri"/>
            </a:endParaRPr>
          </a:p>
          <a:p>
            <a:pPr>
              <a:spcAft>
                <a:spcPts val="0"/>
              </a:spcAft>
              <a:buFont typeface="Arial"/>
              <a:buChar char="•"/>
            </a:pPr>
            <a:endParaRPr lang="en-US" sz="2000" dirty="0">
              <a:latin typeface="Calibri"/>
              <a:ea typeface="Calibri"/>
              <a:cs typeface="Calibri"/>
            </a:endParaRPr>
          </a:p>
        </p:txBody>
      </p:sp>
      <p:pic>
        <p:nvPicPr>
          <p:cNvPr id="3" name="Picture 2" descr="Image 58, Picture">
            <a:extLst>
              <a:ext uri="{FF2B5EF4-FFF2-40B4-BE49-F238E27FC236}">
                <a16:creationId xmlns:a16="http://schemas.microsoft.com/office/drawing/2014/main" id="{F2A46110-0547-FE1B-42DC-08029CFEFC80}"/>
              </a:ext>
            </a:extLst>
          </p:cNvPr>
          <p:cNvPicPr>
            <a:picLocks noChangeAspect="1"/>
          </p:cNvPicPr>
          <p:nvPr/>
        </p:nvPicPr>
        <p:blipFill>
          <a:blip r:embed="rId4"/>
          <a:stretch>
            <a:fillRect/>
          </a:stretch>
        </p:blipFill>
        <p:spPr>
          <a:xfrm>
            <a:off x="3243942" y="2863793"/>
            <a:ext cx="5192487" cy="3057187"/>
          </a:xfrm>
          <a:prstGeom prst="rect">
            <a:avLst/>
          </a:prstGeom>
        </p:spPr>
      </p:pic>
    </p:spTree>
    <p:extLst>
      <p:ext uri="{BB962C8B-B14F-4D97-AF65-F5344CB8AC3E}">
        <p14:creationId xmlns:p14="http://schemas.microsoft.com/office/powerpoint/2010/main" val="412830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63, Picture">
            <a:extLst>
              <a:ext uri="{FF2B5EF4-FFF2-40B4-BE49-F238E27FC236}">
                <a16:creationId xmlns:a16="http://schemas.microsoft.com/office/drawing/2014/main" id="{236BB9CC-3999-5FED-2DB2-25CAC75CDFAF}"/>
              </a:ext>
            </a:extLst>
          </p:cNvPr>
          <p:cNvPicPr>
            <a:picLocks noGrp="1" noChangeAspect="1"/>
          </p:cNvPicPr>
          <p:nvPr>
            <p:ph idx="1"/>
          </p:nvPr>
        </p:nvPicPr>
        <p:blipFill>
          <a:blip r:embed="rId2"/>
          <a:stretch>
            <a:fillRect/>
          </a:stretch>
        </p:blipFill>
        <p:spPr>
          <a:xfrm>
            <a:off x="374568" y="1350215"/>
            <a:ext cx="4191660" cy="2076245"/>
          </a:xfrm>
        </p:spPr>
      </p:pic>
      <p:pic>
        <p:nvPicPr>
          <p:cNvPr id="5" name="Picture 4" descr="Image 64, Picture">
            <a:extLst>
              <a:ext uri="{FF2B5EF4-FFF2-40B4-BE49-F238E27FC236}">
                <a16:creationId xmlns:a16="http://schemas.microsoft.com/office/drawing/2014/main" id="{68D18FCF-AA9A-5FF2-595C-DFFB8AEBA3BF}"/>
              </a:ext>
            </a:extLst>
          </p:cNvPr>
          <p:cNvPicPr>
            <a:picLocks noChangeAspect="1"/>
          </p:cNvPicPr>
          <p:nvPr/>
        </p:nvPicPr>
        <p:blipFill>
          <a:blip r:embed="rId3"/>
          <a:stretch>
            <a:fillRect/>
          </a:stretch>
        </p:blipFill>
        <p:spPr>
          <a:xfrm>
            <a:off x="4808104" y="1351582"/>
            <a:ext cx="3962896" cy="2081604"/>
          </a:xfrm>
          <a:prstGeom prst="rect">
            <a:avLst/>
          </a:prstGeom>
        </p:spPr>
      </p:pic>
      <p:pic>
        <p:nvPicPr>
          <p:cNvPr id="6" name="Picture 5" descr="Image 65, Picture">
            <a:extLst>
              <a:ext uri="{FF2B5EF4-FFF2-40B4-BE49-F238E27FC236}">
                <a16:creationId xmlns:a16="http://schemas.microsoft.com/office/drawing/2014/main" id="{90E669DC-2905-06BD-2293-F21031E91098}"/>
              </a:ext>
            </a:extLst>
          </p:cNvPr>
          <p:cNvPicPr>
            <a:picLocks noChangeAspect="1"/>
          </p:cNvPicPr>
          <p:nvPr/>
        </p:nvPicPr>
        <p:blipFill>
          <a:blip r:embed="rId4"/>
          <a:stretch>
            <a:fillRect/>
          </a:stretch>
        </p:blipFill>
        <p:spPr>
          <a:xfrm>
            <a:off x="371826" y="3658177"/>
            <a:ext cx="4196483" cy="2208646"/>
          </a:xfrm>
          <a:prstGeom prst="rect">
            <a:avLst/>
          </a:prstGeom>
        </p:spPr>
      </p:pic>
      <p:pic>
        <p:nvPicPr>
          <p:cNvPr id="7" name="Picture 6" descr="Image 68, Picture">
            <a:extLst>
              <a:ext uri="{FF2B5EF4-FFF2-40B4-BE49-F238E27FC236}">
                <a16:creationId xmlns:a16="http://schemas.microsoft.com/office/drawing/2014/main" id="{13392C43-B153-5356-6492-B3A0BCE60434}"/>
              </a:ext>
            </a:extLst>
          </p:cNvPr>
          <p:cNvPicPr>
            <a:picLocks noChangeAspect="1"/>
          </p:cNvPicPr>
          <p:nvPr/>
        </p:nvPicPr>
        <p:blipFill>
          <a:blip r:embed="rId5"/>
          <a:stretch>
            <a:fillRect/>
          </a:stretch>
        </p:blipFill>
        <p:spPr>
          <a:xfrm>
            <a:off x="4808248" y="3662794"/>
            <a:ext cx="3983388" cy="2199410"/>
          </a:xfrm>
          <a:prstGeom prst="rect">
            <a:avLst/>
          </a:prstGeom>
        </p:spPr>
      </p:pic>
      <p:sp>
        <p:nvSpPr>
          <p:cNvPr id="9" name="Title 1">
            <a:extLst>
              <a:ext uri="{FF2B5EF4-FFF2-40B4-BE49-F238E27FC236}">
                <a16:creationId xmlns:a16="http://schemas.microsoft.com/office/drawing/2014/main" id="{0239A303-1238-8414-DC92-4D45A0C400CB}"/>
              </a:ext>
            </a:extLst>
          </p:cNvPr>
          <p:cNvSpPr>
            <a:spLocks noGrp="1"/>
          </p:cNvSpPr>
          <p:nvPr>
            <p:ph type="title"/>
          </p:nvPr>
        </p:nvSpPr>
        <p:spPr>
          <a:xfrm>
            <a:off x="1295400" y="18288"/>
            <a:ext cx="8229600" cy="990600"/>
          </a:xfrm>
        </p:spPr>
        <p:txBody>
          <a:bodyPr/>
          <a:lstStyle/>
          <a:p>
            <a:r>
              <a:rPr lang="en-US" sz="2800" b="1" dirty="0">
                <a:solidFill>
                  <a:schemeClr val="bg1"/>
                </a:solidFill>
                <a:ea typeface="Calibri"/>
                <a:cs typeface="Calibri"/>
              </a:rPr>
              <a:t>Back End Processing</a:t>
            </a:r>
          </a:p>
        </p:txBody>
      </p:sp>
    </p:spTree>
    <p:extLst>
      <p:ext uri="{BB962C8B-B14F-4D97-AF65-F5344CB8AC3E}">
        <p14:creationId xmlns:p14="http://schemas.microsoft.com/office/powerpoint/2010/main" val="276810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9E57-98B6-D3D9-03B0-9829353919BB}"/>
              </a:ext>
            </a:extLst>
          </p:cNvPr>
          <p:cNvSpPr>
            <a:spLocks noGrp="1"/>
          </p:cNvSpPr>
          <p:nvPr>
            <p:ph type="title"/>
          </p:nvPr>
        </p:nvSpPr>
        <p:spPr>
          <a:xfrm>
            <a:off x="2818681" y="274637"/>
            <a:ext cx="5868119" cy="603850"/>
          </a:xfrm>
        </p:spPr>
        <p:txBody>
          <a:bodyPr/>
          <a:lstStyle/>
          <a:p>
            <a:r>
              <a:rPr lang="en-GB" sz="2800" b="1" dirty="0">
                <a:solidFill>
                  <a:schemeClr val="bg1"/>
                </a:solidFill>
                <a:ea typeface="Calibri"/>
                <a:cs typeface="Calibri"/>
              </a:rPr>
              <a:t>BACK END PROCESSING</a:t>
            </a:r>
          </a:p>
        </p:txBody>
      </p:sp>
      <p:pic>
        <p:nvPicPr>
          <p:cNvPr id="4" name="Content Placeholder 3" descr="Image 69, Picture">
            <a:extLst>
              <a:ext uri="{FF2B5EF4-FFF2-40B4-BE49-F238E27FC236}">
                <a16:creationId xmlns:a16="http://schemas.microsoft.com/office/drawing/2014/main" id="{C222945B-0CCF-CE58-0967-E63AFEC4C2E0}"/>
              </a:ext>
            </a:extLst>
          </p:cNvPr>
          <p:cNvPicPr>
            <a:picLocks noGrp="1" noChangeAspect="1"/>
          </p:cNvPicPr>
          <p:nvPr>
            <p:ph idx="1"/>
          </p:nvPr>
        </p:nvPicPr>
        <p:blipFill>
          <a:blip r:embed="rId2"/>
          <a:stretch>
            <a:fillRect/>
          </a:stretch>
        </p:blipFill>
        <p:spPr>
          <a:xfrm>
            <a:off x="206495" y="2497159"/>
            <a:ext cx="3749257" cy="3044765"/>
          </a:xfrm>
        </p:spPr>
      </p:pic>
      <p:pic>
        <p:nvPicPr>
          <p:cNvPr id="5" name="Picture 4" descr="Image 71, Picture">
            <a:extLst>
              <a:ext uri="{FF2B5EF4-FFF2-40B4-BE49-F238E27FC236}">
                <a16:creationId xmlns:a16="http://schemas.microsoft.com/office/drawing/2014/main" id="{3BEB927F-B749-5700-B695-2452ED3784D0}"/>
              </a:ext>
            </a:extLst>
          </p:cNvPr>
          <p:cNvPicPr>
            <a:picLocks noChangeAspect="1"/>
          </p:cNvPicPr>
          <p:nvPr/>
        </p:nvPicPr>
        <p:blipFill>
          <a:blip r:embed="rId3"/>
          <a:stretch>
            <a:fillRect/>
          </a:stretch>
        </p:blipFill>
        <p:spPr>
          <a:xfrm>
            <a:off x="408498" y="1166812"/>
            <a:ext cx="8122128" cy="1095375"/>
          </a:xfrm>
          <a:prstGeom prst="rect">
            <a:avLst/>
          </a:prstGeom>
        </p:spPr>
      </p:pic>
      <p:pic>
        <p:nvPicPr>
          <p:cNvPr id="7" name="Picture 6" descr="Image 81, Picture">
            <a:extLst>
              <a:ext uri="{FF2B5EF4-FFF2-40B4-BE49-F238E27FC236}">
                <a16:creationId xmlns:a16="http://schemas.microsoft.com/office/drawing/2014/main" id="{BB0425DB-1013-355A-439B-0E3DE78A2A95}"/>
              </a:ext>
            </a:extLst>
          </p:cNvPr>
          <p:cNvPicPr>
            <a:picLocks noChangeAspect="1"/>
          </p:cNvPicPr>
          <p:nvPr/>
        </p:nvPicPr>
        <p:blipFill>
          <a:blip r:embed="rId4"/>
          <a:stretch>
            <a:fillRect/>
          </a:stretch>
        </p:blipFill>
        <p:spPr>
          <a:xfrm>
            <a:off x="4226942" y="2492798"/>
            <a:ext cx="4712181" cy="3036969"/>
          </a:xfrm>
          <a:prstGeom prst="rect">
            <a:avLst/>
          </a:prstGeom>
        </p:spPr>
      </p:pic>
    </p:spTree>
    <p:extLst>
      <p:ext uri="{BB962C8B-B14F-4D97-AF65-F5344CB8AC3E}">
        <p14:creationId xmlns:p14="http://schemas.microsoft.com/office/powerpoint/2010/main" val="13655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56DA-B329-2238-4B03-C2A09B18EC35}"/>
              </a:ext>
            </a:extLst>
          </p:cNvPr>
          <p:cNvSpPr>
            <a:spLocks noGrp="1"/>
          </p:cNvSpPr>
          <p:nvPr>
            <p:ph type="title"/>
          </p:nvPr>
        </p:nvSpPr>
        <p:spPr>
          <a:xfrm>
            <a:off x="2285999" y="274637"/>
            <a:ext cx="6400801" cy="446315"/>
          </a:xfrm>
        </p:spPr>
        <p:txBody>
          <a:bodyPr/>
          <a:lstStyle/>
          <a:p>
            <a:r>
              <a:rPr lang="en-US" sz="2400" b="1" dirty="0">
                <a:solidFill>
                  <a:schemeClr val="bg1"/>
                </a:solidFill>
                <a:ea typeface="Calibri"/>
                <a:cs typeface="Calibri"/>
              </a:rPr>
              <a:t>FUTURE SCOPE</a:t>
            </a:r>
          </a:p>
        </p:txBody>
      </p:sp>
      <p:sp>
        <p:nvSpPr>
          <p:cNvPr id="3" name="Content Placeholder 2">
            <a:extLst>
              <a:ext uri="{FF2B5EF4-FFF2-40B4-BE49-F238E27FC236}">
                <a16:creationId xmlns:a16="http://schemas.microsoft.com/office/drawing/2014/main" id="{BB745525-361E-9846-D21D-E96FBE020E61}"/>
              </a:ext>
            </a:extLst>
          </p:cNvPr>
          <p:cNvSpPr>
            <a:spLocks noGrp="1"/>
          </p:cNvSpPr>
          <p:nvPr>
            <p:ph idx="1"/>
          </p:nvPr>
        </p:nvSpPr>
        <p:spPr>
          <a:xfrm>
            <a:off x="729343" y="1654635"/>
            <a:ext cx="7685315" cy="3546248"/>
          </a:xfrm>
        </p:spPr>
        <p:txBody>
          <a:bodyPr/>
          <a:lstStyle/>
          <a:p>
            <a:pPr algn="just"/>
            <a:r>
              <a:rPr lang="en-US" sz="1800" dirty="0">
                <a:ea typeface="+mn-lt"/>
                <a:cs typeface="+mn-lt"/>
              </a:rPr>
              <a:t>The future scope of the proposed sentiment analysis system includes expanding its capabilities to analyze real-time data from social media and customer feedback, as well as supporting multiple languages to reach a global audience. There is potential for deeper emotional understanding, capturing more nuanced sentiments such as sarcasm or joy. The system could be personalized to offer more tailored insights based on user behavior and preferences. Advancements in models like BERT and GPT could further enhance contextual understanding, while the integration of hybrid models could improve accuracy and efficiency. Additionally, the system could find applications in various industries such as healthcare, finance, and education, and offer predictive analytics to help businesses anticipate trends and customer needs.</a:t>
            </a:r>
            <a:endParaRPr lang="en-US" sz="1800" dirty="0">
              <a:ea typeface="Calibri"/>
              <a:cs typeface="Calibri"/>
            </a:endParaRPr>
          </a:p>
        </p:txBody>
      </p:sp>
    </p:spTree>
    <p:extLst>
      <p:ext uri="{BB962C8B-B14F-4D97-AF65-F5344CB8AC3E}">
        <p14:creationId xmlns:p14="http://schemas.microsoft.com/office/powerpoint/2010/main" val="402242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64BA-7660-8BA1-AFCA-3F08BAF947C8}"/>
              </a:ext>
            </a:extLst>
          </p:cNvPr>
          <p:cNvSpPr>
            <a:spLocks noGrp="1"/>
          </p:cNvSpPr>
          <p:nvPr>
            <p:ph type="title"/>
          </p:nvPr>
        </p:nvSpPr>
        <p:spPr>
          <a:xfrm>
            <a:off x="2286000" y="165780"/>
            <a:ext cx="6400800" cy="446315"/>
          </a:xfrm>
        </p:spPr>
        <p:txBody>
          <a:bodyPr/>
          <a:lstStyle/>
          <a:p>
            <a:r>
              <a:rPr lang="en-US" sz="2800" b="1" dirty="0">
                <a:solidFill>
                  <a:schemeClr val="bg1"/>
                </a:solidFill>
                <a:ea typeface="Calibri"/>
                <a:cs typeface="Calibri"/>
              </a:rPr>
              <a:t>Contents</a:t>
            </a:r>
            <a:endParaRPr lang="en-US" sz="2800" b="1">
              <a:solidFill>
                <a:schemeClr val="bg1"/>
              </a:solidFill>
              <a:ea typeface="Calibri"/>
              <a:cs typeface="Calibri"/>
            </a:endParaRPr>
          </a:p>
        </p:txBody>
      </p:sp>
      <p:sp>
        <p:nvSpPr>
          <p:cNvPr id="3" name="Content Placeholder 2">
            <a:extLst>
              <a:ext uri="{FF2B5EF4-FFF2-40B4-BE49-F238E27FC236}">
                <a16:creationId xmlns:a16="http://schemas.microsoft.com/office/drawing/2014/main" id="{A79493B4-C46B-A35A-BA46-4B61FA6AD0A6}"/>
              </a:ext>
            </a:extLst>
          </p:cNvPr>
          <p:cNvSpPr>
            <a:spLocks noGrp="1"/>
          </p:cNvSpPr>
          <p:nvPr>
            <p:ph idx="1"/>
          </p:nvPr>
        </p:nvSpPr>
        <p:spPr>
          <a:xfrm>
            <a:off x="914400" y="1121234"/>
            <a:ext cx="6749144" cy="4602164"/>
          </a:xfrm>
        </p:spPr>
        <p:txBody>
          <a:bodyPr/>
          <a:lstStyle/>
          <a:p>
            <a:r>
              <a:rPr lang="en-US" sz="1800" b="1" dirty="0">
                <a:ea typeface="Calibri"/>
                <a:cs typeface="Calibri"/>
              </a:rPr>
              <a:t>Abstract</a:t>
            </a:r>
          </a:p>
          <a:p>
            <a:r>
              <a:rPr lang="en-US" sz="1800" b="1" dirty="0">
                <a:ea typeface="Calibri"/>
                <a:cs typeface="Calibri"/>
              </a:rPr>
              <a:t>Introduction</a:t>
            </a:r>
          </a:p>
          <a:p>
            <a:r>
              <a:rPr lang="en-US" sz="1800" b="1" dirty="0">
                <a:ea typeface="Calibri"/>
                <a:cs typeface="Calibri"/>
              </a:rPr>
              <a:t>Literature Survey</a:t>
            </a:r>
          </a:p>
          <a:p>
            <a:r>
              <a:rPr lang="en-US" sz="1800" b="1" dirty="0">
                <a:ea typeface="Calibri"/>
                <a:cs typeface="Calibri"/>
              </a:rPr>
              <a:t>Existing System</a:t>
            </a:r>
          </a:p>
          <a:p>
            <a:r>
              <a:rPr lang="en-US" sz="1800" b="1" dirty="0">
                <a:ea typeface="Calibri"/>
                <a:cs typeface="Calibri"/>
              </a:rPr>
              <a:t>Existing System disadvantages</a:t>
            </a:r>
          </a:p>
          <a:p>
            <a:r>
              <a:rPr lang="en-US" sz="1800" b="1" dirty="0">
                <a:ea typeface="Calibri"/>
                <a:cs typeface="Calibri"/>
              </a:rPr>
              <a:t>Proposed System</a:t>
            </a:r>
          </a:p>
          <a:p>
            <a:r>
              <a:rPr lang="en-US" sz="1800" b="1" dirty="0">
                <a:ea typeface="Calibri"/>
                <a:cs typeface="Calibri"/>
              </a:rPr>
              <a:t>Modules</a:t>
            </a:r>
          </a:p>
          <a:p>
            <a:r>
              <a:rPr lang="en-US" sz="1800" b="1" dirty="0">
                <a:ea typeface="Calibri"/>
                <a:cs typeface="Calibri"/>
              </a:rPr>
              <a:t>Methodology</a:t>
            </a:r>
          </a:p>
          <a:p>
            <a:r>
              <a:rPr lang="en-US" sz="1800" b="1" dirty="0">
                <a:ea typeface="Calibri"/>
                <a:cs typeface="Calibri"/>
              </a:rPr>
              <a:t>Algorithms</a:t>
            </a:r>
          </a:p>
          <a:p>
            <a:r>
              <a:rPr lang="en-US" sz="1800" b="1" dirty="0">
                <a:ea typeface="Calibri"/>
                <a:cs typeface="Calibri"/>
              </a:rPr>
              <a:t>Advantages of proposed system</a:t>
            </a:r>
          </a:p>
          <a:p>
            <a:r>
              <a:rPr lang="en-US" sz="1800" b="1" dirty="0">
                <a:ea typeface="Calibri"/>
                <a:cs typeface="Calibri"/>
              </a:rPr>
              <a:t>Hardware &amp; Software components</a:t>
            </a:r>
          </a:p>
          <a:p>
            <a:r>
              <a:rPr lang="en-US" sz="1800" b="1" dirty="0">
                <a:ea typeface="Calibri"/>
                <a:cs typeface="Calibri"/>
              </a:rPr>
              <a:t>Input and output screen shot</a:t>
            </a:r>
          </a:p>
          <a:p>
            <a:r>
              <a:rPr lang="en-US" sz="1800" b="1" dirty="0">
                <a:ea typeface="Calibri"/>
                <a:cs typeface="Calibri"/>
              </a:rPr>
              <a:t>Future scope</a:t>
            </a:r>
          </a:p>
          <a:p>
            <a:r>
              <a:rPr lang="en-US" sz="1800" b="1" dirty="0">
                <a:ea typeface="Calibri"/>
                <a:cs typeface="Calibri"/>
              </a:rPr>
              <a:t>Conclusion</a:t>
            </a:r>
          </a:p>
        </p:txBody>
      </p:sp>
    </p:spTree>
    <p:extLst>
      <p:ext uri="{BB962C8B-B14F-4D97-AF65-F5344CB8AC3E}">
        <p14:creationId xmlns:p14="http://schemas.microsoft.com/office/powerpoint/2010/main" val="1445716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FB66-A0AC-E034-3632-5F726C512664}"/>
              </a:ext>
            </a:extLst>
          </p:cNvPr>
          <p:cNvSpPr>
            <a:spLocks noGrp="1"/>
          </p:cNvSpPr>
          <p:nvPr>
            <p:ph type="title"/>
          </p:nvPr>
        </p:nvSpPr>
        <p:spPr>
          <a:xfrm>
            <a:off x="2292927" y="274637"/>
            <a:ext cx="6393873" cy="516699"/>
          </a:xfrm>
        </p:spPr>
        <p:txBody>
          <a:bodyPr/>
          <a:lstStyle/>
          <a:p>
            <a:r>
              <a:rPr lang="en-US" sz="2400" b="1" dirty="0">
                <a:solidFill>
                  <a:schemeClr val="bg1"/>
                </a:solidFill>
                <a:ea typeface="Calibri"/>
                <a:cs typeface="Calibri"/>
              </a:rPr>
              <a:t>CONCLUSION</a:t>
            </a:r>
          </a:p>
        </p:txBody>
      </p:sp>
      <p:sp>
        <p:nvSpPr>
          <p:cNvPr id="3" name="Content Placeholder 2">
            <a:extLst>
              <a:ext uri="{FF2B5EF4-FFF2-40B4-BE49-F238E27FC236}">
                <a16:creationId xmlns:a16="http://schemas.microsoft.com/office/drawing/2014/main" id="{8B5D0DDD-BDAC-EB45-6957-50A95FB341A5}"/>
              </a:ext>
            </a:extLst>
          </p:cNvPr>
          <p:cNvSpPr>
            <a:spLocks noGrp="1"/>
          </p:cNvSpPr>
          <p:nvPr>
            <p:ph idx="1"/>
          </p:nvPr>
        </p:nvSpPr>
        <p:spPr>
          <a:xfrm>
            <a:off x="1149295" y="1503730"/>
            <a:ext cx="7213600" cy="3516922"/>
          </a:xfrm>
        </p:spPr>
        <p:txBody>
          <a:bodyPr/>
          <a:lstStyle/>
          <a:p>
            <a:pPr marL="0" indent="0" algn="just">
              <a:buNone/>
            </a:pPr>
            <a:r>
              <a:rPr lang="en-US" sz="1800" dirty="0">
                <a:ea typeface="+mn-lt"/>
                <a:cs typeface="+mn-lt"/>
              </a:rPr>
              <a:t>In conclusion, the proposed sentiment analysis system leverages a combination of advanced machine learning and deep learning models, including Random Forest, MLP, CNN-1D, BERT, and GPT, to enhance the accuracy and depth of sentiment classification. By capturing both contextual nuances and complex patterns in textual data, particularly from social media, the system provides valuable insights that can inform decision-making in software development and project management. Its ability to handle large datasets, evaluate performance metrics, and predict sentiment effectively positions it as a powerful tool for understanding public opinion and improving customer engagement strategies, with promising potential for future enhancements and applications across various industries.</a:t>
            </a:r>
            <a:endParaRPr lang="en-US"/>
          </a:p>
        </p:txBody>
      </p:sp>
    </p:spTree>
    <p:extLst>
      <p:ext uri="{BB962C8B-B14F-4D97-AF65-F5344CB8AC3E}">
        <p14:creationId xmlns:p14="http://schemas.microsoft.com/office/powerpoint/2010/main" val="45903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21</a:t>
            </a:fld>
            <a:endParaRPr lang="en-US">
              <a:solidFill>
                <a:prstClr val="black">
                  <a:tint val="75000"/>
                </a:prstClr>
              </a:solidFill>
            </a:endParaRPr>
          </a:p>
        </p:txBody>
      </p:sp>
      <p:sp>
        <p:nvSpPr>
          <p:cNvPr id="8" name="Rectangle 1"/>
          <p:cNvSpPr>
            <a:spLocks noChangeArrowheads="1"/>
          </p:cNvSpPr>
          <p:nvPr/>
        </p:nvSpPr>
        <p:spPr bwMode="auto">
          <a:xfrm>
            <a:off x="1981200" y="2677180"/>
            <a:ext cx="51054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a:solidFill>
                  <a:srgbClr val="FF0000"/>
                </a:solidFill>
                <a:latin typeface="Algerian" panose="04020705040A02060702"/>
                <a:ea typeface="Times New Roman" panose="02020603050405020304" charset="0"/>
                <a:cs typeface="Arial" panose="020B0604020202020204"/>
              </a:rPr>
              <a:t>QUERIES?</a:t>
            </a:r>
            <a:endParaRPr lang="en-US" sz="6600" b="1" i="0" u="none" strike="noStrike" cap="none" normalizeH="0" baseline="0">
              <a:ln>
                <a:noFill/>
              </a:ln>
              <a:solidFill>
                <a:srgbClr val="FF0000"/>
              </a:solidFill>
              <a:effectLst/>
              <a:latin typeface="Algerian" panose="04020705040A02060702"/>
              <a:ea typeface="Times New Roman" panose="02020603050405020304" charset="0"/>
              <a:cs typeface="Arial" panose="020B0604020202020204"/>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D8278AF2-EEAB-4E16-B9F6-8261A3C88013}" type="slidenum">
              <a:rPr lang="en-US">
                <a:solidFill>
                  <a:prstClr val="black">
                    <a:tint val="75000"/>
                  </a:prstClr>
                </a:solidFill>
              </a:rPr>
              <a:t>22</a:t>
            </a:fld>
            <a:endParaRPr lang="en-US">
              <a:solidFill>
                <a:prstClr val="black">
                  <a:tint val="75000"/>
                </a:prstClr>
              </a:solidFill>
            </a:endParaRPr>
          </a:p>
        </p:txBody>
      </p:sp>
      <p:sp>
        <p:nvSpPr>
          <p:cNvPr id="8" name="Rectangle 1"/>
          <p:cNvSpPr>
            <a:spLocks noChangeArrowheads="1"/>
          </p:cNvSpPr>
          <p:nvPr/>
        </p:nvSpPr>
        <p:spPr bwMode="auto">
          <a:xfrm>
            <a:off x="914400" y="2590057"/>
            <a:ext cx="6934200" cy="1107996"/>
          </a:xfrm>
          <a:prstGeom prst="rect">
            <a:avLst/>
          </a:prstGeom>
          <a:noFill/>
          <a:ln w="9525">
            <a:noFill/>
            <a:miter lim="800000"/>
          </a:ln>
          <a:effectLst/>
        </p:spPr>
        <p:txBody>
          <a:bodyPr vert="horz" wrap="square" lIns="91440" tIns="45720" rIns="91440" bIns="45720" numCol="1" anchor="ctr" anchorCtr="0" compatLnSpc="1">
            <a:spAutoFit/>
          </a:bodyPr>
          <a:lstStyle/>
          <a:p>
            <a:pPr lvl="0" algn="ctr"/>
            <a:r>
              <a:rPr lang="en-US" sz="6600" b="1">
                <a:solidFill>
                  <a:srgbClr val="FF0000"/>
                </a:solidFill>
                <a:latin typeface="Algerian" panose="04020705040A02060702"/>
                <a:cs typeface="Arial" panose="020B0604020202020204"/>
              </a:rPr>
              <a:t>THANK</a:t>
            </a:r>
            <a:r>
              <a:rPr kumimoji="0" lang="en-US" sz="3200" b="1" i="0" u="none" strike="noStrike" cap="none" normalizeH="0" baseline="0">
                <a:ln>
                  <a:noFill/>
                </a:ln>
                <a:solidFill>
                  <a:srgbClr val="FF0000"/>
                </a:solidFill>
                <a:effectLst/>
                <a:latin typeface="Arial Black" panose="020B0A04020102020204"/>
                <a:ea typeface="Times New Roman" panose="02020603050405020304" charset="0"/>
                <a:cs typeface="Arial" panose="020B0604020202020204"/>
              </a:rPr>
              <a:t> </a:t>
            </a:r>
            <a:r>
              <a:rPr lang="en-US" sz="6600" b="1">
                <a:solidFill>
                  <a:srgbClr val="FF0000"/>
                </a:solidFill>
                <a:latin typeface="Algerian" panose="04020705040A02060702"/>
                <a:cs typeface="Arial" panose="020B0604020202020204"/>
              </a:rPr>
              <a:t>YOU</a:t>
            </a:r>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Content Placeholder 6"/>
          <p:cNvSpPr>
            <a:spLocks noGrp="1"/>
          </p:cNvSpPr>
          <p:nvPr>
            <p:ph idx="1"/>
          </p:nvPr>
        </p:nvSpPr>
        <p:spPr>
          <a:xfrm>
            <a:off x="393732" y="1302513"/>
            <a:ext cx="8045940" cy="4062423"/>
          </a:xfrm>
        </p:spPr>
        <p:txBody>
          <a:bodyPr/>
          <a:lstStyle/>
          <a:p>
            <a:pPr algn="just">
              <a:lnSpc>
                <a:spcPct val="150000"/>
              </a:lnSpc>
              <a:buNone/>
            </a:pPr>
            <a:r>
              <a:rPr lang="en-US" sz="1800" dirty="0">
                <a:ea typeface="+mn-lt"/>
                <a:cs typeface="+mn-lt"/>
              </a:rPr>
              <a:t>  This project aims to improve sentiment analysis in software development by using a hybrid model that combines machine learning and deep learning techniques. Models like Random Forest detect data patterns, while MLP and CNN-1D extract important text features. BERT brings contextual understanding, and GPT enhances language interpretation. Together, these models form a powerful system that delivers more accurate sentiment classification and deeper insights into developer opinions, helping teams make better project decisions. The system can handle both structured and unstructured textual feedback, adapts well to domain-specific vocabulary used by developers, and is suitable for real-world software teams and product feedback loops.</a:t>
            </a:r>
            <a:endParaRPr lang="en-US" dirty="0">
              <a:ea typeface="+mn-lt"/>
              <a:cs typeface="+mn-lt"/>
            </a:endParaRPr>
          </a:p>
          <a:p>
            <a:pPr marL="0" indent="0" algn="just">
              <a:lnSpc>
                <a:spcPct val="150000"/>
              </a:lnSpc>
              <a:spcAft>
                <a:spcPts val="0"/>
              </a:spcAft>
              <a:buNone/>
            </a:pPr>
            <a:endParaRPr lang="en-US" sz="1800" dirty="0">
              <a:ea typeface="+mn-lt"/>
              <a:cs typeface="+mn-lt"/>
            </a:endParaRPr>
          </a:p>
        </p:txBody>
      </p:sp>
      <p:sp>
        <p:nvSpPr>
          <p:cNvPr id="1048669" name="Slide Number Placeholder 3"/>
          <p:cNvSpPr>
            <a:spLocks noGrp="1"/>
          </p:cNvSpPr>
          <p:nvPr>
            <p:ph type="sldNum" sz="quarter" idx="12"/>
          </p:nvPr>
        </p:nvSpPr>
        <p:spPr/>
        <p:txBody>
          <a:bodyPr/>
          <a:lstStyle/>
          <a:p>
            <a:fld id="{CACE0FC3-80A5-4E6A-8463-A948B12D76EE}" type="slidenum">
              <a:rPr lang="en-US" smtClean="0"/>
              <a:t>3</a:t>
            </a:fld>
            <a:endParaRPr lang="en-US"/>
          </a:p>
        </p:txBody>
      </p:sp>
      <p:sp>
        <p:nvSpPr>
          <p:cNvPr id="1048670" name="Rectangle 1"/>
          <p:cNvSpPr/>
          <p:nvPr/>
        </p:nvSpPr>
        <p:spPr>
          <a:xfrm>
            <a:off x="1936891" y="138039"/>
            <a:ext cx="7510901" cy="523220"/>
          </a:xfrm>
          <a:prstGeom prst="rect">
            <a:avLst/>
          </a:prstGeom>
        </p:spPr>
        <p:txBody>
          <a:bodyPr wrap="square" lIns="91440" tIns="45720" rIns="91440" bIns="45720" anchor="t">
            <a:spAutoFit/>
          </a:bodyPr>
          <a:lstStyle/>
          <a:p>
            <a:pPr algn="ctr"/>
            <a:r>
              <a:rPr lang="en-IN" sz="2800" b="1" kern="0" cap="all" dirty="0">
                <a:solidFill>
                  <a:schemeClr val="bg1"/>
                </a:solidFill>
                <a:latin typeface="Arial"/>
                <a:cs typeface="Arial"/>
              </a:rPr>
              <a:t>Abstract</a:t>
            </a:r>
            <a:endParaRPr lang="en-IN" sz="2800" b="1" kern="0" cap="all" dirty="0">
              <a:solidFill>
                <a:schemeClr val="bg1"/>
              </a:solidFil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AutoShape 4"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2" name="AutoShape 6"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3" name="AutoShape 8" descr="Inline image 1"/>
          <p:cNvSpPr>
            <a:spLocks noChangeAspect="1" noChangeArrowheads="1"/>
          </p:cNvSpPr>
          <p:nvPr/>
        </p:nvSpPr>
        <p:spPr bwMode="auto">
          <a:xfrm>
            <a:off x="155575" y="-144463"/>
            <a:ext cx="304800" cy="304801"/>
          </a:xfrm>
          <a:prstGeom prst="rect">
            <a:avLst/>
          </a:prstGeom>
          <a:noFill/>
          <a:ln w="9525">
            <a:noFill/>
            <a:miter lim="800000"/>
          </a:ln>
        </p:spPr>
        <p:txBody>
          <a:bodyPr/>
          <a:lstStyle/>
          <a:p>
            <a:endParaRPr lang="en-IN">
              <a:solidFill>
                <a:prstClr val="black"/>
              </a:solidFill>
              <a:latin typeface="Calibri" panose="020F0502020204030204" pitchFamily="34" charset="0"/>
            </a:endParaRPr>
          </a:p>
        </p:txBody>
      </p:sp>
      <p:sp>
        <p:nvSpPr>
          <p:cNvPr id="1048676" name="Content Placeholder 10"/>
          <p:cNvSpPr>
            <a:spLocks noGrp="1"/>
          </p:cNvSpPr>
          <p:nvPr>
            <p:ph idx="1"/>
          </p:nvPr>
        </p:nvSpPr>
        <p:spPr>
          <a:xfrm>
            <a:off x="726750" y="1464875"/>
            <a:ext cx="7688842" cy="3926909"/>
          </a:xfrm>
        </p:spPr>
        <p:txBody>
          <a:bodyPr/>
          <a:lstStyle/>
          <a:p>
            <a:r>
              <a:rPr lang="en-US" sz="1800" dirty="0">
                <a:ea typeface="+mn-lt"/>
                <a:cs typeface="+mn-lt"/>
              </a:rPr>
              <a:t>Social media is a key platform for developers to share opinions and feedback.</a:t>
            </a:r>
          </a:p>
          <a:p>
            <a:r>
              <a:rPr lang="en-US" sz="1800" dirty="0">
                <a:ea typeface="+mn-lt"/>
                <a:cs typeface="+mn-lt"/>
              </a:rPr>
              <a:t>Sentiment analysis helps understand these opinions for better software development decisions.</a:t>
            </a:r>
          </a:p>
          <a:p>
            <a:r>
              <a:rPr lang="en-US" sz="1800" dirty="0">
                <a:ea typeface="+mn-lt"/>
                <a:cs typeface="+mn-lt"/>
              </a:rPr>
              <a:t>Traditional methods often struggle with the complexity of language and context.</a:t>
            </a:r>
            <a:endParaRPr lang="en-US" sz="1800" dirty="0">
              <a:ea typeface="Calibri"/>
              <a:cs typeface="Calibri"/>
            </a:endParaRPr>
          </a:p>
          <a:p>
            <a:r>
              <a:rPr lang="en-US" sz="1800" dirty="0">
                <a:ea typeface="+mn-lt"/>
                <a:cs typeface="+mn-lt"/>
              </a:rPr>
              <a:t>This project uses a mix of ML and DL models (Random Forest, MLP, CNN-1D, BERT, GPT).</a:t>
            </a:r>
            <a:endParaRPr lang="en-US" sz="1800" dirty="0">
              <a:ea typeface="Calibri"/>
              <a:cs typeface="Calibri"/>
            </a:endParaRPr>
          </a:p>
          <a:p>
            <a:r>
              <a:rPr lang="en-US" sz="1800" dirty="0">
                <a:ea typeface="+mn-lt"/>
                <a:cs typeface="+mn-lt"/>
              </a:rPr>
              <a:t>Aim: Build a more accurate and context-aware sentiment analysis system.</a:t>
            </a:r>
            <a:endParaRPr lang="en-US" sz="1800" dirty="0">
              <a:ea typeface="Calibri"/>
              <a:cs typeface="Calibri"/>
            </a:endParaRPr>
          </a:p>
          <a:p>
            <a:r>
              <a:rPr lang="en-US" sz="1800" dirty="0">
                <a:ea typeface="+mn-lt"/>
                <a:cs typeface="+mn-lt"/>
              </a:rPr>
              <a:t>Combines strengths of both traditional and modern AI techniques.</a:t>
            </a:r>
          </a:p>
          <a:p>
            <a:r>
              <a:rPr lang="en-US" sz="1800" dirty="0">
                <a:ea typeface="+mn-lt"/>
                <a:cs typeface="+mn-lt"/>
              </a:rPr>
              <a:t>Enables deeper insights into developer mood, feedback, and collaboration.</a:t>
            </a:r>
            <a:endParaRPr lang="en-US" sz="1800" dirty="0">
              <a:ea typeface="Calibri"/>
              <a:cs typeface="Calibri"/>
            </a:endParaRPr>
          </a:p>
          <a:p>
            <a:pPr>
              <a:lnSpc>
                <a:spcPct val="150000"/>
              </a:lnSpc>
              <a:spcAft>
                <a:spcPts val="0"/>
              </a:spcAft>
            </a:pPr>
            <a:endParaRPr lang="en-US" sz="1800" dirty="0">
              <a:ea typeface="+mn-lt"/>
              <a:cs typeface="+mn-lt"/>
            </a:endParaRPr>
          </a:p>
          <a:p>
            <a:pPr algn="just">
              <a:lnSpc>
                <a:spcPct val="150000"/>
              </a:lnSpc>
            </a:pPr>
            <a:endParaRPr lang="en-US" sz="1800" b="1" dirty="0">
              <a:ea typeface="Calibri"/>
              <a:cs typeface="Calibri"/>
            </a:endParaRPr>
          </a:p>
        </p:txBody>
      </p:sp>
      <p:sp>
        <p:nvSpPr>
          <p:cNvPr id="1048677" name="Slide Number Placeholder 20"/>
          <p:cNvSpPr>
            <a:spLocks noGrp="1"/>
          </p:cNvSpPr>
          <p:nvPr>
            <p:ph type="sldNum" sz="quarter" idx="12"/>
          </p:nvPr>
        </p:nvSpPr>
        <p:spPr/>
        <p:txBody>
          <a:bodyPr/>
          <a:lstStyle/>
          <a:p>
            <a:fld id="{2A2D4643-A560-41CA-9262-83B50CB01BF4}" type="slidenum">
              <a:rPr lang="en-IN" smtClean="0">
                <a:solidFill>
                  <a:prstClr val="black">
                    <a:tint val="75000"/>
                  </a:prstClr>
                </a:solidFill>
              </a:rPr>
              <a:t>4</a:t>
            </a:fld>
            <a:endParaRPr lang="en-IN">
              <a:solidFill>
                <a:prstClr val="black">
                  <a:tint val="75000"/>
                </a:prstClr>
              </a:solidFill>
            </a:endParaRPr>
          </a:p>
        </p:txBody>
      </p:sp>
      <p:sp>
        <p:nvSpPr>
          <p:cNvPr id="1048678" name="Rectangle 18"/>
          <p:cNvSpPr/>
          <p:nvPr/>
        </p:nvSpPr>
        <p:spPr>
          <a:xfrm>
            <a:off x="3393680" y="162211"/>
            <a:ext cx="3473796" cy="523220"/>
          </a:xfrm>
          <a:prstGeom prst="rect">
            <a:avLst/>
          </a:prstGeom>
        </p:spPr>
        <p:txBody>
          <a:bodyPr wrap="square" lIns="91440" tIns="45720" rIns="91440" bIns="45720" anchor="t">
            <a:spAutoFit/>
          </a:bodyPr>
          <a:lstStyle/>
          <a:p>
            <a:r>
              <a:rPr lang="en-IN" sz="2800" b="1" dirty="0">
                <a:solidFill>
                  <a:schemeClr val="bg1"/>
                </a:solidFill>
                <a:latin typeface="Arial"/>
                <a:cs typeface="Arial"/>
              </a:rPr>
              <a:t>INTRODUCTION</a:t>
            </a:r>
            <a:endParaRPr lang="en-IN" sz="2800" b="1" dirty="0">
              <a:solidFill>
                <a:schemeClr val="bg1"/>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49BD8-0237-87C5-B886-B69050769710}"/>
              </a:ext>
            </a:extLst>
          </p:cNvPr>
          <p:cNvSpPr>
            <a:spLocks noGrp="1"/>
          </p:cNvSpPr>
          <p:nvPr>
            <p:ph type="title"/>
          </p:nvPr>
        </p:nvSpPr>
        <p:spPr>
          <a:xfrm>
            <a:off x="2579914" y="144008"/>
            <a:ext cx="6106886" cy="685800"/>
          </a:xfrm>
        </p:spPr>
        <p:txBody>
          <a:bodyPr/>
          <a:lstStyle/>
          <a:p>
            <a:r>
              <a:rPr lang="en-US" sz="2400" b="1" dirty="0">
                <a:solidFill>
                  <a:schemeClr val="bg1"/>
                </a:solidFill>
                <a:ea typeface="Calibri"/>
                <a:cs typeface="Calibri"/>
              </a:rPr>
              <a:t>LITERATURE SURVEY</a:t>
            </a:r>
          </a:p>
        </p:txBody>
      </p:sp>
      <p:sp>
        <p:nvSpPr>
          <p:cNvPr id="3" name="Content Placeholder 2">
            <a:extLst>
              <a:ext uri="{FF2B5EF4-FFF2-40B4-BE49-F238E27FC236}">
                <a16:creationId xmlns:a16="http://schemas.microsoft.com/office/drawing/2014/main" id="{51774D94-3446-A9D9-D68C-273CDC04EDF3}"/>
              </a:ext>
            </a:extLst>
          </p:cNvPr>
          <p:cNvSpPr>
            <a:spLocks noGrp="1"/>
          </p:cNvSpPr>
          <p:nvPr>
            <p:ph idx="1"/>
          </p:nvPr>
        </p:nvSpPr>
        <p:spPr>
          <a:xfrm>
            <a:off x="457200" y="1164777"/>
            <a:ext cx="8229600" cy="5701620"/>
          </a:xfrm>
        </p:spPr>
        <p:txBody>
          <a:bodyPr/>
          <a:lstStyle/>
          <a:p>
            <a:pPr>
              <a:buFont typeface="Arial,Sans-Serif" panose="020B0604020202020204" pitchFamily="34" charset="0"/>
            </a:pPr>
            <a:r>
              <a:rPr lang="en-US" sz="1600" b="1" dirty="0">
                <a:solidFill>
                  <a:srgbClr val="333333"/>
                </a:solidFill>
                <a:ea typeface="Calibri"/>
                <a:cs typeface="Calibri"/>
              </a:rPr>
              <a:t>Vaswani, A., et al. (2017). "Attention Is All You Need."</a:t>
            </a:r>
            <a:endParaRPr lang="en-US" sz="1600" dirty="0">
              <a:ea typeface="Calibri"/>
              <a:cs typeface="Calibri"/>
            </a:endParaRPr>
          </a:p>
          <a:p>
            <a:pPr lvl="1">
              <a:buFont typeface="Arial,Sans-Serif" panose="020B0604020202020204" pitchFamily="34" charset="0"/>
              <a:buChar char="–"/>
            </a:pPr>
            <a:r>
              <a:rPr lang="en-US" sz="1600" dirty="0">
                <a:solidFill>
                  <a:srgbClr val="333333"/>
                </a:solidFill>
                <a:ea typeface="Calibri"/>
                <a:cs typeface="Calibri"/>
              </a:rPr>
              <a:t>This seminal paper introduces the Transformer architecture, which forms the basis of models like BERT.</a:t>
            </a:r>
            <a:endParaRPr lang="en-US" sz="1600" dirty="0">
              <a:ea typeface="Calibri"/>
              <a:cs typeface="Calibri"/>
            </a:endParaRPr>
          </a:p>
          <a:p>
            <a:pPr lvl="1">
              <a:buFont typeface="Arial,Sans-Serif" panose="020B0604020202020204" pitchFamily="34" charset="0"/>
              <a:buChar char="–"/>
            </a:pPr>
            <a:r>
              <a:rPr lang="en-US" sz="1600" dirty="0">
                <a:ea typeface="Calibri"/>
                <a:cs typeface="Calibri"/>
                <a:hlinkClick r:id="rId2"/>
              </a:rPr>
              <a:t>https://arxiv.org/abs/1706.03762</a:t>
            </a:r>
            <a:endParaRPr lang="en-US" sz="1600" dirty="0">
              <a:ea typeface="Calibri"/>
              <a:cs typeface="Calibri"/>
            </a:endParaRPr>
          </a:p>
          <a:p>
            <a:pPr>
              <a:buFont typeface="Arial,Sans-Serif" panose="020B0604020202020204" pitchFamily="34" charset="0"/>
            </a:pPr>
            <a:r>
              <a:rPr lang="en-US" sz="1600" b="1" dirty="0">
                <a:solidFill>
                  <a:srgbClr val="333333"/>
                </a:solidFill>
                <a:ea typeface="Calibri"/>
                <a:cs typeface="Calibri"/>
              </a:rPr>
              <a:t>Devlin, J., et al. (2019). "BERT: Pre-training of Deep Bidirectional Transformers for Language Understanding."</a:t>
            </a:r>
            <a:endParaRPr lang="en-US" sz="1600" dirty="0">
              <a:ea typeface="Calibri"/>
              <a:cs typeface="Calibri"/>
            </a:endParaRPr>
          </a:p>
          <a:p>
            <a:pPr lvl="1">
              <a:buFont typeface="Arial,Sans-Serif" panose="020B0604020202020204" pitchFamily="34" charset="0"/>
              <a:buChar char="–"/>
            </a:pPr>
            <a:r>
              <a:rPr lang="en-US" sz="1600" dirty="0">
                <a:solidFill>
                  <a:srgbClr val="333333"/>
                </a:solidFill>
                <a:ea typeface="Calibri"/>
                <a:cs typeface="Calibri"/>
              </a:rPr>
              <a:t>The paper detailing the creation and use of BERT for natural language processing tasks.</a:t>
            </a:r>
            <a:endParaRPr lang="en-US" sz="1600" dirty="0">
              <a:ea typeface="Calibri"/>
              <a:cs typeface="Calibri"/>
            </a:endParaRPr>
          </a:p>
          <a:p>
            <a:pPr lvl="1">
              <a:buFont typeface="Arial,Sans-Serif" panose="020B0604020202020204" pitchFamily="34" charset="0"/>
              <a:buChar char="–"/>
            </a:pPr>
            <a:r>
              <a:rPr lang="en-US" sz="1600" dirty="0">
                <a:ea typeface="Calibri"/>
                <a:cs typeface="Calibri"/>
                <a:hlinkClick r:id="rId2"/>
              </a:rPr>
              <a:t>https://arxiv.org/abs/1706.03762</a:t>
            </a:r>
            <a:endParaRPr lang="en-US" sz="1600" dirty="0">
              <a:ea typeface="Calibri"/>
              <a:cs typeface="Calibri"/>
            </a:endParaRPr>
          </a:p>
          <a:p>
            <a:pPr>
              <a:buFont typeface="Arial,Sans-Serif" panose="020B0604020202020204" pitchFamily="34" charset="0"/>
            </a:pPr>
            <a:r>
              <a:rPr lang="en-US" sz="1600" b="1" dirty="0">
                <a:solidFill>
                  <a:srgbClr val="333333"/>
                </a:solidFill>
                <a:ea typeface="Calibri"/>
                <a:cs typeface="Calibri"/>
              </a:rPr>
              <a:t>Howard, J., &amp; Ruder, S. (2018). "Universal Language Model Fine-tuning for Text Classification."</a:t>
            </a:r>
            <a:endParaRPr lang="en-US" sz="1600" dirty="0">
              <a:ea typeface="Calibri"/>
              <a:cs typeface="Calibri"/>
            </a:endParaRPr>
          </a:p>
          <a:p>
            <a:pPr lvl="1">
              <a:buFont typeface="Arial,Sans-Serif" panose="020B0604020202020204" pitchFamily="34" charset="0"/>
              <a:buChar char="–"/>
            </a:pPr>
            <a:r>
              <a:rPr lang="en-US" sz="1600" dirty="0">
                <a:solidFill>
                  <a:srgbClr val="333333"/>
                </a:solidFill>
                <a:ea typeface="Calibri"/>
                <a:cs typeface="Calibri"/>
              </a:rPr>
              <a:t>Discusses transfer learning in NLP and its effectiveness for text classification tasks.</a:t>
            </a:r>
            <a:endParaRPr lang="en-US" sz="1600" dirty="0">
              <a:ea typeface="Calibri"/>
              <a:cs typeface="Calibri"/>
            </a:endParaRPr>
          </a:p>
          <a:p>
            <a:pPr lvl="1">
              <a:buFont typeface="Arial,Sans-Serif" panose="020B0604020202020204" pitchFamily="34" charset="0"/>
              <a:buChar char="–"/>
            </a:pPr>
            <a:r>
              <a:rPr lang="en-US" sz="1600" dirty="0">
                <a:ea typeface="Calibri"/>
                <a:cs typeface="Calibri"/>
                <a:hlinkClick r:id="rId2"/>
              </a:rPr>
              <a:t>https</a:t>
            </a:r>
            <a:r>
              <a:rPr lang="en-US" sz="1600" dirty="0">
                <a:solidFill>
                  <a:srgbClr val="0033CC"/>
                </a:solidFill>
                <a:ea typeface="Calibri"/>
                <a:cs typeface="Calibri"/>
                <a:hlinkClick r:id="rId2">
                  <a:extLst>
                    <a:ext uri="{A12FA001-AC4F-418D-AE19-62706E023703}">
                      <ahyp:hlinkClr xmlns:ahyp="http://schemas.microsoft.com/office/drawing/2018/hyperlinkcolor" val="tx"/>
                    </a:ext>
                  </a:extLst>
                </a:hlinkClick>
              </a:rPr>
              <a:t>://arxiv.org/abs/1706.03762</a:t>
            </a:r>
            <a:endParaRPr lang="en-US" sz="1600" dirty="0">
              <a:ea typeface="Calibri"/>
              <a:cs typeface="Calibri"/>
            </a:endParaRPr>
          </a:p>
          <a:p>
            <a:pPr>
              <a:buFont typeface="Arial,Sans-Serif" panose="020B0604020202020204" pitchFamily="34" charset="0"/>
            </a:pPr>
            <a:r>
              <a:rPr lang="en-US" sz="1600" b="1" dirty="0">
                <a:solidFill>
                  <a:srgbClr val="333333"/>
                </a:solidFill>
                <a:ea typeface="Calibri"/>
                <a:cs typeface="Calibri"/>
              </a:rPr>
              <a:t>Zhang, L., et al. (2018). "Sentiment Analysis: A Literature Review."</a:t>
            </a:r>
            <a:endParaRPr lang="en-US" sz="1600" dirty="0">
              <a:ea typeface="Calibri"/>
              <a:cs typeface="Calibri"/>
            </a:endParaRPr>
          </a:p>
          <a:p>
            <a:pPr lvl="1">
              <a:buFont typeface="Arial,Sans-Serif" panose="020B0604020202020204" pitchFamily="34" charset="0"/>
              <a:buChar char="–"/>
            </a:pPr>
            <a:r>
              <a:rPr lang="en-US" sz="1600" dirty="0">
                <a:solidFill>
                  <a:srgbClr val="333333"/>
                </a:solidFill>
                <a:ea typeface="Calibri"/>
                <a:cs typeface="Calibri"/>
              </a:rPr>
              <a:t>A comprehensive review of sentiment analysis methods, challenges, and applications.</a:t>
            </a:r>
            <a:endParaRPr lang="en-US" sz="1600" dirty="0">
              <a:ea typeface="Calibri"/>
              <a:cs typeface="Calibri"/>
            </a:endParaRPr>
          </a:p>
          <a:p>
            <a:pPr lvl="1">
              <a:buFont typeface="Arial,Sans-Serif" panose="020B0604020202020204" pitchFamily="34" charset="0"/>
              <a:buChar char="–"/>
            </a:pPr>
            <a:r>
              <a:rPr lang="en-US" sz="1600" dirty="0">
                <a:ea typeface="Calibri"/>
                <a:cs typeface="Calibri"/>
                <a:hlinkClick r:id="rId2"/>
              </a:rPr>
              <a:t>https://arxiv.org/abs/1706.03762</a:t>
            </a:r>
            <a:endParaRPr lang="en-US" sz="1600" dirty="0">
              <a:ea typeface="Calibri"/>
              <a:cs typeface="Calibri"/>
            </a:endParaRPr>
          </a:p>
          <a:p>
            <a:pPr marL="742950" indent="-285750">
              <a:buChar char="–"/>
            </a:pPr>
            <a:endParaRPr lang="en-IN" sz="1600" dirty="0">
              <a:ea typeface="Calibri"/>
              <a:cs typeface="Calibri"/>
            </a:endParaRPr>
          </a:p>
          <a:p>
            <a:endParaRPr lang="en-US" sz="1600" dirty="0">
              <a:ea typeface="Calibri"/>
              <a:cs typeface="Calibri"/>
            </a:endParaRPr>
          </a:p>
        </p:txBody>
      </p:sp>
    </p:spTree>
    <p:extLst>
      <p:ext uri="{BB962C8B-B14F-4D97-AF65-F5344CB8AC3E}">
        <p14:creationId xmlns:p14="http://schemas.microsoft.com/office/powerpoint/2010/main" val="28810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CB0DD1D9-C4D9-9287-4D2C-F0F6CB79E110}"/>
                  </a:ext>
                </a:extLst>
              </p14:cNvPr>
              <p14:cNvContentPartPr/>
              <p14:nvPr/>
            </p14:nvContentPartPr>
            <p14:xfrm>
              <a:off x="-2216708" y="1371522"/>
              <a:ext cx="360" cy="360"/>
            </p14:xfrm>
          </p:contentPart>
        </mc:Choice>
        <mc:Fallback xmlns="">
          <p:pic>
            <p:nvPicPr>
              <p:cNvPr id="60" name="Ink 59">
                <a:extLst>
                  <a:ext uri="{FF2B5EF4-FFF2-40B4-BE49-F238E27FC236}">
                    <a16:creationId xmlns:a16="http://schemas.microsoft.com/office/drawing/2014/main" id="{CB0DD1D9-C4D9-9287-4D2C-F0F6CB79E110}"/>
                  </a:ext>
                </a:extLst>
              </p:cNvPr>
              <p:cNvPicPr/>
              <p:nvPr/>
            </p:nvPicPr>
            <p:blipFill>
              <a:blip r:embed="rId3"/>
              <a:stretch>
                <a:fillRect/>
              </a:stretch>
            </p:blipFill>
            <p:spPr>
              <a:xfrm>
                <a:off x="-2225708" y="1317522"/>
                <a:ext cx="18000" cy="108000"/>
              </a:xfrm>
              <a:prstGeom prst="rect">
                <a:avLst/>
              </a:prstGeom>
            </p:spPr>
          </p:pic>
        </mc:Fallback>
      </mc:AlternateContent>
      <p:sp>
        <p:nvSpPr>
          <p:cNvPr id="22" name="Rectangle 20">
            <a:extLst>
              <a:ext uri="{FF2B5EF4-FFF2-40B4-BE49-F238E27FC236}">
                <a16:creationId xmlns:a16="http://schemas.microsoft.com/office/drawing/2014/main" id="{10D5737D-D281-BAC1-DE19-663A0D56605C}"/>
              </a:ext>
            </a:extLst>
          </p:cNvPr>
          <p:cNvSpPr/>
          <p:nvPr/>
        </p:nvSpPr>
        <p:spPr>
          <a:xfrm>
            <a:off x="4051278" y="128413"/>
            <a:ext cx="3047064" cy="523220"/>
          </a:xfrm>
          <a:prstGeom prst="rect">
            <a:avLst/>
          </a:prstGeom>
        </p:spPr>
        <p:txBody>
          <a:bodyPr wrap="square" lIns="91440" tIns="45720" rIns="91440" bIns="45720" anchor="t">
            <a:spAutoFit/>
          </a:bodyPr>
          <a:lstStyle/>
          <a:p>
            <a:pPr algn="ctr">
              <a:spcBef>
                <a:spcPts val="0"/>
              </a:spcBef>
              <a:spcAft>
                <a:spcPts val="0"/>
              </a:spcAft>
            </a:pPr>
            <a:r>
              <a:rPr lang="en-US" sz="2800" b="1" cap="all" dirty="0">
                <a:solidFill>
                  <a:schemeClr val="bg1"/>
                </a:solidFill>
                <a:latin typeface="Calibri"/>
                <a:ea typeface="Calibri"/>
                <a:cs typeface="Calibri"/>
              </a:rPr>
              <a:t>EXISTING SYSTEM</a:t>
            </a:r>
            <a:endParaRPr lang="en-US" b="1" dirty="0">
              <a:solidFill>
                <a:schemeClr val="bg1"/>
              </a:solidFill>
              <a:cs typeface="Arial"/>
            </a:endParaRPr>
          </a:p>
        </p:txBody>
      </p:sp>
      <p:sp>
        <p:nvSpPr>
          <p:cNvPr id="2" name="Content Placeholder 10">
            <a:extLst>
              <a:ext uri="{FF2B5EF4-FFF2-40B4-BE49-F238E27FC236}">
                <a16:creationId xmlns:a16="http://schemas.microsoft.com/office/drawing/2014/main" id="{CA2403CF-2DA1-C1C6-13B1-B1554E6284C0}"/>
              </a:ext>
            </a:extLst>
          </p:cNvPr>
          <p:cNvSpPr>
            <a:spLocks noGrp="1"/>
          </p:cNvSpPr>
          <p:nvPr>
            <p:ph idx="1"/>
          </p:nvPr>
        </p:nvSpPr>
        <p:spPr>
          <a:xfrm>
            <a:off x="537429" y="983720"/>
            <a:ext cx="8063639" cy="4754569"/>
          </a:xfrm>
        </p:spPr>
        <p:txBody>
          <a:bodyPr/>
          <a:lstStyle/>
          <a:p>
            <a:pPr marL="0" indent="0" algn="just">
              <a:buNone/>
            </a:pPr>
            <a:endParaRPr lang="en-US" sz="2400">
              <a:ea typeface="Calibri"/>
              <a:cs typeface="Calibri"/>
            </a:endParaRPr>
          </a:p>
          <a:p>
            <a:pPr marL="0" indent="0" algn="just">
              <a:buNone/>
            </a:pPr>
            <a:endParaRPr lang="en-US" sz="2400"/>
          </a:p>
        </p:txBody>
      </p:sp>
      <p:sp>
        <p:nvSpPr>
          <p:cNvPr id="3" name="TextBox 2">
            <a:extLst>
              <a:ext uri="{FF2B5EF4-FFF2-40B4-BE49-F238E27FC236}">
                <a16:creationId xmlns:a16="http://schemas.microsoft.com/office/drawing/2014/main" id="{984D5A31-EF40-41AC-02E8-01F77988C0B6}"/>
              </a:ext>
            </a:extLst>
          </p:cNvPr>
          <p:cNvSpPr txBox="1"/>
          <p:nvPr/>
        </p:nvSpPr>
        <p:spPr>
          <a:xfrm>
            <a:off x="991653" y="1043693"/>
            <a:ext cx="7149456" cy="42165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Calibri"/>
              <a:ea typeface="Calibri"/>
              <a:cs typeface="Arial"/>
            </a:endParaRPr>
          </a:p>
          <a:p>
            <a:r>
              <a:rPr lang="en-US" b="1" dirty="0">
                <a:latin typeface="Calibri"/>
                <a:ea typeface="Calibri"/>
                <a:cs typeface="Arial"/>
              </a:rPr>
              <a:t>Rule-Based Methods</a:t>
            </a:r>
            <a:endParaRPr lang="en-US" dirty="0"/>
          </a:p>
          <a:p>
            <a:pPr>
              <a:buFont typeface="Arial"/>
              <a:buChar char="•"/>
            </a:pPr>
            <a:r>
              <a:rPr lang="en-US" dirty="0">
                <a:latin typeface="Calibri"/>
                <a:ea typeface="Calibri"/>
                <a:cs typeface="Arial"/>
              </a:rPr>
              <a:t>Uses predefined word lists or sentiment rules (positive/negative) to classify text manually.</a:t>
            </a:r>
          </a:p>
          <a:p>
            <a:r>
              <a:rPr lang="en-US" b="1" dirty="0">
                <a:latin typeface="Calibri"/>
                <a:ea typeface="Calibri"/>
                <a:cs typeface="Arial"/>
              </a:rPr>
              <a:t>Lexicon-Based Approach</a:t>
            </a:r>
            <a:endParaRPr lang="en-US" dirty="0">
              <a:latin typeface="Calibri"/>
              <a:ea typeface="Calibri"/>
              <a:cs typeface="Arial"/>
            </a:endParaRPr>
          </a:p>
          <a:p>
            <a:pPr>
              <a:buFont typeface="Arial"/>
              <a:buChar char="•"/>
            </a:pPr>
            <a:r>
              <a:rPr lang="en-US" dirty="0">
                <a:latin typeface="Calibri"/>
                <a:ea typeface="Calibri"/>
                <a:cs typeface="Arial"/>
              </a:rPr>
              <a:t>Depends on sentiment lexicons like </a:t>
            </a:r>
            <a:r>
              <a:rPr lang="en-US" b="1" dirty="0">
                <a:latin typeface="Calibri"/>
                <a:ea typeface="Calibri"/>
                <a:cs typeface="Arial"/>
              </a:rPr>
              <a:t>Senti WordNet</a:t>
            </a:r>
            <a:r>
              <a:rPr lang="en-US" dirty="0">
                <a:latin typeface="Calibri"/>
                <a:ea typeface="Calibri"/>
                <a:cs typeface="Arial"/>
              </a:rPr>
              <a:t> or </a:t>
            </a:r>
            <a:r>
              <a:rPr lang="en-US" b="1" dirty="0">
                <a:latin typeface="Calibri"/>
                <a:ea typeface="Calibri"/>
                <a:cs typeface="Arial"/>
              </a:rPr>
              <a:t>VADER</a:t>
            </a:r>
            <a:r>
              <a:rPr lang="en-US" dirty="0">
                <a:latin typeface="Calibri"/>
                <a:ea typeface="Calibri"/>
                <a:cs typeface="Arial"/>
              </a:rPr>
              <a:t> to score sentiment based on known word values.</a:t>
            </a:r>
          </a:p>
          <a:p>
            <a:r>
              <a:rPr lang="en-US" b="1" dirty="0">
                <a:latin typeface="Calibri"/>
                <a:ea typeface="Calibri"/>
                <a:cs typeface="Arial"/>
              </a:rPr>
              <a:t>Machine Learning Models</a:t>
            </a:r>
            <a:endParaRPr lang="en-US" dirty="0">
              <a:latin typeface="Calibri"/>
              <a:ea typeface="Calibri"/>
              <a:cs typeface="Arial"/>
            </a:endParaRPr>
          </a:p>
          <a:p>
            <a:pPr>
              <a:buFont typeface="Arial"/>
              <a:buChar char="•"/>
            </a:pPr>
            <a:r>
              <a:rPr lang="en-US" dirty="0">
                <a:latin typeface="Calibri"/>
                <a:ea typeface="Calibri"/>
                <a:cs typeface="Arial"/>
              </a:rPr>
              <a:t>Algorithms like </a:t>
            </a:r>
            <a:r>
              <a:rPr lang="en-US" b="1" dirty="0">
                <a:latin typeface="Calibri"/>
                <a:ea typeface="Calibri"/>
                <a:cs typeface="Arial"/>
              </a:rPr>
              <a:t>Naive Bayes</a:t>
            </a:r>
            <a:r>
              <a:rPr lang="en-US" dirty="0">
                <a:latin typeface="Calibri"/>
                <a:ea typeface="Calibri"/>
                <a:cs typeface="Arial"/>
              </a:rPr>
              <a:t> and </a:t>
            </a:r>
            <a:r>
              <a:rPr lang="en-US" b="1" dirty="0">
                <a:latin typeface="Calibri"/>
                <a:ea typeface="Calibri"/>
                <a:cs typeface="Arial"/>
              </a:rPr>
              <a:t>SVM</a:t>
            </a:r>
            <a:r>
              <a:rPr lang="en-US" dirty="0">
                <a:latin typeface="Calibri"/>
                <a:ea typeface="Calibri"/>
                <a:cs typeface="Arial"/>
              </a:rPr>
              <a:t> are trained from scratch on labeled datasets.</a:t>
            </a:r>
          </a:p>
          <a:p>
            <a:r>
              <a:rPr lang="en-US" dirty="0">
                <a:latin typeface="Calibri"/>
                <a:ea typeface="Calibri"/>
                <a:cs typeface="Arial"/>
              </a:rPr>
              <a:t>Requires </a:t>
            </a:r>
            <a:r>
              <a:rPr lang="en-US" b="1" dirty="0">
                <a:latin typeface="Calibri"/>
                <a:ea typeface="Calibri"/>
                <a:cs typeface="Arial"/>
              </a:rPr>
              <a:t>large amounts of data</a:t>
            </a:r>
            <a:r>
              <a:rPr lang="en-US" dirty="0">
                <a:latin typeface="Calibri"/>
                <a:ea typeface="Calibri"/>
                <a:cs typeface="Arial"/>
              </a:rPr>
              <a:t> for accurate performance.</a:t>
            </a:r>
          </a:p>
          <a:p>
            <a:r>
              <a:rPr lang="en-US" b="1" dirty="0">
                <a:latin typeface="Calibri"/>
                <a:ea typeface="Calibri"/>
                <a:cs typeface="Arial"/>
              </a:rPr>
              <a:t>Text Preprocessing</a:t>
            </a:r>
            <a:endParaRPr lang="en-US" dirty="0">
              <a:latin typeface="Calibri"/>
              <a:ea typeface="Calibri"/>
              <a:cs typeface="Arial"/>
            </a:endParaRPr>
          </a:p>
          <a:p>
            <a:pPr>
              <a:buFont typeface="Arial"/>
              <a:buChar char="•"/>
            </a:pPr>
            <a:r>
              <a:rPr lang="en-US" dirty="0">
                <a:latin typeface="Calibri"/>
                <a:ea typeface="Calibri"/>
                <a:cs typeface="Arial"/>
              </a:rPr>
              <a:t>Involves cleaning techniques such as </a:t>
            </a:r>
            <a:r>
              <a:rPr lang="en-US" b="1" dirty="0">
                <a:latin typeface="Calibri"/>
                <a:ea typeface="Calibri"/>
                <a:cs typeface="Arial"/>
              </a:rPr>
              <a:t>tokenization</a:t>
            </a:r>
            <a:r>
              <a:rPr lang="en-US" dirty="0">
                <a:latin typeface="Calibri"/>
                <a:ea typeface="Calibri"/>
                <a:cs typeface="Arial"/>
              </a:rPr>
              <a:t>, </a:t>
            </a:r>
            <a:r>
              <a:rPr lang="en-US" b="1" dirty="0">
                <a:latin typeface="Calibri"/>
                <a:ea typeface="Calibri"/>
                <a:cs typeface="Arial"/>
              </a:rPr>
              <a:t>stop-word removal</a:t>
            </a:r>
            <a:r>
              <a:rPr lang="en-US" dirty="0">
                <a:latin typeface="Calibri"/>
                <a:ea typeface="Calibri"/>
                <a:cs typeface="Arial"/>
              </a:rPr>
              <a:t>, and </a:t>
            </a:r>
            <a:r>
              <a:rPr lang="en-US" b="1" dirty="0">
                <a:latin typeface="Calibri"/>
                <a:ea typeface="Calibri"/>
                <a:cs typeface="Arial"/>
              </a:rPr>
              <a:t>stemming</a:t>
            </a:r>
            <a:r>
              <a:rPr lang="en-US" dirty="0">
                <a:latin typeface="Calibri"/>
                <a:ea typeface="Calibri"/>
                <a:cs typeface="Arial"/>
              </a:rPr>
              <a:t> to prepare input text.</a:t>
            </a:r>
          </a:p>
          <a:p>
            <a:pPr marL="285750" indent="-285750">
              <a:buFont typeface="Arial"/>
              <a:buChar char="•"/>
            </a:pPr>
            <a:endParaRPr lang="en-US" sz="1600" b="1" dirty="0">
              <a:latin typeface="Calibri"/>
              <a:ea typeface="Calibri"/>
              <a:cs typeface="Arial"/>
            </a:endParaRPr>
          </a:p>
        </p:txBody>
      </p:sp>
    </p:spTree>
    <p:extLst>
      <p:ext uri="{BB962C8B-B14F-4D97-AF65-F5344CB8AC3E}">
        <p14:creationId xmlns:p14="http://schemas.microsoft.com/office/powerpoint/2010/main" val="384880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6AFC-A765-5F42-657A-8E884D2620CE}"/>
              </a:ext>
            </a:extLst>
          </p:cNvPr>
          <p:cNvSpPr>
            <a:spLocks noGrp="1"/>
          </p:cNvSpPr>
          <p:nvPr>
            <p:ph type="title"/>
          </p:nvPr>
        </p:nvSpPr>
        <p:spPr>
          <a:xfrm>
            <a:off x="2285999" y="274637"/>
            <a:ext cx="6400801" cy="391886"/>
          </a:xfrm>
        </p:spPr>
        <p:txBody>
          <a:bodyPr/>
          <a:lstStyle/>
          <a:p>
            <a:r>
              <a:rPr lang="en-US" sz="2400" b="1" dirty="0">
                <a:solidFill>
                  <a:schemeClr val="bg1"/>
                </a:solidFill>
                <a:ea typeface="Calibri"/>
                <a:cs typeface="Calibri"/>
              </a:rPr>
              <a:t>EXISTING SYSTEM DISADVANTAGES</a:t>
            </a:r>
          </a:p>
        </p:txBody>
      </p:sp>
      <p:sp>
        <p:nvSpPr>
          <p:cNvPr id="3" name="Content Placeholder 2">
            <a:extLst>
              <a:ext uri="{FF2B5EF4-FFF2-40B4-BE49-F238E27FC236}">
                <a16:creationId xmlns:a16="http://schemas.microsoft.com/office/drawing/2014/main" id="{1D44C07C-547E-C05A-23F2-F15C6C1A337D}"/>
              </a:ext>
            </a:extLst>
          </p:cNvPr>
          <p:cNvSpPr>
            <a:spLocks noGrp="1"/>
          </p:cNvSpPr>
          <p:nvPr>
            <p:ph idx="1"/>
          </p:nvPr>
        </p:nvSpPr>
        <p:spPr>
          <a:xfrm>
            <a:off x="1045028" y="1404263"/>
            <a:ext cx="7424058" cy="3252335"/>
          </a:xfrm>
        </p:spPr>
        <p:txBody>
          <a:bodyPr/>
          <a:lstStyle/>
          <a:p>
            <a:pPr marL="0" indent="0">
              <a:buNone/>
            </a:pPr>
            <a:r>
              <a:rPr lang="en-US" sz="1800" b="1" dirty="0">
                <a:ea typeface="+mn-lt"/>
                <a:cs typeface="+mn-lt"/>
              </a:rPr>
              <a:t>1. Struggles with Informal Language</a:t>
            </a:r>
            <a:r>
              <a:rPr lang="en-US" sz="1800" dirty="0">
                <a:ea typeface="+mn-lt"/>
                <a:cs typeface="+mn-lt"/>
              </a:rPr>
              <a:t>: Difficulty handling slang, abbreviations, and emojis commonly used in social media.</a:t>
            </a:r>
            <a:endParaRPr lang="en-US" sz="1800" dirty="0">
              <a:ea typeface="Calibri"/>
              <a:cs typeface="Calibri"/>
            </a:endParaRPr>
          </a:p>
          <a:p>
            <a:pPr marL="0" indent="0">
              <a:buNone/>
            </a:pPr>
            <a:r>
              <a:rPr lang="en-US" sz="1800" b="1" dirty="0">
                <a:ea typeface="+mn-lt"/>
                <a:cs typeface="+mn-lt"/>
              </a:rPr>
              <a:t>2. Lack of Context Understanding</a:t>
            </a:r>
            <a:r>
              <a:rPr lang="en-US" sz="1800" dirty="0">
                <a:ea typeface="+mn-lt"/>
                <a:cs typeface="+mn-lt"/>
              </a:rPr>
              <a:t>: Unable to grasp the nuances or context of sentiment expressions, leading to potential misclassifications.</a:t>
            </a:r>
            <a:endParaRPr lang="en-US" sz="1800" dirty="0">
              <a:ea typeface="Calibri"/>
              <a:cs typeface="Calibri"/>
            </a:endParaRPr>
          </a:p>
          <a:p>
            <a:pPr marL="0" indent="0">
              <a:buNone/>
            </a:pPr>
            <a:r>
              <a:rPr lang="en-US" sz="1800" b="1" dirty="0">
                <a:ea typeface="+mn-lt"/>
                <a:cs typeface="+mn-lt"/>
              </a:rPr>
              <a:t>3. Manual Effort</a:t>
            </a:r>
            <a:r>
              <a:rPr lang="en-US" sz="1800" dirty="0">
                <a:ea typeface="+mn-lt"/>
                <a:cs typeface="+mn-lt"/>
              </a:rPr>
              <a:t>: Requires extensive manual work to create and maintain sentiment lexicons and rules.</a:t>
            </a:r>
            <a:endParaRPr lang="en-US" sz="1800" dirty="0">
              <a:ea typeface="Calibri"/>
              <a:cs typeface="Calibri"/>
            </a:endParaRPr>
          </a:p>
          <a:p>
            <a:pPr marL="0" indent="0">
              <a:buNone/>
            </a:pPr>
            <a:r>
              <a:rPr lang="en-US" sz="1800" b="1" dirty="0">
                <a:ea typeface="+mn-lt"/>
                <a:cs typeface="+mn-lt"/>
              </a:rPr>
              <a:t>4. Scalability Issues</a:t>
            </a:r>
            <a:r>
              <a:rPr lang="en-US" sz="1800" dirty="0">
                <a:ea typeface="+mn-lt"/>
                <a:cs typeface="+mn-lt"/>
              </a:rPr>
              <a:t>: Difficulty in scaling to handle large volumes of diverse text data efficiently.</a:t>
            </a:r>
            <a:endParaRPr lang="en-US" sz="1800" dirty="0">
              <a:ea typeface="Calibri"/>
              <a:cs typeface="Calibri"/>
            </a:endParaRPr>
          </a:p>
          <a:p>
            <a:pPr marL="0" indent="0">
              <a:buNone/>
            </a:pPr>
            <a:r>
              <a:rPr lang="en-US" sz="1800" b="1" dirty="0">
                <a:ea typeface="+mn-lt"/>
                <a:cs typeface="+mn-lt"/>
              </a:rPr>
              <a:t>5. Slow Processing with Large Datasets</a:t>
            </a:r>
            <a:r>
              <a:rPr lang="en-US" sz="1800" dirty="0">
                <a:ea typeface="+mn-lt"/>
                <a:cs typeface="+mn-lt"/>
              </a:rPr>
              <a:t>: Resource-heavy and slower processing, especially with large datasets or high-dimensional features.</a:t>
            </a:r>
            <a:endParaRPr lang="en-US" sz="1800" dirty="0">
              <a:ea typeface="Calibri"/>
              <a:cs typeface="Calibri"/>
            </a:endParaRPr>
          </a:p>
          <a:p>
            <a:pPr marL="0" indent="0">
              <a:buNone/>
            </a:pPr>
            <a:endParaRPr lang="en-US" sz="1800" dirty="0">
              <a:ea typeface="Calibri"/>
              <a:cs typeface="Calibri"/>
            </a:endParaRPr>
          </a:p>
        </p:txBody>
      </p:sp>
    </p:spTree>
    <p:extLst>
      <p:ext uri="{BB962C8B-B14F-4D97-AF65-F5344CB8AC3E}">
        <p14:creationId xmlns:p14="http://schemas.microsoft.com/office/powerpoint/2010/main" val="158966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2919F-0839-8627-C0F0-FDFAC9499045}"/>
              </a:ext>
            </a:extLst>
          </p:cNvPr>
          <p:cNvSpPr>
            <a:spLocks noGrp="1"/>
          </p:cNvSpPr>
          <p:nvPr>
            <p:ph type="title"/>
          </p:nvPr>
        </p:nvSpPr>
        <p:spPr>
          <a:xfrm>
            <a:off x="2285999" y="274637"/>
            <a:ext cx="6400801" cy="478972"/>
          </a:xfrm>
        </p:spPr>
        <p:txBody>
          <a:bodyPr/>
          <a:lstStyle/>
          <a:p>
            <a:r>
              <a:rPr lang="en-US" sz="2400" b="1" dirty="0">
                <a:solidFill>
                  <a:schemeClr val="bg1"/>
                </a:solidFill>
                <a:ea typeface="Calibri"/>
                <a:cs typeface="Calibri"/>
              </a:rPr>
              <a:t>PROPOSED SYSTEM</a:t>
            </a:r>
          </a:p>
        </p:txBody>
      </p:sp>
      <p:sp>
        <p:nvSpPr>
          <p:cNvPr id="3" name="Content Placeholder 2">
            <a:extLst>
              <a:ext uri="{FF2B5EF4-FFF2-40B4-BE49-F238E27FC236}">
                <a16:creationId xmlns:a16="http://schemas.microsoft.com/office/drawing/2014/main" id="{032BDD81-131F-03CC-B2FA-B5A5E79A270F}"/>
              </a:ext>
            </a:extLst>
          </p:cNvPr>
          <p:cNvSpPr>
            <a:spLocks noGrp="1"/>
          </p:cNvSpPr>
          <p:nvPr>
            <p:ph idx="1"/>
          </p:nvPr>
        </p:nvSpPr>
        <p:spPr>
          <a:xfrm>
            <a:off x="854298" y="1284520"/>
            <a:ext cx="7435403" cy="4289851"/>
          </a:xfrm>
        </p:spPr>
        <p:txBody>
          <a:bodyPr/>
          <a:lstStyle/>
          <a:p>
            <a:pPr marL="0" algn="just">
              <a:lnSpc>
                <a:spcPct val="150000"/>
              </a:lnSpc>
              <a:buNone/>
            </a:pPr>
            <a:r>
              <a:rPr lang="en-US" sz="1800" dirty="0">
                <a:ea typeface="+mn-lt"/>
                <a:cs typeface="+mn-lt"/>
              </a:rPr>
              <a:t>The proposed system is a hybrid sentiment analysis model designed to extract meaningful insights from software developers' feedback. It combines machine learning models like </a:t>
            </a:r>
            <a:r>
              <a:rPr lang="en-US" sz="1800" b="1" dirty="0">
                <a:ea typeface="+mn-lt"/>
                <a:cs typeface="+mn-lt"/>
              </a:rPr>
              <a:t>Random Forest</a:t>
            </a:r>
            <a:r>
              <a:rPr lang="en-US" sz="1800" dirty="0">
                <a:ea typeface="+mn-lt"/>
                <a:cs typeface="+mn-lt"/>
              </a:rPr>
              <a:t> for pattern recognition with deep learning models such as </a:t>
            </a:r>
            <a:r>
              <a:rPr lang="en-US" sz="1800" b="1" dirty="0">
                <a:ea typeface="+mn-lt"/>
                <a:cs typeface="+mn-lt"/>
              </a:rPr>
              <a:t>MLP</a:t>
            </a:r>
            <a:r>
              <a:rPr lang="en-US" sz="1800" dirty="0">
                <a:ea typeface="+mn-lt"/>
                <a:cs typeface="+mn-lt"/>
              </a:rPr>
              <a:t> and </a:t>
            </a:r>
            <a:r>
              <a:rPr lang="en-US" sz="1800" b="1" dirty="0">
                <a:ea typeface="+mn-lt"/>
                <a:cs typeface="+mn-lt"/>
              </a:rPr>
              <a:t>CNN-1D</a:t>
            </a:r>
            <a:r>
              <a:rPr lang="en-US" sz="1800" dirty="0">
                <a:ea typeface="+mn-lt"/>
                <a:cs typeface="+mn-lt"/>
              </a:rPr>
              <a:t> to automatically learn text features. Additionally, advanced transformer-based models like </a:t>
            </a:r>
            <a:r>
              <a:rPr lang="en-US" sz="1800" b="1" dirty="0">
                <a:ea typeface="+mn-lt"/>
                <a:cs typeface="+mn-lt"/>
              </a:rPr>
              <a:t>BERT</a:t>
            </a:r>
            <a:r>
              <a:rPr lang="en-US" sz="1800" dirty="0">
                <a:ea typeface="+mn-lt"/>
                <a:cs typeface="+mn-lt"/>
              </a:rPr>
              <a:t> are used for contextual understanding of text, while </a:t>
            </a:r>
            <a:r>
              <a:rPr lang="en-US" sz="1800" b="1" dirty="0">
                <a:ea typeface="+mn-lt"/>
                <a:cs typeface="+mn-lt"/>
              </a:rPr>
              <a:t>GPT</a:t>
            </a:r>
            <a:r>
              <a:rPr lang="en-US" sz="1800" dirty="0">
                <a:ea typeface="+mn-lt"/>
                <a:cs typeface="+mn-lt"/>
              </a:rPr>
              <a:t> improves language representation and interpretation. Together, these models enhance sentiment classification accuracy, handle both structured and unstructured data, and provide deeper insights into developer opinions to support better decision-making in software projects.</a:t>
            </a:r>
            <a:endParaRPr lang="en-US" sz="1800">
              <a:ea typeface="Calibri"/>
              <a:cs typeface="Calibri"/>
            </a:endParaRPr>
          </a:p>
        </p:txBody>
      </p:sp>
    </p:spTree>
    <p:extLst>
      <p:ext uri="{BB962C8B-B14F-4D97-AF65-F5344CB8AC3E}">
        <p14:creationId xmlns:p14="http://schemas.microsoft.com/office/powerpoint/2010/main" val="131675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C542-F181-93C6-645F-28A340984E8E}"/>
              </a:ext>
            </a:extLst>
          </p:cNvPr>
          <p:cNvSpPr>
            <a:spLocks noGrp="1"/>
          </p:cNvSpPr>
          <p:nvPr>
            <p:ph type="title"/>
          </p:nvPr>
        </p:nvSpPr>
        <p:spPr>
          <a:xfrm>
            <a:off x="762000" y="0"/>
            <a:ext cx="8229600" cy="731831"/>
          </a:xfrm>
        </p:spPr>
        <p:txBody>
          <a:bodyPr/>
          <a:lstStyle/>
          <a:p>
            <a:r>
              <a:rPr lang="en-US" sz="2800" b="1">
                <a:solidFill>
                  <a:schemeClr val="bg1"/>
                </a:solidFill>
                <a:latin typeface="Arial Black" panose="020B0A04020102020204" pitchFamily="34" charset="0"/>
              </a:rPr>
              <a:t>MODULES</a:t>
            </a:r>
            <a:endParaRPr lang="en-IN" sz="2800" b="1">
              <a:solidFill>
                <a:schemeClr val="bg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AB0D74D-273B-FEAD-A73A-D9246E9F88AE}"/>
              </a:ext>
            </a:extLst>
          </p:cNvPr>
          <p:cNvSpPr>
            <a:spLocks noGrp="1"/>
          </p:cNvSpPr>
          <p:nvPr>
            <p:ph idx="1"/>
          </p:nvPr>
        </p:nvSpPr>
        <p:spPr>
          <a:xfrm>
            <a:off x="757382" y="1244600"/>
            <a:ext cx="3519055" cy="3556145"/>
          </a:xfrm>
        </p:spPr>
        <p:txBody>
          <a:bodyPr/>
          <a:lstStyle/>
          <a:p>
            <a:pPr algn="just">
              <a:spcBef>
                <a:spcPts val="1000"/>
              </a:spcBef>
              <a:spcAft>
                <a:spcPts val="0"/>
              </a:spcAft>
              <a:buFont typeface="Arial"/>
              <a:buChar char="•"/>
            </a:pPr>
            <a:r>
              <a:rPr lang="en-IN" sz="2000" b="1" dirty="0">
                <a:ea typeface="+mn-lt"/>
                <a:cs typeface="Times New Roman"/>
              </a:rPr>
              <a:t>Data Selection</a:t>
            </a:r>
            <a:endParaRPr lang="en-US" sz="2000" b="1">
              <a:ea typeface="+mn-lt"/>
              <a:cs typeface="Times New Roman"/>
            </a:endParaRPr>
          </a:p>
          <a:p>
            <a:pPr algn="just">
              <a:spcBef>
                <a:spcPts val="1000"/>
              </a:spcBef>
              <a:spcAft>
                <a:spcPts val="0"/>
              </a:spcAft>
              <a:buFont typeface="Arial"/>
              <a:buChar char="•"/>
            </a:pPr>
            <a:r>
              <a:rPr lang="en-IN" sz="2000" b="1" dirty="0">
                <a:ea typeface="+mn-lt"/>
                <a:cs typeface="Times New Roman"/>
              </a:rPr>
              <a:t>Data Pre-processing</a:t>
            </a:r>
            <a:endParaRPr lang="en-US" sz="2000" b="1">
              <a:ea typeface="+mn-lt"/>
              <a:cs typeface="Times New Roman"/>
            </a:endParaRPr>
          </a:p>
          <a:p>
            <a:pPr algn="just">
              <a:spcBef>
                <a:spcPts val="1000"/>
              </a:spcBef>
              <a:spcAft>
                <a:spcPts val="0"/>
              </a:spcAft>
              <a:buFont typeface="Arial"/>
              <a:buChar char="•"/>
            </a:pPr>
            <a:r>
              <a:rPr lang="en-IN" sz="2000" b="1" dirty="0">
                <a:ea typeface="+mn-lt"/>
                <a:cs typeface="Times New Roman"/>
              </a:rPr>
              <a:t>Text Pre-processing</a:t>
            </a:r>
            <a:endParaRPr lang="en-US" sz="2000" b="1">
              <a:ea typeface="+mn-lt"/>
              <a:cs typeface="Times New Roman"/>
            </a:endParaRPr>
          </a:p>
          <a:p>
            <a:pPr algn="just">
              <a:spcBef>
                <a:spcPts val="1000"/>
              </a:spcBef>
              <a:spcAft>
                <a:spcPts val="0"/>
              </a:spcAft>
              <a:buFont typeface="Arial"/>
            </a:pPr>
            <a:r>
              <a:rPr lang="en-IN" sz="2000" b="1" dirty="0">
                <a:ea typeface="+mn-lt"/>
                <a:cs typeface="Times New Roman"/>
              </a:rPr>
              <a:t>Vectorization</a:t>
            </a:r>
            <a:endParaRPr lang="en-US" sz="2000" b="1">
              <a:ea typeface="+mn-lt"/>
              <a:cs typeface="Times New Roman"/>
            </a:endParaRPr>
          </a:p>
          <a:p>
            <a:pPr algn="just">
              <a:spcBef>
                <a:spcPts val="1000"/>
              </a:spcBef>
              <a:spcAft>
                <a:spcPts val="0"/>
              </a:spcAft>
              <a:buFont typeface="Arial"/>
              <a:buChar char="•"/>
            </a:pPr>
            <a:r>
              <a:rPr lang="en-IN" sz="2000" b="1" dirty="0">
                <a:ea typeface="+mn-lt"/>
                <a:cs typeface="Times New Roman"/>
              </a:rPr>
              <a:t>Data splitting</a:t>
            </a:r>
            <a:endParaRPr lang="en-US" sz="2000" b="1">
              <a:ea typeface="+mn-lt"/>
              <a:cs typeface="Times New Roman"/>
            </a:endParaRPr>
          </a:p>
          <a:p>
            <a:pPr algn="just">
              <a:spcBef>
                <a:spcPts val="1000"/>
              </a:spcBef>
              <a:spcAft>
                <a:spcPts val="0"/>
              </a:spcAft>
              <a:buFont typeface="Arial"/>
              <a:buChar char="•"/>
            </a:pPr>
            <a:r>
              <a:rPr lang="en-IN" sz="2000" b="1" dirty="0">
                <a:ea typeface="+mn-lt"/>
                <a:cs typeface="Times New Roman"/>
              </a:rPr>
              <a:t>Classification</a:t>
            </a:r>
            <a:endParaRPr lang="en-US" sz="2000" b="1">
              <a:ea typeface="+mn-lt"/>
              <a:cs typeface="Times New Roman"/>
            </a:endParaRPr>
          </a:p>
          <a:p>
            <a:pPr algn="just">
              <a:spcBef>
                <a:spcPts val="1000"/>
              </a:spcBef>
              <a:spcAft>
                <a:spcPts val="0"/>
              </a:spcAft>
              <a:buFont typeface="Arial"/>
            </a:pPr>
            <a:r>
              <a:rPr lang="en-IN" sz="2000" b="1" dirty="0">
                <a:ea typeface="+mn-lt"/>
                <a:cs typeface="Times New Roman"/>
              </a:rPr>
              <a:t>Estimate Performance</a:t>
            </a:r>
            <a:endParaRPr lang="en-US" sz="2000" b="1">
              <a:ea typeface="+mn-lt"/>
              <a:cs typeface="Times New Roman"/>
            </a:endParaRPr>
          </a:p>
          <a:p>
            <a:pPr algn="just">
              <a:spcBef>
                <a:spcPts val="1000"/>
              </a:spcBef>
              <a:spcAft>
                <a:spcPts val="0"/>
              </a:spcAft>
              <a:buFont typeface="Arial"/>
            </a:pPr>
            <a:r>
              <a:rPr lang="en-IN" sz="2000" b="1" dirty="0">
                <a:ea typeface="+mn-lt"/>
                <a:cs typeface="Times New Roman"/>
              </a:rPr>
              <a:t>Prediction</a:t>
            </a:r>
            <a:endParaRPr lang="en-IN" sz="2000" b="1">
              <a:ea typeface="+mn-lt"/>
              <a:cs typeface="Calibri"/>
            </a:endParaRPr>
          </a:p>
        </p:txBody>
      </p:sp>
    </p:spTree>
    <p:extLst>
      <p:ext uri="{BB962C8B-B14F-4D97-AF65-F5344CB8AC3E}">
        <p14:creationId xmlns:p14="http://schemas.microsoft.com/office/powerpoint/2010/main" val="513506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44*100"/>
  <p:tag name="TABLE_ENDDRAG_RECT" val="461*260*244*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1638</Words>
  <Application>Microsoft Office PowerPoint</Application>
  <PresentationFormat>On-screen Show (4:3)</PresentationFormat>
  <Paragraphs>180</Paragraphs>
  <Slides>22</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22</vt:i4>
      </vt:variant>
    </vt:vector>
  </HeadingPairs>
  <TitlesOfParts>
    <vt:vector size="34" baseType="lpstr">
      <vt:lpstr>Algerian</vt:lpstr>
      <vt:lpstr>Arial</vt:lpstr>
      <vt:lpstr>Arial Black</vt:lpstr>
      <vt:lpstr>Arial,Sans-Serif</vt:lpstr>
      <vt:lpstr>Calibri</vt:lpstr>
      <vt:lpstr>Times</vt:lpstr>
      <vt:lpstr>Times New Roman</vt:lpstr>
      <vt:lpstr>Trebuchet MS</vt:lpstr>
      <vt:lpstr>Wingdings</vt:lpstr>
      <vt:lpstr>Office Theme</vt:lpstr>
      <vt:lpstr>2_Custom Design</vt:lpstr>
      <vt:lpstr>Office Theme</vt:lpstr>
      <vt:lpstr> </vt:lpstr>
      <vt:lpstr>Contents</vt:lpstr>
      <vt:lpstr>PowerPoint Presentation</vt:lpstr>
      <vt:lpstr>PowerPoint Presentation</vt:lpstr>
      <vt:lpstr>LITERATURE SURVEY</vt:lpstr>
      <vt:lpstr>PowerPoint Presentation</vt:lpstr>
      <vt:lpstr>EXISTING SYSTEM DISADVANTAGES</vt:lpstr>
      <vt:lpstr>PROPOSED SYSTEM</vt:lpstr>
      <vt:lpstr>MODULES</vt:lpstr>
      <vt:lpstr>PowerPoint Presentation</vt:lpstr>
      <vt:lpstr>METHODOLOGY</vt:lpstr>
      <vt:lpstr>ALGORITHMS</vt:lpstr>
      <vt:lpstr>ADVANTAGES OF PROPOSED SYSTEM</vt:lpstr>
      <vt:lpstr>TECHNOLOGIES </vt:lpstr>
      <vt:lpstr>PowerPoint Presentation</vt:lpstr>
      <vt:lpstr>PowerPoint Presentation</vt:lpstr>
      <vt:lpstr>Back End Processing</vt:lpstr>
      <vt:lpstr>BACK END PROCESSING</vt:lpstr>
      <vt:lpstr>FUTURE SCOPE</vt:lpstr>
      <vt:lpstr>CONCLUSION</vt:lpstr>
      <vt:lpstr>PowerPoint Presentation</vt:lpstr>
      <vt:lpstr>PowerPoint Presentation</vt:lpstr>
    </vt:vector>
  </TitlesOfParts>
  <Company>GPREC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EEE-HOD</dc:creator>
  <cp:lastModifiedBy>Kishore Bolle</cp:lastModifiedBy>
  <cp:revision>509</cp:revision>
  <dcterms:created xsi:type="dcterms:W3CDTF">2012-09-02T21:14:00Z</dcterms:created>
  <dcterms:modified xsi:type="dcterms:W3CDTF">2025-05-02T01:30:06Z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