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82" r:id="rId3"/>
    <p:sldId id="283" r:id="rId4"/>
    <p:sldId id="284" r:id="rId5"/>
    <p:sldId id="285" r:id="rId6"/>
    <p:sldId id="286" r:id="rId7"/>
    <p:sldId id="290" r:id="rId8"/>
    <p:sldId id="268"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7" r:id="rId22"/>
    <p:sldId id="288" r:id="rId23"/>
    <p:sldId id="289" r:id="rId24"/>
    <p:sldId id="26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97" autoAdjust="0"/>
    <p:restoredTop sz="94660"/>
  </p:normalViewPr>
  <p:slideViewPr>
    <p:cSldViewPr snapToGrid="0" showGuides="1">
      <p:cViewPr varScale="1">
        <p:scale>
          <a:sx n="94" d="100"/>
          <a:sy n="94" d="100"/>
        </p:scale>
        <p:origin x="159" y="5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0C5DF4C-A931-4623-A375-8051DA23DB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E02C9BFD-80E3-4711-A685-956FEA09B5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HK"/>
          </a:p>
        </p:txBody>
      </p:sp>
      <p:sp>
        <p:nvSpPr>
          <p:cNvPr id="3" name="副标题 2">
            <a:extLst>
              <a:ext uri="{FF2B5EF4-FFF2-40B4-BE49-F238E27FC236}">
                <a16:creationId xmlns:a16="http://schemas.microsoft.com/office/drawing/2014/main" id="{6C137AD0-3506-4E3A-8840-3E0336F0EA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HK"/>
          </a:p>
        </p:txBody>
      </p:sp>
      <p:sp>
        <p:nvSpPr>
          <p:cNvPr id="4" name="日期占位符 3">
            <a:extLst>
              <a:ext uri="{FF2B5EF4-FFF2-40B4-BE49-F238E27FC236}">
                <a16:creationId xmlns:a16="http://schemas.microsoft.com/office/drawing/2014/main" id="{8F6AF5B2-A858-4A2D-AB8C-A327CD10C24C}"/>
              </a:ext>
            </a:extLst>
          </p:cNvPr>
          <p:cNvSpPr>
            <a:spLocks noGrp="1"/>
          </p:cNvSpPr>
          <p:nvPr>
            <p:ph type="dt" sz="half" idx="10"/>
          </p:nvPr>
        </p:nvSpPr>
        <p:spPr/>
        <p:txBody>
          <a:bodyPr/>
          <a:lstStyle/>
          <a:p>
            <a:fld id="{56800ADB-E45B-426D-9730-C9268C39E7AA}" type="datetimeFigureOut">
              <a:rPr lang="en-HK" smtClean="0"/>
              <a:t>3/6/2025</a:t>
            </a:fld>
            <a:endParaRPr lang="en-HK"/>
          </a:p>
        </p:txBody>
      </p:sp>
      <p:sp>
        <p:nvSpPr>
          <p:cNvPr id="5" name="页脚占位符 4">
            <a:extLst>
              <a:ext uri="{FF2B5EF4-FFF2-40B4-BE49-F238E27FC236}">
                <a16:creationId xmlns:a16="http://schemas.microsoft.com/office/drawing/2014/main" id="{07518801-4E38-4636-B131-3502A2198843}"/>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5B1DDF67-E8B0-43C1-B780-82381B838DE8}"/>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419524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44552959-436E-4EDF-966F-D81CA95A95F9}"/>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FE7CC215-6BCE-4063-9143-40665B0AD166}"/>
              </a:ext>
            </a:extLst>
          </p:cNvPr>
          <p:cNvSpPr>
            <a:spLocks noGrp="1"/>
          </p:cNvSpPr>
          <p:nvPr>
            <p:ph type="title"/>
          </p:nvPr>
        </p:nvSpPr>
        <p:spPr/>
        <p:txBody>
          <a:body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066424ED-076A-411A-9E4E-F685638769B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35ACEA98-0253-4F82-982C-1E856457A1DD}"/>
              </a:ext>
            </a:extLst>
          </p:cNvPr>
          <p:cNvSpPr>
            <a:spLocks noGrp="1"/>
          </p:cNvSpPr>
          <p:nvPr>
            <p:ph type="dt" sz="half" idx="10"/>
          </p:nvPr>
        </p:nvSpPr>
        <p:spPr/>
        <p:txBody>
          <a:bodyPr/>
          <a:lstStyle/>
          <a:p>
            <a:fld id="{56800ADB-E45B-426D-9730-C9268C39E7AA}" type="datetimeFigureOut">
              <a:rPr lang="en-HK" smtClean="0"/>
              <a:t>3/6/2025</a:t>
            </a:fld>
            <a:endParaRPr lang="en-HK"/>
          </a:p>
        </p:txBody>
      </p:sp>
      <p:sp>
        <p:nvSpPr>
          <p:cNvPr id="5" name="页脚占位符 4">
            <a:extLst>
              <a:ext uri="{FF2B5EF4-FFF2-40B4-BE49-F238E27FC236}">
                <a16:creationId xmlns:a16="http://schemas.microsoft.com/office/drawing/2014/main" id="{AAEEB58E-9A4A-40D1-827F-1136B832DCE7}"/>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EF1DD2FC-C3EB-40A4-84B4-A08773332A48}"/>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1495060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35394E-ECD0-4E96-B083-FC6D99CB0283}"/>
              </a:ext>
            </a:extLst>
          </p:cNvPr>
          <p:cNvSpPr>
            <a:spLocks noGrp="1"/>
          </p:cNvSpPr>
          <p:nvPr>
            <p:ph type="title"/>
          </p:nvPr>
        </p:nvSpPr>
        <p:spPr>
          <a:xfrm>
            <a:off x="839788" y="365125"/>
            <a:ext cx="10515600" cy="1325563"/>
          </a:xfrm>
        </p:spPr>
        <p:txBody>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2594C113-FD67-41F5-86C0-7F44D6528F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6748968-C6BF-407D-A729-11566632268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5" name="文本占位符 4">
            <a:extLst>
              <a:ext uri="{FF2B5EF4-FFF2-40B4-BE49-F238E27FC236}">
                <a16:creationId xmlns:a16="http://schemas.microsoft.com/office/drawing/2014/main" id="{94EEC909-1FD1-49DC-9411-A44F6ED792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5EAF9F2-0E90-4250-A7FE-52550FD4ECB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7" name="日期占位符 6">
            <a:extLst>
              <a:ext uri="{FF2B5EF4-FFF2-40B4-BE49-F238E27FC236}">
                <a16:creationId xmlns:a16="http://schemas.microsoft.com/office/drawing/2014/main" id="{A1A947CF-1886-4E10-A2DE-4F8FCBE23487}"/>
              </a:ext>
            </a:extLst>
          </p:cNvPr>
          <p:cNvSpPr>
            <a:spLocks noGrp="1"/>
          </p:cNvSpPr>
          <p:nvPr>
            <p:ph type="dt" sz="half" idx="10"/>
          </p:nvPr>
        </p:nvSpPr>
        <p:spPr/>
        <p:txBody>
          <a:bodyPr/>
          <a:lstStyle/>
          <a:p>
            <a:fld id="{56800ADB-E45B-426D-9730-C9268C39E7AA}" type="datetimeFigureOut">
              <a:rPr lang="en-HK" smtClean="0"/>
              <a:t>3/6/2025</a:t>
            </a:fld>
            <a:endParaRPr lang="en-HK"/>
          </a:p>
        </p:txBody>
      </p:sp>
      <p:sp>
        <p:nvSpPr>
          <p:cNvPr id="8" name="页脚占位符 7">
            <a:extLst>
              <a:ext uri="{FF2B5EF4-FFF2-40B4-BE49-F238E27FC236}">
                <a16:creationId xmlns:a16="http://schemas.microsoft.com/office/drawing/2014/main" id="{3731F78E-2345-4A37-9C32-823D400F6267}"/>
              </a:ext>
            </a:extLst>
          </p:cNvPr>
          <p:cNvSpPr>
            <a:spLocks noGrp="1"/>
          </p:cNvSpPr>
          <p:nvPr>
            <p:ph type="ftr" sz="quarter" idx="11"/>
          </p:nvPr>
        </p:nvSpPr>
        <p:spPr/>
        <p:txBody>
          <a:bodyPr/>
          <a:lstStyle/>
          <a:p>
            <a:endParaRPr lang="en-HK"/>
          </a:p>
        </p:txBody>
      </p:sp>
      <p:sp>
        <p:nvSpPr>
          <p:cNvPr id="9" name="灯片编号占位符 8">
            <a:extLst>
              <a:ext uri="{FF2B5EF4-FFF2-40B4-BE49-F238E27FC236}">
                <a16:creationId xmlns:a16="http://schemas.microsoft.com/office/drawing/2014/main" id="{332BEE8C-E9F9-4EE2-B6E1-91F700A70697}"/>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123681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82ACC-D53B-4116-8B7D-C165FBFB0E66}"/>
              </a:ext>
            </a:extLst>
          </p:cNvPr>
          <p:cNvSpPr>
            <a:spLocks noGrp="1"/>
          </p:cNvSpPr>
          <p:nvPr>
            <p:ph type="title"/>
          </p:nvPr>
        </p:nvSpPr>
        <p:spPr/>
        <p:txBody>
          <a:bodyPr/>
          <a:lstStyle/>
          <a:p>
            <a:r>
              <a:rPr lang="zh-CN" altLang="en-US"/>
              <a:t>单击此处编辑母版标题样式</a:t>
            </a:r>
            <a:endParaRPr lang="en-HK"/>
          </a:p>
        </p:txBody>
      </p:sp>
      <p:sp>
        <p:nvSpPr>
          <p:cNvPr id="3" name="日期占位符 2">
            <a:extLst>
              <a:ext uri="{FF2B5EF4-FFF2-40B4-BE49-F238E27FC236}">
                <a16:creationId xmlns:a16="http://schemas.microsoft.com/office/drawing/2014/main" id="{1EA67D08-B68B-4DCC-8317-C950AB698E93}"/>
              </a:ext>
            </a:extLst>
          </p:cNvPr>
          <p:cNvSpPr>
            <a:spLocks noGrp="1"/>
          </p:cNvSpPr>
          <p:nvPr>
            <p:ph type="dt" sz="half" idx="10"/>
          </p:nvPr>
        </p:nvSpPr>
        <p:spPr/>
        <p:txBody>
          <a:bodyPr/>
          <a:lstStyle/>
          <a:p>
            <a:fld id="{56800ADB-E45B-426D-9730-C9268C39E7AA}" type="datetimeFigureOut">
              <a:rPr lang="en-HK" smtClean="0"/>
              <a:t>3/6/2025</a:t>
            </a:fld>
            <a:endParaRPr lang="en-HK"/>
          </a:p>
        </p:txBody>
      </p:sp>
      <p:sp>
        <p:nvSpPr>
          <p:cNvPr id="4" name="页脚占位符 3">
            <a:extLst>
              <a:ext uri="{FF2B5EF4-FFF2-40B4-BE49-F238E27FC236}">
                <a16:creationId xmlns:a16="http://schemas.microsoft.com/office/drawing/2014/main" id="{D675D53A-B4BC-48AF-9B32-D26A1ADAA550}"/>
              </a:ext>
            </a:extLst>
          </p:cNvPr>
          <p:cNvSpPr>
            <a:spLocks noGrp="1"/>
          </p:cNvSpPr>
          <p:nvPr>
            <p:ph type="ftr" sz="quarter" idx="11"/>
          </p:nvPr>
        </p:nvSpPr>
        <p:spPr/>
        <p:txBody>
          <a:bodyPr/>
          <a:lstStyle/>
          <a:p>
            <a:endParaRPr lang="en-HK"/>
          </a:p>
        </p:txBody>
      </p:sp>
      <p:sp>
        <p:nvSpPr>
          <p:cNvPr id="5" name="灯片编号占位符 4">
            <a:extLst>
              <a:ext uri="{FF2B5EF4-FFF2-40B4-BE49-F238E27FC236}">
                <a16:creationId xmlns:a16="http://schemas.microsoft.com/office/drawing/2014/main" id="{8D73360E-43A5-4FA0-93D2-10260F839479}"/>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638148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A2B8392-70BE-4774-9961-803F6A3131CE}"/>
              </a:ext>
            </a:extLst>
          </p:cNvPr>
          <p:cNvSpPr>
            <a:spLocks noGrp="1"/>
          </p:cNvSpPr>
          <p:nvPr>
            <p:ph type="dt" sz="half" idx="10"/>
          </p:nvPr>
        </p:nvSpPr>
        <p:spPr/>
        <p:txBody>
          <a:bodyPr/>
          <a:lstStyle/>
          <a:p>
            <a:fld id="{56800ADB-E45B-426D-9730-C9268C39E7AA}" type="datetimeFigureOut">
              <a:rPr lang="en-HK" smtClean="0"/>
              <a:t>3/6/2025</a:t>
            </a:fld>
            <a:endParaRPr lang="en-HK"/>
          </a:p>
        </p:txBody>
      </p:sp>
      <p:sp>
        <p:nvSpPr>
          <p:cNvPr id="3" name="页脚占位符 2">
            <a:extLst>
              <a:ext uri="{FF2B5EF4-FFF2-40B4-BE49-F238E27FC236}">
                <a16:creationId xmlns:a16="http://schemas.microsoft.com/office/drawing/2014/main" id="{701AF5D8-E755-4E21-A127-D6416AF4EBCA}"/>
              </a:ext>
            </a:extLst>
          </p:cNvPr>
          <p:cNvSpPr>
            <a:spLocks noGrp="1"/>
          </p:cNvSpPr>
          <p:nvPr>
            <p:ph type="ftr" sz="quarter" idx="11"/>
          </p:nvPr>
        </p:nvSpPr>
        <p:spPr/>
        <p:txBody>
          <a:bodyPr/>
          <a:lstStyle/>
          <a:p>
            <a:endParaRPr lang="en-HK"/>
          </a:p>
        </p:txBody>
      </p:sp>
      <p:sp>
        <p:nvSpPr>
          <p:cNvPr id="4" name="灯片编号占位符 3">
            <a:extLst>
              <a:ext uri="{FF2B5EF4-FFF2-40B4-BE49-F238E27FC236}">
                <a16:creationId xmlns:a16="http://schemas.microsoft.com/office/drawing/2014/main" id="{35AD6163-31EB-4581-8479-8D0251503601}"/>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3437432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4B632F-8680-47CD-85CF-18B4C09F51A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HK"/>
          </a:p>
        </p:txBody>
      </p:sp>
      <p:sp>
        <p:nvSpPr>
          <p:cNvPr id="3" name="内容占位符 2">
            <a:extLst>
              <a:ext uri="{FF2B5EF4-FFF2-40B4-BE49-F238E27FC236}">
                <a16:creationId xmlns:a16="http://schemas.microsoft.com/office/drawing/2014/main" id="{D6C8661A-8D39-4017-B7EC-47584B509B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文本占位符 3">
            <a:extLst>
              <a:ext uri="{FF2B5EF4-FFF2-40B4-BE49-F238E27FC236}">
                <a16:creationId xmlns:a16="http://schemas.microsoft.com/office/drawing/2014/main" id="{30F6DD17-B856-4613-A4A9-D148D2C6CA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9B67629-9298-45BF-B403-35032428117B}"/>
              </a:ext>
            </a:extLst>
          </p:cNvPr>
          <p:cNvSpPr>
            <a:spLocks noGrp="1"/>
          </p:cNvSpPr>
          <p:nvPr>
            <p:ph type="dt" sz="half" idx="10"/>
          </p:nvPr>
        </p:nvSpPr>
        <p:spPr/>
        <p:txBody>
          <a:bodyPr/>
          <a:lstStyle/>
          <a:p>
            <a:fld id="{56800ADB-E45B-426D-9730-C9268C39E7AA}" type="datetimeFigureOut">
              <a:rPr lang="en-HK" smtClean="0"/>
              <a:t>3/6/2025</a:t>
            </a:fld>
            <a:endParaRPr lang="en-HK"/>
          </a:p>
        </p:txBody>
      </p:sp>
      <p:sp>
        <p:nvSpPr>
          <p:cNvPr id="6" name="页脚占位符 5">
            <a:extLst>
              <a:ext uri="{FF2B5EF4-FFF2-40B4-BE49-F238E27FC236}">
                <a16:creationId xmlns:a16="http://schemas.microsoft.com/office/drawing/2014/main" id="{FB5C8DB0-5176-464A-AC7D-AAF8B4557ECE}"/>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043C82BC-E26E-4D00-B0E9-696C884AC465}"/>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728133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938A84-DED4-4C8D-BA91-5ABB206ABCA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HK"/>
          </a:p>
        </p:txBody>
      </p:sp>
      <p:sp>
        <p:nvSpPr>
          <p:cNvPr id="3" name="图片占位符 2">
            <a:extLst>
              <a:ext uri="{FF2B5EF4-FFF2-40B4-BE49-F238E27FC236}">
                <a16:creationId xmlns:a16="http://schemas.microsoft.com/office/drawing/2014/main" id="{4E81DEDD-A51C-4705-BE8A-7352154301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HK"/>
          </a:p>
        </p:txBody>
      </p:sp>
      <p:sp>
        <p:nvSpPr>
          <p:cNvPr id="4" name="文本占位符 3">
            <a:extLst>
              <a:ext uri="{FF2B5EF4-FFF2-40B4-BE49-F238E27FC236}">
                <a16:creationId xmlns:a16="http://schemas.microsoft.com/office/drawing/2014/main" id="{066284FB-C1DD-44FA-B9D7-133292C19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6EA7BEF-D1FF-49A3-9D2F-836D5F09CF9F}"/>
              </a:ext>
            </a:extLst>
          </p:cNvPr>
          <p:cNvSpPr>
            <a:spLocks noGrp="1"/>
          </p:cNvSpPr>
          <p:nvPr>
            <p:ph type="dt" sz="half" idx="10"/>
          </p:nvPr>
        </p:nvSpPr>
        <p:spPr/>
        <p:txBody>
          <a:bodyPr/>
          <a:lstStyle/>
          <a:p>
            <a:fld id="{56800ADB-E45B-426D-9730-C9268C39E7AA}" type="datetimeFigureOut">
              <a:rPr lang="en-HK" smtClean="0"/>
              <a:t>3/6/2025</a:t>
            </a:fld>
            <a:endParaRPr lang="en-HK"/>
          </a:p>
        </p:txBody>
      </p:sp>
      <p:sp>
        <p:nvSpPr>
          <p:cNvPr id="6" name="页脚占位符 5">
            <a:extLst>
              <a:ext uri="{FF2B5EF4-FFF2-40B4-BE49-F238E27FC236}">
                <a16:creationId xmlns:a16="http://schemas.microsoft.com/office/drawing/2014/main" id="{FEF2B2BE-B1E2-4192-8128-3FA1BBCC0871}"/>
              </a:ext>
            </a:extLst>
          </p:cNvPr>
          <p:cNvSpPr>
            <a:spLocks noGrp="1"/>
          </p:cNvSpPr>
          <p:nvPr>
            <p:ph type="ftr" sz="quarter" idx="11"/>
          </p:nvPr>
        </p:nvSpPr>
        <p:spPr/>
        <p:txBody>
          <a:bodyPr/>
          <a:lstStyle/>
          <a:p>
            <a:endParaRPr lang="en-HK"/>
          </a:p>
        </p:txBody>
      </p:sp>
      <p:sp>
        <p:nvSpPr>
          <p:cNvPr id="7" name="灯片编号占位符 6">
            <a:extLst>
              <a:ext uri="{FF2B5EF4-FFF2-40B4-BE49-F238E27FC236}">
                <a16:creationId xmlns:a16="http://schemas.microsoft.com/office/drawing/2014/main" id="{7C276DFE-51B9-4796-B39F-384A22E83CC1}"/>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996669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E91101-CC98-497C-AD7B-712FB870A7D6}"/>
              </a:ext>
            </a:extLst>
          </p:cNvPr>
          <p:cNvSpPr>
            <a:spLocks noGrp="1"/>
          </p:cNvSpPr>
          <p:nvPr>
            <p:ph type="title"/>
          </p:nvPr>
        </p:nvSpPr>
        <p:spPr/>
        <p:txBody>
          <a:bodyPr/>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F561E248-DC7C-43E5-AA71-B9C9DBEC314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B4F5C8C7-934F-4700-9E1C-963AEF631479}"/>
              </a:ext>
            </a:extLst>
          </p:cNvPr>
          <p:cNvSpPr>
            <a:spLocks noGrp="1"/>
          </p:cNvSpPr>
          <p:nvPr>
            <p:ph type="dt" sz="half" idx="10"/>
          </p:nvPr>
        </p:nvSpPr>
        <p:spPr/>
        <p:txBody>
          <a:bodyPr/>
          <a:lstStyle/>
          <a:p>
            <a:fld id="{56800ADB-E45B-426D-9730-C9268C39E7AA}" type="datetimeFigureOut">
              <a:rPr lang="en-HK" smtClean="0"/>
              <a:t>3/6/2025</a:t>
            </a:fld>
            <a:endParaRPr lang="en-HK"/>
          </a:p>
        </p:txBody>
      </p:sp>
      <p:sp>
        <p:nvSpPr>
          <p:cNvPr id="5" name="页脚占位符 4">
            <a:extLst>
              <a:ext uri="{FF2B5EF4-FFF2-40B4-BE49-F238E27FC236}">
                <a16:creationId xmlns:a16="http://schemas.microsoft.com/office/drawing/2014/main" id="{DBF1A943-2A31-4C71-A920-9D875D35A522}"/>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7A9B3D0E-A686-498C-8E84-67AFBA22CA0C}"/>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2846506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2B6512D-A5F3-49E9-801C-3FAE91DDD85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HK"/>
          </a:p>
        </p:txBody>
      </p:sp>
      <p:sp>
        <p:nvSpPr>
          <p:cNvPr id="3" name="竖排文字占位符 2">
            <a:extLst>
              <a:ext uri="{FF2B5EF4-FFF2-40B4-BE49-F238E27FC236}">
                <a16:creationId xmlns:a16="http://schemas.microsoft.com/office/drawing/2014/main" id="{3A477FAE-DDFA-4F6B-907D-18C2132C353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C9CF4C23-A61C-4A2D-BBDA-5A58BC11316C}"/>
              </a:ext>
            </a:extLst>
          </p:cNvPr>
          <p:cNvSpPr>
            <a:spLocks noGrp="1"/>
          </p:cNvSpPr>
          <p:nvPr>
            <p:ph type="dt" sz="half" idx="10"/>
          </p:nvPr>
        </p:nvSpPr>
        <p:spPr/>
        <p:txBody>
          <a:bodyPr/>
          <a:lstStyle/>
          <a:p>
            <a:fld id="{56800ADB-E45B-426D-9730-C9268C39E7AA}" type="datetimeFigureOut">
              <a:rPr lang="en-HK" smtClean="0"/>
              <a:t>3/6/2025</a:t>
            </a:fld>
            <a:endParaRPr lang="en-HK"/>
          </a:p>
        </p:txBody>
      </p:sp>
      <p:sp>
        <p:nvSpPr>
          <p:cNvPr id="5" name="页脚占位符 4">
            <a:extLst>
              <a:ext uri="{FF2B5EF4-FFF2-40B4-BE49-F238E27FC236}">
                <a16:creationId xmlns:a16="http://schemas.microsoft.com/office/drawing/2014/main" id="{3B147A37-A90E-4686-A0F3-A8621934A233}"/>
              </a:ext>
            </a:extLst>
          </p:cNvPr>
          <p:cNvSpPr>
            <a:spLocks noGrp="1"/>
          </p:cNvSpPr>
          <p:nvPr>
            <p:ph type="ftr" sz="quarter" idx="11"/>
          </p:nvPr>
        </p:nvSpPr>
        <p:spPr/>
        <p:txBody>
          <a:bodyPr/>
          <a:lstStyle/>
          <a:p>
            <a:endParaRPr lang="en-HK"/>
          </a:p>
        </p:txBody>
      </p:sp>
      <p:sp>
        <p:nvSpPr>
          <p:cNvPr id="6" name="灯片编号占位符 5">
            <a:extLst>
              <a:ext uri="{FF2B5EF4-FFF2-40B4-BE49-F238E27FC236}">
                <a16:creationId xmlns:a16="http://schemas.microsoft.com/office/drawing/2014/main" id="{E7BCEB93-55EB-4BA8-A7B7-895B5831C207}"/>
              </a:ext>
            </a:extLst>
          </p:cNvPr>
          <p:cNvSpPr>
            <a:spLocks noGrp="1"/>
          </p:cNvSpPr>
          <p:nvPr>
            <p:ph type="sldNum" sz="quarter" idx="12"/>
          </p:nvPr>
        </p:nvSpPr>
        <p:spPr/>
        <p:txBody>
          <a:bodyPr/>
          <a:lstStyle/>
          <a:p>
            <a:fld id="{C03F30BC-6899-4F55-B589-E24D17FF83AE}" type="slidenum">
              <a:rPr lang="en-HK" smtClean="0"/>
              <a:t>‹#›</a:t>
            </a:fld>
            <a:endParaRPr lang="en-HK"/>
          </a:p>
        </p:txBody>
      </p:sp>
    </p:spTree>
    <p:extLst>
      <p:ext uri="{BB962C8B-B14F-4D97-AF65-F5344CB8AC3E}">
        <p14:creationId xmlns:p14="http://schemas.microsoft.com/office/powerpoint/2010/main" val="759980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2001630-8885-412C-BF77-15706CE3C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HK"/>
          </a:p>
        </p:txBody>
      </p:sp>
      <p:sp>
        <p:nvSpPr>
          <p:cNvPr id="3" name="文本占位符 2">
            <a:extLst>
              <a:ext uri="{FF2B5EF4-FFF2-40B4-BE49-F238E27FC236}">
                <a16:creationId xmlns:a16="http://schemas.microsoft.com/office/drawing/2014/main" id="{2F03DB0D-925F-414B-B6C4-93A7D24DDF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HK"/>
          </a:p>
        </p:txBody>
      </p:sp>
      <p:sp>
        <p:nvSpPr>
          <p:cNvPr id="4" name="日期占位符 3">
            <a:extLst>
              <a:ext uri="{FF2B5EF4-FFF2-40B4-BE49-F238E27FC236}">
                <a16:creationId xmlns:a16="http://schemas.microsoft.com/office/drawing/2014/main" id="{6DFCD8E4-7C5D-4712-8E41-6231AB28E6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800ADB-E45B-426D-9730-C9268C39E7AA}" type="datetimeFigureOut">
              <a:rPr lang="en-HK" smtClean="0"/>
              <a:t>3/6/2025</a:t>
            </a:fld>
            <a:endParaRPr lang="en-HK"/>
          </a:p>
        </p:txBody>
      </p:sp>
      <p:sp>
        <p:nvSpPr>
          <p:cNvPr id="5" name="页脚占位符 4">
            <a:extLst>
              <a:ext uri="{FF2B5EF4-FFF2-40B4-BE49-F238E27FC236}">
                <a16:creationId xmlns:a16="http://schemas.microsoft.com/office/drawing/2014/main" id="{E04E34E7-D496-49FF-ADB3-F202A98613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灯片编号占位符 5">
            <a:extLst>
              <a:ext uri="{FF2B5EF4-FFF2-40B4-BE49-F238E27FC236}">
                <a16:creationId xmlns:a16="http://schemas.microsoft.com/office/drawing/2014/main" id="{D66FB0E8-2921-46CC-853E-06FE0F1066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3F30BC-6899-4F55-B589-E24D17FF83AE}" type="slidenum">
              <a:rPr lang="en-HK" smtClean="0"/>
              <a:t>‹#›</a:t>
            </a:fld>
            <a:endParaRPr lang="en-HK"/>
          </a:p>
        </p:txBody>
      </p:sp>
    </p:spTree>
    <p:extLst>
      <p:ext uri="{BB962C8B-B14F-4D97-AF65-F5344CB8AC3E}">
        <p14:creationId xmlns:p14="http://schemas.microsoft.com/office/powerpoint/2010/main" val="3617949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6.wmf"/></Relationships>
</file>

<file path=ppt/slides/_rels/slide2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6.bin"/><Relationship Id="rId1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8.wmf"/><Relationship Id="rId17" Type="http://schemas.openxmlformats.org/officeDocument/2006/relationships/oleObject" Target="../embeddings/oleObject8.bin"/><Relationship Id="rId2" Type="http://schemas.openxmlformats.org/officeDocument/2006/relationships/image" Target="../media/image3.PNG"/><Relationship Id="rId16" Type="http://schemas.openxmlformats.org/officeDocument/2006/relationships/image" Target="../media/image10.wmf"/><Relationship Id="rId20" Type="http://schemas.openxmlformats.org/officeDocument/2006/relationships/image" Target="../media/image12.wmf"/><Relationship Id="rId1" Type="http://schemas.openxmlformats.org/officeDocument/2006/relationships/slideLayout" Target="../slideLayouts/slideLayout2.xml"/><Relationship Id="rId6" Type="http://schemas.openxmlformats.org/officeDocument/2006/relationships/image" Target="../media/image5.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7.wmf"/><Relationship Id="rId19" Type="http://schemas.openxmlformats.org/officeDocument/2006/relationships/oleObject" Target="../embeddings/oleObject9.bin"/><Relationship Id="rId4" Type="http://schemas.openxmlformats.org/officeDocument/2006/relationships/image" Target="../media/image4.wmf"/><Relationship Id="rId9" Type="http://schemas.openxmlformats.org/officeDocument/2006/relationships/oleObject" Target="../embeddings/oleObject4.bin"/><Relationship Id="rId14" Type="http://schemas.openxmlformats.org/officeDocument/2006/relationships/image" Target="../media/image9.wmf"/></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wmf"/></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1">
            <a:extLst>
              <a:ext uri="{FF2B5EF4-FFF2-40B4-BE49-F238E27FC236}">
                <a16:creationId xmlns:a16="http://schemas.microsoft.com/office/drawing/2014/main" id="{DBA67727-A593-4D1C-91A6-5C2F1778D53F}"/>
              </a:ext>
            </a:extLst>
          </p:cNvPr>
          <p:cNvSpPr>
            <a:spLocks noGrp="1"/>
          </p:cNvSpPr>
          <p:nvPr>
            <p:ph type="ctrTitle"/>
          </p:nvPr>
        </p:nvSpPr>
        <p:spPr>
          <a:xfrm>
            <a:off x="1524000" y="1122363"/>
            <a:ext cx="9144000" cy="2387600"/>
          </a:xfrm>
        </p:spPr>
        <p:txBody>
          <a:bodyPr/>
          <a:lstStyle/>
          <a:p>
            <a:r>
              <a:rPr lang="zh-CN" altLang="zh-CN" b="1" kern="2200" dirty="0">
                <a:effectLst/>
                <a:latin typeface="方正姚体" panose="02010601030101010101" pitchFamily="2" charset="-122"/>
                <a:ea typeface="方正姚体" panose="02010601030101010101" pitchFamily="2" charset="-122"/>
                <a:cs typeface="Times New Roman" panose="02020603050405020304" pitchFamily="18" charset="0"/>
              </a:rPr>
              <a:t>油滴的布朗运动研究</a:t>
            </a:r>
            <a:br>
              <a:rPr lang="zh-CN" altLang="zh-CN" sz="1800" b="1" kern="2200" dirty="0">
                <a:effectLst/>
                <a:latin typeface="Calibri" panose="020F0502020204030204" pitchFamily="34" charset="0"/>
                <a:cs typeface="Times New Roman" panose="02020603050405020304" pitchFamily="18" charset="0"/>
              </a:rPr>
            </a:br>
            <a:endParaRPr lang="en-HK" dirty="0"/>
          </a:p>
        </p:txBody>
      </p:sp>
      <p:sp>
        <p:nvSpPr>
          <p:cNvPr id="9" name="副标题 2">
            <a:extLst>
              <a:ext uri="{FF2B5EF4-FFF2-40B4-BE49-F238E27FC236}">
                <a16:creationId xmlns:a16="http://schemas.microsoft.com/office/drawing/2014/main" id="{928150A0-F3F0-4714-9696-D3830B149432}"/>
              </a:ext>
            </a:extLst>
          </p:cNvPr>
          <p:cNvSpPr>
            <a:spLocks noGrp="1"/>
          </p:cNvSpPr>
          <p:nvPr>
            <p:ph type="subTitle" idx="1"/>
          </p:nvPr>
        </p:nvSpPr>
        <p:spPr>
          <a:xfrm>
            <a:off x="1524000" y="3614564"/>
            <a:ext cx="9144000" cy="1655762"/>
          </a:xfrm>
        </p:spPr>
        <p:txBody>
          <a:bodyPr/>
          <a:lstStyle/>
          <a:p>
            <a:r>
              <a:rPr lang="en-US" altLang="zh-CN" dirty="0"/>
              <a:t>By </a:t>
            </a:r>
            <a:r>
              <a:rPr lang="zh-CN" altLang="en-US" dirty="0"/>
              <a:t>蔡伊洋</a:t>
            </a:r>
            <a:r>
              <a:rPr lang="en-US" altLang="zh-CN" dirty="0"/>
              <a:t> </a:t>
            </a:r>
            <a:r>
              <a:rPr lang="zh-CN" altLang="en-US" dirty="0"/>
              <a:t>陈建烨 聂梓萌 韦瑞阳</a:t>
            </a:r>
            <a:endParaRPr lang="en-HK" altLang="zh-CN" dirty="0"/>
          </a:p>
        </p:txBody>
      </p:sp>
    </p:spTree>
    <p:extLst>
      <p:ext uri="{BB962C8B-B14F-4D97-AF65-F5344CB8AC3E}">
        <p14:creationId xmlns:p14="http://schemas.microsoft.com/office/powerpoint/2010/main" val="2463095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687778-323D-ADED-8D03-C468E9D015D7}"/>
            </a:ext>
          </a:extLst>
        </p:cNvPr>
        <p:cNvGrpSpPr/>
        <p:nvPr/>
      </p:nvGrpSpPr>
      <p:grpSpPr>
        <a:xfrm>
          <a:off x="0" y="0"/>
          <a:ext cx="0" cy="0"/>
          <a:chOff x="0" y="0"/>
          <a:chExt cx="0" cy="0"/>
        </a:xfrm>
      </p:grpSpPr>
      <p:pic>
        <p:nvPicPr>
          <p:cNvPr id="4" name="内容占位符 4">
            <a:extLst>
              <a:ext uri="{FF2B5EF4-FFF2-40B4-BE49-F238E27FC236}">
                <a16:creationId xmlns:a16="http://schemas.microsoft.com/office/drawing/2014/main" id="{004B0A0A-9663-7E5B-FA82-6EADE99A5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F543E6C7-3568-00E9-1406-431ADBBC1CF9}"/>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数据处理</a:t>
            </a:r>
            <a:endParaRPr lang="en-HK" sz="4000" dirty="0">
              <a:solidFill>
                <a:schemeClr val="bg1"/>
              </a:solidFill>
            </a:endParaRPr>
          </a:p>
        </p:txBody>
      </p:sp>
      <p:sp>
        <p:nvSpPr>
          <p:cNvPr id="3" name="内容占位符 2">
            <a:extLst>
              <a:ext uri="{FF2B5EF4-FFF2-40B4-BE49-F238E27FC236}">
                <a16:creationId xmlns:a16="http://schemas.microsoft.com/office/drawing/2014/main" id="{FD492BD9-E132-C8F8-C911-AEE7F5C2B41D}"/>
              </a:ext>
            </a:extLst>
          </p:cNvPr>
          <p:cNvSpPr>
            <a:spLocks noGrp="1"/>
          </p:cNvSpPr>
          <p:nvPr>
            <p:ph idx="1"/>
          </p:nvPr>
        </p:nvSpPr>
        <p:spPr/>
        <p:txBody>
          <a:bodyPr>
            <a:normAutofit/>
          </a:bodyPr>
          <a:lstStyle/>
          <a:p>
            <a:pPr marL="0" indent="0">
              <a:buNone/>
            </a:pPr>
            <a:r>
              <a:rPr lang="en-HK" b="1" dirty="0"/>
              <a:t>2.</a:t>
            </a:r>
            <a:r>
              <a:rPr lang="zh-CN" altLang="en-US" b="1" dirty="0"/>
              <a:t>油滴的布朗运动轨迹</a:t>
            </a:r>
            <a:r>
              <a:rPr lang="en-US" altLang="zh-CN" b="1" dirty="0"/>
              <a:t>	</a:t>
            </a:r>
          </a:p>
          <a:p>
            <a:pPr marL="0" indent="0">
              <a:buNone/>
            </a:pPr>
            <a:endParaRPr lang="en-US" altLang="zh-CN"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altLang="zh-CN" sz="2400" dirty="0"/>
              <a:t>                                                                   </a:t>
            </a:r>
            <a:r>
              <a:rPr lang="zh-CN" altLang="en-US" sz="2400" dirty="0"/>
              <a:t>第二个油滴</a:t>
            </a:r>
            <a:endParaRPr lang="en-US" altLang="zh-CN" sz="2400" dirty="0"/>
          </a:p>
          <a:p>
            <a:pPr marL="0" indent="0">
              <a:buNone/>
            </a:pPr>
            <a:r>
              <a:rPr lang="zh-CN" altLang="en-US" sz="2400" dirty="0"/>
              <a:t>             </a:t>
            </a:r>
            <a:endParaRPr lang="en-US" altLang="zh-CN" sz="2400" dirty="0"/>
          </a:p>
          <a:p>
            <a:pPr marL="0" indent="0">
              <a:buNone/>
            </a:pPr>
            <a:r>
              <a:rPr lang="en-US" altLang="zh-CN" sz="2400" dirty="0"/>
              <a:t>                    </a:t>
            </a:r>
            <a:r>
              <a:rPr lang="zh-CN" altLang="en-US" sz="2400" dirty="0"/>
              <a:t>图像中可见，油滴的运动随机，并没有明显的规律性</a:t>
            </a:r>
            <a:endParaRPr lang="en-HK" sz="2400" dirty="0"/>
          </a:p>
        </p:txBody>
      </p:sp>
      <p:pic>
        <p:nvPicPr>
          <p:cNvPr id="5" name="图片 4">
            <a:extLst>
              <a:ext uri="{FF2B5EF4-FFF2-40B4-BE49-F238E27FC236}">
                <a16:creationId xmlns:a16="http://schemas.microsoft.com/office/drawing/2014/main" id="{AC993A5D-EF8D-43B4-9BDA-2C9D673CA5E0}"/>
              </a:ext>
            </a:extLst>
          </p:cNvPr>
          <p:cNvPicPr>
            <a:picLocks noChangeAspect="1"/>
          </p:cNvPicPr>
          <p:nvPr/>
        </p:nvPicPr>
        <p:blipFill>
          <a:blip r:embed="rId3"/>
          <a:stretch>
            <a:fillRect/>
          </a:stretch>
        </p:blipFill>
        <p:spPr>
          <a:xfrm>
            <a:off x="441104" y="2334337"/>
            <a:ext cx="11309792" cy="2189326"/>
          </a:xfrm>
          <a:prstGeom prst="rect">
            <a:avLst/>
          </a:prstGeom>
        </p:spPr>
      </p:pic>
    </p:spTree>
    <p:extLst>
      <p:ext uri="{BB962C8B-B14F-4D97-AF65-F5344CB8AC3E}">
        <p14:creationId xmlns:p14="http://schemas.microsoft.com/office/powerpoint/2010/main" val="2112845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B062C-EDD1-95E0-C2E0-EB3F65C3DF6B}"/>
            </a:ext>
          </a:extLst>
        </p:cNvPr>
        <p:cNvGrpSpPr/>
        <p:nvPr/>
      </p:nvGrpSpPr>
      <p:grpSpPr>
        <a:xfrm>
          <a:off x="0" y="0"/>
          <a:ext cx="0" cy="0"/>
          <a:chOff x="0" y="0"/>
          <a:chExt cx="0" cy="0"/>
        </a:xfrm>
      </p:grpSpPr>
      <p:pic>
        <p:nvPicPr>
          <p:cNvPr id="4" name="内容占位符 4">
            <a:extLst>
              <a:ext uri="{FF2B5EF4-FFF2-40B4-BE49-F238E27FC236}">
                <a16:creationId xmlns:a16="http://schemas.microsoft.com/office/drawing/2014/main" id="{017D8110-3904-EEAC-FA69-6BD038E2C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7C96D20C-CF50-66C3-556A-4EF2D1E2AD69}"/>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数据处理</a:t>
            </a:r>
            <a:endParaRPr lang="en-HK" sz="4000" dirty="0">
              <a:solidFill>
                <a:schemeClr val="bg1"/>
              </a:solidFill>
            </a:endParaRPr>
          </a:p>
        </p:txBody>
      </p:sp>
      <p:sp>
        <p:nvSpPr>
          <p:cNvPr id="3" name="内容占位符 2">
            <a:extLst>
              <a:ext uri="{FF2B5EF4-FFF2-40B4-BE49-F238E27FC236}">
                <a16:creationId xmlns:a16="http://schemas.microsoft.com/office/drawing/2014/main" id="{ACE54D23-B07D-5437-DF6E-0E4D30F46FE1}"/>
              </a:ext>
            </a:extLst>
          </p:cNvPr>
          <p:cNvSpPr>
            <a:spLocks noGrp="1"/>
          </p:cNvSpPr>
          <p:nvPr>
            <p:ph idx="1"/>
          </p:nvPr>
        </p:nvSpPr>
        <p:spPr/>
        <p:txBody>
          <a:bodyPr>
            <a:normAutofit lnSpcReduction="10000"/>
          </a:bodyPr>
          <a:lstStyle/>
          <a:p>
            <a:pPr marL="0" indent="0">
              <a:buNone/>
            </a:pPr>
            <a:r>
              <a:rPr lang="en-HK" altLang="zh-CN" b="1" dirty="0"/>
              <a:t>3.</a:t>
            </a:r>
            <a:r>
              <a:rPr lang="zh-CN" altLang="en-US" b="1" dirty="0"/>
              <a:t>计算</a:t>
            </a:r>
            <a:r>
              <a:rPr lang="en-US" altLang="zh-CN" b="1" dirty="0"/>
              <a:t>x(t)</a:t>
            </a:r>
            <a:r>
              <a:rPr lang="zh-CN" altLang="en-US" b="1" dirty="0"/>
              <a:t>平均值，并绘制油滴水平方向运动 直方图（图</a:t>
            </a:r>
            <a:r>
              <a:rPr lang="en-US" altLang="zh-CN" b="1" dirty="0"/>
              <a:t>1</a:t>
            </a:r>
            <a:r>
              <a:rPr lang="zh-CN" altLang="en-US" b="1" dirty="0"/>
              <a:t>、图</a:t>
            </a:r>
            <a:r>
              <a:rPr lang="en-US" altLang="zh-CN" b="1" dirty="0"/>
              <a:t>2</a:t>
            </a:r>
            <a:r>
              <a:rPr lang="zh-CN" altLang="en-US" b="1" dirty="0"/>
              <a:t>），计算</a:t>
            </a:r>
            <a:r>
              <a:rPr lang="en-US" altLang="zh-CN" b="1" dirty="0"/>
              <a:t>x(t)</a:t>
            </a:r>
            <a:r>
              <a:rPr lang="zh-CN" altLang="en-US" b="1" dirty="0"/>
              <a:t>的标准误差，验证</a:t>
            </a:r>
            <a:r>
              <a:rPr lang="en-US" altLang="zh-CN" b="1" dirty="0"/>
              <a:t>&lt;x&gt;=0</a:t>
            </a:r>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r>
              <a:rPr lang="en-US" altLang="zh-CN" b="1" dirty="0"/>
              <a:t>	</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pic>
        <p:nvPicPr>
          <p:cNvPr id="6" name="图片 5">
            <a:extLst>
              <a:ext uri="{FF2B5EF4-FFF2-40B4-BE49-F238E27FC236}">
                <a16:creationId xmlns:a16="http://schemas.microsoft.com/office/drawing/2014/main" id="{2A2AD117-C36F-7541-2FD7-1C0F1134D46F}"/>
              </a:ext>
            </a:extLst>
          </p:cNvPr>
          <p:cNvPicPr>
            <a:picLocks noChangeAspect="1"/>
          </p:cNvPicPr>
          <p:nvPr/>
        </p:nvPicPr>
        <p:blipFill>
          <a:blip r:embed="rId3"/>
          <a:stretch>
            <a:fillRect/>
          </a:stretch>
        </p:blipFill>
        <p:spPr>
          <a:xfrm>
            <a:off x="1499778" y="2994103"/>
            <a:ext cx="3589665" cy="2880000"/>
          </a:xfrm>
          <a:prstGeom prst="rect">
            <a:avLst/>
          </a:prstGeom>
        </p:spPr>
      </p:pic>
      <p:pic>
        <p:nvPicPr>
          <p:cNvPr id="7" name="图片 6">
            <a:extLst>
              <a:ext uri="{FF2B5EF4-FFF2-40B4-BE49-F238E27FC236}">
                <a16:creationId xmlns:a16="http://schemas.microsoft.com/office/drawing/2014/main" id="{266A3313-E6DB-404B-2CEC-FDAD29672F8B}"/>
              </a:ext>
            </a:extLst>
          </p:cNvPr>
          <p:cNvPicPr>
            <a:picLocks noChangeAspect="1"/>
          </p:cNvPicPr>
          <p:nvPr/>
        </p:nvPicPr>
        <p:blipFill>
          <a:blip r:embed="rId4"/>
          <a:stretch>
            <a:fillRect/>
          </a:stretch>
        </p:blipFill>
        <p:spPr>
          <a:xfrm>
            <a:off x="6419056" y="2936963"/>
            <a:ext cx="3605131" cy="2880000"/>
          </a:xfrm>
          <a:prstGeom prst="rect">
            <a:avLst/>
          </a:prstGeom>
        </p:spPr>
      </p:pic>
      <p:sp>
        <p:nvSpPr>
          <p:cNvPr id="8" name="文本框 7">
            <a:extLst>
              <a:ext uri="{FF2B5EF4-FFF2-40B4-BE49-F238E27FC236}">
                <a16:creationId xmlns:a16="http://schemas.microsoft.com/office/drawing/2014/main" id="{69B84C51-5F46-0C21-B236-2B924BC6D6DD}"/>
              </a:ext>
            </a:extLst>
          </p:cNvPr>
          <p:cNvSpPr txBox="1"/>
          <p:nvPr/>
        </p:nvSpPr>
        <p:spPr>
          <a:xfrm>
            <a:off x="2780270" y="5931243"/>
            <a:ext cx="840260" cy="461665"/>
          </a:xfrm>
          <a:prstGeom prst="rect">
            <a:avLst/>
          </a:prstGeom>
          <a:noFill/>
        </p:spPr>
        <p:txBody>
          <a:bodyPr wrap="square" rtlCol="0">
            <a:spAutoFit/>
          </a:bodyPr>
          <a:lstStyle/>
          <a:p>
            <a:r>
              <a:rPr lang="zh-CN" altLang="en-US" sz="2400" dirty="0"/>
              <a:t>图</a:t>
            </a:r>
            <a:r>
              <a:rPr lang="en-US" altLang="zh-CN" sz="2400" dirty="0"/>
              <a:t>1</a:t>
            </a:r>
            <a:endParaRPr lang="zh-CN" altLang="en-US" sz="2400" dirty="0"/>
          </a:p>
        </p:txBody>
      </p:sp>
      <p:sp>
        <p:nvSpPr>
          <p:cNvPr id="10" name="文本框 9">
            <a:extLst>
              <a:ext uri="{FF2B5EF4-FFF2-40B4-BE49-F238E27FC236}">
                <a16:creationId xmlns:a16="http://schemas.microsoft.com/office/drawing/2014/main" id="{13331F9F-DF02-F9E0-09D6-AD9998F8C3D7}"/>
              </a:ext>
            </a:extLst>
          </p:cNvPr>
          <p:cNvSpPr txBox="1"/>
          <p:nvPr/>
        </p:nvSpPr>
        <p:spPr>
          <a:xfrm>
            <a:off x="7784756" y="5946130"/>
            <a:ext cx="1198606" cy="461665"/>
          </a:xfrm>
          <a:prstGeom prst="rect">
            <a:avLst/>
          </a:prstGeom>
          <a:noFill/>
        </p:spPr>
        <p:txBody>
          <a:bodyPr wrap="square" rtlCol="0">
            <a:spAutoFit/>
          </a:bodyPr>
          <a:lstStyle/>
          <a:p>
            <a:r>
              <a:rPr lang="zh-CN" altLang="en-US" sz="2400" dirty="0"/>
              <a:t>图</a:t>
            </a:r>
            <a:r>
              <a:rPr lang="en-US" altLang="zh-CN" sz="2400" dirty="0"/>
              <a:t>2</a:t>
            </a:r>
            <a:endParaRPr lang="zh-CN" altLang="en-US" sz="2400" dirty="0"/>
          </a:p>
        </p:txBody>
      </p:sp>
    </p:spTree>
    <p:extLst>
      <p:ext uri="{BB962C8B-B14F-4D97-AF65-F5344CB8AC3E}">
        <p14:creationId xmlns:p14="http://schemas.microsoft.com/office/powerpoint/2010/main" val="1307428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E9B47-0A94-DC30-1F9F-9F75DD080173}"/>
            </a:ext>
          </a:extLst>
        </p:cNvPr>
        <p:cNvGrpSpPr/>
        <p:nvPr/>
      </p:nvGrpSpPr>
      <p:grpSpPr>
        <a:xfrm>
          <a:off x="0" y="0"/>
          <a:ext cx="0" cy="0"/>
          <a:chOff x="0" y="0"/>
          <a:chExt cx="0" cy="0"/>
        </a:xfrm>
      </p:grpSpPr>
      <p:pic>
        <p:nvPicPr>
          <p:cNvPr id="4" name="内容占位符 4">
            <a:extLst>
              <a:ext uri="{FF2B5EF4-FFF2-40B4-BE49-F238E27FC236}">
                <a16:creationId xmlns:a16="http://schemas.microsoft.com/office/drawing/2014/main" id="{24AC9BFD-AD79-D33E-DC96-6396BAFBF9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08519BA8-8392-6A8A-12B1-BDA61B86621E}"/>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数据处理</a:t>
            </a:r>
            <a:endParaRPr lang="en-HK" sz="4000" dirty="0">
              <a:solidFill>
                <a:schemeClr val="bg1"/>
              </a:solidFill>
            </a:endParaRPr>
          </a:p>
        </p:txBody>
      </p:sp>
      <p:sp>
        <p:nvSpPr>
          <p:cNvPr id="3" name="内容占位符 2">
            <a:extLst>
              <a:ext uri="{FF2B5EF4-FFF2-40B4-BE49-F238E27FC236}">
                <a16:creationId xmlns:a16="http://schemas.microsoft.com/office/drawing/2014/main" id="{7C0BECF9-6D3E-7C87-46A0-5DF95A6C508A}"/>
              </a:ext>
            </a:extLst>
          </p:cNvPr>
          <p:cNvSpPr>
            <a:spLocks noGrp="1"/>
          </p:cNvSpPr>
          <p:nvPr>
            <p:ph idx="1"/>
          </p:nvPr>
        </p:nvSpPr>
        <p:spPr/>
        <p:txBody>
          <a:bodyPr>
            <a:normAutofit lnSpcReduction="10000"/>
          </a:bodyPr>
          <a:lstStyle/>
          <a:p>
            <a:pPr marL="0" indent="0">
              <a:buNone/>
            </a:pPr>
            <a:r>
              <a:rPr lang="en-HK" altLang="zh-CN" b="1" dirty="0"/>
              <a:t>3.</a:t>
            </a:r>
            <a:r>
              <a:rPr lang="zh-CN" altLang="en-US" b="1" dirty="0"/>
              <a:t>计算</a:t>
            </a:r>
            <a:r>
              <a:rPr lang="en-US" altLang="zh-CN" b="1" dirty="0"/>
              <a:t>x(t)</a:t>
            </a:r>
            <a:r>
              <a:rPr lang="zh-CN" altLang="en-US" b="1" dirty="0"/>
              <a:t>平均值，并绘制油滴水平方向运动 直方图（图</a:t>
            </a:r>
            <a:r>
              <a:rPr lang="en-US" altLang="zh-CN" b="1" dirty="0"/>
              <a:t>1</a:t>
            </a:r>
            <a:r>
              <a:rPr lang="zh-CN" altLang="en-US" b="1" dirty="0"/>
              <a:t>、图</a:t>
            </a:r>
            <a:r>
              <a:rPr lang="en-US" altLang="zh-CN" b="1" dirty="0"/>
              <a:t>2</a:t>
            </a:r>
            <a:r>
              <a:rPr lang="zh-CN" altLang="en-US" b="1" dirty="0"/>
              <a:t>），计算</a:t>
            </a:r>
            <a:r>
              <a:rPr lang="en-US" altLang="zh-CN" b="1" dirty="0"/>
              <a:t>x(t)</a:t>
            </a:r>
            <a:r>
              <a:rPr lang="zh-CN" altLang="en-US" b="1" dirty="0"/>
              <a:t>的标准误差，验证</a:t>
            </a:r>
            <a:r>
              <a:rPr lang="en-US" altLang="zh-CN" b="1" dirty="0"/>
              <a:t>&lt;x&gt;=0</a:t>
            </a:r>
          </a:p>
          <a:p>
            <a:pPr marL="0" indent="0">
              <a:buNone/>
            </a:pPr>
            <a:endParaRPr lang="en-US" altLang="zh-CN" sz="2400"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r>
              <a:rPr lang="en-US" altLang="zh-CN" b="1" dirty="0"/>
              <a:t>	</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pic>
        <p:nvPicPr>
          <p:cNvPr id="5" name="图片 4">
            <a:extLst>
              <a:ext uri="{FF2B5EF4-FFF2-40B4-BE49-F238E27FC236}">
                <a16:creationId xmlns:a16="http://schemas.microsoft.com/office/drawing/2014/main" id="{F46A08B2-DF5C-1643-4954-7E2A00F2F34E}"/>
              </a:ext>
            </a:extLst>
          </p:cNvPr>
          <p:cNvPicPr>
            <a:picLocks noChangeAspect="1"/>
          </p:cNvPicPr>
          <p:nvPr/>
        </p:nvPicPr>
        <p:blipFill>
          <a:blip r:embed="rId3"/>
          <a:stretch>
            <a:fillRect/>
          </a:stretch>
        </p:blipFill>
        <p:spPr>
          <a:xfrm>
            <a:off x="410051" y="3115907"/>
            <a:ext cx="11371898" cy="2036096"/>
          </a:xfrm>
          <a:prstGeom prst="rect">
            <a:avLst/>
          </a:prstGeom>
        </p:spPr>
      </p:pic>
    </p:spTree>
    <p:extLst>
      <p:ext uri="{BB962C8B-B14F-4D97-AF65-F5344CB8AC3E}">
        <p14:creationId xmlns:p14="http://schemas.microsoft.com/office/powerpoint/2010/main" val="3435315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B7FBB-3FF8-627F-BEEF-AC02B17EB5AB}"/>
            </a:ext>
          </a:extLst>
        </p:cNvPr>
        <p:cNvGrpSpPr/>
        <p:nvPr/>
      </p:nvGrpSpPr>
      <p:grpSpPr>
        <a:xfrm>
          <a:off x="0" y="0"/>
          <a:ext cx="0" cy="0"/>
          <a:chOff x="0" y="0"/>
          <a:chExt cx="0" cy="0"/>
        </a:xfrm>
      </p:grpSpPr>
      <p:pic>
        <p:nvPicPr>
          <p:cNvPr id="4" name="内容占位符 4">
            <a:extLst>
              <a:ext uri="{FF2B5EF4-FFF2-40B4-BE49-F238E27FC236}">
                <a16:creationId xmlns:a16="http://schemas.microsoft.com/office/drawing/2014/main" id="{4657962E-31D5-E81E-534B-D5F529556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6FF0DA65-B4E9-A3DD-6A27-7169BE66D716}"/>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数据处理</a:t>
            </a:r>
            <a:endParaRPr lang="en-HK" sz="4000" dirty="0">
              <a:solidFill>
                <a:schemeClr val="bg1"/>
              </a:solidFill>
            </a:endParaRPr>
          </a:p>
        </p:txBody>
      </p:sp>
      <p:sp>
        <p:nvSpPr>
          <p:cNvPr id="3" name="内容占位符 2">
            <a:extLst>
              <a:ext uri="{FF2B5EF4-FFF2-40B4-BE49-F238E27FC236}">
                <a16:creationId xmlns:a16="http://schemas.microsoft.com/office/drawing/2014/main" id="{E028C614-AA22-524E-BCD9-149AF0C19DC6}"/>
              </a:ext>
            </a:extLst>
          </p:cNvPr>
          <p:cNvSpPr>
            <a:spLocks noGrp="1"/>
          </p:cNvSpPr>
          <p:nvPr>
            <p:ph idx="1"/>
          </p:nvPr>
        </p:nvSpPr>
        <p:spPr>
          <a:xfrm>
            <a:off x="838200" y="1569027"/>
            <a:ext cx="10617777" cy="4607936"/>
          </a:xfrm>
        </p:spPr>
        <p:txBody>
          <a:bodyPr>
            <a:normAutofit/>
          </a:bodyPr>
          <a:lstStyle/>
          <a:p>
            <a:pPr marL="0" indent="0">
              <a:buNone/>
            </a:pPr>
            <a:r>
              <a:rPr lang="en-HK" altLang="zh-CN" b="1" dirty="0"/>
              <a:t>4.</a:t>
            </a:r>
            <a:r>
              <a:rPr lang="zh-CN" altLang="en-US" b="1" dirty="0"/>
              <a:t>绘制油滴 与</a:t>
            </a:r>
            <a:r>
              <a:rPr lang="en-US" altLang="zh-CN" b="1" dirty="0"/>
              <a:t>t</a:t>
            </a:r>
            <a:r>
              <a:rPr lang="zh-CN" altLang="en-US" b="1" dirty="0"/>
              <a:t>线性拟合图（图</a:t>
            </a:r>
            <a:r>
              <a:rPr lang="en-US" altLang="zh-CN" b="1" dirty="0"/>
              <a:t>3</a:t>
            </a:r>
            <a:r>
              <a:rPr lang="zh-CN" altLang="en-US" b="1" dirty="0"/>
              <a:t>、图</a:t>
            </a:r>
            <a:r>
              <a:rPr lang="en-US" altLang="zh-CN" b="1" dirty="0"/>
              <a:t>4</a:t>
            </a:r>
            <a:r>
              <a:rPr lang="zh-CN" altLang="en-US" b="1" dirty="0"/>
              <a:t>），计算实验所得扩散系数。</a:t>
            </a:r>
            <a:endParaRPr lang="en-US" altLang="zh-CN" sz="2400"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endParaRPr lang="en-US" altLang="zh-CN" b="1" dirty="0"/>
          </a:p>
          <a:p>
            <a:pPr marL="0" indent="0">
              <a:buNone/>
            </a:pPr>
            <a:r>
              <a:rPr lang="en-US" altLang="zh-CN" b="1" dirty="0"/>
              <a:t>	</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pic>
        <p:nvPicPr>
          <p:cNvPr id="6" name="图片 5">
            <a:extLst>
              <a:ext uri="{FF2B5EF4-FFF2-40B4-BE49-F238E27FC236}">
                <a16:creationId xmlns:a16="http://schemas.microsoft.com/office/drawing/2014/main" id="{100BB7E8-50E0-5E72-D45F-F984C833B7B9}"/>
              </a:ext>
            </a:extLst>
          </p:cNvPr>
          <p:cNvPicPr>
            <a:picLocks noChangeAspect="1"/>
          </p:cNvPicPr>
          <p:nvPr/>
        </p:nvPicPr>
        <p:blipFill>
          <a:blip r:embed="rId3"/>
          <a:stretch>
            <a:fillRect/>
          </a:stretch>
        </p:blipFill>
        <p:spPr>
          <a:xfrm>
            <a:off x="886223" y="2161605"/>
            <a:ext cx="4803020" cy="3467268"/>
          </a:xfrm>
          <a:prstGeom prst="rect">
            <a:avLst/>
          </a:prstGeom>
        </p:spPr>
      </p:pic>
      <p:pic>
        <p:nvPicPr>
          <p:cNvPr id="7" name="图片 6">
            <a:extLst>
              <a:ext uri="{FF2B5EF4-FFF2-40B4-BE49-F238E27FC236}">
                <a16:creationId xmlns:a16="http://schemas.microsoft.com/office/drawing/2014/main" id="{5D81690B-A23A-93BB-31D1-E750BDFC87B5}"/>
              </a:ext>
            </a:extLst>
          </p:cNvPr>
          <p:cNvPicPr>
            <a:picLocks noChangeAspect="1"/>
          </p:cNvPicPr>
          <p:nvPr/>
        </p:nvPicPr>
        <p:blipFill>
          <a:blip r:embed="rId4"/>
          <a:stretch>
            <a:fillRect/>
          </a:stretch>
        </p:blipFill>
        <p:spPr>
          <a:xfrm>
            <a:off x="6406949" y="2072652"/>
            <a:ext cx="5049028" cy="3444226"/>
          </a:xfrm>
          <a:prstGeom prst="rect">
            <a:avLst/>
          </a:prstGeom>
        </p:spPr>
      </p:pic>
      <p:pic>
        <p:nvPicPr>
          <p:cNvPr id="10" name="图片 9">
            <a:extLst>
              <a:ext uri="{FF2B5EF4-FFF2-40B4-BE49-F238E27FC236}">
                <a16:creationId xmlns:a16="http://schemas.microsoft.com/office/drawing/2014/main" id="{9B2E5397-0006-AF2E-F9A1-340C343AC9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967" y="5632579"/>
            <a:ext cx="4715533" cy="428685"/>
          </a:xfrm>
          <a:prstGeom prst="rect">
            <a:avLst/>
          </a:prstGeom>
        </p:spPr>
      </p:pic>
      <p:pic>
        <p:nvPicPr>
          <p:cNvPr id="12" name="图片 11">
            <a:extLst>
              <a:ext uri="{FF2B5EF4-FFF2-40B4-BE49-F238E27FC236}">
                <a16:creationId xmlns:a16="http://schemas.microsoft.com/office/drawing/2014/main" id="{F9AF25AF-B393-0982-8C5A-EAF3B357513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28741" y="5599236"/>
            <a:ext cx="4725059" cy="495369"/>
          </a:xfrm>
          <a:prstGeom prst="rect">
            <a:avLst/>
          </a:prstGeom>
        </p:spPr>
      </p:pic>
    </p:spTree>
    <p:extLst>
      <p:ext uri="{BB962C8B-B14F-4D97-AF65-F5344CB8AC3E}">
        <p14:creationId xmlns:p14="http://schemas.microsoft.com/office/powerpoint/2010/main" val="2414182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544FC7-7C0A-02F3-BECB-0D84467EAD15}"/>
            </a:ext>
          </a:extLst>
        </p:cNvPr>
        <p:cNvGrpSpPr/>
        <p:nvPr/>
      </p:nvGrpSpPr>
      <p:grpSpPr>
        <a:xfrm>
          <a:off x="0" y="0"/>
          <a:ext cx="0" cy="0"/>
          <a:chOff x="0" y="0"/>
          <a:chExt cx="0" cy="0"/>
        </a:xfrm>
      </p:grpSpPr>
      <p:pic>
        <p:nvPicPr>
          <p:cNvPr id="4" name="内容占位符 4">
            <a:extLst>
              <a:ext uri="{FF2B5EF4-FFF2-40B4-BE49-F238E27FC236}">
                <a16:creationId xmlns:a16="http://schemas.microsoft.com/office/drawing/2014/main" id="{8C525755-50C3-7400-8C76-E0AF24EC6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65" y="0"/>
            <a:ext cx="12192000" cy="6858000"/>
          </a:xfrm>
          <a:prstGeom prst="rect">
            <a:avLst/>
          </a:prstGeom>
        </p:spPr>
      </p:pic>
      <p:sp>
        <p:nvSpPr>
          <p:cNvPr id="2" name="标题 1">
            <a:extLst>
              <a:ext uri="{FF2B5EF4-FFF2-40B4-BE49-F238E27FC236}">
                <a16:creationId xmlns:a16="http://schemas.microsoft.com/office/drawing/2014/main" id="{08FC74A6-0CB1-3A68-B70D-B0A4DB9FC7B5}"/>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数据处理</a:t>
            </a:r>
            <a:endParaRPr lang="en-HK" sz="4000" dirty="0">
              <a:solidFill>
                <a:schemeClr val="bg1"/>
              </a:solidFill>
            </a:endParaRPr>
          </a:p>
        </p:txBody>
      </p:sp>
      <p:sp>
        <p:nvSpPr>
          <p:cNvPr id="3" name="内容占位符 2">
            <a:extLst>
              <a:ext uri="{FF2B5EF4-FFF2-40B4-BE49-F238E27FC236}">
                <a16:creationId xmlns:a16="http://schemas.microsoft.com/office/drawing/2014/main" id="{434A2A75-FB86-7176-34E9-3DD020E763F4}"/>
              </a:ext>
            </a:extLst>
          </p:cNvPr>
          <p:cNvSpPr>
            <a:spLocks noGrp="1"/>
          </p:cNvSpPr>
          <p:nvPr>
            <p:ph idx="1"/>
          </p:nvPr>
        </p:nvSpPr>
        <p:spPr>
          <a:xfrm>
            <a:off x="1351280" y="1464945"/>
            <a:ext cx="10515600" cy="4351338"/>
          </a:xfrm>
        </p:spPr>
        <p:txBody>
          <a:bodyPr>
            <a:normAutofit fontScale="92500" lnSpcReduction="10000"/>
          </a:bodyPr>
          <a:lstStyle/>
          <a:p>
            <a:pPr marL="0" indent="0">
              <a:buNone/>
            </a:pPr>
            <a:r>
              <a:rPr lang="en-HK" altLang="zh-CN" b="1" dirty="0"/>
              <a:t>4.</a:t>
            </a:r>
            <a:r>
              <a:rPr lang="zh-CN" altLang="en-US" b="1" dirty="0"/>
              <a:t>绘制油滴与</a:t>
            </a:r>
            <a:r>
              <a:rPr lang="en-US" altLang="zh-CN" b="1" dirty="0"/>
              <a:t>t</a:t>
            </a:r>
            <a:r>
              <a:rPr lang="zh-CN" altLang="en-US" b="1" dirty="0"/>
              <a:t>线性拟合图（图</a:t>
            </a:r>
            <a:r>
              <a:rPr lang="en-US" altLang="zh-CN" b="1" dirty="0"/>
              <a:t>3</a:t>
            </a:r>
            <a:r>
              <a:rPr lang="zh-CN" altLang="en-US" b="1" dirty="0"/>
              <a:t>、图</a:t>
            </a:r>
            <a:r>
              <a:rPr lang="en-US" altLang="zh-CN" b="1" dirty="0"/>
              <a:t>4</a:t>
            </a:r>
            <a:r>
              <a:rPr lang="zh-CN" altLang="en-US" b="1" dirty="0"/>
              <a:t>），计算实验所得扩散系数。</a:t>
            </a:r>
            <a:endParaRPr lang="en-US" altLang="zh-CN" b="1" dirty="0"/>
          </a:p>
          <a:p>
            <a:pPr marL="0" indent="0">
              <a:buNone/>
            </a:pPr>
            <a:endParaRPr lang="en-US" altLang="zh-CN" sz="2400" b="1" dirty="0"/>
          </a:p>
          <a:p>
            <a:pPr marL="0" indent="0">
              <a:buNone/>
            </a:pPr>
            <a:endParaRPr lang="en-US" altLang="zh-CN" sz="2400" dirty="0"/>
          </a:p>
          <a:p>
            <a:pPr marL="0" indent="0">
              <a:buNone/>
            </a:pPr>
            <a:r>
              <a:rPr lang="en-US" altLang="zh-CN" sz="2400" dirty="0"/>
              <a:t>								</a:t>
            </a:r>
            <a:r>
              <a:rPr lang="zh-CN" altLang="en-US" sz="2400" dirty="0"/>
              <a:t>（</a:t>
            </a:r>
            <a:r>
              <a:rPr lang="en-US" altLang="zh-CN" sz="2400" dirty="0"/>
              <a:t>R²</a:t>
            </a:r>
            <a:r>
              <a:rPr lang="zh-CN" altLang="en-US" sz="2400" dirty="0"/>
              <a:t>≥</a:t>
            </a:r>
            <a:r>
              <a:rPr lang="en-US" altLang="zh-CN" sz="2400" dirty="0"/>
              <a:t>0.97</a:t>
            </a:r>
            <a:r>
              <a:rPr lang="zh-CN" altLang="en-US" sz="2400" dirty="0"/>
              <a:t>）</a:t>
            </a:r>
            <a:endParaRPr lang="en-US" altLang="zh-CN" sz="2400" dirty="0"/>
          </a:p>
          <a:p>
            <a:pPr marL="0" indent="0">
              <a:buNone/>
            </a:pPr>
            <a:endParaRPr lang="en-US" altLang="zh-CN" b="1" dirty="0"/>
          </a:p>
          <a:p>
            <a:pPr marL="0" indent="0">
              <a:buNone/>
            </a:pPr>
            <a:endParaRPr lang="en-US" altLang="zh-CN" b="1" dirty="0"/>
          </a:p>
          <a:p>
            <a:pPr marL="0" indent="0">
              <a:buNone/>
            </a:pPr>
            <a:r>
              <a:rPr lang="en-US" altLang="zh-CN" b="1" dirty="0"/>
              <a:t>			</a:t>
            </a:r>
            <a:r>
              <a:rPr lang="zh-CN" altLang="en-US" sz="1700" dirty="0"/>
              <a:t>（左图：上一页的图三的部分截取）</a:t>
            </a:r>
            <a:endParaRPr lang="en-US" altLang="zh-CN" sz="1700" dirty="0"/>
          </a:p>
          <a:p>
            <a:pPr marL="0" indent="0">
              <a:buNone/>
            </a:pPr>
            <a:endParaRPr lang="en-US" altLang="zh-CN" b="1" dirty="0"/>
          </a:p>
          <a:p>
            <a:pPr marL="0" indent="0">
              <a:buNone/>
            </a:pPr>
            <a:endParaRPr lang="en-US" altLang="zh-CN" b="1" dirty="0"/>
          </a:p>
          <a:p>
            <a:pPr marL="0" indent="0">
              <a:buNone/>
            </a:pPr>
            <a:r>
              <a:rPr lang="en-US" altLang="zh-CN" b="1" dirty="0"/>
              <a:t>	</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pic>
        <p:nvPicPr>
          <p:cNvPr id="5" name="图片 4">
            <a:extLst>
              <a:ext uri="{FF2B5EF4-FFF2-40B4-BE49-F238E27FC236}">
                <a16:creationId xmlns:a16="http://schemas.microsoft.com/office/drawing/2014/main" id="{FCEEFDDA-FACC-2F95-467C-41E6229F96DF}"/>
              </a:ext>
            </a:extLst>
          </p:cNvPr>
          <p:cNvPicPr>
            <a:picLocks noChangeAspect="1"/>
          </p:cNvPicPr>
          <p:nvPr/>
        </p:nvPicPr>
        <p:blipFill>
          <a:blip r:embed="rId3"/>
          <a:stretch>
            <a:fillRect/>
          </a:stretch>
        </p:blipFill>
        <p:spPr>
          <a:xfrm>
            <a:off x="3818831" y="2620407"/>
            <a:ext cx="8048049" cy="1440974"/>
          </a:xfrm>
          <a:prstGeom prst="rect">
            <a:avLst/>
          </a:prstGeom>
        </p:spPr>
      </p:pic>
      <p:pic>
        <p:nvPicPr>
          <p:cNvPr id="6" name="图片 5">
            <a:extLst>
              <a:ext uri="{FF2B5EF4-FFF2-40B4-BE49-F238E27FC236}">
                <a16:creationId xmlns:a16="http://schemas.microsoft.com/office/drawing/2014/main" id="{DD5DC4DF-C491-D865-9707-AF33DEA85AE7}"/>
              </a:ext>
            </a:extLst>
          </p:cNvPr>
          <p:cNvPicPr>
            <a:picLocks noChangeAspect="1"/>
          </p:cNvPicPr>
          <p:nvPr/>
        </p:nvPicPr>
        <p:blipFill>
          <a:blip r:embed="rId4"/>
          <a:srcRect l="61412" t="50867" r="3425" b="17452"/>
          <a:stretch/>
        </p:blipFill>
        <p:spPr>
          <a:xfrm>
            <a:off x="670560" y="2686212"/>
            <a:ext cx="3185161" cy="2071724"/>
          </a:xfrm>
          <a:prstGeom prst="rect">
            <a:avLst/>
          </a:prstGeom>
        </p:spPr>
      </p:pic>
    </p:spTree>
    <p:extLst>
      <p:ext uri="{BB962C8B-B14F-4D97-AF65-F5344CB8AC3E}">
        <p14:creationId xmlns:p14="http://schemas.microsoft.com/office/powerpoint/2010/main" val="4261990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01D3C5-A063-0DAD-6EB2-1059FA3C04C3}"/>
            </a:ext>
          </a:extLst>
        </p:cNvPr>
        <p:cNvGrpSpPr/>
        <p:nvPr/>
      </p:nvGrpSpPr>
      <p:grpSpPr>
        <a:xfrm>
          <a:off x="0" y="0"/>
          <a:ext cx="0" cy="0"/>
          <a:chOff x="0" y="0"/>
          <a:chExt cx="0" cy="0"/>
        </a:xfrm>
      </p:grpSpPr>
      <p:pic>
        <p:nvPicPr>
          <p:cNvPr id="4" name="内容占位符 4">
            <a:extLst>
              <a:ext uri="{FF2B5EF4-FFF2-40B4-BE49-F238E27FC236}">
                <a16:creationId xmlns:a16="http://schemas.microsoft.com/office/drawing/2014/main" id="{C5012557-5D1C-50AB-B29A-379EC670BE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803B1B43-96F2-A09B-ED93-224ADD896AFB}"/>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数据处理</a:t>
            </a:r>
            <a:endParaRPr lang="en-HK" sz="4000" dirty="0">
              <a:solidFill>
                <a:schemeClr val="bg1"/>
              </a:solidFill>
            </a:endParaRPr>
          </a:p>
        </p:txBody>
      </p:sp>
      <p:sp>
        <p:nvSpPr>
          <p:cNvPr id="3" name="内容占位符 2">
            <a:extLst>
              <a:ext uri="{FF2B5EF4-FFF2-40B4-BE49-F238E27FC236}">
                <a16:creationId xmlns:a16="http://schemas.microsoft.com/office/drawing/2014/main" id="{F0181D66-D29E-290C-7C59-910F1F3FC8B7}"/>
              </a:ext>
            </a:extLst>
          </p:cNvPr>
          <p:cNvSpPr>
            <a:spLocks noGrp="1"/>
          </p:cNvSpPr>
          <p:nvPr>
            <p:ph idx="1"/>
          </p:nvPr>
        </p:nvSpPr>
        <p:spPr/>
        <p:txBody>
          <a:bodyPr>
            <a:normAutofit/>
          </a:bodyPr>
          <a:lstStyle/>
          <a:p>
            <a:pPr marL="0" indent="0">
              <a:buNone/>
            </a:pPr>
            <a:r>
              <a:rPr lang="en-HK" altLang="zh-CN" b="1" dirty="0"/>
              <a:t>5.</a:t>
            </a:r>
            <a:r>
              <a:rPr lang="zh-CN" altLang="en-US" b="1" dirty="0"/>
              <a:t>通过扩散系数计算玻尔兹曼常数</a:t>
            </a:r>
            <a:endParaRPr lang="en-US" altLang="zh-CN" b="1" dirty="0"/>
          </a:p>
          <a:p>
            <a:pPr marL="0" indent="0">
              <a:buNone/>
            </a:pPr>
            <a:endParaRPr lang="en-US" altLang="zh-CN" b="1" dirty="0"/>
          </a:p>
          <a:p>
            <a:pPr marL="0" indent="0">
              <a:buNone/>
            </a:pPr>
            <a:endParaRPr lang="en-US" altLang="zh-CN" b="1" dirty="0"/>
          </a:p>
          <a:p>
            <a:pPr marL="0" indent="0">
              <a:buNone/>
            </a:pPr>
            <a:r>
              <a:rPr lang="zh-CN" altLang="en-US" sz="2400" dirty="0"/>
              <a:t>第一个油滴</a:t>
            </a:r>
            <a:r>
              <a:rPr lang="en-US" altLang="zh-CN" b="1" dirty="0"/>
              <a:t>	</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pic>
        <p:nvPicPr>
          <p:cNvPr id="6" name="图片 5">
            <a:extLst>
              <a:ext uri="{FF2B5EF4-FFF2-40B4-BE49-F238E27FC236}">
                <a16:creationId xmlns:a16="http://schemas.microsoft.com/office/drawing/2014/main" id="{6E96F4EF-FB99-6429-49B3-C4EAD637D3D8}"/>
              </a:ext>
            </a:extLst>
          </p:cNvPr>
          <p:cNvPicPr>
            <a:picLocks noChangeAspect="1"/>
          </p:cNvPicPr>
          <p:nvPr/>
        </p:nvPicPr>
        <p:blipFill>
          <a:blip r:embed="rId3"/>
          <a:stretch>
            <a:fillRect/>
          </a:stretch>
        </p:blipFill>
        <p:spPr>
          <a:xfrm>
            <a:off x="838200" y="2471352"/>
            <a:ext cx="7463953" cy="750900"/>
          </a:xfrm>
          <a:prstGeom prst="rect">
            <a:avLst/>
          </a:prstGeom>
        </p:spPr>
      </p:pic>
      <p:pic>
        <p:nvPicPr>
          <p:cNvPr id="7" name="图片 6">
            <a:extLst>
              <a:ext uri="{FF2B5EF4-FFF2-40B4-BE49-F238E27FC236}">
                <a16:creationId xmlns:a16="http://schemas.microsoft.com/office/drawing/2014/main" id="{6D221935-5B74-88C8-B883-73BC32772E3E}"/>
              </a:ext>
            </a:extLst>
          </p:cNvPr>
          <p:cNvPicPr>
            <a:picLocks noChangeAspect="1"/>
          </p:cNvPicPr>
          <p:nvPr/>
        </p:nvPicPr>
        <p:blipFill>
          <a:blip r:embed="rId4"/>
          <a:stretch>
            <a:fillRect/>
          </a:stretch>
        </p:blipFill>
        <p:spPr>
          <a:xfrm>
            <a:off x="838198" y="3867980"/>
            <a:ext cx="9900008" cy="900000"/>
          </a:xfrm>
          <a:prstGeom prst="rect">
            <a:avLst/>
          </a:prstGeom>
        </p:spPr>
      </p:pic>
      <p:pic>
        <p:nvPicPr>
          <p:cNvPr id="8" name="图片 7">
            <a:extLst>
              <a:ext uri="{FF2B5EF4-FFF2-40B4-BE49-F238E27FC236}">
                <a16:creationId xmlns:a16="http://schemas.microsoft.com/office/drawing/2014/main" id="{89293E97-E8AE-3494-1E27-A9B231472F98}"/>
              </a:ext>
            </a:extLst>
          </p:cNvPr>
          <p:cNvPicPr>
            <a:picLocks noChangeAspect="1"/>
          </p:cNvPicPr>
          <p:nvPr/>
        </p:nvPicPr>
        <p:blipFill>
          <a:blip r:embed="rId5"/>
          <a:stretch>
            <a:fillRect/>
          </a:stretch>
        </p:blipFill>
        <p:spPr>
          <a:xfrm>
            <a:off x="838198" y="5031272"/>
            <a:ext cx="3471426" cy="900000"/>
          </a:xfrm>
          <a:prstGeom prst="rect">
            <a:avLst/>
          </a:prstGeom>
        </p:spPr>
      </p:pic>
    </p:spTree>
    <p:extLst>
      <p:ext uri="{BB962C8B-B14F-4D97-AF65-F5344CB8AC3E}">
        <p14:creationId xmlns:p14="http://schemas.microsoft.com/office/powerpoint/2010/main" val="3532975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B0577-9A48-F2B0-0C40-46524FEC5207}"/>
            </a:ext>
          </a:extLst>
        </p:cNvPr>
        <p:cNvGrpSpPr/>
        <p:nvPr/>
      </p:nvGrpSpPr>
      <p:grpSpPr>
        <a:xfrm>
          <a:off x="0" y="0"/>
          <a:ext cx="0" cy="0"/>
          <a:chOff x="0" y="0"/>
          <a:chExt cx="0" cy="0"/>
        </a:xfrm>
      </p:grpSpPr>
      <p:pic>
        <p:nvPicPr>
          <p:cNvPr id="4" name="内容占位符 4">
            <a:extLst>
              <a:ext uri="{FF2B5EF4-FFF2-40B4-BE49-F238E27FC236}">
                <a16:creationId xmlns:a16="http://schemas.microsoft.com/office/drawing/2014/main" id="{B7832DA5-5363-4AE0-197D-79EFF861FA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644FA5E6-CBC4-E935-CA86-2D3AC1044098}"/>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数据处理</a:t>
            </a:r>
            <a:endParaRPr lang="en-HK" sz="4000" dirty="0">
              <a:solidFill>
                <a:schemeClr val="bg1"/>
              </a:solidFill>
            </a:endParaRPr>
          </a:p>
        </p:txBody>
      </p:sp>
      <p:sp>
        <p:nvSpPr>
          <p:cNvPr id="3" name="内容占位符 2">
            <a:extLst>
              <a:ext uri="{FF2B5EF4-FFF2-40B4-BE49-F238E27FC236}">
                <a16:creationId xmlns:a16="http://schemas.microsoft.com/office/drawing/2014/main" id="{78794D4C-C9FF-58AD-13A3-426498A1586B}"/>
              </a:ext>
            </a:extLst>
          </p:cNvPr>
          <p:cNvSpPr>
            <a:spLocks noGrp="1"/>
          </p:cNvSpPr>
          <p:nvPr>
            <p:ph idx="1"/>
          </p:nvPr>
        </p:nvSpPr>
        <p:spPr/>
        <p:txBody>
          <a:bodyPr>
            <a:normAutofit/>
          </a:bodyPr>
          <a:lstStyle/>
          <a:p>
            <a:pPr marL="0" indent="0">
              <a:buNone/>
            </a:pPr>
            <a:r>
              <a:rPr lang="en-HK" altLang="zh-CN" b="1" dirty="0"/>
              <a:t>5.</a:t>
            </a:r>
            <a:r>
              <a:rPr lang="zh-CN" altLang="en-US" b="1" dirty="0"/>
              <a:t>通过扩散系数计算玻尔兹曼常数</a:t>
            </a:r>
            <a:endParaRPr lang="en-US" altLang="zh-CN" b="1" dirty="0"/>
          </a:p>
          <a:p>
            <a:pPr marL="0" indent="0">
              <a:buNone/>
            </a:pPr>
            <a:r>
              <a:rPr lang="zh-CN" altLang="en-US" sz="2400" dirty="0"/>
              <a:t>第二个油滴</a:t>
            </a:r>
            <a:r>
              <a:rPr lang="en-US" altLang="zh-CN" b="1" dirty="0"/>
              <a:t>	</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pic>
        <p:nvPicPr>
          <p:cNvPr id="5" name="图片 4">
            <a:extLst>
              <a:ext uri="{FF2B5EF4-FFF2-40B4-BE49-F238E27FC236}">
                <a16:creationId xmlns:a16="http://schemas.microsoft.com/office/drawing/2014/main" id="{A1A8180E-C222-CCA5-0B04-244C61214AF9}"/>
              </a:ext>
            </a:extLst>
          </p:cNvPr>
          <p:cNvPicPr>
            <a:picLocks noChangeAspect="1"/>
          </p:cNvPicPr>
          <p:nvPr/>
        </p:nvPicPr>
        <p:blipFill>
          <a:blip r:embed="rId3"/>
          <a:stretch>
            <a:fillRect/>
          </a:stretch>
        </p:blipFill>
        <p:spPr>
          <a:xfrm>
            <a:off x="838200" y="2979000"/>
            <a:ext cx="9955378" cy="900000"/>
          </a:xfrm>
          <a:prstGeom prst="rect">
            <a:avLst/>
          </a:prstGeom>
        </p:spPr>
      </p:pic>
      <p:pic>
        <p:nvPicPr>
          <p:cNvPr id="9" name="图片 8">
            <a:extLst>
              <a:ext uri="{FF2B5EF4-FFF2-40B4-BE49-F238E27FC236}">
                <a16:creationId xmlns:a16="http://schemas.microsoft.com/office/drawing/2014/main" id="{4C92190F-AAA1-125D-23CE-4179D0EDBAD1}"/>
              </a:ext>
            </a:extLst>
          </p:cNvPr>
          <p:cNvPicPr>
            <a:picLocks noChangeAspect="1"/>
          </p:cNvPicPr>
          <p:nvPr/>
        </p:nvPicPr>
        <p:blipFill>
          <a:blip r:embed="rId4"/>
          <a:stretch>
            <a:fillRect/>
          </a:stretch>
        </p:blipFill>
        <p:spPr>
          <a:xfrm>
            <a:off x="838200" y="4377407"/>
            <a:ext cx="3489794" cy="900000"/>
          </a:xfrm>
          <a:prstGeom prst="rect">
            <a:avLst/>
          </a:prstGeom>
        </p:spPr>
      </p:pic>
    </p:spTree>
    <p:extLst>
      <p:ext uri="{BB962C8B-B14F-4D97-AF65-F5344CB8AC3E}">
        <p14:creationId xmlns:p14="http://schemas.microsoft.com/office/powerpoint/2010/main" val="17668098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4F2670-7A91-3F80-9814-6B8D59EE0669}"/>
            </a:ext>
          </a:extLst>
        </p:cNvPr>
        <p:cNvGrpSpPr/>
        <p:nvPr/>
      </p:nvGrpSpPr>
      <p:grpSpPr>
        <a:xfrm>
          <a:off x="0" y="0"/>
          <a:ext cx="0" cy="0"/>
          <a:chOff x="0" y="0"/>
          <a:chExt cx="0" cy="0"/>
        </a:xfrm>
      </p:grpSpPr>
      <p:pic>
        <p:nvPicPr>
          <p:cNvPr id="4" name="内容占位符 4">
            <a:extLst>
              <a:ext uri="{FF2B5EF4-FFF2-40B4-BE49-F238E27FC236}">
                <a16:creationId xmlns:a16="http://schemas.microsoft.com/office/drawing/2014/main" id="{06C763F5-C41F-97BE-4264-9C1CC1614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26C8A3E1-1497-E251-0E10-5168FD04FCD0}"/>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数据处理</a:t>
            </a:r>
            <a:endParaRPr lang="en-HK" sz="4000" dirty="0">
              <a:solidFill>
                <a:schemeClr val="bg1"/>
              </a:solidFill>
            </a:endParaRPr>
          </a:p>
        </p:txBody>
      </p:sp>
      <p:sp>
        <p:nvSpPr>
          <p:cNvPr id="3" name="内容占位符 2">
            <a:extLst>
              <a:ext uri="{FF2B5EF4-FFF2-40B4-BE49-F238E27FC236}">
                <a16:creationId xmlns:a16="http://schemas.microsoft.com/office/drawing/2014/main" id="{05C1230E-7C81-4B82-2BE9-BB59DBBF5FF7}"/>
              </a:ext>
            </a:extLst>
          </p:cNvPr>
          <p:cNvSpPr>
            <a:spLocks noGrp="1"/>
          </p:cNvSpPr>
          <p:nvPr>
            <p:ph idx="1"/>
          </p:nvPr>
        </p:nvSpPr>
        <p:spPr>
          <a:xfrm>
            <a:off x="436418" y="1825625"/>
            <a:ext cx="10917382" cy="4351338"/>
          </a:xfrm>
        </p:spPr>
        <p:txBody>
          <a:bodyPr>
            <a:normAutofit/>
          </a:bodyPr>
          <a:lstStyle/>
          <a:p>
            <a:pPr marL="0" indent="0">
              <a:buNone/>
            </a:pPr>
            <a:r>
              <a:rPr lang="en-HK" altLang="zh-CN" b="1" dirty="0"/>
              <a:t>6.</a:t>
            </a:r>
            <a:r>
              <a:rPr lang="zh-CN" altLang="en-US" b="1" dirty="0"/>
              <a:t>计算第一个油滴增加了样本量后的数据的扩散系数和玻尔兹曼常数</a:t>
            </a:r>
            <a:r>
              <a:rPr lang="en-US" altLang="zh-CN" b="1" dirty="0"/>
              <a:t>	</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pic>
        <p:nvPicPr>
          <p:cNvPr id="6" name="图片 5">
            <a:extLst>
              <a:ext uri="{FF2B5EF4-FFF2-40B4-BE49-F238E27FC236}">
                <a16:creationId xmlns:a16="http://schemas.microsoft.com/office/drawing/2014/main" id="{66DEC208-66AF-06BE-F1A7-0582648AD76E}"/>
              </a:ext>
            </a:extLst>
          </p:cNvPr>
          <p:cNvPicPr>
            <a:picLocks noChangeAspect="1"/>
          </p:cNvPicPr>
          <p:nvPr/>
        </p:nvPicPr>
        <p:blipFill>
          <a:blip r:embed="rId3"/>
          <a:stretch>
            <a:fillRect/>
          </a:stretch>
        </p:blipFill>
        <p:spPr>
          <a:xfrm>
            <a:off x="3342086" y="2232496"/>
            <a:ext cx="5081086" cy="3905680"/>
          </a:xfrm>
          <a:prstGeom prst="rect">
            <a:avLst/>
          </a:prstGeom>
        </p:spPr>
      </p:pic>
      <p:pic>
        <p:nvPicPr>
          <p:cNvPr id="8" name="图片 7">
            <a:extLst>
              <a:ext uri="{FF2B5EF4-FFF2-40B4-BE49-F238E27FC236}">
                <a16:creationId xmlns:a16="http://schemas.microsoft.com/office/drawing/2014/main" id="{1E90B449-1001-59BE-1797-2AED176529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7890" y="6138176"/>
            <a:ext cx="4309478" cy="407515"/>
          </a:xfrm>
          <a:prstGeom prst="rect">
            <a:avLst/>
          </a:prstGeom>
        </p:spPr>
      </p:pic>
      <p:sp>
        <p:nvSpPr>
          <p:cNvPr id="5" name="内容占位符 2">
            <a:extLst>
              <a:ext uri="{FF2B5EF4-FFF2-40B4-BE49-F238E27FC236}">
                <a16:creationId xmlns:a16="http://schemas.microsoft.com/office/drawing/2014/main" id="{0C69D4AB-1CBB-4D99-25F2-F2EA336CE575}"/>
              </a:ext>
            </a:extLst>
          </p:cNvPr>
          <p:cNvSpPr txBox="1">
            <a:spLocks/>
          </p:cNvSpPr>
          <p:nvPr/>
        </p:nvSpPr>
        <p:spPr>
          <a:xfrm>
            <a:off x="4710546" y="671512"/>
            <a:ext cx="5779077" cy="2308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b="1" dirty="0"/>
              <a:t>拓展实验：</a:t>
            </a:r>
            <a:r>
              <a:rPr lang="en-US" altLang="zh-CN" b="1" dirty="0"/>
              <a:t>	</a:t>
            </a:r>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a:p>
          <a:p>
            <a:pPr marL="0" indent="0">
              <a:buFont typeface="Arial" panose="020B0604020202020204" pitchFamily="34" charset="0"/>
              <a:buNone/>
            </a:pPr>
            <a:endParaRPr lang="en-US" sz="2400" dirty="0"/>
          </a:p>
        </p:txBody>
      </p:sp>
    </p:spTree>
    <p:extLst>
      <p:ext uri="{BB962C8B-B14F-4D97-AF65-F5344CB8AC3E}">
        <p14:creationId xmlns:p14="http://schemas.microsoft.com/office/powerpoint/2010/main" val="763100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11407-B063-BC91-4A02-11DB13205D54}"/>
            </a:ext>
          </a:extLst>
        </p:cNvPr>
        <p:cNvGrpSpPr/>
        <p:nvPr/>
      </p:nvGrpSpPr>
      <p:grpSpPr>
        <a:xfrm>
          <a:off x="0" y="0"/>
          <a:ext cx="0" cy="0"/>
          <a:chOff x="0" y="0"/>
          <a:chExt cx="0" cy="0"/>
        </a:xfrm>
      </p:grpSpPr>
      <p:pic>
        <p:nvPicPr>
          <p:cNvPr id="4" name="内容占位符 4">
            <a:extLst>
              <a:ext uri="{FF2B5EF4-FFF2-40B4-BE49-F238E27FC236}">
                <a16:creationId xmlns:a16="http://schemas.microsoft.com/office/drawing/2014/main" id="{67BB9CA1-90A5-BE05-AE63-4A1104CAF3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4C5578E0-82BB-2D9B-26F0-AC0ACFB29114}"/>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数据处理</a:t>
            </a:r>
            <a:endParaRPr lang="en-HK" sz="4000" dirty="0">
              <a:solidFill>
                <a:schemeClr val="bg1"/>
              </a:solidFill>
            </a:endParaRPr>
          </a:p>
        </p:txBody>
      </p:sp>
      <p:sp>
        <p:nvSpPr>
          <p:cNvPr id="3" name="内容占位符 2">
            <a:extLst>
              <a:ext uri="{FF2B5EF4-FFF2-40B4-BE49-F238E27FC236}">
                <a16:creationId xmlns:a16="http://schemas.microsoft.com/office/drawing/2014/main" id="{6633375F-0E7E-C294-8BE5-299993BC79DC}"/>
              </a:ext>
            </a:extLst>
          </p:cNvPr>
          <p:cNvSpPr>
            <a:spLocks noGrp="1"/>
          </p:cNvSpPr>
          <p:nvPr>
            <p:ph idx="1"/>
          </p:nvPr>
        </p:nvSpPr>
        <p:spPr>
          <a:xfrm>
            <a:off x="389659" y="1825625"/>
            <a:ext cx="10964141" cy="4351338"/>
          </a:xfrm>
        </p:spPr>
        <p:txBody>
          <a:bodyPr>
            <a:normAutofit/>
          </a:bodyPr>
          <a:lstStyle/>
          <a:p>
            <a:pPr marL="0" indent="0">
              <a:buNone/>
            </a:pPr>
            <a:r>
              <a:rPr lang="en-HK" altLang="zh-CN" b="1" dirty="0"/>
              <a:t>6.</a:t>
            </a:r>
            <a:r>
              <a:rPr lang="zh-CN" altLang="en-US" b="1" dirty="0"/>
              <a:t>计算第一个油滴增加了样本量后的数据的扩散系数和玻尔兹曼常数</a:t>
            </a:r>
            <a:r>
              <a:rPr lang="en-US" altLang="zh-CN" b="1" dirty="0"/>
              <a:t>	</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zh-CN" altLang="en-US" sz="2400" dirty="0"/>
              <a:t>可见，增加样本量显著减小了误差</a:t>
            </a:r>
            <a:endParaRPr lang="en-US" sz="2400" dirty="0"/>
          </a:p>
        </p:txBody>
      </p:sp>
      <p:pic>
        <p:nvPicPr>
          <p:cNvPr id="5" name="图片 4">
            <a:extLst>
              <a:ext uri="{FF2B5EF4-FFF2-40B4-BE49-F238E27FC236}">
                <a16:creationId xmlns:a16="http://schemas.microsoft.com/office/drawing/2014/main" id="{844C9FE4-BEB4-EF54-D72C-2EAE05315A6E}"/>
              </a:ext>
            </a:extLst>
          </p:cNvPr>
          <p:cNvPicPr>
            <a:picLocks noChangeAspect="1"/>
          </p:cNvPicPr>
          <p:nvPr/>
        </p:nvPicPr>
        <p:blipFill>
          <a:blip r:embed="rId3"/>
          <a:stretch>
            <a:fillRect/>
          </a:stretch>
        </p:blipFill>
        <p:spPr>
          <a:xfrm>
            <a:off x="838200" y="2927179"/>
            <a:ext cx="2217603" cy="360000"/>
          </a:xfrm>
          <a:prstGeom prst="rect">
            <a:avLst/>
          </a:prstGeom>
        </p:spPr>
      </p:pic>
      <p:pic>
        <p:nvPicPr>
          <p:cNvPr id="7" name="图片 6">
            <a:extLst>
              <a:ext uri="{FF2B5EF4-FFF2-40B4-BE49-F238E27FC236}">
                <a16:creationId xmlns:a16="http://schemas.microsoft.com/office/drawing/2014/main" id="{7C8B7E6B-5838-9795-FEE4-980520B6F311}"/>
              </a:ext>
            </a:extLst>
          </p:cNvPr>
          <p:cNvPicPr>
            <a:picLocks noChangeAspect="1"/>
          </p:cNvPicPr>
          <p:nvPr/>
        </p:nvPicPr>
        <p:blipFill>
          <a:blip r:embed="rId4"/>
          <a:stretch>
            <a:fillRect/>
          </a:stretch>
        </p:blipFill>
        <p:spPr>
          <a:xfrm>
            <a:off x="838200" y="3605550"/>
            <a:ext cx="10176918" cy="900000"/>
          </a:xfrm>
          <a:prstGeom prst="rect">
            <a:avLst/>
          </a:prstGeom>
        </p:spPr>
      </p:pic>
      <p:pic>
        <p:nvPicPr>
          <p:cNvPr id="9" name="图片 8">
            <a:extLst>
              <a:ext uri="{FF2B5EF4-FFF2-40B4-BE49-F238E27FC236}">
                <a16:creationId xmlns:a16="http://schemas.microsoft.com/office/drawing/2014/main" id="{F1AAFB9B-5FD3-B040-E01B-E934371E29FA}"/>
              </a:ext>
            </a:extLst>
          </p:cNvPr>
          <p:cNvPicPr>
            <a:picLocks noChangeAspect="1"/>
          </p:cNvPicPr>
          <p:nvPr/>
        </p:nvPicPr>
        <p:blipFill>
          <a:blip r:embed="rId5"/>
          <a:stretch>
            <a:fillRect/>
          </a:stretch>
        </p:blipFill>
        <p:spPr>
          <a:xfrm>
            <a:off x="838200" y="4646587"/>
            <a:ext cx="2894691" cy="720000"/>
          </a:xfrm>
          <a:prstGeom prst="rect">
            <a:avLst/>
          </a:prstGeom>
        </p:spPr>
      </p:pic>
    </p:spTree>
    <p:extLst>
      <p:ext uri="{BB962C8B-B14F-4D97-AF65-F5344CB8AC3E}">
        <p14:creationId xmlns:p14="http://schemas.microsoft.com/office/powerpoint/2010/main" val="204115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F2EEE-9E74-9132-85E0-4FF202B61E70}"/>
            </a:ext>
          </a:extLst>
        </p:cNvPr>
        <p:cNvGrpSpPr/>
        <p:nvPr/>
      </p:nvGrpSpPr>
      <p:grpSpPr>
        <a:xfrm>
          <a:off x="0" y="0"/>
          <a:ext cx="0" cy="0"/>
          <a:chOff x="0" y="0"/>
          <a:chExt cx="0" cy="0"/>
        </a:xfrm>
      </p:grpSpPr>
      <p:pic>
        <p:nvPicPr>
          <p:cNvPr id="4" name="内容占位符 4">
            <a:extLst>
              <a:ext uri="{FF2B5EF4-FFF2-40B4-BE49-F238E27FC236}">
                <a16:creationId xmlns:a16="http://schemas.microsoft.com/office/drawing/2014/main" id="{F659F447-8029-1AAE-13F7-6FCFF3EC1D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3F1049D6-22A5-59B5-51D2-E622B6638AFE}"/>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数据处理</a:t>
            </a:r>
            <a:endParaRPr lang="en-HK" sz="4000" dirty="0">
              <a:solidFill>
                <a:schemeClr val="bg1"/>
              </a:solidFill>
            </a:endParaRPr>
          </a:p>
        </p:txBody>
      </p:sp>
      <p:sp>
        <p:nvSpPr>
          <p:cNvPr id="3" name="内容占位符 2">
            <a:extLst>
              <a:ext uri="{FF2B5EF4-FFF2-40B4-BE49-F238E27FC236}">
                <a16:creationId xmlns:a16="http://schemas.microsoft.com/office/drawing/2014/main" id="{B97E257D-6905-9C42-6606-F472DF13A893}"/>
              </a:ext>
            </a:extLst>
          </p:cNvPr>
          <p:cNvSpPr>
            <a:spLocks noGrp="1"/>
          </p:cNvSpPr>
          <p:nvPr>
            <p:ph idx="1"/>
          </p:nvPr>
        </p:nvSpPr>
        <p:spPr>
          <a:xfrm>
            <a:off x="796636" y="1508702"/>
            <a:ext cx="10515600" cy="4351338"/>
          </a:xfrm>
        </p:spPr>
        <p:txBody>
          <a:bodyPr>
            <a:normAutofit/>
          </a:bodyPr>
          <a:lstStyle/>
          <a:p>
            <a:pPr marL="0" indent="0">
              <a:buNone/>
            </a:pPr>
            <a:r>
              <a:rPr lang="en-HK" altLang="zh-CN" b="1" dirty="0"/>
              <a:t>7.</a:t>
            </a:r>
            <a:r>
              <a:rPr lang="zh-CN" altLang="en-US" b="1" dirty="0"/>
              <a:t>计算第一个油滴在极小帧间隔下的扩散系数和玻尔兹曼常数</a:t>
            </a:r>
            <a:r>
              <a:rPr lang="en-US" altLang="zh-CN" b="1" dirty="0"/>
              <a:t>	           	                                                                                  </a:t>
            </a:r>
            <a:r>
              <a:rPr lang="zh-CN" altLang="en-US" dirty="0"/>
              <a:t>（最小</a:t>
            </a:r>
            <a:r>
              <a:rPr lang="en-US" altLang="zh-CN" dirty="0"/>
              <a:t>t=0.1s</a:t>
            </a:r>
            <a:r>
              <a:rPr lang="zh-CN" altLang="en-US" dirty="0"/>
              <a:t>）</a:t>
            </a:r>
            <a:endParaRPr lang="en-US" altLang="zh-CN" dirty="0"/>
          </a:p>
          <a:p>
            <a:pPr marL="0" indent="0">
              <a:buNone/>
            </a:pPr>
            <a:r>
              <a:rPr lang="en-US" altLang="zh-CN" dirty="0"/>
              <a:t>								      R²</a:t>
            </a:r>
            <a:r>
              <a:rPr lang="zh-CN" altLang="en-US" dirty="0"/>
              <a:t>≥</a:t>
            </a:r>
            <a:r>
              <a:rPr lang="en-US" altLang="zh-CN" dirty="0"/>
              <a:t>0.999</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pic>
        <p:nvPicPr>
          <p:cNvPr id="6" name="图片 5">
            <a:extLst>
              <a:ext uri="{FF2B5EF4-FFF2-40B4-BE49-F238E27FC236}">
                <a16:creationId xmlns:a16="http://schemas.microsoft.com/office/drawing/2014/main" id="{02BDDF23-6F3C-02BA-79FE-0C2243186CCA}"/>
              </a:ext>
            </a:extLst>
          </p:cNvPr>
          <p:cNvPicPr>
            <a:picLocks noChangeAspect="1"/>
          </p:cNvPicPr>
          <p:nvPr/>
        </p:nvPicPr>
        <p:blipFill>
          <a:blip r:embed="rId3"/>
          <a:stretch>
            <a:fillRect/>
          </a:stretch>
        </p:blipFill>
        <p:spPr>
          <a:xfrm>
            <a:off x="2354267" y="1980899"/>
            <a:ext cx="5792206" cy="4679241"/>
          </a:xfrm>
          <a:prstGeom prst="rect">
            <a:avLst/>
          </a:prstGeom>
        </p:spPr>
      </p:pic>
    </p:spTree>
    <p:extLst>
      <p:ext uri="{BB962C8B-B14F-4D97-AF65-F5344CB8AC3E}">
        <p14:creationId xmlns:p14="http://schemas.microsoft.com/office/powerpoint/2010/main" val="3440421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en-US" altLang="zh-CN" sz="4000" dirty="0">
                <a:solidFill>
                  <a:schemeClr val="bg1"/>
                </a:solidFill>
              </a:rPr>
              <a:t>1. </a:t>
            </a:r>
            <a:r>
              <a:rPr lang="zh-CN" altLang="en-US" sz="4000" dirty="0">
                <a:solidFill>
                  <a:schemeClr val="bg1"/>
                </a:solidFill>
              </a:rPr>
              <a:t>实验目的</a:t>
            </a:r>
            <a:endParaRPr lang="en-HK" sz="4000" dirty="0">
              <a:solidFill>
                <a:schemeClr val="bg1"/>
              </a:solidFill>
            </a:endParaRPr>
          </a:p>
        </p:txBody>
      </p:sp>
      <p:sp>
        <p:nvSpPr>
          <p:cNvPr id="3" name="内容占位符 2">
            <a:extLst>
              <a:ext uri="{FF2B5EF4-FFF2-40B4-BE49-F238E27FC236}">
                <a16:creationId xmlns:a16="http://schemas.microsoft.com/office/drawing/2014/main" id="{9CF4E4BD-D29D-455D-B520-85EF9E619666}"/>
              </a:ext>
            </a:extLst>
          </p:cNvPr>
          <p:cNvSpPr>
            <a:spLocks noGrp="1"/>
          </p:cNvSpPr>
          <p:nvPr>
            <p:ph idx="1"/>
          </p:nvPr>
        </p:nvSpPr>
        <p:spPr>
          <a:xfrm>
            <a:off x="838199" y="1825625"/>
            <a:ext cx="10974859" cy="4351338"/>
          </a:xfrm>
        </p:spPr>
        <p:txBody>
          <a:bodyPr/>
          <a:lstStyle/>
          <a:p>
            <a:pPr indent="266700" algn="just">
              <a:buNone/>
            </a:pPr>
            <a:r>
              <a:rPr lang="en-US" altLang="zh-CN" sz="4000" kern="100" dirty="0">
                <a:effectLst/>
                <a:latin typeface="宋体" panose="02010600030101010101" pitchFamily="2" charset="-122"/>
                <a:ea typeface="宋体" panose="02010600030101010101" pitchFamily="2" charset="-122"/>
                <a:cs typeface="宋体" panose="02010600030101010101" pitchFamily="2" charset="-122"/>
              </a:rPr>
              <a:t>1.1</a:t>
            </a:r>
            <a:r>
              <a:rPr lang="zh-CN" altLang="zh-CN" sz="4000" kern="100" dirty="0">
                <a:effectLst/>
                <a:latin typeface="Calibri" panose="020F0502020204030204" pitchFamily="34" charset="0"/>
                <a:ea typeface="宋体" panose="02010600030101010101" pitchFamily="2" charset="-122"/>
                <a:cs typeface="宋体" panose="02010600030101010101" pitchFamily="2" charset="-122"/>
              </a:rPr>
              <a:t>验证布朗运动特征</a:t>
            </a:r>
            <a:endParaRPr lang="en-US" altLang="zh-CN" sz="4000" kern="100" dirty="0">
              <a:effectLst/>
              <a:latin typeface="Calibri" panose="020F0502020204030204" pitchFamily="34" charset="0"/>
              <a:ea typeface="宋体" panose="02010600030101010101" pitchFamily="2" charset="-122"/>
              <a:cs typeface="宋体" panose="02010600030101010101" pitchFamily="2" charset="-122"/>
            </a:endParaRPr>
          </a:p>
          <a:p>
            <a:pPr indent="266700" algn="just">
              <a:buNone/>
            </a:pPr>
            <a:endParaRPr lang="en-US" altLang="zh-CN" sz="4000" kern="100" dirty="0">
              <a:latin typeface="Calibri" panose="020F0502020204030204" pitchFamily="34" charset="0"/>
              <a:ea typeface="宋体" panose="02010600030101010101" pitchFamily="2" charset="-122"/>
              <a:cs typeface="Times New Roman" panose="02020603050405020304" pitchFamily="18" charset="0"/>
            </a:endParaRPr>
          </a:p>
          <a:p>
            <a:pPr indent="266700" algn="just">
              <a:buNone/>
            </a:pPr>
            <a:endParaRPr lang="zh-CN" altLang="zh-CN" sz="4000" kern="100" dirty="0">
              <a:effectLst/>
              <a:latin typeface="Calibri" panose="020F0502020204030204" pitchFamily="34" charset="0"/>
              <a:ea typeface="宋体" panose="02010600030101010101" pitchFamily="2" charset="-122"/>
              <a:cs typeface="Times New Roman" panose="02020603050405020304" pitchFamily="18" charset="0"/>
            </a:endParaRPr>
          </a:p>
          <a:p>
            <a:pPr indent="0" algn="just">
              <a:buNone/>
            </a:pPr>
            <a:r>
              <a:rPr lang="en-US" altLang="zh-CN" sz="4000" kern="100" dirty="0">
                <a:latin typeface="宋体" panose="02010600030101010101" pitchFamily="2" charset="-122"/>
                <a:ea typeface="宋体" panose="02010600030101010101" pitchFamily="2" charset="-122"/>
                <a:cs typeface="宋体" panose="02010600030101010101" pitchFamily="2" charset="-122"/>
              </a:rPr>
              <a:t> </a:t>
            </a:r>
            <a:r>
              <a:rPr lang="en-US" altLang="zh-CN" sz="4000" kern="100" dirty="0">
                <a:effectLst/>
                <a:latin typeface="宋体" panose="02010600030101010101" pitchFamily="2" charset="-122"/>
                <a:ea typeface="宋体" panose="02010600030101010101" pitchFamily="2" charset="-122"/>
                <a:cs typeface="宋体" panose="02010600030101010101" pitchFamily="2" charset="-122"/>
              </a:rPr>
              <a:t>1.2</a:t>
            </a:r>
            <a:r>
              <a:rPr lang="zh-CN" altLang="zh-CN" sz="4000" kern="100" dirty="0">
                <a:effectLst/>
                <a:latin typeface="Calibri" panose="020F0502020204030204" pitchFamily="34" charset="0"/>
                <a:ea typeface="宋体" panose="02010600030101010101" pitchFamily="2" charset="-122"/>
                <a:cs typeface="宋体" panose="02010600030101010101" pitchFamily="2" charset="-122"/>
              </a:rPr>
              <a:t>研究不同时间间隔和样本量对误差的影响</a:t>
            </a:r>
            <a:endParaRPr lang="zh-CN" altLang="zh-CN" sz="40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HK" dirty="0"/>
          </a:p>
        </p:txBody>
      </p:sp>
    </p:spTree>
    <p:extLst>
      <p:ext uri="{BB962C8B-B14F-4D97-AF65-F5344CB8AC3E}">
        <p14:creationId xmlns:p14="http://schemas.microsoft.com/office/powerpoint/2010/main" val="2047099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DBF18-A3F6-D7FF-ADEF-0718D6CB6D93}"/>
            </a:ext>
          </a:extLst>
        </p:cNvPr>
        <p:cNvGrpSpPr/>
        <p:nvPr/>
      </p:nvGrpSpPr>
      <p:grpSpPr>
        <a:xfrm>
          <a:off x="0" y="0"/>
          <a:ext cx="0" cy="0"/>
          <a:chOff x="0" y="0"/>
          <a:chExt cx="0" cy="0"/>
        </a:xfrm>
      </p:grpSpPr>
      <p:pic>
        <p:nvPicPr>
          <p:cNvPr id="4" name="内容占位符 4">
            <a:extLst>
              <a:ext uri="{FF2B5EF4-FFF2-40B4-BE49-F238E27FC236}">
                <a16:creationId xmlns:a16="http://schemas.microsoft.com/office/drawing/2014/main" id="{FEA8D16F-D4EE-EF9F-47EC-B615279F5A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361B7296-B126-EE85-429B-75B2DF243E35}"/>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数据处理</a:t>
            </a:r>
            <a:endParaRPr lang="en-HK" sz="4000" dirty="0">
              <a:solidFill>
                <a:schemeClr val="bg1"/>
              </a:solidFill>
            </a:endParaRPr>
          </a:p>
        </p:txBody>
      </p:sp>
      <p:sp>
        <p:nvSpPr>
          <p:cNvPr id="3" name="内容占位符 2">
            <a:extLst>
              <a:ext uri="{FF2B5EF4-FFF2-40B4-BE49-F238E27FC236}">
                <a16:creationId xmlns:a16="http://schemas.microsoft.com/office/drawing/2014/main" id="{207B1FD5-E19D-83C7-BA05-F6CF79414734}"/>
              </a:ext>
            </a:extLst>
          </p:cNvPr>
          <p:cNvSpPr>
            <a:spLocks noGrp="1"/>
          </p:cNvSpPr>
          <p:nvPr>
            <p:ph idx="1"/>
          </p:nvPr>
        </p:nvSpPr>
        <p:spPr/>
        <p:txBody>
          <a:bodyPr>
            <a:normAutofit/>
          </a:bodyPr>
          <a:lstStyle/>
          <a:p>
            <a:pPr marL="0" indent="0">
              <a:buNone/>
            </a:pPr>
            <a:r>
              <a:rPr lang="en-HK" altLang="zh-CN" b="1" dirty="0"/>
              <a:t>7.</a:t>
            </a:r>
            <a:r>
              <a:rPr lang="zh-CN" altLang="en-US" b="1" dirty="0"/>
              <a:t>计算第一个油滴在极小帧间隔下的扩散系数和玻尔兹曼常数</a:t>
            </a:r>
            <a:r>
              <a:rPr lang="en-US" altLang="zh-CN" b="1" dirty="0"/>
              <a:t>	</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zh-CN" altLang="en-US" sz="2400" dirty="0"/>
              <a:t>可见，较小的帧间隔会增大误差</a:t>
            </a:r>
            <a:endParaRPr lang="en-US" sz="2400" dirty="0"/>
          </a:p>
        </p:txBody>
      </p:sp>
      <p:pic>
        <p:nvPicPr>
          <p:cNvPr id="5" name="图片 4">
            <a:extLst>
              <a:ext uri="{FF2B5EF4-FFF2-40B4-BE49-F238E27FC236}">
                <a16:creationId xmlns:a16="http://schemas.microsoft.com/office/drawing/2014/main" id="{9EA11892-09F0-6410-7459-6B916559AAAC}"/>
              </a:ext>
            </a:extLst>
          </p:cNvPr>
          <p:cNvPicPr>
            <a:picLocks noChangeAspect="1"/>
          </p:cNvPicPr>
          <p:nvPr/>
        </p:nvPicPr>
        <p:blipFill>
          <a:blip r:embed="rId3"/>
          <a:stretch>
            <a:fillRect/>
          </a:stretch>
        </p:blipFill>
        <p:spPr>
          <a:xfrm>
            <a:off x="998629" y="2598751"/>
            <a:ext cx="2203203" cy="360000"/>
          </a:xfrm>
          <a:prstGeom prst="rect">
            <a:avLst/>
          </a:prstGeom>
        </p:spPr>
      </p:pic>
      <p:pic>
        <p:nvPicPr>
          <p:cNvPr id="7" name="图片 6">
            <a:extLst>
              <a:ext uri="{FF2B5EF4-FFF2-40B4-BE49-F238E27FC236}">
                <a16:creationId xmlns:a16="http://schemas.microsoft.com/office/drawing/2014/main" id="{ED81B655-1B45-F7E7-1477-7C2BF7087C22}"/>
              </a:ext>
            </a:extLst>
          </p:cNvPr>
          <p:cNvPicPr>
            <a:picLocks noChangeAspect="1"/>
          </p:cNvPicPr>
          <p:nvPr/>
        </p:nvPicPr>
        <p:blipFill>
          <a:blip r:embed="rId4"/>
          <a:stretch>
            <a:fillRect/>
          </a:stretch>
        </p:blipFill>
        <p:spPr>
          <a:xfrm>
            <a:off x="998629" y="3281877"/>
            <a:ext cx="10229992" cy="900000"/>
          </a:xfrm>
          <a:prstGeom prst="rect">
            <a:avLst/>
          </a:prstGeom>
        </p:spPr>
      </p:pic>
      <p:pic>
        <p:nvPicPr>
          <p:cNvPr id="8" name="图片 7">
            <a:extLst>
              <a:ext uri="{FF2B5EF4-FFF2-40B4-BE49-F238E27FC236}">
                <a16:creationId xmlns:a16="http://schemas.microsoft.com/office/drawing/2014/main" id="{EAB599C7-1D1A-F7E9-9570-5EFEA6E58A55}"/>
              </a:ext>
            </a:extLst>
          </p:cNvPr>
          <p:cNvPicPr>
            <a:picLocks noChangeAspect="1"/>
          </p:cNvPicPr>
          <p:nvPr/>
        </p:nvPicPr>
        <p:blipFill>
          <a:blip r:embed="rId5"/>
          <a:stretch>
            <a:fillRect/>
          </a:stretch>
        </p:blipFill>
        <p:spPr>
          <a:xfrm>
            <a:off x="998629" y="4505003"/>
            <a:ext cx="3497141" cy="720000"/>
          </a:xfrm>
          <a:prstGeom prst="rect">
            <a:avLst/>
          </a:prstGeom>
        </p:spPr>
      </p:pic>
    </p:spTree>
    <p:extLst>
      <p:ext uri="{BB962C8B-B14F-4D97-AF65-F5344CB8AC3E}">
        <p14:creationId xmlns:p14="http://schemas.microsoft.com/office/powerpoint/2010/main" val="2953869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E0944-E849-7F40-0FBA-5EF2FAF0358E}"/>
            </a:ext>
          </a:extLst>
        </p:cNvPr>
        <p:cNvGrpSpPr/>
        <p:nvPr/>
      </p:nvGrpSpPr>
      <p:grpSpPr>
        <a:xfrm>
          <a:off x="0" y="0"/>
          <a:ext cx="0" cy="0"/>
          <a:chOff x="0" y="0"/>
          <a:chExt cx="0" cy="0"/>
        </a:xfrm>
      </p:grpSpPr>
      <p:pic>
        <p:nvPicPr>
          <p:cNvPr id="4" name="内容占位符 4">
            <a:extLst>
              <a:ext uri="{FF2B5EF4-FFF2-40B4-BE49-F238E27FC236}">
                <a16:creationId xmlns:a16="http://schemas.microsoft.com/office/drawing/2014/main" id="{6227C2BD-3C97-12EA-419C-35919B13B9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A0A12E8-39BB-6A24-902C-AF47B22E96CD}"/>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误差分析</a:t>
            </a:r>
            <a:endParaRPr lang="en-HK" sz="4000" dirty="0">
              <a:solidFill>
                <a:schemeClr val="bg1"/>
              </a:solidFill>
            </a:endParaRPr>
          </a:p>
        </p:txBody>
      </p:sp>
      <p:sp>
        <p:nvSpPr>
          <p:cNvPr id="3" name="内容占位符 2">
            <a:extLst>
              <a:ext uri="{FF2B5EF4-FFF2-40B4-BE49-F238E27FC236}">
                <a16:creationId xmlns:a16="http://schemas.microsoft.com/office/drawing/2014/main" id="{ED6835DB-B51A-43D9-9673-3255D2ACC5CB}"/>
              </a:ext>
            </a:extLst>
          </p:cNvPr>
          <p:cNvSpPr>
            <a:spLocks noGrp="1"/>
          </p:cNvSpPr>
          <p:nvPr>
            <p:ph idx="1"/>
          </p:nvPr>
        </p:nvSpPr>
        <p:spPr>
          <a:xfrm>
            <a:off x="838200" y="1539875"/>
            <a:ext cx="10515600" cy="4351338"/>
          </a:xfrm>
        </p:spPr>
        <p:txBody>
          <a:bodyPr>
            <a:normAutofit lnSpcReduction="10000"/>
          </a:bodyPr>
          <a:lstStyle/>
          <a:p>
            <a:pPr marL="0" indent="0">
              <a:buNone/>
            </a:pPr>
            <a:r>
              <a:rPr lang="en-US" altLang="zh-CN" sz="3200" b="1" dirty="0"/>
              <a:t>7.1  </a:t>
            </a:r>
            <a:r>
              <a:rPr lang="zh-CN" altLang="en-US" sz="3200" b="1" dirty="0"/>
              <a:t>从基础实验到拓展实验</a:t>
            </a:r>
            <a:endParaRPr lang="en-US" altLang="zh-CN" sz="3200" b="1" dirty="0"/>
          </a:p>
          <a:p>
            <a:pPr marL="0" indent="0">
              <a:buNone/>
            </a:pPr>
            <a:br>
              <a:rPr lang="en-US" altLang="zh-CN" b="1" dirty="0"/>
            </a:br>
            <a:r>
              <a:rPr lang="en-US" altLang="zh-CN" sz="2400" dirty="0"/>
              <a:t>1. </a:t>
            </a:r>
            <a:r>
              <a:rPr lang="zh-CN" altLang="en-US" sz="2400" dirty="0"/>
              <a:t>实验测量的样本量不够大，无法使随机误差抵消到很小。（主要误差）</a:t>
            </a:r>
            <a:endParaRPr lang="en-US" altLang="zh-CN" sz="2400" dirty="0"/>
          </a:p>
          <a:p>
            <a:pPr marL="0" indent="0">
              <a:buNone/>
            </a:pPr>
            <a:r>
              <a:rPr lang="en-US" altLang="zh-CN" sz="2400" dirty="0"/>
              <a:t>2. Tracker</a:t>
            </a:r>
            <a:r>
              <a:rPr lang="zh-CN" altLang="en-US" sz="2400" dirty="0"/>
              <a:t>在追踪油滴时会有偏差，尤其是在油滴的图像接近刻度线的时候。</a:t>
            </a:r>
            <a:r>
              <a:rPr lang="en-US" altLang="zh-CN" b="1" dirty="0"/>
              <a:t>	</a:t>
            </a:r>
          </a:p>
          <a:p>
            <a:pPr marL="0" indent="0">
              <a:buNone/>
            </a:pPr>
            <a:r>
              <a:rPr lang="en-US" altLang="zh-CN" sz="2400" dirty="0"/>
              <a:t>3. </a:t>
            </a:r>
            <a:r>
              <a:rPr lang="zh-CN" altLang="en-US" sz="2400" dirty="0"/>
              <a:t>位移很小时，摄像头有像素限制，可能无法体现位移，从而导致位移平方偏小</a:t>
            </a:r>
            <a:endParaRPr lang="en-US" altLang="zh-CN" sz="2400" dirty="0"/>
          </a:p>
          <a:p>
            <a:pPr marL="0" indent="0">
              <a:buNone/>
            </a:pPr>
            <a:r>
              <a:rPr lang="en-US" altLang="zh-CN" sz="2400" dirty="0"/>
              <a:t>4. </a:t>
            </a:r>
            <a:r>
              <a:rPr lang="zh-CN" altLang="en-US" sz="2400" dirty="0"/>
              <a:t>仪器可能不完全水平，导致了油滴横向偏移。</a:t>
            </a:r>
            <a:endParaRPr lang="en-US" altLang="zh-CN" sz="2400" dirty="0"/>
          </a:p>
          <a:p>
            <a:pPr marL="0" indent="0">
              <a:buNone/>
            </a:pPr>
            <a:endParaRPr lang="en-US" sz="2400" dirty="0"/>
          </a:p>
          <a:p>
            <a:pPr marL="0" indent="0">
              <a:buNone/>
            </a:pPr>
            <a:r>
              <a:rPr lang="zh-CN" altLang="en-US" sz="2400" b="1" dirty="0"/>
              <a:t>拓展实验</a:t>
            </a:r>
            <a:r>
              <a:rPr lang="en-US" altLang="zh-CN" sz="2400" b="1" dirty="0"/>
              <a:t>1</a:t>
            </a:r>
            <a:r>
              <a:rPr lang="zh-CN" altLang="en-US" sz="2400" b="1" dirty="0"/>
              <a:t>，帧间隔不变增加样本量，缓解了样本量小的问题</a:t>
            </a:r>
            <a:endParaRPr lang="en-US" altLang="zh-CN" sz="2400" b="1" dirty="0"/>
          </a:p>
          <a:p>
            <a:pPr marL="0" indent="0">
              <a:buNone/>
            </a:pPr>
            <a:r>
              <a:rPr lang="zh-CN" altLang="en-US" sz="2400" b="1" dirty="0"/>
              <a:t>拓展实验</a:t>
            </a:r>
            <a:r>
              <a:rPr lang="en-US" altLang="zh-CN" sz="2400" b="1" dirty="0"/>
              <a:t>2</a:t>
            </a:r>
            <a:r>
              <a:rPr lang="zh-CN" altLang="en-US" sz="2400" b="1" dirty="0"/>
              <a:t>，减小同一组数据计算时的帧间隔，探索了第三项误差的影响</a:t>
            </a:r>
            <a:endParaRPr lang="en-US" sz="2400" b="1"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25379948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0C25E-DC98-06CB-7273-FD2FB9696E1F}"/>
            </a:ext>
          </a:extLst>
        </p:cNvPr>
        <p:cNvGrpSpPr/>
        <p:nvPr/>
      </p:nvGrpSpPr>
      <p:grpSpPr>
        <a:xfrm>
          <a:off x="0" y="0"/>
          <a:ext cx="0" cy="0"/>
          <a:chOff x="0" y="0"/>
          <a:chExt cx="0" cy="0"/>
        </a:xfrm>
      </p:grpSpPr>
      <p:pic>
        <p:nvPicPr>
          <p:cNvPr id="4" name="内容占位符 4">
            <a:extLst>
              <a:ext uri="{FF2B5EF4-FFF2-40B4-BE49-F238E27FC236}">
                <a16:creationId xmlns:a16="http://schemas.microsoft.com/office/drawing/2014/main" id="{06190D91-416B-43BC-3CDE-C9E47BA93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4F26412-02F9-53BF-6006-3D578AA42CF4}"/>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误差分析</a:t>
            </a:r>
            <a:endParaRPr lang="en-HK" sz="4000" dirty="0">
              <a:solidFill>
                <a:schemeClr val="bg1"/>
              </a:solidFill>
            </a:endParaRPr>
          </a:p>
        </p:txBody>
      </p:sp>
      <p:sp>
        <p:nvSpPr>
          <p:cNvPr id="3" name="内容占位符 2">
            <a:extLst>
              <a:ext uri="{FF2B5EF4-FFF2-40B4-BE49-F238E27FC236}">
                <a16:creationId xmlns:a16="http://schemas.microsoft.com/office/drawing/2014/main" id="{829583C7-CF74-9737-1057-0CA9D3699686}"/>
              </a:ext>
            </a:extLst>
          </p:cNvPr>
          <p:cNvSpPr>
            <a:spLocks noGrp="1"/>
          </p:cNvSpPr>
          <p:nvPr>
            <p:ph idx="1"/>
          </p:nvPr>
        </p:nvSpPr>
        <p:spPr>
          <a:xfrm>
            <a:off x="838199" y="1825625"/>
            <a:ext cx="10829925" cy="4351338"/>
          </a:xfrm>
        </p:spPr>
        <p:txBody>
          <a:bodyPr>
            <a:normAutofit/>
          </a:bodyPr>
          <a:lstStyle/>
          <a:p>
            <a:pPr marL="0" indent="0">
              <a:buNone/>
            </a:pPr>
            <a:r>
              <a:rPr lang="en-US" altLang="zh-CN" sz="3200" b="1" dirty="0"/>
              <a:t>7.2  </a:t>
            </a:r>
            <a:r>
              <a:rPr lang="zh-CN" altLang="en-US" sz="3200" b="1" dirty="0"/>
              <a:t>对于拓展实验</a:t>
            </a:r>
            <a:r>
              <a:rPr lang="en-US" altLang="zh-CN" sz="3200" b="1" dirty="0"/>
              <a:t>2</a:t>
            </a:r>
            <a:r>
              <a:rPr lang="zh-CN" altLang="en-US" sz="3200" b="1" dirty="0"/>
              <a:t>：</a:t>
            </a:r>
            <a:endParaRPr lang="en-US" altLang="zh-CN" sz="3200" b="1" dirty="0"/>
          </a:p>
          <a:p>
            <a:pPr marL="0" indent="0">
              <a:buNone/>
            </a:pPr>
            <a:r>
              <a:rPr lang="zh-CN" altLang="en-US" dirty="0"/>
              <a:t>特点：帧间隔较小，样本量相对较大，位移普遍更小</a:t>
            </a:r>
            <a:endParaRPr lang="en-US" altLang="zh-CN" dirty="0"/>
          </a:p>
          <a:p>
            <a:pPr marL="0" indent="0">
              <a:buNone/>
            </a:pPr>
            <a:endParaRPr lang="en-US" altLang="zh-CN" b="1" dirty="0"/>
          </a:p>
          <a:p>
            <a:pPr marL="0" indent="0">
              <a:buNone/>
            </a:pPr>
            <a:r>
              <a:rPr lang="en-US" altLang="zh-CN" sz="2400" dirty="0"/>
              <a:t>-- </a:t>
            </a:r>
            <a:r>
              <a:rPr lang="zh-CN" altLang="en-US" sz="2400" dirty="0"/>
              <a:t>位移很小时，摄像头有像素限制，可能无法体现位移，从而导致位移平方偏小                    </a:t>
            </a:r>
            <a:r>
              <a:rPr lang="en-US" altLang="zh-CN" sz="2400" dirty="0"/>
              <a:t>	</a:t>
            </a:r>
            <a:r>
              <a:rPr lang="zh-CN" altLang="en-US" sz="2400" b="1" dirty="0"/>
              <a:t>此时，由于位移小，相对误差更大。</a:t>
            </a:r>
            <a:endParaRPr lang="en-US" altLang="zh-CN" sz="2400" b="1" dirty="0"/>
          </a:p>
          <a:p>
            <a:pPr marL="0" indent="0">
              <a:buNone/>
            </a:pPr>
            <a:br>
              <a:rPr lang="en-US" altLang="zh-CN" b="1" dirty="0"/>
            </a:br>
            <a:r>
              <a:rPr lang="en-US" altLang="zh-CN" sz="2400" dirty="0"/>
              <a:t>--Tracker</a:t>
            </a:r>
            <a:r>
              <a:rPr lang="zh-CN" altLang="en-US" sz="2400" dirty="0"/>
              <a:t>在追踪油滴时会有偏差，尤其是在油滴的图像接近刻度线的时候。</a:t>
            </a:r>
            <a:r>
              <a:rPr lang="en-US" altLang="zh-CN" b="1" dirty="0"/>
              <a:t>	</a:t>
            </a:r>
          </a:p>
          <a:p>
            <a:pPr marL="0" indent="0">
              <a:buNone/>
            </a:pPr>
            <a:r>
              <a:rPr lang="en-US" altLang="zh-CN" sz="2400" dirty="0"/>
              <a:t>--</a:t>
            </a:r>
            <a:r>
              <a:rPr lang="zh-CN" altLang="en-US" sz="2400" dirty="0"/>
              <a:t>仪器可能不完全水平，导致了油滴横向偏移。</a:t>
            </a: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Tree>
    <p:extLst>
      <p:ext uri="{BB962C8B-B14F-4D97-AF65-F5344CB8AC3E}">
        <p14:creationId xmlns:p14="http://schemas.microsoft.com/office/powerpoint/2010/main" val="6975890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7C37B-3E30-4EE1-A884-D8B754EBDE45}"/>
            </a:ext>
          </a:extLst>
        </p:cNvPr>
        <p:cNvGrpSpPr/>
        <p:nvPr/>
      </p:nvGrpSpPr>
      <p:grpSpPr>
        <a:xfrm>
          <a:off x="0" y="0"/>
          <a:ext cx="0" cy="0"/>
          <a:chOff x="0" y="0"/>
          <a:chExt cx="0" cy="0"/>
        </a:xfrm>
      </p:grpSpPr>
      <p:pic>
        <p:nvPicPr>
          <p:cNvPr id="4" name="内容占位符 4">
            <a:extLst>
              <a:ext uri="{FF2B5EF4-FFF2-40B4-BE49-F238E27FC236}">
                <a16:creationId xmlns:a16="http://schemas.microsoft.com/office/drawing/2014/main" id="{C32FFD2D-65AE-4ADD-D646-8AA7B84F5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EC5CDCD2-97B5-FEC1-B094-0FC7A24783E7}"/>
              </a:ext>
            </a:extLst>
          </p:cNvPr>
          <p:cNvSpPr>
            <a:spLocks noGrp="1"/>
          </p:cNvSpPr>
          <p:nvPr>
            <p:ph type="title"/>
          </p:nvPr>
        </p:nvSpPr>
        <p:spPr>
          <a:xfrm>
            <a:off x="5657850" y="2580497"/>
            <a:ext cx="18527486" cy="1561969"/>
          </a:xfrm>
        </p:spPr>
        <p:txBody>
          <a:bodyPr>
            <a:normAutofit/>
          </a:bodyPr>
          <a:lstStyle/>
          <a:p>
            <a:r>
              <a:rPr lang="zh-CN" altLang="en-US" sz="4000" dirty="0">
                <a:solidFill>
                  <a:schemeClr val="bg1"/>
                </a:solidFill>
              </a:rPr>
              <a:t>实验结论</a:t>
            </a:r>
            <a:endParaRPr lang="en-HK" sz="4000" dirty="0">
              <a:solidFill>
                <a:schemeClr val="bg1"/>
              </a:solidFill>
            </a:endParaRPr>
          </a:p>
        </p:txBody>
      </p:sp>
      <p:sp>
        <p:nvSpPr>
          <p:cNvPr id="3" name="内容占位符 2">
            <a:extLst>
              <a:ext uri="{FF2B5EF4-FFF2-40B4-BE49-F238E27FC236}">
                <a16:creationId xmlns:a16="http://schemas.microsoft.com/office/drawing/2014/main" id="{3163BFE0-52DC-63C0-86D5-2147CC01DF2B}"/>
              </a:ext>
            </a:extLst>
          </p:cNvPr>
          <p:cNvSpPr>
            <a:spLocks noGrp="1"/>
          </p:cNvSpPr>
          <p:nvPr>
            <p:ph idx="1"/>
          </p:nvPr>
        </p:nvSpPr>
        <p:spPr>
          <a:xfrm>
            <a:off x="681037" y="1720850"/>
            <a:ext cx="10829925" cy="4351338"/>
          </a:xfrm>
        </p:spPr>
        <p:txBody>
          <a:bodyPr>
            <a:normAutofit/>
          </a:bodyPr>
          <a:lstStyle/>
          <a:p>
            <a:pPr marL="0" indent="0">
              <a:buNone/>
            </a:pPr>
            <a:r>
              <a:rPr lang="zh-CN" altLang="en-US" sz="3200" dirty="0"/>
              <a:t>本实验验证了布朗运动满足的规律</a:t>
            </a:r>
            <a:endParaRPr lang="en-US" altLang="zh-CN" sz="3200" dirty="0"/>
          </a:p>
          <a:p>
            <a:pPr marL="0" indent="0">
              <a:buNone/>
            </a:pPr>
            <a:endParaRPr lang="en-US" altLang="zh-CN" sz="3200" dirty="0"/>
          </a:p>
          <a:p>
            <a:pPr marL="0" indent="0">
              <a:buNone/>
            </a:pPr>
            <a:endParaRPr lang="en-US" altLang="zh-CN" sz="3200" dirty="0"/>
          </a:p>
          <a:p>
            <a:pPr marL="0" indent="0">
              <a:buNone/>
            </a:pPr>
            <a:endParaRPr lang="en-US" altLang="zh-CN" sz="2400" kern="100" dirty="0">
              <a:effectLst/>
              <a:latin typeface="Calibri" panose="020F0502020204030204" pitchFamily="34" charset="0"/>
              <a:ea typeface="宋体" panose="02010600030101010101" pitchFamily="2" charset="-122"/>
              <a:cs typeface="宋体" panose="02010600030101010101" pitchFamily="2" charset="-122"/>
            </a:endParaRPr>
          </a:p>
          <a:p>
            <a:pPr marL="0" indent="0">
              <a:buNone/>
            </a:pPr>
            <a:r>
              <a:rPr lang="zh-CN" altLang="zh-CN" kern="100" dirty="0">
                <a:effectLst/>
                <a:latin typeface="Calibri" panose="020F0502020204030204" pitchFamily="34" charset="0"/>
                <a:ea typeface="宋体" panose="02010600030101010101" pitchFamily="2" charset="-122"/>
                <a:cs typeface="宋体" panose="02010600030101010101" pitchFamily="2" charset="-122"/>
              </a:rPr>
              <a:t>并且使用两个不同油滴通过斯托克斯爱因斯坦方程计算了玻尔兹曼常量</a:t>
            </a:r>
            <a:r>
              <a:rPr lang="zh-CN" altLang="en-US" kern="100" dirty="0">
                <a:effectLst/>
                <a:latin typeface="Calibri" panose="020F0502020204030204" pitchFamily="34" charset="0"/>
                <a:ea typeface="宋体" panose="02010600030101010101" pitchFamily="2" charset="-122"/>
                <a:cs typeface="宋体" panose="02010600030101010101" pitchFamily="2" charset="-122"/>
              </a:rPr>
              <a:t>（得到了两个结果）</a:t>
            </a:r>
            <a:endParaRPr lang="en-US" altLang="zh-CN" kern="100" dirty="0">
              <a:effectLst/>
              <a:latin typeface="Calibri" panose="020F0502020204030204" pitchFamily="34" charset="0"/>
              <a:ea typeface="宋体" panose="02010600030101010101" pitchFamily="2" charset="-122"/>
              <a:cs typeface="宋体" panose="02010600030101010101" pitchFamily="2" charset="-122"/>
            </a:endParaRPr>
          </a:p>
          <a:p>
            <a:pPr marL="0" indent="0">
              <a:buNone/>
            </a:pP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buNone/>
            </a:pPr>
            <a:endParaRPr lang="en-US" altLang="zh-CN" sz="3200" dirty="0"/>
          </a:p>
          <a:p>
            <a:pPr marL="0" indent="0">
              <a:buNone/>
            </a:pPr>
            <a:endParaRPr lang="en-US" altLang="zh-CN" sz="3200" b="1"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p:txBody>
      </p:sp>
      <p:sp>
        <p:nvSpPr>
          <p:cNvPr id="12" name="Rectangle 9">
            <a:extLst>
              <a:ext uri="{FF2B5EF4-FFF2-40B4-BE49-F238E27FC236}">
                <a16:creationId xmlns:a16="http://schemas.microsoft.com/office/drawing/2014/main" id="{F00150D0-D19A-7951-43A2-902CB1419ADB}"/>
              </a:ext>
            </a:extLst>
          </p:cNvPr>
          <p:cNvSpPr>
            <a:spLocks noChangeArrowheads="1"/>
          </p:cNvSpPr>
          <p:nvPr/>
        </p:nvSpPr>
        <p:spPr bwMode="auto">
          <a:xfrm flipV="1">
            <a:off x="4819649" y="2514599"/>
            <a:ext cx="2148114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3" name="对象 12">
            <a:extLst>
              <a:ext uri="{FF2B5EF4-FFF2-40B4-BE49-F238E27FC236}">
                <a16:creationId xmlns:a16="http://schemas.microsoft.com/office/drawing/2014/main" id="{35527379-9FB2-56FC-0909-A9D3C1F5A2A4}"/>
              </a:ext>
            </a:extLst>
          </p:cNvPr>
          <p:cNvGraphicFramePr>
            <a:graphicFrameLocks noChangeAspect="1"/>
          </p:cNvGraphicFramePr>
          <p:nvPr>
            <p:extLst>
              <p:ext uri="{D42A27DB-BD31-4B8C-83A1-F6EECF244321}">
                <p14:modId xmlns:p14="http://schemas.microsoft.com/office/powerpoint/2010/main" val="3732942184"/>
              </p:ext>
            </p:extLst>
          </p:nvPr>
        </p:nvGraphicFramePr>
        <p:xfrm>
          <a:off x="4600575" y="2430689"/>
          <a:ext cx="2114550" cy="1317399"/>
        </p:xfrm>
        <a:graphic>
          <a:graphicData uri="http://schemas.openxmlformats.org/presentationml/2006/ole">
            <mc:AlternateContent xmlns:mc="http://schemas.openxmlformats.org/markup-compatibility/2006">
              <mc:Choice xmlns:v="urn:schemas-microsoft-com:vml" Requires="v">
                <p:oleObj r:id="rId3" imgW="850680" imgH="533160" progId="Equation.KSEE3">
                  <p:embed/>
                </p:oleObj>
              </mc:Choice>
              <mc:Fallback>
                <p:oleObj r:id="rId3" imgW="850680" imgH="533160" progId="Equation.KSEE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0575" y="2430689"/>
                        <a:ext cx="2114550" cy="1317399"/>
                      </a:xfrm>
                      <a:prstGeom prst="rect">
                        <a:avLst/>
                      </a:prstGeom>
                      <a:noFill/>
                    </p:spPr>
                  </p:pic>
                </p:oleObj>
              </mc:Fallback>
            </mc:AlternateContent>
          </a:graphicData>
        </a:graphic>
      </p:graphicFrame>
      <p:sp>
        <p:nvSpPr>
          <p:cNvPr id="14" name="标题 1">
            <a:extLst>
              <a:ext uri="{FF2B5EF4-FFF2-40B4-BE49-F238E27FC236}">
                <a16:creationId xmlns:a16="http://schemas.microsoft.com/office/drawing/2014/main" id="{77CE017D-AA4F-759C-21A4-B5C23888F1A6}"/>
              </a:ext>
            </a:extLst>
          </p:cNvPr>
          <p:cNvSpPr txBox="1">
            <a:spLocks/>
          </p:cNvSpPr>
          <p:nvPr/>
        </p:nvSpPr>
        <p:spPr>
          <a:xfrm>
            <a:off x="838200" y="30230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a:solidFill>
                  <a:schemeClr val="bg1"/>
                </a:solidFill>
              </a:rPr>
              <a:t>实验结论</a:t>
            </a:r>
            <a:endParaRPr lang="en-HK" sz="4000" dirty="0">
              <a:solidFill>
                <a:schemeClr val="bg1"/>
              </a:solidFill>
            </a:endParaRPr>
          </a:p>
        </p:txBody>
      </p:sp>
      <p:pic>
        <p:nvPicPr>
          <p:cNvPr id="21" name="图片 20">
            <a:extLst>
              <a:ext uri="{FF2B5EF4-FFF2-40B4-BE49-F238E27FC236}">
                <a16:creationId xmlns:a16="http://schemas.microsoft.com/office/drawing/2014/main" id="{6BF9B831-6AE1-1FC1-C9D1-01644CDC833F}"/>
              </a:ext>
            </a:extLst>
          </p:cNvPr>
          <p:cNvPicPr>
            <a:picLocks noChangeAspect="1"/>
          </p:cNvPicPr>
          <p:nvPr/>
        </p:nvPicPr>
        <p:blipFill>
          <a:blip r:embed="rId5"/>
          <a:stretch>
            <a:fillRect/>
          </a:stretch>
        </p:blipFill>
        <p:spPr>
          <a:xfrm>
            <a:off x="2266200" y="4733929"/>
            <a:ext cx="6925425" cy="681976"/>
          </a:xfrm>
          <a:prstGeom prst="rect">
            <a:avLst/>
          </a:prstGeom>
        </p:spPr>
      </p:pic>
    </p:spTree>
    <p:extLst>
      <p:ext uri="{BB962C8B-B14F-4D97-AF65-F5344CB8AC3E}">
        <p14:creationId xmlns:p14="http://schemas.microsoft.com/office/powerpoint/2010/main" val="3697394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51EAF46-8A33-4E73-B0B9-DA5690A47A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2" name="矩形 1">
            <a:extLst>
              <a:ext uri="{FF2B5EF4-FFF2-40B4-BE49-F238E27FC236}">
                <a16:creationId xmlns:a16="http://schemas.microsoft.com/office/drawing/2014/main" id="{2521E1E6-1761-9FAF-87E1-996E4A19D176}"/>
              </a:ext>
            </a:extLst>
          </p:cNvPr>
          <p:cNvSpPr/>
          <p:nvPr/>
        </p:nvSpPr>
        <p:spPr>
          <a:xfrm>
            <a:off x="4260188" y="2505670"/>
            <a:ext cx="2954655" cy="923330"/>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rPr>
              <a:t>感谢聆听</a:t>
            </a:r>
          </a:p>
        </p:txBody>
      </p:sp>
    </p:spTree>
    <p:extLst>
      <p:ext uri="{BB962C8B-B14F-4D97-AF65-F5344CB8AC3E}">
        <p14:creationId xmlns:p14="http://schemas.microsoft.com/office/powerpoint/2010/main" val="418141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E92ED6-C6A1-F561-C75B-7B7163F1BFCC}"/>
            </a:ext>
          </a:extLst>
        </p:cNvPr>
        <p:cNvGrpSpPr/>
        <p:nvPr/>
      </p:nvGrpSpPr>
      <p:grpSpPr>
        <a:xfrm>
          <a:off x="0" y="0"/>
          <a:ext cx="0" cy="0"/>
          <a:chOff x="0" y="0"/>
          <a:chExt cx="0" cy="0"/>
        </a:xfrm>
      </p:grpSpPr>
      <p:pic>
        <p:nvPicPr>
          <p:cNvPr id="4" name="内容占位符 4">
            <a:extLst>
              <a:ext uri="{FF2B5EF4-FFF2-40B4-BE49-F238E27FC236}">
                <a16:creationId xmlns:a16="http://schemas.microsoft.com/office/drawing/2014/main" id="{DF91E229-6B16-F07A-DA4B-7ECBF46D1C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566"/>
            <a:ext cx="12192000" cy="6858000"/>
          </a:xfrm>
          <a:prstGeom prst="rect">
            <a:avLst/>
          </a:prstGeom>
        </p:spPr>
      </p:pic>
      <p:sp>
        <p:nvSpPr>
          <p:cNvPr id="2" name="标题 1">
            <a:extLst>
              <a:ext uri="{FF2B5EF4-FFF2-40B4-BE49-F238E27FC236}">
                <a16:creationId xmlns:a16="http://schemas.microsoft.com/office/drawing/2014/main" id="{A974E3F3-561F-EA6A-AF38-9ABE66AE707D}"/>
              </a:ext>
            </a:extLst>
          </p:cNvPr>
          <p:cNvSpPr>
            <a:spLocks noGrp="1"/>
          </p:cNvSpPr>
          <p:nvPr>
            <p:ph type="title"/>
          </p:nvPr>
        </p:nvSpPr>
        <p:spPr>
          <a:xfrm>
            <a:off x="838200" y="302303"/>
            <a:ext cx="10515600" cy="1325563"/>
          </a:xfrm>
        </p:spPr>
        <p:txBody>
          <a:bodyPr>
            <a:normAutofit/>
          </a:bodyPr>
          <a:lstStyle/>
          <a:p>
            <a:r>
              <a:rPr lang="en-US" altLang="zh-CN" sz="4000" dirty="0">
                <a:solidFill>
                  <a:schemeClr val="bg1"/>
                </a:solidFill>
              </a:rPr>
              <a:t>2. </a:t>
            </a:r>
            <a:r>
              <a:rPr lang="zh-CN" altLang="en-US" sz="4000" dirty="0">
                <a:solidFill>
                  <a:schemeClr val="bg1"/>
                </a:solidFill>
              </a:rPr>
              <a:t>实验原理</a:t>
            </a:r>
            <a:endParaRPr lang="en-HK" sz="4000" dirty="0">
              <a:solidFill>
                <a:schemeClr val="bg1"/>
              </a:solidFill>
            </a:endParaRPr>
          </a:p>
        </p:txBody>
      </p:sp>
      <p:sp>
        <p:nvSpPr>
          <p:cNvPr id="3" name="内容占位符 2">
            <a:extLst>
              <a:ext uri="{FF2B5EF4-FFF2-40B4-BE49-F238E27FC236}">
                <a16:creationId xmlns:a16="http://schemas.microsoft.com/office/drawing/2014/main" id="{40B91222-384D-FC46-321F-4E589480D911}"/>
              </a:ext>
            </a:extLst>
          </p:cNvPr>
          <p:cNvSpPr>
            <a:spLocks noGrp="1"/>
          </p:cNvSpPr>
          <p:nvPr>
            <p:ph idx="1"/>
          </p:nvPr>
        </p:nvSpPr>
        <p:spPr>
          <a:xfrm>
            <a:off x="838199" y="1825625"/>
            <a:ext cx="10974859" cy="4351338"/>
          </a:xfrm>
        </p:spPr>
        <p:txBody>
          <a:bodyPr/>
          <a:lstStyle/>
          <a:p>
            <a:pPr indent="266700" algn="just">
              <a:buNone/>
            </a:pPr>
            <a:r>
              <a:rPr lang="en-US" altLang="zh-CN" sz="4000" kern="100" dirty="0">
                <a:effectLst/>
                <a:latin typeface="宋体" panose="02010600030101010101" pitchFamily="2" charset="-122"/>
                <a:ea typeface="宋体" panose="02010600030101010101" pitchFamily="2" charset="-122"/>
                <a:cs typeface="宋体" panose="02010600030101010101" pitchFamily="2" charset="-122"/>
              </a:rPr>
              <a:t>2.1</a:t>
            </a:r>
            <a:r>
              <a:rPr lang="zh-CN" altLang="en-US" sz="4000" kern="100" dirty="0">
                <a:effectLst/>
                <a:latin typeface="宋体" panose="02010600030101010101" pitchFamily="2" charset="-122"/>
                <a:ea typeface="宋体" panose="02010600030101010101" pitchFamily="2" charset="-122"/>
                <a:cs typeface="宋体" panose="02010600030101010101" pitchFamily="2" charset="-122"/>
              </a:rPr>
              <a:t>布朗运动原理</a:t>
            </a:r>
            <a:endParaRPr lang="en-US" altLang="zh-CN" sz="4000" kern="100" dirty="0">
              <a:latin typeface="Calibri" panose="020F0502020204030204" pitchFamily="34" charset="0"/>
              <a:ea typeface="宋体" panose="02010600030101010101" pitchFamily="2" charset="-122"/>
              <a:cs typeface="Times New Roman" panose="02020603050405020304" pitchFamily="18" charset="0"/>
            </a:endParaRPr>
          </a:p>
          <a:p>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布朗运动是微小颗粒受到周围分子碰撞导致的不规则运动</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endParaRPr lang="en-HK" dirty="0"/>
          </a:p>
        </p:txBody>
      </p:sp>
      <p:sp>
        <p:nvSpPr>
          <p:cNvPr id="5" name="Rectangle 2">
            <a:extLst>
              <a:ext uri="{FF2B5EF4-FFF2-40B4-BE49-F238E27FC236}">
                <a16:creationId xmlns:a16="http://schemas.microsoft.com/office/drawing/2014/main" id="{C258B15F-7289-7DE6-F923-8CA25CF78871}"/>
              </a:ext>
            </a:extLst>
          </p:cNvPr>
          <p:cNvSpPr>
            <a:spLocks noChangeArrowheads="1"/>
          </p:cNvSpPr>
          <p:nvPr/>
        </p:nvSpPr>
        <p:spPr bwMode="auto">
          <a:xfrm>
            <a:off x="1136823" y="29962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a:extLst>
              <a:ext uri="{FF2B5EF4-FFF2-40B4-BE49-F238E27FC236}">
                <a16:creationId xmlns:a16="http://schemas.microsoft.com/office/drawing/2014/main" id="{E5AC9B60-1821-8186-A65C-B5E09BD75788}"/>
              </a:ext>
            </a:extLst>
          </p:cNvPr>
          <p:cNvGraphicFramePr>
            <a:graphicFrameLocks noChangeAspect="1"/>
          </p:cNvGraphicFramePr>
          <p:nvPr/>
        </p:nvGraphicFramePr>
        <p:xfrm>
          <a:off x="1136823" y="2996291"/>
          <a:ext cx="1504950" cy="457200"/>
        </p:xfrm>
        <a:graphic>
          <a:graphicData uri="http://schemas.openxmlformats.org/presentationml/2006/ole">
            <mc:AlternateContent xmlns:mc="http://schemas.openxmlformats.org/markup-compatibility/2006">
              <mc:Choice xmlns:v="urn:schemas-microsoft-com:vml" Requires="v">
                <p:oleObj r:id="rId3" imgW="1295280" imgH="393480" progId="Equation.KSEE3">
                  <p:embed/>
                </p:oleObj>
              </mc:Choice>
              <mc:Fallback>
                <p:oleObj r:id="rId3" imgW="1295280" imgH="393480" progId="Equation.KSEE3">
                  <p:embed/>
                  <p:pic>
                    <p:nvPicPr>
                      <p:cNvPr id="6" name="对象 5">
                        <a:extLst>
                          <a:ext uri="{FF2B5EF4-FFF2-40B4-BE49-F238E27FC236}">
                            <a16:creationId xmlns:a16="http://schemas.microsoft.com/office/drawing/2014/main" id="{E5AC9B60-1821-8186-A65C-B5E09BD757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6823" y="2996291"/>
                        <a:ext cx="1504950" cy="457200"/>
                      </a:xfrm>
                      <a:prstGeom prst="rect">
                        <a:avLst/>
                      </a:prstGeom>
                      <a:noFill/>
                    </p:spPr>
                  </p:pic>
                </p:oleObj>
              </mc:Fallback>
            </mc:AlternateContent>
          </a:graphicData>
        </a:graphic>
      </p:graphicFrame>
      <p:sp>
        <p:nvSpPr>
          <p:cNvPr id="8" name="Rectangle 4">
            <a:extLst>
              <a:ext uri="{FF2B5EF4-FFF2-40B4-BE49-F238E27FC236}">
                <a16:creationId xmlns:a16="http://schemas.microsoft.com/office/drawing/2014/main" id="{C9998279-6273-343B-34CC-499C00C6AC97}"/>
              </a:ext>
            </a:extLst>
          </p:cNvPr>
          <p:cNvSpPr>
            <a:spLocks noChangeArrowheads="1"/>
          </p:cNvSpPr>
          <p:nvPr/>
        </p:nvSpPr>
        <p:spPr bwMode="auto">
          <a:xfrm>
            <a:off x="1136823" y="371610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a:extLst>
              <a:ext uri="{FF2B5EF4-FFF2-40B4-BE49-F238E27FC236}">
                <a16:creationId xmlns:a16="http://schemas.microsoft.com/office/drawing/2014/main" id="{2B9AE595-58D7-F15F-E485-A558BBE4CEDB}"/>
              </a:ext>
            </a:extLst>
          </p:cNvPr>
          <p:cNvGraphicFramePr>
            <a:graphicFrameLocks noChangeAspect="1"/>
          </p:cNvGraphicFramePr>
          <p:nvPr/>
        </p:nvGraphicFramePr>
        <p:xfrm>
          <a:off x="1098723" y="4042101"/>
          <a:ext cx="1581150" cy="450850"/>
        </p:xfrm>
        <a:graphic>
          <a:graphicData uri="http://schemas.openxmlformats.org/presentationml/2006/ole">
            <mc:AlternateContent xmlns:mc="http://schemas.openxmlformats.org/markup-compatibility/2006">
              <mc:Choice xmlns:v="urn:schemas-microsoft-com:vml" Requires="v">
                <p:oleObj r:id="rId5" imgW="1384200" imgH="393480" progId="Equation.KSEE3">
                  <p:embed/>
                </p:oleObj>
              </mc:Choice>
              <mc:Fallback>
                <p:oleObj r:id="rId5" imgW="1384200" imgH="393480" progId="Equation.KSEE3">
                  <p:embed/>
                  <p:pic>
                    <p:nvPicPr>
                      <p:cNvPr id="9" name="对象 8">
                        <a:extLst>
                          <a:ext uri="{FF2B5EF4-FFF2-40B4-BE49-F238E27FC236}">
                            <a16:creationId xmlns:a16="http://schemas.microsoft.com/office/drawing/2014/main" id="{2B9AE595-58D7-F15F-E485-A558BBE4CE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98723" y="4042101"/>
                        <a:ext cx="1581150" cy="45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左大括号 9">
            <a:extLst>
              <a:ext uri="{FF2B5EF4-FFF2-40B4-BE49-F238E27FC236}">
                <a16:creationId xmlns:a16="http://schemas.microsoft.com/office/drawing/2014/main" id="{DF356896-D1A7-0AFC-BE5C-A6A63B6DD46C}"/>
              </a:ext>
            </a:extLst>
          </p:cNvPr>
          <p:cNvSpPr/>
          <p:nvPr/>
        </p:nvSpPr>
        <p:spPr>
          <a:xfrm>
            <a:off x="719781" y="3139943"/>
            <a:ext cx="378942" cy="1482275"/>
          </a:xfrm>
          <a:prstGeom prst="leftBrace">
            <a:avLst/>
          </a:pr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zh-CN" altLang="en-US"/>
          </a:p>
        </p:txBody>
      </p:sp>
      <p:sp>
        <p:nvSpPr>
          <p:cNvPr id="11" name="Rectangle 6">
            <a:extLst>
              <a:ext uri="{FF2B5EF4-FFF2-40B4-BE49-F238E27FC236}">
                <a16:creationId xmlns:a16="http://schemas.microsoft.com/office/drawing/2014/main" id="{505E2E0D-7051-F69E-8AF1-8DD0674D30D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a:extLst>
              <a:ext uri="{FF2B5EF4-FFF2-40B4-BE49-F238E27FC236}">
                <a16:creationId xmlns:a16="http://schemas.microsoft.com/office/drawing/2014/main" id="{66B1627A-D5DA-9312-7DFA-106B05CF795C}"/>
              </a:ext>
            </a:extLst>
          </p:cNvPr>
          <p:cNvGraphicFramePr>
            <a:graphicFrameLocks noChangeAspect="1"/>
          </p:cNvGraphicFramePr>
          <p:nvPr/>
        </p:nvGraphicFramePr>
        <p:xfrm>
          <a:off x="3813648" y="3587371"/>
          <a:ext cx="1797050" cy="476250"/>
        </p:xfrm>
        <a:graphic>
          <a:graphicData uri="http://schemas.openxmlformats.org/presentationml/2006/ole">
            <mc:AlternateContent xmlns:mc="http://schemas.openxmlformats.org/markup-compatibility/2006">
              <mc:Choice xmlns:v="urn:schemas-microsoft-com:vml" Requires="v">
                <p:oleObj r:id="rId7" imgW="1574640" imgH="419040" progId="Equation.KSEE3">
                  <p:embed/>
                </p:oleObj>
              </mc:Choice>
              <mc:Fallback>
                <p:oleObj r:id="rId7" imgW="1574640" imgH="419040" progId="Equation.KSEE3">
                  <p:embed/>
                  <p:pic>
                    <p:nvPicPr>
                      <p:cNvPr id="12" name="对象 11">
                        <a:extLst>
                          <a:ext uri="{FF2B5EF4-FFF2-40B4-BE49-F238E27FC236}">
                            <a16:creationId xmlns:a16="http://schemas.microsoft.com/office/drawing/2014/main" id="{66B1627A-D5DA-9312-7DFA-106B05CF795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13648" y="3587371"/>
                        <a:ext cx="1797050" cy="476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8">
            <a:extLst>
              <a:ext uri="{FF2B5EF4-FFF2-40B4-BE49-F238E27FC236}">
                <a16:creationId xmlns:a16="http://schemas.microsoft.com/office/drawing/2014/main" id="{B2A56B93-BB02-3279-CBA2-FCFBAF3C18B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4" name="对象 13">
            <a:extLst>
              <a:ext uri="{FF2B5EF4-FFF2-40B4-BE49-F238E27FC236}">
                <a16:creationId xmlns:a16="http://schemas.microsoft.com/office/drawing/2014/main" id="{57B45F12-1EB8-E8F0-06BD-9199C1E60F09}"/>
              </a:ext>
            </a:extLst>
          </p:cNvPr>
          <p:cNvGraphicFramePr>
            <a:graphicFrameLocks noChangeAspect="1"/>
          </p:cNvGraphicFramePr>
          <p:nvPr/>
        </p:nvGraphicFramePr>
        <p:xfrm>
          <a:off x="3867144" y="4216536"/>
          <a:ext cx="1352550" cy="317500"/>
        </p:xfrm>
        <a:graphic>
          <a:graphicData uri="http://schemas.openxmlformats.org/presentationml/2006/ole">
            <mc:AlternateContent xmlns:mc="http://schemas.openxmlformats.org/markup-compatibility/2006">
              <mc:Choice xmlns:v="urn:schemas-microsoft-com:vml" Requires="v">
                <p:oleObj r:id="rId9" imgW="977760" imgH="228600" progId="Equation.KSEE3">
                  <p:embed/>
                </p:oleObj>
              </mc:Choice>
              <mc:Fallback>
                <p:oleObj r:id="rId9" imgW="977760" imgH="228600" progId="Equation.KSEE3">
                  <p:embed/>
                  <p:pic>
                    <p:nvPicPr>
                      <p:cNvPr id="14" name="对象 13">
                        <a:extLst>
                          <a:ext uri="{FF2B5EF4-FFF2-40B4-BE49-F238E27FC236}">
                            <a16:creationId xmlns:a16="http://schemas.microsoft.com/office/drawing/2014/main" id="{57B45F12-1EB8-E8F0-06BD-9199C1E60F0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67144" y="4216536"/>
                        <a:ext cx="135255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文本框 15">
            <a:extLst>
              <a:ext uri="{FF2B5EF4-FFF2-40B4-BE49-F238E27FC236}">
                <a16:creationId xmlns:a16="http://schemas.microsoft.com/office/drawing/2014/main" id="{A0A1F329-5B35-FB64-9C50-8248BFB0C404}"/>
              </a:ext>
            </a:extLst>
          </p:cNvPr>
          <p:cNvSpPr txBox="1"/>
          <p:nvPr/>
        </p:nvSpPr>
        <p:spPr>
          <a:xfrm>
            <a:off x="3766779" y="4452022"/>
            <a:ext cx="1107996" cy="369332"/>
          </a:xfrm>
          <a:prstGeom prst="rect">
            <a:avLst/>
          </a:prstGeom>
          <a:noFill/>
        </p:spPr>
        <p:txBody>
          <a:bodyPr wrap="none" rtlCol="0">
            <a:spAutoFit/>
          </a:bodyPr>
          <a:lstStyle/>
          <a:p>
            <a:r>
              <a:rPr lang="zh-CN" altLang="en-US" dirty="0">
                <a:solidFill>
                  <a:schemeClr val="accent2"/>
                </a:solidFill>
                <a:latin typeface="方正姚体" panose="02010601030101010101" pitchFamily="2" charset="-122"/>
                <a:ea typeface="方正姚体" panose="02010601030101010101" pitchFamily="2" charset="-122"/>
              </a:rPr>
              <a:t>初始条件</a:t>
            </a:r>
          </a:p>
        </p:txBody>
      </p:sp>
      <p:sp>
        <p:nvSpPr>
          <p:cNvPr id="17" name="文本框 16">
            <a:extLst>
              <a:ext uri="{FF2B5EF4-FFF2-40B4-BE49-F238E27FC236}">
                <a16:creationId xmlns:a16="http://schemas.microsoft.com/office/drawing/2014/main" id="{0AFA759A-322F-031A-CB97-FB1CD7373AF1}"/>
              </a:ext>
            </a:extLst>
          </p:cNvPr>
          <p:cNvSpPr txBox="1"/>
          <p:nvPr/>
        </p:nvSpPr>
        <p:spPr>
          <a:xfrm>
            <a:off x="1019938" y="3445673"/>
            <a:ext cx="1107996" cy="369332"/>
          </a:xfrm>
          <a:prstGeom prst="rect">
            <a:avLst/>
          </a:prstGeom>
          <a:noFill/>
        </p:spPr>
        <p:txBody>
          <a:bodyPr wrap="none" rtlCol="0">
            <a:spAutoFit/>
          </a:bodyPr>
          <a:lstStyle/>
          <a:p>
            <a:r>
              <a:rPr lang="zh-CN" altLang="en-US" dirty="0">
                <a:solidFill>
                  <a:schemeClr val="accent2"/>
                </a:solidFill>
                <a:latin typeface="方正姚体" panose="02010601030101010101" pitchFamily="2" charset="-122"/>
                <a:ea typeface="方正姚体" panose="02010601030101010101" pitchFamily="2" charset="-122"/>
              </a:rPr>
              <a:t>扩散方程</a:t>
            </a:r>
          </a:p>
        </p:txBody>
      </p:sp>
      <p:sp>
        <p:nvSpPr>
          <p:cNvPr id="18" name="文本框 17">
            <a:extLst>
              <a:ext uri="{FF2B5EF4-FFF2-40B4-BE49-F238E27FC236}">
                <a16:creationId xmlns:a16="http://schemas.microsoft.com/office/drawing/2014/main" id="{4FC9764A-F16B-BBD9-2034-EB480CCEE978}"/>
              </a:ext>
            </a:extLst>
          </p:cNvPr>
          <p:cNvSpPr txBox="1"/>
          <p:nvPr/>
        </p:nvSpPr>
        <p:spPr>
          <a:xfrm>
            <a:off x="1019938" y="4517121"/>
            <a:ext cx="1338828" cy="369332"/>
          </a:xfrm>
          <a:prstGeom prst="rect">
            <a:avLst/>
          </a:prstGeom>
          <a:noFill/>
        </p:spPr>
        <p:txBody>
          <a:bodyPr wrap="none" rtlCol="0">
            <a:spAutoFit/>
          </a:bodyPr>
          <a:lstStyle/>
          <a:p>
            <a:r>
              <a:rPr lang="zh-CN" altLang="en-US" dirty="0">
                <a:solidFill>
                  <a:schemeClr val="accent2"/>
                </a:solidFill>
                <a:latin typeface="方正姚体" panose="02010601030101010101" pitchFamily="2" charset="-122"/>
                <a:ea typeface="方正姚体" panose="02010601030101010101" pitchFamily="2" charset="-122"/>
              </a:rPr>
              <a:t>连续性方程</a:t>
            </a:r>
          </a:p>
        </p:txBody>
      </p:sp>
      <p:sp>
        <p:nvSpPr>
          <p:cNvPr id="19" name="Rectangle 10">
            <a:extLst>
              <a:ext uri="{FF2B5EF4-FFF2-40B4-BE49-F238E27FC236}">
                <a16:creationId xmlns:a16="http://schemas.microsoft.com/office/drawing/2014/main" id="{D53BFAD3-78E4-5DF6-213A-235C003A6DD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a:extLst>
              <a:ext uri="{FF2B5EF4-FFF2-40B4-BE49-F238E27FC236}">
                <a16:creationId xmlns:a16="http://schemas.microsoft.com/office/drawing/2014/main" id="{FE485562-A1FC-3D4B-B398-31A86CDA375C}"/>
              </a:ext>
            </a:extLst>
          </p:cNvPr>
          <p:cNvGraphicFramePr>
            <a:graphicFrameLocks noChangeAspect="1"/>
          </p:cNvGraphicFramePr>
          <p:nvPr/>
        </p:nvGraphicFramePr>
        <p:xfrm>
          <a:off x="6837107" y="2868205"/>
          <a:ext cx="1790700" cy="584200"/>
        </p:xfrm>
        <a:graphic>
          <a:graphicData uri="http://schemas.openxmlformats.org/presentationml/2006/ole">
            <mc:AlternateContent xmlns:mc="http://schemas.openxmlformats.org/markup-compatibility/2006">
              <mc:Choice xmlns:v="urn:schemas-microsoft-com:vml" Requires="v">
                <p:oleObj r:id="rId11" imgW="1434960" imgH="469800" progId="Equation.KSEE3">
                  <p:embed/>
                </p:oleObj>
              </mc:Choice>
              <mc:Fallback>
                <p:oleObj r:id="rId11" imgW="1434960" imgH="469800" progId="Equation.KSEE3">
                  <p:embed/>
                  <p:pic>
                    <p:nvPicPr>
                      <p:cNvPr id="20" name="对象 19">
                        <a:extLst>
                          <a:ext uri="{FF2B5EF4-FFF2-40B4-BE49-F238E27FC236}">
                            <a16:creationId xmlns:a16="http://schemas.microsoft.com/office/drawing/2014/main" id="{FE485562-A1FC-3D4B-B398-31A86CDA375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37107" y="2868205"/>
                        <a:ext cx="1790700"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箭头: 右 21">
            <a:extLst>
              <a:ext uri="{FF2B5EF4-FFF2-40B4-BE49-F238E27FC236}">
                <a16:creationId xmlns:a16="http://schemas.microsoft.com/office/drawing/2014/main" id="{C857DD26-0350-6191-C211-A316AAC5CA36}"/>
              </a:ext>
            </a:extLst>
          </p:cNvPr>
          <p:cNvSpPr/>
          <p:nvPr/>
        </p:nvSpPr>
        <p:spPr>
          <a:xfrm>
            <a:off x="2821403" y="3694291"/>
            <a:ext cx="908499" cy="369330"/>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箭头: 右 22">
            <a:extLst>
              <a:ext uri="{FF2B5EF4-FFF2-40B4-BE49-F238E27FC236}">
                <a16:creationId xmlns:a16="http://schemas.microsoft.com/office/drawing/2014/main" id="{78E44E0F-875F-6096-33BE-5D5A7A5404DF}"/>
              </a:ext>
            </a:extLst>
          </p:cNvPr>
          <p:cNvSpPr/>
          <p:nvPr/>
        </p:nvSpPr>
        <p:spPr>
          <a:xfrm>
            <a:off x="5879847" y="3663393"/>
            <a:ext cx="800023" cy="400227"/>
          </a:xfrm>
          <a:prstGeom prst="rightArrow">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Rectangle 12">
            <a:extLst>
              <a:ext uri="{FF2B5EF4-FFF2-40B4-BE49-F238E27FC236}">
                <a16:creationId xmlns:a16="http://schemas.microsoft.com/office/drawing/2014/main" id="{5BC59111-681E-DC45-7732-9276C4566A3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 name="对象 25">
            <a:extLst>
              <a:ext uri="{FF2B5EF4-FFF2-40B4-BE49-F238E27FC236}">
                <a16:creationId xmlns:a16="http://schemas.microsoft.com/office/drawing/2014/main" id="{49767465-BF89-A73C-5CDA-075B0C8AE381}"/>
              </a:ext>
            </a:extLst>
          </p:cNvPr>
          <p:cNvGraphicFramePr>
            <a:graphicFrameLocks noChangeAspect="1"/>
          </p:cNvGraphicFramePr>
          <p:nvPr/>
        </p:nvGraphicFramePr>
        <p:xfrm>
          <a:off x="6837107" y="3986874"/>
          <a:ext cx="2698750" cy="577850"/>
        </p:xfrm>
        <a:graphic>
          <a:graphicData uri="http://schemas.openxmlformats.org/presentationml/2006/ole">
            <mc:AlternateContent xmlns:mc="http://schemas.openxmlformats.org/markup-compatibility/2006">
              <mc:Choice xmlns:v="urn:schemas-microsoft-com:vml" Requires="v">
                <p:oleObj r:id="rId13" imgW="2158920" imgH="469800" progId="Equation.KSEE3">
                  <p:embed/>
                </p:oleObj>
              </mc:Choice>
              <mc:Fallback>
                <p:oleObj r:id="rId13" imgW="2158920" imgH="469800" progId="Equation.KSEE3">
                  <p:embed/>
                  <p:pic>
                    <p:nvPicPr>
                      <p:cNvPr id="26" name="对象 25">
                        <a:extLst>
                          <a:ext uri="{FF2B5EF4-FFF2-40B4-BE49-F238E27FC236}">
                            <a16:creationId xmlns:a16="http://schemas.microsoft.com/office/drawing/2014/main" id="{49767465-BF89-A73C-5CDA-075B0C8AE381}"/>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37107" y="3986874"/>
                        <a:ext cx="2698750"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 name="Rectangle 14">
            <a:extLst>
              <a:ext uri="{FF2B5EF4-FFF2-40B4-BE49-F238E27FC236}">
                <a16:creationId xmlns:a16="http://schemas.microsoft.com/office/drawing/2014/main" id="{00F357FA-C781-5418-B6EB-654A68ED9A9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 name="对象 27">
            <a:extLst>
              <a:ext uri="{FF2B5EF4-FFF2-40B4-BE49-F238E27FC236}">
                <a16:creationId xmlns:a16="http://schemas.microsoft.com/office/drawing/2014/main" id="{72662428-2823-ABB4-8C9D-5FB4ED6156B8}"/>
              </a:ext>
            </a:extLst>
          </p:cNvPr>
          <p:cNvGraphicFramePr>
            <a:graphicFrameLocks noChangeAspect="1"/>
          </p:cNvGraphicFramePr>
          <p:nvPr/>
        </p:nvGraphicFramePr>
        <p:xfrm>
          <a:off x="6837107" y="3401962"/>
          <a:ext cx="3092450" cy="577850"/>
        </p:xfrm>
        <a:graphic>
          <a:graphicData uri="http://schemas.openxmlformats.org/presentationml/2006/ole">
            <mc:AlternateContent xmlns:mc="http://schemas.openxmlformats.org/markup-compatibility/2006">
              <mc:Choice xmlns:v="urn:schemas-microsoft-com:vml" Requires="v">
                <p:oleObj r:id="rId15" imgW="2476440" imgH="469800" progId="Equation.KSEE3">
                  <p:embed/>
                </p:oleObj>
              </mc:Choice>
              <mc:Fallback>
                <p:oleObj r:id="rId15" imgW="2476440" imgH="469800" progId="Equation.KSEE3">
                  <p:embed/>
                  <p:pic>
                    <p:nvPicPr>
                      <p:cNvPr id="28" name="对象 27">
                        <a:extLst>
                          <a:ext uri="{FF2B5EF4-FFF2-40B4-BE49-F238E27FC236}">
                            <a16:creationId xmlns:a16="http://schemas.microsoft.com/office/drawing/2014/main" id="{72662428-2823-ABB4-8C9D-5FB4ED6156B8}"/>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37107" y="3401962"/>
                        <a:ext cx="3092450" cy="577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 name="Rectangle 16">
            <a:extLst>
              <a:ext uri="{FF2B5EF4-FFF2-40B4-BE49-F238E27FC236}">
                <a16:creationId xmlns:a16="http://schemas.microsoft.com/office/drawing/2014/main" id="{449A2B48-8A7C-0664-3A0C-EEDFB0DEFBE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0" name="对象 29">
            <a:extLst>
              <a:ext uri="{FF2B5EF4-FFF2-40B4-BE49-F238E27FC236}">
                <a16:creationId xmlns:a16="http://schemas.microsoft.com/office/drawing/2014/main" id="{C71E6A39-1ACA-0332-7585-19F4C29F2DFE}"/>
              </a:ext>
            </a:extLst>
          </p:cNvPr>
          <p:cNvGraphicFramePr>
            <a:graphicFrameLocks noChangeAspect="1"/>
          </p:cNvGraphicFramePr>
          <p:nvPr/>
        </p:nvGraphicFramePr>
        <p:xfrm>
          <a:off x="6837107" y="4678340"/>
          <a:ext cx="5245100" cy="463550"/>
        </p:xfrm>
        <a:graphic>
          <a:graphicData uri="http://schemas.openxmlformats.org/presentationml/2006/ole">
            <mc:AlternateContent xmlns:mc="http://schemas.openxmlformats.org/markup-compatibility/2006">
              <mc:Choice xmlns:v="urn:schemas-microsoft-com:vml" Requires="v">
                <p:oleObj r:id="rId17" imgW="4736880" imgH="419040" progId="Equation.KSEE3">
                  <p:embed/>
                </p:oleObj>
              </mc:Choice>
              <mc:Fallback>
                <p:oleObj r:id="rId17" imgW="4736880" imgH="419040" progId="Equation.KSEE3">
                  <p:embed/>
                  <p:pic>
                    <p:nvPicPr>
                      <p:cNvPr id="30" name="对象 29">
                        <a:extLst>
                          <a:ext uri="{FF2B5EF4-FFF2-40B4-BE49-F238E27FC236}">
                            <a16:creationId xmlns:a16="http://schemas.microsoft.com/office/drawing/2014/main" id="{C71E6A39-1ACA-0332-7585-19F4C29F2DF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37107" y="4678340"/>
                        <a:ext cx="524510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 name="Rectangle 18">
            <a:extLst>
              <a:ext uri="{FF2B5EF4-FFF2-40B4-BE49-F238E27FC236}">
                <a16:creationId xmlns:a16="http://schemas.microsoft.com/office/drawing/2014/main" id="{F1A332E0-CBD7-463E-284A-9AF4A40730A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 name="对象 32">
            <a:extLst>
              <a:ext uri="{FF2B5EF4-FFF2-40B4-BE49-F238E27FC236}">
                <a16:creationId xmlns:a16="http://schemas.microsoft.com/office/drawing/2014/main" id="{4468BE18-0F94-327D-0EB2-8AB7531A70D6}"/>
              </a:ext>
            </a:extLst>
          </p:cNvPr>
          <p:cNvGraphicFramePr>
            <a:graphicFrameLocks noChangeAspect="1"/>
          </p:cNvGraphicFramePr>
          <p:nvPr/>
        </p:nvGraphicFramePr>
        <p:xfrm>
          <a:off x="6837107" y="5097006"/>
          <a:ext cx="298450" cy="298450"/>
        </p:xfrm>
        <a:graphic>
          <a:graphicData uri="http://schemas.openxmlformats.org/presentationml/2006/ole">
            <mc:AlternateContent xmlns:mc="http://schemas.openxmlformats.org/markup-compatibility/2006">
              <mc:Choice xmlns:v="urn:schemas-microsoft-com:vml" Requires="v">
                <p:oleObj r:id="rId19" imgW="253800" imgH="253800" progId="Equation.KSEE3">
                  <p:embed/>
                </p:oleObj>
              </mc:Choice>
              <mc:Fallback>
                <p:oleObj r:id="rId19" imgW="253800" imgH="253800" progId="Equation.KSEE3">
                  <p:embed/>
                  <p:pic>
                    <p:nvPicPr>
                      <p:cNvPr id="33" name="对象 32">
                        <a:extLst>
                          <a:ext uri="{FF2B5EF4-FFF2-40B4-BE49-F238E27FC236}">
                            <a16:creationId xmlns:a16="http://schemas.microsoft.com/office/drawing/2014/main" id="{4468BE18-0F94-327D-0EB2-8AB7531A70D6}"/>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837107" y="5097006"/>
                        <a:ext cx="298450"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 name="Rectangle 19">
            <a:extLst>
              <a:ext uri="{FF2B5EF4-FFF2-40B4-BE49-F238E27FC236}">
                <a16:creationId xmlns:a16="http://schemas.microsoft.com/office/drawing/2014/main" id="{A1884E9C-5B72-AE3F-C10D-629C80222042}"/>
              </a:ext>
            </a:extLst>
          </p:cNvPr>
          <p:cNvSpPr>
            <a:spLocks noChangeArrowheads="1"/>
          </p:cNvSpPr>
          <p:nvPr/>
        </p:nvSpPr>
        <p:spPr bwMode="auto">
          <a:xfrm>
            <a:off x="6763414" y="524623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26670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宋体" panose="02010600030101010101" pitchFamily="2" charset="-122"/>
              </a:rPr>
              <a:t>表示计算平均值，需要对大量数据计算。</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0415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EDC6D-64B7-E069-F83A-6A052E21DE96}"/>
            </a:ext>
          </a:extLst>
        </p:cNvPr>
        <p:cNvGrpSpPr/>
        <p:nvPr/>
      </p:nvGrpSpPr>
      <p:grpSpPr>
        <a:xfrm>
          <a:off x="0" y="0"/>
          <a:ext cx="0" cy="0"/>
          <a:chOff x="0" y="0"/>
          <a:chExt cx="0" cy="0"/>
        </a:xfrm>
      </p:grpSpPr>
      <p:pic>
        <p:nvPicPr>
          <p:cNvPr id="4" name="内容占位符 4">
            <a:extLst>
              <a:ext uri="{FF2B5EF4-FFF2-40B4-BE49-F238E27FC236}">
                <a16:creationId xmlns:a16="http://schemas.microsoft.com/office/drawing/2014/main" id="{90FD97B9-2770-5D3D-D2F1-D9A9309B0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EC83C056-5EF5-129B-668A-3F931A5948A4}"/>
              </a:ext>
            </a:extLst>
          </p:cNvPr>
          <p:cNvSpPr>
            <a:spLocks noGrp="1"/>
          </p:cNvSpPr>
          <p:nvPr>
            <p:ph type="title"/>
          </p:nvPr>
        </p:nvSpPr>
        <p:spPr>
          <a:xfrm>
            <a:off x="838200" y="302303"/>
            <a:ext cx="10515600" cy="1325563"/>
          </a:xfrm>
        </p:spPr>
        <p:txBody>
          <a:bodyPr>
            <a:normAutofit/>
          </a:bodyPr>
          <a:lstStyle/>
          <a:p>
            <a:r>
              <a:rPr lang="en-US" altLang="zh-CN" sz="4000" dirty="0">
                <a:solidFill>
                  <a:schemeClr val="bg1"/>
                </a:solidFill>
              </a:rPr>
              <a:t>2. </a:t>
            </a:r>
            <a:r>
              <a:rPr lang="zh-CN" altLang="en-US" sz="4000" dirty="0">
                <a:solidFill>
                  <a:schemeClr val="bg1"/>
                </a:solidFill>
              </a:rPr>
              <a:t>实验原理</a:t>
            </a:r>
            <a:endParaRPr lang="en-HK" sz="4000" dirty="0">
              <a:solidFill>
                <a:schemeClr val="bg1"/>
              </a:solidFill>
            </a:endParaRPr>
          </a:p>
        </p:txBody>
      </p:sp>
      <p:sp>
        <p:nvSpPr>
          <p:cNvPr id="3" name="内容占位符 2">
            <a:extLst>
              <a:ext uri="{FF2B5EF4-FFF2-40B4-BE49-F238E27FC236}">
                <a16:creationId xmlns:a16="http://schemas.microsoft.com/office/drawing/2014/main" id="{6CB06AAB-71FA-2435-ACB2-E7E29CC6D8E1}"/>
              </a:ext>
            </a:extLst>
          </p:cNvPr>
          <p:cNvSpPr>
            <a:spLocks noGrp="1"/>
          </p:cNvSpPr>
          <p:nvPr>
            <p:ph idx="1"/>
          </p:nvPr>
        </p:nvSpPr>
        <p:spPr>
          <a:xfrm>
            <a:off x="474944" y="1930169"/>
            <a:ext cx="10974859" cy="4351338"/>
          </a:xfrm>
        </p:spPr>
        <p:txBody>
          <a:bodyPr/>
          <a:lstStyle/>
          <a:p>
            <a:pPr indent="0" algn="just">
              <a:buNone/>
            </a:pPr>
            <a:r>
              <a:rPr lang="en-US" altLang="zh-CN" sz="4000" kern="100" dirty="0">
                <a:effectLst/>
                <a:latin typeface="宋体" panose="02010600030101010101" pitchFamily="2" charset="-122"/>
                <a:ea typeface="宋体" panose="02010600030101010101" pitchFamily="2" charset="-122"/>
                <a:cs typeface="宋体" panose="02010600030101010101" pitchFamily="2" charset="-122"/>
              </a:rPr>
              <a:t>2.2 Tracker</a:t>
            </a:r>
          </a:p>
          <a:p>
            <a:pPr indent="0" algn="just">
              <a:buNone/>
            </a:pP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Tracker</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是一个分析视频的软件，使用</a:t>
            </a:r>
            <a:r>
              <a:rPr lang="en-US" altLang="zh-CN" sz="1800" kern="100" dirty="0">
                <a:effectLst/>
                <a:latin typeface="Calibri" panose="020F0502020204030204" pitchFamily="34" charset="0"/>
                <a:ea typeface="宋体" panose="02010600030101010101" pitchFamily="2" charset="-122"/>
                <a:cs typeface="宋体" panose="02010600030101010101" pitchFamily="2" charset="-122"/>
              </a:rPr>
              <a:t>Tracker</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追踪</a:t>
            </a:r>
            <a:endParaRPr lang="en-US" altLang="zh-CN" sz="1800" kern="100" dirty="0">
              <a:effectLst/>
              <a:latin typeface="Calibri" panose="020F0502020204030204" pitchFamily="34" charset="0"/>
              <a:ea typeface="宋体" panose="02010600030101010101" pitchFamily="2" charset="-122"/>
              <a:cs typeface="宋体" panose="02010600030101010101" pitchFamily="2" charset="-122"/>
            </a:endParaRPr>
          </a:p>
          <a:p>
            <a:pPr indent="0" algn="just">
              <a:buNone/>
            </a:pP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油滴轨迹减少了人为测量、标记的误差，方便对</a:t>
            </a:r>
            <a:endParaRPr lang="en-US" altLang="zh-CN" sz="1800" kern="100" dirty="0">
              <a:effectLst/>
              <a:latin typeface="Calibri" panose="020F0502020204030204" pitchFamily="34" charset="0"/>
              <a:ea typeface="宋体" panose="02010600030101010101" pitchFamily="2" charset="-122"/>
              <a:cs typeface="宋体" panose="02010600030101010101" pitchFamily="2" charset="-122"/>
            </a:endParaRPr>
          </a:p>
          <a:p>
            <a:pPr indent="0" algn="just">
              <a:buNone/>
            </a:pP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物理现象进行快速数据化处理。</a:t>
            </a:r>
            <a:endPar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0" algn="just">
              <a:buNone/>
            </a:pPr>
            <a:endParaRPr lang="en-US" altLang="zh-CN" sz="2000" kern="100" dirty="0">
              <a:effectLst/>
              <a:latin typeface="宋体" panose="02010600030101010101" pitchFamily="2" charset="-122"/>
              <a:ea typeface="宋体" panose="02010600030101010101" pitchFamily="2" charset="-122"/>
              <a:cs typeface="宋体" panose="02010600030101010101" pitchFamily="2" charset="-122"/>
            </a:endParaRPr>
          </a:p>
          <a:p>
            <a:pPr indent="0" algn="just">
              <a:buNone/>
            </a:pPr>
            <a:endParaRPr lang="en-HK" dirty="0"/>
          </a:p>
        </p:txBody>
      </p:sp>
      <p:pic>
        <p:nvPicPr>
          <p:cNvPr id="6" name="图片 5">
            <a:extLst>
              <a:ext uri="{FF2B5EF4-FFF2-40B4-BE49-F238E27FC236}">
                <a16:creationId xmlns:a16="http://schemas.microsoft.com/office/drawing/2014/main" id="{BA3EC6BE-8559-0DFC-8856-AE473B068E58}"/>
              </a:ext>
            </a:extLst>
          </p:cNvPr>
          <p:cNvPicPr>
            <a:picLocks noChangeAspect="1"/>
          </p:cNvPicPr>
          <p:nvPr/>
        </p:nvPicPr>
        <p:blipFill>
          <a:blip r:embed="rId3"/>
          <a:stretch>
            <a:fillRect/>
          </a:stretch>
        </p:blipFill>
        <p:spPr>
          <a:xfrm>
            <a:off x="5853010" y="1755473"/>
            <a:ext cx="6071737" cy="4571802"/>
          </a:xfrm>
          <a:prstGeom prst="rect">
            <a:avLst/>
          </a:prstGeom>
        </p:spPr>
      </p:pic>
    </p:spTree>
    <p:extLst>
      <p:ext uri="{BB962C8B-B14F-4D97-AF65-F5344CB8AC3E}">
        <p14:creationId xmlns:p14="http://schemas.microsoft.com/office/powerpoint/2010/main" val="791558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FF6E29-D55D-C178-8164-D84021E8E897}"/>
            </a:ext>
          </a:extLst>
        </p:cNvPr>
        <p:cNvGrpSpPr/>
        <p:nvPr/>
      </p:nvGrpSpPr>
      <p:grpSpPr>
        <a:xfrm>
          <a:off x="0" y="0"/>
          <a:ext cx="0" cy="0"/>
          <a:chOff x="0" y="0"/>
          <a:chExt cx="0" cy="0"/>
        </a:xfrm>
      </p:grpSpPr>
      <p:pic>
        <p:nvPicPr>
          <p:cNvPr id="4" name="内容占位符 4">
            <a:extLst>
              <a:ext uri="{FF2B5EF4-FFF2-40B4-BE49-F238E27FC236}">
                <a16:creationId xmlns:a16="http://schemas.microsoft.com/office/drawing/2014/main" id="{C9BDD057-6DE3-6FAA-C481-2BDE99B7F7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5BA71F49-FBFE-DDEA-49ED-742CDBE6069C}"/>
              </a:ext>
            </a:extLst>
          </p:cNvPr>
          <p:cNvSpPr>
            <a:spLocks noGrp="1"/>
          </p:cNvSpPr>
          <p:nvPr>
            <p:ph type="title"/>
          </p:nvPr>
        </p:nvSpPr>
        <p:spPr>
          <a:xfrm>
            <a:off x="838200" y="302303"/>
            <a:ext cx="10515600" cy="1325563"/>
          </a:xfrm>
        </p:spPr>
        <p:txBody>
          <a:bodyPr>
            <a:normAutofit/>
          </a:bodyPr>
          <a:lstStyle/>
          <a:p>
            <a:r>
              <a:rPr lang="en-US" altLang="zh-CN" sz="4000" dirty="0">
                <a:solidFill>
                  <a:schemeClr val="bg1"/>
                </a:solidFill>
              </a:rPr>
              <a:t>3. </a:t>
            </a:r>
            <a:r>
              <a:rPr lang="zh-CN" altLang="en-US" sz="4000" dirty="0">
                <a:solidFill>
                  <a:schemeClr val="bg1"/>
                </a:solidFill>
              </a:rPr>
              <a:t>实验内容</a:t>
            </a:r>
            <a:endParaRPr lang="en-HK" sz="4000" dirty="0">
              <a:solidFill>
                <a:schemeClr val="bg1"/>
              </a:solidFill>
            </a:endParaRPr>
          </a:p>
        </p:txBody>
      </p:sp>
      <p:sp>
        <p:nvSpPr>
          <p:cNvPr id="3" name="内容占位符 2">
            <a:extLst>
              <a:ext uri="{FF2B5EF4-FFF2-40B4-BE49-F238E27FC236}">
                <a16:creationId xmlns:a16="http://schemas.microsoft.com/office/drawing/2014/main" id="{175CB324-F409-AFE9-C437-B95326BFD16A}"/>
              </a:ext>
            </a:extLst>
          </p:cNvPr>
          <p:cNvSpPr>
            <a:spLocks noGrp="1"/>
          </p:cNvSpPr>
          <p:nvPr>
            <p:ph idx="1"/>
          </p:nvPr>
        </p:nvSpPr>
        <p:spPr>
          <a:xfrm>
            <a:off x="474945" y="1930169"/>
            <a:ext cx="5621056" cy="4351338"/>
          </a:xfrm>
        </p:spPr>
        <p:txBody>
          <a:bodyPr>
            <a:normAutofit/>
          </a:bodyPr>
          <a:lstStyle/>
          <a:p>
            <a:pPr indent="266700" algn="just">
              <a:buNone/>
            </a:pP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3.1</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调节仪器面板上的三只平衡旋钮，将平行电极板调到水平。打开仪器和显示器开关，按“确认”键，选“平衡法”，进入测量界面。</a:t>
            </a:r>
            <a:endPar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endParaRPr>
          </a:p>
          <a:p>
            <a:pPr indent="266700" algn="just">
              <a:buNone/>
            </a:pPr>
            <a:r>
              <a:rPr lang="en-US" altLang="zh-CN" sz="1800" kern="100" dirty="0">
                <a:effectLst/>
                <a:latin typeface="宋体" panose="02010600030101010101" pitchFamily="2" charset="-122"/>
                <a:ea typeface="宋体" panose="02010600030101010101" pitchFamily="2" charset="-122"/>
                <a:cs typeface="宋体" panose="02010600030101010101" pitchFamily="2" charset="-122"/>
              </a:rPr>
              <a:t>3.2</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向油滴盒内喷油，选取适当油滴，调节“电压调节”旋钮，</a:t>
            </a:r>
            <a:r>
              <a:rPr lang="zh-CN" altLang="zh-CN" sz="1800" b="1" kern="100" dirty="0">
                <a:effectLst/>
                <a:latin typeface="Calibri" panose="020F0502020204030204" pitchFamily="34" charset="0"/>
                <a:ea typeface="宋体" panose="02010600030101010101" pitchFamily="2" charset="-122"/>
                <a:cs typeface="宋体" panose="02010600030101010101" pitchFamily="2" charset="-122"/>
              </a:rPr>
              <a:t>施加电场使油滴悬浮</a:t>
            </a:r>
            <a:r>
              <a:rPr lang="zh-CN" altLang="zh-CN" sz="1800" kern="100" dirty="0">
                <a:effectLst/>
                <a:latin typeface="Calibri" panose="020F0502020204030204" pitchFamily="34" charset="0"/>
                <a:ea typeface="宋体" panose="02010600030101010101" pitchFamily="2" charset="-122"/>
                <a:cs typeface="宋体" panose="02010600030101010101" pitchFamily="2" charset="-122"/>
              </a:rPr>
              <a:t>。</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带电油滴在两块平行电极板之间静止时所受重力等于静电力。设油滴的质量为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所带的电量为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q</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，两极板间的电压为</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U</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，则油滴所受重力</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mg</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，静电力</a:t>
            </a:r>
            <a:r>
              <a:rPr lang="en-US" altLang="zh-CN" sz="1800" kern="100" dirty="0" err="1">
                <a:effectLst/>
                <a:latin typeface="Calibri" panose="020F0502020204030204" pitchFamily="34" charset="0"/>
                <a:ea typeface="宋体" panose="02010600030101010101" pitchFamily="2" charset="-122"/>
                <a:cs typeface="Times New Roman" panose="02020603050405020304" pitchFamily="18" charset="0"/>
              </a:rPr>
              <a:t>qU</a:t>
            </a:r>
            <a:r>
              <a:rPr lang="en-US" altLang="zh-CN" sz="1800" kern="100" dirty="0">
                <a:effectLst/>
                <a:latin typeface="Calibri" panose="020F0502020204030204" pitchFamily="34" charset="0"/>
                <a:ea typeface="宋体" panose="02010600030101010101" pitchFamily="2" charset="-122"/>
                <a:cs typeface="Times New Roman" panose="02020603050405020304" pitchFamily="18" charset="0"/>
              </a:rPr>
              <a:t>/d</a:t>
            </a:r>
            <a:r>
              <a:rPr lang="zh-CN" altLang="zh-CN" sz="1800" kern="100" dirty="0">
                <a:effectLst/>
                <a:latin typeface="Calibri" panose="020F0502020204030204" pitchFamily="34" charset="0"/>
                <a:ea typeface="宋体" panose="02010600030101010101" pitchFamily="2" charset="-122"/>
                <a:cs typeface="Times New Roman" panose="02020603050405020304" pitchFamily="18" charset="0"/>
              </a:rPr>
              <a:t>。</a:t>
            </a:r>
          </a:p>
          <a:p>
            <a:pPr indent="0" algn="just">
              <a:buNone/>
            </a:pPr>
            <a:endParaRPr lang="en-US" altLang="zh-CN" sz="2000" kern="100" dirty="0">
              <a:effectLst/>
              <a:latin typeface="宋体" panose="02010600030101010101" pitchFamily="2" charset="-122"/>
              <a:ea typeface="宋体" panose="02010600030101010101" pitchFamily="2" charset="-122"/>
              <a:cs typeface="宋体" panose="02010600030101010101" pitchFamily="2" charset="-122"/>
            </a:endParaRPr>
          </a:p>
          <a:p>
            <a:pPr indent="0" algn="just">
              <a:buNone/>
            </a:pPr>
            <a:endParaRPr lang="en-HK" sz="2000" dirty="0"/>
          </a:p>
          <a:p>
            <a:pPr indent="0" algn="just">
              <a:buNone/>
            </a:pPr>
            <a:endParaRPr lang="en-HK" sz="2000" dirty="0"/>
          </a:p>
        </p:txBody>
      </p:sp>
      <p:sp>
        <p:nvSpPr>
          <p:cNvPr id="5" name="Rectangle 2">
            <a:extLst>
              <a:ext uri="{FF2B5EF4-FFF2-40B4-BE49-F238E27FC236}">
                <a16:creationId xmlns:a16="http://schemas.microsoft.com/office/drawing/2014/main" id="{75026300-ED57-0268-4AF9-0A57A8CA3A1C}"/>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E7FE9CFF-D9C1-7E7B-C333-0313874BF3A9}"/>
              </a:ext>
            </a:extLst>
          </p:cNvPr>
          <p:cNvGraphicFramePr>
            <a:graphicFrameLocks noChangeAspect="1"/>
          </p:cNvGraphicFramePr>
          <p:nvPr/>
        </p:nvGraphicFramePr>
        <p:xfrm>
          <a:off x="2181904" y="4105838"/>
          <a:ext cx="1917590" cy="587017"/>
        </p:xfrm>
        <a:graphic>
          <a:graphicData uri="http://schemas.openxmlformats.org/presentationml/2006/ole">
            <mc:AlternateContent xmlns:mc="http://schemas.openxmlformats.org/markup-compatibility/2006">
              <mc:Choice xmlns:v="urn:schemas-microsoft-com:vml" Requires="v">
                <p:oleObj r:id="rId3" imgW="1295280" imgH="393480" progId="Equation.KSEE3">
                  <p:embed/>
                </p:oleObj>
              </mc:Choice>
              <mc:Fallback>
                <p:oleObj r:id="rId3" imgW="1295280" imgH="393480" progId="Equation.KSEE3">
                  <p:embed/>
                  <p:pic>
                    <p:nvPicPr>
                      <p:cNvPr id="7" name="对象 6">
                        <a:extLst>
                          <a:ext uri="{FF2B5EF4-FFF2-40B4-BE49-F238E27FC236}">
                            <a16:creationId xmlns:a16="http://schemas.microsoft.com/office/drawing/2014/main" id="{E7FE9CFF-D9C1-7E7B-C333-0313874BF3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1904" y="4105838"/>
                        <a:ext cx="1917590" cy="587017"/>
                      </a:xfrm>
                      <a:prstGeom prst="rect">
                        <a:avLst/>
                      </a:prstGeom>
                      <a:noFill/>
                    </p:spPr>
                  </p:pic>
                </p:oleObj>
              </mc:Fallback>
            </mc:AlternateContent>
          </a:graphicData>
        </a:graphic>
      </p:graphicFrame>
      <p:pic>
        <p:nvPicPr>
          <p:cNvPr id="25" name="图片 24">
            <a:extLst>
              <a:ext uri="{FF2B5EF4-FFF2-40B4-BE49-F238E27FC236}">
                <a16:creationId xmlns:a16="http://schemas.microsoft.com/office/drawing/2014/main" id="{B81BD177-0CC9-A572-DB84-CEEF6A27C618}"/>
              </a:ext>
            </a:extLst>
          </p:cNvPr>
          <p:cNvPicPr>
            <a:picLocks noChangeAspect="1"/>
          </p:cNvPicPr>
          <p:nvPr/>
        </p:nvPicPr>
        <p:blipFill>
          <a:blip r:embed="rId5">
            <a:clrChange>
              <a:clrFrom>
                <a:srgbClr val="FFFFFF"/>
              </a:clrFrom>
              <a:clrTo>
                <a:srgbClr val="FFFFFF">
                  <a:alpha val="0"/>
                </a:srgbClr>
              </a:clrTo>
            </a:clrChange>
          </a:blip>
          <a:srcRect l="359" r="-359" b="538"/>
          <a:stretch/>
        </p:blipFill>
        <p:spPr>
          <a:xfrm>
            <a:off x="6065613" y="136578"/>
            <a:ext cx="5707287" cy="2093051"/>
          </a:xfrm>
          <a:prstGeom prst="rect">
            <a:avLst/>
          </a:prstGeom>
        </p:spPr>
      </p:pic>
      <p:pic>
        <p:nvPicPr>
          <p:cNvPr id="27" name="图片 26">
            <a:extLst>
              <a:ext uri="{FF2B5EF4-FFF2-40B4-BE49-F238E27FC236}">
                <a16:creationId xmlns:a16="http://schemas.microsoft.com/office/drawing/2014/main" id="{FDB7923C-F639-2449-D1B3-CA16FC4C0D81}"/>
              </a:ext>
            </a:extLst>
          </p:cNvPr>
          <p:cNvPicPr>
            <a:picLocks noChangeAspect="1"/>
          </p:cNvPicPr>
          <p:nvPr/>
        </p:nvPicPr>
        <p:blipFill>
          <a:blip r:embed="rId6">
            <a:clrChange>
              <a:clrFrom>
                <a:srgbClr val="FFFFFF"/>
              </a:clrFrom>
              <a:clrTo>
                <a:srgbClr val="FFFFFF">
                  <a:alpha val="0"/>
                </a:srgbClr>
              </a:clrTo>
            </a:clrChange>
          </a:blip>
          <a:srcRect t="7567"/>
          <a:stretch/>
        </p:blipFill>
        <p:spPr>
          <a:xfrm>
            <a:off x="6158311" y="2229629"/>
            <a:ext cx="5521890" cy="3960066"/>
          </a:xfrm>
          <a:prstGeom prst="rect">
            <a:avLst/>
          </a:prstGeom>
        </p:spPr>
      </p:pic>
    </p:spTree>
    <p:extLst>
      <p:ext uri="{BB962C8B-B14F-4D97-AF65-F5344CB8AC3E}">
        <p14:creationId xmlns:p14="http://schemas.microsoft.com/office/powerpoint/2010/main" val="202836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15EDF-99A3-0D6E-F0DC-E2A14AD16F17}"/>
            </a:ext>
          </a:extLst>
        </p:cNvPr>
        <p:cNvGrpSpPr/>
        <p:nvPr/>
      </p:nvGrpSpPr>
      <p:grpSpPr>
        <a:xfrm>
          <a:off x="0" y="0"/>
          <a:ext cx="0" cy="0"/>
          <a:chOff x="0" y="0"/>
          <a:chExt cx="0" cy="0"/>
        </a:xfrm>
      </p:grpSpPr>
      <p:pic>
        <p:nvPicPr>
          <p:cNvPr id="4" name="内容占位符 4">
            <a:extLst>
              <a:ext uri="{FF2B5EF4-FFF2-40B4-BE49-F238E27FC236}">
                <a16:creationId xmlns:a16="http://schemas.microsoft.com/office/drawing/2014/main" id="{1BE9C502-EBD0-E0FA-3B93-E4100D8DC3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177152A6-2928-D427-F9D3-14D808E03B68}"/>
              </a:ext>
            </a:extLst>
          </p:cNvPr>
          <p:cNvSpPr>
            <a:spLocks noGrp="1"/>
          </p:cNvSpPr>
          <p:nvPr>
            <p:ph type="title"/>
          </p:nvPr>
        </p:nvSpPr>
        <p:spPr>
          <a:xfrm>
            <a:off x="838200" y="302303"/>
            <a:ext cx="10515600" cy="1325563"/>
          </a:xfrm>
        </p:spPr>
        <p:txBody>
          <a:bodyPr>
            <a:normAutofit/>
          </a:bodyPr>
          <a:lstStyle/>
          <a:p>
            <a:r>
              <a:rPr lang="en-US" altLang="zh-CN" sz="4000" dirty="0">
                <a:solidFill>
                  <a:schemeClr val="bg1"/>
                </a:solidFill>
              </a:rPr>
              <a:t>3. </a:t>
            </a:r>
            <a:r>
              <a:rPr lang="zh-CN" altLang="en-US" sz="4000" dirty="0">
                <a:solidFill>
                  <a:schemeClr val="bg1"/>
                </a:solidFill>
              </a:rPr>
              <a:t>实验内容</a:t>
            </a:r>
            <a:endParaRPr lang="en-HK" sz="4000" dirty="0">
              <a:solidFill>
                <a:schemeClr val="bg1"/>
              </a:solidFill>
            </a:endParaRPr>
          </a:p>
        </p:txBody>
      </p:sp>
      <p:pic>
        <p:nvPicPr>
          <p:cNvPr id="6" name="图片 5">
            <a:extLst>
              <a:ext uri="{FF2B5EF4-FFF2-40B4-BE49-F238E27FC236}">
                <a16:creationId xmlns:a16="http://schemas.microsoft.com/office/drawing/2014/main" id="{CC1D3843-A006-9D70-1EA0-5CAEF8503713}"/>
              </a:ext>
            </a:extLst>
          </p:cNvPr>
          <p:cNvPicPr>
            <a:picLocks noChangeAspect="1"/>
          </p:cNvPicPr>
          <p:nvPr/>
        </p:nvPicPr>
        <p:blipFill>
          <a:blip r:embed="rId3"/>
          <a:stretch>
            <a:fillRect/>
          </a:stretch>
        </p:blipFill>
        <p:spPr>
          <a:xfrm>
            <a:off x="7069556" y="532936"/>
            <a:ext cx="4940816" cy="5893494"/>
          </a:xfrm>
          <a:prstGeom prst="rect">
            <a:avLst/>
          </a:prstGeom>
        </p:spPr>
      </p:pic>
      <p:pic>
        <p:nvPicPr>
          <p:cNvPr id="12" name="图片 11">
            <a:extLst>
              <a:ext uri="{FF2B5EF4-FFF2-40B4-BE49-F238E27FC236}">
                <a16:creationId xmlns:a16="http://schemas.microsoft.com/office/drawing/2014/main" id="{BAF19F9C-2427-8F7C-91B9-02D1D9987C9A}"/>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3644" y="1483816"/>
            <a:ext cx="7216845" cy="4510528"/>
          </a:xfrm>
          <a:prstGeom prst="rect">
            <a:avLst/>
          </a:prstGeom>
        </p:spPr>
      </p:pic>
    </p:spTree>
    <p:extLst>
      <p:ext uri="{BB962C8B-B14F-4D97-AF65-F5344CB8AC3E}">
        <p14:creationId xmlns:p14="http://schemas.microsoft.com/office/powerpoint/2010/main" val="1899210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0765D-E52F-E9F9-1D65-1580B4E01AA5}"/>
            </a:ext>
          </a:extLst>
        </p:cNvPr>
        <p:cNvGrpSpPr/>
        <p:nvPr/>
      </p:nvGrpSpPr>
      <p:grpSpPr>
        <a:xfrm>
          <a:off x="0" y="0"/>
          <a:ext cx="0" cy="0"/>
          <a:chOff x="0" y="0"/>
          <a:chExt cx="0" cy="0"/>
        </a:xfrm>
      </p:grpSpPr>
      <p:pic>
        <p:nvPicPr>
          <p:cNvPr id="4" name="内容占位符 4">
            <a:extLst>
              <a:ext uri="{FF2B5EF4-FFF2-40B4-BE49-F238E27FC236}">
                <a16:creationId xmlns:a16="http://schemas.microsoft.com/office/drawing/2014/main" id="{ACF8F04E-0F2A-ED2D-337D-2D5C5BACD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DEA66941-4FC8-4451-C9A5-C56C4F7A4467}"/>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数据处理</a:t>
            </a:r>
            <a:endParaRPr lang="en-HK" sz="4000" dirty="0">
              <a:solidFill>
                <a:schemeClr val="bg1"/>
              </a:solidFill>
            </a:endParaRPr>
          </a:p>
        </p:txBody>
      </p:sp>
      <p:sp>
        <p:nvSpPr>
          <p:cNvPr id="3" name="内容占位符 2">
            <a:extLst>
              <a:ext uri="{FF2B5EF4-FFF2-40B4-BE49-F238E27FC236}">
                <a16:creationId xmlns:a16="http://schemas.microsoft.com/office/drawing/2014/main" id="{F8538A98-C7B7-8D1D-B2A9-C14EEF30250A}"/>
              </a:ext>
            </a:extLst>
          </p:cNvPr>
          <p:cNvSpPr>
            <a:spLocks noGrp="1"/>
          </p:cNvSpPr>
          <p:nvPr>
            <p:ph idx="1"/>
          </p:nvPr>
        </p:nvSpPr>
        <p:spPr>
          <a:xfrm>
            <a:off x="5804452" y="1376570"/>
            <a:ext cx="6241775" cy="4755667"/>
          </a:xfrm>
        </p:spPr>
        <p:txBody>
          <a:bodyPr/>
          <a:lstStyle/>
          <a:p>
            <a:pPr marL="0" indent="0">
              <a:buNone/>
            </a:pPr>
            <a:endParaRPr lang="en-US" altLang="zh-CN" sz="2400" dirty="0"/>
          </a:p>
          <a:p>
            <a:pPr marL="0" indent="0">
              <a:buNone/>
            </a:pPr>
            <a:r>
              <a:rPr lang="zh-CN" altLang="en-US" sz="2400" dirty="0"/>
              <a:t>本次实验使用了组员制作的</a:t>
            </a:r>
            <a:r>
              <a:rPr lang="en-US" altLang="zh-CN" sz="2400" dirty="0"/>
              <a:t>python</a:t>
            </a:r>
            <a:r>
              <a:rPr lang="zh-CN" altLang="en-US" sz="2400" dirty="0"/>
              <a:t>程序进行初步数据处理，</a:t>
            </a:r>
            <a:endParaRPr lang="en-US" altLang="zh-CN" sz="2400" dirty="0"/>
          </a:p>
          <a:p>
            <a:pPr marL="0" indent="0">
              <a:buNone/>
            </a:pPr>
            <a:r>
              <a:rPr lang="zh-CN" altLang="en-US" sz="2400" dirty="0"/>
              <a:t>包括计算位移，按照帧间隔合成位移，计算标准差等</a:t>
            </a:r>
            <a:endParaRPr lang="en-US" altLang="zh-CN" sz="2400" dirty="0"/>
          </a:p>
          <a:p>
            <a:pPr marL="0" indent="0">
              <a:buNone/>
            </a:pPr>
            <a:r>
              <a:rPr lang="zh-CN" altLang="en-US" sz="2400" dirty="0"/>
              <a:t>经过验证结果准确</a:t>
            </a:r>
            <a:endParaRPr lang="en-US" altLang="zh-CN" sz="2400" dirty="0"/>
          </a:p>
          <a:p>
            <a:pPr marL="0" indent="0">
              <a:buNone/>
            </a:pPr>
            <a:endParaRPr lang="en-US" sz="2400" dirty="0"/>
          </a:p>
          <a:p>
            <a:pPr marL="0" indent="0">
              <a:buNone/>
            </a:pPr>
            <a:r>
              <a:rPr lang="zh-CN" altLang="en-US" sz="1800" dirty="0"/>
              <a:t>代码以及处理后数据在</a:t>
            </a:r>
            <a:r>
              <a:rPr lang="en-US" altLang="zh-CN" sz="1800" dirty="0"/>
              <a:t>Github</a:t>
            </a:r>
            <a:r>
              <a:rPr lang="zh-CN" altLang="en-US" sz="1800" dirty="0"/>
              <a:t>上开源</a:t>
            </a:r>
            <a:endParaRPr lang="en-US" altLang="zh-CN" sz="1800" dirty="0"/>
          </a:p>
          <a:p>
            <a:pPr marL="0" indent="0">
              <a:buNone/>
            </a:pPr>
            <a:br>
              <a:rPr lang="en-US" altLang="zh-CN" sz="1800" dirty="0"/>
            </a:br>
            <a:r>
              <a:rPr lang="en-US" altLang="zh-CN" sz="1800" dirty="0"/>
              <a:t>https://github.com/dark-but-spark/PHY104BExperiments-of-Fundamental-Physics/tree/main/%E5%A4%A7%E5%AE%9E%E9%AA%8C</a:t>
            </a:r>
            <a:endParaRPr lang="en-US" sz="1800" dirty="0"/>
          </a:p>
          <a:p>
            <a:pPr marL="0" indent="0">
              <a:buNone/>
            </a:pPr>
            <a:endParaRPr lang="en-US" sz="2400" dirty="0"/>
          </a:p>
        </p:txBody>
      </p:sp>
      <p:pic>
        <p:nvPicPr>
          <p:cNvPr id="10" name="图片 9">
            <a:extLst>
              <a:ext uri="{FF2B5EF4-FFF2-40B4-BE49-F238E27FC236}">
                <a16:creationId xmlns:a16="http://schemas.microsoft.com/office/drawing/2014/main" id="{892A7A7D-6CE5-BDB2-DA42-6B69CBE33E2B}"/>
              </a:ext>
            </a:extLst>
          </p:cNvPr>
          <p:cNvPicPr>
            <a:picLocks noChangeAspect="1"/>
          </p:cNvPicPr>
          <p:nvPr/>
        </p:nvPicPr>
        <p:blipFill>
          <a:blip r:embed="rId3"/>
          <a:stretch>
            <a:fillRect/>
          </a:stretch>
        </p:blipFill>
        <p:spPr>
          <a:xfrm>
            <a:off x="505117" y="1423958"/>
            <a:ext cx="3808621" cy="5065219"/>
          </a:xfrm>
          <a:prstGeom prst="rect">
            <a:avLst/>
          </a:prstGeom>
        </p:spPr>
      </p:pic>
    </p:spTree>
    <p:extLst>
      <p:ext uri="{BB962C8B-B14F-4D97-AF65-F5344CB8AC3E}">
        <p14:creationId xmlns:p14="http://schemas.microsoft.com/office/powerpoint/2010/main" val="44550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4">
            <a:extLst>
              <a:ext uri="{FF2B5EF4-FFF2-40B4-BE49-F238E27FC236}">
                <a16:creationId xmlns:a16="http://schemas.microsoft.com/office/drawing/2014/main" id="{66021147-219C-4A96-87FE-48B2DE358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BC9C4205-18C5-45BE-9642-63AE77DF1EA5}"/>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数据处理</a:t>
            </a:r>
            <a:endParaRPr lang="en-HK" sz="4000" dirty="0">
              <a:solidFill>
                <a:schemeClr val="bg1"/>
              </a:solidFill>
            </a:endParaRPr>
          </a:p>
        </p:txBody>
      </p:sp>
      <p:sp>
        <p:nvSpPr>
          <p:cNvPr id="3" name="内容占位符 2">
            <a:extLst>
              <a:ext uri="{FF2B5EF4-FFF2-40B4-BE49-F238E27FC236}">
                <a16:creationId xmlns:a16="http://schemas.microsoft.com/office/drawing/2014/main" id="{9CF4E4BD-D29D-455D-B520-85EF9E619666}"/>
              </a:ext>
            </a:extLst>
          </p:cNvPr>
          <p:cNvSpPr>
            <a:spLocks noGrp="1"/>
          </p:cNvSpPr>
          <p:nvPr>
            <p:ph idx="1"/>
          </p:nvPr>
        </p:nvSpPr>
        <p:spPr/>
        <p:txBody>
          <a:bodyPr/>
          <a:lstStyle/>
          <a:p>
            <a:pPr marL="0" indent="0">
              <a:buNone/>
            </a:pPr>
            <a:r>
              <a:rPr lang="en-HK" b="1" dirty="0"/>
              <a:t>1.</a:t>
            </a:r>
            <a:r>
              <a:rPr lang="zh-CN" altLang="en-US" b="1" dirty="0"/>
              <a:t>计算油滴半径</a:t>
            </a:r>
            <a:endParaRPr lang="en-US" altLang="zh-CN" b="1" dirty="0"/>
          </a:p>
          <a:p>
            <a:pPr marL="0" indent="0">
              <a:buNone/>
            </a:pPr>
            <a:r>
              <a:rPr lang="zh-CN" altLang="en-US" sz="2400" dirty="0"/>
              <a:t>第一个油滴下落时间为</a:t>
            </a:r>
            <a:r>
              <a:rPr lang="en-US" altLang="zh-CN" sz="2400" dirty="0"/>
              <a:t>21.68</a:t>
            </a:r>
            <a:r>
              <a:rPr lang="zh-CN" altLang="en-US" sz="2400" dirty="0"/>
              <a:t>秒，由此可得：</a:t>
            </a:r>
            <a:endParaRPr lang="en-US" altLang="zh-CN" sz="2400" dirty="0"/>
          </a:p>
          <a:p>
            <a:pPr marL="0" indent="0">
              <a:buNone/>
            </a:pPr>
            <a:endParaRPr lang="en-US" sz="2400" dirty="0"/>
          </a:p>
          <a:p>
            <a:pPr marL="0" indent="0">
              <a:buNone/>
            </a:pPr>
            <a:endParaRPr lang="en-US" sz="2400" dirty="0"/>
          </a:p>
          <a:p>
            <a:pPr marL="0" indent="0">
              <a:buNone/>
            </a:pPr>
            <a:endParaRPr lang="en-US" altLang="zh-CN" sz="2400" dirty="0"/>
          </a:p>
          <a:p>
            <a:pPr marL="0" indent="0">
              <a:buNone/>
            </a:pPr>
            <a:r>
              <a:rPr lang="zh-CN" altLang="en-US" sz="2400" dirty="0"/>
              <a:t>第二个油滴下落时间为</a:t>
            </a:r>
            <a:r>
              <a:rPr lang="en-US" altLang="zh-CN" sz="2400" dirty="0"/>
              <a:t>17.24</a:t>
            </a:r>
            <a:r>
              <a:rPr lang="zh-CN" altLang="en-US" sz="2400" dirty="0"/>
              <a:t>秒，由此可得：</a:t>
            </a:r>
            <a:endParaRPr lang="en-HK" sz="2400" dirty="0"/>
          </a:p>
        </p:txBody>
      </p:sp>
      <p:pic>
        <p:nvPicPr>
          <p:cNvPr id="5" name="图片 4">
            <a:extLst>
              <a:ext uri="{FF2B5EF4-FFF2-40B4-BE49-F238E27FC236}">
                <a16:creationId xmlns:a16="http://schemas.microsoft.com/office/drawing/2014/main" id="{65F2E915-D063-CA3D-1298-A4908248154B}"/>
              </a:ext>
            </a:extLst>
          </p:cNvPr>
          <p:cNvPicPr>
            <a:picLocks noChangeAspect="1"/>
          </p:cNvPicPr>
          <p:nvPr/>
        </p:nvPicPr>
        <p:blipFill>
          <a:blip r:embed="rId3"/>
          <a:stretch>
            <a:fillRect/>
          </a:stretch>
        </p:blipFill>
        <p:spPr>
          <a:xfrm>
            <a:off x="1013414" y="2842055"/>
            <a:ext cx="10165172" cy="857470"/>
          </a:xfrm>
          <a:prstGeom prst="rect">
            <a:avLst/>
          </a:prstGeom>
        </p:spPr>
      </p:pic>
      <p:pic>
        <p:nvPicPr>
          <p:cNvPr id="6" name="图片 5">
            <a:extLst>
              <a:ext uri="{FF2B5EF4-FFF2-40B4-BE49-F238E27FC236}">
                <a16:creationId xmlns:a16="http://schemas.microsoft.com/office/drawing/2014/main" id="{FD3216FA-6CE6-2C13-4D91-BA1FA5EC556A}"/>
              </a:ext>
            </a:extLst>
          </p:cNvPr>
          <p:cNvPicPr>
            <a:picLocks noChangeAspect="1"/>
          </p:cNvPicPr>
          <p:nvPr/>
        </p:nvPicPr>
        <p:blipFill>
          <a:blip r:embed="rId4"/>
          <a:stretch>
            <a:fillRect/>
          </a:stretch>
        </p:blipFill>
        <p:spPr>
          <a:xfrm>
            <a:off x="1013414" y="4843849"/>
            <a:ext cx="10165172" cy="1016517"/>
          </a:xfrm>
          <a:prstGeom prst="rect">
            <a:avLst/>
          </a:prstGeom>
        </p:spPr>
      </p:pic>
    </p:spTree>
    <p:extLst>
      <p:ext uri="{BB962C8B-B14F-4D97-AF65-F5344CB8AC3E}">
        <p14:creationId xmlns:p14="http://schemas.microsoft.com/office/powerpoint/2010/main" val="3297984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25B88-D81E-6A0F-DB29-129DC6E650DE}"/>
            </a:ext>
          </a:extLst>
        </p:cNvPr>
        <p:cNvGrpSpPr/>
        <p:nvPr/>
      </p:nvGrpSpPr>
      <p:grpSpPr>
        <a:xfrm>
          <a:off x="0" y="0"/>
          <a:ext cx="0" cy="0"/>
          <a:chOff x="0" y="0"/>
          <a:chExt cx="0" cy="0"/>
        </a:xfrm>
      </p:grpSpPr>
      <p:pic>
        <p:nvPicPr>
          <p:cNvPr id="4" name="内容占位符 4">
            <a:extLst>
              <a:ext uri="{FF2B5EF4-FFF2-40B4-BE49-F238E27FC236}">
                <a16:creationId xmlns:a16="http://schemas.microsoft.com/office/drawing/2014/main" id="{3B5843C5-2BF6-4BEB-BE87-0F2A9E3480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标题 1">
            <a:extLst>
              <a:ext uri="{FF2B5EF4-FFF2-40B4-BE49-F238E27FC236}">
                <a16:creationId xmlns:a16="http://schemas.microsoft.com/office/drawing/2014/main" id="{4E2ACAB6-8A67-6CB1-0949-D52D1FA9CFB8}"/>
              </a:ext>
            </a:extLst>
          </p:cNvPr>
          <p:cNvSpPr>
            <a:spLocks noGrp="1"/>
          </p:cNvSpPr>
          <p:nvPr>
            <p:ph type="title"/>
          </p:nvPr>
        </p:nvSpPr>
        <p:spPr>
          <a:xfrm>
            <a:off x="838200" y="302303"/>
            <a:ext cx="10515600" cy="1325563"/>
          </a:xfrm>
        </p:spPr>
        <p:txBody>
          <a:bodyPr>
            <a:normAutofit/>
          </a:bodyPr>
          <a:lstStyle/>
          <a:p>
            <a:r>
              <a:rPr lang="zh-CN" altLang="en-US" sz="4000" dirty="0">
                <a:solidFill>
                  <a:schemeClr val="bg1"/>
                </a:solidFill>
              </a:rPr>
              <a:t>数据处理</a:t>
            </a:r>
            <a:endParaRPr lang="en-HK" sz="4000" dirty="0">
              <a:solidFill>
                <a:schemeClr val="bg1"/>
              </a:solidFill>
            </a:endParaRPr>
          </a:p>
        </p:txBody>
      </p:sp>
      <p:sp>
        <p:nvSpPr>
          <p:cNvPr id="3" name="内容占位符 2">
            <a:extLst>
              <a:ext uri="{FF2B5EF4-FFF2-40B4-BE49-F238E27FC236}">
                <a16:creationId xmlns:a16="http://schemas.microsoft.com/office/drawing/2014/main" id="{D0AFF56A-4692-452E-48F5-0DD26B86C90F}"/>
              </a:ext>
            </a:extLst>
          </p:cNvPr>
          <p:cNvSpPr>
            <a:spLocks noGrp="1"/>
          </p:cNvSpPr>
          <p:nvPr>
            <p:ph idx="1"/>
          </p:nvPr>
        </p:nvSpPr>
        <p:spPr/>
        <p:txBody>
          <a:bodyPr>
            <a:normAutofit/>
          </a:bodyPr>
          <a:lstStyle/>
          <a:p>
            <a:pPr marL="0" indent="0">
              <a:buNone/>
            </a:pPr>
            <a:r>
              <a:rPr lang="en-HK" b="1" dirty="0"/>
              <a:t>2.</a:t>
            </a:r>
            <a:r>
              <a:rPr lang="zh-CN" altLang="en-US" b="1" dirty="0"/>
              <a:t>油滴的布朗运动轨迹</a:t>
            </a:r>
            <a:r>
              <a:rPr lang="en-US" altLang="zh-CN" b="1" dirty="0"/>
              <a:t>	</a:t>
            </a:r>
          </a:p>
          <a:p>
            <a:pPr marL="0" indent="0">
              <a:buNone/>
            </a:pPr>
            <a:r>
              <a:rPr lang="zh-CN" altLang="en-US" sz="2400" dirty="0"/>
              <a:t>通过使用</a:t>
            </a:r>
            <a:r>
              <a:rPr lang="en-US" altLang="zh-CN" sz="2400" dirty="0"/>
              <a:t>tracker</a:t>
            </a:r>
            <a:r>
              <a:rPr lang="zh-CN" altLang="en-US" sz="2400" dirty="0"/>
              <a:t>对油滴在</a:t>
            </a:r>
            <a:r>
              <a:rPr lang="en-US" altLang="zh-CN" sz="2400" dirty="0"/>
              <a:t>x</a:t>
            </a:r>
            <a:r>
              <a:rPr lang="zh-CN" altLang="en-US" sz="2400" dirty="0"/>
              <a:t>轴方向上的运动进行追踪，得到</a:t>
            </a:r>
            <a:r>
              <a:rPr lang="en-US" altLang="zh-CN" sz="2400" dirty="0"/>
              <a:t>x-t</a:t>
            </a:r>
            <a:r>
              <a:rPr lang="zh-CN" altLang="en-US" sz="2400" dirty="0"/>
              <a:t>图像如下</a:t>
            </a:r>
            <a:endParaRPr lang="en-US" altLang="zh-CN"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zh-CN" altLang="en-US" sz="2400" dirty="0"/>
              <a:t>                                                                    第一个油滴</a:t>
            </a:r>
            <a:endParaRPr lang="en-HK" sz="2400" dirty="0"/>
          </a:p>
        </p:txBody>
      </p:sp>
      <p:pic>
        <p:nvPicPr>
          <p:cNvPr id="7" name="图片 6">
            <a:extLst>
              <a:ext uri="{FF2B5EF4-FFF2-40B4-BE49-F238E27FC236}">
                <a16:creationId xmlns:a16="http://schemas.microsoft.com/office/drawing/2014/main" id="{44E080E0-0363-22D5-4895-9241ED100EC2}"/>
              </a:ext>
            </a:extLst>
          </p:cNvPr>
          <p:cNvPicPr>
            <a:picLocks noChangeAspect="1"/>
          </p:cNvPicPr>
          <p:nvPr/>
        </p:nvPicPr>
        <p:blipFill>
          <a:blip r:embed="rId3"/>
          <a:stretch>
            <a:fillRect/>
          </a:stretch>
        </p:blipFill>
        <p:spPr>
          <a:xfrm>
            <a:off x="70906" y="2946945"/>
            <a:ext cx="12050188" cy="2465314"/>
          </a:xfrm>
          <a:prstGeom prst="rect">
            <a:avLst/>
          </a:prstGeom>
        </p:spPr>
      </p:pic>
    </p:spTree>
    <p:extLst>
      <p:ext uri="{BB962C8B-B14F-4D97-AF65-F5344CB8AC3E}">
        <p14:creationId xmlns:p14="http://schemas.microsoft.com/office/powerpoint/2010/main" val="166589580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959</Words>
  <Application>Microsoft Office PowerPoint</Application>
  <PresentationFormat>宽屏</PresentationFormat>
  <Paragraphs>201</Paragraphs>
  <Slides>24</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24</vt:i4>
      </vt:variant>
    </vt:vector>
  </HeadingPairs>
  <TitlesOfParts>
    <vt:vector size="31" baseType="lpstr">
      <vt:lpstr>方正姚体</vt:lpstr>
      <vt:lpstr>宋体</vt:lpstr>
      <vt:lpstr>Arial</vt:lpstr>
      <vt:lpstr>Calibri</vt:lpstr>
      <vt:lpstr>Calibri Light</vt:lpstr>
      <vt:lpstr>Office 主题​​</vt:lpstr>
      <vt:lpstr>WPS 公式 3.0</vt:lpstr>
      <vt:lpstr>油滴的布朗运动研究 </vt:lpstr>
      <vt:lpstr>1. 实验目的</vt:lpstr>
      <vt:lpstr>2. 实验原理</vt:lpstr>
      <vt:lpstr>2. 实验原理</vt:lpstr>
      <vt:lpstr>3. 实验内容</vt:lpstr>
      <vt:lpstr>3. 实验内容</vt:lpstr>
      <vt:lpstr>数据处理</vt:lpstr>
      <vt:lpstr>数据处理</vt:lpstr>
      <vt:lpstr>数据处理</vt:lpstr>
      <vt:lpstr>数据处理</vt:lpstr>
      <vt:lpstr>数据处理</vt:lpstr>
      <vt:lpstr>数据处理</vt:lpstr>
      <vt:lpstr>数据处理</vt:lpstr>
      <vt:lpstr>数据处理</vt:lpstr>
      <vt:lpstr>数据处理</vt:lpstr>
      <vt:lpstr>数据处理</vt:lpstr>
      <vt:lpstr>数据处理</vt:lpstr>
      <vt:lpstr>数据处理</vt:lpstr>
      <vt:lpstr>数据处理</vt:lpstr>
      <vt:lpstr>数据处理</vt:lpstr>
      <vt:lpstr>误差分析</vt:lpstr>
      <vt:lpstr>误差分析</vt:lpstr>
      <vt:lpstr>实验结论</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活力朝气模板</dc:title>
  <dc:creator>SUSTech heyStudio</dc:creator>
  <cp:lastModifiedBy>nosh white</cp:lastModifiedBy>
  <cp:revision>5</cp:revision>
  <dcterms:created xsi:type="dcterms:W3CDTF">2019-10-15T12:38:53Z</dcterms:created>
  <dcterms:modified xsi:type="dcterms:W3CDTF">2025-06-03T02:15:08Z</dcterms:modified>
</cp:coreProperties>
</file>