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60" r:id="rId4"/>
    <p:sldId id="258" r:id="rId5"/>
    <p:sldId id="269" r:id="rId6"/>
    <p:sldId id="270" r:id="rId7"/>
    <p:sldId id="271" r:id="rId8"/>
    <p:sldId id="261" r:id="rId9"/>
    <p:sldId id="264" r:id="rId10"/>
    <p:sldId id="265" r:id="rId11"/>
    <p:sldId id="263" r:id="rId12"/>
    <p:sldId id="272" r:id="rId13"/>
    <p:sldId id="262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ine Ecke des Rechtecks abrunde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Abgerundetes Rechtec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25.06.2012</a:t>
            </a:fld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868078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de-DE" dirty="0" smtClean="0"/>
              <a:t>Grüne Mitte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4005064"/>
            <a:ext cx="7772400" cy="2138536"/>
          </a:xfrm>
        </p:spPr>
        <p:txBody>
          <a:bodyPr>
            <a:normAutofit/>
          </a:bodyPr>
          <a:lstStyle/>
          <a:p>
            <a:pPr algn="ctr"/>
            <a:r>
              <a:rPr lang="de-DE" i="1" dirty="0" smtClean="0"/>
              <a:t>Softwarelösung </a:t>
            </a:r>
          </a:p>
          <a:p>
            <a:pPr algn="ctr"/>
            <a:r>
              <a:rPr lang="de-DE" i="1" dirty="0" smtClean="0"/>
              <a:t>für </a:t>
            </a:r>
            <a:r>
              <a:rPr lang="de-DE" i="1" smtClean="0"/>
              <a:t>den </a:t>
            </a:r>
          </a:p>
          <a:p>
            <a:pPr algn="ctr"/>
            <a:r>
              <a:rPr lang="de-DE" i="1" smtClean="0"/>
              <a:t>Online-</a:t>
            </a:r>
            <a:r>
              <a:rPr lang="de-DE" i="1" dirty="0" err="1" smtClean="0"/>
              <a:t>Bookstore</a:t>
            </a:r>
            <a:endParaRPr lang="de-DE" i="1" dirty="0" smtClean="0"/>
          </a:p>
          <a:p>
            <a:pPr algn="ctr"/>
            <a:endParaRPr lang="de-DE" i="1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27584" y="1700808"/>
            <a:ext cx="7772400" cy="868078"/>
          </a:xfrm>
          <a:prstGeom prst="rect">
            <a:avLst/>
          </a:prstGeom>
        </p:spPr>
        <p:txBody>
          <a:bodyPr vert="horz" lIns="45720" rIns="45720" bIns="45720" anchor="b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Produktvorstellung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7714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Logo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60" y="1844824"/>
            <a:ext cx="2484472" cy="2857143"/>
          </a:xfrm>
          <a:effectLst>
            <a:outerShdw blurRad="723900" dist="50800" dir="5400000" sx="108000" sy="108000" algn="ctr" rotWithShape="0">
              <a:srgbClr val="000000">
                <a:alpha val="43137"/>
              </a:srgbClr>
            </a:outerShdw>
            <a:reflection stA="44000" endPos="43000" dist="50800" dir="5400000" sy="-100000" algn="bl" rotWithShape="0"/>
          </a:effectLst>
        </p:spPr>
      </p:pic>
      <p:sp>
        <p:nvSpPr>
          <p:cNvPr id="8" name="Textfeld 7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6672"/>
            <a:ext cx="6992500" cy="4464496"/>
          </a:xfrm>
          <a:ln w="28575" cmpd="tri">
            <a:solidFill>
              <a:schemeClr val="tx2"/>
            </a:solidFill>
          </a:ln>
          <a:effectLst>
            <a:reflection stA="45000" endPos="19000" dist="50800" dir="5400000" sy="-100000" algn="bl" rotWithShape="0"/>
          </a:effectLst>
        </p:spPr>
      </p:pic>
      <p:sp>
        <p:nvSpPr>
          <p:cNvPr id="9" name="Textfeld 8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Webseiten-Layout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6" y="476672"/>
            <a:ext cx="6986988" cy="4464496"/>
          </a:xfrm>
          <a:ln w="28575" cmpd="tri">
            <a:solidFill>
              <a:schemeClr val="tx2"/>
            </a:solidFill>
          </a:ln>
          <a:effectLst>
            <a:reflection stA="45000" endPos="19000" dist="50800" dir="5400000" sy="-100000" algn="bl" rotWithShape="0"/>
          </a:effectLst>
        </p:spPr>
      </p:pic>
      <p:sp>
        <p:nvSpPr>
          <p:cNvPr id="9" name="Textfeld 8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Webseiten-Layout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Ausblick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r>
              <a:rPr lang="de-DE" sz="2000" b="1" dirty="0" smtClean="0"/>
              <a:t>Ausbildung der Mitarbeiter „Grüne Mitte“ am Programm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Übernahme bisheriger Daten aus den „Excel-Tabellen“ in die neue Web-basierte Datenbank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Service-Level-Agreement nach der Ab- und Inbetriebnahme</a:t>
            </a:r>
            <a:endParaRPr lang="de-DE" sz="20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Risiken|Projektrahmen|Logo|Webseiten-Layout|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Ausblick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Fragen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10" y="3140968"/>
            <a:ext cx="1725172" cy="2731014"/>
          </a:xfrm>
          <a:ln w="28575">
            <a:noFill/>
          </a:ln>
        </p:spPr>
      </p:pic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86995" y="198884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???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722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err="1" smtClean="0">
                <a:ln>
                  <a:solidFill>
                    <a:schemeClr val="tx2"/>
                  </a:solidFill>
                </a:ln>
              </a:rPr>
              <a:t>Chrimarodan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9792" y="2132856"/>
            <a:ext cx="4824536" cy="3251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/>
              <a:t>Chrimarodan</a:t>
            </a:r>
            <a:r>
              <a:rPr lang="de-DE" sz="2000" b="1" dirty="0"/>
              <a:t/>
            </a:r>
            <a:br>
              <a:rPr lang="de-DE" sz="2000" b="1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/>
              <a:t>Thalbergstraße</a:t>
            </a:r>
            <a:r>
              <a:rPr lang="de-DE" sz="2000" dirty="0"/>
              <a:t> 13</a:t>
            </a:r>
            <a:br>
              <a:rPr lang="de-DE" sz="2000" dirty="0"/>
            </a:br>
            <a:r>
              <a:rPr lang="de-DE" sz="2000" dirty="0"/>
              <a:t>99086 </a:t>
            </a:r>
            <a:r>
              <a:rPr lang="de-DE" sz="2000" dirty="0" smtClean="0"/>
              <a:t>Erfurt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www.Chrimarodan.de</a:t>
            </a:r>
          </a:p>
          <a:p>
            <a:pPr marL="0" indent="0">
              <a:buNone/>
            </a:pPr>
            <a:r>
              <a:rPr lang="de-DE" sz="2000" dirty="0" smtClean="0"/>
              <a:t>roland.peyerl@chrimarodan.de</a:t>
            </a:r>
          </a:p>
          <a:p>
            <a:pPr marL="0" indent="0">
              <a:buNone/>
            </a:pPr>
            <a:r>
              <a:rPr lang="de-DE" sz="2000" dirty="0" smtClean="0"/>
              <a:t>daniel.wandrowec@chrimarodan.de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5722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Aufgabenverteilung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2132856"/>
            <a:ext cx="7128792" cy="3251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Christian </a:t>
            </a:r>
            <a:r>
              <a:rPr lang="de-DE" sz="2000" b="1" dirty="0" err="1" smtClean="0"/>
              <a:t>Chartron</a:t>
            </a:r>
            <a:r>
              <a:rPr lang="de-DE" sz="2000" b="1" dirty="0" smtClean="0"/>
              <a:t> : </a:t>
            </a:r>
            <a:r>
              <a:rPr lang="de-DE" sz="2000" i="1" dirty="0" smtClean="0"/>
              <a:t>Produktdaten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 smtClean="0"/>
              <a:t>Roland Peyerl : </a:t>
            </a:r>
            <a:r>
              <a:rPr lang="de-DE" sz="1800" i="1" dirty="0" smtClean="0"/>
              <a:t>Teile Präsentation, Produktfunktionen, Glossar 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 smtClean="0"/>
              <a:t>Daniel </a:t>
            </a:r>
            <a:r>
              <a:rPr lang="de-DE" sz="2000" b="1" dirty="0" err="1" smtClean="0"/>
              <a:t>Wandrowec</a:t>
            </a:r>
            <a:r>
              <a:rPr lang="de-DE" sz="2000" b="1" dirty="0" smtClean="0"/>
              <a:t> : </a:t>
            </a:r>
            <a:r>
              <a:rPr lang="de-DE" sz="1800" i="1" dirty="0" smtClean="0"/>
              <a:t>Design Elemente Lastenheft und Präsentation, Teile Präsentation, Zielbestimmung, Produkteinsatz, Produktübersicht Lastenheft</a:t>
            </a:r>
            <a:endParaRPr lang="de-DE" sz="1800" i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169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  <a:ln>
            <a:noFill/>
          </a:ln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Gliederung</a:t>
            </a:r>
            <a:endParaRPr lang="de-DE" dirty="0">
              <a:ln>
                <a:solidFill>
                  <a:schemeClr val="tx2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183880" cy="3683896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 Produktziel</a:t>
            </a:r>
            <a:endParaRPr lang="de-DE" sz="2400" dirty="0" smtClean="0"/>
          </a:p>
          <a:p>
            <a:r>
              <a:rPr lang="de-DE" sz="2400" dirty="0" smtClean="0"/>
              <a:t> </a:t>
            </a:r>
            <a:r>
              <a:rPr lang="de-DE" sz="2400" b="1" dirty="0" smtClean="0"/>
              <a:t>Produktbeschreibung</a:t>
            </a:r>
          </a:p>
          <a:p>
            <a:r>
              <a:rPr lang="de-DE" sz="2400" b="1" dirty="0" smtClean="0"/>
              <a:t> Produktnutzen</a:t>
            </a:r>
          </a:p>
          <a:p>
            <a:r>
              <a:rPr lang="de-DE" sz="2400" b="1" dirty="0" smtClean="0"/>
              <a:t> Chancen und Risiken</a:t>
            </a:r>
          </a:p>
          <a:p>
            <a:r>
              <a:rPr lang="de-DE" sz="2400" b="1" dirty="0" smtClean="0"/>
              <a:t> Projektrahmen</a:t>
            </a:r>
          </a:p>
          <a:p>
            <a:r>
              <a:rPr lang="de-DE" sz="2400" b="1" dirty="0" smtClean="0"/>
              <a:t> Logo</a:t>
            </a:r>
          </a:p>
          <a:p>
            <a:r>
              <a:rPr lang="de-DE" sz="2400" b="1" dirty="0" smtClean="0"/>
              <a:t> Webseitenlayout</a:t>
            </a:r>
          </a:p>
          <a:p>
            <a:r>
              <a:rPr lang="de-DE" sz="2400" b="1" dirty="0" smtClean="0"/>
              <a:t> Ausblick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330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Produktziel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Softwarelösung für:</a:t>
            </a:r>
          </a:p>
          <a:p>
            <a:pPr lvl="1"/>
            <a:r>
              <a:rPr lang="de-DE" b="1" dirty="0" smtClean="0"/>
              <a:t>-Buchhaltung</a:t>
            </a:r>
          </a:p>
          <a:p>
            <a:pPr lvl="1"/>
            <a:r>
              <a:rPr lang="de-DE" b="1" dirty="0" smtClean="0"/>
              <a:t>-Bestellung</a:t>
            </a:r>
          </a:p>
          <a:p>
            <a:pPr lvl="1"/>
            <a:r>
              <a:rPr lang="de-DE" b="1" dirty="0" smtClean="0"/>
              <a:t>-Versand</a:t>
            </a:r>
          </a:p>
          <a:p>
            <a:pPr>
              <a:buNone/>
            </a:pPr>
            <a:endParaRPr lang="de-DE" sz="2000" b="1" dirty="0" smtClean="0"/>
          </a:p>
          <a:p>
            <a:r>
              <a:rPr lang="de-DE" sz="2400" b="1" dirty="0" smtClean="0"/>
              <a:t>Einrichten einer Internetplattform</a:t>
            </a:r>
          </a:p>
          <a:p>
            <a:pPr lvl="1">
              <a:buNone/>
            </a:pPr>
            <a:endParaRPr lang="de-DE" sz="1600" b="1" dirty="0" smtClean="0"/>
          </a:p>
          <a:p>
            <a:pPr lvl="1">
              <a:buNone/>
            </a:pPr>
            <a:endParaRPr lang="de-DE" sz="1600" b="1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Produktziel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und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Risiken|Projektrahmen|Logo|Webseiten-Layout|Ausblick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Produktbeschreibung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r>
              <a:rPr lang="de-DE" sz="2000" b="1" dirty="0" smtClean="0"/>
              <a:t>Webbasierter Vertrieb von Büchern, Landkarten, Reiseführer usw.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Kundendatenverwaltung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Übersicht bestellter und verkaufter Literatur</a:t>
            </a:r>
          </a:p>
          <a:p>
            <a:endParaRPr lang="de-DE" sz="20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Produktbeschreibung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Produktnutzen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9370" y="2060848"/>
            <a:ext cx="8183880" cy="3251848"/>
          </a:xfrm>
        </p:spPr>
        <p:txBody>
          <a:bodyPr>
            <a:noAutofit/>
          </a:bodyPr>
          <a:lstStyle/>
          <a:p>
            <a:r>
              <a:rPr lang="de-DE" sz="2400" b="1" dirty="0" smtClean="0"/>
              <a:t>Vergrößerung des Käuferkreises</a:t>
            </a:r>
          </a:p>
          <a:p>
            <a:endParaRPr lang="de-DE" sz="2400" b="1" dirty="0" smtClean="0"/>
          </a:p>
          <a:p>
            <a:r>
              <a:rPr lang="de-DE" sz="2400" b="1" dirty="0" smtClean="0"/>
              <a:t>Gewinnung neuer Zielgruppen</a:t>
            </a:r>
          </a:p>
          <a:p>
            <a:endParaRPr lang="de-DE" sz="2400" b="1" dirty="0" smtClean="0"/>
          </a:p>
          <a:p>
            <a:r>
              <a:rPr lang="de-DE" sz="2400" b="1" dirty="0" smtClean="0"/>
              <a:t>Beschleunigung und Vereinfachung des Vertriebs</a:t>
            </a:r>
          </a:p>
          <a:p>
            <a:endParaRPr lang="de-DE" sz="2400" b="1" dirty="0"/>
          </a:p>
          <a:p>
            <a:r>
              <a:rPr lang="de-DE" sz="2400" b="1" dirty="0" smtClean="0"/>
              <a:t>Verbesserung von Workflows</a:t>
            </a:r>
            <a:endParaRPr lang="de-DE" sz="24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Produktnutzen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Chancen und Risiken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pPr lvl="0"/>
            <a:r>
              <a:rPr lang="de-DE" sz="2000" b="1" dirty="0" smtClean="0"/>
              <a:t>ungenaue Budgetplanung</a:t>
            </a:r>
          </a:p>
          <a:p>
            <a:pPr lvl="0">
              <a:buNone/>
            </a:pPr>
            <a:endParaRPr lang="de-DE" sz="2000" b="1" dirty="0" smtClean="0"/>
          </a:p>
          <a:p>
            <a:pPr lvl="0"/>
            <a:r>
              <a:rPr lang="de-DE" sz="2000" b="1" dirty="0" smtClean="0"/>
              <a:t>inkonsistente Datenbank (falsche Buchhaltung),</a:t>
            </a:r>
          </a:p>
          <a:p>
            <a:pPr lvl="0">
              <a:buNone/>
            </a:pPr>
            <a:r>
              <a:rPr lang="de-DE" sz="2000" b="1" dirty="0" smtClean="0"/>
              <a:t>   zu komplex (Überforderung der Mitarbeiter)</a:t>
            </a:r>
          </a:p>
          <a:p>
            <a:pPr lvl="0">
              <a:buNone/>
            </a:pPr>
            <a:r>
              <a:rPr lang="de-DE" sz="2000" b="1" dirty="0" smtClean="0">
                <a:sym typeface="Wingdings" pitchFamily="2" charset="2"/>
              </a:rPr>
              <a:t>    </a:t>
            </a:r>
            <a:r>
              <a:rPr lang="de-DE" sz="2000" b="1" dirty="0" smtClean="0"/>
              <a:t>Mitarbeiterschulung notwendig</a:t>
            </a:r>
          </a:p>
          <a:p>
            <a:pPr lvl="0">
              <a:buNone/>
            </a:pPr>
            <a:endParaRPr lang="de-DE" sz="2000" b="1" dirty="0" smtClean="0"/>
          </a:p>
          <a:p>
            <a:pPr lvl="0"/>
            <a:r>
              <a:rPr lang="de-DE" sz="2000" b="1" dirty="0" smtClean="0"/>
              <a:t>Nach Projekt: Service Level Agreement für Webshop und Datenbank</a:t>
            </a:r>
          </a:p>
          <a:p>
            <a:endParaRPr lang="de-DE" sz="20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Chancen</a:t>
            </a:r>
            <a:r>
              <a:rPr lang="de-DE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und 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Risiken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|Projektrahmen|Logo|Webseiten-Layout|Ausblick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Projektrahmen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576" y="2564904"/>
            <a:ext cx="8183880" cy="3251848"/>
          </a:xfrm>
        </p:spPr>
        <p:txBody>
          <a:bodyPr>
            <a:normAutofit/>
          </a:bodyPr>
          <a:lstStyle/>
          <a:p>
            <a:pPr lvl="0"/>
            <a:r>
              <a:rPr lang="de-DE" sz="2000" b="1" dirty="0" smtClean="0"/>
              <a:t>Schätzung: max. 3 Monate  (4 Mann </a:t>
            </a:r>
            <a:r>
              <a:rPr lang="de-DE" sz="2000" b="1" dirty="0" smtClean="0">
                <a:sym typeface="Wingdings" pitchFamily="2" charset="2"/>
              </a:rPr>
              <a:t></a:t>
            </a:r>
            <a:r>
              <a:rPr lang="de-DE" sz="2000" b="1" dirty="0" smtClean="0"/>
              <a:t> 1 Mannjahr)</a:t>
            </a:r>
          </a:p>
          <a:p>
            <a:pPr lvl="0"/>
            <a:r>
              <a:rPr lang="de-DE" sz="2000" b="1" dirty="0" smtClean="0"/>
              <a:t>Entwicklungskosten: 24.000€</a:t>
            </a:r>
          </a:p>
          <a:p>
            <a:pPr lvl="0"/>
            <a:r>
              <a:rPr lang="de-DE" sz="2000" b="1" dirty="0" smtClean="0"/>
              <a:t>Hardware: 3000€ (Datenbankserver, Webserver, Arbeitsrechner, Lizenzen)</a:t>
            </a:r>
          </a:p>
          <a:p>
            <a:r>
              <a:rPr lang="de-DE" sz="2000" b="1" dirty="0" smtClean="0"/>
              <a:t>+ Service Level Agreement (50-200€ / Monat)</a:t>
            </a:r>
            <a:endParaRPr lang="de-DE" sz="2000" b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Projektrahmen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|Logo|Webseiten-Layout|Ausblick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Logo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71" y="1916832"/>
            <a:ext cx="2919450" cy="2627505"/>
          </a:xfrm>
          <a:effectLst>
            <a:outerShdw blurRad="50800" dir="5160000" sx="107000" sy="107000" algn="t" rotWithShape="0">
              <a:prstClr val="black">
                <a:alpha val="66000"/>
              </a:prstClr>
            </a:outerShdw>
            <a:reflection endPos="0" dir="5400000" sy="-100000" algn="bl" rotWithShape="0"/>
          </a:effectLst>
        </p:spPr>
      </p:pic>
      <p:sp>
        <p:nvSpPr>
          <p:cNvPr id="8" name="Textfeld 7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576" y="476672"/>
            <a:ext cx="8183880" cy="1051560"/>
          </a:xfrm>
        </p:spPr>
        <p:txBody>
          <a:bodyPr/>
          <a:lstStyle/>
          <a:p>
            <a:pPr algn="ctr"/>
            <a:r>
              <a:rPr lang="de-DE" dirty="0" smtClean="0">
                <a:ln>
                  <a:solidFill>
                    <a:schemeClr val="tx2"/>
                  </a:solidFill>
                </a:ln>
              </a:rPr>
              <a:t>Logo</a:t>
            </a:r>
            <a:endParaRPr lang="de-DE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09059" y="6537700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1800" i="1" dirty="0" err="1" smtClean="0"/>
              <a:t>Chrimarodan</a:t>
            </a:r>
            <a:endParaRPr lang="de-DE" sz="1800" i="1" dirty="0" smtClean="0"/>
          </a:p>
          <a:p>
            <a:pPr algn="l"/>
            <a:endParaRPr lang="de-DE" i="1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4" y="1988840"/>
            <a:ext cx="3174603" cy="2396825"/>
          </a:xfrm>
          <a:effectLst>
            <a:outerShdw blurRad="927100" dist="76200" dir="5640000" sx="109000" sy="109000" algn="ctr" rotWithShape="0">
              <a:srgbClr val="000000">
                <a:alpha val="43137"/>
              </a:srgbClr>
            </a:outerShdw>
            <a:reflection stA="29000" endPos="65000" dist="12700" dir="5400000" sy="-100000" algn="bl" rotWithShape="0"/>
          </a:effectLst>
        </p:spPr>
      </p:pic>
      <p:sp>
        <p:nvSpPr>
          <p:cNvPr id="8" name="Textfeld 7"/>
          <p:cNvSpPr txBox="1"/>
          <p:nvPr/>
        </p:nvSpPr>
        <p:spPr>
          <a:xfrm>
            <a:off x="395536" y="58800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Produktziel|Produktbeschreibung|Produktnutzen|Chancen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Risiken|Projektrahmen|</a:t>
            </a:r>
            <a:r>
              <a:rPr lang="de-DE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|Webseiten-Layout|Ausblick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nymed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262</Words>
  <Application>Microsoft Office PowerPoint</Application>
  <PresentationFormat>Bildschirmpräsentation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Ganymed</vt:lpstr>
      <vt:lpstr>Grüne Mitte</vt:lpstr>
      <vt:lpstr>Gliederung</vt:lpstr>
      <vt:lpstr>Produktziel</vt:lpstr>
      <vt:lpstr>Produktbeschreibung</vt:lpstr>
      <vt:lpstr>Produktnutzen</vt:lpstr>
      <vt:lpstr>Chancen und Risiken</vt:lpstr>
      <vt:lpstr>Projektrahmen</vt:lpstr>
      <vt:lpstr>Logo</vt:lpstr>
      <vt:lpstr>Logo</vt:lpstr>
      <vt:lpstr>Logo</vt:lpstr>
      <vt:lpstr>PowerPoint-Präsentation</vt:lpstr>
      <vt:lpstr>PowerPoint-Präsentation</vt:lpstr>
      <vt:lpstr>Ausblick</vt:lpstr>
      <vt:lpstr>Fragen</vt:lpstr>
      <vt:lpstr>Chrimarodan</vt:lpstr>
      <vt:lpstr>Aufgabenverteilung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Grüne Mitte</dc:title>
  <dc:creator>RareHue</dc:creator>
  <cp:lastModifiedBy>RareHue</cp:lastModifiedBy>
  <cp:revision>32</cp:revision>
  <dcterms:created xsi:type="dcterms:W3CDTF">2012-06-23T06:33:21Z</dcterms:created>
  <dcterms:modified xsi:type="dcterms:W3CDTF">2012-06-25T18:31:09Z</dcterms:modified>
</cp:coreProperties>
</file>