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5" r:id="rId4"/>
    <p:sldId id="272" r:id="rId5"/>
    <p:sldId id="266" r:id="rId6"/>
    <p:sldId id="276" r:id="rId7"/>
    <p:sldId id="273" r:id="rId8"/>
    <p:sldId id="274" r:id="rId9"/>
    <p:sldId id="275" r:id="rId10"/>
    <p:sldId id="262" r:id="rId11"/>
    <p:sldId id="267" r:id="rId12"/>
    <p:sldId id="268" r:id="rId13"/>
    <p:sldId id="269" r:id="rId14"/>
    <p:sldId id="270" r:id="rId15"/>
    <p:sldId id="271" r:id="rId16"/>
    <p:sldId id="263" r:id="rId17"/>
    <p:sldId id="261" r:id="rId18"/>
    <p:sldId id="277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DDDDD"/>
    <a:srgbClr val="FFFF00"/>
    <a:srgbClr val="FFCC99"/>
    <a:srgbClr val="FF6400"/>
    <a:srgbClr val="E7E7E7"/>
    <a:srgbClr val="E6E6E6"/>
    <a:srgbClr val="E8E8E8"/>
    <a:srgbClr val="AAAA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404" y="-78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3B1CF-EB9C-453C-B061-6E3686B9A8FC}" type="doc">
      <dgm:prSet loTypeId="urn:microsoft.com/office/officeart/2005/8/layout/pyramid2" loCatId="pyramid" qsTypeId="urn:microsoft.com/office/officeart/2005/8/quickstyle/simple3" qsCatId="simple" csTypeId="urn:microsoft.com/office/officeart/2005/8/colors/accent0_2" csCatId="mainScheme" phldr="1"/>
      <dgm:spPr/>
    </dgm:pt>
    <dgm:pt modelId="{FAF70BFB-4783-4F51-8BF5-7317EEC6EF35}">
      <dgm:prSet phldrT="[Text]"/>
      <dgm:spPr/>
      <dgm:t>
        <a:bodyPr/>
        <a:lstStyle/>
        <a:p>
          <a:r>
            <a:rPr lang="de-DE" dirty="0" smtClean="0"/>
            <a:t>GUI / Views (Frontend: Client)</a:t>
          </a:r>
        </a:p>
        <a:p>
          <a:r>
            <a:rPr lang="de-DE" dirty="0" smtClean="0"/>
            <a:t>(Verschiedene Views/Seiten für die Darstellung der Komponenten)</a:t>
          </a:r>
          <a:endParaRPr lang="de-DE" dirty="0"/>
        </a:p>
      </dgm:t>
    </dgm:pt>
    <dgm:pt modelId="{2A029994-C2C0-4EE1-B755-FA004BA6D97E}" type="parTrans" cxnId="{F3CF486C-10E7-4E39-A710-F5BB5544CA41}">
      <dgm:prSet/>
      <dgm:spPr/>
      <dgm:t>
        <a:bodyPr/>
        <a:lstStyle/>
        <a:p>
          <a:endParaRPr lang="de-DE"/>
        </a:p>
      </dgm:t>
    </dgm:pt>
    <dgm:pt modelId="{DEDA182C-7499-4418-AB7D-347F844A2C82}" type="sibTrans" cxnId="{F3CF486C-10E7-4E39-A710-F5BB5544CA41}">
      <dgm:prSet/>
      <dgm:spPr/>
      <dgm:t>
        <a:bodyPr/>
        <a:lstStyle/>
        <a:p>
          <a:endParaRPr lang="de-DE"/>
        </a:p>
      </dgm:t>
    </dgm:pt>
    <dgm:pt modelId="{29D9B251-29DA-4A51-8724-7B091C6BB70F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Logik (Backend: Server)</a:t>
          </a:r>
        </a:p>
        <a:p>
          <a:r>
            <a:rPr lang="de-DE" dirty="0" smtClean="0"/>
            <a:t>(Administration und Vermittlung zwischen GUI und DB, übernimmt die Funktionellen Aufgaben)</a:t>
          </a:r>
          <a:endParaRPr lang="de-DE" dirty="0"/>
        </a:p>
      </dgm:t>
    </dgm:pt>
    <dgm:pt modelId="{1F15689B-6FA6-45FD-A7E6-E2B4E1BD66DF}" type="parTrans" cxnId="{337098D6-0457-4D12-BAF7-C8E916578880}">
      <dgm:prSet/>
      <dgm:spPr/>
      <dgm:t>
        <a:bodyPr/>
        <a:lstStyle/>
        <a:p>
          <a:endParaRPr lang="de-DE"/>
        </a:p>
      </dgm:t>
    </dgm:pt>
    <dgm:pt modelId="{65400037-260A-4D6A-9362-F22300DB5541}" type="sibTrans" cxnId="{337098D6-0457-4D12-BAF7-C8E916578880}">
      <dgm:prSet/>
      <dgm:spPr/>
      <dgm:t>
        <a:bodyPr/>
        <a:lstStyle/>
        <a:p>
          <a:endParaRPr lang="de-DE"/>
        </a:p>
      </dgm:t>
    </dgm:pt>
    <dgm:pt modelId="{B7A26834-8C9B-4D90-9DDB-8052E2A67AEF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DB (Backend: Server)</a:t>
          </a:r>
        </a:p>
        <a:p>
          <a:r>
            <a:rPr lang="de-DE" dirty="0" smtClean="0"/>
            <a:t>(Daten Speicher)</a:t>
          </a:r>
          <a:endParaRPr lang="de-DE" dirty="0"/>
        </a:p>
      </dgm:t>
    </dgm:pt>
    <dgm:pt modelId="{D7BAE13F-5606-46AA-A9EC-803AA747DD07}" type="parTrans" cxnId="{5CEE7EC2-BC08-4D8E-974F-07678DC80982}">
      <dgm:prSet/>
      <dgm:spPr/>
      <dgm:t>
        <a:bodyPr/>
        <a:lstStyle/>
        <a:p>
          <a:endParaRPr lang="de-DE"/>
        </a:p>
      </dgm:t>
    </dgm:pt>
    <dgm:pt modelId="{C6957642-2FAB-4C6E-9103-A7279AC985C1}" type="sibTrans" cxnId="{5CEE7EC2-BC08-4D8E-974F-07678DC80982}">
      <dgm:prSet/>
      <dgm:spPr/>
      <dgm:t>
        <a:bodyPr/>
        <a:lstStyle/>
        <a:p>
          <a:endParaRPr lang="de-DE"/>
        </a:p>
      </dgm:t>
    </dgm:pt>
    <dgm:pt modelId="{84BA9ACD-679E-4E3D-89FB-F18790F93E8B}" type="pres">
      <dgm:prSet presAssocID="{CFF3B1CF-EB9C-453C-B061-6E3686B9A8FC}" presName="compositeShape" presStyleCnt="0">
        <dgm:presLayoutVars>
          <dgm:dir/>
          <dgm:resizeHandles/>
        </dgm:presLayoutVars>
      </dgm:prSet>
      <dgm:spPr/>
    </dgm:pt>
    <dgm:pt modelId="{02D9A017-79A0-4324-B43C-8A07606905D3}" type="pres">
      <dgm:prSet presAssocID="{CFF3B1CF-EB9C-453C-B061-6E3686B9A8FC}" presName="pyramid" presStyleLbl="node1" presStyleIdx="0" presStyleCnt="1"/>
      <dgm:spPr/>
    </dgm:pt>
    <dgm:pt modelId="{7C4FDDC1-7078-4B8D-8C27-F67735DCC608}" type="pres">
      <dgm:prSet presAssocID="{CFF3B1CF-EB9C-453C-B061-6E3686B9A8FC}" presName="theList" presStyleCnt="0"/>
      <dgm:spPr/>
    </dgm:pt>
    <dgm:pt modelId="{E8DEFB12-6D57-4937-AAD2-62D03996E598}" type="pres">
      <dgm:prSet presAssocID="{FAF70BFB-4783-4F51-8BF5-7317EEC6EF35}" presName="aNode" presStyleLbl="fgAcc1" presStyleIdx="0" presStyleCnt="3" custLinFactY="9624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05345D-8982-418D-808A-319AF4BAA8DD}" type="pres">
      <dgm:prSet presAssocID="{FAF70BFB-4783-4F51-8BF5-7317EEC6EF35}" presName="aSpace" presStyleCnt="0"/>
      <dgm:spPr/>
    </dgm:pt>
    <dgm:pt modelId="{310BA78A-8678-459A-83E5-137B0D98A742}" type="pres">
      <dgm:prSet presAssocID="{29D9B251-29DA-4A51-8724-7B091C6BB70F}" presName="aNode" presStyleLbl="fgAcc1" presStyleIdx="1" presStyleCnt="3" custLinFactY="17811" custLinFactNeighborX="1053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E0E707-35D8-46CE-B395-B04C62087D2E}" type="pres">
      <dgm:prSet presAssocID="{29D9B251-29DA-4A51-8724-7B091C6BB70F}" presName="aSpace" presStyleCnt="0"/>
      <dgm:spPr/>
    </dgm:pt>
    <dgm:pt modelId="{062AFA01-7CF0-418D-B265-E59D3C8C41C8}" type="pres">
      <dgm:prSet presAssocID="{B7A26834-8C9B-4D90-9DDB-8052E2A67AEF}" presName="aNode" presStyleLbl="fgAcc1" presStyleIdx="2" presStyleCnt="3" custLinFactY="25997" custLinFactNeighborX="1053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B6F946-22F6-4CD5-B929-D4151F16471A}" type="pres">
      <dgm:prSet presAssocID="{B7A26834-8C9B-4D90-9DDB-8052E2A67AEF}" presName="aSpace" presStyleCnt="0"/>
      <dgm:spPr/>
    </dgm:pt>
  </dgm:ptLst>
  <dgm:cxnLst>
    <dgm:cxn modelId="{E8010BCB-20B4-4387-B3A6-049CE5FB8E0A}" type="presOf" srcId="{FAF70BFB-4783-4F51-8BF5-7317EEC6EF35}" destId="{E8DEFB12-6D57-4937-AAD2-62D03996E598}" srcOrd="0" destOrd="0" presId="urn:microsoft.com/office/officeart/2005/8/layout/pyramid2"/>
    <dgm:cxn modelId="{5CEE7EC2-BC08-4D8E-974F-07678DC80982}" srcId="{CFF3B1CF-EB9C-453C-B061-6E3686B9A8FC}" destId="{B7A26834-8C9B-4D90-9DDB-8052E2A67AEF}" srcOrd="2" destOrd="0" parTransId="{D7BAE13F-5606-46AA-A9EC-803AA747DD07}" sibTransId="{C6957642-2FAB-4C6E-9103-A7279AC985C1}"/>
    <dgm:cxn modelId="{C3D25A91-3DE9-4E94-B5D8-2D5ED5B64BD5}" type="presOf" srcId="{B7A26834-8C9B-4D90-9DDB-8052E2A67AEF}" destId="{062AFA01-7CF0-418D-B265-E59D3C8C41C8}" srcOrd="0" destOrd="0" presId="urn:microsoft.com/office/officeart/2005/8/layout/pyramid2"/>
    <dgm:cxn modelId="{F3CF486C-10E7-4E39-A710-F5BB5544CA41}" srcId="{CFF3B1CF-EB9C-453C-B061-6E3686B9A8FC}" destId="{FAF70BFB-4783-4F51-8BF5-7317EEC6EF35}" srcOrd="0" destOrd="0" parTransId="{2A029994-C2C0-4EE1-B755-FA004BA6D97E}" sibTransId="{DEDA182C-7499-4418-AB7D-347F844A2C82}"/>
    <dgm:cxn modelId="{BBFADC93-A9CA-4CED-A6C3-CEAB6B7ACEE7}" type="presOf" srcId="{CFF3B1CF-EB9C-453C-B061-6E3686B9A8FC}" destId="{84BA9ACD-679E-4E3D-89FB-F18790F93E8B}" srcOrd="0" destOrd="0" presId="urn:microsoft.com/office/officeart/2005/8/layout/pyramid2"/>
    <dgm:cxn modelId="{6EEE7956-43C7-41E0-98DC-4FA1A3B69388}" type="presOf" srcId="{29D9B251-29DA-4A51-8724-7B091C6BB70F}" destId="{310BA78A-8678-459A-83E5-137B0D98A742}" srcOrd="0" destOrd="0" presId="urn:microsoft.com/office/officeart/2005/8/layout/pyramid2"/>
    <dgm:cxn modelId="{337098D6-0457-4D12-BAF7-C8E916578880}" srcId="{CFF3B1CF-EB9C-453C-B061-6E3686B9A8FC}" destId="{29D9B251-29DA-4A51-8724-7B091C6BB70F}" srcOrd="1" destOrd="0" parTransId="{1F15689B-6FA6-45FD-A7E6-E2B4E1BD66DF}" sibTransId="{65400037-260A-4D6A-9362-F22300DB5541}"/>
    <dgm:cxn modelId="{8C2E520B-25A6-4804-A3AE-56A9F2D7137E}" type="presParOf" srcId="{84BA9ACD-679E-4E3D-89FB-F18790F93E8B}" destId="{02D9A017-79A0-4324-B43C-8A07606905D3}" srcOrd="0" destOrd="0" presId="urn:microsoft.com/office/officeart/2005/8/layout/pyramid2"/>
    <dgm:cxn modelId="{45F69B4C-3240-4EF4-90CA-E77B9EF8F483}" type="presParOf" srcId="{84BA9ACD-679E-4E3D-89FB-F18790F93E8B}" destId="{7C4FDDC1-7078-4B8D-8C27-F67735DCC608}" srcOrd="1" destOrd="0" presId="urn:microsoft.com/office/officeart/2005/8/layout/pyramid2"/>
    <dgm:cxn modelId="{FE54FD77-FF38-4692-9B10-BC2C5560DB78}" type="presParOf" srcId="{7C4FDDC1-7078-4B8D-8C27-F67735DCC608}" destId="{E8DEFB12-6D57-4937-AAD2-62D03996E598}" srcOrd="0" destOrd="0" presId="urn:microsoft.com/office/officeart/2005/8/layout/pyramid2"/>
    <dgm:cxn modelId="{56ABA3B9-B329-47BC-A3CD-0F840289E312}" type="presParOf" srcId="{7C4FDDC1-7078-4B8D-8C27-F67735DCC608}" destId="{8105345D-8982-418D-808A-319AF4BAA8DD}" srcOrd="1" destOrd="0" presId="urn:microsoft.com/office/officeart/2005/8/layout/pyramid2"/>
    <dgm:cxn modelId="{64640E81-781C-4E36-AA69-72F6C46D6404}" type="presParOf" srcId="{7C4FDDC1-7078-4B8D-8C27-F67735DCC608}" destId="{310BA78A-8678-459A-83E5-137B0D98A742}" srcOrd="2" destOrd="0" presId="urn:microsoft.com/office/officeart/2005/8/layout/pyramid2"/>
    <dgm:cxn modelId="{E0104EB7-BCC9-4189-8ACA-796D43EBBBC2}" type="presParOf" srcId="{7C4FDDC1-7078-4B8D-8C27-F67735DCC608}" destId="{2FE0E707-35D8-46CE-B395-B04C62087D2E}" srcOrd="3" destOrd="0" presId="urn:microsoft.com/office/officeart/2005/8/layout/pyramid2"/>
    <dgm:cxn modelId="{1CBA1A13-7D85-46FC-80BA-6F82A5903A40}" type="presParOf" srcId="{7C4FDDC1-7078-4B8D-8C27-F67735DCC608}" destId="{062AFA01-7CF0-418D-B265-E59D3C8C41C8}" srcOrd="4" destOrd="0" presId="urn:microsoft.com/office/officeart/2005/8/layout/pyramid2"/>
    <dgm:cxn modelId="{FCD33C3B-BE25-4A52-8B22-91B23DFF6FB6}" type="presParOf" srcId="{7C4FDDC1-7078-4B8D-8C27-F67735DCC608}" destId="{2FB6F946-22F6-4CD5-B929-D4151F16471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3B1CF-EB9C-453C-B061-6E3686B9A8FC}" type="doc">
      <dgm:prSet loTypeId="urn:microsoft.com/office/officeart/2005/8/layout/pyramid2" loCatId="pyramid" qsTypeId="urn:microsoft.com/office/officeart/2005/8/quickstyle/simple3" qsCatId="simple" csTypeId="urn:microsoft.com/office/officeart/2005/8/colors/accent0_2" csCatId="mainScheme" phldr="1"/>
      <dgm:spPr/>
    </dgm:pt>
    <dgm:pt modelId="{84BA9ACD-679E-4E3D-89FB-F18790F93E8B}" type="pres">
      <dgm:prSet presAssocID="{CFF3B1CF-EB9C-453C-B061-6E3686B9A8FC}" presName="compositeShape" presStyleCnt="0">
        <dgm:presLayoutVars>
          <dgm:dir/>
          <dgm:resizeHandles/>
        </dgm:presLayoutVars>
      </dgm:prSet>
      <dgm:spPr/>
    </dgm:pt>
  </dgm:ptLst>
  <dgm:cxnLst>
    <dgm:cxn modelId="{EA4DA65E-36CD-4B1C-843F-D8BB40E28CB5}" type="presOf" srcId="{CFF3B1CF-EB9C-453C-B061-6E3686B9A8FC}" destId="{84BA9ACD-679E-4E3D-89FB-F18790F93E8B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7C4495CB-2D41-42ED-9CA3-70F1F3CA5314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8D0068F-0A1E-4566-8068-BF0F15B844D2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E94D4-5907-4C41-A899-FC823BC16F22}" type="slidenum">
              <a:rPr lang="de-DE"/>
              <a:pPr/>
              <a:t>1</a:t>
            </a:fld>
            <a:endParaRPr 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10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3-SchichtenModel</a:t>
            </a:r>
          </a:p>
          <a:p>
            <a:endParaRPr lang="de-DE" dirty="0" smtClean="0"/>
          </a:p>
          <a:p>
            <a:r>
              <a:rPr lang="de-DE" dirty="0" smtClean="0"/>
              <a:t>Frontend: GUI – Übernimmt</a:t>
            </a:r>
            <a:r>
              <a:rPr lang="de-DE" baseline="0" dirty="0" smtClean="0"/>
              <a:t> anzeige der verschiedenen </a:t>
            </a:r>
            <a:r>
              <a:rPr lang="de-DE" baseline="0" dirty="0" err="1" smtClean="0"/>
              <a:t>Seitenfür</a:t>
            </a:r>
            <a:r>
              <a:rPr lang="de-DE" baseline="0" dirty="0" smtClean="0"/>
              <a:t> In- und Output (z.B. Bestätigungsseite, Erstellung von Produkten,…)</a:t>
            </a:r>
          </a:p>
          <a:p>
            <a:r>
              <a:rPr lang="de-DE" dirty="0" smtClean="0"/>
              <a:t>Backend: Logik</a:t>
            </a:r>
            <a:r>
              <a:rPr lang="de-DE" baseline="0" dirty="0" smtClean="0"/>
              <a:t> – funktionaler Ablauf des Programmes, besteht aus den Komponenten Angebot, Rechnung, Produkt, Nutzer, Kunde, Anschrift,.. </a:t>
            </a:r>
          </a:p>
          <a:p>
            <a:r>
              <a:rPr lang="de-DE" baseline="0" dirty="0" smtClean="0"/>
              <a:t>Backend: DB – </a:t>
            </a:r>
            <a:r>
              <a:rPr lang="de-DE" baseline="0" dirty="0" err="1" smtClean="0"/>
              <a:t>speicher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verwaltung</a:t>
            </a:r>
            <a:r>
              <a:rPr lang="de-DE" baseline="0" dirty="0" smtClean="0"/>
              <a:t> wo sich alle </a:t>
            </a:r>
            <a:r>
              <a:rPr lang="de-DE" baseline="0" smtClean="0"/>
              <a:t>Daten befindet</a:t>
            </a:r>
            <a:endParaRPr 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16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E94D4-5907-4C41-A899-FC823BC16F22}" type="slidenum">
              <a:rPr lang="de-DE"/>
              <a:pPr/>
              <a:t>18</a:t>
            </a:fld>
            <a:endParaRPr 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2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3" name="Rectangle 13"/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6909" name="Picture 29" descr="logo_rgb_non-tran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</p:spPr>
      </p:pic>
      <p:sp>
        <p:nvSpPr>
          <p:cNvPr id="5626888" name="Rectangle 8"/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6" name="Rectangle 16"/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0" name="Line 10"/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4" name="Rectangle 14"/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562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736"/>
            <a:ext cx="88201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625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5625870" name="Rectangle 14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6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73" name="Text Box 17"/>
          <p:cNvSpPr txBox="1">
            <a:spLocks noChangeArrowheads="1"/>
          </p:cNvSpPr>
          <p:nvPr userDrawn="1"/>
        </p:nvSpPr>
        <p:spPr bwMode="auto">
          <a:xfrm>
            <a:off x="317500" y="6583363"/>
            <a:ext cx="3678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sz="1200" b="0" dirty="0" smtClean="0">
                <a:solidFill>
                  <a:srgbClr val="003B79"/>
                </a:solidFill>
                <a:ea typeface="ＭＳ Ｐゴシック" pitchFamily="1" charset="-128"/>
              </a:rPr>
              <a:t>Sabine Lück, Daniel Wandrowec, Roland Peyerl</a:t>
            </a:r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5625876" name="Rectangle 20"/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5889" name="Picture 33" descr="logo_rgb_non-trans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</p:spPr>
      </p:pic>
      <p:sp>
        <p:nvSpPr>
          <p:cNvPr id="5625878" name="Line 22"/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5877" name="Rectangle 21"/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5625881" name="Text Box 25"/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24555FC2-D4E7-4EDC-8DE5-5AF4811F3479}" type="slidenum">
              <a:rPr lang="de-DE" sz="1200" b="0">
                <a:solidFill>
                  <a:srgbClr val="003B79"/>
                </a:solidFill>
                <a:ea typeface="ＭＳ Ｐゴシック" pitchFamily="1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920880" y="6597352"/>
            <a:ext cx="11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200" b="0" kern="1200" dirty="0" smtClean="0">
                <a:solidFill>
                  <a:srgbClr val="003B79"/>
                </a:solidFill>
                <a:latin typeface="Arial" charset="0"/>
                <a:ea typeface="ＭＳ Ｐゴシック" pitchFamily="1" charset="-128"/>
                <a:cs typeface="+mn-cs"/>
              </a:rPr>
              <a:t>29.04.2013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>
          <a:solidFill>
            <a:srgbClr val="003B7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>
          <a:solidFill>
            <a:srgbClr val="003B7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Grafiken/Datenbankschema.PNG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Grafiken/Gantt%20PRG4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4400" dirty="0" smtClean="0"/>
              <a:t>Anbindung eines webbasierten Artikelversands</a:t>
            </a:r>
            <a:r>
              <a:rPr lang="de-DE" sz="6000" dirty="0" smtClean="0"/>
              <a:t/>
            </a:r>
            <a:br>
              <a:rPr lang="de-DE" sz="6000" dirty="0" smtClean="0"/>
            </a:br>
            <a:endParaRPr lang="de-DE" sz="6000" b="0" dirty="0"/>
          </a:p>
        </p:txBody>
      </p:sp>
      <p:sp>
        <p:nvSpPr>
          <p:cNvPr id="8768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Programmierung 4</a:t>
            </a:r>
            <a:endParaRPr lang="de-DE" dirty="0"/>
          </a:p>
          <a:p>
            <a:r>
              <a:rPr lang="de-DE" dirty="0"/>
              <a:t>Erfurt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22085790"/>
              </p:ext>
            </p:extLst>
          </p:nvPr>
        </p:nvGraphicFramePr>
        <p:xfrm>
          <a:off x="216346" y="980429"/>
          <a:ext cx="882015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681" y="321146"/>
            <a:ext cx="6624638" cy="503237"/>
          </a:xfrm>
        </p:spPr>
        <p:txBody>
          <a:bodyPr/>
          <a:lstStyle/>
          <a:p>
            <a:r>
              <a:rPr lang="de-DE" sz="3200" dirty="0" smtClean="0"/>
              <a:t>7. Produktarchitektur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455855" y="3176934"/>
            <a:ext cx="2520280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3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8. Datenmodell (UML-Übersicht)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2050" name="Picture 2" descr="E:\PRG4\Grafiken\Over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8" y="1268760"/>
            <a:ext cx="7905191" cy="50685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39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8. Datenmodell (UML-Model)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3074" name="Picture 2" descr="E:\PRG4\Grafiken\Model_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32202"/>
            <a:ext cx="5688632" cy="5186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8. Datenmodell (UML-Model)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4098" name="Picture 2" descr="E:\PRG4\Grafiken\IO_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49" y="1988840"/>
            <a:ext cx="7822897" cy="3024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8. Datenmodell (UML-Controller)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5122" name="Picture 2" descr="E:\PRG4\Grafiken\Controler_Sta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24" y="1339908"/>
            <a:ext cx="5870281" cy="49707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8. Datenmodell (UML-View)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6146" name="Picture 2" descr="E:\PRG4\Grafiken\View_Observ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741488"/>
            <a:ext cx="7702550" cy="4235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239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22085790"/>
              </p:ext>
            </p:extLst>
          </p:nvPr>
        </p:nvGraphicFramePr>
        <p:xfrm>
          <a:off x="216346" y="980728"/>
          <a:ext cx="882015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681" y="321146"/>
            <a:ext cx="6624638" cy="503237"/>
          </a:xfrm>
        </p:spPr>
        <p:txBody>
          <a:bodyPr/>
          <a:lstStyle/>
          <a:p>
            <a:r>
              <a:rPr lang="de-DE" sz="3200" dirty="0" smtClean="0"/>
              <a:t>8. Datenmodell (DB-Schema)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455855" y="3176934"/>
            <a:ext cx="2520280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</a:endParaRPr>
          </a:p>
        </p:txBody>
      </p:sp>
      <p:pic>
        <p:nvPicPr>
          <p:cNvPr id="6" name="Grafik 5" descr="Datenbankschema.PNG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624" y="1084428"/>
            <a:ext cx="6696744" cy="5416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3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9. Zeitplan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6" name="Grafik 5" descr="Gantt PRG4.pn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32856"/>
            <a:ext cx="8640763" cy="2736304"/>
          </a:xfrm>
        </p:spPr>
        <p:txBody>
          <a:bodyPr/>
          <a:lstStyle/>
          <a:p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6000" dirty="0" smtClean="0"/>
              <a:t>Vielen Dank</a:t>
            </a:r>
            <a:br>
              <a:rPr lang="de-DE" sz="6000" dirty="0" smtClean="0"/>
            </a:br>
            <a:r>
              <a:rPr lang="de-DE" sz="6000" dirty="0" smtClean="0"/>
              <a:t>für Ihre Aufmerksamkeit</a:t>
            </a:r>
            <a:r>
              <a:rPr lang="de-DE" sz="6000" dirty="0" smtClean="0"/>
              <a:t/>
            </a:r>
            <a:br>
              <a:rPr lang="de-DE" sz="6000" dirty="0" smtClean="0"/>
            </a:br>
            <a:endParaRPr lang="de-DE" sz="6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sz="3200" dirty="0" smtClean="0"/>
              <a:t>Agenda</a:t>
            </a:r>
            <a:endParaRPr lang="de-DE" sz="3200" dirty="0"/>
          </a:p>
        </p:txBody>
      </p:sp>
      <p:sp>
        <p:nvSpPr>
          <p:cNvPr id="8770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2410" y="1052736"/>
            <a:ext cx="8820150" cy="5545137"/>
          </a:xfrm>
        </p:spPr>
        <p:txBody>
          <a:bodyPr/>
          <a:lstStyle/>
          <a:p>
            <a:pPr marL="457200" indent="-457200">
              <a:buAutoNum type="arabicPeriod"/>
            </a:pP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smtClean="0"/>
              <a:t>Zielbestimmung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Produkteinsatz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Produktübersicht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Arbeitsaufteilung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Qualitätskriterien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Produktleistung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Produktarchitektur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Datenmodelle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Zeitplan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1. Zielbestimmung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196752"/>
            <a:ext cx="84249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-webbasierter Vertrieb von eigenen Artikeln über einen Server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</a:t>
            </a:r>
            <a:r>
              <a:rPr lang="de-DE" sz="2400" b="0" kern="0" dirty="0" smtClean="0">
                <a:solidFill>
                  <a:srgbClr val="003B79"/>
                </a:solidFill>
              </a:rPr>
              <a:t>Vereinfachung von Verwaltung und Analyse der Angebotenen Artikel </a:t>
            </a: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-Verwaltung und Nutzung von Internetauktionsplattformen durch Automatisierung verbessern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-Rechnungen archivieren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-Fehleingaben vermeiden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-Mehrbenutzer-Betrieb mit Anmeldevorgang ermöglichen</a:t>
            </a:r>
            <a:endParaRPr lang="de-DE" sz="2400" b="0" kern="0" dirty="0" smtClean="0">
              <a:solidFill>
                <a:srgbClr val="003B79"/>
              </a:solidFill>
            </a:endParaRP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2. Produkteinsatz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79512" y="1312307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-Verwaltung </a:t>
            </a:r>
            <a:r>
              <a:rPr lang="de-DE" sz="2400" b="0" kern="0" dirty="0">
                <a:solidFill>
                  <a:srgbClr val="003B79"/>
                </a:solidFill>
                <a:latin typeface="+mn-lt"/>
              </a:rPr>
              <a:t>von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Auktionen aus eigenen </a:t>
            </a:r>
            <a:r>
              <a:rPr lang="de-DE" sz="2400" b="0" kern="0" dirty="0">
                <a:solidFill>
                  <a:srgbClr val="003B79"/>
                </a:solidFill>
                <a:latin typeface="+mn-lt"/>
              </a:rPr>
              <a:t>Büchern, CDs,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DVDs, Büromaterial und Computerspielen</a:t>
            </a:r>
          </a:p>
          <a:p>
            <a:pPr algn="just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just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-Austausch derzeitiger Tabellenverwaltung, dadurch: 	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beschleunigte Organisation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Multi-User fähig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eigenes Auktionskontingent pro User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verbesserte Datenintegrität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</a:rPr>
              <a:t>Rechnungen automatisch generieren</a:t>
            </a: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3. Produktübersicht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1026" name="Picture 2" descr="E:\PRG4\Grafiken\Produktuebersic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6772"/>
            <a:ext cx="6393904" cy="4795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4. Arbeitsaufteilung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Roland:	-Datenbankmodell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-Datenbankschnittstelle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Sabine:	-Kontaktbuch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-Test-GUI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-Artikel</a:t>
            </a:r>
          </a:p>
          <a:p>
            <a:pPr marL="457200" marR="0" lvl="0" indent="-457200" algn="l" defTabSz="914400" rtl="0" eaLnBrk="1" fontAlgn="base" latinLnBrk="0" hangingPunct="1"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Daniel:	-Angebote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-Rechnungen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-UML-Diagramme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Alle:		-Dokumentation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-Testen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5. Qualitätskriterien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79512" y="1268239"/>
            <a:ext cx="8820150" cy="55451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Stufe 1= sehr wichtig ... Stufe 4=unwichtig</a:t>
            </a:r>
            <a:br>
              <a:rPr lang="de-DE" sz="2400" b="0" kern="0" dirty="0" smtClean="0">
                <a:solidFill>
                  <a:srgbClr val="003B79"/>
                </a:solidFill>
                <a:latin typeface="+mn-lt"/>
              </a:rPr>
            </a:b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u="sng" kern="0" dirty="0" smtClean="0">
                <a:solidFill>
                  <a:srgbClr val="003B79"/>
                </a:solidFill>
                <a:latin typeface="+mn-lt"/>
              </a:rPr>
              <a:t>Kriterium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</a:t>
            </a:r>
            <a:r>
              <a:rPr lang="de-DE" sz="2400" b="0" u="sng" kern="0" dirty="0" smtClean="0">
                <a:solidFill>
                  <a:srgbClr val="003B79"/>
                </a:solidFill>
                <a:latin typeface="+mn-lt"/>
              </a:rPr>
              <a:t>Wertung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Erweiterbarkeit		2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Backups			3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Portierbarkeit			4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Effizienz			2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Skalierbarkeit		3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Benutzbarkeit		2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Datenschutz			3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Änderbarkeit		2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Zuverlässigkeit		1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Funktionalität		1</a:t>
            </a:r>
          </a:p>
        </p:txBody>
      </p:sp>
    </p:spTree>
    <p:extLst>
      <p:ext uri="{BB962C8B-B14F-4D97-AF65-F5344CB8AC3E}">
        <p14:creationId xmlns="" xmlns:p14="http://schemas.microsoft.com/office/powerpoint/2010/main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6. Produktleistungen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79512" y="1268239"/>
            <a:ext cx="8820150" cy="55451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Getrennte Nutzer: 	Daten werden an Nutzer-ID gebunden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Akkumulation: 	Bei fehlerhafter Eingabe erhält Nutzer eine 			Liste aller eingegebenen Fehler.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Toleranz:		Nach Falscheingaben Korrekturen an 				betreffenden Stellen vornehmen statt 				komplette Neueingabe</a:t>
            </a:r>
          </a:p>
          <a:p>
            <a:pPr algn="l"/>
            <a:r>
              <a:rPr lang="de-DE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6. Produktleistungen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79512" y="1268239"/>
            <a:ext cx="8820150" cy="55451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Datensicherheit: 	Nutzer haben nur Einblick in die Daten, die 			sie selbst angelegt haben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Verfügbarkeit: 	Server muss immer erreichbar sein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Archivierung: 	Rechnungen können nicht 	vom Nutzer 				gelöscht werden</a:t>
            </a:r>
            <a:endParaRPr lang="de-DE" sz="2400" b="0" kern="0" dirty="0">
              <a:solidFill>
                <a:srgbClr val="003B79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Bildschirmpräsentation (4:3)</PresentationFormat>
  <Paragraphs>179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Standarddesign</vt:lpstr>
      <vt:lpstr> Anbindung eines webbasierten Artikelversands </vt:lpstr>
      <vt:lpstr>Agenda</vt:lpstr>
      <vt:lpstr>Folie 3</vt:lpstr>
      <vt:lpstr>Folie 4</vt:lpstr>
      <vt:lpstr>Folie 5</vt:lpstr>
      <vt:lpstr>Folie 6</vt:lpstr>
      <vt:lpstr>Folie 7</vt:lpstr>
      <vt:lpstr>Folie 8</vt:lpstr>
      <vt:lpstr>Folie 9</vt:lpstr>
      <vt:lpstr>7. Produktarchitektur</vt:lpstr>
      <vt:lpstr>Folie 11</vt:lpstr>
      <vt:lpstr>Folie 12</vt:lpstr>
      <vt:lpstr>Folie 13</vt:lpstr>
      <vt:lpstr>Folie 14</vt:lpstr>
      <vt:lpstr>Folie 15</vt:lpstr>
      <vt:lpstr>8. Datenmodell (DB-Schema)</vt:lpstr>
      <vt:lpstr>Folie 17</vt:lpstr>
      <vt:lpstr> Vielen Dank für Ihre Aufmerksamkeit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</dc:creator>
  <cp:lastModifiedBy>Roland Peyerl</cp:lastModifiedBy>
  <cp:revision>1113</cp:revision>
  <dcterms:created xsi:type="dcterms:W3CDTF">1601-01-01T00:00:00Z</dcterms:created>
  <dcterms:modified xsi:type="dcterms:W3CDTF">2013-04-28T16:12:46Z</dcterms:modified>
</cp:coreProperties>
</file>