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9" r:id="rId3"/>
    <p:sldId id="257" r:id="rId4"/>
    <p:sldId id="258" r:id="rId5"/>
    <p:sldId id="259" r:id="rId6"/>
    <p:sldId id="267" r:id="rId7"/>
    <p:sldId id="268" r:id="rId8"/>
    <p:sldId id="270" r:id="rId9"/>
    <p:sldId id="271" r:id="rId10"/>
    <p:sldId id="277" r:id="rId11"/>
    <p:sldId id="278" r:id="rId12"/>
    <p:sldId id="279" r:id="rId13"/>
    <p:sldId id="280" r:id="rId14"/>
    <p:sldId id="281" r:id="rId15"/>
    <p:sldId id="282" r:id="rId16"/>
    <p:sldId id="261" r:id="rId17"/>
    <p:sldId id="262" r:id="rId18"/>
    <p:sldId id="263" r:id="rId19"/>
    <p:sldId id="266"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CB1A36-1806-4DA3-9616-E0ABCFB98E14}" type="datetimeFigureOut">
              <a:rPr lang="en-US" smtClean="0"/>
              <a:t>8/23/2023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0DB2BC-5D3A-419C-97C4-0A8CF4776A04}" type="slidenum">
              <a:rPr lang="en-US" smtClean="0"/>
              <a:t>‹#›</a:t>
            </a:fld>
            <a:endParaRPr lang="en-US"/>
          </a:p>
        </p:txBody>
      </p:sp>
    </p:spTree>
    <p:extLst>
      <p:ext uri="{BB962C8B-B14F-4D97-AF65-F5344CB8AC3E}">
        <p14:creationId xmlns:p14="http://schemas.microsoft.com/office/powerpoint/2010/main" val="32813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BD01-61E6-4600-A9F9-4FEB8B465F8D}"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56967-533E-4E1B-8335-0AEDF37342DE}" type="slidenum">
              <a:rPr lang="en-US" smtClean="0"/>
              <a:t>‹#›</a:t>
            </a:fld>
            <a:endParaRPr lang="en-US"/>
          </a:p>
        </p:txBody>
      </p:sp>
    </p:spTree>
    <p:extLst>
      <p:ext uri="{BB962C8B-B14F-4D97-AF65-F5344CB8AC3E}">
        <p14:creationId xmlns:p14="http://schemas.microsoft.com/office/powerpoint/2010/main" val="2444986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720347-27A9-4C49-86AD-70C2BF2736C4}"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429491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DDEC3-AC8E-4796-9CAD-D5F054C42405}"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371096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145DC-8132-478D-A572-D15BE8F8C48B}"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57929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114572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1A5EE-7EBC-4F61-B493-719D24E49AC2}"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321381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CAD9A4-2619-42B0-96B3-E4D67843FF7A}" type="datetime1">
              <a:rPr lang="en-US" smtClean="0"/>
              <a:t>8/23/2023</a:t>
            </a:fld>
            <a:endParaRPr lang="en-US"/>
          </a:p>
        </p:txBody>
      </p:sp>
      <p:sp>
        <p:nvSpPr>
          <p:cNvPr id="6" name="Footer Placeholder 5"/>
          <p:cNvSpPr>
            <a:spLocks noGrp="1"/>
          </p:cNvSpPr>
          <p:nvPr>
            <p:ph type="ftr" sz="quarter" idx="11"/>
          </p:nvPr>
        </p:nvSpPr>
        <p:spPr/>
        <p:txBody>
          <a:bodyPr/>
          <a:lstStyle/>
          <a:p>
            <a:r>
              <a:rPr lang="en-US"/>
              <a:t>Synopsis Presentation-I</a:t>
            </a:r>
          </a:p>
        </p:txBody>
      </p:sp>
      <p:sp>
        <p:nvSpPr>
          <p:cNvPr id="7" name="Slide Number Placeholder 6"/>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151352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B579E8-C391-4A0D-8DBF-08AED13683A2}" type="datetime1">
              <a:rPr lang="en-US" smtClean="0"/>
              <a:t>8/23/2023</a:t>
            </a:fld>
            <a:endParaRPr lang="en-US"/>
          </a:p>
        </p:txBody>
      </p:sp>
      <p:sp>
        <p:nvSpPr>
          <p:cNvPr id="8" name="Footer Placeholder 7"/>
          <p:cNvSpPr>
            <a:spLocks noGrp="1"/>
          </p:cNvSpPr>
          <p:nvPr>
            <p:ph type="ftr" sz="quarter" idx="11"/>
          </p:nvPr>
        </p:nvSpPr>
        <p:spPr/>
        <p:txBody>
          <a:bodyPr/>
          <a:lstStyle/>
          <a:p>
            <a:r>
              <a:rPr lang="en-US"/>
              <a:t>Synopsis Presentation-I</a:t>
            </a:r>
          </a:p>
        </p:txBody>
      </p:sp>
      <p:sp>
        <p:nvSpPr>
          <p:cNvPr id="9" name="Slide Number Placeholder 8"/>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7193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B18CAC-BC05-48A6-93E6-FF7A2519DC6A}" type="datetime1">
              <a:rPr lang="en-US" smtClean="0"/>
              <a:t>8/23/2023</a:t>
            </a:fld>
            <a:endParaRPr lang="en-US"/>
          </a:p>
        </p:txBody>
      </p:sp>
      <p:sp>
        <p:nvSpPr>
          <p:cNvPr id="4" name="Footer Placeholder 3"/>
          <p:cNvSpPr>
            <a:spLocks noGrp="1"/>
          </p:cNvSpPr>
          <p:nvPr>
            <p:ph type="ftr" sz="quarter" idx="11"/>
          </p:nvPr>
        </p:nvSpPr>
        <p:spPr/>
        <p:txBody>
          <a:bodyPr/>
          <a:lstStyle/>
          <a:p>
            <a:r>
              <a:rPr lang="en-US"/>
              <a:t>Synopsis Presentation-I</a:t>
            </a:r>
          </a:p>
        </p:txBody>
      </p:sp>
      <p:sp>
        <p:nvSpPr>
          <p:cNvPr id="5" name="Slide Number Placeholder 4"/>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99382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7716-0AAB-43B0-B3AA-D565AA29BE69}" type="datetime1">
              <a:rPr lang="en-US" smtClean="0"/>
              <a:t>8/23/2023</a:t>
            </a:fld>
            <a:endParaRPr lang="en-US"/>
          </a:p>
        </p:txBody>
      </p:sp>
      <p:sp>
        <p:nvSpPr>
          <p:cNvPr id="3" name="Footer Placeholder 2"/>
          <p:cNvSpPr>
            <a:spLocks noGrp="1"/>
          </p:cNvSpPr>
          <p:nvPr>
            <p:ph type="ftr" sz="quarter" idx="11"/>
          </p:nvPr>
        </p:nvSpPr>
        <p:spPr/>
        <p:txBody>
          <a:bodyPr/>
          <a:lstStyle/>
          <a:p>
            <a:r>
              <a:rPr lang="en-US"/>
              <a:t>Synopsis Presentation-I</a:t>
            </a:r>
          </a:p>
        </p:txBody>
      </p:sp>
      <p:sp>
        <p:nvSpPr>
          <p:cNvPr id="4" name="Slide Number Placeholder 3"/>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359274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E9AA5A-4334-4531-A013-70200B6EB50E}" type="datetime1">
              <a:rPr lang="en-US" smtClean="0"/>
              <a:t>8/23/2023</a:t>
            </a:fld>
            <a:endParaRPr lang="en-US"/>
          </a:p>
        </p:txBody>
      </p:sp>
      <p:sp>
        <p:nvSpPr>
          <p:cNvPr id="6" name="Footer Placeholder 5"/>
          <p:cNvSpPr>
            <a:spLocks noGrp="1"/>
          </p:cNvSpPr>
          <p:nvPr>
            <p:ph type="ftr" sz="quarter" idx="11"/>
          </p:nvPr>
        </p:nvSpPr>
        <p:spPr/>
        <p:txBody>
          <a:bodyPr/>
          <a:lstStyle/>
          <a:p>
            <a:r>
              <a:rPr lang="en-US"/>
              <a:t>Synopsis Presentation-I</a:t>
            </a:r>
          </a:p>
        </p:txBody>
      </p:sp>
      <p:sp>
        <p:nvSpPr>
          <p:cNvPr id="7" name="Slide Number Placeholder 6"/>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426728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D5F0A1-477D-4C68-BBD2-968B247C9090}" type="datetime1">
              <a:rPr lang="en-US" smtClean="0"/>
              <a:t>8/23/2023</a:t>
            </a:fld>
            <a:endParaRPr lang="en-US"/>
          </a:p>
        </p:txBody>
      </p:sp>
      <p:sp>
        <p:nvSpPr>
          <p:cNvPr id="6" name="Footer Placeholder 5"/>
          <p:cNvSpPr>
            <a:spLocks noGrp="1"/>
          </p:cNvSpPr>
          <p:nvPr>
            <p:ph type="ftr" sz="quarter" idx="11"/>
          </p:nvPr>
        </p:nvSpPr>
        <p:spPr/>
        <p:txBody>
          <a:bodyPr/>
          <a:lstStyle/>
          <a:p>
            <a:r>
              <a:rPr lang="en-US"/>
              <a:t>Synopsis Presentation-I</a:t>
            </a:r>
          </a:p>
        </p:txBody>
      </p:sp>
      <p:sp>
        <p:nvSpPr>
          <p:cNvPr id="7" name="Slide Number Placeholder 6"/>
          <p:cNvSpPr>
            <a:spLocks noGrp="1"/>
          </p:cNvSpPr>
          <p:nvPr>
            <p:ph type="sldNum" sz="quarter" idx="12"/>
          </p:nvPr>
        </p:nvSpPr>
        <p:spPr/>
        <p:txBody>
          <a:bodyPr/>
          <a:lstStyle/>
          <a:p>
            <a:fld id="{51B90A8C-6707-42B5-B812-A2D094748798}" type="slidenum">
              <a:rPr lang="en-US" smtClean="0"/>
              <a:t>‹#›</a:t>
            </a:fld>
            <a:endParaRPr lang="en-US"/>
          </a:p>
        </p:txBody>
      </p:sp>
    </p:spTree>
    <p:extLst>
      <p:ext uri="{BB962C8B-B14F-4D97-AF65-F5344CB8AC3E}">
        <p14:creationId xmlns:p14="http://schemas.microsoft.com/office/powerpoint/2010/main" val="6794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489DC-7247-4A22-8200-7D605DC64139}" type="datetime1">
              <a:rPr lang="en-US" smtClean="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Synopsis Presentation-I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90A8C-6707-42B5-B812-A2D094748798}" type="slidenum">
              <a:rPr lang="en-US" smtClean="0"/>
              <a:t>‹#›</a:t>
            </a:fld>
            <a:endParaRPr lang="en-US"/>
          </a:p>
        </p:txBody>
      </p:sp>
    </p:spTree>
    <p:extLst>
      <p:ext uri="{BB962C8B-B14F-4D97-AF65-F5344CB8AC3E}">
        <p14:creationId xmlns:p14="http://schemas.microsoft.com/office/powerpoint/2010/main" val="219399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3054" y="2995236"/>
            <a:ext cx="8765891" cy="867528"/>
          </a:xfrm>
        </p:spPr>
        <p:txBody>
          <a:bodyPr>
            <a:noAutofit/>
          </a:bodyPr>
          <a:lstStyle/>
          <a:p>
            <a:r>
              <a:rPr lang="en-US" dirty="0"/>
              <a:t>ECG Interpreter</a:t>
            </a:r>
          </a:p>
        </p:txBody>
      </p:sp>
      <p:sp>
        <p:nvSpPr>
          <p:cNvPr id="3" name="Subtitle 2"/>
          <p:cNvSpPr>
            <a:spLocks noGrp="1"/>
          </p:cNvSpPr>
          <p:nvPr>
            <p:ph type="subTitle" idx="1"/>
          </p:nvPr>
        </p:nvSpPr>
        <p:spPr>
          <a:xfrm>
            <a:off x="4746694" y="4403187"/>
            <a:ext cx="2698609" cy="436099"/>
          </a:xfrm>
        </p:spPr>
        <p:txBody>
          <a:bodyPr>
            <a:noAutofit/>
          </a:bodyPr>
          <a:lstStyle/>
          <a:p>
            <a:r>
              <a:rPr lang="en-US" sz="3200" dirty="0">
                <a:latin typeface="Times New Roman" panose="02020603050405020304" pitchFamily="18" charset="0"/>
                <a:cs typeface="Times New Roman" panose="02020603050405020304" pitchFamily="18" charset="0"/>
              </a:rPr>
              <a:t>Group No: 7B</a:t>
            </a:r>
          </a:p>
          <a:p>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39599082"/>
              </p:ext>
            </p:extLst>
          </p:nvPr>
        </p:nvGraphicFramePr>
        <p:xfrm>
          <a:off x="0" y="0"/>
          <a:ext cx="12094779" cy="1676400"/>
        </p:xfrm>
        <a:graphic>
          <a:graphicData uri="http://schemas.openxmlformats.org/drawingml/2006/table">
            <a:tbl>
              <a:tblPr firstRow="1" firstCol="1" bandRow="1">
                <a:tableStyleId>{5C22544A-7EE6-4342-B048-85BDC9FD1C3A}</a:tableStyleId>
              </a:tblPr>
              <a:tblGrid>
                <a:gridCol w="1521508">
                  <a:extLst>
                    <a:ext uri="{9D8B030D-6E8A-4147-A177-3AD203B41FA5}">
                      <a16:colId xmlns="" xmlns:a16="http://schemas.microsoft.com/office/drawing/2014/main" val="709013778"/>
                    </a:ext>
                  </a:extLst>
                </a:gridCol>
                <a:gridCol w="10573271">
                  <a:extLst>
                    <a:ext uri="{9D8B030D-6E8A-4147-A177-3AD203B41FA5}">
                      <a16:colId xmlns="" xmlns:a16="http://schemas.microsoft.com/office/drawing/2014/main" val="2293937021"/>
                    </a:ext>
                  </a:extLst>
                </a:gridCol>
              </a:tblGrid>
              <a:tr h="1519311">
                <a:tc>
                  <a:txBody>
                    <a:bodyPr/>
                    <a:lstStyle/>
                    <a:p>
                      <a:pPr marL="0" marR="855980" algn="ctr">
                        <a:spcBef>
                          <a:spcPts val="450"/>
                        </a:spcBef>
                        <a:spcAft>
                          <a:spcPts val="0"/>
                        </a:spcAft>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1391920" marR="855980" algn="ctr">
                        <a:spcBef>
                          <a:spcPts val="450"/>
                        </a:spcBef>
                        <a:spcAft>
                          <a:spcPts val="0"/>
                        </a:spcAft>
                      </a:pPr>
                      <a:r>
                        <a:rPr lang="en-US" sz="1200" dirty="0">
                          <a:effectLst/>
                        </a:rPr>
                        <a:t> </a:t>
                      </a:r>
                    </a:p>
                    <a:p>
                      <a:pPr marL="381635" marR="855980" algn="ctr">
                        <a:spcBef>
                          <a:spcPts val="450"/>
                        </a:spcBef>
                        <a:spcAft>
                          <a:spcPts val="0"/>
                        </a:spcAft>
                        <a:tabLst>
                          <a:tab pos="3417570" algn="l"/>
                        </a:tabLst>
                      </a:pPr>
                      <a:r>
                        <a:rPr lang="en-US" sz="2000" dirty="0" err="1">
                          <a:solidFill>
                            <a:schemeClr val="tx1"/>
                          </a:solidFill>
                          <a:effectLst/>
                          <a:latin typeface="Times New Roman" panose="02020603050405020304" pitchFamily="18" charset="0"/>
                          <a:cs typeface="Times New Roman" panose="02020603050405020304" pitchFamily="18" charset="0"/>
                        </a:rPr>
                        <a:t>Agnel</a:t>
                      </a:r>
                      <a:r>
                        <a:rPr lang="en-US" sz="2000" spc="-15"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Charities’</a:t>
                      </a:r>
                    </a:p>
                    <a:p>
                      <a:pPr marL="381635" marR="855980" algn="ctr">
                        <a:lnSpc>
                          <a:spcPct val="115000"/>
                        </a:lnSpc>
                        <a:spcBef>
                          <a:spcPts val="680"/>
                        </a:spcBef>
                        <a:spcAft>
                          <a:spcPts val="0"/>
                        </a:spcAft>
                        <a:tabLst>
                          <a:tab pos="3417570" algn="l"/>
                        </a:tabLst>
                      </a:pPr>
                      <a:r>
                        <a:rPr lang="en-US" sz="2000" dirty="0">
                          <a:solidFill>
                            <a:schemeClr val="tx1"/>
                          </a:solidFill>
                          <a:effectLst/>
                          <a:latin typeface="Times New Roman" panose="02020603050405020304" pitchFamily="18" charset="0"/>
                          <a:cs typeface="Times New Roman" panose="02020603050405020304" pitchFamily="18" charset="0"/>
                        </a:rPr>
                        <a:t>Fr. C. Rodrigues Institute of Technology, </a:t>
                      </a:r>
                      <a:r>
                        <a:rPr lang="en-US" sz="2000" dirty="0" err="1">
                          <a:solidFill>
                            <a:schemeClr val="tx1"/>
                          </a:solidFill>
                          <a:effectLst/>
                          <a:latin typeface="Times New Roman" panose="02020603050405020304" pitchFamily="18" charset="0"/>
                          <a:cs typeface="Times New Roman" panose="02020603050405020304" pitchFamily="18" charset="0"/>
                        </a:rPr>
                        <a:t>Vashi</a:t>
                      </a: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cs typeface="Times New Roman" panose="02020603050405020304" pitchFamily="18" charset="0"/>
                        </a:rPr>
                        <a:t>Navi</a:t>
                      </a:r>
                      <a:r>
                        <a:rPr lang="en-US" sz="2000" dirty="0">
                          <a:solidFill>
                            <a:schemeClr val="tx1"/>
                          </a:solidFill>
                          <a:effectLst/>
                          <a:latin typeface="Times New Roman" panose="02020603050405020304" pitchFamily="18" charset="0"/>
                          <a:cs typeface="Times New Roman" panose="02020603050405020304" pitchFamily="18" charset="0"/>
                        </a:rPr>
                        <a:t>-Mumbai</a:t>
                      </a:r>
                    </a:p>
                    <a:p>
                      <a:pPr marL="381635" marR="855980" algn="ctr">
                        <a:lnSpc>
                          <a:spcPct val="115000"/>
                        </a:lnSpc>
                        <a:spcBef>
                          <a:spcPts val="680"/>
                        </a:spcBef>
                        <a:spcAft>
                          <a:spcPts val="0"/>
                        </a:spcAft>
                        <a:tabLst>
                          <a:tab pos="3417570" algn="l"/>
                        </a:tabLst>
                      </a:pPr>
                      <a:r>
                        <a:rPr lang="en-US" sz="2000" dirty="0">
                          <a:solidFill>
                            <a:schemeClr val="tx1"/>
                          </a:solidFill>
                          <a:effectLst/>
                          <a:latin typeface="Times New Roman" panose="02020603050405020304" pitchFamily="18" charset="0"/>
                          <a:cs typeface="Times New Roman" panose="02020603050405020304" pitchFamily="18" charset="0"/>
                        </a:rPr>
                        <a:t>Department of Computer Engineering</a:t>
                      </a:r>
                    </a:p>
                    <a:p>
                      <a:pPr marL="0" marR="855980" algn="ctr">
                        <a:spcBef>
                          <a:spcPts val="450"/>
                        </a:spcBef>
                        <a:spcAft>
                          <a:spcPts val="0"/>
                        </a:spcAft>
                      </a:pPr>
                      <a:r>
                        <a:rPr lang="en-US" sz="12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3851595"/>
                  </a:ext>
                </a:extLst>
              </a:tr>
            </a:tbl>
          </a:graphicData>
        </a:graphic>
      </p:graphicFrame>
      <p:pic>
        <p:nvPicPr>
          <p:cNvPr id="102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66" y="-1"/>
            <a:ext cx="133768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5510F3E-817F-01B6-0470-D40994F24624}"/>
              </a:ext>
            </a:extLst>
          </p:cNvPr>
          <p:cNvSpPr txBox="1"/>
          <p:nvPr/>
        </p:nvSpPr>
        <p:spPr>
          <a:xfrm>
            <a:off x="3541283" y="2193183"/>
            <a:ext cx="501220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Major Project 2023-24</a:t>
            </a:r>
          </a:p>
        </p:txBody>
      </p:sp>
    </p:spTree>
    <p:extLst>
      <p:ext uri="{BB962C8B-B14F-4D97-AF65-F5344CB8AC3E}">
        <p14:creationId xmlns:p14="http://schemas.microsoft.com/office/powerpoint/2010/main" val="138071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1875983123"/>
              </p:ext>
            </p:extLst>
          </p:nvPr>
        </p:nvGraphicFramePr>
        <p:xfrm>
          <a:off x="838200" y="1371759"/>
          <a:ext cx="10799173" cy="457200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772529">
                  <a:extLst>
                    <a:ext uri="{9D8B030D-6E8A-4147-A177-3AD203B41FA5}">
                      <a16:colId xmlns="" xmlns:a16="http://schemas.microsoft.com/office/drawing/2014/main" val="2123842965"/>
                    </a:ext>
                  </a:extLst>
                </a:gridCol>
                <a:gridCol w="1364566">
                  <a:extLst>
                    <a:ext uri="{9D8B030D-6E8A-4147-A177-3AD203B41FA5}">
                      <a16:colId xmlns="" xmlns:a16="http://schemas.microsoft.com/office/drawing/2014/main" val="1358973144"/>
                    </a:ext>
                  </a:extLst>
                </a:gridCol>
                <a:gridCol w="1617785">
                  <a:extLst>
                    <a:ext uri="{9D8B030D-6E8A-4147-A177-3AD203B41FA5}">
                      <a16:colId xmlns="" xmlns:a16="http://schemas.microsoft.com/office/drawing/2014/main" val="2329942220"/>
                    </a:ext>
                  </a:extLst>
                </a:gridCol>
                <a:gridCol w="2096086">
                  <a:extLst>
                    <a:ext uri="{9D8B030D-6E8A-4147-A177-3AD203B41FA5}">
                      <a16:colId xmlns="" xmlns:a16="http://schemas.microsoft.com/office/drawing/2014/main" val="3220491769"/>
                    </a:ext>
                  </a:extLst>
                </a:gridCol>
                <a:gridCol w="1589649">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An Outlier Detection and Feature Ranking based Ensemble Learning for ECG Analysis: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Venkata </a:t>
                      </a:r>
                      <a:r>
                        <a:rPr lang="en-IN" sz="1800" kern="1200" dirty="0" err="1">
                          <a:solidFill>
                            <a:schemeClr val="dk1"/>
                          </a:solidFill>
                          <a:effectLst/>
                          <a:latin typeface="+mn-lt"/>
                          <a:ea typeface="+mn-ea"/>
                          <a:cs typeface="+mn-cs"/>
                        </a:rPr>
                        <a:t>Anuhya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Ardeti</a:t>
                      </a:r>
                      <a:r>
                        <a:rPr lang="en-IN" sz="1800" kern="1200" dirty="0">
                          <a:solidFill>
                            <a:schemeClr val="dk1"/>
                          </a:solidFill>
                          <a:effectLst/>
                          <a:latin typeface="+mn-lt"/>
                          <a:ea typeface="+mn-ea"/>
                          <a:cs typeface="+mn-cs"/>
                        </a:rPr>
                        <a:t>, Venkata Ratnam </a:t>
                      </a:r>
                      <a:r>
                        <a:rPr lang="en-IN" sz="1800" kern="1200" dirty="0" err="1">
                          <a:solidFill>
                            <a:schemeClr val="dk1"/>
                          </a:solidFill>
                          <a:effectLst/>
                          <a:latin typeface="+mn-lt"/>
                          <a:ea typeface="+mn-ea"/>
                          <a:cs typeface="+mn-cs"/>
                        </a:rPr>
                        <a:t>Kolluru</a:t>
                      </a:r>
                      <a:r>
                        <a:rPr lang="en-IN" sz="1800" kern="1200" dirty="0">
                          <a:solidFill>
                            <a:schemeClr val="dk1"/>
                          </a:solidFill>
                          <a:effectLst/>
                          <a:latin typeface="+mn-lt"/>
                          <a:ea typeface="+mn-ea"/>
                          <a:cs typeface="+mn-cs"/>
                        </a:rPr>
                        <a:t>, Rajesh Kumar </a:t>
                      </a:r>
                      <a:r>
                        <a:rPr lang="en-IN" sz="1800" kern="1200" dirty="0" err="1">
                          <a:solidFill>
                            <a:schemeClr val="dk1"/>
                          </a:solidFill>
                          <a:effectLst/>
                          <a:latin typeface="+mn-lt"/>
                          <a:ea typeface="+mn-ea"/>
                          <a:cs typeface="+mn-cs"/>
                        </a:rPr>
                        <a:t>Patjoshi</a:t>
                      </a:r>
                      <a:r>
                        <a:rPr lang="en-IN" sz="1800" kern="1200" dirty="0">
                          <a:solidFill>
                            <a:schemeClr val="dk1"/>
                          </a:solidFill>
                          <a:effectLst/>
                          <a:latin typeface="+mn-lt"/>
                          <a:ea typeface="+mn-ea"/>
                          <a:cs typeface="+mn-cs"/>
                        </a:rPr>
                        <a:t>, George Tom Varghese</a:t>
                      </a:r>
                    </a:p>
                    <a:p>
                      <a:endParaRPr lang="en-US" dirty="0"/>
                    </a:p>
                  </a:txBody>
                  <a:tcPr/>
                </a:tc>
                <a:tc>
                  <a:txBody>
                    <a:bodyPr/>
                    <a:lstStyle/>
                    <a:p>
                      <a:r>
                        <a:rPr lang="en-IN" sz="1800" kern="1200" dirty="0">
                          <a:solidFill>
                            <a:schemeClr val="dk1"/>
                          </a:solidFill>
                          <a:effectLst/>
                          <a:latin typeface="+mn-lt"/>
                          <a:ea typeface="+mn-ea"/>
                          <a:cs typeface="+mn-cs"/>
                        </a:rPr>
                        <a:t>Optimized random forest (ORF) classifier</a:t>
                      </a:r>
                      <a:r>
                        <a:rPr lang="en-IN" dirty="0">
                          <a:effectLst/>
                        </a:rPr>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An improved IIQR filtering method and kernel-based feature selection approach for feature ranking and outlier detection.</a:t>
                      </a:r>
                    </a:p>
                    <a:p>
                      <a:endParaRPr lang="en-US" dirty="0"/>
                    </a:p>
                  </a:txBody>
                  <a:tcPr/>
                </a:tc>
                <a:tc>
                  <a:txBody>
                    <a:bodyPr/>
                    <a:lstStyle/>
                    <a:p>
                      <a:r>
                        <a:rPr lang="en-US" dirty="0" smtClean="0"/>
                        <a:t>paper also uses a kernel-based feature selection approach to find the ranks of the features.</a:t>
                      </a:r>
                      <a:endParaRPr lang="en-US" dirty="0"/>
                    </a:p>
                  </a:txBody>
                  <a:tcPr/>
                </a:tc>
                <a:tc>
                  <a:txBody>
                    <a:bodyPr/>
                    <a:lstStyle/>
                    <a:p>
                      <a:r>
                        <a:rPr lang="en-IN" sz="1800" kern="1200" dirty="0">
                          <a:solidFill>
                            <a:schemeClr val="dk1"/>
                          </a:solidFill>
                          <a:effectLst/>
                          <a:latin typeface="+mn-lt"/>
                          <a:ea typeface="+mn-ea"/>
                          <a:cs typeface="+mn-cs"/>
                        </a:rPr>
                        <a:t>Does not provide any information about the computational complexity of the proposed method, which may be a concern in real-time applications.</a:t>
                      </a:r>
                    </a:p>
                    <a:p>
                      <a:r>
                        <a:rPr lang="en-IN" sz="1800" b="1"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10</a:t>
            </a:fld>
            <a:endParaRPr lang="en-US"/>
          </a:p>
        </p:txBody>
      </p:sp>
    </p:spTree>
    <p:extLst>
      <p:ext uri="{BB962C8B-B14F-4D97-AF65-F5344CB8AC3E}">
        <p14:creationId xmlns:p14="http://schemas.microsoft.com/office/powerpoint/2010/main" val="330901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2529438133"/>
              </p:ext>
            </p:extLst>
          </p:nvPr>
        </p:nvGraphicFramePr>
        <p:xfrm>
          <a:off x="838200" y="1372235"/>
          <a:ext cx="10799173" cy="512064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772529">
                  <a:extLst>
                    <a:ext uri="{9D8B030D-6E8A-4147-A177-3AD203B41FA5}">
                      <a16:colId xmlns="" xmlns:a16="http://schemas.microsoft.com/office/drawing/2014/main" val="2123842965"/>
                    </a:ext>
                  </a:extLst>
                </a:gridCol>
                <a:gridCol w="1252024">
                  <a:extLst>
                    <a:ext uri="{9D8B030D-6E8A-4147-A177-3AD203B41FA5}">
                      <a16:colId xmlns="" xmlns:a16="http://schemas.microsoft.com/office/drawing/2014/main" val="1358973144"/>
                    </a:ext>
                  </a:extLst>
                </a:gridCol>
                <a:gridCol w="1786597">
                  <a:extLst>
                    <a:ext uri="{9D8B030D-6E8A-4147-A177-3AD203B41FA5}">
                      <a16:colId xmlns="" xmlns:a16="http://schemas.microsoft.com/office/drawing/2014/main" val="2329942220"/>
                    </a:ext>
                  </a:extLst>
                </a:gridCol>
                <a:gridCol w="1871003">
                  <a:extLst>
                    <a:ext uri="{9D8B030D-6E8A-4147-A177-3AD203B41FA5}">
                      <a16:colId xmlns="" xmlns:a16="http://schemas.microsoft.com/office/drawing/2014/main" val="3220491769"/>
                    </a:ext>
                  </a:extLst>
                </a:gridCol>
                <a:gridCol w="1758462">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ECG Monitoring Systems: Review, Architecture, Processes, and Key Challenges</a:t>
                      </a:r>
                    </a:p>
                    <a:p>
                      <a:endParaRPr lang="en-US" dirty="0"/>
                    </a:p>
                  </a:txBody>
                  <a:tcPr/>
                </a:tc>
                <a:tc>
                  <a:txBody>
                    <a:bodyPr/>
                    <a:lstStyle/>
                    <a:p>
                      <a:r>
                        <a:rPr lang="en-IN" sz="1800" kern="1200" dirty="0">
                          <a:solidFill>
                            <a:schemeClr val="dk1"/>
                          </a:solidFill>
                          <a:effectLst/>
                          <a:latin typeface="+mn-lt"/>
                          <a:ea typeface="+mn-ea"/>
                          <a:cs typeface="+mn-cs"/>
                        </a:rPr>
                        <a:t>Mohamed Adel </a:t>
                      </a:r>
                      <a:r>
                        <a:rPr lang="en-IN" sz="1800" kern="1200" dirty="0" err="1">
                          <a:solidFill>
                            <a:schemeClr val="dk1"/>
                          </a:solidFill>
                          <a:effectLst/>
                          <a:latin typeface="+mn-lt"/>
                          <a:ea typeface="+mn-ea"/>
                          <a:cs typeface="+mn-cs"/>
                        </a:rPr>
                        <a:t>Serhani</a:t>
                      </a:r>
                      <a:r>
                        <a:rPr lang="en-IN" sz="1800" kern="1200" dirty="0">
                          <a:solidFill>
                            <a:schemeClr val="dk1"/>
                          </a:solidFill>
                          <a:effectLst/>
                          <a:latin typeface="+mn-lt"/>
                          <a:ea typeface="+mn-ea"/>
                          <a:cs typeface="+mn-cs"/>
                        </a:rPr>
                        <a:t> , Hadeel T. El </a:t>
                      </a:r>
                      <a:r>
                        <a:rPr lang="en-IN" sz="1800" kern="1200" dirty="0" err="1">
                          <a:solidFill>
                            <a:schemeClr val="dk1"/>
                          </a:solidFill>
                          <a:effectLst/>
                          <a:latin typeface="+mn-lt"/>
                          <a:ea typeface="+mn-ea"/>
                          <a:cs typeface="+mn-cs"/>
                        </a:rPr>
                        <a:t>Kassabi</a:t>
                      </a:r>
                      <a:r>
                        <a:rPr lang="en-IN" sz="1800" kern="1200" dirty="0">
                          <a:solidFill>
                            <a:schemeClr val="dk1"/>
                          </a:solidFill>
                          <a:effectLst/>
                          <a:latin typeface="+mn-lt"/>
                          <a:ea typeface="+mn-ea"/>
                          <a:cs typeface="+mn-cs"/>
                        </a:rPr>
                        <a:t> , Heba Ismail  and</a:t>
                      </a:r>
                    </a:p>
                    <a:p>
                      <a:r>
                        <a:rPr lang="en-IN" sz="1800" kern="1200" dirty="0" err="1">
                          <a:solidFill>
                            <a:schemeClr val="dk1"/>
                          </a:solidFill>
                          <a:effectLst/>
                          <a:latin typeface="+mn-lt"/>
                          <a:ea typeface="+mn-ea"/>
                          <a:cs typeface="+mn-cs"/>
                        </a:rPr>
                        <a:t>Alramzana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Nujum</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Navaz</a:t>
                      </a:r>
                      <a:endParaRPr lang="en-IN" sz="1800" kern="1200" dirty="0">
                        <a:solidFill>
                          <a:schemeClr val="dk1"/>
                        </a:solidFill>
                        <a:effectLst/>
                        <a:latin typeface="+mn-lt"/>
                        <a:ea typeface="+mn-ea"/>
                        <a:cs typeface="+mn-cs"/>
                      </a:endParaRPr>
                    </a:p>
                    <a:p>
                      <a:endParaRPr lang="en-US" dirty="0"/>
                    </a:p>
                  </a:txBody>
                  <a:tcPr/>
                </a:tc>
                <a:tc>
                  <a:txBody>
                    <a:bodyPr/>
                    <a:lstStyle/>
                    <a:p>
                      <a:r>
                        <a:rPr lang="en-IN" sz="1800" kern="1200" dirty="0" smtClean="0">
                          <a:solidFill>
                            <a:schemeClr val="dk1"/>
                          </a:solidFill>
                          <a:effectLst/>
                          <a:latin typeface="+mn-lt"/>
                          <a:ea typeface="+mn-ea"/>
                          <a:cs typeface="+mn-cs"/>
                        </a:rPr>
                        <a:t>taxonomy consists of five clusters, each focusing on a specific dimension of ECG monitoring systems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Classify the performance-based systems into categories, considering the main factors affecting the performance, such as energy, cost and resource provision. </a:t>
                      </a:r>
                      <a:endParaRPr lang="en-US" dirty="0"/>
                    </a:p>
                  </a:txBody>
                  <a:tcPr/>
                </a:tc>
                <a:tc>
                  <a:txBody>
                    <a:bodyPr/>
                    <a:lstStyle/>
                    <a:p>
                      <a:r>
                        <a:rPr lang="en-IN" sz="1800" kern="1200">
                          <a:solidFill>
                            <a:schemeClr val="dk1"/>
                          </a:solidFill>
                          <a:effectLst/>
                          <a:latin typeface="+mn-lt"/>
                          <a:ea typeface="+mn-ea"/>
                          <a:cs typeface="+mn-cs"/>
                        </a:rPr>
                        <a:t>Expert-verified </a:t>
                      </a:r>
                      <a:r>
                        <a:rPr lang="en-IN" sz="1800" kern="1200" dirty="0">
                          <a:solidFill>
                            <a:schemeClr val="dk1"/>
                          </a:solidFill>
                          <a:effectLst/>
                          <a:latin typeface="+mn-lt"/>
                          <a:ea typeface="+mn-ea"/>
                          <a:cs typeface="+mn-cs"/>
                        </a:rPr>
                        <a:t>taxonomy of ECG monitoring systems, a generic architectural model, and a comprehensive set of processes to better understand, analyse, design, and validate these systems.</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Lacks research focus on real-time processing using cloud resources, seamless information integration with sensors and networks, and IoT infrastructure for remote monitoring and smart home systems. </a:t>
                      </a:r>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11</a:t>
            </a:fld>
            <a:endParaRPr lang="en-US"/>
          </a:p>
        </p:txBody>
      </p:sp>
    </p:spTree>
    <p:extLst>
      <p:ext uri="{BB962C8B-B14F-4D97-AF65-F5344CB8AC3E}">
        <p14:creationId xmlns:p14="http://schemas.microsoft.com/office/powerpoint/2010/main" val="158898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490988754"/>
              </p:ext>
            </p:extLst>
          </p:nvPr>
        </p:nvGraphicFramePr>
        <p:xfrm>
          <a:off x="852268" y="1825625"/>
          <a:ext cx="10799173" cy="402336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772529">
                  <a:extLst>
                    <a:ext uri="{9D8B030D-6E8A-4147-A177-3AD203B41FA5}">
                      <a16:colId xmlns="" xmlns:a16="http://schemas.microsoft.com/office/drawing/2014/main" val="2123842965"/>
                    </a:ext>
                  </a:extLst>
                </a:gridCol>
                <a:gridCol w="1350498">
                  <a:extLst>
                    <a:ext uri="{9D8B030D-6E8A-4147-A177-3AD203B41FA5}">
                      <a16:colId xmlns="" xmlns:a16="http://schemas.microsoft.com/office/drawing/2014/main" val="1358973144"/>
                    </a:ext>
                  </a:extLst>
                </a:gridCol>
                <a:gridCol w="1983545">
                  <a:extLst>
                    <a:ext uri="{9D8B030D-6E8A-4147-A177-3AD203B41FA5}">
                      <a16:colId xmlns="" xmlns:a16="http://schemas.microsoft.com/office/drawing/2014/main" val="2329942220"/>
                    </a:ext>
                  </a:extLst>
                </a:gridCol>
                <a:gridCol w="1744394">
                  <a:extLst>
                    <a:ext uri="{9D8B030D-6E8A-4147-A177-3AD203B41FA5}">
                      <a16:colId xmlns="" xmlns:a16="http://schemas.microsoft.com/office/drawing/2014/main" val="3220491769"/>
                    </a:ext>
                  </a:extLst>
                </a:gridCol>
                <a:gridCol w="1589649">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Deep learning for comprehensive ECG annotation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Benjamin A. </a:t>
                      </a:r>
                      <a:r>
                        <a:rPr lang="en-IN" sz="1800" kern="1200" dirty="0" err="1">
                          <a:solidFill>
                            <a:schemeClr val="dk1"/>
                          </a:solidFill>
                          <a:effectLst/>
                          <a:latin typeface="+mn-lt"/>
                          <a:ea typeface="+mn-ea"/>
                          <a:cs typeface="+mn-cs"/>
                        </a:rPr>
                        <a:t>Teplitzky</a:t>
                      </a:r>
                      <a:r>
                        <a:rPr lang="en-IN" sz="1800" kern="1200" dirty="0">
                          <a:solidFill>
                            <a:schemeClr val="dk1"/>
                          </a:solidFill>
                          <a:effectLst/>
                          <a:latin typeface="+mn-lt"/>
                          <a:ea typeface="+mn-ea"/>
                          <a:cs typeface="+mn-cs"/>
                        </a:rPr>
                        <a:t>, PhD,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Michael McRoberts, </a:t>
                      </a:r>
                      <a:r>
                        <a:rPr lang="en-IN" sz="1800" kern="1200" dirty="0" err="1">
                          <a:solidFill>
                            <a:schemeClr val="dk1"/>
                          </a:solidFill>
                          <a:effectLst/>
                          <a:latin typeface="+mn-lt"/>
                          <a:ea typeface="+mn-ea"/>
                          <a:cs typeface="+mn-cs"/>
                        </a:rPr>
                        <a:t>MS,Hamid</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Ghanbari</a:t>
                      </a:r>
                      <a:r>
                        <a:rPr lang="en-IN" sz="1800" kern="1200" dirty="0">
                          <a:solidFill>
                            <a:schemeClr val="dk1"/>
                          </a:solidFill>
                          <a:effectLst/>
                          <a:latin typeface="+mn-lt"/>
                          <a:ea typeface="+mn-ea"/>
                          <a:cs typeface="+mn-cs"/>
                        </a:rPr>
                        <a:t>, MD, FHRS</a:t>
                      </a:r>
                    </a:p>
                    <a:p>
                      <a:endParaRPr lang="en-US" dirty="0"/>
                    </a:p>
                  </a:txBody>
                  <a:tcPr/>
                </a:tc>
                <a:tc>
                  <a:txBody>
                    <a:bodyPr/>
                    <a:lstStyle/>
                    <a:p>
                      <a:r>
                        <a:rPr lang="en-IN" sz="1800" kern="1200" dirty="0">
                          <a:solidFill>
                            <a:schemeClr val="dk1"/>
                          </a:solidFill>
                          <a:effectLst/>
                          <a:latin typeface="+mn-lt"/>
                          <a:ea typeface="+mn-ea"/>
                          <a:cs typeface="+mn-cs"/>
                        </a:rPr>
                        <a:t>Deep learning model classification results were used to generate contiguous annotation results, and performance was assessed in accordance with the EC57 standard. </a:t>
                      </a:r>
                      <a:endParaRPr lang="en-US" dirty="0"/>
                    </a:p>
                  </a:txBody>
                  <a:tcPr/>
                </a:tc>
                <a:tc>
                  <a:txBody>
                    <a:bodyPr/>
                    <a:lstStyle/>
                    <a:p>
                      <a:r>
                        <a:rPr lang="en-US" dirty="0" err="1" smtClean="0"/>
                        <a:t>Deidentified</a:t>
                      </a:r>
                      <a:r>
                        <a:rPr lang="en-US" dirty="0" smtClean="0"/>
                        <a:t> ECG recordings from the single-channel </a:t>
                      </a:r>
                      <a:r>
                        <a:rPr lang="en-US" dirty="0" err="1" smtClean="0"/>
                        <a:t>Preventice</a:t>
                      </a:r>
                      <a:r>
                        <a:rPr lang="en-US" dirty="0" smtClean="0"/>
                        <a:t> </a:t>
                      </a:r>
                      <a:r>
                        <a:rPr lang="en-US" dirty="0" err="1" smtClean="0"/>
                        <a:t>BodyGuardian</a:t>
                      </a:r>
                      <a:r>
                        <a:rPr lang="en-US" dirty="0" smtClean="0"/>
                        <a:t> O Heart ambulatory patch-style monitor </a:t>
                      </a:r>
                      <a:endParaRPr lang="en-US" dirty="0"/>
                    </a:p>
                  </a:txBody>
                  <a:tcPr/>
                </a:tc>
                <a:tc>
                  <a:txBody>
                    <a:bodyPr/>
                    <a:lstStyle/>
                    <a:p>
                      <a:r>
                        <a:rPr lang="en-US" sz="1800" b="0" i="0" kern="1200" dirty="0" smtClean="0">
                          <a:solidFill>
                            <a:schemeClr val="dk1"/>
                          </a:solidFill>
                          <a:effectLst/>
                          <a:latin typeface="+mn-lt"/>
                          <a:ea typeface="+mn-ea"/>
                          <a:cs typeface="+mn-cs"/>
                        </a:rPr>
                        <a:t>By leveraging deep learning models and high-quality training data, the </a:t>
                      </a:r>
                      <a:r>
                        <a:rPr lang="en-US" sz="1800" b="0" i="0" kern="1200" dirty="0" err="1" smtClean="0">
                          <a:solidFill>
                            <a:schemeClr val="dk1"/>
                          </a:solidFill>
                          <a:effectLst/>
                          <a:latin typeface="+mn-lt"/>
                          <a:ea typeface="+mn-ea"/>
                          <a:cs typeface="+mn-cs"/>
                        </a:rPr>
                        <a:t>BeatLogic</a:t>
                      </a:r>
                      <a:r>
                        <a:rPr lang="en-US" sz="1800" b="0" i="0" kern="1200" dirty="0" smtClean="0">
                          <a:solidFill>
                            <a:schemeClr val="dk1"/>
                          </a:solidFill>
                          <a:effectLst/>
                          <a:latin typeface="+mn-lt"/>
                          <a:ea typeface="+mn-ea"/>
                          <a:cs typeface="+mn-cs"/>
                        </a:rPr>
                        <a:t> platform offers improved accuracy and reliability in ECG interpretation</a:t>
                      </a:r>
                      <a:endParaRPr lang="en-US" dirty="0"/>
                    </a:p>
                  </a:txBody>
                  <a:tcPr/>
                </a:tc>
                <a:tc>
                  <a:txBody>
                    <a:bodyPr/>
                    <a:lstStyle/>
                    <a:p>
                      <a:r>
                        <a:rPr lang="en-IN" sz="1800" kern="1200" dirty="0">
                          <a:solidFill>
                            <a:schemeClr val="dk1"/>
                          </a:solidFill>
                          <a:effectLst/>
                          <a:latin typeface="+mn-lt"/>
                          <a:ea typeface="+mn-ea"/>
                          <a:cs typeface="+mn-cs"/>
                        </a:rPr>
                        <a:t>Study failed to consider factors like diagnosis, medication, body mass index, and activity level to measure algorithm performance</a:t>
                      </a:r>
                      <a:r>
                        <a:rPr lang="en-IN" dirty="0">
                          <a:effectLst/>
                        </a:rPr>
                        <a:t> </a:t>
                      </a:r>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12</a:t>
            </a:fld>
            <a:endParaRPr lang="en-US"/>
          </a:p>
        </p:txBody>
      </p:sp>
    </p:spTree>
    <p:extLst>
      <p:ext uri="{BB962C8B-B14F-4D97-AF65-F5344CB8AC3E}">
        <p14:creationId xmlns:p14="http://schemas.microsoft.com/office/powerpoint/2010/main" val="146046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1025226899"/>
              </p:ext>
            </p:extLst>
          </p:nvPr>
        </p:nvGraphicFramePr>
        <p:xfrm>
          <a:off x="838200" y="1825625"/>
          <a:ext cx="10799173" cy="484632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772529">
                  <a:extLst>
                    <a:ext uri="{9D8B030D-6E8A-4147-A177-3AD203B41FA5}">
                      <a16:colId xmlns="" xmlns:a16="http://schemas.microsoft.com/office/drawing/2014/main" val="2123842965"/>
                    </a:ext>
                  </a:extLst>
                </a:gridCol>
                <a:gridCol w="1252024">
                  <a:extLst>
                    <a:ext uri="{9D8B030D-6E8A-4147-A177-3AD203B41FA5}">
                      <a16:colId xmlns="" xmlns:a16="http://schemas.microsoft.com/office/drawing/2014/main" val="1358973144"/>
                    </a:ext>
                  </a:extLst>
                </a:gridCol>
                <a:gridCol w="2082019">
                  <a:extLst>
                    <a:ext uri="{9D8B030D-6E8A-4147-A177-3AD203B41FA5}">
                      <a16:colId xmlns="" xmlns:a16="http://schemas.microsoft.com/office/drawing/2014/main" val="2329942220"/>
                    </a:ext>
                  </a:extLst>
                </a:gridCol>
                <a:gridCol w="1744394">
                  <a:extLst>
                    <a:ext uri="{9D8B030D-6E8A-4147-A177-3AD203B41FA5}">
                      <a16:colId xmlns="" xmlns:a16="http://schemas.microsoft.com/office/drawing/2014/main" val="3220491769"/>
                    </a:ext>
                  </a:extLst>
                </a:gridCol>
                <a:gridCol w="1589649">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smtClean="0"/>
                        <a:t>6</a:t>
                      </a:r>
                      <a:endParaRPr lang="en-US" dirty="0"/>
                    </a:p>
                  </a:txBody>
                  <a:tcPr/>
                </a:tc>
                <a:tc>
                  <a:txBody>
                    <a:bodyPr/>
                    <a:lstStyle/>
                    <a:p>
                      <a:r>
                        <a:rPr lang="en-IN" sz="1800" b="0" kern="1200" dirty="0" smtClean="0">
                          <a:solidFill>
                            <a:schemeClr val="dk1"/>
                          </a:solidFill>
                          <a:effectLst/>
                          <a:latin typeface="+mn-lt"/>
                          <a:ea typeface="+mn-ea"/>
                          <a:cs typeface="+mn-cs"/>
                        </a:rPr>
                        <a:t>Classification of ECG Heartbeat Arrhythmia: A Review</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Jagadeeswara</a:t>
                      </a:r>
                      <a:r>
                        <a:rPr lang="en-IN" sz="1800" kern="1200" dirty="0" smtClean="0">
                          <a:solidFill>
                            <a:schemeClr val="dk1"/>
                          </a:solidFill>
                          <a:effectLst/>
                          <a:latin typeface="+mn-lt"/>
                          <a:ea typeface="+mn-ea"/>
                          <a:cs typeface="+mn-cs"/>
                        </a:rPr>
                        <a:t> Rao Annam a , Srinivas </a:t>
                      </a:r>
                      <a:r>
                        <a:rPr lang="en-IN" sz="1800" kern="1200" dirty="0" err="1" smtClean="0">
                          <a:solidFill>
                            <a:schemeClr val="dk1"/>
                          </a:solidFill>
                          <a:effectLst/>
                          <a:latin typeface="+mn-lt"/>
                          <a:ea typeface="+mn-ea"/>
                          <a:cs typeface="+mn-cs"/>
                        </a:rPr>
                        <a:t>Kalyanapu</a:t>
                      </a:r>
                      <a:r>
                        <a:rPr lang="en-IN" sz="1800" kern="1200" dirty="0" smtClean="0">
                          <a:solidFill>
                            <a:schemeClr val="dk1"/>
                          </a:solidFill>
                          <a:effectLst/>
                          <a:latin typeface="+mn-lt"/>
                          <a:ea typeface="+mn-ea"/>
                          <a:cs typeface="+mn-cs"/>
                        </a:rPr>
                        <a:t> a , </a:t>
                      </a:r>
                      <a:r>
                        <a:rPr lang="en-IN" sz="1800" kern="1200" dirty="0" err="1" smtClean="0">
                          <a:solidFill>
                            <a:schemeClr val="dk1"/>
                          </a:solidFill>
                          <a:effectLst/>
                          <a:latin typeface="+mn-lt"/>
                          <a:ea typeface="+mn-ea"/>
                          <a:cs typeface="+mn-cs"/>
                        </a:rPr>
                        <a:t>Sureshbabu</a:t>
                      </a:r>
                      <a:r>
                        <a:rPr lang="en-IN" sz="1800" kern="1200" dirty="0" smtClean="0">
                          <a:solidFill>
                            <a:schemeClr val="dk1"/>
                          </a:solidFill>
                          <a:effectLst/>
                          <a:latin typeface="+mn-lt"/>
                          <a:ea typeface="+mn-ea"/>
                          <a:cs typeface="+mn-cs"/>
                        </a:rPr>
                        <a:t> Ch. a , </a:t>
                      </a:r>
                      <a:r>
                        <a:rPr lang="en-IN" sz="1800" kern="1200" dirty="0" err="1" smtClean="0">
                          <a:solidFill>
                            <a:schemeClr val="dk1"/>
                          </a:solidFill>
                          <a:effectLst/>
                          <a:latin typeface="+mn-lt"/>
                          <a:ea typeface="+mn-ea"/>
                          <a:cs typeface="+mn-cs"/>
                        </a:rPr>
                        <a:t>Jayaprada</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Somalaa</a:t>
                      </a:r>
                      <a:r>
                        <a:rPr lang="en-IN" sz="1800" kern="1200" dirty="0" smtClean="0">
                          <a:solidFill>
                            <a:schemeClr val="dk1"/>
                          </a:solidFill>
                          <a:effectLst/>
                          <a:latin typeface="+mn-lt"/>
                          <a:ea typeface="+mn-ea"/>
                          <a:cs typeface="+mn-cs"/>
                        </a:rPr>
                        <a:t> ,S. </a:t>
                      </a:r>
                      <a:r>
                        <a:rPr lang="en-IN" sz="1800" kern="1200" dirty="0" err="1" smtClean="0">
                          <a:solidFill>
                            <a:schemeClr val="dk1"/>
                          </a:solidFill>
                          <a:effectLst/>
                          <a:latin typeface="+mn-lt"/>
                          <a:ea typeface="+mn-ea"/>
                          <a:cs typeface="+mn-cs"/>
                        </a:rPr>
                        <a:t>Bapi</a:t>
                      </a:r>
                      <a:r>
                        <a:rPr lang="en-IN" sz="1800" kern="1200" dirty="0" smtClean="0">
                          <a:solidFill>
                            <a:schemeClr val="dk1"/>
                          </a:solidFill>
                          <a:effectLst/>
                          <a:latin typeface="+mn-lt"/>
                          <a:ea typeface="+mn-ea"/>
                          <a:cs typeface="+mn-cs"/>
                        </a:rPr>
                        <a:t> Raju</a:t>
                      </a:r>
                    </a:p>
                    <a:p>
                      <a:endParaRPr lang="en-US" dirty="0"/>
                    </a:p>
                  </a:txBody>
                  <a:tcPr/>
                </a:tc>
                <a:tc>
                  <a:txBody>
                    <a:bodyPr/>
                    <a:lstStyle/>
                    <a:p>
                      <a:pPr marL="0" indent="0">
                        <a:buFont typeface="Arial" panose="020B0604020202020204" pitchFamily="34" charset="0"/>
                        <a:buNone/>
                      </a:pPr>
                      <a:r>
                        <a:rPr lang="en-IN" sz="1800" b="0" i="0" kern="1200" dirty="0" smtClean="0">
                          <a:solidFill>
                            <a:schemeClr val="dk1"/>
                          </a:solidFill>
                          <a:effectLst/>
                          <a:latin typeface="+mn-lt"/>
                          <a:ea typeface="+mn-ea"/>
                          <a:cs typeface="+mn-cs"/>
                        </a:rPr>
                        <a:t> SVM, LDA, PNN, wavelet transform, hierarchical SVM, PSO neural network, and OPF.</a:t>
                      </a:r>
                      <a:r>
                        <a:rPr lang="en-IN" sz="1800" kern="1200" dirty="0" smtClean="0">
                          <a:solidFill>
                            <a:schemeClr val="dk1"/>
                          </a:solidFill>
                          <a:effectLst/>
                          <a:latin typeface="+mn-lt"/>
                          <a:ea typeface="+mn-ea"/>
                          <a:cs typeface="+mn-cs"/>
                        </a:rPr>
                        <a:t> </a:t>
                      </a:r>
                    </a:p>
                    <a:p>
                      <a:endParaRPr lang="en-US" dirty="0"/>
                    </a:p>
                  </a:txBody>
                  <a:tcPr/>
                </a:tc>
                <a:tc>
                  <a:txBody>
                    <a:bodyPr/>
                    <a:lstStyle/>
                    <a:p>
                      <a:r>
                        <a:rPr lang="en-IN" sz="1800" kern="1200" dirty="0" smtClean="0">
                          <a:solidFill>
                            <a:schemeClr val="dk1"/>
                          </a:solidFill>
                          <a:effectLst/>
                          <a:latin typeface="+mn-lt"/>
                          <a:ea typeface="+mn-ea"/>
                          <a:cs typeface="+mn-cs"/>
                        </a:rPr>
                        <a:t>Raw ECG signals from the Physio Bank repository and employ mathematical methodologies and machine learning techniques.</a:t>
                      </a:r>
                      <a:endParaRPr lang="en-US" dirty="0"/>
                    </a:p>
                  </a:txBody>
                  <a:tcPr/>
                </a:tc>
                <a:tc>
                  <a:txBody>
                    <a:bodyPr/>
                    <a:lstStyle/>
                    <a:p>
                      <a:r>
                        <a:rPr lang="en-US" dirty="0" smtClean="0"/>
                        <a:t>This research paper explores the use of computer-based automated classification for distinguishing between normal and abnormal heart conditions.</a:t>
                      </a:r>
                    </a:p>
                    <a:p>
                      <a:endParaRPr lang="en-US" dirty="0"/>
                    </a:p>
                  </a:txBody>
                  <a:tcPr/>
                </a:tc>
                <a:tc>
                  <a:txBody>
                    <a:bodyPr/>
                    <a:lstStyle/>
                    <a:p>
                      <a:r>
                        <a:rPr lang="en-US" dirty="0" smtClean="0"/>
                        <a:t>lacks empirical evidence, evaluation, and discussion of potential limitations, which may limit its practical applicability and generalizability.</a:t>
                      </a:r>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13</a:t>
            </a:fld>
            <a:endParaRPr lang="en-US"/>
          </a:p>
        </p:txBody>
      </p:sp>
    </p:spTree>
    <p:extLst>
      <p:ext uri="{BB962C8B-B14F-4D97-AF65-F5344CB8AC3E}">
        <p14:creationId xmlns:p14="http://schemas.microsoft.com/office/powerpoint/2010/main" val="120842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4220670802"/>
              </p:ext>
            </p:extLst>
          </p:nvPr>
        </p:nvGraphicFramePr>
        <p:xfrm>
          <a:off x="872924" y="1478384"/>
          <a:ext cx="10799173" cy="512064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772529">
                  <a:extLst>
                    <a:ext uri="{9D8B030D-6E8A-4147-A177-3AD203B41FA5}">
                      <a16:colId xmlns="" xmlns:a16="http://schemas.microsoft.com/office/drawing/2014/main" val="2123842965"/>
                    </a:ext>
                  </a:extLst>
                </a:gridCol>
                <a:gridCol w="1252024">
                  <a:extLst>
                    <a:ext uri="{9D8B030D-6E8A-4147-A177-3AD203B41FA5}">
                      <a16:colId xmlns="" xmlns:a16="http://schemas.microsoft.com/office/drawing/2014/main" val="1358973144"/>
                    </a:ext>
                  </a:extLst>
                </a:gridCol>
                <a:gridCol w="2082019">
                  <a:extLst>
                    <a:ext uri="{9D8B030D-6E8A-4147-A177-3AD203B41FA5}">
                      <a16:colId xmlns="" xmlns:a16="http://schemas.microsoft.com/office/drawing/2014/main" val="2329942220"/>
                    </a:ext>
                  </a:extLst>
                </a:gridCol>
                <a:gridCol w="1744394">
                  <a:extLst>
                    <a:ext uri="{9D8B030D-6E8A-4147-A177-3AD203B41FA5}">
                      <a16:colId xmlns="" xmlns:a16="http://schemas.microsoft.com/office/drawing/2014/main" val="3220491769"/>
                    </a:ext>
                  </a:extLst>
                </a:gridCol>
                <a:gridCol w="1589649">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581909">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Artificial intelligence-enhanced electrocardiography in cardiovascular disease management</a:t>
                      </a:r>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Konstantinos C. </a:t>
                      </a:r>
                      <a:r>
                        <a:rPr lang="en-IN" sz="1800" b="0" kern="1200" dirty="0" err="1" smtClean="0">
                          <a:solidFill>
                            <a:schemeClr val="dk1"/>
                          </a:solidFill>
                          <a:effectLst/>
                          <a:latin typeface="+mn-lt"/>
                          <a:ea typeface="+mn-ea"/>
                          <a:cs typeface="+mn-cs"/>
                        </a:rPr>
                        <a:t>Siontis</a:t>
                      </a:r>
                      <a:r>
                        <a:rPr lang="en-IN" sz="1800" b="0" kern="1200" dirty="0" smtClean="0">
                          <a:solidFill>
                            <a:schemeClr val="dk1"/>
                          </a:solidFill>
                          <a:effectLst/>
                          <a:latin typeface="+mn-lt"/>
                          <a:ea typeface="+mn-ea"/>
                          <a:cs typeface="+mn-cs"/>
                        </a:rPr>
                        <a:t>, Peter A. </a:t>
                      </a:r>
                      <a:r>
                        <a:rPr lang="en-IN" sz="1800" b="0" kern="1200" dirty="0" err="1" smtClean="0">
                          <a:solidFill>
                            <a:schemeClr val="dk1"/>
                          </a:solidFill>
                          <a:effectLst/>
                          <a:latin typeface="+mn-lt"/>
                          <a:ea typeface="+mn-ea"/>
                          <a:cs typeface="+mn-cs"/>
                        </a:rPr>
                        <a:t>Noseworthy</a:t>
                      </a:r>
                      <a:r>
                        <a:rPr lang="en-IN" sz="1800" b="0" kern="1200" dirty="0" smtClean="0">
                          <a:solidFill>
                            <a:schemeClr val="dk1"/>
                          </a:solidFill>
                          <a:effectLst/>
                          <a:latin typeface="+mn-lt"/>
                          <a:ea typeface="+mn-ea"/>
                          <a:cs typeface="+mn-cs"/>
                        </a:rPr>
                        <a:t>, </a:t>
                      </a:r>
                      <a:r>
                        <a:rPr lang="en-IN" sz="1800" b="0" kern="1200" dirty="0" err="1" smtClean="0">
                          <a:solidFill>
                            <a:schemeClr val="dk1"/>
                          </a:solidFill>
                          <a:effectLst/>
                          <a:latin typeface="+mn-lt"/>
                          <a:ea typeface="+mn-ea"/>
                          <a:cs typeface="+mn-cs"/>
                        </a:rPr>
                        <a:t>Zachi</a:t>
                      </a:r>
                      <a:r>
                        <a:rPr lang="en-IN" sz="1800" b="0" kern="1200" dirty="0" smtClean="0">
                          <a:solidFill>
                            <a:schemeClr val="dk1"/>
                          </a:solidFill>
                          <a:effectLst/>
                          <a:latin typeface="+mn-lt"/>
                          <a:ea typeface="+mn-ea"/>
                          <a:cs typeface="+mn-cs"/>
                        </a:rPr>
                        <a:t> I. </a:t>
                      </a:r>
                      <a:r>
                        <a:rPr lang="en-IN" sz="1800" b="0" kern="1200" dirty="0" err="1" smtClean="0">
                          <a:solidFill>
                            <a:schemeClr val="dk1"/>
                          </a:solidFill>
                          <a:effectLst/>
                          <a:latin typeface="+mn-lt"/>
                          <a:ea typeface="+mn-ea"/>
                          <a:cs typeface="+mn-cs"/>
                        </a:rPr>
                        <a:t>Attia</a:t>
                      </a:r>
                      <a:r>
                        <a:rPr lang="en-IN" sz="1800" b="0" kern="1200" dirty="0" smtClean="0">
                          <a:solidFill>
                            <a:schemeClr val="dk1"/>
                          </a:solidFill>
                          <a:effectLst/>
                          <a:latin typeface="+mn-lt"/>
                          <a:ea typeface="+mn-ea"/>
                          <a:cs typeface="+mn-cs"/>
                        </a:rPr>
                        <a:t> and Paul A. Friedman</a:t>
                      </a:r>
                    </a:p>
                    <a:p>
                      <a:endParaRPr lang="en-US" dirty="0"/>
                    </a:p>
                  </a:txBody>
                  <a:tcPr/>
                </a:tc>
                <a:tc>
                  <a:txBody>
                    <a:bodyPr/>
                    <a:lstStyle/>
                    <a:p>
                      <a:r>
                        <a:rPr lang="en-US" sz="1800" b="0" i="0" kern="1200" dirty="0" smtClean="0">
                          <a:solidFill>
                            <a:schemeClr val="dk1"/>
                          </a:solidFill>
                          <a:effectLst/>
                          <a:latin typeface="+mn-lt"/>
                          <a:ea typeface="+mn-ea"/>
                          <a:cs typeface="+mn-cs"/>
                        </a:rPr>
                        <a:t>clinical applications and datasets, including the Telehealth Network of Minas </a:t>
                      </a:r>
                      <a:r>
                        <a:rPr lang="en-US" sz="1800" b="0" i="0" kern="1200" dirty="0" err="1" smtClean="0">
                          <a:solidFill>
                            <a:schemeClr val="dk1"/>
                          </a:solidFill>
                          <a:effectLst/>
                          <a:latin typeface="+mn-lt"/>
                          <a:ea typeface="+mn-ea"/>
                          <a:cs typeface="+mn-cs"/>
                        </a:rPr>
                        <a:t>Gerais</a:t>
                      </a:r>
                      <a:r>
                        <a:rPr lang="en-US" sz="1800" b="0" i="0" kern="1200" dirty="0" smtClean="0">
                          <a:solidFill>
                            <a:schemeClr val="dk1"/>
                          </a:solidFill>
                          <a:effectLst/>
                          <a:latin typeface="+mn-lt"/>
                          <a:ea typeface="+mn-ea"/>
                          <a:cs typeface="+mn-cs"/>
                        </a:rPr>
                        <a:t>, Mayo Clinic, </a:t>
                      </a:r>
                      <a:r>
                        <a:rPr lang="en-US" sz="1800" b="0" i="0" kern="1200" dirty="0" err="1" smtClean="0">
                          <a:solidFill>
                            <a:schemeClr val="dk1"/>
                          </a:solidFill>
                          <a:effectLst/>
                          <a:latin typeface="+mn-lt"/>
                          <a:ea typeface="+mn-ea"/>
                          <a:cs typeface="+mn-cs"/>
                        </a:rPr>
                        <a:t>Geisinger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Huazhong</a:t>
                      </a:r>
                      <a:r>
                        <a:rPr lang="en-US" sz="1800" b="0" i="0" kern="1200" dirty="0" smtClean="0">
                          <a:solidFill>
                            <a:schemeClr val="dk1"/>
                          </a:solidFill>
                          <a:effectLst/>
                          <a:latin typeface="+mn-lt"/>
                          <a:ea typeface="+mn-ea"/>
                          <a:cs typeface="+mn-cs"/>
                        </a:rPr>
                        <a:t> University, and </a:t>
                      </a:r>
                      <a:r>
                        <a:rPr lang="en-US" sz="1800" b="0" i="0" kern="1200" dirty="0" err="1" smtClean="0">
                          <a:solidFill>
                            <a:schemeClr val="dk1"/>
                          </a:solidFill>
                          <a:effectLst/>
                          <a:latin typeface="+mn-lt"/>
                          <a:ea typeface="+mn-ea"/>
                          <a:cs typeface="+mn-cs"/>
                        </a:rPr>
                        <a:t>iRhythm</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Technologies.HMM</a:t>
                      </a:r>
                      <a:r>
                        <a:rPr lang="en-US" sz="1800" b="0" i="0" kern="1200" baseline="0" dirty="0" smtClean="0">
                          <a:solidFill>
                            <a:schemeClr val="dk1"/>
                          </a:solidFill>
                          <a:effectLst/>
                          <a:latin typeface="+mn-lt"/>
                          <a:ea typeface="+mn-ea"/>
                          <a:cs typeface="+mn-cs"/>
                        </a:rPr>
                        <a:t> and CNN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AI algorithms like AI-ECG have significant potential in cardiology to guide treatment decisions and diagnose conditions. These clinical validations are potentially linked to the EAGLE and BEAGLE trials.</a:t>
                      </a:r>
                    </a:p>
                    <a:p>
                      <a:endParaRPr lang="en-US" dirty="0"/>
                    </a:p>
                  </a:txBody>
                  <a:tcPr/>
                </a:tc>
                <a:tc>
                  <a:txBody>
                    <a:bodyPr/>
                    <a:lstStyle/>
                    <a:p>
                      <a:r>
                        <a:rPr lang="en-US" sz="1800" b="0" i="0" kern="1200" dirty="0" smtClean="0">
                          <a:solidFill>
                            <a:schemeClr val="dk1"/>
                          </a:solidFill>
                          <a:effectLst/>
                          <a:latin typeface="+mn-lt"/>
                          <a:ea typeface="+mn-ea"/>
                          <a:cs typeface="+mn-cs"/>
                        </a:rPr>
                        <a:t>The AI-ECG technologies integrate AI and ECG to enable rapid, point-of-care diagnoses, potentially improving clinical decision-making and patient outcomes.</a:t>
                      </a:r>
                      <a:endParaRPr lang="en-US" dirty="0"/>
                    </a:p>
                  </a:txBody>
                  <a:tcPr/>
                </a:tc>
                <a:tc>
                  <a:txBody>
                    <a:bodyPr/>
                    <a:lstStyle/>
                    <a:p>
                      <a:r>
                        <a:rPr lang="en-IN" sz="1800" kern="1200" dirty="0" smtClean="0">
                          <a:solidFill>
                            <a:schemeClr val="dk1"/>
                          </a:solidFill>
                          <a:effectLst/>
                          <a:latin typeface="+mn-lt"/>
                          <a:ea typeface="+mn-ea"/>
                          <a:cs typeface="+mn-cs"/>
                        </a:rPr>
                        <a:t>Not</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provided</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specific details about the EAGLE and BEAGLE trials, including their design and outcomes. </a:t>
                      </a:r>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14</a:t>
            </a:fld>
            <a:endParaRPr lang="en-US"/>
          </a:p>
        </p:txBody>
      </p:sp>
    </p:spTree>
    <p:extLst>
      <p:ext uri="{BB962C8B-B14F-4D97-AF65-F5344CB8AC3E}">
        <p14:creationId xmlns:p14="http://schemas.microsoft.com/office/powerpoint/2010/main" val="15720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2214927375"/>
              </p:ext>
            </p:extLst>
          </p:nvPr>
        </p:nvGraphicFramePr>
        <p:xfrm>
          <a:off x="872924" y="1478384"/>
          <a:ext cx="10799173" cy="4023360"/>
        </p:xfrm>
        <a:graphic>
          <a:graphicData uri="http://schemas.openxmlformats.org/drawingml/2006/table">
            <a:tbl>
              <a:tblPr firstRow="1" bandRow="1">
                <a:tableStyleId>{5C22544A-7EE6-4342-B048-85BDC9FD1C3A}</a:tableStyleId>
              </a:tblPr>
              <a:tblGrid>
                <a:gridCol w="596705">
                  <a:extLst>
                    <a:ext uri="{9D8B030D-6E8A-4147-A177-3AD203B41FA5}">
                      <a16:colId xmlns="" xmlns:a16="http://schemas.microsoft.com/office/drawing/2014/main" val="3759792249"/>
                    </a:ext>
                  </a:extLst>
                </a:gridCol>
                <a:gridCol w="1597662">
                  <a:extLst>
                    <a:ext uri="{9D8B030D-6E8A-4147-A177-3AD203B41FA5}">
                      <a16:colId xmlns="" xmlns:a16="http://schemas.microsoft.com/office/drawing/2014/main" val="2123842965"/>
                    </a:ext>
                  </a:extLst>
                </a:gridCol>
                <a:gridCol w="1527858">
                  <a:extLst>
                    <a:ext uri="{9D8B030D-6E8A-4147-A177-3AD203B41FA5}">
                      <a16:colId xmlns="" xmlns:a16="http://schemas.microsoft.com/office/drawing/2014/main" val="1358973144"/>
                    </a:ext>
                  </a:extLst>
                </a:gridCol>
                <a:gridCol w="1981052">
                  <a:extLst>
                    <a:ext uri="{9D8B030D-6E8A-4147-A177-3AD203B41FA5}">
                      <a16:colId xmlns="" xmlns:a16="http://schemas.microsoft.com/office/drawing/2014/main" val="2329942220"/>
                    </a:ext>
                  </a:extLst>
                </a:gridCol>
                <a:gridCol w="1744394">
                  <a:extLst>
                    <a:ext uri="{9D8B030D-6E8A-4147-A177-3AD203B41FA5}">
                      <a16:colId xmlns="" xmlns:a16="http://schemas.microsoft.com/office/drawing/2014/main" val="3220491769"/>
                    </a:ext>
                  </a:extLst>
                </a:gridCol>
                <a:gridCol w="1589649">
                  <a:extLst>
                    <a:ext uri="{9D8B030D-6E8A-4147-A177-3AD203B41FA5}">
                      <a16:colId xmlns="" xmlns:a16="http://schemas.microsoft.com/office/drawing/2014/main" val="9344756"/>
                    </a:ext>
                  </a:extLst>
                </a:gridCol>
                <a:gridCol w="1761853">
                  <a:extLst>
                    <a:ext uri="{9D8B030D-6E8A-4147-A177-3AD203B41FA5}">
                      <a16:colId xmlns="" xmlns:a16="http://schemas.microsoft.com/office/drawing/2014/main" val="1908146447"/>
                    </a:ext>
                  </a:extLst>
                </a:gridCol>
              </a:tblGrid>
              <a:tr h="581909">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smtClean="0"/>
                        <a:t>8</a:t>
                      </a:r>
                      <a:endParaRPr lang="en-US" dirty="0"/>
                    </a:p>
                  </a:txBody>
                  <a:tcPr/>
                </a:tc>
                <a:tc>
                  <a:txBody>
                    <a:bodyPr/>
                    <a:lstStyle/>
                    <a:p>
                      <a:r>
                        <a:rPr lang="en-IN" sz="1800" b="0" kern="1200" dirty="0" smtClean="0">
                          <a:solidFill>
                            <a:schemeClr val="dk1"/>
                          </a:solidFill>
                          <a:effectLst/>
                          <a:latin typeface="+mn-lt"/>
                          <a:ea typeface="+mn-ea"/>
                          <a:cs typeface="+mn-cs"/>
                        </a:rPr>
                        <a:t>Classification of normal and abnormal ECG signals based on their PQRST intervals </a:t>
                      </a:r>
                      <a:endParaRPr lang="en-US" b="0" dirty="0"/>
                    </a:p>
                  </a:txBody>
                  <a:tcPr/>
                </a:tc>
                <a:tc>
                  <a:txBody>
                    <a:bodyPr/>
                    <a:lstStyle/>
                    <a:p>
                      <a:r>
                        <a:rPr lang="en-IN" sz="1800" b="0" kern="1200" dirty="0" smtClean="0">
                          <a:solidFill>
                            <a:schemeClr val="dk1"/>
                          </a:solidFill>
                          <a:effectLst/>
                          <a:latin typeface="+mn-lt"/>
                          <a:ea typeface="+mn-ea"/>
                          <a:cs typeface="+mn-cs"/>
                        </a:rPr>
                        <a:t>Noman </a:t>
                      </a:r>
                      <a:r>
                        <a:rPr lang="en-IN" sz="1800" b="0" kern="1200" dirty="0" err="1" smtClean="0">
                          <a:solidFill>
                            <a:schemeClr val="dk1"/>
                          </a:solidFill>
                          <a:effectLst/>
                          <a:latin typeface="+mn-lt"/>
                          <a:ea typeface="+mn-ea"/>
                          <a:cs typeface="+mn-cs"/>
                        </a:rPr>
                        <a:t>Naseer</a:t>
                      </a:r>
                      <a:r>
                        <a:rPr lang="en-IN" sz="1800" b="0" kern="1200" dirty="0" smtClean="0">
                          <a:solidFill>
                            <a:schemeClr val="dk1"/>
                          </a:solidFill>
                          <a:effectLst/>
                          <a:latin typeface="+mn-lt"/>
                          <a:ea typeface="+mn-ea"/>
                          <a:cs typeface="+mn-cs"/>
                        </a:rPr>
                        <a:t>, </a:t>
                      </a:r>
                      <a:r>
                        <a:rPr lang="en-IN" sz="1800" b="0" kern="1200" dirty="0" err="1" smtClean="0">
                          <a:solidFill>
                            <a:schemeClr val="dk1"/>
                          </a:solidFill>
                          <a:effectLst/>
                          <a:latin typeface="+mn-lt"/>
                          <a:ea typeface="+mn-ea"/>
                          <a:cs typeface="+mn-cs"/>
                        </a:rPr>
                        <a:t>Hammad</a:t>
                      </a:r>
                      <a:r>
                        <a:rPr lang="en-IN" sz="1800" b="0" kern="1200" dirty="0" smtClean="0">
                          <a:solidFill>
                            <a:schemeClr val="dk1"/>
                          </a:solidFill>
                          <a:effectLst/>
                          <a:latin typeface="+mn-lt"/>
                          <a:ea typeface="+mn-ea"/>
                          <a:cs typeface="+mn-cs"/>
                        </a:rPr>
                        <a:t> </a:t>
                      </a:r>
                      <a:r>
                        <a:rPr lang="en-IN" sz="1800" b="0" kern="1200" dirty="0" err="1" smtClean="0">
                          <a:solidFill>
                            <a:schemeClr val="dk1"/>
                          </a:solidFill>
                          <a:effectLst/>
                          <a:latin typeface="+mn-lt"/>
                          <a:ea typeface="+mn-ea"/>
                          <a:cs typeface="+mn-cs"/>
                        </a:rPr>
                        <a:t>Nazeer</a:t>
                      </a:r>
                      <a:r>
                        <a:rPr lang="en-IN" sz="1800" b="0" kern="1200" dirty="0" smtClean="0">
                          <a:solidFill>
                            <a:schemeClr val="dk1"/>
                          </a:solidFill>
                          <a:effectLst/>
                          <a:latin typeface="+mn-lt"/>
                          <a:ea typeface="+mn-ea"/>
                          <a:cs typeface="+mn-cs"/>
                        </a:rPr>
                        <a:t> Department</a:t>
                      </a:r>
                      <a:r>
                        <a:rPr lang="en-IN" sz="1800" b="0" kern="1200" baseline="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 of Mechatronics Engineering Air University</a:t>
                      </a:r>
                    </a:p>
                    <a:p>
                      <a:r>
                        <a:rPr lang="en-IN" sz="1800" b="0" kern="1200" dirty="0" smtClean="0">
                          <a:solidFill>
                            <a:schemeClr val="dk1"/>
                          </a:solidFill>
                          <a:effectLst/>
                          <a:latin typeface="+mn-lt"/>
                          <a:ea typeface="+mn-ea"/>
                          <a:cs typeface="+mn-cs"/>
                        </a:rPr>
                        <a:t>Islamabad, Pakistan</a:t>
                      </a:r>
                    </a:p>
                    <a:p>
                      <a:endParaRPr lang="en-US" dirty="0"/>
                    </a:p>
                  </a:txBody>
                  <a:tcPr/>
                </a:tc>
                <a:tc>
                  <a:txBody>
                    <a:bodyPr/>
                    <a:lstStyle/>
                    <a:p>
                      <a:r>
                        <a:rPr lang="en-US" sz="1800" b="0" i="0" kern="1200" dirty="0" smtClean="0">
                          <a:solidFill>
                            <a:schemeClr val="dk1"/>
                          </a:solidFill>
                          <a:effectLst/>
                          <a:latin typeface="+mn-lt"/>
                          <a:ea typeface="+mn-ea"/>
                          <a:cs typeface="+mn-cs"/>
                        </a:rPr>
                        <a:t>genetic algorithms for feature </a:t>
                      </a:r>
                      <a:r>
                        <a:rPr lang="en-US" sz="1800" b="0" i="0" kern="1200" dirty="0" err="1" smtClean="0">
                          <a:solidFill>
                            <a:schemeClr val="dk1"/>
                          </a:solidFill>
                          <a:effectLst/>
                          <a:latin typeface="+mn-lt"/>
                          <a:ea typeface="+mn-ea"/>
                          <a:cs typeface="+mn-cs"/>
                        </a:rPr>
                        <a:t>optimization,LDA</a:t>
                      </a:r>
                      <a:r>
                        <a:rPr lang="en-US" sz="1800" b="0" i="0" kern="1200" dirty="0" smtClean="0">
                          <a:solidFill>
                            <a:schemeClr val="dk1"/>
                          </a:solidFill>
                          <a:effectLst/>
                          <a:latin typeface="+mn-lt"/>
                          <a:ea typeface="+mn-ea"/>
                          <a:cs typeface="+mn-cs"/>
                        </a:rPr>
                        <a:t>, wavelet transform, support vector machine, mathematical morphology, neural networks, and chaos theory</a:t>
                      </a:r>
                      <a:endParaRPr lang="en-US" i="0" dirty="0"/>
                    </a:p>
                  </a:txBody>
                  <a:tcPr/>
                </a:tc>
                <a:tc>
                  <a:txBody>
                    <a:bodyPr/>
                    <a:lstStyle/>
                    <a:p>
                      <a:r>
                        <a:rPr lang="en-IN" sz="1800" b="0" i="0" kern="1200" dirty="0" smtClean="0">
                          <a:solidFill>
                            <a:schemeClr val="dk1"/>
                          </a:solidFill>
                          <a:effectLst/>
                          <a:latin typeface="+mn-lt"/>
                          <a:ea typeface="+mn-ea"/>
                          <a:cs typeface="+mn-cs"/>
                        </a:rPr>
                        <a:t>MIT-BIH database</a:t>
                      </a:r>
                      <a:r>
                        <a:rPr lang="en-IN" sz="1800" b="0" i="0" kern="1200" baseline="0" dirty="0" smtClean="0">
                          <a:solidFill>
                            <a:schemeClr val="dk1"/>
                          </a:solidFill>
                          <a:effectLst/>
                          <a:latin typeface="+mn-lt"/>
                          <a:ea typeface="+mn-ea"/>
                          <a:cs typeface="+mn-cs"/>
                        </a:rPr>
                        <a:t> used.</a:t>
                      </a:r>
                    </a:p>
                    <a:p>
                      <a:r>
                        <a:rPr lang="en-IN" sz="1800" b="0" i="0" kern="1200" baseline="0" dirty="0" smtClean="0">
                          <a:solidFill>
                            <a:schemeClr val="dk1"/>
                          </a:solidFill>
                          <a:effectLst/>
                          <a:latin typeface="+mn-lt"/>
                          <a:ea typeface="+mn-ea"/>
                          <a:cs typeface="+mn-cs"/>
                        </a:rPr>
                        <a:t>P</a:t>
                      </a:r>
                      <a:r>
                        <a:rPr lang="en-US" sz="1800" b="0" i="0" kern="1200" dirty="0" err="1" smtClean="0">
                          <a:solidFill>
                            <a:schemeClr val="dk1"/>
                          </a:solidFill>
                          <a:effectLst/>
                          <a:latin typeface="+mn-lt"/>
                          <a:ea typeface="+mn-ea"/>
                          <a:cs typeface="+mn-cs"/>
                        </a:rPr>
                        <a:t>aper</a:t>
                      </a:r>
                      <a:r>
                        <a:rPr lang="en-US" sz="1800" b="0" i="0" kern="1200" dirty="0" smtClean="0">
                          <a:solidFill>
                            <a:schemeClr val="dk1"/>
                          </a:solidFill>
                          <a:effectLst/>
                          <a:latin typeface="+mn-lt"/>
                          <a:ea typeface="+mn-ea"/>
                          <a:cs typeface="+mn-cs"/>
                        </a:rPr>
                        <a:t> mentions that the current system was tested on 10 subjects, out of which 9 were healthy and 1 had a cardiac disease</a:t>
                      </a:r>
                      <a:endParaRPr lang="en-US" dirty="0"/>
                    </a:p>
                  </a:txBody>
                  <a:tcPr/>
                </a:tc>
                <a:tc>
                  <a:txBody>
                    <a:bodyPr/>
                    <a:lstStyle/>
                    <a:p>
                      <a:r>
                        <a:rPr lang="en-US" sz="1800" b="0" i="0" kern="1200" dirty="0" smtClean="0">
                          <a:solidFill>
                            <a:schemeClr val="dk1"/>
                          </a:solidFill>
                          <a:effectLst/>
                          <a:latin typeface="+mn-lt"/>
                          <a:ea typeface="+mn-ea"/>
                          <a:cs typeface="+mn-cs"/>
                        </a:rPr>
                        <a:t>LDA as a classifier allows for efficient and accurate classification of normal and abnormal heartbeats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limited sample size may introduce bias and affect the classification accuracies</a:t>
                      </a:r>
                    </a:p>
                    <a:p>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15</a:t>
            </a:fld>
            <a:endParaRPr lang="en-US"/>
          </a:p>
        </p:txBody>
      </p:sp>
    </p:spTree>
    <p:extLst>
      <p:ext uri="{BB962C8B-B14F-4D97-AF65-F5344CB8AC3E}">
        <p14:creationId xmlns:p14="http://schemas.microsoft.com/office/powerpoint/2010/main" val="19838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92" y="171694"/>
            <a:ext cx="10515600" cy="1325563"/>
          </a:xfrm>
        </p:spPr>
        <p:txBody>
          <a:bodyPr/>
          <a:lstStyle/>
          <a:p>
            <a:r>
              <a:rPr lang="en-US" dirty="0"/>
              <a:t> Scope of the Project</a:t>
            </a:r>
          </a:p>
        </p:txBody>
      </p:sp>
      <p:sp>
        <p:nvSpPr>
          <p:cNvPr id="3" name="Content Placeholder 2"/>
          <p:cNvSpPr>
            <a:spLocks noGrp="1"/>
          </p:cNvSpPr>
          <p:nvPr>
            <p:ph idx="1"/>
          </p:nvPr>
        </p:nvSpPr>
        <p:spPr>
          <a:xfrm>
            <a:off x="864577" y="1227747"/>
            <a:ext cx="10515600" cy="4351338"/>
          </a:xfrm>
        </p:spPr>
        <p:txBody>
          <a:bodyPr>
            <a:noAutofit/>
          </a:bodyPr>
          <a:lstStyle/>
          <a:p>
            <a:pPr marL="0" indent="0" algn="just">
              <a:lnSpc>
                <a:spcPct val="110000"/>
              </a:lnSpc>
              <a:buNone/>
            </a:pPr>
            <a:r>
              <a:rPr lang="en-IN" sz="1600" dirty="0"/>
              <a:t>The ECG interpretation system targets patients, healthcare professionals, and the general public for monitoring cardiac health, interpreting ECG results, and understanding cardiac health status. It provides a reliable tool for interpreting results and providing valuable insights into patients' and practitioners' health.</a:t>
            </a:r>
            <a:endParaRPr lang="en-US" sz="1600" dirty="0"/>
          </a:p>
          <a:p>
            <a:pPr marL="0" indent="0">
              <a:buNone/>
            </a:pPr>
            <a:r>
              <a:rPr lang="en-US" sz="1600" b="1" dirty="0"/>
              <a:t>Functionalities:</a:t>
            </a:r>
          </a:p>
          <a:p>
            <a:pPr algn="just">
              <a:lnSpc>
                <a:spcPct val="110000"/>
              </a:lnSpc>
            </a:pPr>
            <a:r>
              <a:rPr lang="en-IN" sz="1600" dirty="0"/>
              <a:t>Upload ECG </a:t>
            </a:r>
            <a:r>
              <a:rPr lang="en-IN" sz="1600" dirty="0"/>
              <a:t>Scans</a:t>
            </a:r>
          </a:p>
          <a:p>
            <a:pPr algn="just">
              <a:lnSpc>
                <a:spcPct val="110000"/>
              </a:lnSpc>
            </a:pPr>
            <a:r>
              <a:rPr lang="en-IN" sz="1600" dirty="0"/>
              <a:t>ECG </a:t>
            </a:r>
            <a:r>
              <a:rPr lang="en-IN" sz="1600" dirty="0"/>
              <a:t>Analysis</a:t>
            </a:r>
            <a:endParaRPr lang="en-IN" sz="1600" dirty="0"/>
          </a:p>
          <a:p>
            <a:pPr algn="just">
              <a:lnSpc>
                <a:spcPct val="110000"/>
              </a:lnSpc>
            </a:pPr>
            <a:r>
              <a:rPr lang="en-IN" sz="1600" dirty="0"/>
              <a:t>Deep Learning and Machine </a:t>
            </a:r>
            <a:r>
              <a:rPr lang="en-IN" sz="1600" dirty="0"/>
              <a:t>Learning</a:t>
            </a:r>
            <a:endParaRPr lang="en-IN" sz="1600" dirty="0"/>
          </a:p>
          <a:p>
            <a:pPr algn="just">
              <a:lnSpc>
                <a:spcPct val="110000"/>
              </a:lnSpc>
            </a:pPr>
            <a:r>
              <a:rPr lang="en-IN" sz="1600" dirty="0"/>
              <a:t>Transfer </a:t>
            </a:r>
            <a:r>
              <a:rPr lang="en-IN" sz="1600" dirty="0"/>
              <a:t>Learning</a:t>
            </a:r>
          </a:p>
          <a:p>
            <a:pPr algn="just">
              <a:lnSpc>
                <a:spcPct val="110000"/>
              </a:lnSpc>
            </a:pPr>
            <a:r>
              <a:rPr lang="en-IN" sz="1600" dirty="0"/>
              <a:t>Model </a:t>
            </a:r>
            <a:r>
              <a:rPr lang="en-IN" sz="1600" dirty="0"/>
              <a:t>Optimization</a:t>
            </a:r>
          </a:p>
          <a:p>
            <a:pPr algn="just">
              <a:lnSpc>
                <a:spcPct val="110000"/>
              </a:lnSpc>
            </a:pPr>
            <a:r>
              <a:rPr lang="en-IN" sz="1600" dirty="0"/>
              <a:t>Plain-English </a:t>
            </a:r>
            <a:r>
              <a:rPr lang="en-IN" sz="1600" dirty="0"/>
              <a:t>Readings</a:t>
            </a:r>
            <a:endParaRPr lang="en-IN" sz="1600" dirty="0"/>
          </a:p>
          <a:p>
            <a:pPr algn="just">
              <a:lnSpc>
                <a:spcPct val="110000"/>
              </a:lnSpc>
            </a:pPr>
            <a:r>
              <a:rPr lang="en-IN" sz="1600" dirty="0"/>
              <a:t>Promotion of Cardiac </a:t>
            </a:r>
            <a:r>
              <a:rPr lang="en-IN" sz="1600" dirty="0"/>
              <a:t>Health</a:t>
            </a:r>
            <a:endParaRPr lang="en-IN" sz="1600" dirty="0"/>
          </a:p>
          <a:p>
            <a:pPr algn="just">
              <a:lnSpc>
                <a:spcPct val="110000"/>
              </a:lnSpc>
            </a:pPr>
            <a:r>
              <a:rPr lang="en-IN" sz="1600" dirty="0"/>
              <a:t>Early Detection and </a:t>
            </a:r>
            <a:r>
              <a:rPr lang="en-IN" sz="1600" dirty="0"/>
              <a:t>Intervention</a:t>
            </a:r>
            <a:endParaRPr lang="en-US" sz="1600" dirty="0"/>
          </a:p>
          <a:p>
            <a:pPr marL="0" indent="0">
              <a:buNone/>
            </a:pPr>
            <a:r>
              <a:rPr lang="en-US" sz="1600" b="1" dirty="0"/>
              <a:t> Engineer and Society Consideration:   yes</a:t>
            </a:r>
          </a:p>
          <a:p>
            <a:pPr marL="0" indent="0">
              <a:buNone/>
            </a:pPr>
            <a:r>
              <a:rPr lang="en-US" sz="1600" b="1" dirty="0"/>
              <a:t> Development is environmental friendly and sustainable: yes</a:t>
            </a: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16</a:t>
            </a:fld>
            <a:endParaRPr lang="en-US"/>
          </a:p>
        </p:txBody>
      </p:sp>
    </p:spTree>
    <p:extLst>
      <p:ext uri="{BB962C8B-B14F-4D97-AF65-F5344CB8AC3E}">
        <p14:creationId xmlns:p14="http://schemas.microsoft.com/office/powerpoint/2010/main" val="5180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587668"/>
            <a:ext cx="10515600" cy="4351338"/>
          </a:xfrm>
        </p:spPr>
        <p:txBody>
          <a:bodyPr>
            <a:noAutofit/>
          </a:bodyPr>
          <a:lstStyle/>
          <a:p>
            <a:pPr marL="342900" lvl="0" indent="-342900">
              <a:lnSpc>
                <a:spcPct val="107000"/>
              </a:lnSpc>
              <a:spcAft>
                <a:spcPts val="800"/>
              </a:spcAft>
              <a:buSzPts val="1600"/>
              <a:buFont typeface="Wingdings"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Hardware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itchFamily="2" charset="2"/>
              <a:buChar char=""/>
              <a:tabLst>
                <a:tab pos="914400" algn="l"/>
              </a:tabLs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i5 </a:t>
            </a:r>
            <a:r>
              <a:rPr lang="en-US" sz="1600" dirty="0">
                <a:effectLst/>
                <a:latin typeface="Calibri" panose="020F0502020204030204" pitchFamily="34" charset="0"/>
                <a:ea typeface="Calibri" panose="020F0502020204030204" pitchFamily="34" charset="0"/>
                <a:cs typeface="Times New Roman" panose="02020603050405020304" pitchFamily="18" charset="0"/>
              </a:rPr>
              <a:t>Processor Based Computer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itchFamily="2" charset="2"/>
              <a:buChar char=""/>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Memory: </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10 GB </a:t>
            </a:r>
            <a:r>
              <a:rPr lang="en-US" sz="1600" dirty="0">
                <a:effectLst/>
                <a:latin typeface="Calibri" panose="020F0502020204030204" pitchFamily="34" charset="0"/>
                <a:ea typeface="Calibri" panose="020F0502020204030204" pitchFamily="34" charset="0"/>
                <a:cs typeface="Times New Roman" panose="02020603050405020304" pitchFamily="18" charset="0"/>
              </a:rPr>
              <a:t>RAM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itchFamily="2" charset="2"/>
              <a:buChar char=""/>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Hard Drive: </a:t>
            </a:r>
            <a:r>
              <a:rPr lang="en-US" sz="1600" dirty="0" smtClean="0">
                <a:latin typeface="Calibri" panose="020F0502020204030204" pitchFamily="34" charset="0"/>
                <a:ea typeface="Calibri" panose="020F0502020204030204" pitchFamily="34" charset="0"/>
                <a:cs typeface="Times New Roman" panose="02020603050405020304" pitchFamily="18" charset="0"/>
              </a:rPr>
              <a:t>512</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itchFamily="2" charset="2"/>
              <a:buChar char=""/>
              <a:tabLst>
                <a:tab pos="914400" algn="l"/>
              </a:tabLs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Monitor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600"/>
              <a:buFont typeface="Wingdings"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Software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MATLAB Version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R2013a,python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Operating system: Windows 7 and above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p>
            <a:endParaRPr lang="en-US" sz="1600" dirty="0"/>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17</a:t>
            </a:fld>
            <a:endParaRPr lang="en-US"/>
          </a:p>
        </p:txBody>
      </p:sp>
    </p:spTree>
    <p:extLst>
      <p:ext uri="{BB962C8B-B14F-4D97-AF65-F5344CB8AC3E}">
        <p14:creationId xmlns:p14="http://schemas.microsoft.com/office/powerpoint/2010/main" val="242206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Timeline Chart</a:t>
            </a: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18</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146" y="1899139"/>
            <a:ext cx="11290878" cy="388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57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Contribution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29035352"/>
              </p:ext>
            </p:extLst>
          </p:nvPr>
        </p:nvGraphicFramePr>
        <p:xfrm>
          <a:off x="838200" y="1825625"/>
          <a:ext cx="10515600" cy="2667000"/>
        </p:xfrm>
        <a:graphic>
          <a:graphicData uri="http://schemas.openxmlformats.org/drawingml/2006/table">
            <a:tbl>
              <a:tblPr firstRow="1" bandRow="1">
                <a:tableStyleId>{F5AB1C69-6EDB-4FF4-983F-18BD219EF322}</a:tableStyleId>
              </a:tblPr>
              <a:tblGrid>
                <a:gridCol w="5257800">
                  <a:extLst>
                    <a:ext uri="{9D8B030D-6E8A-4147-A177-3AD203B41FA5}">
                      <a16:colId xmlns="" xmlns:a16="http://schemas.microsoft.com/office/drawing/2014/main" val="1806011589"/>
                    </a:ext>
                  </a:extLst>
                </a:gridCol>
                <a:gridCol w="5257800">
                  <a:extLst>
                    <a:ext uri="{9D8B030D-6E8A-4147-A177-3AD203B41FA5}">
                      <a16:colId xmlns="" xmlns:a16="http://schemas.microsoft.com/office/drawing/2014/main" val="2788380882"/>
                    </a:ext>
                  </a:extLst>
                </a:gridCol>
              </a:tblGrid>
              <a:tr h="370840">
                <a:tc>
                  <a:txBody>
                    <a:bodyPr/>
                    <a:lstStyle/>
                    <a:p>
                      <a:r>
                        <a:rPr lang="en-US" dirty="0">
                          <a:solidFill>
                            <a:schemeClr val="tx1"/>
                          </a:solidFill>
                        </a:rPr>
                        <a:t>Member Name</a:t>
                      </a:r>
                    </a:p>
                  </a:txBody>
                  <a:tcPr/>
                </a:tc>
                <a:tc>
                  <a:txBody>
                    <a:bodyPr/>
                    <a:lstStyle/>
                    <a:p>
                      <a:r>
                        <a:rPr lang="en-US" dirty="0">
                          <a:solidFill>
                            <a:schemeClr val="tx1"/>
                          </a:solidFill>
                        </a:rPr>
                        <a:t>Work</a:t>
                      </a:r>
                      <a:r>
                        <a:rPr lang="en-US" baseline="0" dirty="0">
                          <a:solidFill>
                            <a:schemeClr val="tx1"/>
                          </a:solidFill>
                        </a:rPr>
                        <a:t> Done</a:t>
                      </a:r>
                      <a:endParaRPr lang="en-US" dirty="0">
                        <a:solidFill>
                          <a:schemeClr val="tx1"/>
                        </a:solidFill>
                      </a:endParaRPr>
                    </a:p>
                  </a:txBody>
                  <a:tcPr/>
                </a:tc>
                <a:extLst>
                  <a:ext uri="{0D108BD9-81ED-4DB2-BD59-A6C34878D82A}">
                    <a16:rowId xmlns="" xmlns:a16="http://schemas.microsoft.com/office/drawing/2014/main" val="2293957063"/>
                  </a:ext>
                </a:extLst>
              </a:tr>
              <a:tr h="370840">
                <a:tc>
                  <a:txBody>
                    <a:bodyPr/>
                    <a:lstStyle/>
                    <a:p>
                      <a:r>
                        <a:rPr lang="en-US" dirty="0"/>
                        <a:t>Vasundhara </a:t>
                      </a:r>
                      <a:r>
                        <a:rPr lang="en-US" dirty="0" err="1"/>
                        <a:t>Nimbalkar</a:t>
                      </a:r>
                      <a:endParaRPr lang="en-US" dirty="0"/>
                    </a:p>
                  </a:txBody>
                  <a:tcPr/>
                </a:tc>
                <a:tc>
                  <a:txBody>
                    <a:bodyPr/>
                    <a:lstStyle/>
                    <a:p>
                      <a:r>
                        <a:rPr lang="en-US" dirty="0" err="1" smtClean="0"/>
                        <a:t>Reasearch</a:t>
                      </a:r>
                      <a:r>
                        <a:rPr lang="en-US" dirty="0" smtClean="0"/>
                        <a:t> paper,Abstract,Introduction</a:t>
                      </a:r>
                      <a:endParaRPr lang="en-US" dirty="0"/>
                    </a:p>
                  </a:txBody>
                  <a:tcPr/>
                </a:tc>
                <a:extLst>
                  <a:ext uri="{0D108BD9-81ED-4DB2-BD59-A6C34878D82A}">
                    <a16:rowId xmlns="" xmlns:a16="http://schemas.microsoft.com/office/drawing/2014/main" val="3126759460"/>
                  </a:ext>
                </a:extLst>
              </a:tr>
              <a:tr h="370840">
                <a:tc>
                  <a:txBody>
                    <a:bodyPr/>
                    <a:lstStyle/>
                    <a:p>
                      <a:r>
                        <a:rPr lang="en-US" dirty="0"/>
                        <a:t>Juhi </a:t>
                      </a:r>
                      <a:r>
                        <a:rPr lang="en-US" dirty="0" err="1"/>
                        <a:t>Ramod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Reasearch</a:t>
                      </a:r>
                      <a:r>
                        <a:rPr lang="en-US" dirty="0" smtClean="0"/>
                        <a:t> paper,Abstract,Introduction</a:t>
                      </a:r>
                    </a:p>
                  </a:txBody>
                  <a:tcPr/>
                </a:tc>
                <a:extLst>
                  <a:ext uri="{0D108BD9-81ED-4DB2-BD59-A6C34878D82A}">
                    <a16:rowId xmlns="" xmlns:a16="http://schemas.microsoft.com/office/drawing/2014/main" val="4127275710"/>
                  </a:ext>
                </a:extLst>
              </a:tr>
              <a:tr h="370840">
                <a:tc>
                  <a:txBody>
                    <a:bodyPr/>
                    <a:lstStyle/>
                    <a:p>
                      <a:r>
                        <a:rPr lang="en-US" dirty="0" err="1"/>
                        <a:t>Rajit</a:t>
                      </a:r>
                      <a:r>
                        <a:rPr lang="en-US" dirty="0"/>
                        <a:t> Shetty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Reasearch</a:t>
                      </a:r>
                      <a:r>
                        <a:rPr lang="en-US" dirty="0" smtClean="0"/>
                        <a:t> </a:t>
                      </a:r>
                      <a:r>
                        <a:rPr lang="en-US" dirty="0" err="1" smtClean="0"/>
                        <a:t>paper,proposed</a:t>
                      </a:r>
                      <a:r>
                        <a:rPr lang="en-US" baseline="0" dirty="0" smtClean="0"/>
                        <a:t> </a:t>
                      </a:r>
                      <a:r>
                        <a:rPr lang="en-US" baseline="0" dirty="0" err="1" smtClean="0"/>
                        <a:t>system,System</a:t>
                      </a:r>
                      <a:r>
                        <a:rPr lang="en-US" baseline="0" dirty="0" smtClean="0"/>
                        <a:t> requirements</a:t>
                      </a:r>
                      <a:endParaRPr lang="en-US" dirty="0" smtClean="0"/>
                    </a:p>
                  </a:txBody>
                  <a:tcPr/>
                </a:tc>
                <a:extLst>
                  <a:ext uri="{0D108BD9-81ED-4DB2-BD59-A6C34878D82A}">
                    <a16:rowId xmlns="" xmlns:a16="http://schemas.microsoft.com/office/drawing/2014/main" val="60524260"/>
                  </a:ext>
                </a:extLst>
              </a:tr>
              <a:tr h="370840">
                <a:tc>
                  <a:txBody>
                    <a:bodyPr/>
                    <a:lstStyle/>
                    <a:p>
                      <a:r>
                        <a:rPr lang="en-US" dirty="0"/>
                        <a:t>Pratik </a:t>
                      </a:r>
                      <a:r>
                        <a:rPr lang="en-US" dirty="0" err="1"/>
                        <a:t>Shrivastav</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Reasearch</a:t>
                      </a:r>
                      <a:r>
                        <a:rPr lang="en-US" dirty="0" smtClean="0"/>
                        <a:t> </a:t>
                      </a:r>
                      <a:r>
                        <a:rPr lang="en-US" dirty="0" err="1" smtClean="0"/>
                        <a:t>paper,proposed</a:t>
                      </a:r>
                      <a:r>
                        <a:rPr lang="en-US" baseline="0" dirty="0" smtClean="0"/>
                        <a:t> system, System requirements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 xmlns:a16="http://schemas.microsoft.com/office/drawing/2014/main" val="3497309520"/>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19</a:t>
            </a:fld>
            <a:endParaRPr lang="en-US"/>
          </a:p>
        </p:txBody>
      </p:sp>
    </p:spTree>
    <p:extLst>
      <p:ext uri="{BB962C8B-B14F-4D97-AF65-F5344CB8AC3E}">
        <p14:creationId xmlns:p14="http://schemas.microsoft.com/office/powerpoint/2010/main" val="35557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504" y="2542524"/>
            <a:ext cx="3491992" cy="562918"/>
          </a:xfrm>
        </p:spPr>
        <p:txBody>
          <a:bodyPr>
            <a:noAutofit/>
          </a:bodyPr>
          <a:lstStyle/>
          <a:p>
            <a:pPr algn="l"/>
            <a:r>
              <a:rPr lang="en-US" sz="3600" dirty="0">
                <a:latin typeface="Times New Roman" panose="02020603050405020304" pitchFamily="18" charset="0"/>
                <a:cs typeface="Times New Roman" panose="02020603050405020304" pitchFamily="18" charset="0"/>
              </a:rPr>
              <a:t>Group Members:</a:t>
            </a:r>
          </a:p>
        </p:txBody>
      </p:sp>
      <p:sp>
        <p:nvSpPr>
          <p:cNvPr id="3" name="Subtitle 2"/>
          <p:cNvSpPr>
            <a:spLocks noGrp="1"/>
          </p:cNvSpPr>
          <p:nvPr>
            <p:ph type="subTitle" idx="1"/>
          </p:nvPr>
        </p:nvSpPr>
        <p:spPr>
          <a:xfrm>
            <a:off x="4746694" y="4403187"/>
            <a:ext cx="2698609" cy="436099"/>
          </a:xfrm>
        </p:spPr>
        <p:txBody>
          <a:bodyPr>
            <a:noAutofit/>
          </a:body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0" y="0"/>
          <a:ext cx="12094779" cy="1676400"/>
        </p:xfrm>
        <a:graphic>
          <a:graphicData uri="http://schemas.openxmlformats.org/drawingml/2006/table">
            <a:tbl>
              <a:tblPr firstRow="1" firstCol="1" bandRow="1">
                <a:tableStyleId>{5C22544A-7EE6-4342-B048-85BDC9FD1C3A}</a:tableStyleId>
              </a:tblPr>
              <a:tblGrid>
                <a:gridCol w="1521508">
                  <a:extLst>
                    <a:ext uri="{9D8B030D-6E8A-4147-A177-3AD203B41FA5}">
                      <a16:colId xmlns="" xmlns:a16="http://schemas.microsoft.com/office/drawing/2014/main" val="709013778"/>
                    </a:ext>
                  </a:extLst>
                </a:gridCol>
                <a:gridCol w="10573271">
                  <a:extLst>
                    <a:ext uri="{9D8B030D-6E8A-4147-A177-3AD203B41FA5}">
                      <a16:colId xmlns="" xmlns:a16="http://schemas.microsoft.com/office/drawing/2014/main" val="2293937021"/>
                    </a:ext>
                  </a:extLst>
                </a:gridCol>
              </a:tblGrid>
              <a:tr h="1519311">
                <a:tc>
                  <a:txBody>
                    <a:bodyPr/>
                    <a:lstStyle/>
                    <a:p>
                      <a:pPr marL="0" marR="855980" algn="ctr">
                        <a:spcBef>
                          <a:spcPts val="450"/>
                        </a:spcBef>
                        <a:spcAft>
                          <a:spcPts val="0"/>
                        </a:spcAft>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1391920" marR="855980" algn="ctr">
                        <a:spcBef>
                          <a:spcPts val="450"/>
                        </a:spcBef>
                        <a:spcAft>
                          <a:spcPts val="0"/>
                        </a:spcAft>
                      </a:pPr>
                      <a:r>
                        <a:rPr lang="en-US" sz="1200" dirty="0">
                          <a:effectLst/>
                        </a:rPr>
                        <a:t> </a:t>
                      </a:r>
                    </a:p>
                    <a:p>
                      <a:pPr marL="381635" marR="855980" algn="ctr">
                        <a:spcBef>
                          <a:spcPts val="450"/>
                        </a:spcBef>
                        <a:spcAft>
                          <a:spcPts val="0"/>
                        </a:spcAft>
                        <a:tabLst>
                          <a:tab pos="3417570" algn="l"/>
                        </a:tabLst>
                      </a:pPr>
                      <a:r>
                        <a:rPr lang="en-US" sz="2000" dirty="0" err="1">
                          <a:solidFill>
                            <a:schemeClr val="tx1"/>
                          </a:solidFill>
                          <a:effectLst/>
                          <a:latin typeface="Times New Roman" panose="02020603050405020304" pitchFamily="18" charset="0"/>
                          <a:cs typeface="Times New Roman" panose="02020603050405020304" pitchFamily="18" charset="0"/>
                        </a:rPr>
                        <a:t>Agnel</a:t>
                      </a:r>
                      <a:r>
                        <a:rPr lang="en-US" sz="2000" spc="-15"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Charities’</a:t>
                      </a:r>
                    </a:p>
                    <a:p>
                      <a:pPr marL="381635" marR="855980" algn="ctr">
                        <a:lnSpc>
                          <a:spcPct val="115000"/>
                        </a:lnSpc>
                        <a:spcBef>
                          <a:spcPts val="680"/>
                        </a:spcBef>
                        <a:spcAft>
                          <a:spcPts val="0"/>
                        </a:spcAft>
                        <a:tabLst>
                          <a:tab pos="3417570" algn="l"/>
                        </a:tabLst>
                      </a:pPr>
                      <a:r>
                        <a:rPr lang="en-US" sz="2000" dirty="0">
                          <a:solidFill>
                            <a:schemeClr val="tx1"/>
                          </a:solidFill>
                          <a:effectLst/>
                          <a:latin typeface="Times New Roman" panose="02020603050405020304" pitchFamily="18" charset="0"/>
                          <a:cs typeface="Times New Roman" panose="02020603050405020304" pitchFamily="18" charset="0"/>
                        </a:rPr>
                        <a:t>Fr. C. Rodrigues Institute of Technology, </a:t>
                      </a:r>
                      <a:r>
                        <a:rPr lang="en-US" sz="2000" dirty="0" err="1">
                          <a:solidFill>
                            <a:schemeClr val="tx1"/>
                          </a:solidFill>
                          <a:effectLst/>
                          <a:latin typeface="Times New Roman" panose="02020603050405020304" pitchFamily="18" charset="0"/>
                          <a:cs typeface="Times New Roman" panose="02020603050405020304" pitchFamily="18" charset="0"/>
                        </a:rPr>
                        <a:t>Vashi</a:t>
                      </a: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cs typeface="Times New Roman" panose="02020603050405020304" pitchFamily="18" charset="0"/>
                        </a:rPr>
                        <a:t>Navi</a:t>
                      </a:r>
                      <a:r>
                        <a:rPr lang="en-US" sz="2000" dirty="0">
                          <a:solidFill>
                            <a:schemeClr val="tx1"/>
                          </a:solidFill>
                          <a:effectLst/>
                          <a:latin typeface="Times New Roman" panose="02020603050405020304" pitchFamily="18" charset="0"/>
                          <a:cs typeface="Times New Roman" panose="02020603050405020304" pitchFamily="18" charset="0"/>
                        </a:rPr>
                        <a:t>-Mumbai</a:t>
                      </a:r>
                    </a:p>
                    <a:p>
                      <a:pPr marL="381635" marR="855980" algn="ctr">
                        <a:lnSpc>
                          <a:spcPct val="115000"/>
                        </a:lnSpc>
                        <a:spcBef>
                          <a:spcPts val="680"/>
                        </a:spcBef>
                        <a:spcAft>
                          <a:spcPts val="0"/>
                        </a:spcAft>
                        <a:tabLst>
                          <a:tab pos="3417570" algn="l"/>
                        </a:tabLst>
                      </a:pPr>
                      <a:r>
                        <a:rPr lang="en-US" sz="2000" dirty="0">
                          <a:solidFill>
                            <a:schemeClr val="tx1"/>
                          </a:solidFill>
                          <a:effectLst/>
                          <a:latin typeface="Times New Roman" panose="02020603050405020304" pitchFamily="18" charset="0"/>
                          <a:cs typeface="Times New Roman" panose="02020603050405020304" pitchFamily="18" charset="0"/>
                        </a:rPr>
                        <a:t>Department of Computer Engineering</a:t>
                      </a:r>
                    </a:p>
                    <a:p>
                      <a:pPr marL="0" marR="855980" algn="ctr">
                        <a:spcBef>
                          <a:spcPts val="450"/>
                        </a:spcBef>
                        <a:spcAft>
                          <a:spcPts val="0"/>
                        </a:spcAft>
                      </a:pPr>
                      <a:r>
                        <a:rPr lang="en-US" sz="12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3851595"/>
                  </a:ext>
                </a:extLst>
              </a:tr>
            </a:tbl>
          </a:graphicData>
        </a:graphic>
      </p:graphicFrame>
      <p:pic>
        <p:nvPicPr>
          <p:cNvPr id="102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66" y="-1"/>
            <a:ext cx="1337684"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5510F3E-817F-01B6-0470-D40994F24624}"/>
              </a:ext>
            </a:extLst>
          </p:cNvPr>
          <p:cNvSpPr txBox="1"/>
          <p:nvPr/>
        </p:nvSpPr>
        <p:spPr>
          <a:xfrm>
            <a:off x="3589894" y="1623446"/>
            <a:ext cx="501220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Major Project 2023-24</a:t>
            </a:r>
          </a:p>
        </p:txBody>
      </p:sp>
      <p:sp>
        <p:nvSpPr>
          <p:cNvPr id="6" name="TextBox 5">
            <a:extLst>
              <a:ext uri="{FF2B5EF4-FFF2-40B4-BE49-F238E27FC236}">
                <a16:creationId xmlns="" xmlns:a16="http://schemas.microsoft.com/office/drawing/2014/main" id="{D97F8AF0-8F8B-F7D3-E90E-12229D28C2DE}"/>
              </a:ext>
            </a:extLst>
          </p:cNvPr>
          <p:cNvSpPr txBox="1"/>
          <p:nvPr/>
        </p:nvSpPr>
        <p:spPr>
          <a:xfrm>
            <a:off x="3283065" y="3202723"/>
            <a:ext cx="5878532" cy="2677656"/>
          </a:xfrm>
          <a:prstGeom prst="rect">
            <a:avLst/>
          </a:prstGeom>
          <a:noFill/>
        </p:spPr>
        <p:txBody>
          <a:bodyPr wrap="none" rtlCol="0">
            <a:spAutoFit/>
          </a:bodyPr>
          <a:lstStyle/>
          <a:p>
            <a:pPr algn="ctr">
              <a:lnSpc>
                <a:spcPct val="150000"/>
              </a:lnSpc>
            </a:pPr>
            <a:r>
              <a:rPr lang="en-IN" altLang="en-US" sz="2800" dirty="0">
                <a:solidFill>
                  <a:schemeClr val="tx1"/>
                </a:solidFill>
                <a:latin typeface="Times New Roman" panose="02020603050405020304" pitchFamily="18" charset="0"/>
                <a:cs typeface="Times New Roman" panose="02020603050405020304" pitchFamily="18" charset="0"/>
              </a:rPr>
              <a:t>Vasundhara </a:t>
            </a:r>
            <a:r>
              <a:rPr lang="en-IN" altLang="en-US" sz="2800" dirty="0" err="1">
                <a:solidFill>
                  <a:schemeClr val="tx1"/>
                </a:solidFill>
                <a:latin typeface="Times New Roman" panose="02020603050405020304" pitchFamily="18" charset="0"/>
                <a:cs typeface="Times New Roman" panose="02020603050405020304" pitchFamily="18" charset="0"/>
              </a:rPr>
              <a:t>Nimbalkar</a:t>
            </a:r>
            <a:r>
              <a:rPr lang="en-IN" altLang="en-US" sz="2800" dirty="0">
                <a:solidFill>
                  <a:schemeClr val="tx1"/>
                </a:solidFill>
                <a:latin typeface="Times New Roman" panose="02020603050405020304" pitchFamily="18" charset="0"/>
                <a:cs typeface="Times New Roman" panose="02020603050405020304" pitchFamily="18" charset="0"/>
              </a:rPr>
              <a:t>        </a:t>
            </a:r>
            <a:r>
              <a:rPr lang="en-IN" altLang="en-US" sz="2800" dirty="0" smtClean="0">
                <a:solidFill>
                  <a:schemeClr val="tx1"/>
                </a:solidFill>
                <a:latin typeface="Times New Roman" panose="02020603050405020304" pitchFamily="18" charset="0"/>
                <a:cs typeface="Times New Roman" panose="02020603050405020304" pitchFamily="18" charset="0"/>
              </a:rPr>
              <a:t>    1020220</a:t>
            </a:r>
            <a:endParaRPr lang="en-IN" altLang="en-US" sz="28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altLang="en-US" sz="2800" dirty="0">
                <a:solidFill>
                  <a:schemeClr val="tx1"/>
                </a:solidFill>
                <a:latin typeface="Times New Roman" panose="02020603050405020304" pitchFamily="18" charset="0"/>
                <a:cs typeface="Times New Roman" panose="02020603050405020304" pitchFamily="18" charset="0"/>
              </a:rPr>
              <a:t> Juhi </a:t>
            </a:r>
            <a:r>
              <a:rPr lang="en-IN" altLang="en-US" sz="2800" dirty="0" err="1">
                <a:solidFill>
                  <a:schemeClr val="tx1"/>
                </a:solidFill>
                <a:latin typeface="Times New Roman" panose="02020603050405020304" pitchFamily="18" charset="0"/>
                <a:cs typeface="Times New Roman" panose="02020603050405020304" pitchFamily="18" charset="0"/>
              </a:rPr>
              <a:t>Ramod</a:t>
            </a:r>
            <a:r>
              <a:rPr lang="en-IN" altLang="en-US" sz="2800" dirty="0">
                <a:solidFill>
                  <a:schemeClr val="tx1"/>
                </a:solidFill>
                <a:latin typeface="Times New Roman" panose="02020603050405020304" pitchFamily="18" charset="0"/>
                <a:cs typeface="Times New Roman" panose="02020603050405020304" pitchFamily="18" charset="0"/>
              </a:rPr>
              <a:t>                          </a:t>
            </a:r>
            <a:r>
              <a:rPr lang="en-IN" altLang="en-US" sz="2800" dirty="0" smtClean="0">
                <a:solidFill>
                  <a:schemeClr val="tx1"/>
                </a:solidFill>
                <a:latin typeface="Times New Roman" panose="02020603050405020304" pitchFamily="18" charset="0"/>
                <a:cs typeface="Times New Roman" panose="02020603050405020304" pitchFamily="18" charset="0"/>
              </a:rPr>
              <a:t>   1020234</a:t>
            </a:r>
            <a:endParaRPr lang="en-IN" altLang="en-US" sz="28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altLang="en-US" sz="2800" dirty="0">
                <a:solidFill>
                  <a:schemeClr val="tx1"/>
                </a:solidFill>
                <a:latin typeface="Times New Roman" panose="02020603050405020304" pitchFamily="18" charset="0"/>
                <a:cs typeface="Times New Roman" panose="02020603050405020304" pitchFamily="18" charset="0"/>
              </a:rPr>
              <a:t>  </a:t>
            </a:r>
            <a:r>
              <a:rPr lang="en-IN" altLang="en-US" sz="2800" dirty="0" err="1">
                <a:solidFill>
                  <a:schemeClr val="tx1"/>
                </a:solidFill>
                <a:latin typeface="Times New Roman" panose="02020603050405020304" pitchFamily="18" charset="0"/>
                <a:cs typeface="Times New Roman" panose="02020603050405020304" pitchFamily="18" charset="0"/>
              </a:rPr>
              <a:t>Rajit</a:t>
            </a:r>
            <a:r>
              <a:rPr lang="en-IN" altLang="en-US" sz="2800" dirty="0">
                <a:solidFill>
                  <a:schemeClr val="tx1"/>
                </a:solidFill>
                <a:latin typeface="Times New Roman" panose="02020603050405020304" pitchFamily="18" charset="0"/>
                <a:cs typeface="Times New Roman" panose="02020603050405020304" pitchFamily="18" charset="0"/>
              </a:rPr>
              <a:t> Shetty                           </a:t>
            </a:r>
            <a:r>
              <a:rPr lang="en-IN" altLang="en-US" sz="2800" dirty="0" smtClean="0">
                <a:solidFill>
                  <a:schemeClr val="tx1"/>
                </a:solidFill>
                <a:latin typeface="Times New Roman" panose="02020603050405020304" pitchFamily="18" charset="0"/>
                <a:cs typeface="Times New Roman" panose="02020603050405020304" pitchFamily="18" charset="0"/>
              </a:rPr>
              <a:t> 1020245</a:t>
            </a:r>
            <a:endParaRPr lang="en-IN" altLang="en-US" sz="28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altLang="en-US" sz="2800" dirty="0">
                <a:solidFill>
                  <a:schemeClr val="tx1"/>
                </a:solidFill>
                <a:latin typeface="Times New Roman" panose="02020603050405020304" pitchFamily="18" charset="0"/>
                <a:cs typeface="Times New Roman" panose="02020603050405020304" pitchFamily="18" charset="0"/>
              </a:rPr>
              <a:t> Pratik </a:t>
            </a:r>
            <a:r>
              <a:rPr lang="en-IN" altLang="en-US" sz="2800" dirty="0" err="1">
                <a:solidFill>
                  <a:schemeClr val="tx1"/>
                </a:solidFill>
                <a:latin typeface="Times New Roman" panose="02020603050405020304" pitchFamily="18" charset="0"/>
                <a:cs typeface="Times New Roman" panose="02020603050405020304" pitchFamily="18" charset="0"/>
              </a:rPr>
              <a:t>Shrivastav</a:t>
            </a:r>
            <a:r>
              <a:rPr lang="en-IN" altLang="en-US" sz="2800" dirty="0">
                <a:solidFill>
                  <a:schemeClr val="tx1"/>
                </a:solidFill>
                <a:latin typeface="Times New Roman" panose="02020603050405020304" pitchFamily="18" charset="0"/>
                <a:cs typeface="Times New Roman" panose="02020603050405020304" pitchFamily="18" charset="0"/>
              </a:rPr>
              <a:t>                  </a:t>
            </a:r>
            <a:r>
              <a:rPr lang="en-IN" altLang="en-US" sz="2800" dirty="0" smtClean="0">
                <a:solidFill>
                  <a:schemeClr val="tx1"/>
                </a:solidFill>
                <a:latin typeface="Times New Roman" panose="02020603050405020304" pitchFamily="18" charset="0"/>
                <a:cs typeface="Times New Roman" panose="02020603050405020304" pitchFamily="18" charset="0"/>
              </a:rPr>
              <a:t>   1020247</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00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32692" y="1828800"/>
            <a:ext cx="5843954" cy="4260240"/>
          </a:xfrm>
        </p:spPr>
        <p:txBody>
          <a:bodyPr>
            <a:normAutofit lnSpcReduction="10000"/>
          </a:bodyPr>
          <a:lstStyle/>
          <a:p>
            <a:pPr marL="0" indent="0" algn="just">
              <a:lnSpc>
                <a:spcPct val="100000"/>
              </a:lnSpc>
              <a:buNone/>
            </a:pPr>
            <a:r>
              <a:rPr lang="en-IN" sz="2000" dirty="0"/>
              <a:t>The project has made significant progress in the current phase, with research and analysis completing tasks such as gathering data and insights, and design and planning defining the scope, requirements, and architecture of the solution.</a:t>
            </a:r>
          </a:p>
          <a:p>
            <a:pPr marL="0" indent="0" algn="just">
              <a:lnSpc>
                <a:spcPct val="100000"/>
              </a:lnSpc>
              <a:buNone/>
            </a:pPr>
            <a:r>
              <a:rPr lang="en-IN" sz="2000" dirty="0"/>
              <a:t>The team plans to focus on development, testing, and website/app development before the next presentation. </a:t>
            </a:r>
            <a:r>
              <a:rPr lang="en-IN" sz="2000" dirty="0"/>
              <a:t>We </a:t>
            </a:r>
            <a:r>
              <a:rPr lang="en-IN" sz="2000" dirty="0"/>
              <a:t>will use Recurrent Neural Networks and Convolutional Neural Networks models to build an efficient ECG system. Rigorous testing will identify and rectify bugs, ensuring higher reliability and performance. Once the model is fully trained, the team will proceed with website/app development for the ECG system.</a:t>
            </a:r>
          </a:p>
          <a:p>
            <a:pPr marL="0" indent="0">
              <a:buNone/>
            </a:pPr>
            <a:endParaRPr lang="en-US" dirty="0"/>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20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644" y="2013439"/>
            <a:ext cx="4774103" cy="342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66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Add papers details in IEEE format</a:t>
            </a: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21</a:t>
            </a:fld>
            <a:endParaRPr lang="en-US"/>
          </a:p>
        </p:txBody>
      </p:sp>
    </p:spTree>
    <p:extLst>
      <p:ext uri="{BB962C8B-B14F-4D97-AF65-F5344CB8AC3E}">
        <p14:creationId xmlns:p14="http://schemas.microsoft.com/office/powerpoint/2010/main" val="341146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Outline</a:t>
            </a:r>
          </a:p>
        </p:txBody>
      </p:sp>
      <p:sp>
        <p:nvSpPr>
          <p:cNvPr id="3" name="Content Placeholder 2"/>
          <p:cNvSpPr>
            <a:spLocks noGrp="1"/>
          </p:cNvSpPr>
          <p:nvPr>
            <p:ph idx="1"/>
          </p:nvPr>
        </p:nvSpPr>
        <p:spPr/>
        <p:txBody>
          <a:bodyPr/>
          <a:lstStyle/>
          <a:p>
            <a:r>
              <a:rPr lang="en-US" dirty="0"/>
              <a:t>Problem Statement </a:t>
            </a:r>
          </a:p>
          <a:p>
            <a:r>
              <a:rPr lang="en-US" dirty="0"/>
              <a:t>Introduction</a:t>
            </a:r>
          </a:p>
          <a:p>
            <a:r>
              <a:rPr lang="en-US" dirty="0"/>
              <a:t>Literature Survey</a:t>
            </a:r>
          </a:p>
          <a:p>
            <a:r>
              <a:rPr lang="en-US" dirty="0"/>
              <a:t>Scope of the project</a:t>
            </a:r>
          </a:p>
          <a:p>
            <a:r>
              <a:rPr lang="en-US" dirty="0"/>
              <a:t>H/w and S/w Requirement</a:t>
            </a:r>
          </a:p>
          <a:p>
            <a:r>
              <a:rPr lang="en-US" dirty="0"/>
              <a:t>Timeline Chart</a:t>
            </a:r>
          </a:p>
          <a:p>
            <a:r>
              <a:rPr lang="en-US" dirty="0"/>
              <a:t>Conclusion </a:t>
            </a: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3</a:t>
            </a:fld>
            <a:endParaRPr lang="en-US"/>
          </a:p>
        </p:txBody>
      </p:sp>
    </p:spTree>
    <p:extLst>
      <p:ext uri="{BB962C8B-B14F-4D97-AF65-F5344CB8AC3E}">
        <p14:creationId xmlns:p14="http://schemas.microsoft.com/office/powerpoint/2010/main" val="366150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13366" y="2318778"/>
            <a:ext cx="5690937" cy="2769970"/>
          </a:xfrm>
        </p:spPr>
        <p:txBody>
          <a:bodyPr>
            <a:normAutofit/>
          </a:bodyPr>
          <a:lstStyle/>
          <a:p>
            <a:pPr marL="0" indent="0" algn="just">
              <a:buNone/>
            </a:pPr>
            <a:r>
              <a:rPr lang="en-IN" sz="2000" dirty="0"/>
              <a:t>This project aims to contribute to the field of medical diagnostics by providing an efficient and user-friendly ECG interpreter </a:t>
            </a:r>
            <a:r>
              <a:rPr lang="en-IN" sz="2000" dirty="0" smtClean="0"/>
              <a:t>tool/system </a:t>
            </a:r>
            <a:r>
              <a:rPr lang="en-IN" sz="2000" dirty="0"/>
              <a:t>for Android OS. </a:t>
            </a:r>
            <a:endParaRPr lang="en-IN" sz="2000" dirty="0" smtClean="0"/>
          </a:p>
          <a:p>
            <a:pPr marL="0" indent="0" algn="just">
              <a:buNone/>
            </a:pPr>
            <a:r>
              <a:rPr lang="en-IN" sz="2000" dirty="0" smtClean="0"/>
              <a:t>The </a:t>
            </a:r>
            <a:r>
              <a:rPr lang="en-IN" sz="2000" dirty="0"/>
              <a:t>tool has the potential to assist individuals in gaining insights into their ECG results and raising awareness about potential cardiac abnormalities, thus promoting early detection and intervention for improved cardiac health.</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4211"/>
            <a:ext cx="4876854" cy="419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73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1" y="2180009"/>
            <a:ext cx="5968999" cy="4351338"/>
          </a:xfrm>
        </p:spPr>
        <p:txBody>
          <a:bodyPr/>
          <a:lstStyle/>
          <a:p>
            <a:pPr marL="0" indent="0">
              <a:buNone/>
            </a:pPr>
            <a:r>
              <a:rPr lang="en-US" b="1" dirty="0"/>
              <a:t>Motivation</a:t>
            </a:r>
            <a:r>
              <a:rPr lang="en-US" b="1" dirty="0"/>
              <a:t> </a:t>
            </a:r>
          </a:p>
          <a:p>
            <a:pPr algn="just"/>
            <a:r>
              <a:rPr lang="en-US" sz="2000" dirty="0"/>
              <a:t>The increasing prevalence of cardiovascular diseases has </a:t>
            </a:r>
            <a:r>
              <a:rPr lang="en-US" sz="2000" dirty="0" smtClean="0"/>
              <a:t>underscored the </a:t>
            </a:r>
            <a:r>
              <a:rPr lang="en-US" sz="2000" dirty="0"/>
              <a:t>importance of early detection and timely intervention. </a:t>
            </a:r>
            <a:endParaRPr lang="en-US" sz="2000" dirty="0"/>
          </a:p>
          <a:p>
            <a:pPr algn="just"/>
            <a:r>
              <a:rPr lang="en-US" sz="2000" dirty="0"/>
              <a:t>Understanding </a:t>
            </a:r>
            <a:r>
              <a:rPr lang="en-US" sz="2000" dirty="0"/>
              <a:t>the intricate details of ECG results can be challenging for laypeople, often leading to a lack of awareness and delayed medical intervention. </a:t>
            </a:r>
          </a:p>
          <a:p>
            <a:pPr marL="0" indent="0">
              <a:buNone/>
            </a:pPr>
            <a:endParaRPr lang="en-US" dirty="0"/>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5</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68740"/>
            <a:ext cx="4836160" cy="342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62400"/>
            <a:ext cx="4836159" cy="2387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636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674971"/>
            <a:ext cx="5786120" cy="4351338"/>
          </a:xfrm>
        </p:spPr>
        <p:txBody>
          <a:bodyPr>
            <a:normAutofit fontScale="92500"/>
          </a:bodyPr>
          <a:lstStyle/>
          <a:p>
            <a:pPr marL="0" indent="0">
              <a:buNone/>
            </a:pPr>
            <a:r>
              <a:rPr lang="en-US" b="1" dirty="0"/>
              <a:t>Background</a:t>
            </a:r>
            <a:r>
              <a:rPr lang="en-US" b="1" dirty="0" smtClean="0"/>
              <a:t>:</a:t>
            </a:r>
            <a:endParaRPr lang="en-US" b="1" dirty="0"/>
          </a:p>
          <a:p>
            <a:pPr algn="just"/>
            <a:r>
              <a:rPr lang="en-US" sz="2000" dirty="0"/>
              <a:t>The electrocardiogram has been extensively used in clinical medicine for more than 80 years, and is now a primary diagnostic tool for many cardiac and other diseases (</a:t>
            </a:r>
            <a:r>
              <a:rPr lang="en-US" sz="2000" dirty="0" err="1"/>
              <a:t>Fisch</a:t>
            </a:r>
            <a:r>
              <a:rPr lang="en-US" sz="2000" dirty="0"/>
              <a:t>, 2000; Van </a:t>
            </a:r>
            <a:r>
              <a:rPr lang="en-US" sz="2000" dirty="0" err="1"/>
              <a:t>Mieghem</a:t>
            </a:r>
            <a:r>
              <a:rPr lang="en-US" sz="2000" dirty="0"/>
              <a:t>, </a:t>
            </a:r>
            <a:r>
              <a:rPr lang="en-US" sz="2000" dirty="0" err="1"/>
              <a:t>Sabbe</a:t>
            </a:r>
            <a:r>
              <a:rPr lang="en-US" sz="2000" dirty="0"/>
              <a:t>, &amp; </a:t>
            </a:r>
            <a:r>
              <a:rPr lang="en-US" sz="2000" dirty="0" err="1"/>
              <a:t>Knockaert</a:t>
            </a:r>
            <a:r>
              <a:rPr lang="en-US" sz="2000" dirty="0"/>
              <a:t>, 2004</a:t>
            </a:r>
            <a:r>
              <a:rPr lang="en-US" sz="2000" dirty="0" smtClean="0"/>
              <a:t>).</a:t>
            </a:r>
          </a:p>
          <a:p>
            <a:pPr algn="just"/>
            <a:r>
              <a:rPr lang="en-US" sz="2100" dirty="0"/>
              <a:t>This machine </a:t>
            </a:r>
            <a:r>
              <a:rPr lang="en-US" sz="2100" dirty="0"/>
              <a:t>aimed to </a:t>
            </a:r>
            <a:r>
              <a:rPr lang="en-US" sz="2100" dirty="0"/>
              <a:t>assist in the diagnosis of arrhythmias</a:t>
            </a:r>
            <a:r>
              <a:rPr lang="en-US" sz="2000" dirty="0" smtClean="0"/>
              <a:t>.</a:t>
            </a:r>
          </a:p>
          <a:p>
            <a:pPr algn="just"/>
            <a:r>
              <a:rPr lang="en-US" sz="2000" dirty="0" smtClean="0"/>
              <a:t>It extracts important </a:t>
            </a:r>
            <a:r>
              <a:rPr lang="en-US" sz="2000" dirty="0"/>
              <a:t>features such as the P, QRS, and T waves, heart rate, and intervals between waves.</a:t>
            </a:r>
            <a:endParaRPr lang="en-US" sz="2000" dirty="0" smtClean="0"/>
          </a:p>
          <a:p>
            <a:pPr algn="just"/>
            <a:r>
              <a:rPr lang="en-US" sz="2000" dirty="0"/>
              <a:t>These features are then used to identify potential cardiac issues, such as arrhythmias, heart attacks, and other abnormalities in heart rhythm or conduction</a:t>
            </a:r>
          </a:p>
          <a:p>
            <a:pPr algn="just"/>
            <a:endParaRPr lang="en-IN" sz="2400" dirty="0"/>
          </a:p>
          <a:p>
            <a:pPr algn="just"/>
            <a:endParaRPr lang="en-US" sz="2400" dirty="0"/>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6</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7245" y="1522036"/>
            <a:ext cx="4490977" cy="463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04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47850"/>
            <a:ext cx="10530254" cy="4351338"/>
          </a:xfrm>
        </p:spPr>
        <p:txBody>
          <a:bodyPr/>
          <a:lstStyle/>
          <a:p>
            <a:pPr marL="0" indent="0">
              <a:buNone/>
            </a:pPr>
            <a:r>
              <a:rPr lang="en-US" b="1" dirty="0"/>
              <a:t>Objective</a:t>
            </a:r>
            <a:r>
              <a:rPr lang="en-US" b="1" dirty="0"/>
              <a:t>:</a:t>
            </a:r>
            <a:endParaRPr lang="en-US" b="1" dirty="0"/>
          </a:p>
          <a:p>
            <a:pPr algn="just"/>
            <a:r>
              <a:rPr lang="en-US" sz="2000" dirty="0"/>
              <a:t>The main objective of this project is the integration of the developed ECG interpreter tool into an Android application/ or web based interface. </a:t>
            </a:r>
            <a:endParaRPr lang="en-US" sz="2000" dirty="0"/>
          </a:p>
          <a:p>
            <a:pPr algn="just"/>
            <a:r>
              <a:rPr lang="en-US" sz="2000" dirty="0"/>
              <a:t>The </a:t>
            </a:r>
            <a:r>
              <a:rPr lang="en-US" sz="2000" dirty="0"/>
              <a:t>user-friendly interface allows individuals to effortlessly capture their ECG images and receive instant interpretations in straightforward medical terms.</a:t>
            </a:r>
            <a:r>
              <a:rPr lang="en-IN" sz="2000" dirty="0"/>
              <a:t> </a:t>
            </a:r>
            <a:endParaRPr lang="en-US" sz="2000" dirty="0"/>
          </a:p>
          <a:p>
            <a:pPr algn="just"/>
            <a:endParaRPr lang="en-US" sz="2000" dirty="0"/>
          </a:p>
          <a:p>
            <a:pPr marL="0" indent="0" algn="ctr">
              <a:buNone/>
            </a:pPr>
            <a:endParaRPr lang="en-US" dirty="0"/>
          </a:p>
        </p:txBody>
      </p:sp>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7</a:t>
            </a:fld>
            <a:endParaRPr lang="en-US"/>
          </a:p>
        </p:txBody>
      </p:sp>
    </p:spTree>
    <p:extLst>
      <p:ext uri="{BB962C8B-B14F-4D97-AF65-F5344CB8AC3E}">
        <p14:creationId xmlns:p14="http://schemas.microsoft.com/office/powerpoint/2010/main" val="102362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1540216140"/>
              </p:ext>
            </p:extLst>
          </p:nvPr>
        </p:nvGraphicFramePr>
        <p:xfrm>
          <a:off x="838200" y="1825625"/>
          <a:ext cx="10799173" cy="4572000"/>
        </p:xfrm>
        <a:graphic>
          <a:graphicData uri="http://schemas.openxmlformats.org/drawingml/2006/table">
            <a:tbl>
              <a:tblPr firstRow="1" bandRow="1">
                <a:tableStyleId>{5C22544A-7EE6-4342-B048-85BDC9FD1C3A}</a:tableStyleId>
              </a:tblPr>
              <a:tblGrid>
                <a:gridCol w="456028">
                  <a:extLst>
                    <a:ext uri="{9D8B030D-6E8A-4147-A177-3AD203B41FA5}">
                      <a16:colId xmlns="" xmlns:a16="http://schemas.microsoft.com/office/drawing/2014/main" val="3759792249"/>
                    </a:ext>
                  </a:extLst>
                </a:gridCol>
                <a:gridCol w="1969477">
                  <a:extLst>
                    <a:ext uri="{9D8B030D-6E8A-4147-A177-3AD203B41FA5}">
                      <a16:colId xmlns="" xmlns:a16="http://schemas.microsoft.com/office/drawing/2014/main" val="2123842965"/>
                    </a:ext>
                  </a:extLst>
                </a:gridCol>
                <a:gridCol w="1308295">
                  <a:extLst>
                    <a:ext uri="{9D8B030D-6E8A-4147-A177-3AD203B41FA5}">
                      <a16:colId xmlns="" xmlns:a16="http://schemas.microsoft.com/office/drawing/2014/main" val="1358973144"/>
                    </a:ext>
                  </a:extLst>
                </a:gridCol>
                <a:gridCol w="1772529">
                  <a:extLst>
                    <a:ext uri="{9D8B030D-6E8A-4147-A177-3AD203B41FA5}">
                      <a16:colId xmlns="" xmlns:a16="http://schemas.microsoft.com/office/drawing/2014/main" val="2329942220"/>
                    </a:ext>
                  </a:extLst>
                </a:gridCol>
                <a:gridCol w="1744394">
                  <a:extLst>
                    <a:ext uri="{9D8B030D-6E8A-4147-A177-3AD203B41FA5}">
                      <a16:colId xmlns="" xmlns:a16="http://schemas.microsoft.com/office/drawing/2014/main" val="3220491769"/>
                    </a:ext>
                  </a:extLst>
                </a:gridCol>
                <a:gridCol w="1688123">
                  <a:extLst>
                    <a:ext uri="{9D8B030D-6E8A-4147-A177-3AD203B41FA5}">
                      <a16:colId xmlns="" xmlns:a16="http://schemas.microsoft.com/office/drawing/2014/main" val="9344756"/>
                    </a:ext>
                  </a:extLst>
                </a:gridCol>
                <a:gridCol w="1860327">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Advantages</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Machine Learning Techniques Applied to Data  Analysis and Anomaly Detection in ECG Signals:</a:t>
                      </a:r>
                    </a:p>
                    <a:p>
                      <a:endParaRPr lang="en-US" dirty="0"/>
                    </a:p>
                  </a:txBody>
                  <a:tcPr/>
                </a:tc>
                <a:tc>
                  <a:txBody>
                    <a:bodyPr/>
                    <a:lstStyle/>
                    <a:p>
                      <a:r>
                        <a:rPr lang="en-IN" sz="1800" kern="1200" dirty="0">
                          <a:solidFill>
                            <a:schemeClr val="dk1"/>
                          </a:solidFill>
                          <a:effectLst/>
                          <a:latin typeface="+mn-lt"/>
                          <a:ea typeface="+mn-ea"/>
                          <a:cs typeface="+mn-cs"/>
                        </a:rPr>
                        <a:t>Tomasz </a:t>
                      </a:r>
                      <a:r>
                        <a:rPr lang="en-IN" sz="1800" kern="1200" dirty="0" err="1">
                          <a:solidFill>
                            <a:schemeClr val="dk1"/>
                          </a:solidFill>
                          <a:effectLst/>
                          <a:latin typeface="+mn-lt"/>
                          <a:ea typeface="+mn-ea"/>
                          <a:cs typeface="+mn-cs"/>
                        </a:rPr>
                        <a:t>Andrysiak</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QRS detection using a unidirectional, multidimensional neural network with backpropagation of an error</a:t>
                      </a:r>
                      <a:r>
                        <a:rPr lang="en-IN" dirty="0">
                          <a:effectLst/>
                        </a:rPr>
                        <a:t> </a:t>
                      </a:r>
                      <a:endParaRPr lang="en-US" dirty="0"/>
                    </a:p>
                  </a:txBody>
                  <a:tcPr/>
                </a:tc>
                <a:tc>
                  <a:txBody>
                    <a:bodyPr/>
                    <a:lstStyle/>
                    <a:p>
                      <a:r>
                        <a:rPr lang="en-US" dirty="0" smtClean="0"/>
                        <a:t>MIT-BIH Arrhythmia Database</a:t>
                      </a:r>
                      <a:r>
                        <a:rPr lang="en-US" baseline="0" dirty="0" smtClean="0"/>
                        <a:t> .</a:t>
                      </a:r>
                    </a:p>
                    <a:p>
                      <a:r>
                        <a:rPr lang="en-IN" sz="1800" kern="1200" dirty="0" smtClean="0">
                          <a:solidFill>
                            <a:schemeClr val="dk1"/>
                          </a:solidFill>
                          <a:effectLst/>
                          <a:latin typeface="+mn-lt"/>
                          <a:ea typeface="+mn-ea"/>
                          <a:cs typeface="+mn-cs"/>
                        </a:rPr>
                        <a:t>proposed method shows promise for </a:t>
                      </a:r>
                      <a:r>
                        <a:rPr lang="en-IN" sz="1800" kern="1200" dirty="0" err="1" smtClean="0">
                          <a:solidFill>
                            <a:schemeClr val="dk1"/>
                          </a:solidFill>
                          <a:effectLst/>
                          <a:latin typeface="+mn-lt"/>
                          <a:ea typeface="+mn-ea"/>
                          <a:cs typeface="+mn-cs"/>
                        </a:rPr>
                        <a:t>noninvasive</a:t>
                      </a:r>
                      <a:r>
                        <a:rPr lang="en-IN" sz="1800" kern="1200" dirty="0" smtClean="0">
                          <a:solidFill>
                            <a:schemeClr val="dk1"/>
                          </a:solidFill>
                          <a:effectLst/>
                          <a:latin typeface="+mn-lt"/>
                          <a:ea typeface="+mn-ea"/>
                          <a:cs typeface="+mn-cs"/>
                        </a:rPr>
                        <a:t> diagnostic methods for rapid and objective determination of vital signs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Shows promise for </a:t>
                      </a:r>
                      <a:r>
                        <a:rPr lang="en-IN" sz="1800" kern="1200" dirty="0" smtClean="0">
                          <a:solidFill>
                            <a:schemeClr val="dk1"/>
                          </a:solidFill>
                          <a:effectLst/>
                          <a:latin typeface="+mn-lt"/>
                          <a:ea typeface="+mn-ea"/>
                          <a:cs typeface="+mn-cs"/>
                        </a:rPr>
                        <a:t>non-invasive </a:t>
                      </a:r>
                      <a:r>
                        <a:rPr lang="en-IN" sz="1800" kern="1200" dirty="0">
                          <a:solidFill>
                            <a:schemeClr val="dk1"/>
                          </a:solidFill>
                          <a:effectLst/>
                          <a:latin typeface="+mn-lt"/>
                          <a:ea typeface="+mn-ea"/>
                          <a:cs typeface="+mn-cs"/>
                        </a:rPr>
                        <a:t>diagnostic methods for rapid and objective determination of vital signs.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Effectiveness of the method was tested using a specific database of ECG signals, and its performance may vary when applied to other datasets or in real-world clinical settings. </a:t>
                      </a:r>
                    </a:p>
                    <a:p>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8</a:t>
            </a:fld>
            <a:endParaRPr lang="en-US"/>
          </a:p>
        </p:txBody>
      </p:sp>
    </p:spTree>
    <p:extLst>
      <p:ext uri="{BB962C8B-B14F-4D97-AF65-F5344CB8AC3E}">
        <p14:creationId xmlns:p14="http://schemas.microsoft.com/office/powerpoint/2010/main" val="336861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7" name="Table 7">
            <a:extLst>
              <a:ext uri="{FF2B5EF4-FFF2-40B4-BE49-F238E27FC236}">
                <a16:creationId xmlns="" xmlns:a16="http://schemas.microsoft.com/office/drawing/2014/main" id="{7B2B8F35-FCD0-50B4-3EE2-A58557319471}"/>
              </a:ext>
            </a:extLst>
          </p:cNvPr>
          <p:cNvGraphicFramePr>
            <a:graphicFrameLocks noGrp="1"/>
          </p:cNvGraphicFramePr>
          <p:nvPr>
            <p:ph idx="1"/>
            <p:extLst>
              <p:ext uri="{D42A27DB-BD31-4B8C-83A1-F6EECF244321}">
                <p14:modId xmlns:p14="http://schemas.microsoft.com/office/powerpoint/2010/main" val="4083633028"/>
              </p:ext>
            </p:extLst>
          </p:nvPr>
        </p:nvGraphicFramePr>
        <p:xfrm>
          <a:off x="832338" y="1438009"/>
          <a:ext cx="10799173" cy="5120640"/>
        </p:xfrm>
        <a:graphic>
          <a:graphicData uri="http://schemas.openxmlformats.org/drawingml/2006/table">
            <a:tbl>
              <a:tblPr firstRow="1" bandRow="1">
                <a:tableStyleId>{5C22544A-7EE6-4342-B048-85BDC9FD1C3A}</a:tableStyleId>
              </a:tblPr>
              <a:tblGrid>
                <a:gridCol w="512298">
                  <a:extLst>
                    <a:ext uri="{9D8B030D-6E8A-4147-A177-3AD203B41FA5}">
                      <a16:colId xmlns="" xmlns:a16="http://schemas.microsoft.com/office/drawing/2014/main" val="3759792249"/>
                    </a:ext>
                  </a:extLst>
                </a:gridCol>
                <a:gridCol w="1758462">
                  <a:extLst>
                    <a:ext uri="{9D8B030D-6E8A-4147-A177-3AD203B41FA5}">
                      <a16:colId xmlns="" xmlns:a16="http://schemas.microsoft.com/office/drawing/2014/main" val="2123842965"/>
                    </a:ext>
                  </a:extLst>
                </a:gridCol>
                <a:gridCol w="1600787">
                  <a:extLst>
                    <a:ext uri="{9D8B030D-6E8A-4147-A177-3AD203B41FA5}">
                      <a16:colId xmlns="" xmlns:a16="http://schemas.microsoft.com/office/drawing/2014/main" val="1358973144"/>
                    </a:ext>
                  </a:extLst>
                </a:gridCol>
                <a:gridCol w="1679330">
                  <a:extLst>
                    <a:ext uri="{9D8B030D-6E8A-4147-A177-3AD203B41FA5}">
                      <a16:colId xmlns="" xmlns:a16="http://schemas.microsoft.com/office/drawing/2014/main" val="2329942220"/>
                    </a:ext>
                  </a:extLst>
                </a:gridCol>
                <a:gridCol w="2118947">
                  <a:extLst>
                    <a:ext uri="{9D8B030D-6E8A-4147-A177-3AD203B41FA5}">
                      <a16:colId xmlns="" xmlns:a16="http://schemas.microsoft.com/office/drawing/2014/main" val="3220491769"/>
                    </a:ext>
                  </a:extLst>
                </a:gridCol>
                <a:gridCol w="1401493">
                  <a:extLst>
                    <a:ext uri="{9D8B030D-6E8A-4147-A177-3AD203B41FA5}">
                      <a16:colId xmlns="" xmlns:a16="http://schemas.microsoft.com/office/drawing/2014/main" val="9344756"/>
                    </a:ext>
                  </a:extLst>
                </a:gridCol>
                <a:gridCol w="1727856">
                  <a:extLst>
                    <a:ext uri="{9D8B030D-6E8A-4147-A177-3AD203B41FA5}">
                      <a16:colId xmlns="" xmlns:a16="http://schemas.microsoft.com/office/drawing/2014/main" val="1908146447"/>
                    </a:ext>
                  </a:extLst>
                </a:gridCol>
              </a:tblGrid>
              <a:tr h="370840">
                <a:tc>
                  <a:txBody>
                    <a:bodyPr/>
                    <a:lstStyle/>
                    <a:p>
                      <a:r>
                        <a:rPr lang="en-US" dirty="0"/>
                        <a:t>Sr No.</a:t>
                      </a:r>
                    </a:p>
                  </a:txBody>
                  <a:tcPr/>
                </a:tc>
                <a:tc>
                  <a:txBody>
                    <a:bodyPr/>
                    <a:lstStyle/>
                    <a:p>
                      <a:r>
                        <a:rPr lang="en-US" dirty="0"/>
                        <a:t>Research Paper</a:t>
                      </a:r>
                    </a:p>
                  </a:txBody>
                  <a:tcPr/>
                </a:tc>
                <a:tc>
                  <a:txBody>
                    <a:bodyPr/>
                    <a:lstStyle/>
                    <a:p>
                      <a:r>
                        <a:rPr lang="en-US" dirty="0"/>
                        <a:t>Author</a:t>
                      </a:r>
                    </a:p>
                  </a:txBody>
                  <a:tcPr/>
                </a:tc>
                <a:tc>
                  <a:txBody>
                    <a:bodyPr/>
                    <a:lstStyle/>
                    <a:p>
                      <a:r>
                        <a:rPr lang="en-US" dirty="0"/>
                        <a:t>Technique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Results</a:t>
                      </a:r>
                    </a:p>
                    <a:p>
                      <a:endParaRPr lang="en-US" dirty="0"/>
                    </a:p>
                  </a:txBody>
                  <a:tcPr/>
                </a:tc>
                <a:tc>
                  <a:txBody>
                    <a:bodyPr/>
                    <a:lstStyle/>
                    <a:p>
                      <a:r>
                        <a:rPr lang="en-US" dirty="0"/>
                        <a:t>Advantage</a:t>
                      </a:r>
                    </a:p>
                  </a:txBody>
                  <a:tcPr/>
                </a:tc>
                <a:tc>
                  <a:txBody>
                    <a:bodyPr/>
                    <a:lstStyle/>
                    <a:p>
                      <a:r>
                        <a:rPr lang="en-US" dirty="0"/>
                        <a:t>Drawback</a:t>
                      </a:r>
                    </a:p>
                  </a:txBody>
                  <a:tcPr/>
                </a:tc>
                <a:extLst>
                  <a:ext uri="{0D108BD9-81ED-4DB2-BD59-A6C34878D82A}">
                    <a16:rowId xmlns="" xmlns:a16="http://schemas.microsoft.com/office/drawing/2014/main" val="1354812519"/>
                  </a:ext>
                </a:extLst>
              </a:tr>
              <a:tr h="370840">
                <a:tc>
                  <a:txBody>
                    <a:bodyPr/>
                    <a:lstStyle/>
                    <a:p>
                      <a:pPr algn="ctr"/>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 review on deep learning methods for ECG arrhythmia classification:</a:t>
                      </a:r>
                    </a:p>
                    <a:p>
                      <a:endParaRPr lang="en-US" dirty="0"/>
                    </a:p>
                  </a:txBody>
                  <a:tcPr/>
                </a:tc>
                <a:tc>
                  <a:txBody>
                    <a:bodyPr/>
                    <a:lstStyle/>
                    <a:p>
                      <a:r>
                        <a:rPr lang="en-IN" sz="1800" kern="1200" dirty="0">
                          <a:solidFill>
                            <a:schemeClr val="dk1"/>
                          </a:solidFill>
                          <a:effectLst/>
                          <a:latin typeface="+mn-lt"/>
                          <a:ea typeface="+mn-ea"/>
                          <a:cs typeface="+mn-cs"/>
                        </a:rPr>
                        <a:t>Zahra Ebrahimi , Mohammad Loni , Masoud </a:t>
                      </a:r>
                      <a:r>
                        <a:rPr lang="en-IN" sz="1800" kern="1200" dirty="0" err="1">
                          <a:solidFill>
                            <a:schemeClr val="dk1"/>
                          </a:solidFill>
                          <a:effectLst/>
                          <a:latin typeface="+mn-lt"/>
                          <a:ea typeface="+mn-ea"/>
                          <a:cs typeface="+mn-cs"/>
                        </a:rPr>
                        <a:t>Daneshtalabb</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Arash</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Gharehbaghi</a:t>
                      </a:r>
                      <a:r>
                        <a:rPr lang="en-IN" sz="1800" kern="1200" dirty="0">
                          <a:solidFill>
                            <a:schemeClr val="dk1"/>
                          </a:solidFill>
                          <a:effectLst/>
                          <a:latin typeface="+mn-lt"/>
                          <a:ea typeface="+mn-ea"/>
                          <a:cs typeface="+mn-cs"/>
                        </a:rPr>
                        <a:t> </a:t>
                      </a:r>
                      <a:endParaRPr lang="en-US" dirty="0"/>
                    </a:p>
                  </a:txBody>
                  <a:tcPr/>
                </a:tc>
                <a:tc>
                  <a:txBody>
                    <a:bodyPr/>
                    <a:lstStyle/>
                    <a:p>
                      <a:r>
                        <a:rPr lang="en-US" dirty="0" smtClean="0"/>
                        <a:t>DNN,RNN,LSTM,GRU</a:t>
                      </a:r>
                      <a:endParaRPr lang="en-US" dirty="0"/>
                    </a:p>
                  </a:txBody>
                  <a:tcPr/>
                </a:tc>
                <a:tc>
                  <a:txBody>
                    <a:bodyPr/>
                    <a:lstStyle/>
                    <a:p>
                      <a:r>
                        <a:rPr lang="en-IN" sz="1800" kern="1200" dirty="0">
                          <a:solidFill>
                            <a:schemeClr val="dk1"/>
                          </a:solidFill>
                          <a:effectLst/>
                          <a:latin typeface="+mn-lt"/>
                          <a:ea typeface="+mn-ea"/>
                          <a:cs typeface="+mn-cs"/>
                        </a:rPr>
                        <a:t>The GRU/LSTM, CNN, and LSTM, showed outstanding results for correct classification of Atrial Fibrillation, Supraventricular Ectopic Beats, and Ventricular Ectopic Beats, respectively</a:t>
                      </a:r>
                      <a:r>
                        <a:rPr lang="en-IN" dirty="0">
                          <a:effectLst/>
                        </a:rPr>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Techniques used in the outstanding studies regarding the highest reported accuracy on ECG-based arrhythmia diagnosis.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paper only focuses on the classification of a limited number of arrhythmias, and further research may be needed to evaluate the performance of DL methods on a broader range of arrhythmias.</a:t>
                      </a:r>
                    </a:p>
                    <a:p>
                      <a:endParaRPr lang="en-US" dirty="0"/>
                    </a:p>
                  </a:txBody>
                  <a:tcPr/>
                </a:tc>
                <a:extLst>
                  <a:ext uri="{0D108BD9-81ED-4DB2-BD59-A6C34878D82A}">
                    <a16:rowId xmlns="" xmlns:a16="http://schemas.microsoft.com/office/drawing/2014/main" val="2140715609"/>
                  </a:ext>
                </a:extLst>
              </a:tr>
            </a:tbl>
          </a:graphicData>
        </a:graphic>
      </p:graphicFrame>
      <p:sp>
        <p:nvSpPr>
          <p:cNvPr id="4" name="Date Placeholder 3"/>
          <p:cNvSpPr>
            <a:spLocks noGrp="1"/>
          </p:cNvSpPr>
          <p:nvPr>
            <p:ph type="dt" sz="half" idx="10"/>
          </p:nvPr>
        </p:nvSpPr>
        <p:spPr/>
        <p:txBody>
          <a:bodyPr/>
          <a:lstStyle/>
          <a:p>
            <a:fld id="{C70CD8EE-F51E-4E35-BA2F-2D4AD226858F}" type="datetime1">
              <a:rPr lang="en-US" smtClean="0"/>
              <a:t>8/23/2023</a:t>
            </a:fld>
            <a:endParaRPr lang="en-US"/>
          </a:p>
        </p:txBody>
      </p:sp>
      <p:sp>
        <p:nvSpPr>
          <p:cNvPr id="5" name="Footer Placeholder 4"/>
          <p:cNvSpPr>
            <a:spLocks noGrp="1"/>
          </p:cNvSpPr>
          <p:nvPr>
            <p:ph type="ftr" sz="quarter" idx="11"/>
          </p:nvPr>
        </p:nvSpPr>
        <p:spPr/>
        <p:txBody>
          <a:bodyPr/>
          <a:lstStyle/>
          <a:p>
            <a:r>
              <a:rPr lang="en-US"/>
              <a:t>Synopsis Presentation-I</a:t>
            </a:r>
          </a:p>
        </p:txBody>
      </p:sp>
      <p:sp>
        <p:nvSpPr>
          <p:cNvPr id="6" name="Slide Number Placeholder 5"/>
          <p:cNvSpPr>
            <a:spLocks noGrp="1"/>
          </p:cNvSpPr>
          <p:nvPr>
            <p:ph type="sldNum" sz="quarter" idx="12"/>
          </p:nvPr>
        </p:nvSpPr>
        <p:spPr/>
        <p:txBody>
          <a:bodyPr/>
          <a:lstStyle/>
          <a:p>
            <a:fld id="{51B90A8C-6707-42B5-B812-A2D094748798}" type="slidenum">
              <a:rPr lang="en-US" smtClean="0"/>
              <a:t>9</a:t>
            </a:fld>
            <a:endParaRPr lang="en-US"/>
          </a:p>
        </p:txBody>
      </p:sp>
    </p:spTree>
    <p:extLst>
      <p:ext uri="{BB962C8B-B14F-4D97-AF65-F5344CB8AC3E}">
        <p14:creationId xmlns:p14="http://schemas.microsoft.com/office/powerpoint/2010/main" val="259698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1564</Words>
  <Application>Microsoft Office PowerPoint</Application>
  <PresentationFormat>Custom</PresentationFormat>
  <Paragraphs>267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ECG Interpreter</vt:lpstr>
      <vt:lpstr>Group Members:</vt:lpstr>
      <vt:lpstr> Outline</vt:lpstr>
      <vt:lpstr>Problem Statement</vt:lpstr>
      <vt:lpstr>Introduction</vt:lpstr>
      <vt:lpstr>Introduction</vt:lpstr>
      <vt:lpstr>Introduction</vt:lpstr>
      <vt:lpstr>Literature Survey</vt:lpstr>
      <vt:lpstr>Literature Survey</vt:lpstr>
      <vt:lpstr>Literature Survey</vt:lpstr>
      <vt:lpstr>Literature Survey</vt:lpstr>
      <vt:lpstr>Literature Survey</vt:lpstr>
      <vt:lpstr>Literature Survey</vt:lpstr>
      <vt:lpstr>Literature Survey</vt:lpstr>
      <vt:lpstr>Literature Survey</vt:lpstr>
      <vt:lpstr> Scope of the Project</vt:lpstr>
      <vt:lpstr> </vt:lpstr>
      <vt:lpstr> Timeline Chart</vt:lpstr>
      <vt:lpstr>Team Contribution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Project title</dc:title>
  <dc:creator>admin</dc:creator>
  <cp:lastModifiedBy>Admin</cp:lastModifiedBy>
  <cp:revision>23</cp:revision>
  <dcterms:created xsi:type="dcterms:W3CDTF">2023-08-17T06:16:50Z</dcterms:created>
  <dcterms:modified xsi:type="dcterms:W3CDTF">2023-08-23T18:36:16Z</dcterms:modified>
</cp:coreProperties>
</file>