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76E19-E3DF-4E9C-BA1E-4201321081DB}" type="datetime1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09ED30-21A2-42F3-A50B-F80AF6C0C59D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0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7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7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9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10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" name="Рисунок 9" descr="Изображение выглядит как текст, калькулятор, электроника, клавиатура&#10;&#10;Автоматически созданное описание">
            <a:extLst>
              <a:ext uri="{FF2B5EF4-FFF2-40B4-BE49-F238E27FC236}">
                <a16:creationId xmlns:a16="http://schemas.microsoft.com/office/drawing/2014/main" id="{A2BFCF42-DC1F-4126-B52B-73F476A1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1" b="-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944" y="4715773"/>
            <a:ext cx="6326036" cy="102079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600" b="1" kern="1200" dirty="0" err="1">
                <a:solidFill>
                  <a:schemeClr val="accent2"/>
                </a:solidFill>
                <a:latin typeface="Comic Sans MS"/>
              </a:rPr>
              <a:t>Инженерный</a:t>
            </a:r>
            <a:r>
              <a:rPr lang="en-US" sz="3600" b="1" kern="1200" dirty="0">
                <a:solidFill>
                  <a:schemeClr val="accent2"/>
                </a:solidFill>
                <a:latin typeface="Comic Sans MS"/>
              </a:rPr>
              <a:t> </a:t>
            </a:r>
            <a:r>
              <a:rPr lang="en-US" sz="3600" b="1" dirty="0" err="1">
                <a:solidFill>
                  <a:schemeClr val="accent2"/>
                </a:solidFill>
                <a:latin typeface="Comic Sans MS"/>
              </a:rPr>
              <a:t>Калькулятор</a:t>
            </a:r>
            <a:r>
              <a:rPr lang="en-US" sz="3600" b="1" kern="1200" dirty="0">
                <a:solidFill>
                  <a:schemeClr val="accent2"/>
                </a:solidFill>
                <a:latin typeface="Comic Sans MS"/>
              </a:rPr>
              <a:t> </a:t>
            </a:r>
            <a:br>
              <a:rPr lang="en-US" sz="3600" b="1" kern="1200" dirty="0">
                <a:latin typeface="Comic Sans MS"/>
              </a:rPr>
            </a:br>
            <a:r>
              <a:rPr lang="en-US" sz="3600" b="1" kern="1200" dirty="0">
                <a:solidFill>
                  <a:schemeClr val="accent2"/>
                </a:solidFill>
                <a:latin typeface="Comic Sans MS"/>
              </a:rPr>
              <a:t>         </a:t>
            </a:r>
            <a:r>
              <a:rPr lang="en-US" sz="3600" b="1" kern="1200" dirty="0" err="1">
                <a:solidFill>
                  <a:schemeClr val="accent2"/>
                </a:solidFill>
                <a:latin typeface="Comic Sans MS"/>
              </a:rPr>
              <a:t>на</a:t>
            </a:r>
            <a:r>
              <a:rPr lang="en-US" sz="3600" b="1" kern="1200" dirty="0">
                <a:solidFill>
                  <a:schemeClr val="accent2"/>
                </a:solidFill>
                <a:latin typeface="Comic Sans MS"/>
              </a:rPr>
              <a:t> Python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7434" y="6225395"/>
            <a:ext cx="1279585" cy="517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kern="1200" dirty="0">
                <a:latin typeface="Comic Sans MS"/>
              </a:rPr>
              <a:t>For YL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D4A8C-C955-4458-B410-5B1376EEE9E3}"/>
              </a:ext>
            </a:extLst>
          </p:cNvPr>
          <p:cNvSpPr txBox="1"/>
          <p:nvPr/>
        </p:nvSpPr>
        <p:spPr>
          <a:xfrm>
            <a:off x="1877683" y="278345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solidFill>
                  <a:schemeClr val="tx1">
                    <a:lumMod val="65000"/>
                  </a:schemeClr>
                </a:solidFill>
                <a:latin typeface="Comic Sans MS"/>
              </a:rPr>
              <a:t>Защита проекта</a:t>
            </a:r>
            <a:endParaRPr lang="ru-RU" sz="2400">
              <a:solidFill>
                <a:schemeClr val="tx1">
                  <a:lumMod val="65000"/>
                </a:schemeClr>
              </a:solidFill>
              <a:latin typeface="Comic Sans MS"/>
            </a:endParaRPr>
          </a:p>
        </p:txBody>
      </p:sp>
      <p:pic>
        <p:nvPicPr>
          <p:cNvPr id="12" name="Рисунок 12" descr="Одна шестеренка со сплошной заливкой">
            <a:extLst>
              <a:ext uri="{FF2B5EF4-FFF2-40B4-BE49-F238E27FC236}">
                <a16:creationId xmlns:a16="http://schemas.microsoft.com/office/drawing/2014/main" id="{2D513661-9C01-4133-91CE-CE0502E37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0725" y="1792856"/>
            <a:ext cx="914400" cy="914400"/>
          </a:xfrm>
          <a:prstGeom prst="rect">
            <a:avLst/>
          </a:prstGeom>
        </p:spPr>
      </p:pic>
      <p:pic>
        <p:nvPicPr>
          <p:cNvPr id="13" name="Рисунок 13" descr="Одна шестеренка со сплошной заливкой">
            <a:extLst>
              <a:ext uri="{FF2B5EF4-FFF2-40B4-BE49-F238E27FC236}">
                <a16:creationId xmlns:a16="http://schemas.microsoft.com/office/drawing/2014/main" id="{96AC0FDD-8E0F-4898-A923-C19987957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5819" y="2195424"/>
            <a:ext cx="698740" cy="713117"/>
          </a:xfrm>
          <a:prstGeom prst="rect">
            <a:avLst/>
          </a:prstGeom>
        </p:spPr>
      </p:pic>
      <p:pic>
        <p:nvPicPr>
          <p:cNvPr id="14" name="Рисунок 14" descr="Одна шестеренка со сплошной заливкой">
            <a:extLst>
              <a:ext uri="{FF2B5EF4-FFF2-40B4-BE49-F238E27FC236}">
                <a16:creationId xmlns:a16="http://schemas.microsoft.com/office/drawing/2014/main" id="{9B59E436-DFCC-46FA-BB18-D7B91DD33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0271" y="1994139"/>
            <a:ext cx="856891" cy="8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C2FD9-94D3-4EBA-874B-3CFE98E5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913" y="846878"/>
            <a:ext cx="4246173" cy="5894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4000" u="sng" dirty="0">
                <a:solidFill>
                  <a:schemeClr val="accent2"/>
                </a:solidFill>
                <a:latin typeface="Comic Sans MS"/>
              </a:rPr>
              <a:t>Краткое описание</a:t>
            </a:r>
            <a:endParaRPr lang="en-US" sz="4000" u="sng" kern="1200" dirty="0">
              <a:solidFill>
                <a:schemeClr val="accent2"/>
              </a:solidFill>
              <a:latin typeface="Comic Sans M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sp>
        <p:nvSpPr>
          <p:cNvPr id="4" name="Блок-схема: узел 3">
            <a:extLst>
              <a:ext uri="{FF2B5EF4-FFF2-40B4-BE49-F238E27FC236}">
                <a16:creationId xmlns:a16="http://schemas.microsoft.com/office/drawing/2014/main" id="{033DBA08-522C-4477-98FE-0AF2A72FA4E5}"/>
              </a:ext>
            </a:extLst>
          </p:cNvPr>
          <p:cNvSpPr/>
          <p:nvPr/>
        </p:nvSpPr>
        <p:spPr>
          <a:xfrm>
            <a:off x="736653" y="2233471"/>
            <a:ext cx="201283" cy="2156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7" name="Блок-схема: узел 16">
            <a:extLst>
              <a:ext uri="{FF2B5EF4-FFF2-40B4-BE49-F238E27FC236}">
                <a16:creationId xmlns:a16="http://schemas.microsoft.com/office/drawing/2014/main" id="{EDA41F12-E319-4544-9AF7-02F3D5CB22DE}"/>
              </a:ext>
            </a:extLst>
          </p:cNvPr>
          <p:cNvSpPr/>
          <p:nvPr/>
        </p:nvSpPr>
        <p:spPr>
          <a:xfrm>
            <a:off x="736652" y="2916395"/>
            <a:ext cx="201283" cy="2156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узел 18">
            <a:extLst>
              <a:ext uri="{FF2B5EF4-FFF2-40B4-BE49-F238E27FC236}">
                <a16:creationId xmlns:a16="http://schemas.microsoft.com/office/drawing/2014/main" id="{46CB2963-0BBA-452F-84CF-143E47494341}"/>
              </a:ext>
            </a:extLst>
          </p:cNvPr>
          <p:cNvSpPr/>
          <p:nvPr/>
        </p:nvSpPr>
        <p:spPr>
          <a:xfrm>
            <a:off x="736653" y="3599319"/>
            <a:ext cx="201283" cy="2156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1A57F-BE0A-4874-885C-961BA3AF6DB2}"/>
              </a:ext>
            </a:extLst>
          </p:cNvPr>
          <p:cNvSpPr txBox="1"/>
          <p:nvPr/>
        </p:nvSpPr>
        <p:spPr>
          <a:xfrm>
            <a:off x="1102378" y="2105874"/>
            <a:ext cx="88535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5"/>
                </a:solidFill>
                <a:latin typeface="Comic Sans MS"/>
              </a:rPr>
              <a:t>Непосредственная работа с обыкновенными дробями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8829A-1580-4E1A-A4FB-C2CED6B634D3}"/>
              </a:ext>
            </a:extLst>
          </p:cNvPr>
          <p:cNvSpPr txBox="1"/>
          <p:nvPr/>
        </p:nvSpPr>
        <p:spPr>
          <a:xfrm>
            <a:off x="1102378" y="2793392"/>
            <a:ext cx="74733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5"/>
                </a:solidFill>
                <a:latin typeface="Comic Sans MS"/>
              </a:rPr>
              <a:t>34 активные кнопки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49518-6E77-4DAF-9896-5A74A8DDC63F}"/>
              </a:ext>
            </a:extLst>
          </p:cNvPr>
          <p:cNvSpPr txBox="1"/>
          <p:nvPr/>
        </p:nvSpPr>
        <p:spPr>
          <a:xfrm>
            <a:off x="1102378" y="3480910"/>
            <a:ext cx="410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Построение графиков  </a:t>
            </a:r>
          </a:p>
        </p:txBody>
      </p:sp>
      <p:sp>
        <p:nvSpPr>
          <p:cNvPr id="21" name="Блок-схема: узел 20">
            <a:extLst>
              <a:ext uri="{FF2B5EF4-FFF2-40B4-BE49-F238E27FC236}">
                <a16:creationId xmlns:a16="http://schemas.microsoft.com/office/drawing/2014/main" id="{86D66092-C370-4417-B997-6B9C3D542248}"/>
              </a:ext>
            </a:extLst>
          </p:cNvPr>
          <p:cNvSpPr/>
          <p:nvPr/>
        </p:nvSpPr>
        <p:spPr>
          <a:xfrm>
            <a:off x="736650" y="4282243"/>
            <a:ext cx="201283" cy="2156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2" name="Блок-схема: узел 21">
            <a:extLst>
              <a:ext uri="{FF2B5EF4-FFF2-40B4-BE49-F238E27FC236}">
                <a16:creationId xmlns:a16="http://schemas.microsoft.com/office/drawing/2014/main" id="{535EECAB-2024-4A29-9416-22781831A246}"/>
              </a:ext>
            </a:extLst>
          </p:cNvPr>
          <p:cNvSpPr/>
          <p:nvPr/>
        </p:nvSpPr>
        <p:spPr>
          <a:xfrm>
            <a:off x="736649" y="4965167"/>
            <a:ext cx="201283" cy="2156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8AA9F-B37D-4363-9F38-1182F7532ACD}"/>
              </a:ext>
            </a:extLst>
          </p:cNvPr>
          <p:cNvSpPr txBox="1"/>
          <p:nvPr/>
        </p:nvSpPr>
        <p:spPr>
          <a:xfrm>
            <a:off x="1102378" y="4159240"/>
            <a:ext cx="508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Более 600 строк чистого кода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F7203-BD02-4F3F-9ED3-3067F5DE82A0}"/>
              </a:ext>
            </a:extLst>
          </p:cNvPr>
          <p:cNvSpPr txBox="1"/>
          <p:nvPr/>
        </p:nvSpPr>
        <p:spPr>
          <a:xfrm>
            <a:off x="1102378" y="4837570"/>
            <a:ext cx="521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Соответствие стандарту </a:t>
            </a: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PEP8</a:t>
            </a:r>
            <a:endParaRPr lang="ru-RU" sz="2400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E02B9C-2A5B-4C3A-8AD7-0C915F54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07" y="4793665"/>
            <a:ext cx="495221" cy="495221"/>
          </a:xfrm>
          <a:prstGeom prst="rect">
            <a:avLst/>
          </a:prstGeom>
        </p:spPr>
      </p:pic>
      <p:sp>
        <p:nvSpPr>
          <p:cNvPr id="23" name="Блок-схема: узел 22">
            <a:extLst>
              <a:ext uri="{FF2B5EF4-FFF2-40B4-BE49-F238E27FC236}">
                <a16:creationId xmlns:a16="http://schemas.microsoft.com/office/drawing/2014/main" id="{63CB4C06-1430-45B4-87CC-F84A0CABAC93}"/>
              </a:ext>
            </a:extLst>
          </p:cNvPr>
          <p:cNvSpPr/>
          <p:nvPr/>
        </p:nvSpPr>
        <p:spPr>
          <a:xfrm>
            <a:off x="736648" y="5648091"/>
            <a:ext cx="201283" cy="2156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A8625-2C2C-49BF-8D8F-9ED12651B22E}"/>
              </a:ext>
            </a:extLst>
          </p:cNvPr>
          <p:cNvSpPr txBox="1"/>
          <p:nvPr/>
        </p:nvSpPr>
        <p:spPr>
          <a:xfrm>
            <a:off x="1102939" y="5532425"/>
            <a:ext cx="442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Использование библиотек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B243918-8A78-42D8-A69A-071A6DE3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444" y="4097400"/>
            <a:ext cx="549250" cy="54925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DD2A233-8DD6-4040-AC6E-FE950ED6B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425" y="3455010"/>
            <a:ext cx="497256" cy="49725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66C4CF5-22F6-48FD-9BA9-C88891C81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285" y="2775957"/>
            <a:ext cx="492280" cy="49228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876DDAD-60DA-4F2E-813A-29DC3168FF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6473" y="5534912"/>
            <a:ext cx="461665" cy="46166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57AA1B-6B6F-45BF-BBE8-401E5BA60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1295" y="2105873"/>
            <a:ext cx="461665" cy="46166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C8492084-646A-48D2-903F-28A2DED2ED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21960" y="4014735"/>
            <a:ext cx="1702000" cy="1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5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4A836-3E98-4808-A068-D89FF963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888" y="722244"/>
            <a:ext cx="2710069" cy="1066800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  </a:t>
            </a:r>
            <a:r>
              <a:rPr lang="ru-RU" u="sng" dirty="0">
                <a:solidFill>
                  <a:schemeClr val="accent1"/>
                </a:solidFill>
                <a:latin typeface="Comic Sans MS" panose="030F0702030302020204" pitchFamily="66" charset="0"/>
              </a:rPr>
              <a:t>Краткое руководство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FC406A-B272-4D5C-9DC8-C01ABE107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922" y="2232990"/>
            <a:ext cx="3809999" cy="3810000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buAutoNum type="arabicParenR"/>
            </a:pPr>
            <a:r>
              <a:rPr lang="ru-RU" sz="2900" dirty="0">
                <a:solidFill>
                  <a:schemeClr val="accent6">
                    <a:alpha val="70000"/>
                  </a:schemeClr>
                </a:solidFill>
                <a:latin typeface="Comic Sans MS" panose="030F0702030302020204" pitchFamily="66" charset="0"/>
              </a:rPr>
              <a:t>Функции </a:t>
            </a:r>
            <a:r>
              <a:rPr lang="en-US" sz="2900" dirty="0">
                <a:solidFill>
                  <a:schemeClr val="accent6">
                    <a:alpha val="70000"/>
                  </a:schemeClr>
                </a:solidFill>
                <a:latin typeface="Comic Sans MS" panose="030F0702030302020204" pitchFamily="66" charset="0"/>
              </a:rPr>
              <a:t>x!, sin, cos, </a:t>
            </a:r>
            <a:r>
              <a:rPr lang="en-US" sz="2900" dirty="0" err="1">
                <a:solidFill>
                  <a:schemeClr val="accent6">
                    <a:alpha val="70000"/>
                  </a:schemeClr>
                </a:solidFill>
                <a:latin typeface="Comic Sans MS" panose="030F0702030302020204" pitchFamily="66" charset="0"/>
              </a:rPr>
              <a:t>tg</a:t>
            </a:r>
            <a:r>
              <a:rPr lang="en-US" sz="2900" dirty="0">
                <a:solidFill>
                  <a:schemeClr val="accent6">
                    <a:alpha val="7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US" sz="2900" dirty="0" err="1">
                <a:solidFill>
                  <a:schemeClr val="accent6">
                    <a:alpha val="70000"/>
                  </a:schemeClr>
                </a:solidFill>
                <a:latin typeface="Comic Sans MS" panose="030F0702030302020204" pitchFamily="66" charset="0"/>
              </a:rPr>
              <a:t>ctg</a:t>
            </a:r>
            <a:r>
              <a:rPr lang="en-US" sz="2900" dirty="0">
                <a:solidFill>
                  <a:schemeClr val="accent6">
                    <a:alpha val="70000"/>
                  </a:schemeClr>
                </a:solidFill>
                <a:latin typeface="Comic Sans MS" panose="030F0702030302020204" pitchFamily="66" charset="0"/>
              </a:rPr>
              <a:t>, sqrt, 1/x </a:t>
            </a:r>
            <a:r>
              <a:rPr lang="ru-RU" sz="2900" dirty="0">
                <a:solidFill>
                  <a:schemeClr val="accent6">
                    <a:alpha val="70000"/>
                  </a:schemeClr>
                </a:solidFill>
                <a:latin typeface="Comic Sans MS" panose="030F0702030302020204" pitchFamily="66" charset="0"/>
              </a:rPr>
              <a:t>применяются к имеющемуся результату </a:t>
            </a:r>
          </a:p>
          <a:p>
            <a:pPr marL="342900" indent="-342900">
              <a:buAutoNum type="arabicParenR"/>
            </a:pPr>
            <a:r>
              <a:rPr lang="ru-RU" sz="2900" dirty="0">
                <a:solidFill>
                  <a:schemeClr val="accent6">
                    <a:alpha val="70000"/>
                  </a:schemeClr>
                </a:solidFill>
                <a:latin typeface="Comic Sans MS" panose="030F0702030302020204" pitchFamily="66" charset="0"/>
              </a:rPr>
              <a:t>Примеры записи дробей: 1,3</a:t>
            </a:r>
            <a:r>
              <a:rPr lang="en-US" sz="2900" dirty="0">
                <a:solidFill>
                  <a:schemeClr val="accent6">
                    <a:alpha val="70000"/>
                  </a:schemeClr>
                </a:solidFill>
                <a:latin typeface="Comic Sans MS" panose="030F0702030302020204" pitchFamily="66" charset="0"/>
              </a:rPr>
              <a:t>; 2/7; 1_2/3</a:t>
            </a:r>
          </a:p>
          <a:p>
            <a:pPr marL="342900" indent="-342900">
              <a:buAutoNum type="arabicParenR"/>
            </a:pPr>
            <a:r>
              <a:rPr lang="ru-RU" sz="2900" dirty="0">
                <a:solidFill>
                  <a:schemeClr val="accent6">
                    <a:alpha val="70000"/>
                  </a:schemeClr>
                </a:solidFill>
                <a:latin typeface="Comic Sans MS" panose="030F0702030302020204" pitchFamily="66" charset="0"/>
              </a:rPr>
              <a:t>Для построения графиков нажмите на кнопку </a:t>
            </a:r>
            <a:r>
              <a:rPr lang="en-US" sz="2900" dirty="0">
                <a:solidFill>
                  <a:schemeClr val="accent6">
                    <a:alpha val="70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lang="ru-RU" sz="2900" dirty="0">
                <a:solidFill>
                  <a:schemeClr val="accent6">
                    <a:alpha val="70000"/>
                  </a:schemeClr>
                </a:solidFill>
                <a:latin typeface="Comic Sans MS" panose="030F0702030302020204" pitchFamily="66" charset="0"/>
              </a:rPr>
              <a:t>—</a:t>
            </a:r>
            <a:r>
              <a:rPr lang="en-US" sz="2900" dirty="0">
                <a:solidFill>
                  <a:schemeClr val="accent6">
                    <a:alpha val="70000"/>
                  </a:schemeClr>
                </a:solidFill>
                <a:latin typeface="Comic Sans MS" panose="030F0702030302020204" pitchFamily="66" charset="0"/>
              </a:rPr>
              <a:t>graphics--” </a:t>
            </a:r>
            <a:r>
              <a:rPr lang="ru-RU" sz="2900" dirty="0">
                <a:solidFill>
                  <a:schemeClr val="accent6">
                    <a:alpha val="70000"/>
                  </a:schemeClr>
                </a:solidFill>
                <a:latin typeface="Comic Sans MS" panose="030F0702030302020204" pitchFamily="66" charset="0"/>
              </a:rPr>
              <a:t>и далее следуйте указаниям </a:t>
            </a:r>
          </a:p>
          <a:p>
            <a:pPr marL="342900" indent="-342900">
              <a:buAutoNum type="arabicParenR"/>
            </a:pPr>
            <a:r>
              <a:rPr lang="ru-RU" sz="2900" dirty="0">
                <a:solidFill>
                  <a:schemeClr val="accent6">
                    <a:alpha val="70000"/>
                  </a:schemeClr>
                </a:solidFill>
                <a:latin typeface="Comic Sans MS" panose="030F0702030302020204" pitchFamily="66" charset="0"/>
              </a:rPr>
              <a:t>Все операции проводятся с двумя введенными числами (6 +3) или с введенным числом и накопленным результатом(</a:t>
            </a:r>
            <a:r>
              <a:rPr lang="en-US" sz="2900" dirty="0">
                <a:solidFill>
                  <a:schemeClr val="accent6">
                    <a:alpha val="70000"/>
                  </a:schemeClr>
                </a:solidFill>
                <a:latin typeface="Comic Sans MS" panose="030F0702030302020204" pitchFamily="66" charset="0"/>
              </a:rPr>
              <a:t>Ans ^ 2</a:t>
            </a:r>
            <a:r>
              <a:rPr lang="ru-RU" sz="2900" dirty="0">
                <a:solidFill>
                  <a:schemeClr val="accent6">
                    <a:alpha val="70000"/>
                  </a:schemeClr>
                </a:solidFill>
                <a:latin typeface="Comic Sans MS" panose="030F0702030302020204" pitchFamily="66" charset="0"/>
              </a:rPr>
              <a:t>)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157B194-F257-480B-87A5-CF8A798FDC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1" t="16009" r="34006" b="12514"/>
          <a:stretch/>
        </p:blipFill>
        <p:spPr>
          <a:xfrm>
            <a:off x="6864625" y="409555"/>
            <a:ext cx="3863699" cy="5302132"/>
          </a:xfr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0157D04-4BA7-4743-A3D6-CAA4AD0DB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85" y="5559285"/>
            <a:ext cx="967410" cy="96741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A48A153-9719-469B-A97D-356BECF5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590" y="815010"/>
            <a:ext cx="848134" cy="84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452791-FB61-4310-B10B-E4945305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522" y="964094"/>
            <a:ext cx="3935896" cy="39358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6626C7-DAC9-4176-AEAF-1DAD5550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4982" y="6132444"/>
            <a:ext cx="533401" cy="533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0E4D93-58B3-457F-92BA-C158CE3FFB72}"/>
              </a:ext>
            </a:extLst>
          </p:cNvPr>
          <p:cNvSpPr txBox="1"/>
          <p:nvPr/>
        </p:nvSpPr>
        <p:spPr>
          <a:xfrm>
            <a:off x="808383" y="6215344"/>
            <a:ext cx="291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Comic Sans MS" panose="030F0702030302020204" pitchFamily="66" charset="0"/>
              </a:rPr>
              <a:t>by </a:t>
            </a:r>
            <a:r>
              <a:rPr lang="en-US" dirty="0" err="1">
                <a:solidFill>
                  <a:srgbClr val="FFFF99"/>
                </a:solidFill>
                <a:latin typeface="Comic Sans MS" panose="030F0702030302020204" pitchFamily="66" charset="0"/>
              </a:rPr>
              <a:t>Iliia</a:t>
            </a:r>
            <a:r>
              <a:rPr lang="en-US" dirty="0">
                <a:solidFill>
                  <a:srgbClr val="FFFF99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FF99"/>
                </a:solidFill>
                <a:latin typeface="Comic Sans MS" panose="030F0702030302020204" pitchFamily="66" charset="0"/>
              </a:rPr>
              <a:t>Shuvalov</a:t>
            </a:r>
            <a:endParaRPr lang="ru-RU" dirty="0">
              <a:solidFill>
                <a:srgbClr val="FFFF99"/>
              </a:solidFill>
              <a:latin typeface="Comic Sans MS" panose="030F0702030302020204" pitchFamily="66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BFE53C-4B18-40B1-AF3D-28395C3EF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992" y="1202636"/>
            <a:ext cx="1289112" cy="130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8E7E2"/>
      </a:lt2>
      <a:accent1>
        <a:srgbClr val="96A0C6"/>
      </a:accent1>
      <a:accent2>
        <a:srgbClr val="7FA3BA"/>
      </a:accent2>
      <a:accent3>
        <a:srgbClr val="82ACAA"/>
      </a:accent3>
      <a:accent4>
        <a:srgbClr val="77AE95"/>
      </a:accent4>
      <a:accent5>
        <a:srgbClr val="84AF89"/>
      </a:accent5>
      <a:accent6>
        <a:srgbClr val="88AF78"/>
      </a:accent6>
      <a:hlink>
        <a:srgbClr val="8E8256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103</TotalTime>
  <Words>106</Words>
  <Application>Microsoft Office PowerPoint</Application>
  <PresentationFormat>Широкоэкранный</PresentationFormat>
  <Paragraphs>17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Comic Sans MS</vt:lpstr>
      <vt:lpstr>Sitka Subheading</vt:lpstr>
      <vt:lpstr>PebbleVTI</vt:lpstr>
      <vt:lpstr>Инженерный Калькулятор           на Python</vt:lpstr>
      <vt:lpstr>Краткое описание</vt:lpstr>
      <vt:lpstr>   Краткое руководство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nicksokolov101@icloud.com</cp:lastModifiedBy>
  <cp:revision>216</cp:revision>
  <dcterms:created xsi:type="dcterms:W3CDTF">2021-11-10T18:21:36Z</dcterms:created>
  <dcterms:modified xsi:type="dcterms:W3CDTF">2021-11-12T19:51:03Z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