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xkcd.com/323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kcd.com/1205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Foundations of Automation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Clay Haynes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 Information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This is the largest common cause of automation failures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Each service, device, application is unique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Poor or nonexistent documentation on what goes into each service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Infrastructure is organized by group, not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 Information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Consider organizing </a:t>
            </a:r>
            <a:r>
              <a:rPr lang="en"/>
              <a:t>infrastructure </a:t>
            </a:r>
            <a:r>
              <a:rPr lang="en"/>
              <a:t>by roles and group: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DB.HR - Database for HR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DB.WEB - Database for Website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FS.CORP - File Server for Corp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FE.WEB - Front End for Website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Identify and document basic information in a central database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IP Addresses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Main IP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IPMI/OOB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Server location (Datacenter, Rack, Rack Unit, Cluster/Availability Group)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Hostname/FQDN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Make and Model</a:t>
            </a:r>
          </a:p>
          <a:p>
            <a:pPr indent="-317500" lvl="1" marL="914400">
              <a:spcBef>
                <a:spcPts val="0"/>
              </a:spcBef>
            </a:pPr>
            <a:r>
              <a:rPr lang="en"/>
              <a:t>Service Owner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 Information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Central Database - The Source of Truth™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For a Source of Truth to be usable it must contain the following attributes: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Easy to input information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 Web UI for non-technical users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CLI for power users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 script, using an answer file/CSV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Easy to query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 Web-based Report for informational uses (How many servers are the DB.HR Role?)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 CLI-based tool that can be scripted</a:t>
            </a:r>
          </a:p>
          <a:p>
            <a:pPr indent="-317500" lvl="2" marL="1371600">
              <a:spcBef>
                <a:spcPts val="0"/>
              </a:spcBef>
            </a:pPr>
            <a:r>
              <a:rPr lang="en"/>
              <a:t>Individual elements, such as IP addresses, can be pulled for a specific role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Infrastructure Information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When implementing security policies, consider the following: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Minimize the usage of subnets inside security policies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Use roles as a basis for policy enforcement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Add servers to roles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Use roles when applying policies, not individual servers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When using roles, it is much easier to add a server to a role than it is to re-order an entire firewall policy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Automating policies based on roles is easier than accounting for one-offs in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Standards and Templates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Similar to the lack of information issue, lack of standards hurt automation efforts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O</a:t>
            </a:r>
            <a:r>
              <a:rPr lang="en"/>
              <a:t>ne-off services can make automation a risky proposition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Lack of a standard naming convention in servers and security policies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Net1.company.com can be referenced differently than NET1.company.com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Services deployed manually often have differing software versions/patches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Standards and Templates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Each role defined should be very similar in form and function, if not identical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Tools such as Puppet, Chef, JAMF, and SCCM are critical here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Enforce a standard configuration and software package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Update configurations/software across the fleet/workforce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Highlight </a:t>
            </a:r>
            <a:r>
              <a:rPr lang="en"/>
              <a:t>inconsistencies</a:t>
            </a:r>
            <a:r>
              <a:rPr lang="en"/>
              <a:t> across servers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Treat applications more like cattle instead of pets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“Pet” applications must be constantly maintained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“Cattle” applications allows for faster tear-down and rebuilding of servers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This also makes moving applications to a cloud service much easier!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Create simple ‘blessed’ or blanket rules: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All host with the Web server role allow HTTP/HTTPS inbound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Corp users can always connect to any host in the Citrix Role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Creep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Quite often, many initial projects are too ambitious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Jack of all trades, master of none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Increasing the number of features throughout the project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When too many things are wanted at the start, nothing ever gets completed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Engineers will often try to automate a full job function versus a single task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Focus on a single task at a time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Consider starting with monitoring automation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Roboto"/>
            </a:pPr>
            <a:r>
              <a:rPr lang="en"/>
              <a:t>Pulling all link states on devices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Checking to see if routes/network topology has changed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Adding a feature your NMS lacks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Use existing tools whenever possible</a:t>
            </a: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Scope Creep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Move horizontally across a large project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For a network device or firewall, automate adding a single infrastructure service first: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DNS/NTP/SNMP servers used for name resolution/time synchronization/monitoring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Creating/Deleting servers in a firewall configuration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Adding/removing servers from a role/function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Combine all three tasks together - new networking provisioning tool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For a service or application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Automate the shutdown and removal of a server from a service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Automate ‘kicking’ (re-installing) a server from scratch based on role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Combine both tasks together - new server provisioning tool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Combine the provisioning tools together - new deployment times are greatly reduced!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Scope Creep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Summary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Focus on ‘What problem are we trying to solve?’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Start on individual tasks and build up from there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Have a usable/searchable repository of information - The Source of Truth™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Develop, implement, and enforce standards and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Am I?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Senior Network Security Engineer at Twitter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Juniper Ambassador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Dual JNCIE in Enterprise Route/Switch and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Juniper Networks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Information Security Summit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Topics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Why automation projects fail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What we can do about 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Automation Projects Fail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The needs of the Organization are poorly defined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Lack of information of the infrastructure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Lack of standards and templates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Scope creep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Automation Projects Fail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2251824"/>
            <a:ext cx="8368200" cy="307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XKCD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38" y="1223350"/>
            <a:ext cx="3977925" cy="36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Organization Needs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Different groups are asking the different questions: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CISO - How do I show value to the org while maintaining best security practices?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Manager - How do I make sure my resources are utilized efficiently?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Engineer - How do I stop having to run the same task weekly/daily/hourly?</a:t>
            </a:r>
          </a:p>
          <a:p>
            <a:pPr indent="-342900" lvl="0" marL="457200">
              <a:spcBef>
                <a:spcPts val="0"/>
              </a:spcBef>
            </a:pPr>
            <a:r>
              <a:rPr lang="en"/>
              <a:t>In essence, ‘What problem are you trying to solve’?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Organization Needs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Different questions can still be part of the same goal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Automating simple daily tasks can have significant impact: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 daily task which takes 30 minutes save a week’s worth of effort annually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 monthly task which takes a full day can save ~2 week’s worth of effort annually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7777"/>
              <a:buFont typeface="Roboto"/>
            </a:pPr>
            <a:r>
              <a:rPr lang="en"/>
              <a:t>These small optimizations add up quickly, but can drain resources unintentionally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</a:t>
            </a:r>
            <a:r>
              <a:rPr lang="en"/>
              <a:t>utomating a 5 second task performed daily only saves 24 minutes annually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Organization Needs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n"/>
              <a:t>Engineers: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Understand and communicate the tasks that take a significant amount of time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Automate tasks, not full jobs or functions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Use existing tools!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Managers: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Help your team to prioritize their tasks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Offer assistance in getting the right resources to automate tasks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Communicate up to the value of these tasks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Help developers and engineers avoid the ‘Not Invented Here’ syndrome</a:t>
            </a:r>
          </a:p>
          <a:p>
            <a:pPr indent="-342900" lvl="0" marL="457200" rtl="0">
              <a:spcBef>
                <a:spcPts val="0"/>
              </a:spcBef>
            </a:pPr>
            <a:r>
              <a:rPr lang="en"/>
              <a:t>Executives:</a:t>
            </a:r>
          </a:p>
          <a:p>
            <a:pPr indent="-317500" lvl="1" marL="914400" rtl="0">
              <a:spcBef>
                <a:spcPts val="0"/>
              </a:spcBef>
            </a:pPr>
            <a:r>
              <a:rPr lang="en"/>
              <a:t>Trust, but verify</a:t>
            </a:r>
          </a:p>
          <a:p>
            <a:pPr indent="-317500" lvl="1" marL="914400">
              <a:spcBef>
                <a:spcPts val="0"/>
              </a:spcBef>
            </a:pPr>
            <a:r>
              <a:rPr lang="en"/>
              <a:t>Provide resources (training, infrastructure, time, buy-in) to support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Organization Needs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2251824"/>
            <a:ext cx="8368200" cy="3078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Source: </a:t>
            </a:r>
            <a:r>
              <a:rPr lang="en" sz="1000" u="sng">
                <a:solidFill>
                  <a:schemeClr val="accent5"/>
                </a:solidFill>
                <a:hlinkClick r:id="rId3"/>
              </a:rPr>
              <a:t>XKCD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3201" y="1153900"/>
            <a:ext cx="4557599" cy="37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