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6" r:id="rId14"/>
    <p:sldId id="277" r:id="rId15"/>
    <p:sldId id="271" r:id="rId16"/>
    <p:sldId id="274" r:id="rId17"/>
    <p:sldId id="267" r:id="rId18"/>
    <p:sldId id="273" r:id="rId19"/>
    <p:sldId id="272" r:id="rId20"/>
    <p:sldId id="278" r:id="rId21"/>
    <p:sldId id="280" r:id="rId22"/>
    <p:sldId id="281" r:id="rId23"/>
    <p:sldId id="276" r:id="rId24"/>
    <p:sldId id="275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6" autoAdjust="0"/>
    <p:restoredTop sz="88246" autoAdjust="0"/>
  </p:normalViewPr>
  <p:slideViewPr>
    <p:cSldViewPr>
      <p:cViewPr varScale="1">
        <p:scale>
          <a:sx n="86" d="100"/>
          <a:sy n="86" d="100"/>
        </p:scale>
        <p:origin x="3008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789A6-F6FA-4428-8972-AABEFB666F15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50A75-E42D-4F1E-948F-21B622450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841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2020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0A75-E42D-4F1E-948F-21B622450C8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718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https://en.wikipedia.org/wiki/Netpbm_format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0A75-E42D-4F1E-948F-21B622450C8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206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C++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0A75-E42D-4F1E-948F-21B622450C8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731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COP: center of projection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0A75-E42D-4F1E-948F-21B622450C8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537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0A75-E42D-4F1E-948F-21B622450C8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319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0A75-E42D-4F1E-948F-21B622450C8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727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4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Computer Graphics</a:t>
            </a:r>
            <a:br>
              <a:rPr lang="en-US" altLang="zh-TW" b="1" dirty="0"/>
            </a:br>
            <a:r>
              <a:rPr lang="en-US" altLang="zh-TW" dirty="0"/>
              <a:t>Ray </a:t>
            </a:r>
            <a:r>
              <a:rPr lang="en-US" altLang="zh-TW" dirty="0" smtClean="0"/>
              <a:t>tracing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Step 1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49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ppm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altLang="zh-TW" sz="1800" dirty="0">
                <a:latin typeface="Consolas" panose="020B0609020204030204" pitchFamily="49" charset="0"/>
              </a:rPr>
              <a:t>file &lt;&lt; "P3\n" &lt;&lt; width &lt;&lt; " " &lt;&lt; height &lt;&lt; "\n255\n";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for (</a:t>
            </a:r>
            <a:r>
              <a:rPr lang="en-US" altLang="zh-TW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 j = height - 1; j &gt;= 0; j--) {</a:t>
            </a:r>
          </a:p>
          <a:p>
            <a:pPr marL="0" indent="0">
              <a:buNone/>
            </a:pPr>
            <a:r>
              <a:rPr lang="nn-NO" altLang="zh-TW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for </a:t>
            </a:r>
            <a:r>
              <a:rPr lang="nn-NO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(int i = 0; i &lt; width; i++) {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        float </a:t>
            </a:r>
            <a:r>
              <a:rPr lang="en-US" altLang="zh-TW" sz="1800" dirty="0">
                <a:latin typeface="Consolas" panose="020B0609020204030204" pitchFamily="49" charset="0"/>
              </a:rPr>
              <a:t>r = float(</a:t>
            </a:r>
            <a:r>
              <a:rPr lang="en-US" altLang="zh-TW" sz="1800" dirty="0" err="1">
                <a:latin typeface="Consolas" panose="020B0609020204030204" pitchFamily="49" charset="0"/>
              </a:rPr>
              <a:t>i</a:t>
            </a:r>
            <a:r>
              <a:rPr lang="en-US" altLang="zh-TW" sz="1800" dirty="0">
                <a:latin typeface="Consolas" panose="020B0609020204030204" pitchFamily="49" charset="0"/>
              </a:rPr>
              <a:t>) / float(width);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        float </a:t>
            </a:r>
            <a:r>
              <a:rPr lang="en-US" altLang="zh-TW" sz="1800" dirty="0">
                <a:latin typeface="Consolas" panose="020B0609020204030204" pitchFamily="49" charset="0"/>
              </a:rPr>
              <a:t>g = float(j) / float(height);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        float </a:t>
            </a:r>
            <a:r>
              <a:rPr lang="en-US" altLang="zh-TW" sz="1800" dirty="0">
                <a:latin typeface="Consolas" panose="020B0609020204030204" pitchFamily="49" charset="0"/>
              </a:rPr>
              <a:t>b = 0.2;</a:t>
            </a:r>
          </a:p>
          <a:p>
            <a:pPr marL="0" indent="0">
              <a:buNone/>
            </a:pPr>
            <a:endParaRPr lang="zh-TW" alt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        file </a:t>
            </a:r>
            <a:r>
              <a:rPr lang="en-US" altLang="zh-TW" sz="1800" dirty="0">
                <a:latin typeface="Consolas" panose="020B0609020204030204" pitchFamily="49" charset="0"/>
              </a:rPr>
              <a:t>&lt;&lt; </a:t>
            </a:r>
            <a:r>
              <a:rPr lang="en-US" altLang="zh-TW" sz="1800" dirty="0" err="1"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</a:rPr>
              <a:t>(r * 255) &lt;&lt; " " &lt;&lt; </a:t>
            </a:r>
            <a:r>
              <a:rPr lang="en-US" altLang="zh-TW" sz="1800" dirty="0" err="1"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</a:rPr>
              <a:t>(g * 255) &lt;&lt; " " &lt;&lt; </a:t>
            </a:r>
            <a:r>
              <a:rPr lang="en-US" altLang="zh-TW" sz="1800" dirty="0" err="1"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</a:rPr>
              <a:t>(b * 255) &lt;&lt; "\n";</a:t>
            </a:r>
          </a:p>
          <a:p>
            <a:pPr marL="0" indent="0">
              <a:buNone/>
            </a:pPr>
            <a:r>
              <a:rPr lang="en-US" altLang="zh-TW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  <a:endParaRPr lang="en-US" altLang="zh-TW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zh-TW" alt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73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Primary </a:t>
            </a:r>
            <a:r>
              <a:rPr lang="en-US" altLang="zh-TW" dirty="0" smtClean="0"/>
              <a:t>Rays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altLang="zh-TW" sz="1600" dirty="0" smtClean="0">
                <a:latin typeface="Consolas" panose="020B0609020204030204" pitchFamily="49" charset="0"/>
              </a:rPr>
              <a:t>vec3 lower_left_corner(-2, -1, -1);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Consolas" panose="020B0609020204030204" pitchFamily="49" charset="0"/>
              </a:rPr>
              <a:t>vec3 origin(0, 0, 0);</a:t>
            </a:r>
          </a:p>
          <a:p>
            <a:pPr marL="0" indent="0"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vec3 </a:t>
            </a:r>
            <a:r>
              <a:rPr lang="en-US" altLang="zh-TW" sz="1600" dirty="0" smtClean="0">
                <a:latin typeface="Consolas" panose="020B0609020204030204" pitchFamily="49" charset="0"/>
              </a:rPr>
              <a:t>horizontal(4, </a:t>
            </a:r>
            <a:r>
              <a:rPr lang="en-US" altLang="zh-TW" sz="1600" dirty="0">
                <a:latin typeface="Consolas" panose="020B0609020204030204" pitchFamily="49" charset="0"/>
              </a:rPr>
              <a:t>0, 0);</a:t>
            </a:r>
            <a:endParaRPr lang="pt-BR" altLang="zh-TW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vec3 </a:t>
            </a:r>
            <a:r>
              <a:rPr lang="en-US" altLang="zh-TW" sz="1600" dirty="0" smtClean="0">
                <a:latin typeface="Consolas" panose="020B0609020204030204" pitchFamily="49" charset="0"/>
              </a:rPr>
              <a:t>vertical(0</a:t>
            </a:r>
            <a:r>
              <a:rPr lang="en-US" altLang="zh-TW" sz="1600" dirty="0">
                <a:latin typeface="Consolas" panose="020B0609020204030204" pitchFamily="49" charset="0"/>
              </a:rPr>
              <a:t>, </a:t>
            </a:r>
            <a:r>
              <a:rPr lang="en-US" altLang="zh-TW" sz="1600" dirty="0" smtClean="0">
                <a:latin typeface="Consolas" panose="020B0609020204030204" pitchFamily="49" charset="0"/>
              </a:rPr>
              <a:t>2, </a:t>
            </a:r>
            <a:r>
              <a:rPr lang="en-US" altLang="zh-TW" sz="1600" dirty="0">
                <a:latin typeface="Consolas" panose="020B0609020204030204" pitchFamily="49" charset="0"/>
              </a:rPr>
              <a:t>0</a:t>
            </a:r>
            <a:r>
              <a:rPr lang="en-US" altLang="zh-TW" sz="1600" dirty="0" smtClean="0">
                <a:latin typeface="Consolas" panose="020B0609020204030204" pitchFamily="49" charset="0"/>
              </a:rPr>
              <a:t>);</a:t>
            </a:r>
            <a:endParaRPr lang="pt-BR" altLang="zh-TW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altLang="zh-TW" sz="1600" dirty="0" smtClean="0">
                <a:latin typeface="Consolas" panose="020B0609020204030204" pitchFamily="49" charset="0"/>
              </a:rPr>
              <a:t>file </a:t>
            </a:r>
            <a:r>
              <a:rPr lang="pt-BR" altLang="zh-TW" sz="1600" dirty="0">
                <a:latin typeface="Consolas" panose="020B0609020204030204" pitchFamily="49" charset="0"/>
              </a:rPr>
              <a:t>&lt;&lt; "P3\n" &lt;&lt; width &lt;&lt; " " &lt;&lt; height &lt;&lt; "\n255\n";</a:t>
            </a:r>
          </a:p>
          <a:p>
            <a:pPr marL="0" indent="0"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for (</a:t>
            </a:r>
            <a:r>
              <a:rPr lang="en-US" altLang="zh-TW" sz="1600" dirty="0" err="1"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latin typeface="Consolas" panose="020B0609020204030204" pitchFamily="49" charset="0"/>
              </a:rPr>
              <a:t> j = height - 1; j &gt;= 0; j--) {</a:t>
            </a:r>
          </a:p>
          <a:p>
            <a:pPr marL="0" indent="0">
              <a:buNone/>
            </a:pPr>
            <a:r>
              <a:rPr lang="nn-NO" altLang="zh-TW" sz="1600" dirty="0" smtClean="0">
                <a:latin typeface="Consolas" panose="020B0609020204030204" pitchFamily="49" charset="0"/>
              </a:rPr>
              <a:t>    for </a:t>
            </a:r>
            <a:r>
              <a:rPr lang="nn-NO" altLang="zh-TW" sz="1600" dirty="0">
                <a:latin typeface="Consolas" panose="020B0609020204030204" pitchFamily="49" charset="0"/>
              </a:rPr>
              <a:t>(int i = 0; i &lt; width; i++) </a:t>
            </a:r>
            <a:r>
              <a:rPr lang="nn-NO" altLang="zh-TW" sz="16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altLang="zh-TW" sz="1600" dirty="0">
                <a:latin typeface="Consolas" panose="020B0609020204030204" pitchFamily="49" charset="0"/>
              </a:rPr>
              <a:t>	</a:t>
            </a:r>
            <a:r>
              <a:rPr lang="nn-NO" altLang="zh-TW" sz="1600" dirty="0" smtClean="0">
                <a:latin typeface="Consolas" panose="020B0609020204030204" pitchFamily="49" charset="0"/>
              </a:rPr>
              <a:t>float </a:t>
            </a:r>
            <a:r>
              <a:rPr lang="nn-NO" altLang="zh-TW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u</a:t>
            </a:r>
            <a:r>
              <a:rPr lang="nn-NO" altLang="zh-TW" sz="1600" dirty="0" smtClean="0">
                <a:latin typeface="Consolas" panose="020B0609020204030204" pitchFamily="49" charset="0"/>
              </a:rPr>
              <a:t> = float(i) / float(width);</a:t>
            </a:r>
          </a:p>
          <a:p>
            <a:pPr marL="0" indent="0">
              <a:buNone/>
            </a:pPr>
            <a:r>
              <a:rPr lang="nn-NO" altLang="zh-TW" sz="1600" dirty="0" smtClean="0">
                <a:latin typeface="Consolas" panose="020B0609020204030204" pitchFamily="49" charset="0"/>
              </a:rPr>
              <a:t>	float </a:t>
            </a:r>
            <a:r>
              <a:rPr lang="nn-NO" altLang="zh-TW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v</a:t>
            </a:r>
            <a:r>
              <a:rPr lang="nn-NO" altLang="zh-TW" sz="1600" dirty="0" smtClean="0"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latin typeface="Consolas" panose="020B0609020204030204" pitchFamily="49" charset="0"/>
              </a:rPr>
              <a:t>= </a:t>
            </a:r>
            <a:r>
              <a:rPr lang="nn-NO" altLang="zh-TW" sz="1600" dirty="0" smtClean="0">
                <a:latin typeface="Consolas" panose="020B0609020204030204" pitchFamily="49" charset="0"/>
              </a:rPr>
              <a:t>float(j) </a:t>
            </a:r>
            <a:r>
              <a:rPr lang="nn-NO" altLang="zh-TW" sz="1600" dirty="0">
                <a:latin typeface="Consolas" panose="020B0609020204030204" pitchFamily="49" charset="0"/>
              </a:rPr>
              <a:t>/ </a:t>
            </a:r>
            <a:r>
              <a:rPr lang="nn-NO" altLang="zh-TW" sz="1600" dirty="0" smtClean="0">
                <a:latin typeface="Consolas" panose="020B0609020204030204" pitchFamily="49" charset="0"/>
              </a:rPr>
              <a:t>float(height);</a:t>
            </a:r>
            <a:r>
              <a:rPr lang="en-US" altLang="zh-TW" sz="1600" dirty="0" smtClean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	</a:t>
            </a:r>
            <a:r>
              <a:rPr lang="en-US" altLang="zh-TW" sz="1600" dirty="0" smtClean="0">
                <a:latin typeface="Consolas" panose="020B0609020204030204" pitchFamily="49" charset="0"/>
              </a:rPr>
              <a:t>ray </a:t>
            </a:r>
            <a:r>
              <a:rPr lang="en-US" altLang="zh-TW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1600" dirty="0" smtClean="0">
                <a:latin typeface="Consolas" panose="020B0609020204030204" pitchFamily="49" charset="0"/>
              </a:rPr>
              <a:t>(origin</a:t>
            </a:r>
            <a:r>
              <a:rPr lang="en-US" altLang="zh-TW" sz="1600" dirty="0">
                <a:latin typeface="Consolas" panose="020B0609020204030204" pitchFamily="49" charset="0"/>
              </a:rPr>
              <a:t>, </a:t>
            </a:r>
            <a:r>
              <a:rPr lang="en-US" altLang="zh-TW" sz="1600" dirty="0" err="1">
                <a:latin typeface="Consolas" panose="020B0609020204030204" pitchFamily="49" charset="0"/>
              </a:rPr>
              <a:t>lower_left_corner</a:t>
            </a:r>
            <a:r>
              <a:rPr lang="en-US" altLang="zh-TW" sz="1600" dirty="0"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latin typeface="Consolas" panose="020B0609020204030204" pitchFamily="49" charset="0"/>
              </a:rPr>
              <a:t>+ </a:t>
            </a:r>
            <a:r>
              <a:rPr lang="en-US" altLang="zh-TW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u</a:t>
            </a:r>
            <a:r>
              <a:rPr lang="en-US" altLang="zh-TW" sz="1600" dirty="0" smtClean="0">
                <a:latin typeface="Consolas" panose="020B0609020204030204" pitchFamily="49" charset="0"/>
              </a:rPr>
              <a:t>*horizontal + </a:t>
            </a:r>
            <a:r>
              <a:rPr lang="en-US" altLang="zh-TW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v</a:t>
            </a:r>
            <a:r>
              <a:rPr lang="en-US" altLang="zh-TW" sz="1600" dirty="0" smtClean="0">
                <a:latin typeface="Consolas" panose="020B0609020204030204" pitchFamily="49" charset="0"/>
              </a:rPr>
              <a:t>*vertical);</a:t>
            </a:r>
          </a:p>
          <a:p>
            <a:pPr marL="0" indent="0"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	</a:t>
            </a:r>
            <a:r>
              <a:rPr lang="en-US" altLang="zh-TW" sz="1600" dirty="0" smtClean="0">
                <a:latin typeface="Consolas" panose="020B0609020204030204" pitchFamily="49" charset="0"/>
              </a:rPr>
              <a:t>vec3 color = color(r);</a:t>
            </a:r>
          </a:p>
          <a:p>
            <a:pPr marL="0" indent="0">
              <a:buNone/>
            </a:pPr>
            <a:endParaRPr lang="zh-TW" alt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Consolas" panose="020B0609020204030204" pitchFamily="49" charset="0"/>
              </a:rPr>
              <a:t>        file </a:t>
            </a:r>
            <a:r>
              <a:rPr lang="en-US" altLang="zh-TW" sz="1600" dirty="0">
                <a:latin typeface="Consolas" panose="020B0609020204030204" pitchFamily="49" charset="0"/>
              </a:rPr>
              <a:t>&lt;&lt; </a:t>
            </a:r>
            <a:r>
              <a:rPr lang="en-US" altLang="zh-TW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latin typeface="Consolas" panose="020B0609020204030204" pitchFamily="49" charset="0"/>
              </a:rPr>
              <a:t>(color[0] </a:t>
            </a:r>
            <a:r>
              <a:rPr lang="en-US" altLang="zh-TW" sz="1600" dirty="0">
                <a:latin typeface="Consolas" panose="020B0609020204030204" pitchFamily="49" charset="0"/>
              </a:rPr>
              <a:t>* 255) &lt;&lt; " " &lt;&lt; </a:t>
            </a:r>
            <a:r>
              <a:rPr lang="en-US" altLang="zh-TW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latin typeface="Consolas" panose="020B0609020204030204" pitchFamily="49" charset="0"/>
              </a:rPr>
              <a:t>(color[1]  </a:t>
            </a:r>
            <a:r>
              <a:rPr lang="en-US" altLang="zh-TW" sz="1600" dirty="0">
                <a:latin typeface="Consolas" panose="020B0609020204030204" pitchFamily="49" charset="0"/>
              </a:rPr>
              <a:t>* 255) &lt;&lt; " " &lt;&lt; </a:t>
            </a:r>
            <a:r>
              <a:rPr lang="en-US" altLang="zh-TW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latin typeface="Consolas" panose="020B0609020204030204" pitchFamily="49" charset="0"/>
              </a:rPr>
              <a:t>(color[2] </a:t>
            </a:r>
            <a:r>
              <a:rPr lang="en-US" altLang="zh-TW" sz="1600" dirty="0">
                <a:latin typeface="Consolas" panose="020B0609020204030204" pitchFamily="49" charset="0"/>
              </a:rPr>
              <a:t>* 255) &lt;&lt; "\n";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Consolas" panose="020B0609020204030204" pitchFamily="49" charset="0"/>
              </a:rPr>
              <a:t>    }</a:t>
            </a:r>
            <a:endParaRPr lang="en-US" altLang="zh-TW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}</a:t>
            </a:r>
            <a:endParaRPr lang="zh-TW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3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Simple skybox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vec3 color(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const</a:t>
            </a:r>
            <a:r>
              <a:rPr lang="en-US" altLang="zh-TW" sz="1800" dirty="0" smtClean="0">
                <a:latin typeface="Consolas" panose="020B0609020204030204" pitchFamily="49" charset="0"/>
              </a:rPr>
              <a:t> ray&amp; r)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    vec3 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unit_direction</a:t>
            </a:r>
            <a:r>
              <a:rPr lang="en-US" altLang="zh-TW" sz="1800" dirty="0" smtClean="0">
                <a:latin typeface="Consolas" panose="020B0609020204030204" pitchFamily="49" charset="0"/>
              </a:rPr>
              <a:t> = 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unit_vector</a:t>
            </a:r>
            <a:r>
              <a:rPr lang="en-US" altLang="zh-TW" sz="1800" dirty="0" smtClean="0">
                <a:latin typeface="Consolas" panose="020B0609020204030204" pitchFamily="49" charset="0"/>
              </a:rPr>
              <a:t>(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r.direction</a:t>
            </a:r>
            <a:r>
              <a:rPr lang="en-US" altLang="zh-TW" sz="1800" dirty="0" smtClean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float t= 0.5*(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unit_direction.y</a:t>
            </a:r>
            <a:r>
              <a:rPr lang="en-US" altLang="zh-TW" sz="1800" dirty="0" smtClean="0">
                <a:latin typeface="Consolas" panose="020B0609020204030204" pitchFamily="49" charset="0"/>
              </a:rPr>
              <a:t>() + 1.0);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return (1.0-t)* vec3(1, 1, 1) + t* vec3(0.5, 0.7, 1.0);</a:t>
            </a:r>
            <a:endParaRPr lang="en-US" altLang="zh-TW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}</a:t>
            </a:r>
            <a:endParaRPr lang="zh-TW" altLang="en-US" sz="1800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830879"/>
              </p:ext>
            </p:extLst>
          </p:nvPr>
        </p:nvGraphicFramePr>
        <p:xfrm>
          <a:off x="2725936" y="4290173"/>
          <a:ext cx="3692128" cy="184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Image" r:id="rId3" imgW="5079240" imgH="2539440" progId="Photoshop.Image.16">
                  <p:embed/>
                </p:oleObj>
              </mc:Choice>
              <mc:Fallback>
                <p:oleObj name="Image" r:id="rId3" imgW="5079240" imgH="253944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5936" y="4290173"/>
                        <a:ext cx="3692128" cy="184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077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Sphere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vec3 center</a:t>
                </a:r>
              </a:p>
              <a:p>
                <a:r>
                  <a:rPr lang="en-US" altLang="zh-TW" dirty="0" smtClean="0"/>
                  <a:t>float radius</a:t>
                </a:r>
              </a:p>
              <a:p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P</m:t>
                    </m:r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dirty="0"/>
                      <m:t>t</m:t>
                    </m:r>
                    <m:r>
                      <m:rPr>
                        <m:nor/>
                      </m:rPr>
                      <a:rPr lang="en-US" altLang="zh-TW" dirty="0"/>
                      <m:t>)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>
                        <a:latin typeface="Cambria Math"/>
                      </a:rPr>
                      <m:t>+</m:t>
                    </m:r>
                    <m:r>
                      <a:rPr lang="en-US" altLang="zh-TW" i="1">
                        <a:latin typeface="Cambria Math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/>
                          </a:rPr>
                          <m:t>𝑑</m:t>
                        </m:r>
                      </m:e>
                    </m:acc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𝑑𝑜𝑡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 smtClean="0"/>
                  <a:t>=0</a:t>
                </a:r>
                <a:endParaRPr lang="en-US" altLang="zh-TW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橢圓 3"/>
          <p:cNvSpPr/>
          <p:nvPr/>
        </p:nvSpPr>
        <p:spPr>
          <a:xfrm>
            <a:off x="5796136" y="1700808"/>
            <a:ext cx="2232248" cy="23042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6876256" y="278092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5" idx="1"/>
          </p:cNvCxnSpPr>
          <p:nvPr/>
        </p:nvCxnSpPr>
        <p:spPr>
          <a:xfrm>
            <a:off x="6897347" y="2802019"/>
            <a:ext cx="843005" cy="84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Sphere Intersection</a:t>
            </a:r>
            <a:endParaRPr lang="zh-TW" altLang="en-US" dirty="0" smtClean="0"/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8" y="1652588"/>
            <a:ext cx="33432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3" y="2357438"/>
            <a:ext cx="40290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3043238"/>
            <a:ext cx="27146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3643313"/>
            <a:ext cx="69913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5357813"/>
            <a:ext cx="21907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89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bool 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hit_sphere</a:t>
            </a:r>
            <a:r>
              <a:rPr lang="en-US" altLang="zh-TW" sz="1800" dirty="0" smtClean="0">
                <a:latin typeface="Consolas" panose="020B0609020204030204" pitchFamily="49" charset="0"/>
              </a:rPr>
              <a:t>(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const</a:t>
            </a:r>
            <a:r>
              <a:rPr lang="en-US" altLang="zh-TW" sz="1800" dirty="0" smtClean="0">
                <a:latin typeface="Consolas" panose="020B0609020204030204" pitchFamily="49" charset="0"/>
              </a:rPr>
              <a:t> vec3 &amp;center, float radius, 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const</a:t>
            </a:r>
            <a:r>
              <a:rPr lang="en-US" altLang="zh-TW" sz="1800" dirty="0" smtClean="0">
                <a:latin typeface="Consolas" panose="020B0609020204030204" pitchFamily="49" charset="0"/>
              </a:rPr>
              <a:t> ray&amp; r) {</a:t>
            </a:r>
          </a:p>
          <a:p>
            <a:pPr marL="0" indent="0">
              <a:buNone/>
            </a:pPr>
            <a:endParaRPr lang="en-US" altLang="zh-TW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}</a:t>
            </a:r>
            <a:endParaRPr lang="en-US" altLang="zh-TW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vec3 color(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const</a:t>
            </a:r>
            <a:r>
              <a:rPr lang="en-US" altLang="zh-TW" sz="1800" dirty="0" smtClean="0">
                <a:latin typeface="Consolas" panose="020B0609020204030204" pitchFamily="49" charset="0"/>
              </a:rPr>
              <a:t> ray&amp; r)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    if (</a:t>
            </a:r>
            <a:r>
              <a:rPr lang="en-US" altLang="zh-TW" sz="1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hit_sphere</a:t>
            </a:r>
            <a:r>
              <a:rPr lang="en-US" altLang="zh-TW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(vec3(0, 0, -1), 0.5, r)</a:t>
            </a:r>
            <a:r>
              <a:rPr lang="en-US" altLang="zh-TW" sz="1800" dirty="0" smtClean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        return vec3(1, 0, 0);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vec3 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unit_direction</a:t>
            </a:r>
            <a:r>
              <a:rPr lang="en-US" altLang="zh-TW" sz="1800" dirty="0" smtClean="0">
                <a:latin typeface="Consolas" panose="020B0609020204030204" pitchFamily="49" charset="0"/>
              </a:rPr>
              <a:t> = 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unit_vector</a:t>
            </a:r>
            <a:r>
              <a:rPr lang="en-US" altLang="zh-TW" sz="1800" dirty="0" smtClean="0">
                <a:latin typeface="Consolas" panose="020B0609020204030204" pitchFamily="49" charset="0"/>
              </a:rPr>
              <a:t>(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r.direction</a:t>
            </a:r>
            <a:r>
              <a:rPr lang="en-US" altLang="zh-TW" sz="1800" dirty="0" smtClean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float t= 0.5(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unit_direction.y</a:t>
            </a:r>
            <a:r>
              <a:rPr lang="en-US" altLang="zh-TW" sz="1800" dirty="0" smtClean="0">
                <a:latin typeface="Consolas" panose="020B0609020204030204" pitchFamily="49" charset="0"/>
              </a:rPr>
              <a:t>() + 1.0);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return (1.0-t)* vec3(1, 1, 1) + t* vec3(0.5, 0.7, 1.0);</a:t>
            </a:r>
            <a:endParaRPr lang="en-US" altLang="zh-TW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}</a:t>
            </a:r>
            <a:endParaRPr lang="zh-TW" alt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50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 60%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82476"/>
              </p:ext>
            </p:extLst>
          </p:nvPr>
        </p:nvGraphicFramePr>
        <p:xfrm>
          <a:off x="2915816" y="2996952"/>
          <a:ext cx="3188072" cy="1594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Image" r:id="rId3" imgW="5079240" imgH="2539440" progId="Photoshop.Image.16">
                  <p:embed/>
                </p:oleObj>
              </mc:Choice>
              <mc:Fallback>
                <p:oleObj name="Image" r:id="rId3" imgW="5079240" imgH="253944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5816" y="2996952"/>
                        <a:ext cx="3188072" cy="1594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531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Surface normal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064" y="2420888"/>
            <a:ext cx="2438400" cy="2438400"/>
          </a:xfrm>
        </p:spPr>
      </p:pic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899592" y="1561772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Normal</a:t>
            </a:r>
          </a:p>
          <a:p>
            <a:pPr marL="400050" lvl="1" indent="0">
              <a:buNone/>
            </a:pPr>
            <a:r>
              <a:rPr lang="en-US" altLang="zh-TW" dirty="0" smtClean="0"/>
              <a:t>A vector that is perpendicular to the surface.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876256" y="357301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stCxn id="7" idx="1"/>
          </p:cNvCxnSpPr>
          <p:nvPr/>
        </p:nvCxnSpPr>
        <p:spPr>
          <a:xfrm>
            <a:off x="6897347" y="3594107"/>
            <a:ext cx="1563085" cy="149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498869" y="441823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660232" y="36400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740352" y="510627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P-C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644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float 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hit_sphere</a:t>
            </a:r>
            <a:r>
              <a:rPr lang="en-US" altLang="zh-TW" sz="1800" dirty="0" smtClean="0">
                <a:latin typeface="Consolas" panose="020B0609020204030204" pitchFamily="49" charset="0"/>
              </a:rPr>
              <a:t>(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const</a:t>
            </a:r>
            <a:r>
              <a:rPr lang="en-US" altLang="zh-TW" sz="1800" dirty="0" smtClean="0">
                <a:latin typeface="Consolas" panose="020B0609020204030204" pitchFamily="49" charset="0"/>
              </a:rPr>
              <a:t> vec3 &amp;center, float radius, 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const</a:t>
            </a:r>
            <a:r>
              <a:rPr lang="en-US" altLang="zh-TW" sz="1800" dirty="0" smtClean="0">
                <a:latin typeface="Consolas" panose="020B0609020204030204" pitchFamily="49" charset="0"/>
              </a:rPr>
              <a:t> ray&amp; r) {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…</a:t>
            </a:r>
            <a:endParaRPr lang="en-US" altLang="zh-TW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return t;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}</a:t>
            </a:r>
            <a:endParaRPr lang="en-US" altLang="zh-TW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vec3 color(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const</a:t>
            </a:r>
            <a:r>
              <a:rPr lang="en-US" altLang="zh-TW" sz="1800" dirty="0" smtClean="0">
                <a:latin typeface="Consolas" panose="020B0609020204030204" pitchFamily="49" charset="0"/>
              </a:rPr>
              <a:t> ray&amp; r)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    float t = </a:t>
            </a:r>
            <a:r>
              <a:rPr lang="en-US" altLang="zh-TW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hit_sphere</a:t>
            </a:r>
            <a:r>
              <a:rPr lang="en-US" altLang="zh-TW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(…);</a:t>
            </a:r>
            <a:endParaRPr lang="en-US" altLang="zh-TW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if (</a:t>
            </a:r>
            <a:r>
              <a:rPr lang="en-US" altLang="zh-TW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 &gt; 0.0</a:t>
            </a:r>
            <a:r>
              <a:rPr lang="en-US" altLang="zh-TW" sz="1800" dirty="0" smtClean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        vec3 N = 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unit_vector</a:t>
            </a:r>
            <a:r>
              <a:rPr lang="en-US" altLang="zh-TW" sz="1800" dirty="0" smtClean="0">
                <a:latin typeface="Consolas" panose="020B0609020204030204" pitchFamily="49" charset="0"/>
              </a:rPr>
              <a:t>(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r.point_at_parameter</a:t>
            </a:r>
            <a:r>
              <a:rPr lang="en-US" altLang="zh-TW" sz="1800" dirty="0" smtClean="0">
                <a:latin typeface="Consolas" panose="020B0609020204030204" pitchFamily="49" charset="0"/>
              </a:rPr>
              <a:t>(t) – center);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    return 0.5*vec3(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N.x</a:t>
            </a:r>
            <a:r>
              <a:rPr lang="en-US" altLang="zh-TW" sz="1800" dirty="0" smtClean="0">
                <a:latin typeface="Consolas" panose="020B0609020204030204" pitchFamily="49" charset="0"/>
              </a:rPr>
              <a:t>()+1, 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N.y</a:t>
            </a:r>
            <a:r>
              <a:rPr lang="en-US" altLang="zh-TW" sz="1800" dirty="0" smtClean="0">
                <a:latin typeface="Consolas" panose="020B0609020204030204" pitchFamily="49" charset="0"/>
              </a:rPr>
              <a:t>()+1, 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N.z</a:t>
            </a:r>
            <a:r>
              <a:rPr lang="en-US" altLang="zh-TW" sz="1800" dirty="0" smtClean="0">
                <a:latin typeface="Consolas" panose="020B0609020204030204" pitchFamily="49" charset="0"/>
              </a:rPr>
              <a:t>()+1);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vec3 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unit_direction</a:t>
            </a:r>
            <a:r>
              <a:rPr lang="en-US" altLang="zh-TW" sz="1800" dirty="0" smtClean="0">
                <a:latin typeface="Consolas" panose="020B0609020204030204" pitchFamily="49" charset="0"/>
              </a:rPr>
              <a:t> = 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unit_vector</a:t>
            </a:r>
            <a:r>
              <a:rPr lang="en-US" altLang="zh-TW" sz="1800" dirty="0" smtClean="0">
                <a:latin typeface="Consolas" panose="020B0609020204030204" pitchFamily="49" charset="0"/>
              </a:rPr>
              <a:t>(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r.direction</a:t>
            </a:r>
            <a:r>
              <a:rPr lang="en-US" altLang="zh-TW" sz="1800" dirty="0" smtClean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float t= 0.5(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unit_direction.y</a:t>
            </a:r>
            <a:r>
              <a:rPr lang="en-US" altLang="zh-TW" sz="1800" dirty="0" smtClean="0">
                <a:latin typeface="Consolas" panose="020B0609020204030204" pitchFamily="49" charset="0"/>
              </a:rPr>
              <a:t>() + 1.0);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return (1.0-t)* vec3(1, 1, 1) + t* vec3(0.5, 0.7, 1.0);</a:t>
            </a:r>
            <a:endParaRPr lang="en-US" altLang="zh-TW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}</a:t>
            </a:r>
            <a:endParaRPr lang="zh-TW" altLang="en-US" sz="1800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859718"/>
              </p:ext>
            </p:extLst>
          </p:nvPr>
        </p:nvGraphicFramePr>
        <p:xfrm>
          <a:off x="5292080" y="2132856"/>
          <a:ext cx="2736304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Image" r:id="rId3" imgW="5079240" imgH="2539440" progId="Photoshop.Image.16">
                  <p:embed/>
                </p:oleObj>
              </mc:Choice>
              <mc:Fallback>
                <p:oleObj name="Image" r:id="rId3" imgW="5079240" imgH="253944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92080" y="2132856"/>
                        <a:ext cx="2736304" cy="1368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67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Point light source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</a:t>
            </a:r>
            <a:r>
              <a:rPr lang="en-US" altLang="zh-TW" dirty="0" smtClean="0"/>
              <a:t>ec3 </a:t>
            </a:r>
            <a:r>
              <a:rPr lang="en-US" altLang="zh-TW" dirty="0" err="1" smtClean="0"/>
              <a:t>pointlight</a:t>
            </a:r>
            <a:r>
              <a:rPr lang="en-US" altLang="zh-TW" dirty="0" smtClean="0"/>
              <a:t>(1, 1, 0)</a:t>
            </a:r>
            <a:endParaRPr lang="zh-TW" altLang="en-US" dirty="0"/>
          </a:p>
        </p:txBody>
      </p:sp>
      <p:sp>
        <p:nvSpPr>
          <p:cNvPr id="4" name="太陽 3"/>
          <p:cNvSpPr/>
          <p:nvPr/>
        </p:nvSpPr>
        <p:spPr>
          <a:xfrm>
            <a:off x="5076056" y="2492896"/>
            <a:ext cx="288032" cy="288032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5364088" y="4581128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6588224" y="450912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6628596" y="3284984"/>
            <a:ext cx="31636" cy="140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" idx="1"/>
          </p:cNvCxnSpPr>
          <p:nvPr/>
        </p:nvCxnSpPr>
        <p:spPr>
          <a:xfrm flipH="1" flipV="1">
            <a:off x="5724128" y="3356992"/>
            <a:ext cx="895732" cy="1183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284374" y="293544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184068" y="31003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V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444208" y="48124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P(t)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680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Image-ppm</a:t>
            </a:r>
          </a:p>
          <a:p>
            <a:r>
              <a:rPr lang="en-US" altLang="zh-TW" dirty="0" smtClean="0"/>
              <a:t>Vec3 class</a:t>
            </a:r>
          </a:p>
          <a:p>
            <a:r>
              <a:rPr lang="en-US" altLang="zh-TW" dirty="0" smtClean="0"/>
              <a:t>Ray class</a:t>
            </a:r>
          </a:p>
          <a:p>
            <a:r>
              <a:rPr lang="en-US" altLang="zh-TW" dirty="0" smtClean="0"/>
              <a:t>Primary ray</a:t>
            </a:r>
          </a:p>
          <a:p>
            <a:r>
              <a:rPr lang="en-US" altLang="zh-TW" dirty="0" smtClean="0"/>
              <a:t>Sphere</a:t>
            </a:r>
          </a:p>
          <a:p>
            <a:r>
              <a:rPr lang="en-US" altLang="zh-TW" dirty="0" smtClean="0"/>
              <a:t>Point light and diffuse shading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48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diffuse Surface</a:t>
            </a:r>
            <a:endParaRPr lang="zh-TW" altLang="en-US" dirty="0" smtClean="0"/>
          </a:p>
        </p:txBody>
      </p:sp>
      <p:cxnSp>
        <p:nvCxnSpPr>
          <p:cNvPr id="7" name="直線接點 6"/>
          <p:cNvCxnSpPr/>
          <p:nvPr/>
        </p:nvCxnSpPr>
        <p:spPr>
          <a:xfrm>
            <a:off x="1500188" y="3109913"/>
            <a:ext cx="2357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rot="5400000">
            <a:off x="1213644" y="2253456"/>
            <a:ext cx="1714500" cy="1588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rot="5400000">
            <a:off x="1500982" y="2251869"/>
            <a:ext cx="1714500" cy="1587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rot="5400000">
            <a:off x="1786732" y="2251869"/>
            <a:ext cx="1714500" cy="1587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5400000">
            <a:off x="2072482" y="2251869"/>
            <a:ext cx="1714500" cy="1587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214938" y="3109913"/>
            <a:ext cx="2357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rot="16200000" flipH="1">
            <a:off x="4606926" y="1931987"/>
            <a:ext cx="1358900" cy="100012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rot="16200000" flipH="1">
            <a:off x="4893469" y="1931194"/>
            <a:ext cx="1357313" cy="100012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rot="16200000" flipH="1">
            <a:off x="5179219" y="1931194"/>
            <a:ext cx="1357313" cy="100012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rot="16200000" flipH="1">
            <a:off x="5464969" y="1931194"/>
            <a:ext cx="1357313" cy="100012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rot="5400000" flipH="1" flipV="1">
            <a:off x="5751513" y="2217738"/>
            <a:ext cx="1785937" cy="15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4" name="文字方塊 32"/>
          <p:cNvSpPr txBox="1">
            <a:spLocks noChangeArrowheads="1"/>
          </p:cNvSpPr>
          <p:nvPr/>
        </p:nvSpPr>
        <p:spPr bwMode="auto">
          <a:xfrm>
            <a:off x="2357438" y="3181350"/>
            <a:ext cx="1000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d</a:t>
            </a:r>
            <a:endParaRPr lang="zh-TW" altLang="en-US" sz="2400">
              <a:latin typeface="Times New Roman" pitchFamily="18" charset="0"/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>
            <a:off x="6000750" y="3252788"/>
            <a:ext cx="357188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2643188" y="3252788"/>
            <a:ext cx="357187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文字方塊 36"/>
          <p:cNvSpPr txBox="1">
            <a:spLocks noChangeArrowheads="1"/>
          </p:cNvSpPr>
          <p:nvPr/>
        </p:nvSpPr>
        <p:spPr bwMode="auto">
          <a:xfrm>
            <a:off x="2357438" y="1752600"/>
            <a:ext cx="1000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d</a:t>
            </a:r>
            <a:endParaRPr lang="zh-TW" altLang="en-US" sz="2400">
              <a:latin typeface="Times New Roman" pitchFamily="18" charset="0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>
            <a:off x="2643188" y="1824038"/>
            <a:ext cx="357187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文字方塊 38"/>
          <p:cNvSpPr txBox="1">
            <a:spLocks noChangeArrowheads="1"/>
          </p:cNvSpPr>
          <p:nvPr/>
        </p:nvSpPr>
        <p:spPr bwMode="auto">
          <a:xfrm rot="-2121425">
            <a:off x="5102225" y="2071688"/>
            <a:ext cx="1000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d</a:t>
            </a:r>
            <a:endParaRPr lang="zh-TW" altLang="en-US" sz="2400">
              <a:latin typeface="Times New Roman" pitchFamily="18" charset="0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rot="19478575">
            <a:off x="5327650" y="2181225"/>
            <a:ext cx="35718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文字方塊 42"/>
          <p:cNvSpPr txBox="1">
            <a:spLocks noChangeArrowheads="1"/>
          </p:cNvSpPr>
          <p:nvPr/>
        </p:nvSpPr>
        <p:spPr bwMode="auto">
          <a:xfrm>
            <a:off x="5715000" y="3214688"/>
            <a:ext cx="1000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d/cos</a:t>
            </a:r>
            <a:r>
              <a:rPr lang="el-GR" altLang="zh-TW" sz="2400">
                <a:latin typeface="Times New Roman" pitchFamily="18" charset="0"/>
              </a:rPr>
              <a:t>θ</a:t>
            </a:r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0502" name="文字方塊 43"/>
          <p:cNvSpPr txBox="1">
            <a:spLocks noChangeArrowheads="1"/>
          </p:cNvSpPr>
          <p:nvPr/>
        </p:nvSpPr>
        <p:spPr bwMode="auto">
          <a:xfrm>
            <a:off x="6215063" y="2433638"/>
            <a:ext cx="642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l-GR" altLang="zh-TW" sz="2400">
                <a:latin typeface="Times New Roman" pitchFamily="18" charset="0"/>
              </a:rPr>
              <a:t>θ</a:t>
            </a:r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0503" name="文字方塊 44"/>
          <p:cNvSpPr txBox="1">
            <a:spLocks noChangeArrowheads="1"/>
          </p:cNvSpPr>
          <p:nvPr/>
        </p:nvSpPr>
        <p:spPr bwMode="auto">
          <a:xfrm>
            <a:off x="571500" y="3252788"/>
            <a:ext cx="1071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length</a:t>
            </a:r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428625" y="3929063"/>
            <a:ext cx="1428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intensity</a:t>
            </a:r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47" name="文字方塊 46"/>
          <p:cNvSpPr txBox="1">
            <a:spLocks noChangeArrowheads="1"/>
          </p:cNvSpPr>
          <p:nvPr/>
        </p:nvSpPr>
        <p:spPr bwMode="auto">
          <a:xfrm>
            <a:off x="2357438" y="3929063"/>
            <a:ext cx="1000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1/d</a:t>
            </a:r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49" name="文字方塊 48"/>
          <p:cNvSpPr txBox="1">
            <a:spLocks noChangeArrowheads="1"/>
          </p:cNvSpPr>
          <p:nvPr/>
        </p:nvSpPr>
        <p:spPr bwMode="auto">
          <a:xfrm>
            <a:off x="5572125" y="3929063"/>
            <a:ext cx="13573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cos</a:t>
            </a:r>
            <a:r>
              <a:rPr lang="el-GR" altLang="zh-TW" sz="2400">
                <a:latin typeface="Times New Roman" pitchFamily="18" charset="0"/>
              </a:rPr>
              <a:t>θ</a:t>
            </a:r>
            <a:r>
              <a:rPr lang="en-US" altLang="zh-TW" sz="2400">
                <a:latin typeface="Times New Roman" pitchFamily="18" charset="0"/>
              </a:rPr>
              <a:t> / d</a:t>
            </a:r>
            <a:endParaRPr lang="zh-TW" altLang="en-US" sz="240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>
                <a:spLocks noChangeArrowheads="1"/>
              </p:cNvSpPr>
              <p:nvPr/>
            </p:nvSpPr>
            <p:spPr bwMode="auto">
              <a:xfrm>
                <a:off x="2714624" y="4786313"/>
                <a:ext cx="4593679" cy="506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1pPr>
                <a:lvl2pPr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9pPr>
              </a:lstStyle>
              <a:p>
                <a:pPr marL="0" lvl="1">
                  <a:spcBef>
                    <a:spcPct val="0"/>
                  </a:spcBef>
                  <a:buNone/>
                </a:pPr>
                <a:r>
                  <a:rPr lang="en-US" altLang="zh-TW" sz="2400" dirty="0">
                    <a:latin typeface="Times New Roman" pitchFamily="18" charset="0"/>
                    <a:ea typeface="ＭＳ Ｐゴシック" pitchFamily="34" charset="-128"/>
                  </a:rPr>
                  <a:t>Reflected light ~cos </a:t>
                </a:r>
                <a:r>
                  <a:rPr lang="en-US" altLang="zh-TW" sz="2400" dirty="0" smtClean="0">
                    <a:latin typeface="Symbol" charset="2"/>
                    <a:ea typeface="ＭＳ Ｐゴシック" pitchFamily="34" charset="-128"/>
                  </a:rPr>
                  <a:t>q =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𝑑𝑜𝑡</m:t>
                    </m:r>
                    <m:acc>
                      <m:accPr>
                        <m:chr m:val="⃑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endParaRPr lang="en-US" altLang="zh-TW" sz="2400" baseline="-25000" dirty="0">
                  <a:latin typeface="Consolas" panose="020B0609020204030204" pitchFamily="49" charset="0"/>
                  <a:ea typeface="ＭＳ Ｐゴシック" pitchFamily="34" charset="-128"/>
                </a:endParaRPr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4624" y="4786313"/>
                <a:ext cx="4593679" cy="506421"/>
              </a:xfrm>
              <a:prstGeom prst="rect">
                <a:avLst/>
              </a:prstGeom>
              <a:blipFill>
                <a:blip r:embed="rId2"/>
                <a:stretch>
                  <a:fillRect l="-1989" t="-1205" b="-277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2714625" y="5445224"/>
                <a:ext cx="4049764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𝐿𝑖𝑔h𝑡𝑛𝑒𝑠𝑠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𝐼𝑚𝑎𝑥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(0,</m:t>
                      </m:r>
                      <m:acc>
                        <m:accPr>
                          <m:chr m:val="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𝑑𝑜𝑡</m:t>
                      </m:r>
                      <m:acc>
                        <m:accPr>
                          <m:chr m:val="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625" y="5445224"/>
                <a:ext cx="4049764" cy="310598"/>
              </a:xfrm>
              <a:prstGeom prst="rect">
                <a:avLst/>
              </a:prstGeom>
              <a:blipFill>
                <a:blip r:embed="rId3"/>
                <a:stretch>
                  <a:fillRect b="-313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6643688" y="5949280"/>
            <a:ext cx="188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 and L must be unit vector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3769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9" grpId="0"/>
      <p:bldP spid="50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float 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hit_sphere</a:t>
            </a:r>
            <a:r>
              <a:rPr lang="en-US" altLang="zh-TW" sz="1800" dirty="0" smtClean="0">
                <a:latin typeface="Consolas" panose="020B0609020204030204" pitchFamily="49" charset="0"/>
              </a:rPr>
              <a:t>(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const</a:t>
            </a:r>
            <a:r>
              <a:rPr lang="en-US" altLang="zh-TW" sz="1800" dirty="0" smtClean="0">
                <a:latin typeface="Consolas" panose="020B0609020204030204" pitchFamily="49" charset="0"/>
              </a:rPr>
              <a:t> vec3 &amp;center, float radius, 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const</a:t>
            </a:r>
            <a:r>
              <a:rPr lang="en-US" altLang="zh-TW" sz="1800" dirty="0" smtClean="0">
                <a:latin typeface="Consolas" panose="020B0609020204030204" pitchFamily="49" charset="0"/>
              </a:rPr>
              <a:t> ray&amp; r) {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…</a:t>
            </a:r>
            <a:endParaRPr lang="en-US" altLang="zh-TW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return t;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}</a:t>
            </a:r>
            <a:endParaRPr lang="en-US" altLang="zh-TW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vec3 color(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const</a:t>
            </a:r>
            <a:r>
              <a:rPr lang="en-US" altLang="zh-TW" sz="1800" dirty="0" smtClean="0">
                <a:latin typeface="Consolas" panose="020B0609020204030204" pitchFamily="49" charset="0"/>
              </a:rPr>
              <a:t> ray&amp; r)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    float t = </a:t>
            </a:r>
            <a:r>
              <a:rPr lang="en-US" altLang="zh-TW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hit_sphere</a:t>
            </a:r>
            <a:r>
              <a:rPr lang="en-US" altLang="zh-TW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(…);</a:t>
            </a:r>
            <a:endParaRPr lang="en-US" altLang="zh-TW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if (</a:t>
            </a:r>
            <a:r>
              <a:rPr lang="en-US" altLang="zh-TW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 &gt; 0.0</a:t>
            </a:r>
            <a:r>
              <a:rPr lang="en-US" altLang="zh-TW" sz="1800" dirty="0" smtClean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        vec3 N = 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unit_vector</a:t>
            </a:r>
            <a:r>
              <a:rPr lang="en-US" altLang="zh-TW" sz="1800" dirty="0" smtClean="0">
                <a:latin typeface="Consolas" panose="020B0609020204030204" pitchFamily="49" charset="0"/>
              </a:rPr>
              <a:t>(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r.point_at_parameter</a:t>
            </a:r>
            <a:r>
              <a:rPr lang="en-US" altLang="zh-TW" sz="1800" dirty="0" smtClean="0">
                <a:latin typeface="Consolas" panose="020B0609020204030204" pitchFamily="49" charset="0"/>
              </a:rPr>
              <a:t>(t) – center);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    </a:t>
            </a:r>
            <a:r>
              <a:rPr lang="en-US" altLang="zh-TW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vec3 L = …;</a:t>
            </a:r>
          </a:p>
          <a:p>
            <a:pPr marL="0" indent="0">
              <a:buNone/>
            </a:pPr>
            <a:r>
              <a:rPr lang="en-US" altLang="zh-TW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vec3 I = 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vec3(1, 1, 1</a:t>
            </a:r>
            <a:r>
              <a:rPr lang="en-US" altLang="zh-TW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);//intensity of </a:t>
            </a:r>
            <a:r>
              <a:rPr lang="en-US" altLang="zh-TW" sz="1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lightsource</a:t>
            </a:r>
            <a:endParaRPr lang="en-US" altLang="zh-TW" sz="18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return I * …  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vec3 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unit_direction</a:t>
            </a:r>
            <a:r>
              <a:rPr lang="en-US" altLang="zh-TW" sz="1800" dirty="0" smtClean="0">
                <a:latin typeface="Consolas" panose="020B0609020204030204" pitchFamily="49" charset="0"/>
              </a:rPr>
              <a:t> = 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unit_vector</a:t>
            </a:r>
            <a:r>
              <a:rPr lang="en-US" altLang="zh-TW" sz="1800" dirty="0" smtClean="0">
                <a:latin typeface="Consolas" panose="020B0609020204030204" pitchFamily="49" charset="0"/>
              </a:rPr>
              <a:t>(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r.direction</a:t>
            </a:r>
            <a:r>
              <a:rPr lang="en-US" altLang="zh-TW" sz="1800" dirty="0" smtClean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float t= 0.5(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unit_direction.y</a:t>
            </a:r>
            <a:r>
              <a:rPr lang="en-US" altLang="zh-TW" sz="1800" dirty="0" smtClean="0">
                <a:latin typeface="Consolas" panose="020B0609020204030204" pitchFamily="49" charset="0"/>
              </a:rPr>
              <a:t>() + 1.0);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return (1.0-t)* vec3(1, 1, 1) + t* vec3(0.5, 0.7, 1.0);</a:t>
            </a:r>
            <a:endParaRPr lang="en-US" altLang="zh-TW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}</a:t>
            </a:r>
            <a:endParaRPr lang="zh-TW" alt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8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516216" y="371703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Lightsource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(-1, 1, 0)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94420" y="3614857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Lightsource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(1, 1, 0)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563888" y="3717031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Lightsource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(0, 0, 0)</a:t>
            </a:r>
            <a:endParaRPr lang="zh-TW" altLang="en-US" dirty="0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997425"/>
              </p:ext>
            </p:extLst>
          </p:nvPr>
        </p:nvGraphicFramePr>
        <p:xfrm>
          <a:off x="521928" y="2319922"/>
          <a:ext cx="2473176" cy="12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Image" r:id="rId3" imgW="5079240" imgH="2539440" progId="Photoshop.Image.16">
                  <p:embed/>
                </p:oleObj>
              </mc:Choice>
              <mc:Fallback>
                <p:oleObj name="Image" r:id="rId3" imgW="5079240" imgH="253944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1928" y="2319922"/>
                        <a:ext cx="2473176" cy="1236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233641"/>
              </p:ext>
            </p:extLst>
          </p:nvPr>
        </p:nvGraphicFramePr>
        <p:xfrm>
          <a:off x="6121332" y="2287892"/>
          <a:ext cx="2517959" cy="1258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Image" r:id="rId5" imgW="5079240" imgH="2539440" progId="Photoshop.Image.16">
                  <p:embed/>
                </p:oleObj>
              </mc:Choice>
              <mc:Fallback>
                <p:oleObj name="Image" r:id="rId5" imgW="5079240" imgH="253944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21332" y="2287892"/>
                        <a:ext cx="2517959" cy="1258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441854"/>
              </p:ext>
            </p:extLst>
          </p:nvPr>
        </p:nvGraphicFramePr>
        <p:xfrm>
          <a:off x="3275856" y="2319922"/>
          <a:ext cx="2473175" cy="12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Image" r:id="rId7" imgW="5079240" imgH="2539440" progId="Photoshop.Image.16">
                  <p:embed/>
                </p:oleObj>
              </mc:Choice>
              <mc:Fallback>
                <p:oleObj name="Image" r:id="rId7" imgW="5079240" imgH="253944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5856" y="2319922"/>
                        <a:ext cx="2473175" cy="1236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1091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Bonus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Multiple sphere</a:t>
            </a:r>
          </a:p>
          <a:p>
            <a:endParaRPr lang="en-US" altLang="zh-TW" dirty="0"/>
          </a:p>
          <a:p>
            <a:r>
              <a:rPr lang="en-US" altLang="zh-TW" dirty="0" smtClean="0"/>
              <a:t>Ray-plane intersection, or </a:t>
            </a:r>
            <a:r>
              <a:rPr lang="en-US" altLang="zh-TW" dirty="0" smtClean="0"/>
              <a:t>Ray-</a:t>
            </a:r>
            <a:r>
              <a:rPr lang="en-US" altLang="zh-TW" dirty="0" err="1" smtClean="0"/>
              <a:t>othersurface</a:t>
            </a:r>
            <a:r>
              <a:rPr lang="en-US" altLang="zh-TW" dirty="0" smtClean="0"/>
              <a:t> ….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Antialiasing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1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Chapter 4 in Fundamentals </a:t>
            </a:r>
            <a:r>
              <a:rPr lang="en-US" altLang="zh-TW" dirty="0"/>
              <a:t>of Computer Graphics, 4/e.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304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ppm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052638"/>
            <a:ext cx="817245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40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404664"/>
            <a:ext cx="9036496" cy="57214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fstream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namespace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zh-TW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width = 200;</a:t>
            </a:r>
          </a:p>
          <a:p>
            <a:pPr marL="0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height = 100;</a:t>
            </a:r>
          </a:p>
          <a:p>
            <a:pPr marL="0" indent="0">
              <a:buNone/>
            </a:pPr>
            <a:endParaRPr lang="zh-TW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fstream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file;</a:t>
            </a:r>
          </a:p>
          <a:p>
            <a:pPr marL="0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file.open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ray.ppm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::out);</a:t>
            </a:r>
          </a:p>
          <a:p>
            <a:pPr marL="0" indent="0">
              <a:buNone/>
            </a:pPr>
            <a:endParaRPr lang="zh-TW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file </a:t>
            </a:r>
            <a:r>
              <a:rPr lang="pt-BR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&lt;&lt; "</a:t>
            </a:r>
            <a:r>
              <a:rPr lang="pt-BR" altLang="zh-TW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P3</a:t>
            </a:r>
            <a:r>
              <a:rPr lang="pt-BR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\n" &lt;&lt; </a:t>
            </a:r>
            <a:r>
              <a:rPr lang="pt-BR" altLang="zh-TW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pt-BR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" " &lt;&lt; </a:t>
            </a:r>
            <a:r>
              <a:rPr lang="pt-BR" altLang="zh-TW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pt-BR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"\n</a:t>
            </a:r>
            <a:r>
              <a:rPr lang="pt-BR" altLang="zh-TW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255</a:t>
            </a:r>
            <a:r>
              <a:rPr lang="pt-BR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\n";</a:t>
            </a:r>
          </a:p>
          <a:p>
            <a:pPr marL="0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j = height - 1; j &gt;= 0; j--) {</a:t>
            </a:r>
          </a:p>
          <a:p>
            <a:pPr marL="0" indent="0">
              <a:buNone/>
            </a:pPr>
            <a:r>
              <a:rPr lang="nn-NO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for </a:t>
            </a:r>
            <a:r>
              <a:rPr lang="nn-NO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(int i = 0; i &lt; width; i++) {</a:t>
            </a:r>
          </a:p>
          <a:p>
            <a:pPr marL="0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float 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r = float(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) / float(width);</a:t>
            </a:r>
          </a:p>
          <a:p>
            <a:pPr marL="0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float 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g = float(j) / float(height);</a:t>
            </a:r>
          </a:p>
          <a:p>
            <a:pPr marL="0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float 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b = 0.2;</a:t>
            </a:r>
          </a:p>
          <a:p>
            <a:pPr marL="0" indent="0">
              <a:buNone/>
            </a:pPr>
            <a:endParaRPr lang="zh-TW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file 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(r * 255) &lt;&lt; " " &lt;&lt;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(g * 255) &lt;&lt; " " &lt;&lt;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(b * 255) &lt;&lt; "\n";</a:t>
            </a:r>
          </a:p>
          <a:p>
            <a:pPr marL="0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en-US" altLang="zh-TW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altLang="zh-TW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TW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733773"/>
              </p:ext>
            </p:extLst>
          </p:nvPr>
        </p:nvGraphicFramePr>
        <p:xfrm>
          <a:off x="5508104" y="1052736"/>
          <a:ext cx="25400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Image" r:id="rId4" imgW="2539440" imgH="1269720" progId="Photoshop.Image.16">
                  <p:embed/>
                </p:oleObj>
              </mc:Choice>
              <mc:Fallback>
                <p:oleObj name="Image" r:id="rId4" imgW="2539440" imgH="126972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08104" y="1052736"/>
                        <a:ext cx="2540000" cy="1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348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vec3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Vec3 for (x, y, z), (r, g, b), …</a:t>
            </a:r>
          </a:p>
          <a:p>
            <a:r>
              <a:rPr lang="en-US" altLang="zh-TW" dirty="0" smtClean="0"/>
              <a:t>Operator</a:t>
            </a:r>
          </a:p>
          <a:p>
            <a:pPr lvl="1"/>
            <a:r>
              <a:rPr lang="en-US" altLang="zh-TW" dirty="0" smtClean="0"/>
              <a:t>vec3 + vec3, vec3 – vec3</a:t>
            </a:r>
          </a:p>
          <a:p>
            <a:pPr lvl="1"/>
            <a:r>
              <a:rPr lang="en-US" altLang="zh-TW" dirty="0" smtClean="0"/>
              <a:t>scalar * vec3</a:t>
            </a:r>
          </a:p>
          <a:p>
            <a:pPr lvl="1"/>
            <a:r>
              <a:rPr lang="en-US" altLang="zh-TW" dirty="0" smtClean="0"/>
              <a:t>dot, cross</a:t>
            </a:r>
          </a:p>
          <a:p>
            <a:pPr lvl="1"/>
            <a:r>
              <a:rPr lang="en-US" altLang="zh-TW" dirty="0" smtClean="0"/>
              <a:t>Length, </a:t>
            </a:r>
            <a:r>
              <a:rPr lang="en-US" altLang="zh-TW" dirty="0" err="1" smtClean="0"/>
              <a:t>unit_vector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4442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548680"/>
            <a:ext cx="8507288" cy="61926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vec3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vec3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() {}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vec3(float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e0, float e1, float e2) { e[0] = e0; e[1] = e1; e[2] = e2; }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float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x() 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{ return e[0]; }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y() 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{ return e[1]; }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float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z() 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{ return e[2]; }</a:t>
            </a:r>
          </a:p>
          <a:p>
            <a:pPr marL="0" indent="0">
              <a:buNone/>
            </a:pPr>
            <a:r>
              <a:rPr lang="pt-BR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float </a:t>
            </a:r>
            <a:r>
              <a:rPr lang="pt-BR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r() const { return e[0]; }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float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g() 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{ return e[1]; }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float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b() 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{ return e[2]; }</a:t>
            </a:r>
          </a:p>
          <a:p>
            <a:pPr marL="0" indent="0">
              <a:buNone/>
            </a:pP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inline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vec3&amp; operator</a:t>
            </a:r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vec3 &amp;v2);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inline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vec3&amp; operator</a:t>
            </a:r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-=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vec3 &amp;v2);</a:t>
            </a:r>
          </a:p>
          <a:p>
            <a:pPr marL="0" indent="0">
              <a:buNone/>
            </a:pP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inline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vec3&amp; operator</a:t>
            </a:r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*=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float t);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inline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vec3&amp; operator</a:t>
            </a:r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/=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float t);</a:t>
            </a:r>
          </a:p>
          <a:p>
            <a:pPr marL="0" indent="0">
              <a:buNone/>
            </a:pP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inline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float length() 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{ return 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(e[0] * e[0] + e[1] * e[1] + e[2] * e[2]); }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inline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squared_length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{ return e[0] * e[0] + e[1] * e[1] + e[2] * e[2]; }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inline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TW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make_unit_vector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float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e[3];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altLang="zh-TW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inline float </a:t>
            </a:r>
            <a:r>
              <a:rPr lang="fr-FR" altLang="zh-TW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dot</a:t>
            </a:r>
            <a:r>
              <a:rPr lang="fr-FR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(const vec3 &amp;v1, const vec3 &amp;v2) </a:t>
            </a:r>
            <a:r>
              <a:rPr lang="fr-FR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inline vec3 </a:t>
            </a:r>
            <a:r>
              <a:rPr lang="fr-FR" altLang="zh-TW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cross</a:t>
            </a:r>
            <a:r>
              <a:rPr lang="fr-FR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(const vec3 &amp;v1, const vec3 &amp;v2) </a:t>
            </a:r>
            <a:r>
              <a:rPr lang="fr-FR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inline vec3 </a:t>
            </a:r>
            <a:r>
              <a:rPr lang="en-US" altLang="zh-TW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unit_vector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(vec3 v)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31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474840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P</m:t>
                    </m:r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dirty="0"/>
                      <m:t>t</m:t>
                    </m:r>
                    <m:r>
                      <m:rPr>
                        <m:nor/>
                      </m:rPr>
                      <a:rPr lang="en-US" altLang="zh-TW" dirty="0"/>
                      <m:t>)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𝑑</m:t>
                        </m:r>
                      </m:e>
                    </m:acc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474840" cy="45259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橢圓 3"/>
          <p:cNvSpPr/>
          <p:nvPr/>
        </p:nvSpPr>
        <p:spPr>
          <a:xfrm>
            <a:off x="6072188" y="3644900"/>
            <a:ext cx="285750" cy="284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5" name="直線單箭頭接點 4"/>
          <p:cNvCxnSpPr>
            <a:stCxn id="4" idx="5"/>
          </p:cNvCxnSpPr>
          <p:nvPr/>
        </p:nvCxnSpPr>
        <p:spPr>
          <a:xfrm rot="16200000" flipH="1">
            <a:off x="6209507" y="3994944"/>
            <a:ext cx="969962" cy="755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8"/>
          <p:cNvSpPr txBox="1">
            <a:spLocks noChangeArrowheads="1"/>
          </p:cNvSpPr>
          <p:nvPr/>
        </p:nvSpPr>
        <p:spPr bwMode="auto">
          <a:xfrm>
            <a:off x="6786563" y="4071938"/>
            <a:ext cx="428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7" name="文字方塊 9"/>
          <p:cNvSpPr txBox="1">
            <a:spLocks noChangeArrowheads="1"/>
          </p:cNvSpPr>
          <p:nvPr/>
        </p:nvSpPr>
        <p:spPr bwMode="auto">
          <a:xfrm>
            <a:off x="5929313" y="3786188"/>
            <a:ext cx="500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dirty="0" smtClean="0"/>
              <a:t>O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4716016" y="1844824"/>
            <a:ext cx="3672408" cy="46805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7308304" y="515719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7668344" y="4857750"/>
            <a:ext cx="720080" cy="371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P(t)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580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#</a:t>
            </a:r>
            <a:r>
              <a:rPr lang="en-US" altLang="zh-TW" dirty="0" err="1">
                <a:latin typeface="Consolas" panose="020B0609020204030204" pitchFamily="49" charset="0"/>
              </a:rPr>
              <a:t>ifndef</a:t>
            </a:r>
            <a:r>
              <a:rPr lang="en-US" altLang="zh-TW" dirty="0">
                <a:latin typeface="Consolas" panose="020B0609020204030204" pitchFamily="49" charset="0"/>
              </a:rPr>
              <a:t> RAYH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#define RAYH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#include "vec3.h"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class ray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public: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    ray() {}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    ray(</a:t>
            </a:r>
            <a:r>
              <a:rPr lang="en-US" altLang="zh-TW" dirty="0" err="1">
                <a:latin typeface="Consolas" panose="020B0609020204030204" pitchFamily="49" charset="0"/>
              </a:rPr>
              <a:t>const</a:t>
            </a:r>
            <a:r>
              <a:rPr lang="en-US" altLang="zh-TW" dirty="0">
                <a:latin typeface="Consolas" panose="020B0609020204030204" pitchFamily="49" charset="0"/>
              </a:rPr>
              <a:t> vec3&amp; a, </a:t>
            </a:r>
            <a:r>
              <a:rPr lang="en-US" altLang="zh-TW" dirty="0" err="1">
                <a:latin typeface="Consolas" panose="020B0609020204030204" pitchFamily="49" charset="0"/>
              </a:rPr>
              <a:t>const</a:t>
            </a:r>
            <a:r>
              <a:rPr lang="en-US" altLang="zh-TW" dirty="0">
                <a:latin typeface="Consolas" panose="020B0609020204030204" pitchFamily="49" charset="0"/>
              </a:rPr>
              <a:t> vec3&amp; b) { O = a; D = b; }  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    vec3 origin() </a:t>
            </a:r>
            <a:r>
              <a:rPr lang="en-US" altLang="zh-TW" dirty="0" err="1">
                <a:latin typeface="Consolas" panose="020B0609020204030204" pitchFamily="49" charset="0"/>
              </a:rPr>
              <a:t>const</a:t>
            </a:r>
            <a:r>
              <a:rPr lang="en-US" altLang="zh-TW" dirty="0">
                <a:latin typeface="Consolas" panose="020B0609020204030204" pitchFamily="49" charset="0"/>
              </a:rPr>
              <a:t>       { return O; }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    vec3 direction() </a:t>
            </a:r>
            <a:r>
              <a:rPr lang="en-US" altLang="zh-TW" dirty="0" err="1">
                <a:latin typeface="Consolas" panose="020B0609020204030204" pitchFamily="49" charset="0"/>
              </a:rPr>
              <a:t>const</a:t>
            </a:r>
            <a:r>
              <a:rPr lang="en-US" altLang="zh-TW" dirty="0">
                <a:latin typeface="Consolas" panose="020B0609020204030204" pitchFamily="49" charset="0"/>
              </a:rPr>
              <a:t>    { return D; }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    vec3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point_at_parameter</a:t>
            </a:r>
            <a:r>
              <a:rPr lang="en-US" altLang="zh-TW" dirty="0">
                <a:latin typeface="Consolas" panose="020B0609020204030204" pitchFamily="49" charset="0"/>
              </a:rPr>
              <a:t>(float t) </a:t>
            </a:r>
            <a:r>
              <a:rPr lang="en-US" altLang="zh-TW" dirty="0" err="1">
                <a:latin typeface="Consolas" panose="020B0609020204030204" pitchFamily="49" charset="0"/>
              </a:rPr>
              <a:t>const</a:t>
            </a:r>
            <a:r>
              <a:rPr lang="en-US" altLang="zh-TW" dirty="0">
                <a:latin typeface="Consolas" panose="020B0609020204030204" pitchFamily="49" charset="0"/>
              </a:rPr>
              <a:t> { </a:t>
            </a:r>
            <a:r>
              <a:rPr lang="en-US" altLang="zh-TW" dirty="0" smtClean="0">
                <a:latin typeface="Consolas" panose="020B0609020204030204" pitchFamily="49" charset="0"/>
              </a:rPr>
              <a:t>… }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    vec3 O;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    vec3 D;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#</a:t>
            </a:r>
            <a:r>
              <a:rPr lang="en-US" altLang="zh-TW" dirty="0" err="1">
                <a:latin typeface="Consolas" panose="020B0609020204030204" pitchFamily="49" charset="0"/>
              </a:rPr>
              <a:t>endif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81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Camera (Primary Ray)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altLang="zh-TW" dirty="0" smtClean="0"/>
              <a:t>Ray</a:t>
            </a:r>
          </a:p>
          <a:p>
            <a:pPr lvl="1"/>
            <a:r>
              <a:rPr lang="en-US" altLang="zh-TW" dirty="0" smtClean="0"/>
              <a:t>Origin point</a:t>
            </a:r>
          </a:p>
          <a:p>
            <a:pPr lvl="1"/>
            <a:r>
              <a:rPr lang="en-US" altLang="zh-TW" dirty="0" smtClean="0"/>
              <a:t>Direction</a:t>
            </a:r>
          </a:p>
          <a:p>
            <a:r>
              <a:rPr lang="en-US" altLang="zh-TW" dirty="0" smtClean="0"/>
              <a:t>Camera</a:t>
            </a:r>
          </a:p>
          <a:p>
            <a:pPr lvl="1"/>
            <a:r>
              <a:rPr lang="en-US" altLang="zh-TW" dirty="0" smtClean="0"/>
              <a:t>COP</a:t>
            </a:r>
          </a:p>
          <a:p>
            <a:pPr lvl="1"/>
            <a:r>
              <a:rPr lang="en-US" altLang="zh-TW" dirty="0" smtClean="0"/>
              <a:t>Projection plane</a:t>
            </a:r>
          </a:p>
          <a:p>
            <a:r>
              <a:rPr lang="en-US" altLang="zh-TW" dirty="0" smtClean="0"/>
              <a:t>Image size</a:t>
            </a:r>
          </a:p>
          <a:p>
            <a:pPr lvl="1"/>
            <a:r>
              <a:rPr lang="en-US" altLang="zh-TW" dirty="0" smtClean="0"/>
              <a:t>Ex: 200x100 pixe</a:t>
            </a:r>
            <a:r>
              <a:rPr lang="en-US" altLang="zh-TW" dirty="0"/>
              <a:t>l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Picture 4" descr="an13f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88840"/>
            <a:ext cx="35052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211960" y="481243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(0, 0, 0)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707904" y="407791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(-2, -1, -1)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779912" y="30706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(-2, 1, -1)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084168" y="462039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(2, -1, -1)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5292080" y="400506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148064" y="32756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(u, v)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936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1259</Words>
  <Application>Microsoft Office PowerPoint</Application>
  <PresentationFormat>如螢幕大小 (4:3)</PresentationFormat>
  <Paragraphs>248</Paragraphs>
  <Slides>24</Slides>
  <Notes>6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4" baseType="lpstr">
      <vt:lpstr>ＭＳ Ｐゴシック</vt:lpstr>
      <vt:lpstr>新細明體</vt:lpstr>
      <vt:lpstr>Arial</vt:lpstr>
      <vt:lpstr>Calibri</vt:lpstr>
      <vt:lpstr>Cambria Math</vt:lpstr>
      <vt:lpstr>Consolas</vt:lpstr>
      <vt:lpstr>Symbol</vt:lpstr>
      <vt:lpstr>Times New Roman</vt:lpstr>
      <vt:lpstr>Office 佈景主題</vt:lpstr>
      <vt:lpstr>Image</vt:lpstr>
      <vt:lpstr>Computer Graphics Ray tracing</vt:lpstr>
      <vt:lpstr>Outline</vt:lpstr>
      <vt:lpstr>ppm format</vt:lpstr>
      <vt:lpstr>PowerPoint 簡報</vt:lpstr>
      <vt:lpstr>vec3</vt:lpstr>
      <vt:lpstr>PowerPoint 簡報</vt:lpstr>
      <vt:lpstr>ray</vt:lpstr>
      <vt:lpstr>PowerPoint 簡報</vt:lpstr>
      <vt:lpstr>Camera (Primary Ray)</vt:lpstr>
      <vt:lpstr>ppm</vt:lpstr>
      <vt:lpstr>Primary Rays</vt:lpstr>
      <vt:lpstr>Simple skybox</vt:lpstr>
      <vt:lpstr>Sphere</vt:lpstr>
      <vt:lpstr>Sphere Intersection</vt:lpstr>
      <vt:lpstr>PowerPoint 簡報</vt:lpstr>
      <vt:lpstr>Result 60%</vt:lpstr>
      <vt:lpstr>Surface normal</vt:lpstr>
      <vt:lpstr>PowerPoint 簡報</vt:lpstr>
      <vt:lpstr>Point light source</vt:lpstr>
      <vt:lpstr>diffuse Surface</vt:lpstr>
      <vt:lpstr>PowerPoint 簡報</vt:lpstr>
      <vt:lpstr>result</vt:lpstr>
      <vt:lpstr>Bonus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Ray tracing</dc:title>
  <cp:lastModifiedBy>Ming-Te Chi</cp:lastModifiedBy>
  <cp:revision>35</cp:revision>
  <dcterms:modified xsi:type="dcterms:W3CDTF">2020-03-08T07:10:58Z</dcterms:modified>
</cp:coreProperties>
</file>