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6" r:id="rId4"/>
    <p:sldId id="287" r:id="rId5"/>
    <p:sldId id="288" r:id="rId6"/>
    <p:sldId id="289" r:id="rId7"/>
    <p:sldId id="301" r:id="rId8"/>
    <p:sldId id="299" r:id="rId9"/>
    <p:sldId id="290" r:id="rId10"/>
    <p:sldId id="291" r:id="rId11"/>
    <p:sldId id="292" r:id="rId12"/>
    <p:sldId id="293" r:id="rId13"/>
    <p:sldId id="295" r:id="rId14"/>
    <p:sldId id="302" r:id="rId15"/>
    <p:sldId id="296" r:id="rId16"/>
    <p:sldId id="309" r:id="rId17"/>
    <p:sldId id="303" r:id="rId18"/>
    <p:sldId id="285" r:id="rId19"/>
    <p:sldId id="304" r:id="rId20"/>
    <p:sldId id="298" r:id="rId21"/>
    <p:sldId id="300" r:id="rId22"/>
    <p:sldId id="305" r:id="rId23"/>
    <p:sldId id="306" r:id="rId24"/>
    <p:sldId id="307" r:id="rId25"/>
    <p:sldId id="308" r:id="rId26"/>
    <p:sldId id="275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70" autoAdjust="0"/>
  </p:normalViewPr>
  <p:slideViewPr>
    <p:cSldViewPr>
      <p:cViewPr varScale="1">
        <p:scale>
          <a:sx n="73" d="100"/>
          <a:sy n="73" d="100"/>
        </p:scale>
        <p:origin x="357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789A6-F6FA-4428-8972-AABEFB666F15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50A75-E42D-4F1E-948F-21B622450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84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2020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718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vec3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colorlist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[8] = { vec3(0.8, 0.3, 0.3), vec3(0.3, 0.8, 0.3), vec3(0.3, 0.3, 0.8),</a:t>
            </a:r>
          </a:p>
          <a:p>
            <a:r>
              <a:rPr lang="fr-FR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vec3(0.8, 0.8, 0.3), vec3(0.3, 0.8, 0.8), vec3(0.8, 0.3, 0.8),</a:t>
            </a:r>
          </a:p>
          <a:p>
            <a:r>
              <a:rPr lang="fr-FR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vec3(0.8, 0.8, 0.8), vec3(0.3, 0.3, 0.3) };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//objects in the world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hitable_list.push_back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(sphere(vec3(0, -100.5, -2), 100)); //ground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hitable_list.push_back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(sphere(vec3(0, 0, -2), 0.5, vec3(1.0f, 1.0f, 1.0f), 0.0f, 0.9f));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hitable_list.push_back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(sphere(vec3(1, 0, -1.75), 0.5, vec3(1.0f, 1.0f, 1.0f), 0.9f));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hitable_list.push_back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(sphere(vec3(-1, 0, -2.25), 0.5, vec3(1.0f, 0.7f, 0.3f)));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srand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(1234);</a:t>
            </a:r>
          </a:p>
          <a:p>
            <a:r>
              <a:rPr lang="nn-NO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48; i++) 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((float)rand() / (float)(RAND_MAX)) * 6.0f - 3.0f;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((float)rand() / (float)(RAND_MAX)) * 3.0f - 1.5f;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cindex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rand() % 8;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rand_reflec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((float)rand() / (float)(RAND_MAX));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rand_refrac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((float)rand() / (float)(RAND_MAX));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hitable_list.push_back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sphere(vec3(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-0.4, zr-2), 0.1,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colorlist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cindex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rand_reflec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0.0f) );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270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https://github.com/nothings/stb/blob/master/stb_image_write.h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18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99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47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vector&lt;sphere&gt;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hitable_list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//objects in the world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hitable_list.push_back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(sphere(vec3(0, -100.5, -2), 100));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hitable_list.push_back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(sphere(vec3(0, 0, -2), 0.5));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hitable_list.push_back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(sphere(vec3(1, 0, -1.75), 0.5));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hitable_list.push_back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(sphere(vec3(-1, 0, -2.25), 0.5));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srand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(1234);</a:t>
            </a:r>
          </a:p>
          <a:p>
            <a:r>
              <a:rPr lang="nn-NO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48; i++) 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((float)rand() / (float)(RAND_MAX)) * 6.0f - 3.0f;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((float)rand() / (float)(RAND_MAX)) * 3.0f - 1.5f;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hitable_list.push_back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(sphere(vec3(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-0.45, zr-2), 0.05));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89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Pseudo</a:t>
            </a:r>
            <a:r>
              <a:rPr lang="en-US" altLang="zh-TW" baseline="0" dirty="0" smtClean="0"/>
              <a:t> code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06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Case status==</a:t>
            </a:r>
            <a:r>
              <a:rPr lang="en-US" altLang="zh-TW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light_source</a:t>
            </a:r>
            <a:endParaRPr lang="en-US" altLang="zh-TW" sz="1200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* Add </a:t>
            </a:r>
            <a:r>
              <a:rPr lang="en-US" altLang="zh-TW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light_source</a:t>
            </a:r>
            <a:r>
              <a:rPr lang="en-US" altLang="zh-TW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as small sphere in intersection()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48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Local: contribution from shading in q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535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http://www.opengl.org/sdk/docs/manglsl/xhtml/reflect.xml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52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52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52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52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490646E-7642-4BFC-9F95-6267EF4CC11B}" type="slidenum">
              <a:rPr lang="en-US" altLang="zh-TW" sz="1300" smtClean="0"/>
              <a:pPr eaLnBrk="1" hangingPunct="1"/>
              <a:t>13</a:t>
            </a:fld>
            <a:endParaRPr lang="en-US" altLang="zh-TW" sz="1300" smtClean="0"/>
          </a:p>
        </p:txBody>
      </p:sp>
    </p:spTree>
    <p:extLst>
      <p:ext uri="{BB962C8B-B14F-4D97-AF65-F5344CB8AC3E}">
        <p14:creationId xmlns:p14="http://schemas.microsoft.com/office/powerpoint/2010/main" val="1074294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sphere: public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hitable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sphere() {}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sphere(vec3 c, float r, float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w_ri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=0.0f, float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w_ti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=0.0f) : center(c), radius(r),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w_r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w_ri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w_t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w_ti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{};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bool hit(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ray&amp; r, float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tmin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float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tmax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hit_record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rec)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vec3center;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floatradius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floatw_r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floatw_t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0A75-E42D-4F1E-948F-21B622450C8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431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 smtClean="0">
                <a:ea typeface="+mn-ea"/>
              </a:rPr>
              <a:t>https://www.opengl.org/sdk/docs/man4/html/refract.xhtml</a:t>
            </a:r>
          </a:p>
        </p:txBody>
      </p:sp>
      <p:sp>
        <p:nvSpPr>
          <p:cNvPr id="634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52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52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52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525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4EAAAEF-6F98-44FC-9D0C-91228DCDD680}" type="slidenum">
              <a:rPr lang="en-US" altLang="zh-TW" sz="1300" smtClean="0"/>
              <a:pPr eaLnBrk="1" hangingPunct="1"/>
              <a:t>15</a:t>
            </a:fld>
            <a:endParaRPr lang="en-US" altLang="zh-TW" sz="1300" smtClean="0"/>
          </a:p>
        </p:txBody>
      </p:sp>
    </p:spTree>
    <p:extLst>
      <p:ext uri="{BB962C8B-B14F-4D97-AF65-F5344CB8AC3E}">
        <p14:creationId xmlns:p14="http://schemas.microsoft.com/office/powerpoint/2010/main" val="193556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st_of_refractive_indices" TargetMode="External"/><Relationship Id="rId5" Type="http://schemas.openxmlformats.org/officeDocument/2006/relationships/hyperlink" Target="https://en.wikipedia.org/wiki/Snell's_law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ay_trace_diagram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gl.org/sdk/docs/man4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Computer Graphics</a:t>
            </a:r>
            <a:br>
              <a:rPr lang="en-US" altLang="zh-TW" b="1" dirty="0"/>
            </a:br>
            <a:r>
              <a:rPr lang="en-US" altLang="zh-TW" dirty="0"/>
              <a:t>Ray </a:t>
            </a:r>
            <a:r>
              <a:rPr lang="en-US" altLang="zh-TW" dirty="0" smtClean="0"/>
              <a:t>tracing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Step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4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477000"/>
            <a:ext cx="2133600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28" rIns="45720"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1A95B5D8-E8E6-4494-A54C-1A4B302720C6}" type="slidenum">
              <a:rPr lang="es-ES" altLang="zh-TW" sz="2400">
                <a:latin typeface="Times New Roman" panose="02020603050405020304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s-ES" altLang="zh-TW" sz="24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Recursive Ray Tracer(1/3)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0105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smtClean="0">
                <a:latin typeface="Consolas" panose="020B0609020204030204" pitchFamily="49" charset="0"/>
              </a:rPr>
              <a:t>color trace(point p, vector d, </a:t>
            </a:r>
            <a:r>
              <a:rPr lang="en-US" altLang="zh-TW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zh-TW" sz="2800" dirty="0" smtClean="0">
                <a:latin typeface="Consolas" panose="020B0609020204030204" pitchFamily="49" charset="0"/>
              </a:rPr>
              <a:t> step)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smtClean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smtClean="0">
                <a:latin typeface="Consolas" panose="020B0609020204030204" pitchFamily="49" charset="0"/>
              </a:rPr>
              <a:t>  color local, reflected, transmitted;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smtClean="0">
                <a:latin typeface="Consolas" panose="020B0609020204030204" pitchFamily="49" charset="0"/>
              </a:rPr>
              <a:t>  point q;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smtClean="0">
                <a:latin typeface="Consolas" panose="020B0609020204030204" pitchFamily="49" charset="0"/>
              </a:rPr>
              <a:t>  normal n;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TW" sz="2800" dirty="0" smtClean="0">
              <a:latin typeface="Consolas" panose="020B0609020204030204" pitchFamily="49" charset="0"/>
            </a:endParaRPr>
          </a:p>
          <a:p>
            <a:pPr marL="1168400" indent="-1168400"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smtClean="0">
                <a:latin typeface="Consolas" panose="020B0609020204030204" pitchFamily="49" charset="0"/>
              </a:rPr>
              <a:t>  if(step &gt; max)                       return vec3(0, 0, 0);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//black or background</a:t>
            </a:r>
            <a:endParaRPr lang="en-US" altLang="zh-TW" sz="28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6072188" y="3644900"/>
            <a:ext cx="285750" cy="284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" name="直線單箭頭接點 7"/>
          <p:cNvCxnSpPr>
            <a:stCxn id="6" idx="5"/>
          </p:cNvCxnSpPr>
          <p:nvPr/>
        </p:nvCxnSpPr>
        <p:spPr>
          <a:xfrm rot="16200000" flipH="1">
            <a:off x="6209507" y="3994944"/>
            <a:ext cx="969962" cy="75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5" name="文字方塊 8"/>
          <p:cNvSpPr txBox="1">
            <a:spLocks noChangeArrowheads="1"/>
          </p:cNvSpPr>
          <p:nvPr/>
        </p:nvSpPr>
        <p:spPr bwMode="auto">
          <a:xfrm>
            <a:off x="6786563" y="4071938"/>
            <a:ext cx="428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d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2536" name="文字方塊 9"/>
          <p:cNvSpPr txBox="1">
            <a:spLocks noChangeArrowheads="1"/>
          </p:cNvSpPr>
          <p:nvPr/>
        </p:nvSpPr>
        <p:spPr bwMode="auto">
          <a:xfrm>
            <a:off x="5929313" y="3786188"/>
            <a:ext cx="500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p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1165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477000"/>
            <a:ext cx="2133600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28" rIns="45720"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F828BCE3-824F-4BAB-A211-B2C4E7CCC7B3}" type="slidenum">
              <a:rPr lang="es-ES" altLang="zh-TW" sz="2400">
                <a:latin typeface="Times New Roman" panose="02020603050405020304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s-ES" altLang="zh-TW" sz="24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Recursive Ray Tracer (2/3)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smtClean="0">
                <a:latin typeface="Consolas" panose="020B0609020204030204" pitchFamily="49" charset="0"/>
              </a:rPr>
              <a:t>q = intersect(p, d, status);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TW" sz="2800" dirty="0" smtClean="0">
              <a:latin typeface="Consolas" panose="020B0609020204030204" pitchFamily="49" charset="0"/>
            </a:endParaRPr>
          </a:p>
          <a:p>
            <a:pPr marL="804863" indent="-804863">
              <a:lnSpc>
                <a:spcPct val="90000"/>
              </a:lnSpc>
              <a:buFontTx/>
              <a:buNone/>
              <a:defRPr/>
            </a:pPr>
            <a:r>
              <a:rPr lang="en-US" altLang="zh-TW" sz="2800" strike="sngStrike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//if(status==</a:t>
            </a:r>
            <a:r>
              <a:rPr lang="en-US" altLang="zh-TW" sz="2800" strike="sngStrike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light_source</a:t>
            </a:r>
            <a:r>
              <a:rPr lang="en-US" altLang="zh-TW" sz="2800" strike="sngStrike" dirty="0" smtClean="0">
                <a:solidFill>
                  <a:srgbClr val="92D050"/>
                </a:solidFill>
                <a:latin typeface="Consolas" panose="020B0609020204030204" pitchFamily="49" charset="0"/>
              </a:rPr>
              <a:t>) //return(</a:t>
            </a:r>
            <a:r>
              <a:rPr lang="en-US" altLang="zh-TW" sz="2800" strike="sngStrike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light_source_color</a:t>
            </a:r>
            <a:r>
              <a:rPr lang="en-US" altLang="zh-TW" sz="2800" strike="sngStrike" dirty="0" smtClean="0">
                <a:solidFill>
                  <a:srgbClr val="92D050"/>
                </a:solidFill>
                <a:latin typeface="Consolas" panose="020B0609020204030204" pitchFamily="49" charset="0"/>
              </a:rPr>
              <a:t>);</a:t>
            </a:r>
          </a:p>
          <a:p>
            <a:pPr marL="804863" indent="-804863"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smtClean="0">
                <a:latin typeface="Consolas" panose="020B0609020204030204" pitchFamily="49" charset="0"/>
              </a:rPr>
              <a:t>if(status==</a:t>
            </a:r>
            <a:r>
              <a:rPr lang="en-US" altLang="zh-TW" sz="2800" dirty="0" err="1" smtClean="0">
                <a:latin typeface="Consolas" panose="020B0609020204030204" pitchFamily="49" charset="0"/>
              </a:rPr>
              <a:t>no_intersection</a:t>
            </a:r>
            <a:r>
              <a:rPr lang="en-US" altLang="zh-TW" sz="2800" dirty="0" smtClean="0">
                <a:latin typeface="Consolas" panose="020B0609020204030204" pitchFamily="49" charset="0"/>
              </a:rPr>
              <a:t>) return(</a:t>
            </a:r>
            <a:r>
              <a:rPr lang="en-US" altLang="zh-TW" sz="2800" dirty="0" err="1" smtClean="0">
                <a:latin typeface="Consolas" panose="020B0609020204030204" pitchFamily="49" charset="0"/>
              </a:rPr>
              <a:t>background_color</a:t>
            </a:r>
            <a:r>
              <a:rPr lang="en-US" altLang="zh-TW" sz="28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TW" sz="28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smtClean="0">
                <a:latin typeface="Consolas" panose="020B0609020204030204" pitchFamily="49" charset="0"/>
              </a:rPr>
              <a:t>n = normal(q); </a:t>
            </a:r>
            <a:r>
              <a:rPr lang="en-US" altLang="zh-TW" sz="28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//or get from </a:t>
            </a:r>
            <a:r>
              <a:rPr lang="en-US" altLang="zh-TW" sz="28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hit_record</a:t>
            </a:r>
            <a:endParaRPr lang="en-US" altLang="zh-TW" sz="2800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smtClean="0">
                <a:latin typeface="Consolas" panose="020B0609020204030204" pitchFamily="49" charset="0"/>
              </a:rPr>
              <a:t>r = reflect(q, n);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smtClean="0">
                <a:latin typeface="Consolas" panose="020B0609020204030204" pitchFamily="49" charset="0"/>
              </a:rPr>
              <a:t>t = transmit(q, n);</a:t>
            </a:r>
          </a:p>
        </p:txBody>
      </p:sp>
      <p:sp>
        <p:nvSpPr>
          <p:cNvPr id="6" name="橢圓 5"/>
          <p:cNvSpPr/>
          <p:nvPr/>
        </p:nvSpPr>
        <p:spPr>
          <a:xfrm>
            <a:off x="6572250" y="1287463"/>
            <a:ext cx="285750" cy="284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7" name="直線單箭頭接點 6"/>
          <p:cNvCxnSpPr>
            <a:stCxn id="6" idx="5"/>
          </p:cNvCxnSpPr>
          <p:nvPr/>
        </p:nvCxnSpPr>
        <p:spPr>
          <a:xfrm rot="16200000" flipH="1">
            <a:off x="6709568" y="1637507"/>
            <a:ext cx="969963" cy="75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9" name="文字方塊 7"/>
          <p:cNvSpPr txBox="1">
            <a:spLocks noChangeArrowheads="1"/>
          </p:cNvSpPr>
          <p:nvPr/>
        </p:nvSpPr>
        <p:spPr bwMode="auto">
          <a:xfrm>
            <a:off x="7286625" y="1714500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d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3560" name="文字方塊 8"/>
          <p:cNvSpPr txBox="1">
            <a:spLocks noChangeArrowheads="1"/>
          </p:cNvSpPr>
          <p:nvPr/>
        </p:nvSpPr>
        <p:spPr bwMode="auto">
          <a:xfrm>
            <a:off x="6429375" y="1428750"/>
            <a:ext cx="500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p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6500813" y="2500313"/>
            <a:ext cx="2357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7500938" y="2357438"/>
            <a:ext cx="214312" cy="2143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>
            <a:spLocks noChangeArrowheads="1"/>
          </p:cNvSpPr>
          <p:nvPr/>
        </p:nvSpPr>
        <p:spPr bwMode="auto">
          <a:xfrm>
            <a:off x="7358063" y="2428875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q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>
            <a:stCxn id="14" idx="0"/>
          </p:cNvCxnSpPr>
          <p:nvPr/>
        </p:nvCxnSpPr>
        <p:spPr>
          <a:xfrm rot="5400000" flipH="1" flipV="1">
            <a:off x="7126288" y="1911350"/>
            <a:ext cx="1000125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>
            <a:spLocks noChangeArrowheads="1"/>
          </p:cNvSpPr>
          <p:nvPr/>
        </p:nvSpPr>
        <p:spPr bwMode="auto">
          <a:xfrm>
            <a:off x="7429500" y="1000125"/>
            <a:ext cx="500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N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9" name="直線單箭頭接點 18"/>
          <p:cNvCxnSpPr>
            <a:stCxn id="14" idx="0"/>
          </p:cNvCxnSpPr>
          <p:nvPr/>
        </p:nvCxnSpPr>
        <p:spPr>
          <a:xfrm rot="5400000" flipH="1" flipV="1">
            <a:off x="7590632" y="1518444"/>
            <a:ext cx="928687" cy="892175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4" idx="0"/>
          </p:cNvCxnSpPr>
          <p:nvPr/>
        </p:nvCxnSpPr>
        <p:spPr>
          <a:xfrm rot="16200000" flipH="1">
            <a:off x="7233444" y="2804319"/>
            <a:ext cx="1000125" cy="249237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>
            <a:spLocks noChangeArrowheads="1"/>
          </p:cNvSpPr>
          <p:nvPr/>
        </p:nvSpPr>
        <p:spPr bwMode="auto">
          <a:xfrm>
            <a:off x="8358188" y="1571625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r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>
            <a:spLocks noChangeArrowheads="1"/>
          </p:cNvSpPr>
          <p:nvPr/>
        </p:nvSpPr>
        <p:spPr bwMode="auto">
          <a:xfrm>
            <a:off x="7929563" y="3182938"/>
            <a:ext cx="500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t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1025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477000"/>
            <a:ext cx="2133600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28" rIns="45720"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0AC7F23A-699F-47B2-A9AD-DBBD207EF364}" type="slidenum">
              <a:rPr lang="es-ES" altLang="zh-TW" sz="2400">
                <a:latin typeface="Times New Roman" panose="02020603050405020304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s-ES" altLang="zh-TW" sz="24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Recursive Ray Tracer (3/3)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00188"/>
            <a:ext cx="8172450" cy="4724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 sz="2800" dirty="0" smtClean="0">
                <a:latin typeface="Consolas" panose="020B0609020204030204" pitchFamily="49" charset="0"/>
              </a:rPr>
              <a:t>local = shading(…);</a:t>
            </a:r>
          </a:p>
          <a:p>
            <a:pPr>
              <a:buFontTx/>
              <a:buNone/>
              <a:defRPr/>
            </a:pPr>
            <a:r>
              <a:rPr lang="en-US" altLang="zh-TW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reflected = trace(q, r, step+1);</a:t>
            </a:r>
          </a:p>
          <a:p>
            <a:pPr>
              <a:buFontTx/>
              <a:buNone/>
              <a:defRPr/>
            </a:pPr>
            <a:r>
              <a:rPr lang="en-US" altLang="zh-TW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transmitted = trace(q, t, step+1);</a:t>
            </a:r>
          </a:p>
          <a:p>
            <a:pPr>
              <a:buFontTx/>
              <a:buNone/>
              <a:defRPr/>
            </a:pPr>
            <a:endParaRPr lang="en-US" altLang="zh-TW" sz="2800" dirty="0" smtClean="0">
              <a:latin typeface="Consolas" panose="020B0609020204030204" pitchFamily="49" charset="0"/>
            </a:endParaRPr>
          </a:p>
          <a:p>
            <a:pPr marL="1520825" indent="-1520825">
              <a:buFontTx/>
              <a:buNone/>
              <a:defRPr/>
            </a:pPr>
            <a:r>
              <a:rPr lang="en-US" altLang="zh-TW" sz="2800" dirty="0" smtClean="0">
                <a:latin typeface="Consolas" panose="020B0609020204030204" pitchFamily="49" charset="0"/>
              </a:rPr>
              <a:t>return(</a:t>
            </a:r>
            <a:r>
              <a:rPr lang="en-US" altLang="zh-TW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w_l</a:t>
            </a:r>
            <a:r>
              <a:rPr lang="en-US" altLang="zh-TW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dirty="0" smtClean="0">
                <a:latin typeface="Consolas" panose="020B0609020204030204" pitchFamily="49" charset="0"/>
              </a:rPr>
              <a:t>local </a:t>
            </a:r>
          </a:p>
          <a:p>
            <a:pPr marL="1520825" indent="-1520825">
              <a:buFontTx/>
              <a:buNone/>
              <a:defRPr/>
            </a:pPr>
            <a:r>
              <a:rPr lang="en-US" altLang="zh-TW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 smtClean="0">
                <a:latin typeface="Consolas" panose="020B0609020204030204" pitchFamily="49" charset="0"/>
              </a:rPr>
              <a:t>    + </a:t>
            </a:r>
            <a:r>
              <a:rPr lang="en-US" altLang="zh-TW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w_r</a:t>
            </a:r>
            <a:r>
              <a:rPr lang="en-US" altLang="zh-TW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dirty="0" smtClean="0">
                <a:latin typeface="Consolas" panose="020B0609020204030204" pitchFamily="49" charset="0"/>
              </a:rPr>
              <a:t>reflected </a:t>
            </a:r>
          </a:p>
          <a:p>
            <a:pPr marL="1520825" indent="-1520825">
              <a:buFontTx/>
              <a:buNone/>
              <a:defRPr/>
            </a:pPr>
            <a:r>
              <a:rPr lang="en-US" altLang="zh-TW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 smtClean="0">
                <a:latin typeface="Consolas" panose="020B0609020204030204" pitchFamily="49" charset="0"/>
              </a:rPr>
              <a:t>    + </a:t>
            </a:r>
            <a:r>
              <a:rPr lang="en-US" altLang="zh-TW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w_t</a:t>
            </a:r>
            <a:r>
              <a:rPr lang="en-US" altLang="zh-TW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dirty="0" smtClean="0">
                <a:latin typeface="Consolas" panose="020B0609020204030204" pitchFamily="49" charset="0"/>
              </a:rPr>
              <a:t>transmitted);</a:t>
            </a:r>
          </a:p>
          <a:p>
            <a:pPr>
              <a:buFontTx/>
              <a:buNone/>
              <a:defRPr/>
            </a:pPr>
            <a:r>
              <a:rPr lang="en-US" altLang="zh-TW" sz="28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橢圓 5"/>
          <p:cNvSpPr/>
          <p:nvPr/>
        </p:nvSpPr>
        <p:spPr>
          <a:xfrm>
            <a:off x="6643688" y="4527947"/>
            <a:ext cx="285750" cy="284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7" name="直線單箭頭接點 6"/>
          <p:cNvCxnSpPr>
            <a:stCxn id="6" idx="5"/>
          </p:cNvCxnSpPr>
          <p:nvPr/>
        </p:nvCxnSpPr>
        <p:spPr>
          <a:xfrm rot="16200000" flipH="1">
            <a:off x="6781006" y="4877991"/>
            <a:ext cx="969963" cy="75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3" name="文字方塊 7"/>
          <p:cNvSpPr txBox="1">
            <a:spLocks noChangeArrowheads="1"/>
          </p:cNvSpPr>
          <p:nvPr/>
        </p:nvSpPr>
        <p:spPr bwMode="auto">
          <a:xfrm>
            <a:off x="7358063" y="4954984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d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4584" name="文字方塊 8"/>
          <p:cNvSpPr txBox="1">
            <a:spLocks noChangeArrowheads="1"/>
          </p:cNvSpPr>
          <p:nvPr/>
        </p:nvSpPr>
        <p:spPr bwMode="auto">
          <a:xfrm>
            <a:off x="6500813" y="4669234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p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6572250" y="5740797"/>
            <a:ext cx="23574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7572375" y="5597922"/>
            <a:ext cx="214313" cy="2143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587" name="文字方塊 11"/>
          <p:cNvSpPr txBox="1">
            <a:spLocks noChangeArrowheads="1"/>
          </p:cNvSpPr>
          <p:nvPr/>
        </p:nvSpPr>
        <p:spPr bwMode="auto">
          <a:xfrm>
            <a:off x="7429500" y="5669359"/>
            <a:ext cx="500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q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3" name="直線單箭頭接點 12"/>
          <p:cNvCxnSpPr>
            <a:stCxn id="24587" idx="0"/>
          </p:cNvCxnSpPr>
          <p:nvPr/>
        </p:nvCxnSpPr>
        <p:spPr>
          <a:xfrm rot="5400000" flipH="1" flipV="1">
            <a:off x="7197725" y="5151834"/>
            <a:ext cx="1000125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9" name="文字方塊 13"/>
          <p:cNvSpPr txBox="1">
            <a:spLocks noChangeArrowheads="1"/>
          </p:cNvSpPr>
          <p:nvPr/>
        </p:nvSpPr>
        <p:spPr bwMode="auto">
          <a:xfrm>
            <a:off x="7500938" y="4240609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N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5" name="直線單箭頭接點 14"/>
          <p:cNvCxnSpPr>
            <a:stCxn id="24587" idx="0"/>
          </p:cNvCxnSpPr>
          <p:nvPr/>
        </p:nvCxnSpPr>
        <p:spPr>
          <a:xfrm rot="5400000" flipH="1" flipV="1">
            <a:off x="7662069" y="4758928"/>
            <a:ext cx="928687" cy="892175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24587" idx="0"/>
          </p:cNvCxnSpPr>
          <p:nvPr/>
        </p:nvCxnSpPr>
        <p:spPr>
          <a:xfrm rot="16200000" flipH="1">
            <a:off x="7304881" y="6044803"/>
            <a:ext cx="1000125" cy="24923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2" name="文字方塊 16"/>
          <p:cNvSpPr txBox="1">
            <a:spLocks noChangeArrowheads="1"/>
          </p:cNvSpPr>
          <p:nvPr/>
        </p:nvSpPr>
        <p:spPr bwMode="auto">
          <a:xfrm>
            <a:off x="8429625" y="4812109"/>
            <a:ext cx="500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r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4593" name="文字方塊 17"/>
          <p:cNvSpPr txBox="1">
            <a:spLocks noChangeArrowheads="1"/>
          </p:cNvSpPr>
          <p:nvPr/>
        </p:nvSpPr>
        <p:spPr bwMode="auto">
          <a:xfrm>
            <a:off x="8001000" y="6423422"/>
            <a:ext cx="500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t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699097" y="5276671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assume</a:t>
            </a:r>
          </a:p>
          <a:p>
            <a:r>
              <a:rPr lang="en-US" altLang="zh-TW" dirty="0" smtClean="0"/>
              <a:t>Mirror: </a:t>
            </a:r>
            <a:r>
              <a:rPr lang="en-US" altLang="zh-TW" dirty="0" err="1" smtClean="0"/>
              <a:t>w_l</a:t>
            </a:r>
            <a:r>
              <a:rPr lang="en-US" altLang="zh-TW" dirty="0" smtClean="0"/>
              <a:t>=0.0f, </a:t>
            </a:r>
            <a:r>
              <a:rPr lang="en-US" altLang="zh-TW" dirty="0" err="1" smtClean="0"/>
              <a:t>w_r</a:t>
            </a:r>
            <a:r>
              <a:rPr lang="en-US" altLang="zh-TW" dirty="0" smtClean="0"/>
              <a:t>=1.0f, </a:t>
            </a:r>
            <a:r>
              <a:rPr lang="en-US" altLang="zh-TW" dirty="0" err="1" smtClean="0"/>
              <a:t>w_t</a:t>
            </a:r>
            <a:r>
              <a:rPr lang="en-US" altLang="zh-TW" dirty="0" smtClean="0"/>
              <a:t> =0.0f</a:t>
            </a:r>
          </a:p>
          <a:p>
            <a:r>
              <a:rPr lang="en-US" altLang="zh-TW" dirty="0" smtClean="0"/>
              <a:t>Plastic: </a:t>
            </a:r>
            <a:r>
              <a:rPr lang="en-US" altLang="zh-TW" dirty="0" err="1" smtClean="0"/>
              <a:t>w_l</a:t>
            </a:r>
            <a:r>
              <a:rPr lang="en-US" altLang="zh-TW" dirty="0" smtClean="0"/>
              <a:t>=0.9, </a:t>
            </a:r>
            <a:r>
              <a:rPr lang="en-US" altLang="zh-TW" dirty="0" err="1" smtClean="0"/>
              <a:t>w_r</a:t>
            </a:r>
            <a:r>
              <a:rPr lang="en-US" altLang="zh-TW" dirty="0" smtClean="0"/>
              <a:t>=0.6f</a:t>
            </a:r>
            <a:r>
              <a:rPr lang="en-US" altLang="zh-TW" dirty="0"/>
              <a:t>, </a:t>
            </a:r>
            <a:r>
              <a:rPr lang="en-US" altLang="zh-TW" dirty="0" err="1"/>
              <a:t>w_t</a:t>
            </a:r>
            <a:r>
              <a:rPr lang="en-US" altLang="zh-TW" dirty="0"/>
              <a:t> =1.0f</a:t>
            </a:r>
          </a:p>
        </p:txBody>
      </p:sp>
    </p:spTree>
    <p:extLst>
      <p:ext uri="{BB962C8B-B14F-4D97-AF65-F5344CB8AC3E}">
        <p14:creationId xmlns:p14="http://schemas.microsoft.com/office/powerpoint/2010/main" val="197529163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mtClean="0"/>
              <a:t>Computing a Reflected Ray</a:t>
            </a:r>
            <a:endParaRPr lang="zh-TW" altLang="en-US" smtClean="0"/>
          </a:p>
        </p:txBody>
      </p:sp>
      <p:sp>
        <p:nvSpPr>
          <p:cNvPr id="2048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57188" y="1600200"/>
            <a:ext cx="4643437" cy="4525963"/>
          </a:xfrm>
          <a:blipFill rotWithShape="1">
            <a:blip r:embed="rId3"/>
            <a:stretch>
              <a:fillRect l="-2102" t="-1078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5643563" y="4500563"/>
            <a:ext cx="2714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rot="5400000" flipH="1" flipV="1">
            <a:off x="5892800" y="3465513"/>
            <a:ext cx="20732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文字方塊 7"/>
          <p:cNvSpPr txBox="1">
            <a:spLocks noChangeArrowheads="1"/>
          </p:cNvSpPr>
          <p:nvPr/>
        </p:nvSpPr>
        <p:spPr bwMode="auto">
          <a:xfrm>
            <a:off x="6643688" y="2571750"/>
            <a:ext cx="642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N</a:t>
            </a:r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6929438" y="3071813"/>
            <a:ext cx="1571625" cy="14287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rot="10800000">
            <a:off x="5286375" y="3071813"/>
            <a:ext cx="1652588" cy="14382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6929438" y="3071813"/>
            <a:ext cx="1571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357813" y="3071813"/>
            <a:ext cx="1571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1" name="文字方塊 20"/>
          <p:cNvSpPr txBox="1">
            <a:spLocks noChangeArrowheads="1"/>
          </p:cNvSpPr>
          <p:nvPr/>
        </p:nvSpPr>
        <p:spPr bwMode="auto">
          <a:xfrm>
            <a:off x="7429500" y="27527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</a:t>
            </a:r>
            <a:endParaRPr lang="zh-TW" altLang="en-US"/>
          </a:p>
        </p:txBody>
      </p:sp>
      <p:sp>
        <p:nvSpPr>
          <p:cNvPr id="20492" name="文字方塊 22"/>
          <p:cNvSpPr txBox="1">
            <a:spLocks noChangeArrowheads="1"/>
          </p:cNvSpPr>
          <p:nvPr/>
        </p:nvSpPr>
        <p:spPr bwMode="auto">
          <a:xfrm>
            <a:off x="6000750" y="27146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</a:t>
            </a:r>
            <a:endParaRPr lang="zh-TW" altLang="en-US"/>
          </a:p>
        </p:txBody>
      </p:sp>
      <p:sp>
        <p:nvSpPr>
          <p:cNvPr id="20493" name="文字方塊 23"/>
          <p:cNvSpPr txBox="1">
            <a:spLocks noChangeArrowheads="1"/>
          </p:cNvSpPr>
          <p:nvPr/>
        </p:nvSpPr>
        <p:spPr bwMode="auto">
          <a:xfrm>
            <a:off x="6929438" y="38957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Ɵ</a:t>
            </a:r>
            <a:endParaRPr lang="zh-TW" altLang="en-US"/>
          </a:p>
        </p:txBody>
      </p:sp>
      <p:sp>
        <p:nvSpPr>
          <p:cNvPr id="20494" name="文字方塊 24"/>
          <p:cNvSpPr txBox="1">
            <a:spLocks noChangeArrowheads="1"/>
          </p:cNvSpPr>
          <p:nvPr/>
        </p:nvSpPr>
        <p:spPr bwMode="auto">
          <a:xfrm>
            <a:off x="6572250" y="38957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Ɵ</a:t>
            </a:r>
            <a:endParaRPr lang="zh-TW" altLang="en-US"/>
          </a:p>
        </p:txBody>
      </p:sp>
      <p:sp>
        <p:nvSpPr>
          <p:cNvPr id="20495" name="文字方塊 25"/>
          <p:cNvSpPr txBox="1">
            <a:spLocks noChangeArrowheads="1"/>
          </p:cNvSpPr>
          <p:nvPr/>
        </p:nvSpPr>
        <p:spPr bwMode="auto">
          <a:xfrm>
            <a:off x="4929188" y="3214688"/>
            <a:ext cx="642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/>
              <a:t>R</a:t>
            </a:r>
            <a:r>
              <a:rPr lang="en-US" altLang="zh-TW"/>
              <a:t>in</a:t>
            </a:r>
            <a:endParaRPr lang="zh-TW" altLang="en-US"/>
          </a:p>
        </p:txBody>
      </p:sp>
      <p:sp>
        <p:nvSpPr>
          <p:cNvPr id="20496" name="文字方塊 26"/>
          <p:cNvSpPr txBox="1">
            <a:spLocks noChangeArrowheads="1"/>
          </p:cNvSpPr>
          <p:nvPr/>
        </p:nvSpPr>
        <p:spPr bwMode="auto">
          <a:xfrm>
            <a:off x="8286750" y="3182938"/>
            <a:ext cx="857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/>
              <a:t>R</a:t>
            </a:r>
            <a:r>
              <a:rPr lang="en-US" altLang="zh-TW"/>
              <a:t>out</a:t>
            </a:r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 flipV="1">
            <a:off x="6929437" y="2983706"/>
            <a:ext cx="0" cy="15115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915460" y="3391723"/>
            <a:ext cx="102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Ncos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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3419872" y="2802731"/>
            <a:ext cx="7200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29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 err="1"/>
              <a:t>hitable_list.push_back</a:t>
            </a:r>
            <a:r>
              <a:rPr lang="en-US" altLang="zh-TW" sz="2400" dirty="0"/>
              <a:t>(sphere(vec3(1, 0, -1.75), </a:t>
            </a:r>
            <a:r>
              <a:rPr lang="en-US" altLang="zh-TW" sz="2400" dirty="0" smtClean="0"/>
              <a:t>0.5f, </a:t>
            </a:r>
            <a:r>
              <a:rPr lang="en-US" altLang="zh-TW" sz="2400" dirty="0" smtClean="0">
                <a:solidFill>
                  <a:srgbClr val="FF0000"/>
                </a:solidFill>
              </a:rPr>
              <a:t>1.0f</a:t>
            </a:r>
            <a:r>
              <a:rPr lang="en-US" altLang="zh-TW" sz="2400" dirty="0"/>
              <a:t>));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47302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return </a:t>
            </a:r>
            <a:r>
              <a:rPr lang="en-US" altLang="zh-TW" dirty="0">
                <a:solidFill>
                  <a:srgbClr val="FF0000"/>
                </a:solidFill>
              </a:rPr>
              <a:t>(1.0f-rec_nearest.w_r)*</a:t>
            </a:r>
            <a:r>
              <a:rPr lang="en-US" altLang="zh-TW" dirty="0" err="1"/>
              <a:t>local_color</a:t>
            </a:r>
            <a:r>
              <a:rPr lang="en-US" altLang="zh-TW" dirty="0"/>
              <a:t> + </a:t>
            </a:r>
            <a:r>
              <a:rPr lang="en-US" altLang="zh-TW" dirty="0" err="1" smtClean="0">
                <a:solidFill>
                  <a:srgbClr val="FF0000"/>
                </a:solidFill>
              </a:rPr>
              <a:t>rec_nearest.w_r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reflected_color</a:t>
            </a:r>
            <a:r>
              <a:rPr lang="en-US" altLang="zh-TW" dirty="0" smtClean="0"/>
              <a:t>;</a:t>
            </a:r>
            <a:endParaRPr lang="zh-TW" altLang="en-US" dirty="0"/>
          </a:p>
        </p:txBody>
      </p:sp>
      <p:pic>
        <p:nvPicPr>
          <p:cNvPr id="1026" name="Picture 2" descr="C:\Users\mtchi\Documents\GitHub\cghw-ray\build\ray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98" y="1628800"/>
            <a:ext cx="5616001" cy="2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716016" y="2564904"/>
            <a:ext cx="86409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9999" y="188640"/>
            <a:ext cx="6477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w_r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824184" y="188640"/>
            <a:ext cx="17640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center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660232" y="188640"/>
            <a:ext cx="6477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Transformed ray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46856" y="1598066"/>
            <a:ext cx="8229600" cy="2839046"/>
          </a:xfrm>
          <a:blipFill rotWithShape="1">
            <a:blip r:embed="rId3"/>
            <a:srcRect/>
            <a:stretch>
              <a:fillRect l="-1630" t="-2790" b="-59418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4" name="矩形 3"/>
          <p:cNvSpPr/>
          <p:nvPr/>
        </p:nvSpPr>
        <p:spPr>
          <a:xfrm>
            <a:off x="7164388" y="1773238"/>
            <a:ext cx="1511300" cy="2087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6" name="直線單箭頭接點 5"/>
          <p:cNvCxnSpPr>
            <a:stCxn id="4" idx="1"/>
          </p:cNvCxnSpPr>
          <p:nvPr/>
        </p:nvCxnSpPr>
        <p:spPr>
          <a:xfrm flipH="1">
            <a:off x="6011863" y="2816225"/>
            <a:ext cx="11525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4" idx="1"/>
          </p:cNvCxnSpPr>
          <p:nvPr/>
        </p:nvCxnSpPr>
        <p:spPr>
          <a:xfrm>
            <a:off x="7164388" y="2816225"/>
            <a:ext cx="1079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9" name="文字方塊 8"/>
          <p:cNvSpPr txBox="1">
            <a:spLocks noChangeArrowheads="1"/>
          </p:cNvSpPr>
          <p:nvPr/>
        </p:nvSpPr>
        <p:spPr bwMode="auto">
          <a:xfrm>
            <a:off x="5553075" y="2586038"/>
            <a:ext cx="50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N</a:t>
            </a:r>
            <a:endParaRPr lang="zh-TW" altLang="en-US"/>
          </a:p>
        </p:txBody>
      </p:sp>
      <p:cxnSp>
        <p:nvCxnSpPr>
          <p:cNvPr id="11" name="直線單箭頭接點 10"/>
          <p:cNvCxnSpPr>
            <a:endCxn id="4" idx="1"/>
          </p:cNvCxnSpPr>
          <p:nvPr/>
        </p:nvCxnSpPr>
        <p:spPr>
          <a:xfrm>
            <a:off x="6372225" y="1989138"/>
            <a:ext cx="792163" cy="8270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6372225" y="2816225"/>
            <a:ext cx="792163" cy="9001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2" name="文字方塊 14"/>
          <p:cNvSpPr txBox="1">
            <a:spLocks noChangeArrowheads="1"/>
          </p:cNvSpPr>
          <p:nvPr/>
        </p:nvSpPr>
        <p:spPr bwMode="auto">
          <a:xfrm>
            <a:off x="6011863" y="1700213"/>
            <a:ext cx="242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</a:t>
            </a:r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7164388" y="2816225"/>
            <a:ext cx="1079500" cy="612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4" name="文字方塊 19"/>
          <p:cNvSpPr txBox="1">
            <a:spLocks noChangeArrowheads="1"/>
          </p:cNvSpPr>
          <p:nvPr/>
        </p:nvSpPr>
        <p:spPr bwMode="auto">
          <a:xfrm>
            <a:off x="6134100" y="3500438"/>
            <a:ext cx="45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endParaRPr lang="zh-TW" altLang="en-US"/>
          </a:p>
        </p:txBody>
      </p:sp>
      <p:sp>
        <p:nvSpPr>
          <p:cNvPr id="23565" name="文字方塊 20"/>
          <p:cNvSpPr txBox="1">
            <a:spLocks noChangeArrowheads="1"/>
          </p:cNvSpPr>
          <p:nvPr/>
        </p:nvSpPr>
        <p:spPr bwMode="auto">
          <a:xfrm>
            <a:off x="8243888" y="3500438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</a:t>
            </a:r>
            <a:endParaRPr lang="zh-TW" altLang="en-US"/>
          </a:p>
        </p:txBody>
      </p:sp>
      <p:sp>
        <p:nvSpPr>
          <p:cNvPr id="23566" name="文字方塊 21"/>
          <p:cNvSpPr txBox="1">
            <a:spLocks noChangeArrowheads="1"/>
          </p:cNvSpPr>
          <p:nvPr/>
        </p:nvSpPr>
        <p:spPr bwMode="auto">
          <a:xfrm>
            <a:off x="6588125" y="2420938"/>
            <a:ext cx="287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az-Cyrl-AZ" altLang="zh-TW"/>
              <a:t>θ</a:t>
            </a:r>
            <a:endParaRPr lang="zh-TW" altLang="en-US"/>
          </a:p>
        </p:txBody>
      </p:sp>
      <p:sp>
        <p:nvSpPr>
          <p:cNvPr id="23567" name="文字方塊 22"/>
          <p:cNvSpPr txBox="1">
            <a:spLocks noChangeArrowheads="1"/>
          </p:cNvSpPr>
          <p:nvPr/>
        </p:nvSpPr>
        <p:spPr bwMode="auto">
          <a:xfrm>
            <a:off x="6588125" y="2751138"/>
            <a:ext cx="287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az-Cyrl-AZ" altLang="zh-TW"/>
              <a:t>θ</a:t>
            </a:r>
            <a:endParaRPr lang="zh-TW" altLang="en-US"/>
          </a:p>
        </p:txBody>
      </p:sp>
      <p:sp>
        <p:nvSpPr>
          <p:cNvPr id="24" name="文字方塊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52320" y="2679303"/>
            <a:ext cx="288032" cy="461665"/>
          </a:xfrm>
          <a:prstGeom prst="rect">
            <a:avLst/>
          </a:prstGeom>
          <a:blipFill rotWithShape="1">
            <a:blip r:embed="rId4"/>
            <a:stretch>
              <a:fillRect l="-4167" r="-41667" b="-12000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11560" y="4725144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Find the refractive vector and index 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en.wikipedia.org/wiki/Snell%27s_law</a:t>
            </a:r>
            <a:endParaRPr lang="en-US" altLang="zh-TW" dirty="0" smtClean="0"/>
          </a:p>
          <a:p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en.wikipedia.org/wiki/List_of_refractive_indices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001082" y="363923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Air: 1</a:t>
            </a:r>
          </a:p>
          <a:p>
            <a:r>
              <a:rPr lang="en-US" altLang="zh-TW" dirty="0" smtClean="0"/>
              <a:t>Glass: 1.46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3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Outside / inside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11560" y="2564904"/>
            <a:ext cx="2124132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179690" y="4005064"/>
            <a:ext cx="147626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3530450" y="2492896"/>
            <a:ext cx="2124132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607900" y="2671584"/>
            <a:ext cx="147626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6467394" y="2412256"/>
            <a:ext cx="2124132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endCxn id="10" idx="1"/>
          </p:cNvCxnSpPr>
          <p:nvPr/>
        </p:nvCxnSpPr>
        <p:spPr>
          <a:xfrm flipH="1" flipV="1">
            <a:off x="6778466" y="2686435"/>
            <a:ext cx="97790" cy="1382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084168" y="4068440"/>
            <a:ext cx="792088" cy="12327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5796136" y="3720139"/>
            <a:ext cx="1080120" cy="359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9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/>
              <a:t>hitable_list.push_back</a:t>
            </a:r>
            <a:r>
              <a:rPr lang="en-US" altLang="zh-TW" sz="2000" dirty="0"/>
              <a:t>(sphere(vec3(0, 0, -2), 0.5</a:t>
            </a:r>
            <a:r>
              <a:rPr lang="en-US" altLang="zh-TW" sz="2000" dirty="0" smtClean="0"/>
              <a:t>, </a:t>
            </a:r>
            <a:r>
              <a:rPr lang="en-US" altLang="zh-TW" sz="2000" dirty="0"/>
              <a:t>0.0f, </a:t>
            </a:r>
            <a:r>
              <a:rPr lang="en-US" altLang="zh-TW" sz="2000" dirty="0">
                <a:solidFill>
                  <a:srgbClr val="FF0000"/>
                </a:solidFill>
              </a:rPr>
              <a:t>0.9f</a:t>
            </a:r>
            <a:r>
              <a:rPr lang="en-US" altLang="zh-TW" sz="2000" dirty="0" smtClean="0"/>
              <a:t>));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return </a:t>
            </a:r>
            <a:r>
              <a:rPr lang="en-US" altLang="zh-TW" dirty="0">
                <a:solidFill>
                  <a:srgbClr val="7030A0"/>
                </a:solidFill>
              </a:rPr>
              <a:t>(1.0f - </a:t>
            </a:r>
            <a:r>
              <a:rPr lang="en-US" altLang="zh-TW" dirty="0" err="1" smtClean="0">
                <a:solidFill>
                  <a:srgbClr val="7030A0"/>
                </a:solidFill>
              </a:rPr>
              <a:t>w_t</a:t>
            </a:r>
            <a:r>
              <a:rPr lang="en-US" altLang="zh-TW" dirty="0" smtClean="0">
                <a:solidFill>
                  <a:srgbClr val="7030A0"/>
                </a:solidFill>
              </a:rPr>
              <a:t>) </a:t>
            </a:r>
            <a:r>
              <a:rPr lang="en-US" altLang="zh-TW" dirty="0" smtClean="0"/>
              <a:t>* 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00B050"/>
                </a:solidFill>
              </a:rPr>
              <a:t>(1.0f-.</a:t>
            </a:r>
            <a:r>
              <a:rPr lang="en-US" altLang="zh-TW" dirty="0">
                <a:solidFill>
                  <a:srgbClr val="00B050"/>
                </a:solidFill>
              </a:rPr>
              <a:t>w_r</a:t>
            </a:r>
            <a:r>
              <a:rPr lang="en-US" altLang="zh-TW" dirty="0" smtClean="0">
                <a:solidFill>
                  <a:srgbClr val="00B050"/>
                </a:solidFill>
              </a:rPr>
              <a:t>)</a:t>
            </a:r>
            <a:r>
              <a:rPr lang="en-US" altLang="zh-TW" dirty="0" smtClean="0"/>
              <a:t> * </a:t>
            </a:r>
            <a:r>
              <a:rPr lang="en-US" altLang="zh-TW" dirty="0" err="1" smtClean="0"/>
              <a:t>local_color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err="1" smtClean="0">
                <a:solidFill>
                  <a:srgbClr val="00B050"/>
                </a:solidFill>
              </a:rPr>
              <a:t>rw_r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reflected_color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err="1" smtClean="0">
                <a:solidFill>
                  <a:srgbClr val="7030A0"/>
                </a:solidFill>
              </a:rPr>
              <a:t>w_t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transmitted_color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2050" name="Picture 2" descr="C:\Users\mtchi\Documents\GitHub\cghw-ray\build\ray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00" y="1628800"/>
            <a:ext cx="5616000" cy="2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211960" y="2636912"/>
            <a:ext cx="72008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056120" y="274638"/>
            <a:ext cx="6477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w_t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947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Shadow ray in shading()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latin typeface="Consolas" panose="020B0609020204030204" pitchFamily="49" charset="0"/>
              </a:rPr>
              <a:t>color shading(vec3 </a:t>
            </a:r>
            <a:r>
              <a:rPr lang="en-US" altLang="zh-TW" sz="2400" dirty="0" err="1" smtClean="0">
                <a:latin typeface="Consolas" panose="020B0609020204030204" pitchFamily="49" charset="0"/>
              </a:rPr>
              <a:t>lightsource</a:t>
            </a:r>
            <a:r>
              <a:rPr lang="en-US" altLang="zh-TW" sz="2400" dirty="0">
                <a:latin typeface="Consolas" panose="020B0609020204030204" pitchFamily="49" charset="0"/>
              </a:rPr>
              <a:t>, </a:t>
            </a:r>
            <a:r>
              <a:rPr lang="en-US" altLang="zh-TW" sz="2400" dirty="0" smtClean="0">
                <a:latin typeface="Consolas" panose="020B0609020204030204" pitchFamily="49" charset="0"/>
              </a:rPr>
              <a:t>vec3 </a:t>
            </a:r>
            <a:r>
              <a:rPr lang="en-US" altLang="zh-TW" sz="2400" dirty="0" err="1" smtClean="0">
                <a:latin typeface="Consolas" panose="020B0609020204030204" pitchFamily="49" charset="0"/>
              </a:rPr>
              <a:t>lightintensity</a:t>
            </a:r>
            <a:r>
              <a:rPr lang="en-US" altLang="zh-TW" sz="2400" dirty="0">
                <a:latin typeface="Consolas" panose="020B0609020204030204" pitchFamily="49" charset="0"/>
              </a:rPr>
              <a:t>, </a:t>
            </a:r>
            <a:r>
              <a:rPr lang="en-US" altLang="zh-TW" sz="2400" dirty="0" smtClean="0">
                <a:latin typeface="Consolas" panose="020B0609020204030204" pitchFamily="49" charset="0"/>
              </a:rPr>
              <a:t>    </a:t>
            </a:r>
            <a:r>
              <a:rPr lang="en-US" altLang="zh-TW" sz="2400" dirty="0" err="1" smtClean="0">
                <a:latin typeface="Consolas" panose="020B0609020204030204" pitchFamily="49" charset="0"/>
              </a:rPr>
              <a:t>hit_record</a:t>
            </a:r>
            <a:r>
              <a:rPr lang="en-US" altLang="zh-TW" sz="2400" dirty="0" smtClean="0"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latin typeface="Consolas" panose="020B0609020204030204" pitchFamily="49" charset="0"/>
              </a:rPr>
              <a:t>ht</a:t>
            </a:r>
            <a:r>
              <a:rPr lang="en-US" altLang="zh-TW" sz="2400" dirty="0" smtClean="0">
                <a:latin typeface="Consolas" panose="020B0609020204030204" pitchFamily="49" charset="0"/>
              </a:rPr>
              <a:t>, vec3 </a:t>
            </a:r>
            <a:r>
              <a:rPr lang="en-US" altLang="zh-TW" sz="2400" dirty="0" err="1" smtClean="0">
                <a:latin typeface="Consolas" panose="020B0609020204030204" pitchFamily="49" charset="0"/>
              </a:rPr>
              <a:t>Kd</a:t>
            </a:r>
            <a:r>
              <a:rPr lang="en-US" altLang="zh-TW" sz="24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nsolas" panose="020B0609020204030204" pitchFamily="49" charset="0"/>
              </a:rPr>
              <a:t>{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Consolas" panose="020B0609020204030204" pitchFamily="49" charset="0"/>
              </a:rPr>
              <a:t>	</a:t>
            </a:r>
            <a:r>
              <a:rPr lang="en-US" altLang="zh-TW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trace </a:t>
            </a:r>
            <a:r>
              <a:rPr lang="en-US" altLang="zh-TW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ShadowRay</a:t>
            </a:r>
            <a:r>
              <a:rPr lang="en-US" altLang="zh-TW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altLang="zh-TW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Consolas" panose="020B0609020204030204" pitchFamily="49" charset="0"/>
              </a:rPr>
              <a:t>	vec3 color = </a:t>
            </a:r>
            <a:r>
              <a:rPr lang="en-US" altLang="zh-TW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 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</a:rPr>
              <a:t>* </a:t>
            </a:r>
            <a:r>
              <a:rPr lang="en-US" altLang="zh-TW" sz="2400" dirty="0">
                <a:latin typeface="Consolas" panose="020B0609020204030204" pitchFamily="49" charset="0"/>
              </a:rPr>
              <a:t>max(0, N dot L)* I </a:t>
            </a:r>
            <a:r>
              <a:rPr lang="en-US" altLang="zh-TW" sz="2400" dirty="0">
                <a:solidFill>
                  <a:srgbClr val="FFC000"/>
                </a:solidFill>
                <a:latin typeface="Consolas" panose="020B0609020204030204" pitchFamily="49" charset="0"/>
              </a:rPr>
              <a:t>* </a:t>
            </a:r>
            <a:r>
              <a:rPr lang="en-US" altLang="zh-TW" sz="24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Kd</a:t>
            </a:r>
            <a:r>
              <a:rPr lang="en-US" altLang="zh-TW" sz="24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</a:t>
            </a:r>
            <a:r>
              <a:rPr lang="en-US" altLang="zh-TW" sz="2400" dirty="0" smtClean="0">
                <a:latin typeface="Consolas" panose="020B0609020204030204" pitchFamily="49" charset="0"/>
              </a:rPr>
              <a:t>Return color;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pic>
        <p:nvPicPr>
          <p:cNvPr id="4" name="Picture 2" descr="https://images.anandtech.com/doci/12547/1024px-ray_trace_diagram.svg_57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584" y="3861048"/>
            <a:ext cx="347174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3"/>
          <p:cNvSpPr txBox="1"/>
          <p:nvPr/>
        </p:nvSpPr>
        <p:spPr>
          <a:xfrm>
            <a:off x="4704576" y="6147172"/>
            <a:ext cx="44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i="1" dirty="0"/>
              <a:t>Ray Tracing Diagram (</a:t>
            </a:r>
            <a:r>
              <a:rPr lang="en-US" altLang="zh-TW" i="1" dirty="0">
                <a:hlinkClick r:id="rId3"/>
              </a:rPr>
              <a:t>Henrik</a:t>
            </a:r>
            <a:r>
              <a:rPr lang="en-US" altLang="zh-TW" i="1" dirty="0"/>
              <a:t> / CC BY-SA 4.0)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867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 descr="C:\Users\mtchi\Documents\GitHub\cghw-ray\build\ray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00" y="1629112"/>
            <a:ext cx="5616000" cy="2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220072" y="2924944"/>
            <a:ext cx="72008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multiple </a:t>
            </a:r>
            <a:r>
              <a:rPr lang="en-US" altLang="zh-TW" dirty="0" smtClean="0"/>
              <a:t>sphere (at lease 3 big and 6 small sphere)</a:t>
            </a:r>
          </a:p>
          <a:p>
            <a:endParaRPr lang="en-US" altLang="zh-TW" dirty="0"/>
          </a:p>
          <a:p>
            <a:r>
              <a:rPr lang="en-US" altLang="zh-TW" dirty="0"/>
              <a:t>recursive intersection with refraction and </a:t>
            </a:r>
            <a:r>
              <a:rPr lang="en-US" altLang="zh-TW" dirty="0" smtClean="0"/>
              <a:t>transmission</a:t>
            </a:r>
          </a:p>
          <a:p>
            <a:endParaRPr lang="en-US" altLang="zh-TW" dirty="0"/>
          </a:p>
          <a:p>
            <a:r>
              <a:rPr lang="en-US" altLang="zh-TW" dirty="0"/>
              <a:t>material attribute (</a:t>
            </a:r>
            <a:r>
              <a:rPr lang="en-US" altLang="zh-TW" dirty="0" err="1" smtClean="0"/>
              <a:t>Kd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n_t</a:t>
            </a:r>
            <a:r>
              <a:rPr lang="en-US" altLang="zh-TW" dirty="0" smtClean="0"/>
              <a:t> in Snell’s Law, </a:t>
            </a:r>
            <a:r>
              <a:rPr lang="en-US" altLang="zh-TW" dirty="0" err="1" smtClean="0"/>
              <a:t>w_r</a:t>
            </a:r>
            <a:r>
              <a:rPr lang="en-US" altLang="zh-TW" dirty="0" smtClean="0"/>
              <a:t>, ….)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8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More image format (bmp, </a:t>
            </a:r>
            <a:r>
              <a:rPr lang="en-US" altLang="zh-TW" dirty="0" err="1" smtClean="0"/>
              <a:t>png</a:t>
            </a:r>
            <a:r>
              <a:rPr lang="en-US" altLang="zh-TW" dirty="0" smtClean="0"/>
              <a:t>, …)</a:t>
            </a:r>
          </a:p>
          <a:p>
            <a:pPr lvl="1"/>
            <a:r>
              <a:rPr lang="en-US" altLang="zh-TW" dirty="0" smtClean="0"/>
              <a:t>Easy for debug</a:t>
            </a:r>
          </a:p>
          <a:p>
            <a:r>
              <a:rPr lang="en-US" altLang="zh-TW" dirty="0" smtClean="0"/>
              <a:t>Fresnel</a:t>
            </a:r>
            <a:endParaRPr lang="en-US" altLang="zh-TW" dirty="0"/>
          </a:p>
          <a:p>
            <a:r>
              <a:rPr lang="en-US" altLang="zh-TW" dirty="0" smtClean="0"/>
              <a:t>Attenuation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28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STB_IMAGE_WRITE_IMPLEMENTATION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TW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"</a:t>
            </a:r>
            <a:r>
              <a:rPr lang="en-US" altLang="zh-TW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stb_image_write.h</a:t>
            </a:r>
            <a:r>
              <a:rPr lang="en-US" altLang="zh-TW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endParaRPr lang="en-US" altLang="zh-TW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width = 200;</a:t>
            </a:r>
          </a:p>
          <a:p>
            <a:pPr marL="0" indent="0">
              <a:buNone/>
            </a:pP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height = 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100;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char *data = new unsigned char[width*height * 3</a:t>
            </a:r>
            <a:r>
              <a:rPr lang="en-US" altLang="zh-TW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j = height - 1; j &gt;= 0; j--) {</a:t>
            </a:r>
          </a:p>
          <a:p>
            <a:pPr marL="0" indent="0">
              <a:buNone/>
            </a:pPr>
            <a:r>
              <a:rPr lang="nn-NO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nn-NO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(int i = 0; i &lt; width; i++) {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vec3 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color = trace(r);</a:t>
            </a:r>
          </a:p>
          <a:p>
            <a:pPr marL="0" indent="0">
              <a:buNone/>
            </a:pPr>
            <a:endParaRPr lang="zh-TW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file &lt;&lt; 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(color[0] * 255) &lt;&lt; " " &lt;&lt; 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(color[1] * 255) &lt;&lt; " " &lt;&lt; 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(color[2] * 255) &lt;&lt; "\n";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((height -j-1)*width + 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3;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data[index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+ 0] = unsigned char(color[0] * 255);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data[index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+ 1] = unsigned char(color[1] * 255);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data[index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+ 2] = unsigned char(color[2] * 255);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TW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stbi_write_bmp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("ray.bmp", </a:t>
            </a:r>
            <a:r>
              <a:rPr lang="en-US" altLang="zh-TW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height, 3, data);</a:t>
            </a:r>
            <a:endParaRPr lang="zh-TW" alt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2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Anti-alias</a:t>
            </a:r>
          </a:p>
          <a:p>
            <a:r>
              <a:rPr lang="en-US" altLang="zh-TW" dirty="0" smtClean="0"/>
              <a:t>More transparent sphere</a:t>
            </a:r>
          </a:p>
          <a:p>
            <a:r>
              <a:rPr lang="en-US" altLang="zh-TW" dirty="0" err="1" smtClean="0"/>
              <a:t>Maxstep</a:t>
            </a:r>
            <a:r>
              <a:rPr lang="en-US" altLang="zh-TW" dirty="0" smtClean="0"/>
              <a:t> </a:t>
            </a:r>
            <a:r>
              <a:rPr lang="en-US" altLang="zh-TW" dirty="0"/>
              <a:t>=5</a:t>
            </a:r>
            <a:endParaRPr lang="zh-TW" altLang="en-US" dirty="0"/>
          </a:p>
        </p:txBody>
      </p:sp>
      <p:pic>
        <p:nvPicPr>
          <p:cNvPr id="1026" name="Picture 2" descr="C:\Users\mtchi\Documents\GitHub\cghw-ray\build\ray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00" y="1629112"/>
            <a:ext cx="5616000" cy="2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2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Attenuation in </a:t>
            </a:r>
            <a:r>
              <a:rPr lang="en-US" altLang="zh-TW" dirty="0" err="1" smtClean="0"/>
              <a:t>shadowray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6" name="Picture 2" descr="C:\Users\mtchi\Documents\GitHub\cghw-ray\build\ray_shadowrayrefine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99" y="1628800"/>
            <a:ext cx="5616001" cy="2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1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" y="4581128"/>
            <a:ext cx="8229600" cy="1545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dirty="0" smtClean="0"/>
              <a:t>return </a:t>
            </a:r>
            <a:r>
              <a:rPr lang="en-US" altLang="zh-TW" dirty="0" smtClean="0">
                <a:solidFill>
                  <a:srgbClr val="7030A0"/>
                </a:solidFill>
              </a:rPr>
              <a:t>(1.0f - </a:t>
            </a:r>
            <a:r>
              <a:rPr lang="en-US" altLang="zh-TW" dirty="0" err="1" smtClean="0">
                <a:solidFill>
                  <a:srgbClr val="7030A0"/>
                </a:solidFill>
              </a:rPr>
              <a:t>w_t</a:t>
            </a:r>
            <a:r>
              <a:rPr lang="en-US" altLang="zh-TW" dirty="0" smtClean="0">
                <a:solidFill>
                  <a:srgbClr val="7030A0"/>
                </a:solidFill>
              </a:rPr>
              <a:t>) </a:t>
            </a:r>
            <a:r>
              <a:rPr lang="en-US" altLang="zh-TW" dirty="0" smtClean="0"/>
              <a:t>*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/>
              <a:t>(</a:t>
            </a:r>
            <a:r>
              <a:rPr lang="en-US" altLang="zh-TW" strike="sngStrike" dirty="0" smtClean="0">
                <a:solidFill>
                  <a:srgbClr val="00B050"/>
                </a:solidFill>
              </a:rPr>
              <a:t>(1.0f-.w_r)</a:t>
            </a:r>
            <a:r>
              <a:rPr lang="en-US" altLang="zh-TW" strike="sngStrike" dirty="0" smtClean="0"/>
              <a:t> *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local_color</a:t>
            </a:r>
            <a:r>
              <a:rPr lang="en-US" altLang="zh-TW" dirty="0" smtClean="0"/>
              <a:t> + </a:t>
            </a:r>
            <a:r>
              <a:rPr lang="en-US" altLang="zh-TW" dirty="0" err="1" smtClean="0">
                <a:solidFill>
                  <a:srgbClr val="00B050"/>
                </a:solidFill>
              </a:rPr>
              <a:t>rw_r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reflected_color</a:t>
            </a:r>
            <a:r>
              <a:rPr lang="en-US" altLang="zh-TW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/>
              <a:t> + </a:t>
            </a:r>
            <a:r>
              <a:rPr lang="en-US" altLang="zh-TW" dirty="0" err="1" smtClean="0">
                <a:solidFill>
                  <a:srgbClr val="7030A0"/>
                </a:solidFill>
              </a:rPr>
              <a:t>w_t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transmitted_color</a:t>
            </a:r>
            <a:r>
              <a:rPr lang="en-US" altLang="zh-TW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/>
              <a:t>Clamped color [0, 255]</a:t>
            </a:r>
            <a:endParaRPr lang="zh-TW" altLang="en-US" dirty="0"/>
          </a:p>
        </p:txBody>
      </p:sp>
      <p:pic>
        <p:nvPicPr>
          <p:cNvPr id="2050" name="Picture 2" descr="C:\Users\mtchi\Documents\GitHub\cghw-ray\build\ray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00" y="1628800"/>
            <a:ext cx="5616000" cy="2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86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Plane </a:t>
            </a:r>
          </a:p>
          <a:p>
            <a:r>
              <a:rPr lang="en-US" altLang="zh-TW" dirty="0" smtClean="0"/>
              <a:t>Camera with depth of field</a:t>
            </a:r>
          </a:p>
          <a:p>
            <a:r>
              <a:rPr lang="en-US" altLang="zh-TW" dirty="0" err="1" smtClean="0"/>
              <a:t>Shadowray</a:t>
            </a:r>
            <a:r>
              <a:rPr lang="en-US" altLang="zh-TW" dirty="0" smtClean="0"/>
              <a:t> refine</a:t>
            </a:r>
            <a:endParaRPr lang="zh-TW" altLang="en-US" dirty="0"/>
          </a:p>
        </p:txBody>
      </p:sp>
      <p:pic>
        <p:nvPicPr>
          <p:cNvPr id="1026" name="Picture 2" descr="C:\Users\mtchi\Documents\GitHub\cghw-ray\build\ray6-4-6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312" y="1628800"/>
            <a:ext cx="5616000" cy="2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tchi\Documents\GitHub\cghw-ray\build\ray6-4-64-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312" y="1628800"/>
            <a:ext cx="5616000" cy="2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tchi\Documents\GitHub\cghw-ray\build\ray6-4-64-fixshadowray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312" y="1628800"/>
            <a:ext cx="5616000" cy="2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8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Chapter 4 in Fundamentals </a:t>
            </a:r>
            <a:r>
              <a:rPr lang="en-US" altLang="zh-TW" dirty="0"/>
              <a:t>of Computer Graphics, 4/e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GLSL Functions in </a:t>
            </a:r>
            <a:r>
              <a:rPr lang="en-US" altLang="zh-TW" dirty="0">
                <a:hlinkClick r:id="rId2"/>
              </a:rPr>
              <a:t>https://www.opengl.org/sdk/docs/man4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30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spheres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vec3 color(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</a:rPr>
              <a:t> ray&amp; r)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float t = 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hit_sphere</a:t>
            </a: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(…);</a:t>
            </a:r>
            <a:endParaRPr lang="en-US" altLang="zh-TW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if (</a:t>
            </a: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 &gt; 0.0</a:t>
            </a:r>
            <a:r>
              <a:rPr lang="en-US" altLang="zh-TW" sz="1800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        vec3 N =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unit_vector</a:t>
            </a:r>
            <a:r>
              <a:rPr lang="en-US" altLang="zh-TW" sz="1800" dirty="0" smtClean="0">
                <a:latin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r.point_at_parameter</a:t>
            </a:r>
            <a:r>
              <a:rPr lang="en-US" altLang="zh-TW" sz="1800" dirty="0" smtClean="0">
                <a:latin typeface="Consolas" panose="020B0609020204030204" pitchFamily="49" charset="0"/>
              </a:rPr>
              <a:t>(t) – center);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    return 0.5*vec3(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N.x</a:t>
            </a:r>
            <a:r>
              <a:rPr lang="en-US" altLang="zh-TW" sz="1800" dirty="0" smtClean="0">
                <a:latin typeface="Consolas" panose="020B0609020204030204" pitchFamily="49" charset="0"/>
              </a:rPr>
              <a:t>()+1,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N.y</a:t>
            </a:r>
            <a:r>
              <a:rPr lang="en-US" altLang="zh-TW" sz="1800" dirty="0" smtClean="0">
                <a:latin typeface="Consolas" panose="020B0609020204030204" pitchFamily="49" charset="0"/>
              </a:rPr>
              <a:t>()+1, </a:t>
            </a:r>
            <a:r>
              <a:rPr lang="en-US" altLang="zh-TW" sz="1800" dirty="0" err="1" smtClean="0">
                <a:latin typeface="Consolas" panose="020B0609020204030204" pitchFamily="49" charset="0"/>
              </a:rPr>
              <a:t>N.z</a:t>
            </a:r>
            <a:r>
              <a:rPr lang="en-US" altLang="zh-TW" sz="1800" dirty="0" smtClean="0">
                <a:latin typeface="Consolas" panose="020B0609020204030204" pitchFamily="49" charset="0"/>
              </a:rPr>
              <a:t>()+1);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</a:t>
            </a:r>
            <a:r>
              <a:rPr lang="en-US" altLang="zh-TW" sz="1800" dirty="0" smtClean="0">
                <a:latin typeface="Consolas" panose="020B0609020204030204" pitchFamily="49" charset="0"/>
              </a:rPr>
              <a:t>  float t2 </a:t>
            </a:r>
            <a:r>
              <a:rPr lang="en-US" altLang="zh-TW" sz="1800" dirty="0">
                <a:latin typeface="Consolas" panose="020B0609020204030204" pitchFamily="49" charset="0"/>
              </a:rPr>
              <a:t>= 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hit_sphere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(…);</a:t>
            </a:r>
            <a:endParaRPr lang="en-US" altLang="zh-TW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if (</a:t>
            </a:r>
            <a:r>
              <a:rPr lang="en-US" altLang="zh-TW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t2 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&gt; 0.0</a:t>
            </a:r>
            <a:r>
              <a:rPr lang="en-US" altLang="zh-TW" sz="18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    vec3 N = </a:t>
            </a:r>
            <a:r>
              <a:rPr lang="en-US" altLang="zh-TW" sz="1800" dirty="0" err="1">
                <a:latin typeface="Consolas" panose="020B0609020204030204" pitchFamily="49" charset="0"/>
              </a:rPr>
              <a:t>unit_vector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r.point_at_parameter</a:t>
            </a:r>
            <a:r>
              <a:rPr lang="en-US" altLang="zh-TW" sz="1800" dirty="0">
                <a:latin typeface="Consolas" panose="020B0609020204030204" pitchFamily="49" charset="0"/>
              </a:rPr>
              <a:t>(t) – center);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    return 0.5*vec3(</a:t>
            </a:r>
            <a:r>
              <a:rPr lang="en-US" altLang="zh-TW" sz="1800" dirty="0" err="1">
                <a:latin typeface="Consolas" panose="020B0609020204030204" pitchFamily="49" charset="0"/>
              </a:rPr>
              <a:t>N.x</a:t>
            </a:r>
            <a:r>
              <a:rPr lang="en-US" altLang="zh-TW" sz="1800" dirty="0">
                <a:latin typeface="Consolas" panose="020B0609020204030204" pitchFamily="49" charset="0"/>
              </a:rPr>
              <a:t>()+1, </a:t>
            </a:r>
            <a:r>
              <a:rPr lang="en-US" altLang="zh-TW" sz="1800" dirty="0" err="1">
                <a:latin typeface="Consolas" panose="020B0609020204030204" pitchFamily="49" charset="0"/>
              </a:rPr>
              <a:t>N.y</a:t>
            </a:r>
            <a:r>
              <a:rPr lang="en-US" altLang="zh-TW" sz="1800" dirty="0">
                <a:latin typeface="Consolas" panose="020B0609020204030204" pitchFamily="49" charset="0"/>
              </a:rPr>
              <a:t>()+1, </a:t>
            </a:r>
            <a:r>
              <a:rPr lang="en-US" altLang="zh-TW" sz="1800" dirty="0" err="1">
                <a:latin typeface="Consolas" panose="020B0609020204030204" pitchFamily="49" charset="0"/>
              </a:rPr>
              <a:t>N.z</a:t>
            </a:r>
            <a:r>
              <a:rPr lang="en-US" altLang="zh-TW" sz="1800" dirty="0">
                <a:latin typeface="Consolas" panose="020B0609020204030204" pitchFamily="49" charset="0"/>
              </a:rPr>
              <a:t>()+1);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altLang="zh-TW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return skybox(); </a:t>
            </a:r>
            <a:r>
              <a:rPr lang="en-US" altLang="zh-TW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//When no intersection</a:t>
            </a:r>
            <a:endParaRPr lang="en-US" altLang="zh-TW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</a:rPr>
              <a:t>}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99592" y="479715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Problem??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8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639341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 err="1" smtClean="0">
                <a:latin typeface="Consolas" panose="020B0609020204030204" pitchFamily="49" charset="0"/>
              </a:rPr>
              <a:t>struct</a:t>
            </a:r>
            <a:r>
              <a:rPr lang="en-US" altLang="zh-TW" sz="1400" dirty="0" smtClean="0">
                <a:latin typeface="Consolas" panose="020B0609020204030204" pitchFamily="49" charset="0"/>
              </a:rPr>
              <a:t> </a:t>
            </a:r>
            <a:r>
              <a:rPr lang="en-US" altLang="zh-TW" sz="1400" dirty="0" err="1" smtClean="0">
                <a:latin typeface="Consolas" panose="020B0609020204030204" pitchFamily="49" charset="0"/>
              </a:rPr>
              <a:t>hit_record</a:t>
            </a:r>
            <a:r>
              <a:rPr lang="en-US" altLang="zh-TW" sz="1400" dirty="0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</a:rPr>
              <a:t>    float t;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latin typeface="Consolas" panose="020B0609020204030204" pitchFamily="49" charset="0"/>
              </a:rPr>
              <a:t>   vec3 p;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latin typeface="Consolas" panose="020B0609020204030204" pitchFamily="49" charset="0"/>
              </a:rPr>
              <a:t>   vec3 normal;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</a:rPr>
              <a:t>    </a:t>
            </a:r>
            <a:r>
              <a:rPr lang="en-US" altLang="zh-TW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and more …</a:t>
            </a:r>
            <a:endParaRPr lang="en-US" altLang="zh-TW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TW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c</a:t>
            </a:r>
            <a:r>
              <a:rPr lang="en-US" altLang="zh-TW" sz="1400" dirty="0" smtClean="0">
                <a:latin typeface="Consolas" panose="020B0609020204030204" pitchFamily="49" charset="0"/>
              </a:rPr>
              <a:t>lass </a:t>
            </a:r>
            <a:r>
              <a:rPr lang="en-US" altLang="zh-TW" sz="1400" dirty="0" err="1" smtClean="0">
                <a:latin typeface="Consolas" panose="020B0609020204030204" pitchFamily="49" charset="0"/>
              </a:rPr>
              <a:t>hitable</a:t>
            </a:r>
            <a:r>
              <a:rPr lang="en-US" altLang="zh-TW" sz="1400" dirty="0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4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sz="1400" dirty="0" smtClean="0">
                <a:latin typeface="Consolas" panose="020B0609020204030204" pitchFamily="49" charset="0"/>
              </a:rPr>
              <a:t> bool hit(</a:t>
            </a:r>
            <a:r>
              <a:rPr lang="en-US" altLang="zh-TW" sz="14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400" dirty="0" smtClean="0">
                <a:latin typeface="Consolas" panose="020B0609020204030204" pitchFamily="49" charset="0"/>
              </a:rPr>
              <a:t> ray&amp; r, float </a:t>
            </a:r>
            <a:r>
              <a:rPr lang="en-US" altLang="zh-TW" sz="1400" dirty="0" err="1" smtClean="0">
                <a:latin typeface="Consolas" panose="020B0609020204030204" pitchFamily="49" charset="0"/>
              </a:rPr>
              <a:t>tmin</a:t>
            </a:r>
            <a:r>
              <a:rPr lang="en-US" altLang="zh-TW" sz="1400" dirty="0" smtClean="0">
                <a:latin typeface="Consolas" panose="020B0609020204030204" pitchFamily="49" charset="0"/>
              </a:rPr>
              <a:t>, float </a:t>
            </a:r>
            <a:r>
              <a:rPr lang="en-US" altLang="zh-TW" sz="1400" dirty="0" err="1" smtClean="0">
                <a:latin typeface="Consolas" panose="020B0609020204030204" pitchFamily="49" charset="0"/>
              </a:rPr>
              <a:t>tmax</a:t>
            </a:r>
            <a:r>
              <a:rPr lang="en-US" altLang="zh-TW" sz="1400" dirty="0" smtClean="0">
                <a:latin typeface="Consolas" panose="020B0609020204030204" pitchFamily="49" charset="0"/>
              </a:rPr>
              <a:t>, </a:t>
            </a:r>
            <a:r>
              <a:rPr lang="en-US" altLang="zh-TW" sz="1400" dirty="0" err="1" smtClean="0">
                <a:latin typeface="Consolas" panose="020B0609020204030204" pitchFamily="49" charset="0"/>
              </a:rPr>
              <a:t>hit_record</a:t>
            </a:r>
            <a:r>
              <a:rPr lang="en-US" altLang="zh-TW" sz="1400" dirty="0" smtClean="0">
                <a:latin typeface="Consolas" panose="020B0609020204030204" pitchFamily="49" charset="0"/>
              </a:rPr>
              <a:t>&amp; rec) </a:t>
            </a:r>
            <a:r>
              <a:rPr lang="en-US" altLang="zh-TW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0</a:t>
            </a:r>
            <a:r>
              <a:rPr lang="en-US" altLang="zh-TW" sz="1400" dirty="0" smtClean="0">
                <a:latin typeface="Consolas" panose="020B0609020204030204" pitchFamily="49" charset="0"/>
              </a:rPr>
              <a:t>;</a:t>
            </a:r>
            <a:endParaRPr lang="en-US" altLang="zh-TW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917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</a:rPr>
              <a:t>class sphere: </a:t>
            </a:r>
            <a:r>
              <a:rPr lang="en-US" altLang="zh-TW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400" dirty="0" smtClean="0">
                <a:latin typeface="Consolas" panose="020B0609020204030204" pitchFamily="49" charset="0"/>
              </a:rPr>
              <a:t> </a:t>
            </a:r>
            <a:r>
              <a:rPr lang="en-US" altLang="zh-TW" sz="1400" dirty="0" err="1" smtClean="0">
                <a:latin typeface="Consolas" panose="020B0609020204030204" pitchFamily="49" charset="0"/>
              </a:rPr>
              <a:t>hitable</a:t>
            </a:r>
            <a:r>
              <a:rPr lang="en-US" altLang="zh-TW" sz="1400" dirty="0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</a:rPr>
              <a:t>sphere() {}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</a:rPr>
              <a:t>sphere(vec3 c, float r) : center(c), radius(r) {};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virtual bool hit(</a:t>
            </a:r>
            <a:r>
              <a:rPr lang="en-US" altLang="zh-TW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ray&amp; r, float </a:t>
            </a:r>
            <a:r>
              <a:rPr lang="en-US" altLang="zh-TW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tmin</a:t>
            </a:r>
            <a:r>
              <a:rPr lang="en-US" altLang="zh-TW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 float </a:t>
            </a:r>
            <a:r>
              <a:rPr lang="en-US" altLang="zh-TW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tmax</a:t>
            </a:r>
            <a:r>
              <a:rPr lang="en-US" altLang="zh-TW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hit_record</a:t>
            </a:r>
            <a:r>
              <a:rPr lang="en-US" altLang="zh-TW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 rec) </a:t>
            </a:r>
            <a:r>
              <a:rPr lang="en-US" altLang="zh-TW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</a:rPr>
              <a:t>vec3 center;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</a:rPr>
              <a:t>float radius;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TW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</a:rPr>
              <a:t>bool </a:t>
            </a:r>
            <a:r>
              <a:rPr lang="en-US" altLang="zh-TW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sphere::</a:t>
            </a:r>
            <a:r>
              <a:rPr lang="en-US" altLang="zh-TW" sz="1400" dirty="0" smtClean="0">
                <a:latin typeface="Consolas" panose="020B0609020204030204" pitchFamily="49" charset="0"/>
              </a:rPr>
              <a:t>hit(</a:t>
            </a:r>
            <a:r>
              <a:rPr lang="en-US" altLang="zh-TW" sz="14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400" dirty="0" smtClean="0"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latin typeface="Consolas" panose="020B0609020204030204" pitchFamily="49" charset="0"/>
              </a:rPr>
              <a:t>ray&amp; r, </a:t>
            </a:r>
            <a:r>
              <a:rPr lang="en-US" altLang="zh-TW" sz="1400" dirty="0" smtClean="0">
                <a:latin typeface="Consolas" panose="020B0609020204030204" pitchFamily="49" charset="0"/>
              </a:rPr>
              <a:t>float </a:t>
            </a:r>
            <a:r>
              <a:rPr lang="en-US" altLang="zh-TW" sz="1400" dirty="0" err="1" smtClean="0">
                <a:latin typeface="Consolas" panose="020B0609020204030204" pitchFamily="49" charset="0"/>
              </a:rPr>
              <a:t>tmin</a:t>
            </a:r>
            <a:r>
              <a:rPr lang="en-US" altLang="zh-TW" sz="1400" dirty="0" smtClean="0">
                <a:latin typeface="Consolas" panose="020B0609020204030204" pitchFamily="49" charset="0"/>
              </a:rPr>
              <a:t>, </a:t>
            </a:r>
            <a:r>
              <a:rPr lang="en-US" altLang="zh-TW" sz="1400" dirty="0">
                <a:latin typeface="Consolas" panose="020B0609020204030204" pitchFamily="49" charset="0"/>
              </a:rPr>
              <a:t>float </a:t>
            </a:r>
            <a:r>
              <a:rPr lang="en-US" altLang="zh-TW" sz="1400" dirty="0" err="1">
                <a:latin typeface="Consolas" panose="020B0609020204030204" pitchFamily="49" charset="0"/>
              </a:rPr>
              <a:t>tmax</a:t>
            </a:r>
            <a:r>
              <a:rPr lang="en-US" altLang="zh-TW" sz="1400" dirty="0"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latin typeface="Consolas" panose="020B0609020204030204" pitchFamily="49" charset="0"/>
              </a:rPr>
              <a:t>hit_record</a:t>
            </a:r>
            <a:r>
              <a:rPr lang="en-US" altLang="zh-TW" sz="1400" dirty="0">
                <a:latin typeface="Consolas" panose="020B0609020204030204" pitchFamily="49" charset="0"/>
              </a:rPr>
              <a:t>&amp; rec) </a:t>
            </a:r>
            <a:r>
              <a:rPr lang="en-US" altLang="zh-TW" sz="1400" dirty="0" err="1" smtClean="0">
                <a:latin typeface="Consolas" panose="020B0609020204030204" pitchFamily="49" charset="0"/>
              </a:rPr>
              <a:t>const</a:t>
            </a:r>
            <a:r>
              <a:rPr lang="en-US" altLang="zh-TW" sz="1400" dirty="0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</a:rPr>
              <a:t>…</a:t>
            </a:r>
            <a:endParaRPr lang="en-US" altLang="zh-TW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Why </a:t>
            </a:r>
            <a:r>
              <a:rPr lang="en-US" altLang="zh-TW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tmin</a:t>
            </a:r>
            <a:r>
              <a:rPr lang="en-US" altLang="zh-TW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 </a:t>
            </a:r>
            <a:r>
              <a:rPr lang="en-US" altLang="zh-TW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tmax</a:t>
            </a:r>
            <a:r>
              <a:rPr lang="en-US" altLang="zh-TW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en-US" altLang="zh-TW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6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Nearest intersection point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Init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Add all </a:t>
            </a:r>
            <a:r>
              <a:rPr lang="en-US" altLang="zh-TW" dirty="0" err="1" smtClean="0"/>
              <a:t>hitable</a:t>
            </a:r>
            <a:r>
              <a:rPr lang="en-US" altLang="zh-TW" dirty="0" smtClean="0"/>
              <a:t> object into a list</a:t>
            </a:r>
          </a:p>
          <a:p>
            <a:r>
              <a:rPr lang="en-US" altLang="zh-TW" dirty="0" smtClean="0"/>
              <a:t>intersect() in page 11</a:t>
            </a:r>
          </a:p>
          <a:p>
            <a:pPr marL="0" indent="0">
              <a:buNone/>
            </a:pPr>
            <a:r>
              <a:rPr lang="en-US" altLang="zh-TW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hit_record</a:t>
            </a:r>
            <a:r>
              <a:rPr lang="zh-TW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ht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[n]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for(all </a:t>
            </a:r>
            <a:r>
              <a:rPr lang="en-US" altLang="zh-TW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hitable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object o) {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o.hit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(…, 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ht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]);	</a:t>
            </a:r>
            <a:endParaRPr lang="en-US" altLang="zh-TW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Find </a:t>
            </a:r>
            <a:r>
              <a:rPr lang="en-US" altLang="zh-TW" sz="2000" dirty="0" err="1">
                <a:latin typeface="Consolas" panose="020B0609020204030204" pitchFamily="49" charset="0"/>
              </a:rPr>
              <a:t>ht</a:t>
            </a:r>
            <a:r>
              <a:rPr lang="en-US" altLang="zh-TW" sz="2000" dirty="0">
                <a:latin typeface="Consolas" panose="020B0609020204030204" pitchFamily="49" charset="0"/>
              </a:rPr>
              <a:t>[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smallest_index</a:t>
            </a:r>
            <a:r>
              <a:rPr lang="en-US" altLang="zh-TW" sz="2000" dirty="0" smtClean="0">
                <a:latin typeface="Consolas" panose="020B0609020204030204" pitchFamily="49" charset="0"/>
              </a:rPr>
              <a:t>])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with smallest 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t;</a:t>
            </a:r>
          </a:p>
          <a:p>
            <a:pPr marL="0" indent="0">
              <a:buNone/>
            </a:pP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Consolas" panose="020B0609020204030204" pitchFamily="49" charset="0"/>
              </a:rPr>
              <a:t>Shading(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lightposition</a:t>
            </a:r>
            <a:r>
              <a:rPr lang="en-US" altLang="zh-TW" sz="200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lightintensity</a:t>
            </a:r>
            <a:r>
              <a:rPr lang="en-US" altLang="zh-TW" sz="2000" dirty="0" smtClean="0">
                <a:latin typeface="Consolas" panose="020B0609020204030204" pitchFamily="49" charset="0"/>
              </a:rPr>
              <a:t>, </a:t>
            </a:r>
            <a:r>
              <a:rPr lang="en-US" altLang="zh-TW" sz="2000" dirty="0" err="1" smtClean="0">
                <a:latin typeface="Consolas" panose="020B0609020204030204" pitchFamily="49" charset="0"/>
              </a:rPr>
              <a:t>ht</a:t>
            </a:r>
            <a:r>
              <a:rPr lang="en-US" altLang="zh-TW" sz="2000" dirty="0" smtClean="0">
                <a:latin typeface="Consolas" panose="020B0609020204030204" pitchFamily="49" charset="0"/>
              </a:rPr>
              <a:t>[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smallest_index</a:t>
            </a:r>
            <a:r>
              <a:rPr lang="en-US" altLang="zh-TW" sz="2000" dirty="0" smtClean="0">
                <a:latin typeface="Consolas" panose="020B060902020403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8668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Why 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tmin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tmax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 hit()?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11560" y="2564904"/>
            <a:ext cx="2124132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179690" y="4005064"/>
            <a:ext cx="147626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3530450" y="2492896"/>
            <a:ext cx="2124132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607900" y="2671584"/>
            <a:ext cx="147626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6467394" y="2412256"/>
            <a:ext cx="2124132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endCxn id="10" idx="1"/>
          </p:cNvCxnSpPr>
          <p:nvPr/>
        </p:nvCxnSpPr>
        <p:spPr>
          <a:xfrm flipH="1" flipV="1">
            <a:off x="6778466" y="2686435"/>
            <a:ext cx="97790" cy="1382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084168" y="4068440"/>
            <a:ext cx="792088" cy="12327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5796136" y="3720139"/>
            <a:ext cx="1080120" cy="359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778466" y="5661248"/>
            <a:ext cx="181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With reflection and refraction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83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with multi-sphere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077072"/>
            <a:ext cx="3970784" cy="20490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//camera</a:t>
            </a:r>
          </a:p>
          <a:p>
            <a:pPr marL="0" indent="0">
              <a:buNone/>
            </a:pPr>
            <a:r>
              <a:rPr lang="en-US" altLang="zh-TW" dirty="0" smtClean="0"/>
              <a:t>vec3 </a:t>
            </a:r>
            <a:r>
              <a:rPr lang="en-US" altLang="zh-TW" dirty="0" err="1"/>
              <a:t>lower_left_corner</a:t>
            </a:r>
            <a:r>
              <a:rPr lang="en-US" altLang="zh-TW" dirty="0"/>
              <a:t>(-2, -1, -1);</a:t>
            </a:r>
          </a:p>
          <a:p>
            <a:pPr marL="0" indent="0">
              <a:buNone/>
            </a:pPr>
            <a:r>
              <a:rPr lang="en-US" altLang="zh-TW" dirty="0"/>
              <a:t>vec3 origin(0, 0, </a:t>
            </a:r>
            <a:r>
              <a:rPr lang="en-US" altLang="zh-TW" dirty="0" smtClean="0"/>
              <a:t>1);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vec3 horizontal(4, 0, 0);</a:t>
            </a:r>
          </a:p>
          <a:p>
            <a:pPr marL="0" indent="0">
              <a:buNone/>
            </a:pPr>
            <a:r>
              <a:rPr lang="en-US" altLang="zh-TW" dirty="0"/>
              <a:t>vec3 vertical(0, 2, 0);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788024" y="4077072"/>
            <a:ext cx="3970784" cy="2049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sz="2000" dirty="0" smtClean="0">
                <a:solidFill>
                  <a:srgbClr val="00B050"/>
                </a:solidFill>
              </a:rPr>
              <a:t>//light</a:t>
            </a:r>
          </a:p>
          <a:p>
            <a:pPr marL="0" indent="0">
              <a:buNone/>
            </a:pPr>
            <a:r>
              <a:rPr lang="fr-FR" altLang="zh-TW" sz="2000" dirty="0"/>
              <a:t>vec3 LightPosition(-10, 10, 0);</a:t>
            </a:r>
          </a:p>
          <a:p>
            <a:pPr marL="0" indent="0">
              <a:buNone/>
            </a:pPr>
            <a:r>
              <a:rPr lang="en-US" altLang="zh-TW" sz="2000" dirty="0"/>
              <a:t>vec3 </a:t>
            </a:r>
            <a:r>
              <a:rPr lang="en-US" altLang="zh-TW" sz="2000" dirty="0" err="1"/>
              <a:t>LightIntensity</a:t>
            </a:r>
            <a:r>
              <a:rPr lang="en-US" altLang="zh-TW" sz="2000" dirty="0"/>
              <a:t>(1.0, 1.0, 1.0</a:t>
            </a:r>
            <a:r>
              <a:rPr lang="en-US" altLang="zh-TW" sz="2000" dirty="0" smtClean="0"/>
              <a:t>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8" name="Picture 4" descr="C:\Users\mtchi\Documents\GitHub\cghw-ray\build\ray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65" y="1273996"/>
            <a:ext cx="5614069" cy="280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25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recursive intersection with refraction and transmission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75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1331</Words>
  <Application>Microsoft Office PowerPoint</Application>
  <PresentationFormat>如螢幕大小 (4:3)</PresentationFormat>
  <Paragraphs>280</Paragraphs>
  <Slides>26</Slides>
  <Notes>12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新細明體</vt:lpstr>
      <vt:lpstr>Arial</vt:lpstr>
      <vt:lpstr>Calibri</vt:lpstr>
      <vt:lpstr>Consolas</vt:lpstr>
      <vt:lpstr>Symbol</vt:lpstr>
      <vt:lpstr>Times New Roman</vt:lpstr>
      <vt:lpstr>Office 佈景主題</vt:lpstr>
      <vt:lpstr>Computer Graphics Ray tracing</vt:lpstr>
      <vt:lpstr>Outline</vt:lpstr>
      <vt:lpstr>More spheres</vt:lpstr>
      <vt:lpstr>PowerPoint 簡報</vt:lpstr>
      <vt:lpstr>PowerPoint 簡報</vt:lpstr>
      <vt:lpstr>Nearest intersection point</vt:lpstr>
      <vt:lpstr>Why tmin/tmax in hit()?</vt:lpstr>
      <vt:lpstr>Result with multi-sphere</vt:lpstr>
      <vt:lpstr>recursive intersection with refraction and transmission </vt:lpstr>
      <vt:lpstr>Recursive Ray Tracer(1/3)</vt:lpstr>
      <vt:lpstr>Recursive Ray Tracer (2/3)</vt:lpstr>
      <vt:lpstr>Recursive Ray Tracer (3/3)</vt:lpstr>
      <vt:lpstr>Computing a Reflected Ray</vt:lpstr>
      <vt:lpstr>hitable_list.push_back(sphere(vec3(1, 0, -1.75), 0.5f, 1.0f));</vt:lpstr>
      <vt:lpstr>Transformed ray</vt:lpstr>
      <vt:lpstr>Outside / inside</vt:lpstr>
      <vt:lpstr>hitable_list.push_back(sphere(vec3(0, 0, -2), 0.5, 0.0f, 0.9f));</vt:lpstr>
      <vt:lpstr>Shadow ray in shading()</vt:lpstr>
      <vt:lpstr>PowerPoint 簡報</vt:lpstr>
      <vt:lpstr>Bonus</vt:lpstr>
      <vt:lpstr>bmp</vt:lpstr>
      <vt:lpstr>PowerPoint 簡報</vt:lpstr>
      <vt:lpstr>PowerPoint 簡報</vt:lpstr>
      <vt:lpstr>PowerPoint 簡報</vt:lpstr>
      <vt:lpstr>PowerPoint 簡報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Ray tracing</dc:title>
  <cp:lastModifiedBy>Ming-Te Chi</cp:lastModifiedBy>
  <cp:revision>83</cp:revision>
  <dcterms:modified xsi:type="dcterms:W3CDTF">2020-03-16T08:20:42Z</dcterms:modified>
</cp:coreProperties>
</file>