
<file path=[Content_Types].xml><?xml version="1.0" encoding="utf-8"?>
<Types xmlns="http://schemas.openxmlformats.org/package/2006/content-types">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9" r:id="rId17"/>
    <p:sldId id="275" r:id="rId18"/>
    <p:sldId id="271" r:id="rId19"/>
    <p:sldId id="273" r:id="rId20"/>
    <p:sldId id="274" r:id="rId21"/>
    <p:sldId id="276" r:id="rId22"/>
    <p:sldId id="277" r:id="rId23"/>
    <p:sldId id="278" r:id="rId24"/>
  </p:sldIdLst>
  <p:sldSz cx="18288000" cy="10287000"/>
  <p:notesSz cx="6858000" cy="9144000"/>
  <p:embeddedFontLst>
    <p:embeddedFont>
      <p:font typeface="Arimo" panose="020B0604020202020204" charset="0"/>
      <p:regular r:id="rId25"/>
    </p:embeddedFont>
    <p:embeddedFont>
      <p:font typeface="Arimo Bold" panose="020B0604020202020204" charset="0"/>
      <p:regular r:id="rId26"/>
    </p:embeddedFont>
    <p:embeddedFont>
      <p:font typeface="Calibri" panose="020F0502020204030204" pitchFamily="34" charset="0"/>
      <p:regular r:id="rId27"/>
      <p:bold r:id="rId28"/>
      <p:italic r:id="rId29"/>
      <p:boldItalic r:id="rId30"/>
    </p:embeddedFont>
    <p:embeddedFont>
      <p:font typeface="Gidole" panose="020B0604020202020204" charset="0"/>
      <p:regular r:id="rId31"/>
    </p:embeddedFont>
    <p:embeddedFont>
      <p:font typeface="Open Sans" panose="020B0606030504020204" pitchFamily="34" charset="0"/>
      <p:regular r:id="rId32"/>
      <p:bold r:id="rId33"/>
      <p:italic r:id="rId34"/>
      <p:boldItalic r:id="rId35"/>
    </p:embeddedFont>
    <p:embeddedFont>
      <p:font typeface="Open Sans Extra Bold" panose="020B0604020202020204" charset="0"/>
      <p:regular r:id="rId36"/>
    </p:embeddedFont>
    <p:embeddedFont>
      <p:font typeface="Open Sans Light" panose="020B0306030504020204" pitchFamily="34" charset="0"/>
      <p:regular r:id="rId37"/>
      <p: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6053" y="6053"/>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a:off x="-2642538" y="0"/>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000000"/>
            </a:solidFill>
          </p:spPr>
        </p:sp>
      </p:grpSp>
      <p:sp>
        <p:nvSpPr>
          <p:cNvPr id="6" name="AutoShape 6"/>
          <p:cNvSpPr/>
          <p:nvPr/>
        </p:nvSpPr>
        <p:spPr>
          <a:xfrm>
            <a:off x="-2642538" y="1211424"/>
            <a:ext cx="13130342" cy="56192"/>
          </a:xfrm>
          <a:prstGeom prst="rect">
            <a:avLst/>
          </a:prstGeom>
          <a:solidFill>
            <a:srgbClr val="000000"/>
          </a:solidFill>
        </p:spPr>
      </p:sp>
      <p:sp>
        <p:nvSpPr>
          <p:cNvPr id="7" name="TextBox 7"/>
          <p:cNvSpPr txBox="1"/>
          <p:nvPr/>
        </p:nvSpPr>
        <p:spPr>
          <a:xfrm>
            <a:off x="1718778" y="5522395"/>
            <a:ext cx="15540522" cy="3904180"/>
          </a:xfrm>
          <a:prstGeom prst="rect">
            <a:avLst/>
          </a:prstGeom>
        </p:spPr>
        <p:txBody>
          <a:bodyPr lIns="0" tIns="0" rIns="0" bIns="0" rtlCol="0" anchor="t">
            <a:spAutoFit/>
          </a:bodyPr>
          <a:lstStyle/>
          <a:p>
            <a:pPr algn="r">
              <a:lnSpc>
                <a:spcPts val="10162"/>
              </a:lnSpc>
            </a:pPr>
            <a:r>
              <a:rPr lang="en-US" sz="9323" spc="559">
                <a:solidFill>
                  <a:srgbClr val="000000"/>
                </a:solidFill>
                <a:latin typeface="League Spartan Bold"/>
              </a:rPr>
              <a:t>PATRON COMPORTEMENTAL: </a:t>
            </a:r>
          </a:p>
          <a:p>
            <a:pPr algn="r">
              <a:lnSpc>
                <a:spcPts val="10162"/>
              </a:lnSpc>
            </a:pPr>
            <a:r>
              <a:rPr lang="en-US" sz="9323" spc="559">
                <a:solidFill>
                  <a:srgbClr val="000000"/>
                </a:solidFill>
                <a:latin typeface="League Spartan Bold"/>
              </a:rPr>
              <a:t>STRATEGIE</a:t>
            </a:r>
          </a:p>
        </p:txBody>
      </p:sp>
      <p:sp>
        <p:nvSpPr>
          <p:cNvPr id="8" name="TextBox 8"/>
          <p:cNvSpPr txBox="1"/>
          <p:nvPr/>
        </p:nvSpPr>
        <p:spPr>
          <a:xfrm>
            <a:off x="10846901" y="981075"/>
            <a:ext cx="6412399" cy="469265"/>
          </a:xfrm>
          <a:prstGeom prst="rect">
            <a:avLst/>
          </a:prstGeom>
        </p:spPr>
        <p:txBody>
          <a:bodyPr lIns="0" tIns="0" rIns="0" bIns="0" rtlCol="0" anchor="t">
            <a:spAutoFit/>
          </a:bodyPr>
          <a:lstStyle/>
          <a:p>
            <a:pPr algn="r">
              <a:lnSpc>
                <a:spcPts val="3640"/>
              </a:lnSpc>
            </a:pPr>
            <a:r>
              <a:rPr lang="en-US" sz="2800" spc="196">
                <a:solidFill>
                  <a:srgbClr val="000000"/>
                </a:solidFill>
                <a:latin typeface="Gidole"/>
              </a:rPr>
              <a:t>Ecole Supérieure Polytechnique</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a:off x="0" y="4816536"/>
            <a:ext cx="5479231" cy="5470464"/>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rot="-10800000">
            <a:off x="12808769" y="0"/>
            <a:ext cx="5479231" cy="5470464"/>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sp>
        <p:nvSpPr>
          <p:cNvPr id="6" name="AutoShape 6"/>
          <p:cNvSpPr/>
          <p:nvPr/>
        </p:nvSpPr>
        <p:spPr>
          <a:xfrm>
            <a:off x="1028700" y="1028700"/>
            <a:ext cx="16230600" cy="8229600"/>
          </a:xfrm>
          <a:prstGeom prst="rect">
            <a:avLst/>
          </a:prstGeom>
          <a:solidFill>
            <a:srgbClr val="000000"/>
          </a:solidFill>
        </p:spPr>
      </p:sp>
      <p:grpSp>
        <p:nvGrpSpPr>
          <p:cNvPr id="7" name="Group 7"/>
          <p:cNvGrpSpPr/>
          <p:nvPr/>
        </p:nvGrpSpPr>
        <p:grpSpPr>
          <a:xfrm>
            <a:off x="2334886" y="3665715"/>
            <a:ext cx="14559901" cy="4070419"/>
            <a:chOff x="0" y="0"/>
            <a:chExt cx="19413201" cy="5427225"/>
          </a:xfrm>
        </p:grpSpPr>
        <p:sp>
          <p:nvSpPr>
            <p:cNvPr id="8" name="TextBox 8"/>
            <p:cNvSpPr txBox="1"/>
            <p:nvPr/>
          </p:nvSpPr>
          <p:spPr>
            <a:xfrm>
              <a:off x="26776" y="114300"/>
              <a:ext cx="19359650" cy="4150096"/>
            </a:xfrm>
            <a:prstGeom prst="rect">
              <a:avLst/>
            </a:prstGeom>
          </p:spPr>
          <p:txBody>
            <a:bodyPr lIns="0" tIns="0" rIns="0" bIns="0" rtlCol="0" anchor="t">
              <a:spAutoFit/>
            </a:bodyPr>
            <a:lstStyle/>
            <a:p>
              <a:pPr algn="ctr">
                <a:lnSpc>
                  <a:spcPts val="12013"/>
                </a:lnSpc>
              </a:pPr>
              <a:r>
                <a:rPr lang="en-US" sz="11021" spc="661">
                  <a:solidFill>
                    <a:srgbClr val="F2F0F4"/>
                  </a:solidFill>
                  <a:latin typeface="League Spartan Bold"/>
                </a:rPr>
                <a:t>AVANTAGES &amp; INCONVÉNIENTS</a:t>
              </a:r>
              <a:r>
                <a:rPr lang="en-US" sz="1102" spc="66">
                  <a:solidFill>
                    <a:srgbClr val="F2F0F4"/>
                  </a:solidFill>
                  <a:latin typeface="Arimo Bold"/>
                </a:rPr>
                <a:t> </a:t>
              </a:r>
            </a:p>
          </p:txBody>
        </p:sp>
        <p:sp>
          <p:nvSpPr>
            <p:cNvPr id="9" name="TextBox 9"/>
            <p:cNvSpPr txBox="1"/>
            <p:nvPr/>
          </p:nvSpPr>
          <p:spPr>
            <a:xfrm>
              <a:off x="0" y="4738970"/>
              <a:ext cx="19413201" cy="688256"/>
            </a:xfrm>
            <a:prstGeom prst="rect">
              <a:avLst/>
            </a:prstGeom>
          </p:spPr>
          <p:txBody>
            <a:bodyPr lIns="0" tIns="0" rIns="0" bIns="0" rtlCol="0" anchor="t">
              <a:spAutoFit/>
            </a:bodyPr>
            <a:lstStyle/>
            <a:p>
              <a:pPr algn="ctr">
                <a:lnSpc>
                  <a:spcPts val="4153"/>
                </a:lnSpc>
              </a:pPr>
              <a:endParaRPr/>
            </a:p>
          </p:txBody>
        </p:sp>
      </p:gr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a:off x="703845" y="1028700"/>
            <a:ext cx="14358933" cy="3572300"/>
            <a:chOff x="0" y="0"/>
            <a:chExt cx="19145244" cy="4763066"/>
          </a:xfrm>
        </p:grpSpPr>
        <p:sp>
          <p:nvSpPr>
            <p:cNvPr id="3" name="TextBox 3"/>
            <p:cNvSpPr txBox="1"/>
            <p:nvPr/>
          </p:nvSpPr>
          <p:spPr>
            <a:xfrm>
              <a:off x="0" y="792030"/>
              <a:ext cx="19145244" cy="4335778"/>
            </a:xfrm>
            <a:prstGeom prst="rect">
              <a:avLst/>
            </a:prstGeom>
          </p:spPr>
          <p:txBody>
            <a:bodyPr lIns="0" tIns="0" rIns="0" bIns="0" rtlCol="0" anchor="t">
              <a:spAutoFit/>
            </a:bodyPr>
            <a:lstStyle/>
            <a:p>
              <a:pPr algn="just">
                <a:lnSpc>
                  <a:spcPts val="4307"/>
                </a:lnSpc>
              </a:pPr>
              <a:r>
                <a:rPr lang="en-US" sz="2871" spc="28">
                  <a:solidFill>
                    <a:srgbClr val="000000"/>
                  </a:solidFill>
                  <a:latin typeface="Gidole"/>
                </a:rPr>
                <a:t>Ce pattern permet :</a:t>
              </a:r>
            </a:p>
            <a:p>
              <a:pPr marL="620061" lvl="1" indent="-310030" algn="just">
                <a:lnSpc>
                  <a:spcPts val="4307"/>
                </a:lnSpc>
                <a:buFont typeface="Arial"/>
                <a:buChar char="•"/>
              </a:pPr>
              <a:r>
                <a:rPr lang="en-US" sz="2871" spc="28">
                  <a:solidFill>
                    <a:srgbClr val="000000"/>
                  </a:solidFill>
                  <a:latin typeface="Gidole"/>
                </a:rPr>
                <a:t>U</a:t>
              </a:r>
              <a:r>
                <a:rPr lang="en-US" sz="1148" spc="11">
                  <a:solidFill>
                    <a:srgbClr val="000000"/>
                  </a:solidFill>
                  <a:latin typeface="Arimo"/>
                </a:rPr>
                <a:t>ne meilleure lisibilité du code en effet, la transparence des segments de code permet un meilleur entretien et facilite les diagnostics de problèmes ainsi que la recherche d’erreurs</a:t>
              </a:r>
            </a:p>
            <a:p>
              <a:pPr marL="620061" lvl="1" indent="-310030" algn="just">
                <a:lnSpc>
                  <a:spcPts val="4307"/>
                </a:lnSpc>
                <a:buFont typeface="Arial"/>
                <a:buChar char="•"/>
              </a:pPr>
              <a:r>
                <a:rPr lang="en-US" sz="2871" spc="28">
                  <a:solidFill>
                    <a:srgbClr val="000000"/>
                  </a:solidFill>
                  <a:latin typeface="Gidole"/>
                </a:rPr>
                <a:t>E</a:t>
              </a:r>
              <a:r>
                <a:rPr lang="en-US" sz="1148" spc="11">
                  <a:solidFill>
                    <a:srgbClr val="000000"/>
                  </a:solidFill>
                  <a:latin typeface="Arimo"/>
                </a:rPr>
                <a:t>viter de violer un principe solide</a:t>
              </a:r>
            </a:p>
            <a:p>
              <a:pPr marL="620061" lvl="1" indent="-310030" algn="just">
                <a:lnSpc>
                  <a:spcPts val="4307"/>
                </a:lnSpc>
                <a:buFont typeface="Arial"/>
                <a:buChar char="•"/>
              </a:pPr>
              <a:r>
                <a:rPr lang="en-US" sz="2871" spc="28">
                  <a:solidFill>
                    <a:srgbClr val="000000"/>
                  </a:solidFill>
                  <a:latin typeface="Gidole"/>
                </a:rPr>
                <a:t>De faciliter la programmation complexe des logiciels orientés objet. </a:t>
              </a:r>
            </a:p>
            <a:p>
              <a:pPr marL="620061" lvl="1" indent="-310030" algn="just">
                <a:lnSpc>
                  <a:spcPts val="4307"/>
                </a:lnSpc>
                <a:buFont typeface="Arial"/>
                <a:buChar char="•"/>
              </a:pPr>
              <a:r>
                <a:rPr lang="en-US" sz="2871" spc="28">
                  <a:solidFill>
                    <a:srgbClr val="000000"/>
                  </a:solidFill>
                  <a:latin typeface="Gidole"/>
                </a:rPr>
                <a:t>M</a:t>
              </a:r>
              <a:r>
                <a:rPr lang="en-US" sz="1148" spc="11">
                  <a:solidFill>
                    <a:srgbClr val="000000"/>
                  </a:solidFill>
                  <a:latin typeface="Arimo"/>
                </a:rPr>
                <a:t>ais avant tout de définir plusieurs algorithmes interchangeables dynamiquement </a:t>
              </a:r>
            </a:p>
          </p:txBody>
        </p:sp>
        <p:sp>
          <p:nvSpPr>
            <p:cNvPr id="4" name="TextBox 4"/>
            <p:cNvSpPr txBox="1"/>
            <p:nvPr/>
          </p:nvSpPr>
          <p:spPr>
            <a:xfrm>
              <a:off x="0" y="0"/>
              <a:ext cx="19145244" cy="717325"/>
            </a:xfrm>
            <a:prstGeom prst="rect">
              <a:avLst/>
            </a:prstGeom>
          </p:spPr>
          <p:txBody>
            <a:bodyPr lIns="0" tIns="0" rIns="0" bIns="0" rtlCol="0" anchor="t">
              <a:spAutoFit/>
            </a:bodyPr>
            <a:lstStyle/>
            <a:p>
              <a:pPr algn="just">
                <a:lnSpc>
                  <a:spcPts val="4250"/>
                </a:lnSpc>
              </a:pPr>
              <a:r>
                <a:rPr lang="en-US" sz="3542" spc="177">
                  <a:solidFill>
                    <a:srgbClr val="000000"/>
                  </a:solidFill>
                  <a:latin typeface="League Spartan Bold"/>
                </a:rPr>
                <a:t>AVANTAGES </a:t>
              </a:r>
            </a:p>
          </p:txBody>
        </p:sp>
      </p:grpSp>
      <p:sp>
        <p:nvSpPr>
          <p:cNvPr id="5" name="AutoShape 5"/>
          <p:cNvSpPr/>
          <p:nvPr/>
        </p:nvSpPr>
        <p:spPr>
          <a:xfrm>
            <a:off x="-133019" y="5143500"/>
            <a:ext cx="18554038" cy="5238173"/>
          </a:xfrm>
          <a:prstGeom prst="rect">
            <a:avLst/>
          </a:prstGeom>
          <a:solidFill>
            <a:srgbClr val="000000"/>
          </a:solidFill>
        </p:spPr>
      </p:sp>
      <p:grpSp>
        <p:nvGrpSpPr>
          <p:cNvPr id="6" name="Group 6"/>
          <p:cNvGrpSpPr/>
          <p:nvPr/>
        </p:nvGrpSpPr>
        <p:grpSpPr>
          <a:xfrm>
            <a:off x="9342162" y="5660415"/>
            <a:ext cx="8047080" cy="593048"/>
            <a:chOff x="0" y="0"/>
            <a:chExt cx="10729440" cy="790730"/>
          </a:xfrm>
        </p:grpSpPr>
        <p:sp>
          <p:nvSpPr>
            <p:cNvPr id="7" name="TextBox 7"/>
            <p:cNvSpPr txBox="1"/>
            <p:nvPr/>
          </p:nvSpPr>
          <p:spPr>
            <a:xfrm>
              <a:off x="0" y="457355"/>
              <a:ext cx="10729440" cy="714375"/>
            </a:xfrm>
            <a:prstGeom prst="rect">
              <a:avLst/>
            </a:prstGeom>
          </p:spPr>
          <p:txBody>
            <a:bodyPr lIns="0" tIns="0" rIns="0" bIns="0" rtlCol="0" anchor="t">
              <a:spAutoFit/>
            </a:bodyPr>
            <a:lstStyle/>
            <a:p>
              <a:pPr algn="r">
                <a:lnSpc>
                  <a:spcPts val="4500"/>
                </a:lnSpc>
              </a:pPr>
              <a:endParaRPr/>
            </a:p>
          </p:txBody>
        </p:sp>
        <p:sp>
          <p:nvSpPr>
            <p:cNvPr id="8" name="TextBox 8"/>
            <p:cNvSpPr txBox="1"/>
            <p:nvPr/>
          </p:nvSpPr>
          <p:spPr>
            <a:xfrm>
              <a:off x="0" y="-374650"/>
              <a:ext cx="10729440" cy="749300"/>
            </a:xfrm>
            <a:prstGeom prst="rect">
              <a:avLst/>
            </a:prstGeom>
          </p:spPr>
          <p:txBody>
            <a:bodyPr lIns="0" tIns="0" rIns="0" bIns="0" rtlCol="0" anchor="t">
              <a:spAutoFit/>
            </a:bodyPr>
            <a:lstStyle/>
            <a:p>
              <a:pPr algn="r">
                <a:lnSpc>
                  <a:spcPts val="4440"/>
                </a:lnSpc>
              </a:pPr>
              <a:r>
                <a:rPr lang="en-US" sz="3699" spc="184">
                  <a:solidFill>
                    <a:srgbClr val="F2F0F4"/>
                  </a:solidFill>
                  <a:latin typeface="League Spartan Bold"/>
                </a:rPr>
                <a:t>INCONVÉNIENTS </a:t>
              </a:r>
            </a:p>
          </p:txBody>
        </p:sp>
      </p:grpSp>
      <p:grpSp>
        <p:nvGrpSpPr>
          <p:cNvPr id="9" name="Group 9"/>
          <p:cNvGrpSpPr/>
          <p:nvPr/>
        </p:nvGrpSpPr>
        <p:grpSpPr>
          <a:xfrm rot="-10800000">
            <a:off x="12808769" y="0"/>
            <a:ext cx="5479231" cy="5470464"/>
            <a:chOff x="0" y="0"/>
            <a:chExt cx="6350000" cy="6339840"/>
          </a:xfrm>
        </p:grpSpPr>
        <p:sp>
          <p:nvSpPr>
            <p:cNvPr id="10" name="Freeform 10"/>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11" name="Group 11"/>
          <p:cNvGrpSpPr/>
          <p:nvPr/>
        </p:nvGrpSpPr>
        <p:grpSpPr>
          <a:xfrm>
            <a:off x="0" y="5143500"/>
            <a:ext cx="5479231" cy="5470464"/>
            <a:chOff x="0" y="0"/>
            <a:chExt cx="6350000" cy="6339840"/>
          </a:xfrm>
        </p:grpSpPr>
        <p:sp>
          <p:nvSpPr>
            <p:cNvPr id="12" name="Freeform 12"/>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sp>
        <p:nvSpPr>
          <p:cNvPr id="13" name="TextBox 13"/>
          <p:cNvSpPr txBox="1"/>
          <p:nvPr/>
        </p:nvSpPr>
        <p:spPr>
          <a:xfrm>
            <a:off x="2348518" y="6628680"/>
            <a:ext cx="16230600" cy="2452480"/>
          </a:xfrm>
          <a:prstGeom prst="rect">
            <a:avLst/>
          </a:prstGeom>
        </p:spPr>
        <p:txBody>
          <a:bodyPr lIns="0" tIns="0" rIns="0" bIns="0" rtlCol="0" anchor="t">
            <a:spAutoFit/>
          </a:bodyPr>
          <a:lstStyle/>
          <a:p>
            <a:pPr algn="ctr">
              <a:lnSpc>
                <a:spcPts val="3948"/>
              </a:lnSpc>
            </a:pPr>
            <a:r>
              <a:rPr lang="en-US" sz="2820">
                <a:solidFill>
                  <a:srgbClr val="FEFEFE"/>
                </a:solidFill>
                <a:latin typeface="Open Sans Light"/>
              </a:rPr>
              <a:t>Malgré ses nombreux avantages, le patron Strategy comporte également quelques inconvénients </a:t>
            </a:r>
          </a:p>
          <a:p>
            <a:pPr marL="608984" lvl="1" indent="-304492">
              <a:lnSpc>
                <a:spcPts val="3948"/>
              </a:lnSpc>
              <a:buFont typeface="Arial"/>
              <a:buChar char="•"/>
            </a:pPr>
            <a:r>
              <a:rPr lang="en-US" sz="2820">
                <a:solidFill>
                  <a:srgbClr val="FEFEFE"/>
                </a:solidFill>
                <a:latin typeface="Open Sans Light"/>
              </a:rPr>
              <a:t>Il </a:t>
            </a:r>
            <a:r>
              <a:rPr lang="en-US" sz="995">
                <a:solidFill>
                  <a:srgbClr val="FEFEFE"/>
                </a:solidFill>
                <a:latin typeface="Arimo"/>
              </a:rPr>
              <a:t> est nécessaire d’ajouter une classe</a:t>
            </a:r>
          </a:p>
          <a:p>
            <a:pPr marL="608984" lvl="1" indent="-304492">
              <a:lnSpc>
                <a:spcPts val="3948"/>
              </a:lnSpc>
              <a:buFont typeface="Arial"/>
              <a:buChar char="•"/>
            </a:pPr>
            <a:r>
              <a:rPr lang="en-US" sz="2820">
                <a:solidFill>
                  <a:srgbClr val="FEFEFE"/>
                </a:solidFill>
                <a:latin typeface="Open Sans Light"/>
              </a:rPr>
              <a:t>La</a:t>
            </a:r>
            <a:r>
              <a:rPr lang="en-US" sz="995">
                <a:solidFill>
                  <a:srgbClr val="FEFEFE"/>
                </a:solidFill>
                <a:latin typeface="Arimo"/>
              </a:rPr>
              <a:t> conception de logiciel peut générer des redondances et des inefficacités dans la communication interne (Du fait de sa structure plus complexe)</a:t>
            </a:r>
          </a:p>
          <a:p>
            <a:pPr algn="ctr">
              <a:lnSpc>
                <a:spcPts val="3948"/>
              </a:lnSpc>
            </a:pPr>
            <a:endParaRPr lang="en-US" sz="995">
              <a:solidFill>
                <a:srgbClr val="FEFEFE"/>
              </a:solidFill>
              <a:latin typeface="Arimo"/>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a:off x="0" y="4816536"/>
            <a:ext cx="5479231" cy="5470464"/>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rot="-10800000">
            <a:off x="12808769" y="0"/>
            <a:ext cx="5479231" cy="5470464"/>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sp>
        <p:nvSpPr>
          <p:cNvPr id="6" name="AutoShape 6"/>
          <p:cNvSpPr/>
          <p:nvPr/>
        </p:nvSpPr>
        <p:spPr>
          <a:xfrm>
            <a:off x="1028700" y="1028700"/>
            <a:ext cx="16230600" cy="8229600"/>
          </a:xfrm>
          <a:prstGeom prst="rect">
            <a:avLst/>
          </a:prstGeom>
          <a:solidFill>
            <a:srgbClr val="000000"/>
          </a:solidFill>
        </p:spPr>
      </p:sp>
      <p:grpSp>
        <p:nvGrpSpPr>
          <p:cNvPr id="7" name="Group 7"/>
          <p:cNvGrpSpPr/>
          <p:nvPr/>
        </p:nvGrpSpPr>
        <p:grpSpPr>
          <a:xfrm>
            <a:off x="1405870" y="3119852"/>
            <a:ext cx="15476261" cy="4431916"/>
            <a:chOff x="0" y="0"/>
            <a:chExt cx="20635014" cy="5909221"/>
          </a:xfrm>
        </p:grpSpPr>
        <p:sp>
          <p:nvSpPr>
            <p:cNvPr id="8" name="TextBox 8"/>
            <p:cNvSpPr txBox="1"/>
            <p:nvPr/>
          </p:nvSpPr>
          <p:spPr>
            <a:xfrm>
              <a:off x="28461" y="123825"/>
              <a:ext cx="20578093" cy="4519295"/>
            </a:xfrm>
            <a:prstGeom prst="rect">
              <a:avLst/>
            </a:prstGeom>
          </p:spPr>
          <p:txBody>
            <a:bodyPr lIns="0" tIns="0" rIns="0" bIns="0" rtlCol="0" anchor="t">
              <a:spAutoFit/>
            </a:bodyPr>
            <a:lstStyle/>
            <a:p>
              <a:pPr algn="ctr">
                <a:lnSpc>
                  <a:spcPts val="13080"/>
                </a:lnSpc>
              </a:pPr>
              <a:r>
                <a:rPr lang="en-US" sz="12000" spc="719">
                  <a:solidFill>
                    <a:srgbClr val="F2F0F4"/>
                  </a:solidFill>
                  <a:latin typeface="League Spartan Bold"/>
                </a:rPr>
                <a:t>QUELQUES CAS D’UTILISATION</a:t>
              </a:r>
              <a:r>
                <a:rPr lang="en-US" sz="1200" spc="72">
                  <a:solidFill>
                    <a:srgbClr val="F2F0F4"/>
                  </a:solidFill>
                  <a:latin typeface="Arimo Bold"/>
                </a:rPr>
                <a:t> </a:t>
              </a:r>
            </a:p>
          </p:txBody>
        </p:sp>
        <p:sp>
          <p:nvSpPr>
            <p:cNvPr id="9" name="TextBox 9"/>
            <p:cNvSpPr txBox="1"/>
            <p:nvPr/>
          </p:nvSpPr>
          <p:spPr>
            <a:xfrm>
              <a:off x="0" y="5164916"/>
              <a:ext cx="20635014" cy="744305"/>
            </a:xfrm>
            <a:prstGeom prst="rect">
              <a:avLst/>
            </a:prstGeom>
          </p:spPr>
          <p:txBody>
            <a:bodyPr lIns="0" tIns="0" rIns="0" bIns="0" rtlCol="0" anchor="t">
              <a:spAutoFit/>
            </a:bodyPr>
            <a:lstStyle/>
            <a:p>
              <a:pPr algn="ctr">
                <a:lnSpc>
                  <a:spcPts val="4522"/>
                </a:lnSpc>
              </a:pPr>
              <a:endParaRPr/>
            </a:p>
          </p:txBody>
        </p:sp>
      </p:gr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2322" y="2322"/>
            <a:ext cx="2902170" cy="2897526"/>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sp>
        <p:nvSpPr>
          <p:cNvPr id="4" name="TextBox 4"/>
          <p:cNvSpPr txBox="1"/>
          <p:nvPr/>
        </p:nvSpPr>
        <p:spPr>
          <a:xfrm>
            <a:off x="789173" y="2383057"/>
            <a:ext cx="16216607" cy="1038225"/>
          </a:xfrm>
          <a:prstGeom prst="rect">
            <a:avLst/>
          </a:prstGeom>
        </p:spPr>
        <p:txBody>
          <a:bodyPr lIns="0" tIns="0" rIns="0" bIns="0" rtlCol="0" anchor="t">
            <a:spAutoFit/>
          </a:bodyPr>
          <a:lstStyle/>
          <a:p>
            <a:pPr algn="ctr">
              <a:lnSpc>
                <a:spcPts val="8189"/>
              </a:lnSpc>
            </a:pPr>
            <a:r>
              <a:rPr lang="en-US" sz="6825" spc="341">
                <a:solidFill>
                  <a:srgbClr val="000000"/>
                </a:solidFill>
                <a:latin typeface="League Spartan Bold"/>
              </a:rPr>
              <a:t>QUELQUES CAS D’UTILISATION</a:t>
            </a:r>
            <a:r>
              <a:rPr lang="en-US" sz="1200" spc="60">
                <a:solidFill>
                  <a:srgbClr val="000000"/>
                </a:solidFill>
                <a:latin typeface="Arimo Bold"/>
              </a:rPr>
              <a:t> </a:t>
            </a:r>
          </a:p>
        </p:txBody>
      </p:sp>
      <p:sp>
        <p:nvSpPr>
          <p:cNvPr id="5" name="AutoShape 5"/>
          <p:cNvSpPr/>
          <p:nvPr/>
        </p:nvSpPr>
        <p:spPr>
          <a:xfrm>
            <a:off x="1916501" y="5235176"/>
            <a:ext cx="14454998" cy="84376"/>
          </a:xfrm>
          <a:prstGeom prst="rect">
            <a:avLst/>
          </a:prstGeom>
          <a:solidFill>
            <a:srgbClr val="3C47D6"/>
          </a:solidFill>
        </p:spPr>
      </p:sp>
      <p:grpSp>
        <p:nvGrpSpPr>
          <p:cNvPr id="6" name="Group 6"/>
          <p:cNvGrpSpPr/>
          <p:nvPr/>
        </p:nvGrpSpPr>
        <p:grpSpPr>
          <a:xfrm>
            <a:off x="8897477" y="5030841"/>
            <a:ext cx="493047" cy="493047"/>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2F0F4"/>
            </a:solidFill>
          </p:spPr>
        </p:sp>
      </p:grpSp>
      <p:grpSp>
        <p:nvGrpSpPr>
          <p:cNvPr id="8" name="Group 8"/>
          <p:cNvGrpSpPr/>
          <p:nvPr/>
        </p:nvGrpSpPr>
        <p:grpSpPr>
          <a:xfrm>
            <a:off x="789173" y="5319552"/>
            <a:ext cx="5242265" cy="4865993"/>
            <a:chOff x="0" y="0"/>
            <a:chExt cx="6989687" cy="6487990"/>
          </a:xfrm>
        </p:grpSpPr>
        <p:sp>
          <p:nvSpPr>
            <p:cNvPr id="9" name="TextBox 9"/>
            <p:cNvSpPr txBox="1"/>
            <p:nvPr/>
          </p:nvSpPr>
          <p:spPr>
            <a:xfrm>
              <a:off x="0" y="-57150"/>
              <a:ext cx="6989687" cy="744305"/>
            </a:xfrm>
            <a:prstGeom prst="rect">
              <a:avLst/>
            </a:prstGeom>
          </p:spPr>
          <p:txBody>
            <a:bodyPr lIns="0" tIns="0" rIns="0" bIns="0" rtlCol="0" anchor="t">
              <a:spAutoFit/>
            </a:bodyPr>
            <a:lstStyle/>
            <a:p>
              <a:pPr algn="ctr">
                <a:lnSpc>
                  <a:spcPts val="4522"/>
                </a:lnSpc>
              </a:pPr>
              <a:endParaRPr/>
            </a:p>
          </p:txBody>
        </p:sp>
        <p:sp>
          <p:nvSpPr>
            <p:cNvPr id="10" name="TextBox 10"/>
            <p:cNvSpPr txBox="1"/>
            <p:nvPr/>
          </p:nvSpPr>
          <p:spPr>
            <a:xfrm>
              <a:off x="0" y="1036515"/>
              <a:ext cx="6989687" cy="5292725"/>
            </a:xfrm>
            <a:prstGeom prst="rect">
              <a:avLst/>
            </a:prstGeom>
          </p:spPr>
          <p:txBody>
            <a:bodyPr lIns="0" tIns="0" rIns="0" bIns="0" rtlCol="0" anchor="t">
              <a:spAutoFit/>
            </a:bodyPr>
            <a:lstStyle/>
            <a:p>
              <a:pPr algn="ctr">
                <a:lnSpc>
                  <a:spcPts val="3187"/>
                </a:lnSpc>
              </a:pPr>
              <a:r>
                <a:rPr lang="en-US" sz="2124" spc="21">
                  <a:solidFill>
                    <a:srgbClr val="000000"/>
                  </a:solidFill>
                  <a:latin typeface="Gidole"/>
                </a:rPr>
                <a:t>  Si l'on veut avoir différentes variantes d’un algorithme à l’intérieur d’un objet à disposition, et pouvoir passer d’un algorithme à l'autre lors de l'exécution. Le pattern Strategy nous permettra de modifier indirectement le comportement de l'objet lors de son exécution, en l'associant avec différents sous-objets qui peuvent accomplir des sous-tâches spécifiques de différentes manières.</a:t>
              </a:r>
            </a:p>
            <a:p>
              <a:pPr algn="ctr">
                <a:lnSpc>
                  <a:spcPts val="3187"/>
                </a:lnSpc>
              </a:pPr>
              <a:endParaRPr lang="en-US" sz="2124" spc="21">
                <a:solidFill>
                  <a:srgbClr val="000000"/>
                </a:solidFill>
                <a:latin typeface="Gidole"/>
              </a:endParaRPr>
            </a:p>
          </p:txBody>
        </p:sp>
      </p:grpSp>
      <p:grpSp>
        <p:nvGrpSpPr>
          <p:cNvPr id="11" name="Group 11"/>
          <p:cNvGrpSpPr/>
          <p:nvPr/>
        </p:nvGrpSpPr>
        <p:grpSpPr>
          <a:xfrm rot="-5400000">
            <a:off x="15929655" y="7928655"/>
            <a:ext cx="2360233" cy="2356457"/>
            <a:chOff x="0" y="0"/>
            <a:chExt cx="6350000" cy="6339840"/>
          </a:xfrm>
        </p:grpSpPr>
        <p:sp>
          <p:nvSpPr>
            <p:cNvPr id="12" name="Freeform 12"/>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13" name="Group 13"/>
          <p:cNvGrpSpPr/>
          <p:nvPr/>
        </p:nvGrpSpPr>
        <p:grpSpPr>
          <a:xfrm>
            <a:off x="3655211" y="5030841"/>
            <a:ext cx="493047" cy="493047"/>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2F0F4"/>
            </a:solidFill>
          </p:spPr>
        </p:sp>
      </p:grpSp>
      <p:grpSp>
        <p:nvGrpSpPr>
          <p:cNvPr id="15" name="Group 15"/>
          <p:cNvGrpSpPr/>
          <p:nvPr/>
        </p:nvGrpSpPr>
        <p:grpSpPr>
          <a:xfrm>
            <a:off x="14139742" y="4918106"/>
            <a:ext cx="493047" cy="493047"/>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2F0F4"/>
            </a:solidFill>
          </p:spPr>
        </p:sp>
      </p:grpSp>
      <p:sp>
        <p:nvSpPr>
          <p:cNvPr id="17" name="TextBox 17"/>
          <p:cNvSpPr txBox="1"/>
          <p:nvPr/>
        </p:nvSpPr>
        <p:spPr>
          <a:xfrm>
            <a:off x="622686" y="3506206"/>
            <a:ext cx="16216607"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Le pattern Strategy peut être utiliser dans les cas suivants : </a:t>
            </a:r>
          </a:p>
        </p:txBody>
      </p:sp>
      <p:grpSp>
        <p:nvGrpSpPr>
          <p:cNvPr id="18" name="Group 18"/>
          <p:cNvGrpSpPr/>
          <p:nvPr/>
        </p:nvGrpSpPr>
        <p:grpSpPr>
          <a:xfrm>
            <a:off x="6769391" y="5277364"/>
            <a:ext cx="5242265" cy="4465943"/>
            <a:chOff x="0" y="0"/>
            <a:chExt cx="6989687" cy="5954590"/>
          </a:xfrm>
        </p:grpSpPr>
        <p:sp>
          <p:nvSpPr>
            <p:cNvPr id="19" name="TextBox 19"/>
            <p:cNvSpPr txBox="1"/>
            <p:nvPr/>
          </p:nvSpPr>
          <p:spPr>
            <a:xfrm>
              <a:off x="0" y="-57150"/>
              <a:ext cx="6989687" cy="744305"/>
            </a:xfrm>
            <a:prstGeom prst="rect">
              <a:avLst/>
            </a:prstGeom>
          </p:spPr>
          <p:txBody>
            <a:bodyPr lIns="0" tIns="0" rIns="0" bIns="0" rtlCol="0" anchor="t">
              <a:spAutoFit/>
            </a:bodyPr>
            <a:lstStyle/>
            <a:p>
              <a:pPr algn="ctr">
                <a:lnSpc>
                  <a:spcPts val="4522"/>
                </a:lnSpc>
              </a:pPr>
              <a:endParaRPr/>
            </a:p>
          </p:txBody>
        </p:sp>
        <p:sp>
          <p:nvSpPr>
            <p:cNvPr id="20" name="TextBox 20"/>
            <p:cNvSpPr txBox="1"/>
            <p:nvPr/>
          </p:nvSpPr>
          <p:spPr>
            <a:xfrm>
              <a:off x="0" y="1036515"/>
              <a:ext cx="6989687" cy="4759325"/>
            </a:xfrm>
            <a:prstGeom prst="rect">
              <a:avLst/>
            </a:prstGeom>
          </p:spPr>
          <p:txBody>
            <a:bodyPr lIns="0" tIns="0" rIns="0" bIns="0" rtlCol="0" anchor="t">
              <a:spAutoFit/>
            </a:bodyPr>
            <a:lstStyle/>
            <a:p>
              <a:pPr algn="ctr">
                <a:lnSpc>
                  <a:spcPts val="3187"/>
                </a:lnSpc>
              </a:pPr>
              <a:r>
                <a:rPr lang="en-US" sz="2124" spc="21">
                  <a:solidFill>
                    <a:srgbClr val="000000"/>
                  </a:solidFill>
                  <a:latin typeface="Gidole"/>
                </a:rPr>
                <a:t>  Si l'on veut extraire des variantes d’'un comportement dans une hiérarchie de classes séparées et de combiner les classes originales dans une seule, évitant de dupliquer du code. Le pattern Strategy nous permettra d'isoler la logique métier de la classe de l’implémentation des algorithmes dont les détails ne sont pas forcément importants pour le contexte. </a:t>
              </a:r>
            </a:p>
            <a:p>
              <a:pPr algn="ctr">
                <a:lnSpc>
                  <a:spcPts val="3187"/>
                </a:lnSpc>
              </a:pPr>
              <a:endParaRPr lang="en-US" sz="2124" spc="21">
                <a:solidFill>
                  <a:srgbClr val="000000"/>
                </a:solidFill>
                <a:latin typeface="Gidole"/>
              </a:endParaRPr>
            </a:p>
          </p:txBody>
        </p:sp>
      </p:grpSp>
      <p:grpSp>
        <p:nvGrpSpPr>
          <p:cNvPr id="21" name="Group 21"/>
          <p:cNvGrpSpPr/>
          <p:nvPr/>
        </p:nvGrpSpPr>
        <p:grpSpPr>
          <a:xfrm>
            <a:off x="12314854" y="5164630"/>
            <a:ext cx="4998245" cy="5020915"/>
            <a:chOff x="0" y="0"/>
            <a:chExt cx="6664326" cy="6694554"/>
          </a:xfrm>
        </p:grpSpPr>
        <p:sp>
          <p:nvSpPr>
            <p:cNvPr id="22" name="TextBox 22"/>
            <p:cNvSpPr txBox="1"/>
            <p:nvPr/>
          </p:nvSpPr>
          <p:spPr>
            <a:xfrm>
              <a:off x="0" y="-57150"/>
              <a:ext cx="6664326" cy="712318"/>
            </a:xfrm>
            <a:prstGeom prst="rect">
              <a:avLst/>
            </a:prstGeom>
          </p:spPr>
          <p:txBody>
            <a:bodyPr lIns="0" tIns="0" rIns="0" bIns="0" rtlCol="0" anchor="t">
              <a:spAutoFit/>
            </a:bodyPr>
            <a:lstStyle/>
            <a:p>
              <a:pPr algn="ctr">
                <a:lnSpc>
                  <a:spcPts val="4311"/>
                </a:lnSpc>
              </a:pPr>
              <a:endParaRPr/>
            </a:p>
          </p:txBody>
        </p:sp>
        <p:sp>
          <p:nvSpPr>
            <p:cNvPr id="23" name="TextBox 23"/>
            <p:cNvSpPr txBox="1"/>
            <p:nvPr/>
          </p:nvSpPr>
          <p:spPr>
            <a:xfrm>
              <a:off x="0" y="975638"/>
              <a:ext cx="6664326" cy="5567555"/>
            </a:xfrm>
            <a:prstGeom prst="rect">
              <a:avLst/>
            </a:prstGeom>
          </p:spPr>
          <p:txBody>
            <a:bodyPr lIns="0" tIns="0" rIns="0" bIns="0" rtlCol="0" anchor="t">
              <a:spAutoFit/>
            </a:bodyPr>
            <a:lstStyle/>
            <a:p>
              <a:pPr algn="ctr">
                <a:lnSpc>
                  <a:spcPts val="3039"/>
                </a:lnSpc>
              </a:pPr>
              <a:r>
                <a:rPr lang="en-US" sz="2026" spc="20">
                  <a:solidFill>
                    <a:srgbClr val="000000"/>
                  </a:solidFill>
                  <a:latin typeface="Gidole"/>
                </a:rPr>
                <a:t>  Si notre classe possède un gros bloc conditionnel qui choisit entre différentes variantes du même algorithme. La stratégie nous débarrasse de toutes ces conditions en extrayant tous les algorithmes dans des classes séparées, et ces dernières implémentent toutes la même interface. L’'objet original délègue l'exécution à l'un de ces objets, au lieu d’implémenter toutes les variantes de l'algorithme.</a:t>
              </a:r>
            </a:p>
            <a:p>
              <a:pPr algn="ctr">
                <a:lnSpc>
                  <a:spcPts val="3039"/>
                </a:lnSpc>
              </a:pPr>
              <a:endParaRPr lang="en-US" sz="2026" spc="20">
                <a:solidFill>
                  <a:srgbClr val="000000"/>
                </a:solidFill>
                <a:latin typeface="Gidole"/>
              </a:endParaRPr>
            </a:p>
          </p:txBody>
        </p:sp>
      </p:gr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a:off x="0" y="4816536"/>
            <a:ext cx="5479231" cy="5470464"/>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rot="-10800000">
            <a:off x="12808769" y="0"/>
            <a:ext cx="5479231" cy="5470464"/>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sp>
        <p:nvSpPr>
          <p:cNvPr id="6" name="AutoShape 6"/>
          <p:cNvSpPr/>
          <p:nvPr/>
        </p:nvSpPr>
        <p:spPr>
          <a:xfrm>
            <a:off x="1028700" y="1028700"/>
            <a:ext cx="16230600" cy="8229600"/>
          </a:xfrm>
          <a:prstGeom prst="rect">
            <a:avLst/>
          </a:prstGeom>
          <a:solidFill>
            <a:srgbClr val="000000"/>
          </a:solidFill>
        </p:spPr>
      </p:sp>
      <p:grpSp>
        <p:nvGrpSpPr>
          <p:cNvPr id="7" name="Group 7"/>
          <p:cNvGrpSpPr/>
          <p:nvPr/>
        </p:nvGrpSpPr>
        <p:grpSpPr>
          <a:xfrm>
            <a:off x="1028700" y="3948527"/>
            <a:ext cx="16230600" cy="2774566"/>
            <a:chOff x="0" y="0"/>
            <a:chExt cx="21640800" cy="3699421"/>
          </a:xfrm>
        </p:grpSpPr>
        <p:sp>
          <p:nvSpPr>
            <p:cNvPr id="8" name="TextBox 8"/>
            <p:cNvSpPr txBox="1"/>
            <p:nvPr/>
          </p:nvSpPr>
          <p:spPr>
            <a:xfrm>
              <a:off x="29848" y="123825"/>
              <a:ext cx="21581104" cy="2309495"/>
            </a:xfrm>
            <a:prstGeom prst="rect">
              <a:avLst/>
            </a:prstGeom>
          </p:spPr>
          <p:txBody>
            <a:bodyPr lIns="0" tIns="0" rIns="0" bIns="0" rtlCol="0" anchor="t">
              <a:spAutoFit/>
            </a:bodyPr>
            <a:lstStyle/>
            <a:p>
              <a:pPr algn="ctr">
                <a:lnSpc>
                  <a:spcPts val="13080"/>
                </a:lnSpc>
              </a:pPr>
              <a:r>
                <a:rPr lang="en-US" sz="12000" spc="719">
                  <a:solidFill>
                    <a:srgbClr val="F2F0F4"/>
                  </a:solidFill>
                  <a:latin typeface="League Spartan Bold"/>
                </a:rPr>
                <a:t>IMPLEMENTATION</a:t>
              </a:r>
            </a:p>
          </p:txBody>
        </p:sp>
        <p:sp>
          <p:nvSpPr>
            <p:cNvPr id="9" name="TextBox 9"/>
            <p:cNvSpPr txBox="1"/>
            <p:nvPr/>
          </p:nvSpPr>
          <p:spPr>
            <a:xfrm>
              <a:off x="0" y="2955116"/>
              <a:ext cx="21640800" cy="744305"/>
            </a:xfrm>
            <a:prstGeom prst="rect">
              <a:avLst/>
            </a:prstGeom>
          </p:spPr>
          <p:txBody>
            <a:bodyPr lIns="0" tIns="0" rIns="0" bIns="0" rtlCol="0" anchor="t">
              <a:spAutoFit/>
            </a:bodyPr>
            <a:lstStyle/>
            <a:p>
              <a:pPr algn="ctr">
                <a:lnSpc>
                  <a:spcPts val="4522"/>
                </a:lnSpc>
              </a:pPr>
              <a:endParaRPr/>
            </a:p>
          </p:txBody>
        </p:sp>
      </p:gr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9166" y="-93033"/>
            <a:ext cx="7554490" cy="7542403"/>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a:off x="-113123" y="2843673"/>
            <a:ext cx="7554490" cy="7542403"/>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0000"/>
            </a:solidFill>
          </p:spPr>
        </p:sp>
      </p:grpSp>
      <p:sp>
        <p:nvSpPr>
          <p:cNvPr id="10" name="TextBox 10"/>
          <p:cNvSpPr txBox="1"/>
          <p:nvPr/>
        </p:nvSpPr>
        <p:spPr>
          <a:xfrm>
            <a:off x="8338515" y="1028700"/>
            <a:ext cx="8920787" cy="1538883"/>
          </a:xfrm>
          <a:prstGeom prst="rect">
            <a:avLst/>
          </a:prstGeom>
        </p:spPr>
        <p:txBody>
          <a:bodyPr lIns="0" tIns="0" rIns="0" bIns="0" rtlCol="0" anchor="t">
            <a:spAutoFit/>
          </a:bodyPr>
          <a:lstStyle/>
          <a:p>
            <a:pPr algn="r">
              <a:lnSpc>
                <a:spcPts val="6030"/>
              </a:lnSpc>
            </a:pPr>
            <a:r>
              <a:rPr lang="en-US" sz="5025" spc="251" dirty="0" err="1">
                <a:solidFill>
                  <a:srgbClr val="000000"/>
                </a:solidFill>
                <a:latin typeface="League Spartan Bold"/>
              </a:rPr>
              <a:t>Schéma</a:t>
            </a:r>
            <a:r>
              <a:rPr lang="en-US" sz="5025" spc="251" dirty="0">
                <a:solidFill>
                  <a:srgbClr val="000000"/>
                </a:solidFill>
                <a:latin typeface="League Spartan Bold"/>
              </a:rPr>
              <a:t> </a:t>
            </a:r>
            <a:r>
              <a:rPr lang="en-US" sz="5025" spc="251" dirty="0" err="1">
                <a:solidFill>
                  <a:srgbClr val="000000"/>
                </a:solidFill>
                <a:latin typeface="League Spartan Bold"/>
              </a:rPr>
              <a:t>illustratif</a:t>
            </a:r>
            <a:r>
              <a:rPr lang="en-US" sz="5025" spc="251" dirty="0">
                <a:solidFill>
                  <a:srgbClr val="000000"/>
                </a:solidFill>
                <a:latin typeface="League Spartan Bold"/>
              </a:rPr>
              <a:t> de </a:t>
            </a:r>
            <a:r>
              <a:rPr lang="en-US" sz="5025" spc="251" dirty="0" err="1">
                <a:solidFill>
                  <a:srgbClr val="000000"/>
                </a:solidFill>
                <a:latin typeface="League Spartan Bold"/>
              </a:rPr>
              <a:t>notre</a:t>
            </a:r>
            <a:r>
              <a:rPr lang="en-US" sz="5025" spc="251" dirty="0">
                <a:solidFill>
                  <a:srgbClr val="000000"/>
                </a:solidFill>
                <a:latin typeface="League Spartan Bold"/>
              </a:rPr>
              <a:t> </a:t>
            </a:r>
            <a:r>
              <a:rPr lang="en-US" sz="5025" spc="251" dirty="0" err="1">
                <a:solidFill>
                  <a:srgbClr val="000000"/>
                </a:solidFill>
                <a:latin typeface="League Spartan Bold"/>
              </a:rPr>
              <a:t>cas</a:t>
            </a:r>
            <a:r>
              <a:rPr lang="en-US" sz="5025" spc="251" dirty="0">
                <a:solidFill>
                  <a:srgbClr val="000000"/>
                </a:solidFill>
                <a:latin typeface="League Spartan Bold"/>
              </a:rPr>
              <a:t> </a:t>
            </a:r>
            <a:r>
              <a:rPr lang="en-US" sz="5025" spc="251" dirty="0" err="1">
                <a:solidFill>
                  <a:srgbClr val="000000"/>
                </a:solidFill>
                <a:latin typeface="League Spartan Bold"/>
              </a:rPr>
              <a:t>d’utilisation</a:t>
            </a:r>
            <a:endParaRPr lang="en-US" sz="5025" spc="251" dirty="0">
              <a:solidFill>
                <a:srgbClr val="000000"/>
              </a:solidFill>
              <a:latin typeface="League Spartan Bold"/>
            </a:endParaRPr>
          </a:p>
        </p:txBody>
      </p:sp>
      <p:pic>
        <p:nvPicPr>
          <p:cNvPr id="13" name="Image 12">
            <a:extLst>
              <a:ext uri="{FF2B5EF4-FFF2-40B4-BE49-F238E27FC236}">
                <a16:creationId xmlns:a16="http://schemas.microsoft.com/office/drawing/2014/main" id="{278C4018-EAE3-473F-94AA-35A04116A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881773"/>
            <a:ext cx="12280054" cy="6794603"/>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9166" y="-93033"/>
            <a:ext cx="7554490" cy="7542403"/>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a:off x="-113123" y="2843673"/>
            <a:ext cx="7554490" cy="7542403"/>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0000"/>
            </a:solidFill>
          </p:spPr>
        </p:sp>
      </p:grpSp>
      <p:grpSp>
        <p:nvGrpSpPr>
          <p:cNvPr id="6" name="Group 6"/>
          <p:cNvGrpSpPr/>
          <p:nvPr/>
        </p:nvGrpSpPr>
        <p:grpSpPr>
          <a:xfrm>
            <a:off x="6096000" y="3265125"/>
            <a:ext cx="12021922" cy="4683552"/>
            <a:chOff x="0" y="-57150"/>
            <a:chExt cx="16029230" cy="6244735"/>
          </a:xfrm>
        </p:grpSpPr>
        <p:sp>
          <p:nvSpPr>
            <p:cNvPr id="7" name="TextBox 7"/>
            <p:cNvSpPr txBox="1"/>
            <p:nvPr/>
          </p:nvSpPr>
          <p:spPr>
            <a:xfrm>
              <a:off x="0" y="-57150"/>
              <a:ext cx="16029230" cy="714983"/>
            </a:xfrm>
            <a:prstGeom prst="rect">
              <a:avLst/>
            </a:prstGeom>
          </p:spPr>
          <p:txBody>
            <a:bodyPr lIns="0" tIns="0" rIns="0" bIns="0" rtlCol="0" anchor="t">
              <a:spAutoFit/>
            </a:bodyPr>
            <a:lstStyle/>
            <a:p>
              <a:pPr algn="r">
                <a:lnSpc>
                  <a:spcPts val="4557"/>
                </a:lnSpc>
              </a:pPr>
              <a:endParaRPr lang="en-US" sz="3426" spc="342" dirty="0">
                <a:solidFill>
                  <a:srgbClr val="000000"/>
                </a:solidFill>
                <a:latin typeface="Gidole"/>
              </a:endParaRPr>
            </a:p>
          </p:txBody>
        </p:sp>
        <p:sp>
          <p:nvSpPr>
            <p:cNvPr id="8" name="TextBox 8"/>
            <p:cNvSpPr txBox="1"/>
            <p:nvPr/>
          </p:nvSpPr>
          <p:spPr>
            <a:xfrm>
              <a:off x="0" y="1570938"/>
              <a:ext cx="16029230" cy="4616647"/>
            </a:xfrm>
            <a:prstGeom prst="rect">
              <a:avLst/>
            </a:prstGeom>
          </p:spPr>
          <p:txBody>
            <a:bodyPr lIns="0" tIns="0" rIns="0" bIns="0" rtlCol="0" anchor="t">
              <a:spAutoFit/>
            </a:bodyPr>
            <a:lstStyle/>
            <a:p>
              <a:pPr algn="just">
                <a:lnSpc>
                  <a:spcPts val="4460"/>
                </a:lnSpc>
              </a:pPr>
              <a:r>
                <a:rPr lang="en-US" sz="2973" spc="29" dirty="0" err="1">
                  <a:solidFill>
                    <a:srgbClr val="000000"/>
                  </a:solidFill>
                  <a:latin typeface="Gidole"/>
                </a:rPr>
                <a:t>L'application</a:t>
              </a:r>
              <a:r>
                <a:rPr lang="en-US" sz="2973" spc="29" dirty="0">
                  <a:solidFill>
                    <a:srgbClr val="000000"/>
                  </a:solidFill>
                  <a:latin typeface="Gidole"/>
                </a:rPr>
                <a:t> qui a </a:t>
              </a:r>
              <a:r>
                <a:rPr lang="en-US" sz="2973" spc="29" dirty="0" err="1">
                  <a:solidFill>
                    <a:srgbClr val="000000"/>
                  </a:solidFill>
                  <a:latin typeface="Gidole"/>
                </a:rPr>
                <a:t>été</a:t>
              </a:r>
              <a:r>
                <a:rPr lang="en-US" sz="2973" spc="29" dirty="0">
                  <a:solidFill>
                    <a:srgbClr val="000000"/>
                  </a:solidFill>
                  <a:latin typeface="Gidole"/>
                </a:rPr>
                <a:t> </a:t>
              </a:r>
              <a:r>
                <a:rPr lang="en-US" sz="2973" spc="29" dirty="0" err="1">
                  <a:solidFill>
                    <a:srgbClr val="000000"/>
                  </a:solidFill>
                  <a:latin typeface="Gidole"/>
                </a:rPr>
                <a:t>conçue</a:t>
              </a:r>
              <a:r>
                <a:rPr lang="en-US" sz="2973" spc="29" dirty="0">
                  <a:solidFill>
                    <a:srgbClr val="000000"/>
                  </a:solidFill>
                  <a:latin typeface="Gidole"/>
                </a:rPr>
                <a:t> </a:t>
              </a:r>
              <a:r>
                <a:rPr lang="en-US" sz="2973" spc="29" dirty="0" err="1">
                  <a:solidFill>
                    <a:srgbClr val="000000"/>
                  </a:solidFill>
                  <a:latin typeface="Gidole"/>
                </a:rPr>
                <a:t>permettra</a:t>
              </a:r>
              <a:r>
                <a:rPr lang="en-US" sz="2973" spc="29" dirty="0">
                  <a:solidFill>
                    <a:srgbClr val="000000"/>
                  </a:solidFill>
                  <a:latin typeface="Gidole"/>
                </a:rPr>
                <a:t> aux clients de payer </a:t>
              </a:r>
              <a:r>
                <a:rPr lang="en-US" sz="2973" spc="29" dirty="0" err="1">
                  <a:solidFill>
                    <a:srgbClr val="000000"/>
                  </a:solidFill>
                  <a:latin typeface="Gidole"/>
                </a:rPr>
                <a:t>leurs</a:t>
              </a:r>
              <a:r>
                <a:rPr lang="en-US" sz="2973" spc="29" dirty="0">
                  <a:solidFill>
                    <a:srgbClr val="000000"/>
                  </a:solidFill>
                  <a:latin typeface="Gidole"/>
                </a:rPr>
                <a:t> articles en </a:t>
              </a:r>
              <a:r>
                <a:rPr lang="en-US" sz="2973" spc="29" dirty="0" err="1">
                  <a:solidFill>
                    <a:srgbClr val="000000"/>
                  </a:solidFill>
                  <a:latin typeface="Gidole"/>
                </a:rPr>
                <a:t>ligne</a:t>
              </a:r>
              <a:r>
                <a:rPr lang="en-US" sz="2973" spc="29" dirty="0">
                  <a:solidFill>
                    <a:srgbClr val="000000"/>
                  </a:solidFill>
                  <a:latin typeface="Gidole"/>
                </a:rPr>
                <a:t> en </a:t>
              </a:r>
              <a:r>
                <a:rPr lang="en-US" sz="2973" spc="29" dirty="0" err="1">
                  <a:solidFill>
                    <a:srgbClr val="000000"/>
                  </a:solidFill>
                  <a:latin typeface="Gidole"/>
                </a:rPr>
                <a:t>utilisant</a:t>
              </a:r>
              <a:r>
                <a:rPr lang="en-US" sz="2973" spc="29" dirty="0">
                  <a:solidFill>
                    <a:srgbClr val="000000"/>
                  </a:solidFill>
                  <a:latin typeface="Gidole"/>
                </a:rPr>
                <a:t> </a:t>
              </a:r>
              <a:r>
                <a:rPr lang="en-US" sz="2973" spc="29" dirty="0" err="1">
                  <a:solidFill>
                    <a:srgbClr val="000000"/>
                  </a:solidFill>
                  <a:latin typeface="Gidole"/>
                </a:rPr>
                <a:t>différents</a:t>
              </a:r>
              <a:r>
                <a:rPr lang="en-US" sz="2973" spc="29" dirty="0">
                  <a:solidFill>
                    <a:srgbClr val="000000"/>
                  </a:solidFill>
                  <a:latin typeface="Gidole"/>
                </a:rPr>
                <a:t> modes de </a:t>
              </a:r>
              <a:r>
                <a:rPr lang="en-US" sz="2973" spc="29" dirty="0" err="1">
                  <a:solidFill>
                    <a:srgbClr val="000000"/>
                  </a:solidFill>
                  <a:latin typeface="Gidole"/>
                </a:rPr>
                <a:t>paiement</a:t>
              </a:r>
              <a:r>
                <a:rPr lang="en-US" sz="2973" spc="29" dirty="0">
                  <a:solidFill>
                    <a:srgbClr val="000000"/>
                  </a:solidFill>
                  <a:latin typeface="Gidole"/>
                </a:rPr>
                <a:t> qui </a:t>
              </a:r>
              <a:r>
                <a:rPr lang="en-US" sz="2973" spc="29" dirty="0" err="1">
                  <a:solidFill>
                    <a:srgbClr val="000000"/>
                  </a:solidFill>
                  <a:latin typeface="Gidole"/>
                </a:rPr>
                <a:t>sont</a:t>
              </a:r>
              <a:r>
                <a:rPr lang="en-US" sz="2973" spc="29" dirty="0">
                  <a:solidFill>
                    <a:srgbClr val="000000"/>
                  </a:solidFill>
                  <a:latin typeface="Gidole"/>
                </a:rPr>
                <a:t>:</a:t>
              </a:r>
            </a:p>
            <a:p>
              <a:pPr lvl="1" algn="just">
                <a:lnSpc>
                  <a:spcPts val="4460"/>
                </a:lnSpc>
              </a:pPr>
              <a:r>
                <a:rPr lang="en-US" sz="2973" spc="29" dirty="0">
                  <a:solidFill>
                    <a:srgbClr val="000000"/>
                  </a:solidFill>
                  <a:latin typeface="Gidole"/>
                </a:rPr>
                <a:t>-CARTE DE CREDIT</a:t>
              </a:r>
            </a:p>
            <a:p>
              <a:pPr lvl="1" algn="just">
                <a:lnSpc>
                  <a:spcPts val="4460"/>
                </a:lnSpc>
              </a:pPr>
              <a:r>
                <a:rPr lang="en-US" sz="2973" spc="29" dirty="0">
                  <a:solidFill>
                    <a:srgbClr val="000000"/>
                  </a:solidFill>
                  <a:latin typeface="Gidole"/>
                </a:rPr>
                <a:t>-PAYPAL</a:t>
              </a:r>
            </a:p>
            <a:p>
              <a:pPr lvl="1" algn="just">
                <a:lnSpc>
                  <a:spcPts val="4460"/>
                </a:lnSpc>
              </a:pPr>
              <a:r>
                <a:rPr lang="en-US" sz="2973" spc="29" dirty="0">
                  <a:solidFill>
                    <a:srgbClr val="000000"/>
                  </a:solidFill>
                  <a:latin typeface="Gidole"/>
                </a:rPr>
                <a:t>-WAVE</a:t>
              </a:r>
            </a:p>
            <a:p>
              <a:pPr algn="just">
                <a:lnSpc>
                  <a:spcPts val="4460"/>
                </a:lnSpc>
              </a:pPr>
              <a:endParaRPr lang="en-US" sz="2973" spc="29" dirty="0">
                <a:solidFill>
                  <a:srgbClr val="000000"/>
                </a:solidFill>
                <a:latin typeface="Gidole"/>
              </a:endParaRPr>
            </a:p>
          </p:txBody>
        </p:sp>
      </p:grpSp>
      <p:grpSp>
        <p:nvGrpSpPr>
          <p:cNvPr id="9" name="Group 9"/>
          <p:cNvGrpSpPr/>
          <p:nvPr/>
        </p:nvGrpSpPr>
        <p:grpSpPr>
          <a:xfrm>
            <a:off x="-2037120" y="1028700"/>
            <a:ext cx="19296422" cy="2308324"/>
            <a:chOff x="0" y="0"/>
            <a:chExt cx="25728562" cy="3077765"/>
          </a:xfrm>
        </p:grpSpPr>
        <p:sp>
          <p:nvSpPr>
            <p:cNvPr id="10" name="TextBox 10"/>
            <p:cNvSpPr txBox="1"/>
            <p:nvPr/>
          </p:nvSpPr>
          <p:spPr>
            <a:xfrm>
              <a:off x="13834180" y="0"/>
              <a:ext cx="11894382" cy="3077765"/>
            </a:xfrm>
            <a:prstGeom prst="rect">
              <a:avLst/>
            </a:prstGeom>
          </p:spPr>
          <p:txBody>
            <a:bodyPr lIns="0" tIns="0" rIns="0" bIns="0" rtlCol="0" anchor="t">
              <a:spAutoFit/>
            </a:bodyPr>
            <a:lstStyle/>
            <a:p>
              <a:pPr algn="r">
                <a:lnSpc>
                  <a:spcPts val="6030"/>
                </a:lnSpc>
              </a:pPr>
              <a:r>
                <a:rPr lang="en-US" sz="5025" spc="251" dirty="0">
                  <a:solidFill>
                    <a:srgbClr val="000000"/>
                  </a:solidFill>
                  <a:latin typeface="League Spartan Bold"/>
                </a:rPr>
                <a:t>ÉTUDE DE L'APPLICATION STRATEGY ONLINE-SHOPPING</a:t>
              </a:r>
            </a:p>
          </p:txBody>
        </p:sp>
        <p:sp>
          <p:nvSpPr>
            <p:cNvPr id="11" name="AutoShape 11"/>
            <p:cNvSpPr/>
            <p:nvPr/>
          </p:nvSpPr>
          <p:spPr>
            <a:xfrm>
              <a:off x="0" y="1524000"/>
              <a:ext cx="12621867" cy="74923"/>
            </a:xfrm>
            <a:prstGeom prst="rect">
              <a:avLst/>
            </a:prstGeom>
            <a:solidFill>
              <a:srgbClr val="000000"/>
            </a:solidFill>
          </p:spPr>
        </p:sp>
      </p:grpSp>
    </p:spTree>
    <p:extLst>
      <p:ext uri="{BB962C8B-B14F-4D97-AF65-F5344CB8AC3E}">
        <p14:creationId xmlns:p14="http://schemas.microsoft.com/office/powerpoint/2010/main" val="111484029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9166" y="-93033"/>
            <a:ext cx="7554490" cy="7542403"/>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a:off x="-113123" y="2843673"/>
            <a:ext cx="7554490" cy="7542403"/>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0000"/>
            </a:solidFill>
          </p:spPr>
        </p:sp>
      </p:grpSp>
      <p:grpSp>
        <p:nvGrpSpPr>
          <p:cNvPr id="6" name="Group 6"/>
          <p:cNvGrpSpPr/>
          <p:nvPr/>
        </p:nvGrpSpPr>
        <p:grpSpPr>
          <a:xfrm>
            <a:off x="-2037120" y="1028700"/>
            <a:ext cx="19296422" cy="1199192"/>
            <a:chOff x="0" y="0"/>
            <a:chExt cx="25728562" cy="1598923"/>
          </a:xfrm>
        </p:grpSpPr>
        <p:sp>
          <p:nvSpPr>
            <p:cNvPr id="7" name="TextBox 7"/>
            <p:cNvSpPr txBox="1"/>
            <p:nvPr/>
          </p:nvSpPr>
          <p:spPr>
            <a:xfrm>
              <a:off x="13834180" y="0"/>
              <a:ext cx="11894382" cy="1025921"/>
            </a:xfrm>
            <a:prstGeom prst="rect">
              <a:avLst/>
            </a:prstGeom>
          </p:spPr>
          <p:txBody>
            <a:bodyPr lIns="0" tIns="0" rIns="0" bIns="0" rtlCol="0" anchor="t">
              <a:spAutoFit/>
            </a:bodyPr>
            <a:lstStyle/>
            <a:p>
              <a:pPr algn="r">
                <a:lnSpc>
                  <a:spcPts val="6030"/>
                </a:lnSpc>
              </a:pPr>
              <a:r>
                <a:rPr lang="en-US" sz="5025" spc="251" dirty="0" err="1">
                  <a:solidFill>
                    <a:srgbClr val="000000"/>
                  </a:solidFill>
                  <a:latin typeface="League Spartan Bold"/>
                </a:rPr>
                <a:t>PaiementStrategy</a:t>
              </a:r>
              <a:endParaRPr lang="en-US" sz="5025" spc="251" dirty="0">
                <a:solidFill>
                  <a:srgbClr val="000000"/>
                </a:solidFill>
                <a:latin typeface="League Spartan Bold"/>
              </a:endParaRPr>
            </a:p>
          </p:txBody>
        </p:sp>
        <p:sp>
          <p:nvSpPr>
            <p:cNvPr id="8" name="AutoShape 8"/>
            <p:cNvSpPr/>
            <p:nvPr/>
          </p:nvSpPr>
          <p:spPr>
            <a:xfrm>
              <a:off x="0" y="1524000"/>
              <a:ext cx="12621867" cy="74923"/>
            </a:xfrm>
            <a:prstGeom prst="rect">
              <a:avLst/>
            </a:prstGeom>
            <a:solidFill>
              <a:srgbClr val="000000"/>
            </a:solidFill>
          </p:spPr>
        </p:sp>
      </p:grpSp>
      <p:sp>
        <p:nvSpPr>
          <p:cNvPr id="9" name="TextBox 9"/>
          <p:cNvSpPr txBox="1"/>
          <p:nvPr/>
        </p:nvSpPr>
        <p:spPr>
          <a:xfrm>
            <a:off x="4371333" y="3856639"/>
            <a:ext cx="5258554" cy="406265"/>
          </a:xfrm>
          <a:prstGeom prst="rect">
            <a:avLst/>
          </a:prstGeom>
        </p:spPr>
        <p:txBody>
          <a:bodyPr lIns="0" tIns="0" rIns="0" bIns="0" rtlCol="0" anchor="t">
            <a:spAutoFit/>
          </a:bodyPr>
          <a:lstStyle/>
          <a:p>
            <a:pPr algn="ctr">
              <a:lnSpc>
                <a:spcPts val="3352"/>
              </a:lnSpc>
            </a:pPr>
            <a:r>
              <a:rPr lang="en-US" sz="2394" dirty="0">
                <a:solidFill>
                  <a:srgbClr val="000000"/>
                </a:solidFill>
                <a:latin typeface="Open Sans Light"/>
              </a:rPr>
              <a:t> </a:t>
            </a:r>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199" y="2247585"/>
            <a:ext cx="10995795" cy="4166828"/>
          </a:xfrm>
          <a:prstGeom prst="rect">
            <a:avLst/>
          </a:prstGeom>
        </p:spPr>
      </p:pic>
      <p:sp>
        <p:nvSpPr>
          <p:cNvPr id="10" name="ZoneTexte 9">
            <a:extLst>
              <a:ext uri="{FF2B5EF4-FFF2-40B4-BE49-F238E27FC236}">
                <a16:creationId xmlns:a16="http://schemas.microsoft.com/office/drawing/2014/main" id="{E175009E-95D4-4F37-AD73-4AEC1ADB965C}"/>
              </a:ext>
            </a:extLst>
          </p:cNvPr>
          <p:cNvSpPr txBox="1"/>
          <p:nvPr/>
        </p:nvSpPr>
        <p:spPr>
          <a:xfrm>
            <a:off x="5791199" y="7277100"/>
            <a:ext cx="12115801" cy="1323439"/>
          </a:xfrm>
          <a:prstGeom prst="rect">
            <a:avLst/>
          </a:prstGeom>
          <a:noFill/>
        </p:spPr>
        <p:txBody>
          <a:bodyPr wrap="square" rtlCol="0">
            <a:spAutoFit/>
          </a:bodyPr>
          <a:lstStyle/>
          <a:p>
            <a:r>
              <a:rPr lang="fr-FR" sz="4000" dirty="0"/>
              <a:t>Voici l’interface </a:t>
            </a:r>
            <a:r>
              <a:rPr lang="fr-FR" sz="4000" dirty="0" err="1"/>
              <a:t>PaiementStrategy</a:t>
            </a:r>
            <a:r>
              <a:rPr lang="fr-FR" sz="4000" dirty="0"/>
              <a:t> que les autres classes vont implémenter</a:t>
            </a:r>
            <a:r>
              <a:rPr lang="fr-FR" sz="2000" dirty="0"/>
              <a:t>.</a:t>
            </a:r>
            <a:endParaRPr lang="fr-FR" sz="2400" dirty="0"/>
          </a:p>
        </p:txBody>
      </p:sp>
    </p:spTree>
    <p:extLst>
      <p:ext uri="{BB962C8B-B14F-4D97-AF65-F5344CB8AC3E}">
        <p14:creationId xmlns:p14="http://schemas.microsoft.com/office/powerpoint/2010/main" val="297754666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9166" y="-93033"/>
            <a:ext cx="7554490" cy="7542403"/>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a:off x="-113123" y="2843673"/>
            <a:ext cx="7554490" cy="7542403"/>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0000"/>
            </a:solidFill>
          </p:spPr>
        </p:sp>
      </p:grpSp>
      <p:grpSp>
        <p:nvGrpSpPr>
          <p:cNvPr id="6" name="Group 6"/>
          <p:cNvGrpSpPr/>
          <p:nvPr/>
        </p:nvGrpSpPr>
        <p:grpSpPr>
          <a:xfrm>
            <a:off x="-2037120" y="1028700"/>
            <a:ext cx="19296422" cy="1199192"/>
            <a:chOff x="0" y="0"/>
            <a:chExt cx="25728562" cy="1598923"/>
          </a:xfrm>
        </p:grpSpPr>
        <p:sp>
          <p:nvSpPr>
            <p:cNvPr id="7" name="TextBox 7"/>
            <p:cNvSpPr txBox="1"/>
            <p:nvPr/>
          </p:nvSpPr>
          <p:spPr>
            <a:xfrm>
              <a:off x="13834180" y="0"/>
              <a:ext cx="11894382" cy="1025921"/>
            </a:xfrm>
            <a:prstGeom prst="rect">
              <a:avLst/>
            </a:prstGeom>
          </p:spPr>
          <p:txBody>
            <a:bodyPr lIns="0" tIns="0" rIns="0" bIns="0" rtlCol="0" anchor="t">
              <a:spAutoFit/>
            </a:bodyPr>
            <a:lstStyle/>
            <a:p>
              <a:pPr algn="r">
                <a:lnSpc>
                  <a:spcPts val="6030"/>
                </a:lnSpc>
              </a:pPr>
              <a:r>
                <a:rPr lang="en-US" sz="5025" spc="251" dirty="0" err="1">
                  <a:solidFill>
                    <a:srgbClr val="000000"/>
                  </a:solidFill>
                  <a:latin typeface="League Spartan Bold"/>
                </a:rPr>
                <a:t>WaveStrategy</a:t>
              </a:r>
              <a:endParaRPr lang="en-US" sz="5025" spc="251" dirty="0">
                <a:solidFill>
                  <a:srgbClr val="000000"/>
                </a:solidFill>
                <a:latin typeface="League Spartan Bold"/>
              </a:endParaRPr>
            </a:p>
          </p:txBody>
        </p:sp>
        <p:sp>
          <p:nvSpPr>
            <p:cNvPr id="8" name="AutoShape 8"/>
            <p:cNvSpPr/>
            <p:nvPr/>
          </p:nvSpPr>
          <p:spPr>
            <a:xfrm>
              <a:off x="0" y="1524000"/>
              <a:ext cx="12621867" cy="74923"/>
            </a:xfrm>
            <a:prstGeom prst="rect">
              <a:avLst/>
            </a:prstGeom>
            <a:solidFill>
              <a:srgbClr val="000000"/>
            </a:solidFill>
          </p:spPr>
        </p:sp>
      </p:grpSp>
      <p:sp>
        <p:nvSpPr>
          <p:cNvPr id="9" name="TextBox 9"/>
          <p:cNvSpPr txBox="1"/>
          <p:nvPr/>
        </p:nvSpPr>
        <p:spPr>
          <a:xfrm>
            <a:off x="4371333" y="3856639"/>
            <a:ext cx="5258554" cy="406265"/>
          </a:xfrm>
          <a:prstGeom prst="rect">
            <a:avLst/>
          </a:prstGeom>
        </p:spPr>
        <p:txBody>
          <a:bodyPr lIns="0" tIns="0" rIns="0" bIns="0" rtlCol="0" anchor="t">
            <a:spAutoFit/>
          </a:bodyPr>
          <a:lstStyle/>
          <a:p>
            <a:pPr algn="ctr">
              <a:lnSpc>
                <a:spcPts val="3352"/>
              </a:lnSpc>
            </a:pPr>
            <a:r>
              <a:rPr lang="en-US" sz="2394" dirty="0">
                <a:solidFill>
                  <a:srgbClr val="000000"/>
                </a:solidFill>
                <a:latin typeface="Open Sans Light"/>
              </a:rPr>
              <a:t> </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215641"/>
            <a:ext cx="10313532" cy="5910002"/>
          </a:xfrm>
          <a:prstGeom prst="rect">
            <a:avLst/>
          </a:prstGeom>
        </p:spPr>
      </p:pic>
      <p:sp>
        <p:nvSpPr>
          <p:cNvPr id="11" name="ZoneTexte 10">
            <a:extLst>
              <a:ext uri="{FF2B5EF4-FFF2-40B4-BE49-F238E27FC236}">
                <a16:creationId xmlns:a16="http://schemas.microsoft.com/office/drawing/2014/main" id="{3A47335E-5C18-436D-AA40-ABEC04108AB4}"/>
              </a:ext>
            </a:extLst>
          </p:cNvPr>
          <p:cNvSpPr txBox="1"/>
          <p:nvPr/>
        </p:nvSpPr>
        <p:spPr>
          <a:xfrm>
            <a:off x="11963400" y="3238500"/>
            <a:ext cx="6019800" cy="4524315"/>
          </a:xfrm>
          <a:prstGeom prst="rect">
            <a:avLst/>
          </a:prstGeom>
          <a:noFill/>
        </p:spPr>
        <p:txBody>
          <a:bodyPr wrap="square" rtlCol="0">
            <a:spAutoFit/>
          </a:bodyPr>
          <a:lstStyle/>
          <a:p>
            <a:r>
              <a:rPr lang="fr-FR" sz="3600" dirty="0"/>
              <a:t>Voici la classe </a:t>
            </a:r>
            <a:r>
              <a:rPr lang="fr-FR" sz="3600" dirty="0" err="1"/>
              <a:t>WaveStrategy</a:t>
            </a:r>
            <a:r>
              <a:rPr lang="fr-FR" sz="3600" dirty="0"/>
              <a:t> qui implémente l’interface </a:t>
            </a:r>
            <a:r>
              <a:rPr lang="fr-FR" sz="3600" dirty="0" err="1"/>
              <a:t>PaiementStrategy</a:t>
            </a:r>
            <a:r>
              <a:rPr lang="fr-FR" sz="3600" dirty="0"/>
              <a:t> et qui est une des méthodes de paiement de notre application. </a:t>
            </a:r>
          </a:p>
          <a:p>
            <a:r>
              <a:rPr lang="fr-FR" sz="3600" dirty="0"/>
              <a:t>Elle a deux attributs à savoir le numéro de téléphone et le mot de passe du client.  </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9166" y="-93033"/>
            <a:ext cx="7554490" cy="7542403"/>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a:off x="-113123" y="2843673"/>
            <a:ext cx="7554490" cy="7542403"/>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0000"/>
            </a:solidFill>
          </p:spPr>
        </p:sp>
      </p:grpSp>
      <p:grpSp>
        <p:nvGrpSpPr>
          <p:cNvPr id="6" name="Group 6"/>
          <p:cNvGrpSpPr/>
          <p:nvPr/>
        </p:nvGrpSpPr>
        <p:grpSpPr>
          <a:xfrm>
            <a:off x="-2037120" y="1028700"/>
            <a:ext cx="19296422" cy="1199192"/>
            <a:chOff x="0" y="0"/>
            <a:chExt cx="25728562" cy="1598923"/>
          </a:xfrm>
        </p:grpSpPr>
        <p:sp>
          <p:nvSpPr>
            <p:cNvPr id="7" name="TextBox 7"/>
            <p:cNvSpPr txBox="1"/>
            <p:nvPr/>
          </p:nvSpPr>
          <p:spPr>
            <a:xfrm>
              <a:off x="13834180" y="0"/>
              <a:ext cx="11894382" cy="1025921"/>
            </a:xfrm>
            <a:prstGeom prst="rect">
              <a:avLst/>
            </a:prstGeom>
          </p:spPr>
          <p:txBody>
            <a:bodyPr lIns="0" tIns="0" rIns="0" bIns="0" rtlCol="0" anchor="t">
              <a:spAutoFit/>
            </a:bodyPr>
            <a:lstStyle/>
            <a:p>
              <a:pPr algn="r">
                <a:lnSpc>
                  <a:spcPts val="6030"/>
                </a:lnSpc>
              </a:pPr>
              <a:r>
                <a:rPr lang="en-US" sz="5025" spc="251" dirty="0" err="1">
                  <a:solidFill>
                    <a:srgbClr val="000000"/>
                  </a:solidFill>
                  <a:latin typeface="League Spartan Bold"/>
                </a:rPr>
                <a:t>PaypalStrategy</a:t>
              </a:r>
              <a:endParaRPr lang="en-US" sz="5025" spc="251" dirty="0">
                <a:solidFill>
                  <a:srgbClr val="000000"/>
                </a:solidFill>
                <a:latin typeface="League Spartan Bold"/>
              </a:endParaRPr>
            </a:p>
          </p:txBody>
        </p:sp>
        <p:sp>
          <p:nvSpPr>
            <p:cNvPr id="8" name="AutoShape 8"/>
            <p:cNvSpPr/>
            <p:nvPr/>
          </p:nvSpPr>
          <p:spPr>
            <a:xfrm>
              <a:off x="0" y="1524000"/>
              <a:ext cx="12621867" cy="74923"/>
            </a:xfrm>
            <a:prstGeom prst="rect">
              <a:avLst/>
            </a:prstGeom>
            <a:solidFill>
              <a:srgbClr val="000000"/>
            </a:solidFill>
          </p:spPr>
        </p:sp>
      </p:grpSp>
      <p:sp>
        <p:nvSpPr>
          <p:cNvPr id="9" name="TextBox 9"/>
          <p:cNvSpPr txBox="1"/>
          <p:nvPr/>
        </p:nvSpPr>
        <p:spPr>
          <a:xfrm>
            <a:off x="4371333" y="3856639"/>
            <a:ext cx="5258554" cy="406265"/>
          </a:xfrm>
          <a:prstGeom prst="rect">
            <a:avLst/>
          </a:prstGeom>
        </p:spPr>
        <p:txBody>
          <a:bodyPr lIns="0" tIns="0" rIns="0" bIns="0" rtlCol="0" anchor="t">
            <a:spAutoFit/>
          </a:bodyPr>
          <a:lstStyle/>
          <a:p>
            <a:pPr algn="ctr">
              <a:lnSpc>
                <a:spcPts val="3352"/>
              </a:lnSpc>
            </a:pPr>
            <a:r>
              <a:rPr lang="en-US" sz="2394" dirty="0">
                <a:solidFill>
                  <a:srgbClr val="000000"/>
                </a:solidFill>
                <a:latin typeface="Open Sans Light"/>
              </a:rPr>
              <a:t> </a:t>
            </a:r>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756" y="2413922"/>
            <a:ext cx="9735262" cy="4965110"/>
          </a:xfrm>
          <a:prstGeom prst="rect">
            <a:avLst/>
          </a:prstGeom>
        </p:spPr>
      </p:pic>
      <p:sp>
        <p:nvSpPr>
          <p:cNvPr id="12" name="ZoneTexte 11">
            <a:extLst>
              <a:ext uri="{FF2B5EF4-FFF2-40B4-BE49-F238E27FC236}">
                <a16:creationId xmlns:a16="http://schemas.microsoft.com/office/drawing/2014/main" id="{B49C8960-BF82-4E13-9A96-25F6EF6DADB3}"/>
              </a:ext>
            </a:extLst>
          </p:cNvPr>
          <p:cNvSpPr txBox="1"/>
          <p:nvPr/>
        </p:nvSpPr>
        <p:spPr>
          <a:xfrm>
            <a:off x="11734800" y="3598563"/>
            <a:ext cx="6043837" cy="5632311"/>
          </a:xfrm>
          <a:prstGeom prst="rect">
            <a:avLst/>
          </a:prstGeom>
          <a:noFill/>
        </p:spPr>
        <p:txBody>
          <a:bodyPr wrap="square" rtlCol="0">
            <a:spAutoFit/>
          </a:bodyPr>
          <a:lstStyle/>
          <a:p>
            <a:r>
              <a:rPr lang="fr-FR" sz="3600" dirty="0"/>
              <a:t>Voici la classe </a:t>
            </a:r>
            <a:r>
              <a:rPr lang="fr-FR" sz="3600" dirty="0" err="1"/>
              <a:t>PaypalStrategy</a:t>
            </a:r>
            <a:r>
              <a:rPr lang="fr-FR" sz="3600" dirty="0"/>
              <a:t> qui implémente l’interface </a:t>
            </a:r>
            <a:r>
              <a:rPr lang="fr-FR" sz="3600" dirty="0" err="1"/>
              <a:t>PaiementStrategy</a:t>
            </a:r>
            <a:r>
              <a:rPr lang="fr-FR" sz="3600" dirty="0"/>
              <a:t> et qui est une autre des méthodes de paiement de notre application. </a:t>
            </a:r>
          </a:p>
          <a:p>
            <a:r>
              <a:rPr lang="fr-FR" sz="3600" dirty="0"/>
              <a:t>Elle a deux attributs à savoir l’email et le mot de passe du client qui seront utilisés pour le paiement de l’article qu’il aura choisit.  </a:t>
            </a:r>
          </a:p>
        </p:txBody>
      </p:sp>
    </p:spTree>
    <p:extLst>
      <p:ext uri="{BB962C8B-B14F-4D97-AF65-F5344CB8AC3E}">
        <p14:creationId xmlns:p14="http://schemas.microsoft.com/office/powerpoint/2010/main" val="83794798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000000"/>
            </a:solidFill>
          </p:spPr>
        </p:sp>
      </p:grpSp>
      <p:sp>
        <p:nvSpPr>
          <p:cNvPr id="6" name="TextBox 6"/>
          <p:cNvSpPr txBox="1"/>
          <p:nvPr/>
        </p:nvSpPr>
        <p:spPr>
          <a:xfrm>
            <a:off x="1028700" y="1600200"/>
            <a:ext cx="7567947" cy="1143000"/>
          </a:xfrm>
          <a:prstGeom prst="rect">
            <a:avLst/>
          </a:prstGeom>
        </p:spPr>
        <p:txBody>
          <a:bodyPr lIns="0" tIns="0" rIns="0" bIns="0" rtlCol="0" anchor="t">
            <a:spAutoFit/>
          </a:bodyPr>
          <a:lstStyle/>
          <a:p>
            <a:pPr>
              <a:lnSpc>
                <a:spcPts val="9000"/>
              </a:lnSpc>
            </a:pPr>
            <a:r>
              <a:rPr lang="en-US" sz="7500" spc="375">
                <a:solidFill>
                  <a:srgbClr val="000000"/>
                </a:solidFill>
                <a:latin typeface="League Spartan Bold"/>
              </a:rPr>
              <a:t>MEMBRES </a:t>
            </a:r>
          </a:p>
        </p:txBody>
      </p:sp>
      <p:sp>
        <p:nvSpPr>
          <p:cNvPr id="7" name="AutoShape 7"/>
          <p:cNvSpPr/>
          <p:nvPr/>
        </p:nvSpPr>
        <p:spPr>
          <a:xfrm>
            <a:off x="9144000" y="2143604"/>
            <a:ext cx="9466400" cy="56192"/>
          </a:xfrm>
          <a:prstGeom prst="rect">
            <a:avLst/>
          </a:prstGeom>
          <a:solidFill>
            <a:srgbClr val="000000"/>
          </a:solidFill>
        </p:spPr>
      </p:sp>
      <p:sp>
        <p:nvSpPr>
          <p:cNvPr id="8" name="TextBox 8"/>
          <p:cNvSpPr txBox="1"/>
          <p:nvPr/>
        </p:nvSpPr>
        <p:spPr>
          <a:xfrm>
            <a:off x="1028700" y="6001708"/>
            <a:ext cx="9497087" cy="2320898"/>
          </a:xfrm>
          <a:prstGeom prst="rect">
            <a:avLst/>
          </a:prstGeom>
        </p:spPr>
        <p:txBody>
          <a:bodyPr lIns="0" tIns="0" rIns="0" bIns="0" rtlCol="0" anchor="t">
            <a:spAutoFit/>
          </a:bodyPr>
          <a:lstStyle/>
          <a:p>
            <a:pPr>
              <a:lnSpc>
                <a:spcPts val="6151"/>
              </a:lnSpc>
            </a:pPr>
            <a:r>
              <a:rPr lang="en-US" sz="4101" spc="41">
                <a:solidFill>
                  <a:srgbClr val="000000"/>
                </a:solidFill>
                <a:latin typeface="Gidole"/>
              </a:rPr>
              <a:t>Cathy Sadykh DIAW </a:t>
            </a:r>
          </a:p>
          <a:p>
            <a:pPr>
              <a:lnSpc>
                <a:spcPts val="6151"/>
              </a:lnSpc>
            </a:pPr>
            <a:r>
              <a:rPr lang="en-US" sz="4101" spc="41">
                <a:solidFill>
                  <a:srgbClr val="000000"/>
                </a:solidFill>
                <a:latin typeface="Gidole"/>
              </a:rPr>
              <a:t>Kille Juliette FALL </a:t>
            </a:r>
          </a:p>
          <a:p>
            <a:pPr>
              <a:lnSpc>
                <a:spcPts val="6151"/>
              </a:lnSpc>
            </a:pPr>
            <a:r>
              <a:rPr lang="en-US" sz="4101" spc="41">
                <a:solidFill>
                  <a:srgbClr val="000000"/>
                </a:solidFill>
                <a:latin typeface="Gidole"/>
              </a:rPr>
              <a:t>Sokhna Maimouna Mbacké Mboup</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9166" y="-93033"/>
            <a:ext cx="7554490" cy="7542403"/>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a:off x="-113123" y="2843673"/>
            <a:ext cx="7554490" cy="7542403"/>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0000"/>
            </a:solidFill>
          </p:spPr>
        </p:sp>
      </p:grpSp>
      <p:grpSp>
        <p:nvGrpSpPr>
          <p:cNvPr id="6" name="Group 6"/>
          <p:cNvGrpSpPr/>
          <p:nvPr/>
        </p:nvGrpSpPr>
        <p:grpSpPr>
          <a:xfrm>
            <a:off x="-2037120" y="1028700"/>
            <a:ext cx="19296422" cy="1199192"/>
            <a:chOff x="0" y="0"/>
            <a:chExt cx="25728562" cy="1598923"/>
          </a:xfrm>
        </p:grpSpPr>
        <p:sp>
          <p:nvSpPr>
            <p:cNvPr id="7" name="TextBox 7"/>
            <p:cNvSpPr txBox="1"/>
            <p:nvPr/>
          </p:nvSpPr>
          <p:spPr>
            <a:xfrm>
              <a:off x="13834180" y="0"/>
              <a:ext cx="11894382" cy="1025921"/>
            </a:xfrm>
            <a:prstGeom prst="rect">
              <a:avLst/>
            </a:prstGeom>
          </p:spPr>
          <p:txBody>
            <a:bodyPr lIns="0" tIns="0" rIns="0" bIns="0" rtlCol="0" anchor="t">
              <a:spAutoFit/>
            </a:bodyPr>
            <a:lstStyle/>
            <a:p>
              <a:pPr algn="r">
                <a:lnSpc>
                  <a:spcPts val="6030"/>
                </a:lnSpc>
              </a:pPr>
              <a:r>
                <a:rPr lang="en-US" sz="5025" spc="251" dirty="0" err="1">
                  <a:solidFill>
                    <a:srgbClr val="000000"/>
                  </a:solidFill>
                  <a:latin typeface="League Spartan Bold"/>
                </a:rPr>
                <a:t>CreditCardStrategy</a:t>
              </a:r>
              <a:endParaRPr lang="en-US" sz="5025" spc="251" dirty="0">
                <a:solidFill>
                  <a:srgbClr val="000000"/>
                </a:solidFill>
                <a:latin typeface="League Spartan Bold"/>
              </a:endParaRPr>
            </a:p>
          </p:txBody>
        </p:sp>
        <p:sp>
          <p:nvSpPr>
            <p:cNvPr id="8" name="AutoShape 8"/>
            <p:cNvSpPr/>
            <p:nvPr/>
          </p:nvSpPr>
          <p:spPr>
            <a:xfrm>
              <a:off x="0" y="1524000"/>
              <a:ext cx="12621867" cy="74923"/>
            </a:xfrm>
            <a:prstGeom prst="rect">
              <a:avLst/>
            </a:prstGeom>
            <a:solidFill>
              <a:srgbClr val="000000"/>
            </a:solidFill>
          </p:spPr>
        </p:sp>
      </p:grpSp>
      <p:sp>
        <p:nvSpPr>
          <p:cNvPr id="9" name="TextBox 9"/>
          <p:cNvSpPr txBox="1"/>
          <p:nvPr/>
        </p:nvSpPr>
        <p:spPr>
          <a:xfrm>
            <a:off x="4371333" y="3856639"/>
            <a:ext cx="5258554" cy="406265"/>
          </a:xfrm>
          <a:prstGeom prst="rect">
            <a:avLst/>
          </a:prstGeom>
        </p:spPr>
        <p:txBody>
          <a:bodyPr lIns="0" tIns="0" rIns="0" bIns="0" rtlCol="0" anchor="t">
            <a:spAutoFit/>
          </a:bodyPr>
          <a:lstStyle/>
          <a:p>
            <a:pPr algn="ctr">
              <a:lnSpc>
                <a:spcPts val="3352"/>
              </a:lnSpc>
            </a:pPr>
            <a:r>
              <a:rPr lang="en-US" sz="2394" dirty="0">
                <a:solidFill>
                  <a:srgbClr val="000000"/>
                </a:solidFill>
                <a:latin typeface="Open Sans Light"/>
              </a:rPr>
              <a:t> </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15036"/>
            <a:ext cx="11277600" cy="6195453"/>
          </a:xfrm>
          <a:prstGeom prst="rect">
            <a:avLst/>
          </a:prstGeom>
        </p:spPr>
      </p:pic>
      <p:sp>
        <p:nvSpPr>
          <p:cNvPr id="11" name="ZoneTexte 10">
            <a:extLst>
              <a:ext uri="{FF2B5EF4-FFF2-40B4-BE49-F238E27FC236}">
                <a16:creationId xmlns:a16="http://schemas.microsoft.com/office/drawing/2014/main" id="{6EBEBC79-C513-4E8E-8A0A-65BE391E59B0}"/>
              </a:ext>
            </a:extLst>
          </p:cNvPr>
          <p:cNvSpPr txBox="1"/>
          <p:nvPr/>
        </p:nvSpPr>
        <p:spPr>
          <a:xfrm>
            <a:off x="12152722" y="2628900"/>
            <a:ext cx="5987427" cy="5632311"/>
          </a:xfrm>
          <a:prstGeom prst="rect">
            <a:avLst/>
          </a:prstGeom>
          <a:noFill/>
        </p:spPr>
        <p:txBody>
          <a:bodyPr wrap="square" rtlCol="0">
            <a:spAutoFit/>
          </a:bodyPr>
          <a:lstStyle/>
          <a:p>
            <a:r>
              <a:rPr lang="fr-FR" sz="3600" dirty="0"/>
              <a:t>Voici la classe </a:t>
            </a:r>
            <a:r>
              <a:rPr lang="fr-FR" sz="3600" dirty="0" err="1"/>
              <a:t>CreditCardStrategy</a:t>
            </a:r>
            <a:r>
              <a:rPr lang="fr-FR" sz="3600" dirty="0"/>
              <a:t> qui est une autre des méthodes de paiement de notre application qui implémente l’interface </a:t>
            </a:r>
            <a:r>
              <a:rPr lang="fr-FR" sz="3600" dirty="0" err="1"/>
              <a:t>PaiementStrategy</a:t>
            </a:r>
            <a:r>
              <a:rPr lang="fr-FR" sz="3600" dirty="0"/>
              <a:t>. </a:t>
            </a:r>
          </a:p>
          <a:p>
            <a:r>
              <a:rPr lang="fr-FR" sz="3600" dirty="0"/>
              <a:t>Elle a deux attributs à savoir l’email et le numéro de carte et la date d’expiration de la carte de crédit du client. </a:t>
            </a:r>
          </a:p>
        </p:txBody>
      </p:sp>
    </p:spTree>
    <p:extLst>
      <p:ext uri="{BB962C8B-B14F-4D97-AF65-F5344CB8AC3E}">
        <p14:creationId xmlns:p14="http://schemas.microsoft.com/office/powerpoint/2010/main" val="315367120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9166" y="-93033"/>
            <a:ext cx="7554490" cy="7542403"/>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a:off x="-113123" y="2843673"/>
            <a:ext cx="7554490" cy="7542403"/>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0000"/>
            </a:solidFill>
          </p:spPr>
        </p:sp>
      </p:grpSp>
      <p:grpSp>
        <p:nvGrpSpPr>
          <p:cNvPr id="6" name="Group 6"/>
          <p:cNvGrpSpPr/>
          <p:nvPr/>
        </p:nvGrpSpPr>
        <p:grpSpPr>
          <a:xfrm>
            <a:off x="-2037120" y="1028700"/>
            <a:ext cx="19296422" cy="1199192"/>
            <a:chOff x="0" y="0"/>
            <a:chExt cx="25728562" cy="1598923"/>
          </a:xfrm>
        </p:grpSpPr>
        <p:sp>
          <p:nvSpPr>
            <p:cNvPr id="7" name="TextBox 7"/>
            <p:cNvSpPr txBox="1"/>
            <p:nvPr/>
          </p:nvSpPr>
          <p:spPr>
            <a:xfrm>
              <a:off x="13834180" y="0"/>
              <a:ext cx="11894382" cy="1025921"/>
            </a:xfrm>
            <a:prstGeom prst="rect">
              <a:avLst/>
            </a:prstGeom>
          </p:spPr>
          <p:txBody>
            <a:bodyPr lIns="0" tIns="0" rIns="0" bIns="0" rtlCol="0" anchor="t">
              <a:spAutoFit/>
            </a:bodyPr>
            <a:lstStyle/>
            <a:p>
              <a:pPr algn="r">
                <a:lnSpc>
                  <a:spcPts val="6030"/>
                </a:lnSpc>
              </a:pPr>
              <a:r>
                <a:rPr lang="en-US" sz="5025" spc="251" dirty="0">
                  <a:solidFill>
                    <a:srgbClr val="000000"/>
                  </a:solidFill>
                  <a:latin typeface="League Spartan Bold"/>
                </a:rPr>
                <a:t>	</a:t>
              </a:r>
              <a:r>
                <a:rPr lang="en-US" sz="5025" spc="251" dirty="0" err="1">
                  <a:solidFill>
                    <a:srgbClr val="000000"/>
                  </a:solidFill>
                  <a:latin typeface="League Spartan Bold"/>
                </a:rPr>
                <a:t>Articlebis</a:t>
              </a:r>
              <a:endParaRPr lang="en-US" sz="5025" spc="251" dirty="0">
                <a:solidFill>
                  <a:srgbClr val="000000"/>
                </a:solidFill>
                <a:latin typeface="League Spartan Bold"/>
              </a:endParaRPr>
            </a:p>
          </p:txBody>
        </p:sp>
        <p:sp>
          <p:nvSpPr>
            <p:cNvPr id="8" name="AutoShape 8"/>
            <p:cNvSpPr/>
            <p:nvPr/>
          </p:nvSpPr>
          <p:spPr>
            <a:xfrm>
              <a:off x="0" y="1524000"/>
              <a:ext cx="12621867" cy="74923"/>
            </a:xfrm>
            <a:prstGeom prst="rect">
              <a:avLst/>
            </a:prstGeom>
            <a:solidFill>
              <a:srgbClr val="000000"/>
            </a:solidFill>
          </p:spPr>
        </p:sp>
      </p:grpSp>
      <p:sp>
        <p:nvSpPr>
          <p:cNvPr id="9" name="TextBox 9"/>
          <p:cNvSpPr txBox="1"/>
          <p:nvPr/>
        </p:nvSpPr>
        <p:spPr>
          <a:xfrm>
            <a:off x="4371333" y="3856639"/>
            <a:ext cx="5258554" cy="406265"/>
          </a:xfrm>
          <a:prstGeom prst="rect">
            <a:avLst/>
          </a:prstGeom>
        </p:spPr>
        <p:txBody>
          <a:bodyPr lIns="0" tIns="0" rIns="0" bIns="0" rtlCol="0" anchor="t">
            <a:spAutoFit/>
          </a:bodyPr>
          <a:lstStyle/>
          <a:p>
            <a:pPr algn="ctr">
              <a:lnSpc>
                <a:spcPts val="3352"/>
              </a:lnSpc>
            </a:pPr>
            <a:r>
              <a:rPr lang="en-US" sz="2394" dirty="0">
                <a:solidFill>
                  <a:srgbClr val="000000"/>
                </a:solidFill>
                <a:latin typeface="Open Sans Light"/>
              </a:rPr>
              <a:t> </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97217"/>
            <a:ext cx="14097000" cy="8488859"/>
          </a:xfrm>
          <a:prstGeom prst="rect">
            <a:avLst/>
          </a:prstGeom>
        </p:spPr>
      </p:pic>
    </p:spTree>
    <p:extLst>
      <p:ext uri="{BB962C8B-B14F-4D97-AF65-F5344CB8AC3E}">
        <p14:creationId xmlns:p14="http://schemas.microsoft.com/office/powerpoint/2010/main" val="424533695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9166" y="-93033"/>
            <a:ext cx="7554490" cy="7542403"/>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a:off x="-113123" y="2843673"/>
            <a:ext cx="7554490" cy="7542403"/>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0000"/>
            </a:solidFill>
          </p:spPr>
        </p:sp>
      </p:grpSp>
      <p:grpSp>
        <p:nvGrpSpPr>
          <p:cNvPr id="6" name="Group 6"/>
          <p:cNvGrpSpPr/>
          <p:nvPr/>
        </p:nvGrpSpPr>
        <p:grpSpPr>
          <a:xfrm>
            <a:off x="-2037120" y="1028700"/>
            <a:ext cx="19296422" cy="1199192"/>
            <a:chOff x="0" y="0"/>
            <a:chExt cx="25728562" cy="1598923"/>
          </a:xfrm>
        </p:grpSpPr>
        <p:sp>
          <p:nvSpPr>
            <p:cNvPr id="7" name="TextBox 7"/>
            <p:cNvSpPr txBox="1"/>
            <p:nvPr/>
          </p:nvSpPr>
          <p:spPr>
            <a:xfrm>
              <a:off x="13834180" y="0"/>
              <a:ext cx="11894382" cy="1025921"/>
            </a:xfrm>
            <a:prstGeom prst="rect">
              <a:avLst/>
            </a:prstGeom>
          </p:spPr>
          <p:txBody>
            <a:bodyPr lIns="0" tIns="0" rIns="0" bIns="0" rtlCol="0" anchor="t">
              <a:spAutoFit/>
            </a:bodyPr>
            <a:lstStyle/>
            <a:p>
              <a:pPr algn="r">
                <a:lnSpc>
                  <a:spcPts val="6030"/>
                </a:lnSpc>
              </a:pPr>
              <a:r>
                <a:rPr lang="en-US" sz="5025" spc="251" dirty="0">
                  <a:solidFill>
                    <a:srgbClr val="000000"/>
                  </a:solidFill>
                  <a:latin typeface="League Spartan Bold"/>
                </a:rPr>
                <a:t>	</a:t>
              </a:r>
              <a:r>
                <a:rPr lang="en-US" sz="5025" spc="251" dirty="0" err="1">
                  <a:solidFill>
                    <a:srgbClr val="000000"/>
                  </a:solidFill>
                  <a:latin typeface="League Spartan Bold"/>
                </a:rPr>
                <a:t>Articlebis</a:t>
              </a:r>
              <a:endParaRPr lang="en-US" sz="5025" spc="251" dirty="0">
                <a:solidFill>
                  <a:srgbClr val="000000"/>
                </a:solidFill>
                <a:latin typeface="League Spartan Bold"/>
              </a:endParaRPr>
            </a:p>
          </p:txBody>
        </p:sp>
        <p:sp>
          <p:nvSpPr>
            <p:cNvPr id="8" name="AutoShape 8"/>
            <p:cNvSpPr/>
            <p:nvPr/>
          </p:nvSpPr>
          <p:spPr>
            <a:xfrm>
              <a:off x="0" y="1524000"/>
              <a:ext cx="12621867" cy="74923"/>
            </a:xfrm>
            <a:prstGeom prst="rect">
              <a:avLst/>
            </a:prstGeom>
            <a:solidFill>
              <a:srgbClr val="000000"/>
            </a:solidFill>
          </p:spPr>
        </p:sp>
      </p:grpSp>
      <p:sp>
        <p:nvSpPr>
          <p:cNvPr id="9" name="TextBox 9"/>
          <p:cNvSpPr txBox="1"/>
          <p:nvPr/>
        </p:nvSpPr>
        <p:spPr>
          <a:xfrm>
            <a:off x="4371333" y="3856639"/>
            <a:ext cx="5258554" cy="406265"/>
          </a:xfrm>
          <a:prstGeom prst="rect">
            <a:avLst/>
          </a:prstGeom>
        </p:spPr>
        <p:txBody>
          <a:bodyPr lIns="0" tIns="0" rIns="0" bIns="0" rtlCol="0" anchor="t">
            <a:spAutoFit/>
          </a:bodyPr>
          <a:lstStyle/>
          <a:p>
            <a:pPr algn="ctr">
              <a:lnSpc>
                <a:spcPts val="3352"/>
              </a:lnSpc>
            </a:pPr>
            <a:r>
              <a:rPr lang="en-US" sz="2394" dirty="0">
                <a:solidFill>
                  <a:srgbClr val="000000"/>
                </a:solidFill>
                <a:latin typeface="Open Sans Light"/>
              </a:rPr>
              <a:t> </a:t>
            </a:r>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4" y="1413420"/>
            <a:ext cx="12230567" cy="8469837"/>
          </a:xfrm>
          <a:prstGeom prst="rect">
            <a:avLst/>
          </a:prstGeom>
        </p:spPr>
      </p:pic>
      <p:sp>
        <p:nvSpPr>
          <p:cNvPr id="12" name="ZoneTexte 11">
            <a:extLst>
              <a:ext uri="{FF2B5EF4-FFF2-40B4-BE49-F238E27FC236}">
                <a16:creationId xmlns:a16="http://schemas.microsoft.com/office/drawing/2014/main" id="{035E8C5B-0057-4B52-BC9A-0C2D26A56738}"/>
              </a:ext>
            </a:extLst>
          </p:cNvPr>
          <p:cNvSpPr txBox="1"/>
          <p:nvPr/>
        </p:nvSpPr>
        <p:spPr>
          <a:xfrm>
            <a:off x="13258800" y="3158341"/>
            <a:ext cx="4534423" cy="3970318"/>
          </a:xfrm>
          <a:prstGeom prst="rect">
            <a:avLst/>
          </a:prstGeom>
          <a:noFill/>
        </p:spPr>
        <p:txBody>
          <a:bodyPr wrap="square" rtlCol="0">
            <a:spAutoFit/>
          </a:bodyPr>
          <a:lstStyle/>
          <a:p>
            <a:r>
              <a:rPr lang="fr-FR" sz="3600" dirty="0"/>
              <a:t>C’est la classe qui va être utiliser pour tester nos différents modes de paiement. Selon le mode de paiement choisi par le client, les frais varient. </a:t>
            </a:r>
          </a:p>
        </p:txBody>
      </p:sp>
    </p:spTree>
    <p:extLst>
      <p:ext uri="{BB962C8B-B14F-4D97-AF65-F5344CB8AC3E}">
        <p14:creationId xmlns:p14="http://schemas.microsoft.com/office/powerpoint/2010/main" val="367463708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sp>
        <p:nvSpPr>
          <p:cNvPr id="7" name="TextBox 7"/>
          <p:cNvSpPr txBox="1"/>
          <p:nvPr/>
        </p:nvSpPr>
        <p:spPr>
          <a:xfrm>
            <a:off x="4813035" y="933597"/>
            <a:ext cx="8920787" cy="769441"/>
          </a:xfrm>
          <a:prstGeom prst="rect">
            <a:avLst/>
          </a:prstGeom>
        </p:spPr>
        <p:txBody>
          <a:bodyPr lIns="0" tIns="0" rIns="0" bIns="0" rtlCol="0" anchor="t">
            <a:spAutoFit/>
          </a:bodyPr>
          <a:lstStyle/>
          <a:p>
            <a:pPr algn="r">
              <a:lnSpc>
                <a:spcPts val="6030"/>
              </a:lnSpc>
            </a:pPr>
            <a:r>
              <a:rPr lang="en-US" sz="5025" spc="251" dirty="0" err="1">
                <a:solidFill>
                  <a:srgbClr val="000000"/>
                </a:solidFill>
                <a:latin typeface="League Spartan Bold"/>
              </a:rPr>
              <a:t>Résultats</a:t>
            </a:r>
            <a:r>
              <a:rPr lang="en-US" sz="5025" spc="251" dirty="0">
                <a:solidFill>
                  <a:srgbClr val="000000"/>
                </a:solidFill>
                <a:latin typeface="League Spartan Bold"/>
              </a:rPr>
              <a:t> de la compilation</a:t>
            </a:r>
          </a:p>
        </p:txBody>
      </p:sp>
      <p:sp>
        <p:nvSpPr>
          <p:cNvPr id="9" name="TextBox 9"/>
          <p:cNvSpPr txBox="1"/>
          <p:nvPr/>
        </p:nvSpPr>
        <p:spPr>
          <a:xfrm>
            <a:off x="4371333" y="3856639"/>
            <a:ext cx="5258554" cy="406265"/>
          </a:xfrm>
          <a:prstGeom prst="rect">
            <a:avLst/>
          </a:prstGeom>
        </p:spPr>
        <p:txBody>
          <a:bodyPr lIns="0" tIns="0" rIns="0" bIns="0" rtlCol="0" anchor="t">
            <a:spAutoFit/>
          </a:bodyPr>
          <a:lstStyle/>
          <a:p>
            <a:pPr algn="ctr">
              <a:lnSpc>
                <a:spcPts val="3352"/>
              </a:lnSpc>
            </a:pPr>
            <a:r>
              <a:rPr lang="en-US" sz="2394" dirty="0">
                <a:solidFill>
                  <a:srgbClr val="000000"/>
                </a:solidFill>
                <a:latin typeface="Open Sans Light"/>
              </a:rPr>
              <a:t> </a:t>
            </a:r>
          </a:p>
        </p:txBody>
      </p:sp>
      <p:pic>
        <p:nvPicPr>
          <p:cNvPr id="13" name="Image 12">
            <a:extLst>
              <a:ext uri="{FF2B5EF4-FFF2-40B4-BE49-F238E27FC236}">
                <a16:creationId xmlns:a16="http://schemas.microsoft.com/office/drawing/2014/main" id="{7DEEBC67-3829-4C06-AD6D-C2A1BFE79AFC}"/>
              </a:ext>
            </a:extLst>
          </p:cNvPr>
          <p:cNvPicPr>
            <a:picLocks noChangeAspect="1"/>
          </p:cNvPicPr>
          <p:nvPr/>
        </p:nvPicPr>
        <p:blipFill>
          <a:blip r:embed="rId2"/>
          <a:stretch>
            <a:fillRect/>
          </a:stretch>
        </p:blipFill>
        <p:spPr>
          <a:xfrm>
            <a:off x="777240" y="2528525"/>
            <a:ext cx="10045382" cy="4717515"/>
          </a:xfrm>
          <a:prstGeom prst="rect">
            <a:avLst/>
          </a:prstGeom>
        </p:spPr>
      </p:pic>
      <p:pic>
        <p:nvPicPr>
          <p:cNvPr id="15" name="Image 14">
            <a:extLst>
              <a:ext uri="{FF2B5EF4-FFF2-40B4-BE49-F238E27FC236}">
                <a16:creationId xmlns:a16="http://schemas.microsoft.com/office/drawing/2014/main" id="{2C464B5F-454A-402A-BD77-377A76E20231}"/>
              </a:ext>
            </a:extLst>
          </p:cNvPr>
          <p:cNvPicPr>
            <a:picLocks noChangeAspect="1"/>
          </p:cNvPicPr>
          <p:nvPr/>
        </p:nvPicPr>
        <p:blipFill>
          <a:blip r:embed="rId3"/>
          <a:stretch>
            <a:fillRect/>
          </a:stretch>
        </p:blipFill>
        <p:spPr>
          <a:xfrm>
            <a:off x="457200" y="7720375"/>
            <a:ext cx="14801850" cy="2247900"/>
          </a:xfrm>
          <a:prstGeom prst="rect">
            <a:avLst/>
          </a:prstGeom>
        </p:spPr>
      </p:pic>
      <p:sp>
        <p:nvSpPr>
          <p:cNvPr id="16" name="ZoneTexte 15">
            <a:extLst>
              <a:ext uri="{FF2B5EF4-FFF2-40B4-BE49-F238E27FC236}">
                <a16:creationId xmlns:a16="http://schemas.microsoft.com/office/drawing/2014/main" id="{EFF10ADE-DFEA-4824-9730-9687C1BF0A28}"/>
              </a:ext>
            </a:extLst>
          </p:cNvPr>
          <p:cNvSpPr txBox="1"/>
          <p:nvPr/>
        </p:nvSpPr>
        <p:spPr>
          <a:xfrm>
            <a:off x="11734800" y="4059771"/>
            <a:ext cx="6172200" cy="1938992"/>
          </a:xfrm>
          <a:prstGeom prst="rect">
            <a:avLst/>
          </a:prstGeom>
          <a:noFill/>
        </p:spPr>
        <p:txBody>
          <a:bodyPr wrap="square" rtlCol="0">
            <a:spAutoFit/>
          </a:bodyPr>
          <a:lstStyle/>
          <a:p>
            <a:r>
              <a:rPr lang="fr-FR" sz="4000" b="1" dirty="0"/>
              <a:t>Voici les résultats après compilation et exécution du code</a:t>
            </a:r>
          </a:p>
        </p:txBody>
      </p:sp>
    </p:spTree>
    <p:extLst>
      <p:ext uri="{BB962C8B-B14F-4D97-AF65-F5344CB8AC3E}">
        <p14:creationId xmlns:p14="http://schemas.microsoft.com/office/powerpoint/2010/main" val="133741630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000000"/>
            </a:solidFill>
          </p:spPr>
        </p:sp>
      </p:grpSp>
      <p:sp>
        <p:nvSpPr>
          <p:cNvPr id="6" name="TextBox 6"/>
          <p:cNvSpPr txBox="1"/>
          <p:nvPr/>
        </p:nvSpPr>
        <p:spPr>
          <a:xfrm>
            <a:off x="1028700" y="1600200"/>
            <a:ext cx="7567947" cy="1143000"/>
          </a:xfrm>
          <a:prstGeom prst="rect">
            <a:avLst/>
          </a:prstGeom>
        </p:spPr>
        <p:txBody>
          <a:bodyPr lIns="0" tIns="0" rIns="0" bIns="0" rtlCol="0" anchor="t">
            <a:spAutoFit/>
          </a:bodyPr>
          <a:lstStyle/>
          <a:p>
            <a:pPr>
              <a:lnSpc>
                <a:spcPts val="9000"/>
              </a:lnSpc>
            </a:pPr>
            <a:r>
              <a:rPr lang="en-US" sz="7500" spc="375">
                <a:solidFill>
                  <a:srgbClr val="000000"/>
                </a:solidFill>
                <a:latin typeface="League Spartan Bold"/>
              </a:rPr>
              <a:t>PLAN</a:t>
            </a:r>
          </a:p>
        </p:txBody>
      </p:sp>
      <p:sp>
        <p:nvSpPr>
          <p:cNvPr id="7" name="AutoShape 7"/>
          <p:cNvSpPr/>
          <p:nvPr/>
        </p:nvSpPr>
        <p:spPr>
          <a:xfrm>
            <a:off x="9144000" y="2143604"/>
            <a:ext cx="9466400" cy="56192"/>
          </a:xfrm>
          <a:prstGeom prst="rect">
            <a:avLst/>
          </a:prstGeom>
          <a:solidFill>
            <a:srgbClr val="000000"/>
          </a:solidFill>
        </p:spPr>
      </p:sp>
      <p:sp>
        <p:nvSpPr>
          <p:cNvPr id="8" name="TextBox 8"/>
          <p:cNvSpPr txBox="1"/>
          <p:nvPr/>
        </p:nvSpPr>
        <p:spPr>
          <a:xfrm>
            <a:off x="1250954" y="5928583"/>
            <a:ext cx="9000501" cy="3687347"/>
          </a:xfrm>
          <a:prstGeom prst="rect">
            <a:avLst/>
          </a:prstGeom>
        </p:spPr>
        <p:txBody>
          <a:bodyPr lIns="0" tIns="0" rIns="0" bIns="0" rtlCol="0" anchor="t">
            <a:spAutoFit/>
          </a:bodyPr>
          <a:lstStyle/>
          <a:p>
            <a:pPr>
              <a:lnSpc>
                <a:spcPts val="5830"/>
              </a:lnSpc>
            </a:pPr>
            <a:r>
              <a:rPr lang="en-US" sz="3886" spc="38">
                <a:solidFill>
                  <a:srgbClr val="000000"/>
                </a:solidFill>
                <a:latin typeface="Gidole"/>
              </a:rPr>
              <a:t>1)Définition </a:t>
            </a:r>
          </a:p>
          <a:p>
            <a:pPr>
              <a:lnSpc>
                <a:spcPts val="5830"/>
              </a:lnSpc>
            </a:pPr>
            <a:r>
              <a:rPr lang="en-US" sz="1829" spc="18">
                <a:solidFill>
                  <a:srgbClr val="000000"/>
                </a:solidFill>
                <a:latin typeface="Arimo"/>
              </a:rPr>
              <a:t>2) Utilité du pattern Stratégie</a:t>
            </a:r>
          </a:p>
          <a:p>
            <a:pPr>
              <a:lnSpc>
                <a:spcPts val="5830"/>
              </a:lnSpc>
            </a:pPr>
            <a:r>
              <a:rPr lang="en-US" sz="3886" spc="38">
                <a:solidFill>
                  <a:srgbClr val="000000"/>
                </a:solidFill>
                <a:latin typeface="Gidole"/>
              </a:rPr>
              <a:t>3</a:t>
            </a:r>
            <a:r>
              <a:rPr lang="en-US" sz="1829" spc="18">
                <a:solidFill>
                  <a:srgbClr val="000000"/>
                </a:solidFill>
                <a:latin typeface="Arimo"/>
              </a:rPr>
              <a:t>) Avantages et inconvénients </a:t>
            </a:r>
          </a:p>
          <a:p>
            <a:pPr>
              <a:lnSpc>
                <a:spcPts val="5830"/>
              </a:lnSpc>
            </a:pPr>
            <a:r>
              <a:rPr lang="en-US" sz="3886" spc="38">
                <a:solidFill>
                  <a:srgbClr val="000000"/>
                </a:solidFill>
                <a:latin typeface="Gidole"/>
              </a:rPr>
              <a:t>4)Quelques cas d’utilisation </a:t>
            </a:r>
          </a:p>
          <a:p>
            <a:pPr>
              <a:lnSpc>
                <a:spcPts val="5830"/>
              </a:lnSpc>
            </a:pPr>
            <a:r>
              <a:rPr lang="en-US" sz="1829" spc="18">
                <a:solidFill>
                  <a:srgbClr val="000000"/>
                </a:solidFill>
                <a:latin typeface="Arimo"/>
              </a:rPr>
              <a:t>5) Implémentation</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a:off x="0" y="4816536"/>
            <a:ext cx="5479231" cy="5470464"/>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rot="-10800000">
            <a:off x="12808769" y="0"/>
            <a:ext cx="5479231" cy="5470464"/>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sp>
        <p:nvSpPr>
          <p:cNvPr id="6" name="AutoShape 6"/>
          <p:cNvSpPr/>
          <p:nvPr/>
        </p:nvSpPr>
        <p:spPr>
          <a:xfrm>
            <a:off x="1028700" y="1028700"/>
            <a:ext cx="16230600" cy="8229600"/>
          </a:xfrm>
          <a:prstGeom prst="rect">
            <a:avLst/>
          </a:prstGeom>
          <a:solidFill>
            <a:srgbClr val="000000"/>
          </a:solidFill>
        </p:spPr>
      </p:sp>
      <p:grpSp>
        <p:nvGrpSpPr>
          <p:cNvPr id="7" name="Group 7"/>
          <p:cNvGrpSpPr/>
          <p:nvPr/>
        </p:nvGrpSpPr>
        <p:grpSpPr>
          <a:xfrm>
            <a:off x="4035370" y="3756217"/>
            <a:ext cx="10217261" cy="2774566"/>
            <a:chOff x="0" y="0"/>
            <a:chExt cx="13623015" cy="3699421"/>
          </a:xfrm>
        </p:grpSpPr>
        <p:sp>
          <p:nvSpPr>
            <p:cNvPr id="8" name="TextBox 8"/>
            <p:cNvSpPr txBox="1"/>
            <p:nvPr/>
          </p:nvSpPr>
          <p:spPr>
            <a:xfrm>
              <a:off x="18789" y="123825"/>
              <a:ext cx="13585436" cy="2309495"/>
            </a:xfrm>
            <a:prstGeom prst="rect">
              <a:avLst/>
            </a:prstGeom>
          </p:spPr>
          <p:txBody>
            <a:bodyPr lIns="0" tIns="0" rIns="0" bIns="0" rtlCol="0" anchor="t">
              <a:spAutoFit/>
            </a:bodyPr>
            <a:lstStyle/>
            <a:p>
              <a:pPr algn="ctr">
                <a:lnSpc>
                  <a:spcPts val="13080"/>
                </a:lnSpc>
              </a:pPr>
              <a:r>
                <a:rPr lang="en-US" sz="12000" spc="719">
                  <a:solidFill>
                    <a:srgbClr val="F2F0F4"/>
                  </a:solidFill>
                  <a:latin typeface="League Spartan Bold"/>
                </a:rPr>
                <a:t>DÉFINITION</a:t>
              </a:r>
            </a:p>
          </p:txBody>
        </p:sp>
        <p:sp>
          <p:nvSpPr>
            <p:cNvPr id="9" name="TextBox 9"/>
            <p:cNvSpPr txBox="1"/>
            <p:nvPr/>
          </p:nvSpPr>
          <p:spPr>
            <a:xfrm>
              <a:off x="0" y="2955116"/>
              <a:ext cx="13623015" cy="744305"/>
            </a:xfrm>
            <a:prstGeom prst="rect">
              <a:avLst/>
            </a:prstGeom>
          </p:spPr>
          <p:txBody>
            <a:bodyPr lIns="0" tIns="0" rIns="0" bIns="0" rtlCol="0" anchor="t">
              <a:spAutoFit/>
            </a:bodyPr>
            <a:lstStyle/>
            <a:p>
              <a:pPr algn="ctr">
                <a:lnSpc>
                  <a:spcPts val="4522"/>
                </a:lnSpc>
              </a:pPr>
              <a:endParaRPr/>
            </a:p>
          </p:txBody>
        </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1688059" y="-57780"/>
            <a:ext cx="6599941" cy="6589382"/>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a:off x="15337512" y="-57780"/>
            <a:ext cx="5900975" cy="5110245"/>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000000"/>
            </a:solidFill>
          </p:spPr>
        </p:sp>
      </p:grpSp>
      <p:sp>
        <p:nvSpPr>
          <p:cNvPr id="6" name="TextBox 6"/>
          <p:cNvSpPr txBox="1"/>
          <p:nvPr/>
        </p:nvSpPr>
        <p:spPr>
          <a:xfrm>
            <a:off x="680887" y="1251258"/>
            <a:ext cx="15710513" cy="1246085"/>
          </a:xfrm>
          <a:prstGeom prst="rect">
            <a:avLst/>
          </a:prstGeom>
        </p:spPr>
        <p:txBody>
          <a:bodyPr lIns="0" tIns="0" rIns="0" bIns="0" rtlCol="0" anchor="t">
            <a:spAutoFit/>
          </a:bodyPr>
          <a:lstStyle/>
          <a:p>
            <a:pPr algn="ctr">
              <a:lnSpc>
                <a:spcPts val="10221"/>
              </a:lnSpc>
            </a:pPr>
            <a:r>
              <a:rPr lang="en-US" sz="7301">
                <a:solidFill>
                  <a:srgbClr val="000000"/>
                </a:solidFill>
                <a:latin typeface="Open Sans Extra Bold"/>
              </a:rPr>
              <a:t>Définition général d'un pattern </a:t>
            </a:r>
          </a:p>
        </p:txBody>
      </p:sp>
      <p:sp>
        <p:nvSpPr>
          <p:cNvPr id="7" name="TextBox 7"/>
          <p:cNvSpPr txBox="1"/>
          <p:nvPr/>
        </p:nvSpPr>
        <p:spPr>
          <a:xfrm>
            <a:off x="680887" y="6010654"/>
            <a:ext cx="17385777" cy="2825796"/>
          </a:xfrm>
          <a:prstGeom prst="rect">
            <a:avLst/>
          </a:prstGeom>
        </p:spPr>
        <p:txBody>
          <a:bodyPr lIns="0" tIns="0" rIns="0" bIns="0" rtlCol="0" anchor="t">
            <a:spAutoFit/>
          </a:bodyPr>
          <a:lstStyle/>
          <a:p>
            <a:pPr algn="ctr">
              <a:lnSpc>
                <a:spcPts val="4506"/>
              </a:lnSpc>
            </a:pPr>
            <a:r>
              <a:rPr lang="en-US" sz="3219">
                <a:solidFill>
                  <a:srgbClr val="000000"/>
                </a:solidFill>
                <a:latin typeface="Open Sans Light"/>
              </a:rPr>
              <a:t> Un pattern n’est pas un morceau de code spécifique, mais un concept général permettant de résoudre un problème particulier. Les design patterns sont comme des modèles prédéfinis que l’on peut personnaliser pour résoudre un problème de conception récurrent dans notre code.</a:t>
            </a:r>
          </a:p>
          <a:p>
            <a:pPr algn="ctr">
              <a:lnSpc>
                <a:spcPts val="4506"/>
              </a:lnSpc>
            </a:pPr>
            <a:endParaRPr lang="en-US" sz="3219">
              <a:solidFill>
                <a:srgbClr val="000000"/>
              </a:solidFill>
              <a:latin typeface="Open Sans Ligh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2479995" y="-57780"/>
            <a:ext cx="5808005" cy="5798712"/>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a:off x="15337512" y="-57780"/>
            <a:ext cx="5900975" cy="5110245"/>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000000"/>
            </a:solidFill>
          </p:spPr>
        </p:sp>
      </p:grpSp>
      <p:sp>
        <p:nvSpPr>
          <p:cNvPr id="6" name="TextBox 6"/>
          <p:cNvSpPr txBox="1"/>
          <p:nvPr/>
        </p:nvSpPr>
        <p:spPr>
          <a:xfrm>
            <a:off x="1028700" y="1035593"/>
            <a:ext cx="14806537" cy="1182059"/>
          </a:xfrm>
          <a:prstGeom prst="rect">
            <a:avLst/>
          </a:prstGeom>
        </p:spPr>
        <p:txBody>
          <a:bodyPr lIns="0" tIns="0" rIns="0" bIns="0" rtlCol="0" anchor="t">
            <a:spAutoFit/>
          </a:bodyPr>
          <a:lstStyle/>
          <a:p>
            <a:pPr algn="ctr">
              <a:lnSpc>
                <a:spcPts val="9633"/>
              </a:lnSpc>
            </a:pPr>
            <a:r>
              <a:rPr lang="en-US" sz="6881">
                <a:solidFill>
                  <a:srgbClr val="000000"/>
                </a:solidFill>
                <a:latin typeface="Open Sans Extra Bold"/>
              </a:rPr>
              <a:t>Définition du pattern "Strategy"</a:t>
            </a:r>
          </a:p>
        </p:txBody>
      </p:sp>
      <p:sp>
        <p:nvSpPr>
          <p:cNvPr id="7" name="TextBox 7"/>
          <p:cNvSpPr txBox="1"/>
          <p:nvPr/>
        </p:nvSpPr>
        <p:spPr>
          <a:xfrm>
            <a:off x="628054" y="5095875"/>
            <a:ext cx="16631246" cy="2697652"/>
          </a:xfrm>
          <a:prstGeom prst="rect">
            <a:avLst/>
          </a:prstGeom>
        </p:spPr>
        <p:txBody>
          <a:bodyPr lIns="0" tIns="0" rIns="0" bIns="0" rtlCol="0" anchor="t">
            <a:spAutoFit/>
          </a:bodyPr>
          <a:lstStyle/>
          <a:p>
            <a:pPr algn="ctr">
              <a:lnSpc>
                <a:spcPts val="4328"/>
              </a:lnSpc>
            </a:pPr>
            <a:r>
              <a:rPr lang="en-US" sz="3091">
                <a:solidFill>
                  <a:srgbClr val="000000"/>
                </a:solidFill>
                <a:latin typeface="Open Sans Light"/>
              </a:rPr>
              <a:t>Le Strategy pattern fait partie des Behavioral patterns (patrons comportementaux) qui équipent un logiciel avec différentes méthodes de résolution. Ces stratégies sont en réalité une famille d’algorithmes séparés du programme à proprement parler et autonomes (= interchangeables). </a:t>
            </a:r>
          </a:p>
          <a:p>
            <a:pPr algn="ctr">
              <a:lnSpc>
                <a:spcPts val="4328"/>
              </a:lnSpc>
            </a:pPr>
            <a:endParaRPr lang="en-US" sz="3091">
              <a:solidFill>
                <a:srgbClr val="000000"/>
              </a:solidFill>
              <a:latin typeface="Open Sans Light"/>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a:off x="0" y="4816536"/>
            <a:ext cx="5479231" cy="5470464"/>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rot="-10800000">
            <a:off x="12808769" y="0"/>
            <a:ext cx="5479231" cy="5470464"/>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sp>
        <p:nvSpPr>
          <p:cNvPr id="6" name="AutoShape 6"/>
          <p:cNvSpPr/>
          <p:nvPr/>
        </p:nvSpPr>
        <p:spPr>
          <a:xfrm>
            <a:off x="1028700" y="1028700"/>
            <a:ext cx="16230600" cy="8229600"/>
          </a:xfrm>
          <a:prstGeom prst="rect">
            <a:avLst/>
          </a:prstGeom>
          <a:solidFill>
            <a:srgbClr val="000000"/>
          </a:solidFill>
        </p:spPr>
      </p:sp>
      <p:grpSp>
        <p:nvGrpSpPr>
          <p:cNvPr id="7" name="Group 7"/>
          <p:cNvGrpSpPr/>
          <p:nvPr/>
        </p:nvGrpSpPr>
        <p:grpSpPr>
          <a:xfrm>
            <a:off x="4035370" y="2098867"/>
            <a:ext cx="10217261" cy="6089266"/>
            <a:chOff x="0" y="0"/>
            <a:chExt cx="13623015" cy="8119021"/>
          </a:xfrm>
        </p:grpSpPr>
        <p:sp>
          <p:nvSpPr>
            <p:cNvPr id="8" name="TextBox 8"/>
            <p:cNvSpPr txBox="1"/>
            <p:nvPr/>
          </p:nvSpPr>
          <p:spPr>
            <a:xfrm>
              <a:off x="18789" y="123825"/>
              <a:ext cx="13585436" cy="6729095"/>
            </a:xfrm>
            <a:prstGeom prst="rect">
              <a:avLst/>
            </a:prstGeom>
          </p:spPr>
          <p:txBody>
            <a:bodyPr lIns="0" tIns="0" rIns="0" bIns="0" rtlCol="0" anchor="t">
              <a:spAutoFit/>
            </a:bodyPr>
            <a:lstStyle/>
            <a:p>
              <a:pPr algn="ctr">
                <a:lnSpc>
                  <a:spcPts val="13080"/>
                </a:lnSpc>
              </a:pPr>
              <a:r>
                <a:rPr lang="en-US" sz="12000" spc="719">
                  <a:solidFill>
                    <a:srgbClr val="F2F0F4"/>
                  </a:solidFill>
                  <a:latin typeface="League Spartan Bold"/>
                </a:rPr>
                <a:t>UTILITÉ DU PATTERN STRATÉGIE</a:t>
              </a:r>
            </a:p>
          </p:txBody>
        </p:sp>
        <p:sp>
          <p:nvSpPr>
            <p:cNvPr id="9" name="TextBox 9"/>
            <p:cNvSpPr txBox="1"/>
            <p:nvPr/>
          </p:nvSpPr>
          <p:spPr>
            <a:xfrm>
              <a:off x="0" y="7374716"/>
              <a:ext cx="13623015" cy="744305"/>
            </a:xfrm>
            <a:prstGeom prst="rect">
              <a:avLst/>
            </a:prstGeom>
          </p:spPr>
          <p:txBody>
            <a:bodyPr lIns="0" tIns="0" rIns="0" bIns="0" rtlCol="0" anchor="t">
              <a:spAutoFit/>
            </a:bodyPr>
            <a:lstStyle/>
            <a:p>
              <a:pPr algn="ctr">
                <a:lnSpc>
                  <a:spcPts val="4522"/>
                </a:lnSpc>
              </a:pPr>
              <a:endParaRPr/>
            </a:p>
          </p:txBody>
        </p: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2479995" y="-57780"/>
            <a:ext cx="5808005" cy="5798712"/>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a:off x="15337512" y="-57780"/>
            <a:ext cx="5900975" cy="5110245"/>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000000"/>
            </a:solidFill>
          </p:spPr>
        </p:sp>
      </p:grpSp>
      <p:sp>
        <p:nvSpPr>
          <p:cNvPr id="6" name="TextBox 6"/>
          <p:cNvSpPr txBox="1"/>
          <p:nvPr/>
        </p:nvSpPr>
        <p:spPr>
          <a:xfrm>
            <a:off x="1028700" y="1035593"/>
            <a:ext cx="14806537" cy="1182059"/>
          </a:xfrm>
          <a:prstGeom prst="rect">
            <a:avLst/>
          </a:prstGeom>
        </p:spPr>
        <p:txBody>
          <a:bodyPr lIns="0" tIns="0" rIns="0" bIns="0" rtlCol="0" anchor="t">
            <a:spAutoFit/>
          </a:bodyPr>
          <a:lstStyle/>
          <a:p>
            <a:pPr algn="ctr">
              <a:lnSpc>
                <a:spcPts val="9633"/>
              </a:lnSpc>
            </a:pPr>
            <a:r>
              <a:rPr lang="en-US" sz="6881">
                <a:solidFill>
                  <a:srgbClr val="000000"/>
                </a:solidFill>
                <a:latin typeface="Open Sans Extra Bold"/>
              </a:rPr>
              <a:t>Utilité du pattern Stratégie</a:t>
            </a:r>
          </a:p>
        </p:txBody>
      </p:sp>
      <p:sp>
        <p:nvSpPr>
          <p:cNvPr id="7" name="TextBox 7"/>
          <p:cNvSpPr txBox="1"/>
          <p:nvPr/>
        </p:nvSpPr>
        <p:spPr>
          <a:xfrm>
            <a:off x="0" y="3498005"/>
            <a:ext cx="15337512" cy="2697652"/>
          </a:xfrm>
          <a:prstGeom prst="rect">
            <a:avLst/>
          </a:prstGeom>
        </p:spPr>
        <p:txBody>
          <a:bodyPr lIns="0" tIns="0" rIns="0" bIns="0" rtlCol="0" anchor="t">
            <a:spAutoFit/>
          </a:bodyPr>
          <a:lstStyle/>
          <a:p>
            <a:pPr algn="ctr">
              <a:lnSpc>
                <a:spcPts val="4328"/>
              </a:lnSpc>
            </a:pPr>
            <a:r>
              <a:rPr lang="en-US" sz="3091">
                <a:solidFill>
                  <a:srgbClr val="000000"/>
                </a:solidFill>
                <a:latin typeface="Open Sans Light"/>
              </a:rPr>
              <a:t>Les Strategy patterns décrivent ainsi comment structurer des classes, organiser un groupe de classes et créer des objets. L’une des particularités du Strategy pattern réside dans le fait qu’il est possible de réaliser un comportement de programme et d’objet variable même pendant l’exécution d’un logiciel.</a:t>
            </a:r>
          </a:p>
          <a:p>
            <a:pPr algn="ctr">
              <a:lnSpc>
                <a:spcPts val="4328"/>
              </a:lnSpc>
            </a:pPr>
            <a:endParaRPr lang="en-US" sz="3091">
              <a:solidFill>
                <a:srgbClr val="000000"/>
              </a:solidFill>
              <a:latin typeface="Open Sans Light"/>
            </a:endParaRPr>
          </a:p>
        </p:txBody>
      </p:sp>
      <p:sp>
        <p:nvSpPr>
          <p:cNvPr id="8" name="TextBox 8"/>
          <p:cNvSpPr txBox="1"/>
          <p:nvPr/>
        </p:nvSpPr>
        <p:spPr>
          <a:xfrm>
            <a:off x="241398" y="6877685"/>
            <a:ext cx="15337512" cy="238061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Ce modèle de conception est idéal pour tous les logiciels devant résoudre des tâches et des problèmes avec flexibilité et en proposant des options et des modifications de comportement.</a:t>
            </a:r>
          </a:p>
          <a:p>
            <a:pPr algn="ctr">
              <a:lnSpc>
                <a:spcPts val="4759"/>
              </a:lnSpc>
            </a:pPr>
            <a:endParaRPr lang="en-US" sz="3399">
              <a:solidFill>
                <a:srgbClr val="000000"/>
              </a:solidFill>
              <a:latin typeface="Open Sans Light"/>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0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2479995" y="-57780"/>
            <a:ext cx="5808005" cy="5798712"/>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C47D6"/>
            </a:solidFill>
          </p:spPr>
        </p:sp>
      </p:grpSp>
      <p:grpSp>
        <p:nvGrpSpPr>
          <p:cNvPr id="4" name="Group 4"/>
          <p:cNvGrpSpPr/>
          <p:nvPr/>
        </p:nvGrpSpPr>
        <p:grpSpPr>
          <a:xfrm>
            <a:off x="15337512" y="-57780"/>
            <a:ext cx="5900975" cy="5110245"/>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000000"/>
            </a:solidFill>
          </p:spPr>
        </p:sp>
      </p:grpSp>
      <p:pic>
        <p:nvPicPr>
          <p:cNvPr id="6" name="Picture 6"/>
          <p:cNvPicPr>
            <a:picLocks noChangeAspect="1"/>
          </p:cNvPicPr>
          <p:nvPr/>
        </p:nvPicPr>
        <p:blipFill>
          <a:blip r:embed="rId2"/>
          <a:srcRect/>
          <a:stretch>
            <a:fillRect/>
          </a:stretch>
        </p:blipFill>
        <p:spPr>
          <a:xfrm>
            <a:off x="3102393" y="3883489"/>
            <a:ext cx="10504620" cy="5905400"/>
          </a:xfrm>
          <a:prstGeom prst="rect">
            <a:avLst/>
          </a:prstGeom>
        </p:spPr>
      </p:pic>
      <p:sp>
        <p:nvSpPr>
          <p:cNvPr id="7" name="TextBox 7"/>
          <p:cNvSpPr txBox="1"/>
          <p:nvPr/>
        </p:nvSpPr>
        <p:spPr>
          <a:xfrm>
            <a:off x="1028700" y="1035593"/>
            <a:ext cx="14806537" cy="1182059"/>
          </a:xfrm>
          <a:prstGeom prst="rect">
            <a:avLst/>
          </a:prstGeom>
        </p:spPr>
        <p:txBody>
          <a:bodyPr lIns="0" tIns="0" rIns="0" bIns="0" rtlCol="0" anchor="t">
            <a:spAutoFit/>
          </a:bodyPr>
          <a:lstStyle/>
          <a:p>
            <a:pPr algn="ctr">
              <a:lnSpc>
                <a:spcPts val="9633"/>
              </a:lnSpc>
            </a:pPr>
            <a:r>
              <a:rPr lang="en-US" sz="6881">
                <a:solidFill>
                  <a:srgbClr val="000000"/>
                </a:solidFill>
                <a:latin typeface="Open Sans Extra Bold"/>
              </a:rPr>
              <a:t>Utilité du pattern Stratégie</a:t>
            </a:r>
          </a:p>
        </p:txBody>
      </p:sp>
      <p:sp>
        <p:nvSpPr>
          <p:cNvPr id="8" name="TextBox 8"/>
          <p:cNvSpPr txBox="1"/>
          <p:nvPr/>
        </p:nvSpPr>
        <p:spPr>
          <a:xfrm>
            <a:off x="4229410" y="2122401"/>
            <a:ext cx="8250585" cy="887095"/>
          </a:xfrm>
          <a:prstGeom prst="rect">
            <a:avLst/>
          </a:prstGeom>
        </p:spPr>
        <p:txBody>
          <a:bodyPr lIns="0" tIns="0" rIns="0" bIns="0" rtlCol="0" anchor="t">
            <a:spAutoFit/>
          </a:bodyPr>
          <a:lstStyle/>
          <a:p>
            <a:pPr algn="ctr">
              <a:lnSpc>
                <a:spcPts val="7279"/>
              </a:lnSpc>
            </a:pPr>
            <a:r>
              <a:rPr lang="en-US" sz="5199">
                <a:solidFill>
                  <a:srgbClr val="000000"/>
                </a:solidFill>
                <a:latin typeface="Open Sans"/>
              </a:rPr>
              <a:t>Schéma UML de ce patron </a:t>
            </a: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780</Words>
  <Application>Microsoft Office PowerPoint</Application>
  <PresentationFormat>Personnalisé</PresentationFormat>
  <Paragraphs>71</Paragraphs>
  <Slides>23</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23</vt:i4>
      </vt:variant>
    </vt:vector>
  </HeadingPairs>
  <TitlesOfParts>
    <vt:vector size="33" baseType="lpstr">
      <vt:lpstr>Open Sans Extra Bold</vt:lpstr>
      <vt:lpstr>Arimo</vt:lpstr>
      <vt:lpstr>Calibri</vt:lpstr>
      <vt:lpstr>League Spartan Bold</vt:lpstr>
      <vt:lpstr>Open Sans</vt:lpstr>
      <vt:lpstr>Arial</vt:lpstr>
      <vt:lpstr>Gidole</vt:lpstr>
      <vt:lpstr>Arimo Bold</vt:lpstr>
      <vt:lpstr>Open Sans Light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de comportement : STRATEGY</dc:title>
  <dc:creator>HP</dc:creator>
  <cp:lastModifiedBy>Killé Juliette FALL</cp:lastModifiedBy>
  <cp:revision>7</cp:revision>
  <dcterms:created xsi:type="dcterms:W3CDTF">2006-08-16T00:00:00Z</dcterms:created>
  <dcterms:modified xsi:type="dcterms:W3CDTF">2021-11-04T23:33:21Z</dcterms:modified>
  <dc:identifier>DAEi3X1rc_I</dc:identifier>
</cp:coreProperties>
</file>