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6" r:id="rId3"/>
    <p:sldId id="257" r:id="rId5"/>
    <p:sldId id="285" r:id="rId6"/>
    <p:sldId id="289" r:id="rId7"/>
    <p:sldId id="259" r:id="rId8"/>
    <p:sldId id="294" r:id="rId9"/>
    <p:sldId id="295" r:id="rId10"/>
    <p:sldId id="297" r:id="rId11"/>
    <p:sldId id="381" r:id="rId12"/>
    <p:sldId id="300" r:id="rId13"/>
    <p:sldId id="304" r:id="rId14"/>
    <p:sldId id="305" r:id="rId15"/>
    <p:sldId id="306" r:id="rId16"/>
    <p:sldId id="307" r:id="rId17"/>
    <p:sldId id="309" r:id="rId18"/>
    <p:sldId id="310" r:id="rId19"/>
    <p:sldId id="311" r:id="rId20"/>
    <p:sldId id="332" r:id="rId21"/>
    <p:sldId id="313" r:id="rId22"/>
    <p:sldId id="314" r:id="rId23"/>
    <p:sldId id="315" r:id="rId24"/>
    <p:sldId id="316" r:id="rId25"/>
    <p:sldId id="317" r:id="rId26"/>
    <p:sldId id="318" r:id="rId27"/>
    <p:sldId id="319" r:id="rId28"/>
    <p:sldId id="321" r:id="rId29"/>
    <p:sldId id="322" r:id="rId30"/>
    <p:sldId id="378" r:id="rId31"/>
    <p:sldId id="376" r:id="rId32"/>
    <p:sldId id="377" r:id="rId33"/>
    <p:sldId id="263" r:id="rId34"/>
    <p:sldId id="336" r:id="rId35"/>
    <p:sldId id="373" r:id="rId36"/>
    <p:sldId id="374" r:id="rId37"/>
    <p:sldId id="375" r:id="rId38"/>
    <p:sldId id="333" r:id="rId39"/>
    <p:sldId id="334" r:id="rId40"/>
    <p:sldId id="347" r:id="rId41"/>
    <p:sldId id="349" r:id="rId42"/>
    <p:sldId id="350" r:id="rId43"/>
    <p:sldId id="351" r:id="rId44"/>
    <p:sldId id="352" r:id="rId45"/>
    <p:sldId id="353" r:id="rId46"/>
    <p:sldId id="354" r:id="rId47"/>
    <p:sldId id="355" r:id="rId48"/>
    <p:sldId id="357" r:id="rId49"/>
    <p:sldId id="358" r:id="rId50"/>
    <p:sldId id="359" r:id="rId51"/>
    <p:sldId id="360" r:id="rId52"/>
    <p:sldId id="362" r:id="rId53"/>
    <p:sldId id="364" r:id="rId54"/>
    <p:sldId id="366" r:id="rId55"/>
    <p:sldId id="382" r:id="rId56"/>
    <p:sldId id="383" r:id="rId57"/>
    <p:sldId id="371" r:id="rId58"/>
    <p:sldId id="379" r:id="rId59"/>
    <p:sldId id="380" r:id="rId60"/>
    <p:sldId id="278" r:id="rId61"/>
  </p:sldIdLst>
  <p:sldSz cx="12192000" cy="6858000"/>
  <p:notesSz cx="6858000" cy="9144000"/>
  <p:embeddedFontLst>
    <p:embeddedFont>
      <p:font typeface="微软雅黑" panose="020B0503020204020204" pitchFamily="34" charset="-122"/>
      <p:regular r:id="rId65"/>
    </p:embeddedFont>
    <p:embeddedFont>
      <p:font typeface="Impact" panose="020B0806030902050204" pitchFamily="34" charset="0"/>
      <p:regular r:id="rId66"/>
    </p:embeddedFont>
    <p:embeddedFont>
      <p:font typeface="华文楷体" panose="02010600040101010101" pitchFamily="2" charset="-122"/>
      <p:regular r:id="rId67"/>
    </p:embeddedFont>
    <p:embeddedFont>
      <p:font typeface="华文仿宋" panose="02010600040101010101" pitchFamily="2" charset="-122"/>
      <p:regular r:id="rId68"/>
    </p:embeddedFont>
    <p:embeddedFont>
      <p:font typeface="Calibri" panose="020F0502020204030204" charset="0"/>
      <p:regular r:id="rId69"/>
      <p:bold r:id="rId70"/>
      <p:italic r:id="rId71"/>
      <p:boldItalic r:id="rId72"/>
    </p:embeddedFont>
    <p:embeddedFont>
      <p:font typeface="Calibri Light" panose="020F0302020204030204" charset="0"/>
      <p:regular r:id="rId73"/>
      <p:italic r:id="rId74"/>
    </p:embeddedFont>
    <p:embeddedFont>
      <p:font typeface="Dotum" panose="020B0600000101010101" pitchFamily="34" charset="-127"/>
      <p:regular r:id="rId75"/>
    </p:embeddedFont>
    <p:embeddedFont>
      <p:font typeface="华文中宋" panose="02010600040101010101" pitchFamily="2" charset="-122"/>
      <p:regular r:id="rId7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5E59"/>
    <a:srgbClr val="F4A4A2"/>
    <a:srgbClr val="1D1913"/>
    <a:srgbClr val="262626"/>
    <a:srgbClr val="163152"/>
    <a:srgbClr val="404040"/>
    <a:srgbClr val="A6A6A6"/>
    <a:srgbClr val="F7FAFD"/>
    <a:srgbClr val="E0E0E0"/>
    <a:srgbClr val="1023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70" autoAdjust="0"/>
    <p:restoredTop sz="94660"/>
  </p:normalViewPr>
  <p:slideViewPr>
    <p:cSldViewPr snapToGrid="0" showGuides="1">
      <p:cViewPr varScale="1">
        <p:scale>
          <a:sx n="110" d="100"/>
          <a:sy n="110" d="100"/>
        </p:scale>
        <p:origin x="894" y="102"/>
      </p:cViewPr>
      <p:guideLst>
        <p:guide orient="horz" pos="227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6" Type="http://schemas.openxmlformats.org/officeDocument/2006/relationships/font" Target="fonts/font12.fntdata"/><Relationship Id="rId75" Type="http://schemas.openxmlformats.org/officeDocument/2006/relationships/font" Target="fonts/font11.fntdata"/><Relationship Id="rId74" Type="http://schemas.openxmlformats.org/officeDocument/2006/relationships/font" Target="fonts/font10.fntdata"/><Relationship Id="rId73" Type="http://schemas.openxmlformats.org/officeDocument/2006/relationships/font" Target="fonts/font9.fntdata"/><Relationship Id="rId72" Type="http://schemas.openxmlformats.org/officeDocument/2006/relationships/font" Target="fonts/font8.fntdata"/><Relationship Id="rId71" Type="http://schemas.openxmlformats.org/officeDocument/2006/relationships/font" Target="fonts/font7.fntdata"/><Relationship Id="rId70" Type="http://schemas.openxmlformats.org/officeDocument/2006/relationships/font" Target="fonts/font6.fntdata"/><Relationship Id="rId7" Type="http://schemas.openxmlformats.org/officeDocument/2006/relationships/slide" Target="slides/slide4.xml"/><Relationship Id="rId69" Type="http://schemas.openxmlformats.org/officeDocument/2006/relationships/font" Target="fonts/font5.fntdata"/><Relationship Id="rId68" Type="http://schemas.openxmlformats.org/officeDocument/2006/relationships/font" Target="fonts/font4.fntdata"/><Relationship Id="rId67" Type="http://schemas.openxmlformats.org/officeDocument/2006/relationships/font" Target="fonts/font3.fntdata"/><Relationship Id="rId66" Type="http://schemas.openxmlformats.org/officeDocument/2006/relationships/font" Target="fonts/font2.fntdata"/><Relationship Id="rId65" Type="http://schemas.openxmlformats.org/officeDocument/2006/relationships/font" Target="fonts/font1.fntdata"/><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1C45E1-318E-4BD0-9306-250502F43CC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7A595F-151A-46E4-9E47-C5DC07DD202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7A595F-151A-46E4-9E47-C5DC07DD202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
          <p:cNvSpPr>
            <a:spLocks noGrp="1" noRot="1" noChangeAspect="1" noChangeArrowheads="1" noTextEdit="1"/>
          </p:cNvSpPr>
          <p:nvPr>
            <p:ph type="sldImg"/>
          </p:nvPr>
        </p:nvSpPr>
        <p:spPr/>
      </p:sp>
      <p:sp>
        <p:nvSpPr>
          <p:cNvPr id="82947" name="Rectangle 2"/>
          <p:cNvSpPr txBox="1">
            <a:spLocks noGrp="1" noChangeArrowheads="1"/>
          </p:cNvSpPr>
          <p:nvPr>
            <p:ph type="body" idx="1"/>
          </p:nvPr>
        </p:nvSpPr>
        <p:spPr>
          <a:xfrm>
            <a:off x="1169988" y="5086350"/>
            <a:ext cx="5226050" cy="4108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mtClean="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1"/>
          <p:cNvSpPr>
            <a:spLocks noGrp="1" noRot="1" noChangeAspect="1" noChangeArrowheads="1" noTextEdit="1"/>
          </p:cNvSpPr>
          <p:nvPr>
            <p:ph type="sldImg"/>
          </p:nvPr>
        </p:nvSpPr>
        <p:spPr/>
      </p:sp>
      <p:sp>
        <p:nvSpPr>
          <p:cNvPr id="83971" name="Rectangle 2"/>
          <p:cNvSpPr txBox="1">
            <a:spLocks noGrp="1" noChangeArrowheads="1"/>
          </p:cNvSpPr>
          <p:nvPr>
            <p:ph type="body" idx="1"/>
          </p:nvPr>
        </p:nvSpPr>
        <p:spPr>
          <a:xfrm>
            <a:off x="1169988" y="5086350"/>
            <a:ext cx="5226050" cy="4108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mtClean="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1"/>
          <p:cNvSpPr>
            <a:spLocks noGrp="1" noRot="1" noChangeAspect="1" noChangeArrowheads="1" noTextEdit="1"/>
          </p:cNvSpPr>
          <p:nvPr>
            <p:ph type="sldImg"/>
          </p:nvPr>
        </p:nvSpPr>
        <p:spPr/>
      </p:sp>
      <p:sp>
        <p:nvSpPr>
          <p:cNvPr id="84995" name="Rectangle 2"/>
          <p:cNvSpPr txBox="1">
            <a:spLocks noGrp="1" noChangeArrowheads="1"/>
          </p:cNvSpPr>
          <p:nvPr>
            <p:ph type="body" idx="1"/>
          </p:nvPr>
        </p:nvSpPr>
        <p:spPr>
          <a:xfrm>
            <a:off x="1169988" y="5086350"/>
            <a:ext cx="5226050" cy="4108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mtClean="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1"/>
          <p:cNvSpPr>
            <a:spLocks noGrp="1" noRot="1" noChangeAspect="1" noChangeArrowheads="1" noTextEdit="1"/>
          </p:cNvSpPr>
          <p:nvPr>
            <p:ph type="sldImg"/>
          </p:nvPr>
        </p:nvSpPr>
        <p:spPr/>
      </p:sp>
      <p:sp>
        <p:nvSpPr>
          <p:cNvPr id="87043" name="Rectangle 2"/>
          <p:cNvSpPr txBox="1">
            <a:spLocks noGrp="1" noChangeArrowheads="1"/>
          </p:cNvSpPr>
          <p:nvPr>
            <p:ph type="body" idx="1"/>
          </p:nvPr>
        </p:nvSpPr>
        <p:spPr>
          <a:xfrm>
            <a:off x="1169988" y="5086350"/>
            <a:ext cx="5226050" cy="4108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mtClean="0">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1"/>
          <p:cNvSpPr>
            <a:spLocks noGrp="1" noRot="1" noChangeAspect="1" noChangeArrowheads="1" noTextEdit="1"/>
          </p:cNvSpPr>
          <p:nvPr>
            <p:ph type="sldImg"/>
          </p:nvPr>
        </p:nvSpPr>
        <p:spPr/>
      </p:sp>
      <p:sp>
        <p:nvSpPr>
          <p:cNvPr id="88067" name="Rectangle 2"/>
          <p:cNvSpPr txBox="1">
            <a:spLocks noGrp="1" noChangeArrowheads="1"/>
          </p:cNvSpPr>
          <p:nvPr>
            <p:ph type="body" idx="1"/>
          </p:nvPr>
        </p:nvSpPr>
        <p:spPr>
          <a:xfrm>
            <a:off x="1169988" y="5086350"/>
            <a:ext cx="5226050" cy="4108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mtClean="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1"/>
          <p:cNvSpPr>
            <a:spLocks noGrp="1" noRot="1" noChangeAspect="1" noChangeArrowheads="1" noTextEdit="1"/>
          </p:cNvSpPr>
          <p:nvPr>
            <p:ph type="sldImg"/>
          </p:nvPr>
        </p:nvSpPr>
        <p:spPr/>
      </p:sp>
      <p:sp>
        <p:nvSpPr>
          <p:cNvPr id="89091" name="Rectangle 2"/>
          <p:cNvSpPr txBox="1">
            <a:spLocks noGrp="1" noChangeArrowheads="1"/>
          </p:cNvSpPr>
          <p:nvPr>
            <p:ph type="body" idx="1"/>
          </p:nvPr>
        </p:nvSpPr>
        <p:spPr>
          <a:xfrm>
            <a:off x="1169988" y="5086350"/>
            <a:ext cx="5226050" cy="4108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mtClean="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1"/>
          <p:cNvSpPr>
            <a:spLocks noGrp="1" noRot="1" noChangeAspect="1" noChangeArrowheads="1" noTextEdit="1"/>
          </p:cNvSpPr>
          <p:nvPr>
            <p:ph type="sldImg"/>
          </p:nvPr>
        </p:nvSpPr>
        <p:spPr/>
      </p:sp>
      <p:sp>
        <p:nvSpPr>
          <p:cNvPr id="90115" name="Rectangle 2"/>
          <p:cNvSpPr txBox="1">
            <a:spLocks noGrp="1" noChangeArrowheads="1"/>
          </p:cNvSpPr>
          <p:nvPr>
            <p:ph type="body" idx="1"/>
          </p:nvPr>
        </p:nvSpPr>
        <p:spPr>
          <a:xfrm>
            <a:off x="1169988" y="5086350"/>
            <a:ext cx="5226050" cy="4108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mtClean="0">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1"/>
          <p:cNvSpPr>
            <a:spLocks noGrp="1" noRot="1" noChangeAspect="1" noChangeArrowheads="1" noTextEdit="1"/>
          </p:cNvSpPr>
          <p:nvPr>
            <p:ph type="sldImg"/>
          </p:nvPr>
        </p:nvSpPr>
        <p:spPr/>
      </p:sp>
      <p:sp>
        <p:nvSpPr>
          <p:cNvPr id="91139" name="Rectangle 2"/>
          <p:cNvSpPr txBox="1">
            <a:spLocks noGrp="1" noChangeArrowheads="1"/>
          </p:cNvSpPr>
          <p:nvPr>
            <p:ph type="body" idx="1"/>
          </p:nvPr>
        </p:nvSpPr>
        <p:spPr>
          <a:xfrm>
            <a:off x="1169988" y="5086350"/>
            <a:ext cx="5226050" cy="4108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mtClean="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1"/>
          <p:cNvSpPr>
            <a:spLocks noGrp="1" noRot="1" noChangeAspect="1" noChangeArrowheads="1" noTextEdit="1"/>
          </p:cNvSpPr>
          <p:nvPr>
            <p:ph type="sldImg"/>
          </p:nvPr>
        </p:nvSpPr>
        <p:spPr/>
      </p:sp>
      <p:sp>
        <p:nvSpPr>
          <p:cNvPr id="92163" name="Rectangle 2"/>
          <p:cNvSpPr txBox="1">
            <a:spLocks noGrp="1" noChangeArrowheads="1"/>
          </p:cNvSpPr>
          <p:nvPr>
            <p:ph type="body" idx="1"/>
          </p:nvPr>
        </p:nvSpPr>
        <p:spPr>
          <a:xfrm>
            <a:off x="1169988" y="5086350"/>
            <a:ext cx="5226050" cy="4108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mtClean="0">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1"/>
          <p:cNvSpPr>
            <a:spLocks noGrp="1" noRot="1" noChangeAspect="1" noChangeArrowheads="1" noTextEdit="1"/>
          </p:cNvSpPr>
          <p:nvPr>
            <p:ph type="sldImg"/>
          </p:nvPr>
        </p:nvSpPr>
        <p:spPr/>
      </p:sp>
      <p:sp>
        <p:nvSpPr>
          <p:cNvPr id="93187" name="Rectangle 2"/>
          <p:cNvSpPr txBox="1">
            <a:spLocks noGrp="1" noChangeArrowheads="1"/>
          </p:cNvSpPr>
          <p:nvPr>
            <p:ph type="body" idx="1"/>
          </p:nvPr>
        </p:nvSpPr>
        <p:spPr>
          <a:xfrm>
            <a:off x="1169988" y="5086350"/>
            <a:ext cx="5226050" cy="4108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mtClean="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7A595F-151A-46E4-9E47-C5DC07DD202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1"/>
          <p:cNvSpPr>
            <a:spLocks noGrp="1" noRot="1" noChangeAspect="1" noChangeArrowheads="1" noTextEdit="1"/>
          </p:cNvSpPr>
          <p:nvPr>
            <p:ph type="sldImg"/>
          </p:nvPr>
        </p:nvSpPr>
        <p:spPr/>
      </p:sp>
      <p:sp>
        <p:nvSpPr>
          <p:cNvPr id="94211" name="Rectangle 2"/>
          <p:cNvSpPr txBox="1">
            <a:spLocks noGrp="1" noChangeArrowheads="1"/>
          </p:cNvSpPr>
          <p:nvPr>
            <p:ph type="body" idx="1"/>
          </p:nvPr>
        </p:nvSpPr>
        <p:spPr>
          <a:xfrm>
            <a:off x="1169988" y="5086350"/>
            <a:ext cx="5226050" cy="4108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mtClean="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1"/>
          <p:cNvSpPr>
            <a:spLocks noGrp="1" noRot="1" noChangeAspect="1" noChangeArrowheads="1" noTextEdit="1"/>
          </p:cNvSpPr>
          <p:nvPr>
            <p:ph type="sldImg"/>
          </p:nvPr>
        </p:nvSpPr>
        <p:spPr/>
      </p:sp>
      <p:sp>
        <p:nvSpPr>
          <p:cNvPr id="95235" name="Rectangle 2"/>
          <p:cNvSpPr txBox="1">
            <a:spLocks noGrp="1" noChangeArrowheads="1"/>
          </p:cNvSpPr>
          <p:nvPr>
            <p:ph type="body" idx="1"/>
          </p:nvPr>
        </p:nvSpPr>
        <p:spPr>
          <a:xfrm>
            <a:off x="1169988" y="5086350"/>
            <a:ext cx="5226050" cy="4108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mtClean="0">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1"/>
          <p:cNvSpPr>
            <a:spLocks noGrp="1" noRot="1" noChangeAspect="1" noChangeArrowheads="1" noTextEdit="1"/>
          </p:cNvSpPr>
          <p:nvPr>
            <p:ph type="sldImg"/>
          </p:nvPr>
        </p:nvSpPr>
        <p:spPr/>
      </p:sp>
      <p:sp>
        <p:nvSpPr>
          <p:cNvPr id="96259" name="Rectangle 2"/>
          <p:cNvSpPr txBox="1">
            <a:spLocks noGrp="1" noChangeArrowheads="1"/>
          </p:cNvSpPr>
          <p:nvPr>
            <p:ph type="body" idx="1"/>
          </p:nvPr>
        </p:nvSpPr>
        <p:spPr>
          <a:xfrm>
            <a:off x="1169988" y="5086350"/>
            <a:ext cx="5226050" cy="4108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mtClean="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1"/>
          <p:cNvSpPr>
            <a:spLocks noGrp="1" noRot="1" noChangeAspect="1" noChangeArrowheads="1" noTextEdit="1"/>
          </p:cNvSpPr>
          <p:nvPr>
            <p:ph type="sldImg"/>
          </p:nvPr>
        </p:nvSpPr>
        <p:spPr/>
      </p:sp>
      <p:sp>
        <p:nvSpPr>
          <p:cNvPr id="97283" name="Rectangle 2"/>
          <p:cNvSpPr txBox="1">
            <a:spLocks noGrp="1" noChangeArrowheads="1"/>
          </p:cNvSpPr>
          <p:nvPr>
            <p:ph type="body" idx="1"/>
          </p:nvPr>
        </p:nvSpPr>
        <p:spPr>
          <a:xfrm>
            <a:off x="1169988" y="5086350"/>
            <a:ext cx="5226050" cy="4108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mtClean="0">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1"/>
          <p:cNvSpPr>
            <a:spLocks noGrp="1" noRot="1" noChangeAspect="1" noChangeArrowheads="1" noTextEdit="1"/>
          </p:cNvSpPr>
          <p:nvPr>
            <p:ph type="sldImg"/>
          </p:nvPr>
        </p:nvSpPr>
        <p:spPr/>
      </p:sp>
      <p:sp>
        <p:nvSpPr>
          <p:cNvPr id="99331" name="Rectangle 2"/>
          <p:cNvSpPr txBox="1">
            <a:spLocks noGrp="1" noChangeArrowheads="1"/>
          </p:cNvSpPr>
          <p:nvPr>
            <p:ph type="body" idx="1"/>
          </p:nvPr>
        </p:nvSpPr>
        <p:spPr>
          <a:xfrm>
            <a:off x="1169988" y="5086350"/>
            <a:ext cx="5226050" cy="4108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mtClean="0">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1"/>
          <p:cNvSpPr>
            <a:spLocks noGrp="1" noRot="1" noChangeAspect="1" noChangeArrowheads="1" noTextEdit="1"/>
          </p:cNvSpPr>
          <p:nvPr>
            <p:ph type="sldImg"/>
          </p:nvPr>
        </p:nvSpPr>
        <p:spPr/>
      </p:sp>
      <p:sp>
        <p:nvSpPr>
          <p:cNvPr id="100355" name="Rectangle 2"/>
          <p:cNvSpPr txBox="1">
            <a:spLocks noGrp="1" noChangeArrowheads="1"/>
          </p:cNvSpPr>
          <p:nvPr>
            <p:ph type="body" idx="1"/>
          </p:nvPr>
        </p:nvSpPr>
        <p:spPr>
          <a:xfrm>
            <a:off x="1169988" y="5086350"/>
            <a:ext cx="5226050" cy="4108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mtClean="0">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7A595F-151A-46E4-9E47-C5DC07DD202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7A595F-151A-46E4-9E47-C5DC07DD202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1"/>
          <p:cNvSpPr>
            <a:spLocks noGrp="1" noRot="1" noChangeAspect="1" noChangeArrowheads="1" noTextEdit="1"/>
          </p:cNvSpPr>
          <p:nvPr>
            <p:ph type="sldImg"/>
          </p:nvPr>
        </p:nvSpPr>
        <p:spPr/>
      </p:sp>
      <p:sp>
        <p:nvSpPr>
          <p:cNvPr id="71683" name="Rectangle 2"/>
          <p:cNvSpPr txBox="1">
            <a:spLocks noGrp="1" noChangeArrowheads="1"/>
          </p:cNvSpPr>
          <p:nvPr>
            <p:ph type="body" idx="1"/>
          </p:nvPr>
        </p:nvSpPr>
        <p:spPr>
          <a:xfrm>
            <a:off x="1169988" y="5086350"/>
            <a:ext cx="5226050" cy="4108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mtClean="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1"/>
          <p:cNvSpPr>
            <a:spLocks noGrp="1" noRot="1" noChangeAspect="1" noChangeArrowheads="1" noTextEdit="1"/>
          </p:cNvSpPr>
          <p:nvPr>
            <p:ph type="sldImg"/>
          </p:nvPr>
        </p:nvSpPr>
        <p:spPr/>
      </p:sp>
      <p:sp>
        <p:nvSpPr>
          <p:cNvPr id="72707" name="Rectangle 2"/>
          <p:cNvSpPr txBox="1">
            <a:spLocks noGrp="1" noChangeArrowheads="1"/>
          </p:cNvSpPr>
          <p:nvPr>
            <p:ph type="body" idx="1"/>
          </p:nvPr>
        </p:nvSpPr>
        <p:spPr>
          <a:xfrm>
            <a:off x="1169988" y="5086350"/>
            <a:ext cx="5226050" cy="4108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mtClean="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1"/>
          <p:cNvSpPr>
            <a:spLocks noGrp="1" noRot="1" noChangeAspect="1" noChangeArrowheads="1" noTextEdit="1"/>
          </p:cNvSpPr>
          <p:nvPr>
            <p:ph type="sldImg"/>
          </p:nvPr>
        </p:nvSpPr>
        <p:spPr/>
      </p:sp>
      <p:sp>
        <p:nvSpPr>
          <p:cNvPr id="74755" name="Rectangle 2"/>
          <p:cNvSpPr txBox="1">
            <a:spLocks noGrp="1" noChangeArrowheads="1"/>
          </p:cNvSpPr>
          <p:nvPr>
            <p:ph type="body" idx="1"/>
          </p:nvPr>
        </p:nvSpPr>
        <p:spPr>
          <a:xfrm>
            <a:off x="1169988" y="5086350"/>
            <a:ext cx="5226050" cy="4108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mtClean="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1"/>
          <p:cNvSpPr>
            <a:spLocks noGrp="1" noRot="1" noChangeAspect="1" noChangeArrowheads="1" noTextEdit="1"/>
          </p:cNvSpPr>
          <p:nvPr>
            <p:ph type="sldImg"/>
          </p:nvPr>
        </p:nvSpPr>
        <p:spPr/>
      </p:sp>
      <p:sp>
        <p:nvSpPr>
          <p:cNvPr id="74755" name="Rectangle 2"/>
          <p:cNvSpPr txBox="1">
            <a:spLocks noGrp="1" noChangeArrowheads="1"/>
          </p:cNvSpPr>
          <p:nvPr>
            <p:ph type="body" idx="1"/>
          </p:nvPr>
        </p:nvSpPr>
        <p:spPr>
          <a:xfrm>
            <a:off x="1169988" y="5086350"/>
            <a:ext cx="5226050" cy="4108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mtClean="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
          <p:cNvSpPr>
            <a:spLocks noGrp="1" noRot="1" noChangeAspect="1" noChangeArrowheads="1" noTextEdit="1"/>
          </p:cNvSpPr>
          <p:nvPr>
            <p:ph type="sldImg"/>
          </p:nvPr>
        </p:nvSpPr>
        <p:spPr/>
      </p:sp>
      <p:sp>
        <p:nvSpPr>
          <p:cNvPr id="77827" name="Rectangle 2"/>
          <p:cNvSpPr txBox="1">
            <a:spLocks noGrp="1" noChangeArrowheads="1"/>
          </p:cNvSpPr>
          <p:nvPr>
            <p:ph type="body" idx="1"/>
          </p:nvPr>
        </p:nvSpPr>
        <p:spPr>
          <a:xfrm>
            <a:off x="1169988" y="5086350"/>
            <a:ext cx="5226050" cy="4108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mtClean="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
          <p:cNvSpPr>
            <a:spLocks noGrp="1" noRot="1" noChangeAspect="1" noChangeArrowheads="1" noTextEdit="1"/>
          </p:cNvSpPr>
          <p:nvPr>
            <p:ph type="sldImg"/>
          </p:nvPr>
        </p:nvSpPr>
        <p:spPr/>
      </p:sp>
      <p:sp>
        <p:nvSpPr>
          <p:cNvPr id="81923" name="Rectangle 2"/>
          <p:cNvSpPr txBox="1">
            <a:spLocks noGrp="1" noChangeArrowheads="1"/>
          </p:cNvSpPr>
          <p:nvPr>
            <p:ph type="body" idx="1"/>
          </p:nvPr>
        </p:nvSpPr>
        <p:spPr>
          <a:xfrm>
            <a:off x="1169988" y="5086350"/>
            <a:ext cx="5226050" cy="4108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mtClean="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E1DC933-6EBA-44E3-B51E-0E3AF86EC3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B641A7-B163-4830-820C-021916D0727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E1DC933-6EBA-44E3-B51E-0E3AF86EC3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B641A7-B163-4830-820C-021916D0727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E1DC933-6EBA-44E3-B51E-0E3AF86EC3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B641A7-B163-4830-820C-021916D0727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41157" y="-1"/>
            <a:ext cx="10884481" cy="966325"/>
          </a:xfrm>
        </p:spPr>
        <p:txBody>
          <a:bodyPr/>
          <a:lstStyle>
            <a:lvl1pPr>
              <a:defRPr sz="3630" b="1"/>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lvl1pPr>
              <a:defRPr/>
            </a:lvl1pPr>
          </a:lstStyle>
          <a:p>
            <a:pPr>
              <a:defRPr/>
            </a:pPr>
            <a:fld id="{349C9F50-034A-43FD-9AA1-8043B26F4873}" type="datetime1">
              <a:rPr lang="zh-CN" altLang="en-US"/>
            </a:fld>
            <a:endParaRPr lang="zh-CN" altLang="en-US"/>
          </a:p>
        </p:txBody>
      </p:sp>
      <p:sp>
        <p:nvSpPr>
          <p:cNvPr id="4" name="灯片编号占位符 3"/>
          <p:cNvSpPr>
            <a:spLocks noGrp="1"/>
          </p:cNvSpPr>
          <p:nvPr>
            <p:ph type="sldNum" sz="quarter" idx="11"/>
          </p:nvPr>
        </p:nvSpPr>
        <p:spPr/>
        <p:txBody>
          <a:bodyPr/>
          <a:lstStyle>
            <a:lvl1pPr>
              <a:defRPr/>
            </a:lvl1pPr>
          </a:lstStyle>
          <a:p>
            <a:fld id="{57E8A57A-1049-4E93-9433-5EAFAFBAE8B5}" type="slidenum">
              <a:rPr lang="zh-CN" altLang="en-US"/>
            </a:fld>
            <a:endParaRPr lang="en-US" altLang="zh-CN"/>
          </a:p>
        </p:txBody>
      </p:sp>
      <p:sp>
        <p:nvSpPr>
          <p:cNvPr id="5" name="页脚占位符 4"/>
          <p:cNvSpPr>
            <a:spLocks noGrp="1"/>
          </p:cNvSpPr>
          <p:nvPr>
            <p:ph type="ftr" sz="quarter" idx="12"/>
          </p:nvPr>
        </p:nvSpPr>
        <p:spPr/>
        <p:txBody>
          <a:bodyPr/>
          <a:lstStyle>
            <a:lvl1pPr>
              <a:defRPr sz="1270"/>
            </a:lvl1pPr>
          </a:lstStyle>
          <a:p>
            <a:r>
              <a:rPr lang="en-US" altLang="zh-CN"/>
              <a:t>密码学补充：差分密码分析</a:t>
            </a: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981200"/>
            <a:ext cx="5384800" cy="3886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0" y="1981200"/>
            <a:ext cx="5384800" cy="3886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0"/>
          </p:nvPr>
        </p:nvSpPr>
        <p:spPr>
          <a:xfrm>
            <a:off x="4165600" y="6248400"/>
            <a:ext cx="3860800" cy="457200"/>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8737600" y="6248400"/>
            <a:ext cx="2844800" cy="457200"/>
          </a:xfrm>
        </p:spPr>
        <p:txBody>
          <a:bodyPr/>
          <a:lstStyle>
            <a:lvl1pPr>
              <a:defRPr/>
            </a:lvl1pPr>
          </a:lstStyle>
          <a:p>
            <a:fld id="{0E5AE015-4E65-418A-8632-896FB7E73780}" type="slidenum">
              <a:rPr lang="en-US" altLang="zh-CN"/>
            </a:fld>
            <a:endParaRPr lang="en-US" altLang="zh-CN"/>
          </a:p>
        </p:txBody>
      </p:sp>
      <p:sp>
        <p:nvSpPr>
          <p:cNvPr id="7" name="日期占位符 6"/>
          <p:cNvSpPr>
            <a:spLocks noGrp="1"/>
          </p:cNvSpPr>
          <p:nvPr>
            <p:ph type="dt" sz="half" idx="12"/>
          </p:nvPr>
        </p:nvSpPr>
        <p:spPr>
          <a:xfrm>
            <a:off x="609600" y="6245225"/>
            <a:ext cx="2844800" cy="476250"/>
          </a:xfrm>
        </p:spPr>
        <p:txBody>
          <a:bodyPr/>
          <a:lstStyle>
            <a:lvl1pPr>
              <a:defRPr/>
            </a:lvl1pPr>
          </a:lstStyle>
          <a:p>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09600" y="1981200"/>
            <a:ext cx="10972800" cy="3886200"/>
          </a:xfrm>
        </p:spPr>
        <p:txBody>
          <a:bodyPr/>
          <a:lstStyle/>
          <a:p>
            <a:endParaRPr lang="zh-CN" altLang="en-US"/>
          </a:p>
        </p:txBody>
      </p:sp>
      <p:sp>
        <p:nvSpPr>
          <p:cNvPr id="4" name="页脚占位符 3"/>
          <p:cNvSpPr>
            <a:spLocks noGrp="1"/>
          </p:cNvSpPr>
          <p:nvPr>
            <p:ph type="ftr" sz="quarter" idx="10"/>
          </p:nvPr>
        </p:nvSpPr>
        <p:spPr>
          <a:xfrm>
            <a:off x="4165600" y="6248400"/>
            <a:ext cx="3860800" cy="457200"/>
          </a:xfrm>
        </p:spPr>
        <p:txBody>
          <a:bodyPr/>
          <a:lstStyle>
            <a:lvl1pPr>
              <a:defRPr/>
            </a:lvl1pPr>
          </a:lstStyle>
          <a:p>
            <a:endParaRPr lang="en-US" altLang="zh-CN"/>
          </a:p>
        </p:txBody>
      </p:sp>
      <p:sp>
        <p:nvSpPr>
          <p:cNvPr id="5" name="灯片编号占位符 4"/>
          <p:cNvSpPr>
            <a:spLocks noGrp="1"/>
          </p:cNvSpPr>
          <p:nvPr>
            <p:ph type="sldNum" sz="quarter" idx="11"/>
          </p:nvPr>
        </p:nvSpPr>
        <p:spPr>
          <a:xfrm>
            <a:off x="8737600" y="6248400"/>
            <a:ext cx="2844800" cy="457200"/>
          </a:xfrm>
        </p:spPr>
        <p:txBody>
          <a:bodyPr/>
          <a:lstStyle>
            <a:lvl1pPr>
              <a:defRPr/>
            </a:lvl1pPr>
          </a:lstStyle>
          <a:p>
            <a:fld id="{4E852971-6C96-4EF3-9E34-337E99317E6A}" type="slidenum">
              <a:rPr lang="en-US" altLang="zh-CN"/>
            </a:fld>
            <a:endParaRPr lang="en-US" altLang="zh-CN"/>
          </a:p>
        </p:txBody>
      </p:sp>
      <p:sp>
        <p:nvSpPr>
          <p:cNvPr id="6" name="日期占位符 5"/>
          <p:cNvSpPr>
            <a:spLocks noGrp="1"/>
          </p:cNvSpPr>
          <p:nvPr>
            <p:ph type="dt" sz="half" idx="12"/>
          </p:nvPr>
        </p:nvSpPr>
        <p:spPr>
          <a:xfrm>
            <a:off x="609600" y="6245225"/>
            <a:ext cx="2844800" cy="476250"/>
          </a:xfrm>
        </p:spPr>
        <p:txBody>
          <a:bodyPr/>
          <a:lstStyle>
            <a:lvl1pPr>
              <a:defRPr/>
            </a:lvl1pPr>
          </a:lstStyle>
          <a:p>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E1DC933-6EBA-44E3-B51E-0E3AF86EC3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B641A7-B163-4830-820C-021916D0727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E1DC933-6EBA-44E3-B51E-0E3AF86EC3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B641A7-B163-4830-820C-021916D0727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E1DC933-6EBA-44E3-B51E-0E3AF86EC3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B641A7-B163-4830-820C-021916D0727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E1DC933-6EBA-44E3-B51E-0E3AF86EC3A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2B641A7-B163-4830-820C-021916D0727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E1DC933-6EBA-44E3-B51E-0E3AF86EC3A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2B641A7-B163-4830-820C-021916D0727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E1DC933-6EBA-44E3-B51E-0E3AF86EC3A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2B641A7-B163-4830-820C-021916D0727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E1DC933-6EBA-44E3-B51E-0E3AF86EC3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B641A7-B163-4830-820C-021916D0727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E1DC933-6EBA-44E3-B51E-0E3AF86EC3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B641A7-B163-4830-820C-021916D0727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DC933-6EBA-44E3-B51E-0E3AF86EC3A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B641A7-B163-4830-820C-021916D0727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2.xml"/><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2.xml"/><Relationship Id="rId2" Type="http://schemas.openxmlformats.org/officeDocument/2006/relationships/image" Target="../media/image17.png"/><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2.xml"/><Relationship Id="rId2" Type="http://schemas.openxmlformats.org/officeDocument/2006/relationships/image" Target="../media/image19.png"/><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2.xml"/><Relationship Id="rId2" Type="http://schemas.openxmlformats.org/officeDocument/2006/relationships/image" Target="../media/image21.png"/><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2.xml"/><Relationship Id="rId2" Type="http://schemas.openxmlformats.org/officeDocument/2006/relationships/image" Target="../media/image23.png"/><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12.xml"/><Relationship Id="rId4" Type="http://schemas.openxmlformats.org/officeDocument/2006/relationships/image" Target="../media/image5.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2.xml"/><Relationship Id="rId2" Type="http://schemas.openxmlformats.org/officeDocument/2006/relationships/image" Target="../media/image28.png"/><Relationship Id="rId1"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image" Target="../media/image29.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2.xml"/><Relationship Id="rId2" Type="http://schemas.openxmlformats.org/officeDocument/2006/relationships/image" Target="../media/image31.png"/><Relationship Id="rId1"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4.png"/><Relationship Id="rId1"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38.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2561771" y="1400628"/>
            <a:ext cx="7068457" cy="3614057"/>
          </a:xfrm>
          <a:prstGeom prst="roundRect">
            <a:avLst/>
          </a:prstGeom>
          <a:noFill/>
          <a:ln w="28575">
            <a:solidFill>
              <a:srgbClr val="1D1913"/>
            </a:solidFill>
          </a:ln>
          <a:effectLst>
            <a:outerShdw blurRad="381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924628" y="1712686"/>
            <a:ext cx="6342743" cy="2989942"/>
          </a:xfrm>
          <a:prstGeom prst="rect">
            <a:avLst/>
          </a:prstGeom>
          <a:noFill/>
          <a:ln w="317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93176" y="2750046"/>
            <a:ext cx="3999412" cy="1077218"/>
          </a:xfrm>
          <a:prstGeom prst="rect">
            <a:avLst/>
          </a:prstGeom>
          <a:noFill/>
        </p:spPr>
        <p:txBody>
          <a:bodyPr wrap="square" rtlCol="0">
            <a:spAutoFit/>
          </a:bodyPr>
          <a:lstStyle/>
          <a:p>
            <a:pPr algn="ctr"/>
            <a:r>
              <a:rPr lang="zh-CN" altLang="en-US" sz="3200" dirty="0">
                <a:solidFill>
                  <a:schemeClr val="tx1">
                    <a:lumMod val="50000"/>
                    <a:lumOff val="50000"/>
                  </a:schemeClr>
                </a:solidFill>
                <a:latin typeface="微软雅黑" panose="020B0503020204020204" pitchFamily="34" charset="-122"/>
                <a:ea typeface="微软雅黑" panose="020B0503020204020204" pitchFamily="34" charset="-122"/>
              </a:rPr>
              <a:t>差分密码分析和线性密码分析原理</a:t>
            </a:r>
            <a:endParaRPr lang="zh-CN" altLang="en-US" sz="3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4230188" y="3840258"/>
            <a:ext cx="3962400" cy="0"/>
          </a:xfrm>
          <a:prstGeom prst="line">
            <a:avLst/>
          </a:prstGeom>
          <a:ln w="44450">
            <a:solidFill>
              <a:srgbClr val="EB5E59">
                <a:alpha val="93000"/>
              </a:srgb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740331" y="-142853"/>
            <a:ext cx="1452" cy="1558721"/>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8450215" y="-174063"/>
            <a:ext cx="1452" cy="1558721"/>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42" presetClass="entr" presetSubtype="0" fill="hold" nodeType="after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Effect transition="in" filter="fade">
                                      <p:cBhvr>
                                        <p:cTn id="33" dur="1000"/>
                                        <p:tgtEl>
                                          <p:spTgt spid="6">
                                            <p:txEl>
                                              <p:pRg st="0" end="0"/>
                                            </p:txEl>
                                          </p:spTgt>
                                        </p:tgtEl>
                                      </p:cBhvr>
                                    </p:animEffect>
                                    <p:anim calcmode="lin" valueType="num">
                                      <p:cBhvr>
                                        <p:cTn id="3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1"/>
          </p:nvPr>
        </p:nvSpPr>
        <p:spPr/>
        <p:txBody>
          <a:bodyPr/>
          <a:lstStyle/>
          <a:p>
            <a:fld id="{111E091D-C055-43AB-A95D-89FFB7484959}" type="slidenum">
              <a:rPr lang="zh-CN" altLang="en-US"/>
            </a:fld>
            <a:endParaRPr lang="en-US" altLang="zh-CN" dirty="0"/>
          </a:p>
        </p:txBody>
      </p:sp>
      <p:sp>
        <p:nvSpPr>
          <p:cNvPr id="17410" name="Rectangle 1"/>
          <p:cNvSpPr>
            <a:spLocks noGrp="1" noChangeArrowheads="1"/>
          </p:cNvSpPr>
          <p:nvPr>
            <p:ph type="title"/>
          </p:nvPr>
        </p:nvSpPr>
        <p:spPr>
          <a:xfrm>
            <a:off x="252623" y="211297"/>
            <a:ext cx="8165657" cy="966342"/>
          </a:xfrm>
        </p:spPr>
        <p:txBody>
          <a:bodyPr/>
          <a:lstStyle/>
          <a:p>
            <a:pPr defTabSz="-635">
              <a:tabLst>
                <a:tab pos="656590" algn="l"/>
                <a:tab pos="1313180" algn="l"/>
                <a:tab pos="1969770" algn="l"/>
                <a:tab pos="2626360" algn="l"/>
                <a:tab pos="3283585" algn="l"/>
                <a:tab pos="3940175" algn="l"/>
                <a:tab pos="4596765" algn="l"/>
                <a:tab pos="5253355" algn="l"/>
                <a:tab pos="5909945" algn="l"/>
                <a:tab pos="6567170" algn="l"/>
                <a:tab pos="7223760" algn="l"/>
                <a:tab pos="7880350" algn="l"/>
              </a:tabLst>
            </a:pPr>
            <a:r>
              <a:rPr lang="en-US" altLang="zh-CN" dirty="0" smtClean="0">
                <a:solidFill>
                  <a:srgbClr val="EB5E59"/>
                </a:solidFill>
                <a:latin typeface="Times New Roman" panose="02020603050405020304" pitchFamily="18" charset="0"/>
                <a:cs typeface="Times New Roman" panose="02020603050405020304" pitchFamily="18" charset="0"/>
              </a:rPr>
              <a:t>S1 </a:t>
            </a:r>
            <a:r>
              <a:rPr lang="zh-CN" altLang="en-US" dirty="0" smtClean="0">
                <a:solidFill>
                  <a:srgbClr val="EB5E59"/>
                </a:solidFill>
              </a:rPr>
              <a:t>的差分分布表</a:t>
            </a:r>
            <a:endParaRPr lang="en-GB" altLang="zh-CN" dirty="0" smtClean="0">
              <a:solidFill>
                <a:srgbClr val="EB5E59"/>
              </a:solidFill>
              <a:latin typeface="Times New Roman" panose="02020603050405020304" pitchFamily="18" charset="0"/>
              <a:cs typeface="Times New Roman" panose="02020603050405020304" pitchFamily="18" charset="0"/>
            </a:endParaRPr>
          </a:p>
        </p:txBody>
      </p:sp>
      <p:pic>
        <p:nvPicPr>
          <p:cNvPr id="1741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64165" y="1667797"/>
            <a:ext cx="5258240" cy="3616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5"/>
          <p:cNvSpPr>
            <a:spLocks noChangeArrowheads="1"/>
          </p:cNvSpPr>
          <p:nvPr/>
        </p:nvSpPr>
        <p:spPr bwMode="auto">
          <a:xfrm>
            <a:off x="-11550" y="2047442"/>
            <a:ext cx="712875" cy="344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9pPr>
          </a:lstStyle>
          <a:p>
            <a:pPr algn="ctr"/>
            <a:r>
              <a:rPr lang="zh-CN" altLang="en-US" sz="1815" i="1" dirty="0">
                <a:solidFill>
                  <a:srgbClr val="FF0000"/>
                </a:solidFill>
                <a:ea typeface="HG Mincho Light J;MS Mincho;HG"/>
              </a:rPr>
              <a:t>０</a:t>
            </a:r>
            <a:endParaRPr lang="en-US" altLang="zh-CN" sz="1815" i="1" dirty="0">
              <a:solidFill>
                <a:srgbClr val="FF0000"/>
              </a:solidFill>
              <a:ea typeface="HG Mincho Light J;MS Mincho;HG"/>
            </a:endParaRPr>
          </a:p>
          <a:p>
            <a:pPr algn="ctr"/>
            <a:r>
              <a:rPr lang="en-US" altLang="zh-CN" sz="1815" dirty="0">
                <a:solidFill>
                  <a:srgbClr val="FF0000"/>
                </a:solidFill>
                <a:ea typeface="HG Mincho Light J;MS Mincho;HG"/>
              </a:rPr>
              <a:t>.</a:t>
            </a:r>
            <a:endParaRPr lang="en-US" altLang="zh-CN" sz="1815" dirty="0">
              <a:solidFill>
                <a:srgbClr val="FF0000"/>
              </a:solidFill>
              <a:ea typeface="HG Mincho Light J;MS Mincho;HG"/>
            </a:endParaRPr>
          </a:p>
          <a:p>
            <a:pPr algn="ctr"/>
            <a:r>
              <a:rPr lang="en-US" altLang="zh-CN" sz="1815" dirty="0">
                <a:solidFill>
                  <a:srgbClr val="FF0000"/>
                </a:solidFill>
                <a:ea typeface="HG Mincho Light J;MS Mincho;HG"/>
              </a:rPr>
              <a:t>.</a:t>
            </a:r>
            <a:endParaRPr lang="en-US" altLang="zh-CN" sz="1815" dirty="0">
              <a:solidFill>
                <a:srgbClr val="FF0000"/>
              </a:solidFill>
              <a:ea typeface="HG Mincho Light J;MS Mincho;HG"/>
            </a:endParaRPr>
          </a:p>
          <a:p>
            <a:pPr algn="ctr"/>
            <a:r>
              <a:rPr lang="en-US" altLang="zh-CN" sz="1815" dirty="0">
                <a:solidFill>
                  <a:srgbClr val="FF0000"/>
                </a:solidFill>
                <a:ea typeface="HG Mincho Light J;MS Mincho;HG"/>
              </a:rPr>
              <a:t>.</a:t>
            </a:r>
            <a:endParaRPr lang="en-US" altLang="zh-CN" sz="1815" dirty="0">
              <a:solidFill>
                <a:srgbClr val="FF0000"/>
              </a:solidFill>
              <a:ea typeface="HG Mincho Light J;MS Mincho;HG"/>
            </a:endParaRPr>
          </a:p>
          <a:p>
            <a:pPr algn="ctr"/>
            <a:r>
              <a:rPr lang="en-US" altLang="zh-CN" sz="1815" dirty="0">
                <a:solidFill>
                  <a:srgbClr val="FF0000"/>
                </a:solidFill>
                <a:ea typeface="HG Mincho Light J;MS Mincho;HG"/>
              </a:rPr>
              <a:t>.</a:t>
            </a:r>
            <a:endParaRPr lang="en-US" altLang="zh-CN" sz="1815" dirty="0">
              <a:solidFill>
                <a:srgbClr val="FF0000"/>
              </a:solidFill>
              <a:ea typeface="HG Mincho Light J;MS Mincho;HG"/>
            </a:endParaRPr>
          </a:p>
          <a:p>
            <a:pPr algn="ctr"/>
            <a:r>
              <a:rPr lang="en-US" altLang="zh-CN" sz="1815" dirty="0">
                <a:solidFill>
                  <a:srgbClr val="FF0000"/>
                </a:solidFill>
                <a:ea typeface="HG Mincho Light J;MS Mincho;HG"/>
              </a:rPr>
              <a:t>.</a:t>
            </a:r>
            <a:endParaRPr lang="en-US" altLang="zh-CN" sz="1815" dirty="0">
              <a:solidFill>
                <a:srgbClr val="FF0000"/>
              </a:solidFill>
              <a:ea typeface="HG Mincho Light J;MS Mincho;HG"/>
            </a:endParaRPr>
          </a:p>
          <a:p>
            <a:pPr algn="ctr"/>
            <a:r>
              <a:rPr lang="en-US" altLang="zh-CN" sz="1815" dirty="0">
                <a:solidFill>
                  <a:srgbClr val="FF0000"/>
                </a:solidFill>
                <a:ea typeface="HG Mincho Light J;MS Mincho;HG"/>
              </a:rPr>
              <a:t>.</a:t>
            </a:r>
            <a:endParaRPr lang="en-US" altLang="zh-CN" sz="1815" dirty="0">
              <a:solidFill>
                <a:srgbClr val="FF0000"/>
              </a:solidFill>
              <a:ea typeface="HG Mincho Light J;MS Mincho;HG"/>
            </a:endParaRPr>
          </a:p>
          <a:p>
            <a:pPr algn="ctr"/>
            <a:r>
              <a:rPr lang="en-US" altLang="zh-CN" sz="1815" dirty="0" smtClean="0">
                <a:solidFill>
                  <a:srgbClr val="FF0000"/>
                </a:solidFill>
                <a:ea typeface="HG Mincho Light J;MS Mincho;HG"/>
              </a:rPr>
              <a:t>.</a:t>
            </a:r>
            <a:endParaRPr lang="en-US" altLang="zh-CN" sz="1815" dirty="0">
              <a:solidFill>
                <a:srgbClr val="FF0000"/>
              </a:solidFill>
              <a:ea typeface="HG Mincho Light J;MS Mincho;HG"/>
            </a:endParaRPr>
          </a:p>
          <a:p>
            <a:pPr algn="ctr"/>
            <a:r>
              <a:rPr lang="en-US" altLang="zh-CN" sz="1815" dirty="0">
                <a:solidFill>
                  <a:srgbClr val="FF0000"/>
                </a:solidFill>
                <a:ea typeface="HG Mincho Light J;MS Mincho;HG"/>
              </a:rPr>
              <a:t>.</a:t>
            </a:r>
            <a:endParaRPr lang="en-US" altLang="zh-CN" sz="1815" dirty="0">
              <a:solidFill>
                <a:srgbClr val="FF0000"/>
              </a:solidFill>
              <a:ea typeface="HG Mincho Light J;MS Mincho;HG"/>
            </a:endParaRPr>
          </a:p>
          <a:p>
            <a:pPr algn="ctr"/>
            <a:r>
              <a:rPr lang="en-US" altLang="zh-CN" sz="1815" dirty="0">
                <a:solidFill>
                  <a:srgbClr val="FF0000"/>
                </a:solidFill>
                <a:ea typeface="HG Mincho Light J;MS Mincho;HG"/>
              </a:rPr>
              <a:t>.</a:t>
            </a:r>
            <a:endParaRPr lang="en-US" altLang="zh-CN" sz="1815" dirty="0">
              <a:solidFill>
                <a:srgbClr val="FF0000"/>
              </a:solidFill>
              <a:ea typeface="HG Mincho Light J;MS Mincho;HG"/>
            </a:endParaRPr>
          </a:p>
          <a:p>
            <a:r>
              <a:rPr lang="zh-CN" altLang="en-US" sz="1815" b="1" i="1" dirty="0">
                <a:solidFill>
                  <a:srgbClr val="FF0000"/>
                </a:solidFill>
                <a:latin typeface="华文仿宋" panose="02010600040101010101" pitchFamily="2" charset="-122"/>
                <a:ea typeface="华文仿宋" panose="02010600040101010101" pitchFamily="2" charset="-122"/>
              </a:rPr>
              <a:t>６３</a:t>
            </a:r>
            <a:endParaRPr lang="zh-CN" altLang="en-US" sz="1815" b="1" i="1" dirty="0">
              <a:solidFill>
                <a:srgbClr val="FF0000"/>
              </a:solidFill>
              <a:latin typeface="华文仿宋" panose="02010600040101010101" pitchFamily="2" charset="-122"/>
              <a:ea typeface="华文仿宋" panose="02010600040101010101" pitchFamily="2" charset="-122"/>
            </a:endParaRPr>
          </a:p>
          <a:p>
            <a:r>
              <a:rPr lang="en-US" altLang="zh-CN" sz="1815" b="1" i="1" dirty="0">
                <a:solidFill>
                  <a:srgbClr val="FF0000"/>
                </a:solidFill>
                <a:latin typeface="华文仿宋" panose="02010600040101010101" pitchFamily="2" charset="-122"/>
                <a:ea typeface="华文仿宋" panose="02010600040101010101" pitchFamily="2" charset="-122"/>
              </a:rPr>
              <a:t>=2</a:t>
            </a:r>
            <a:r>
              <a:rPr lang="en-US" altLang="zh-CN" sz="1815" b="1" i="1" baseline="30000" dirty="0">
                <a:solidFill>
                  <a:srgbClr val="FF0000"/>
                </a:solidFill>
                <a:latin typeface="华文仿宋" panose="02010600040101010101" pitchFamily="2" charset="-122"/>
                <a:ea typeface="华文仿宋" panose="02010600040101010101" pitchFamily="2" charset="-122"/>
              </a:rPr>
              <a:t>6</a:t>
            </a:r>
            <a:r>
              <a:rPr lang="en-US" altLang="zh-CN" sz="1815" b="1" i="1" dirty="0">
                <a:solidFill>
                  <a:srgbClr val="FF0000"/>
                </a:solidFill>
                <a:latin typeface="华文仿宋" panose="02010600040101010101" pitchFamily="2" charset="-122"/>
                <a:ea typeface="华文仿宋" panose="02010600040101010101" pitchFamily="2" charset="-122"/>
              </a:rPr>
              <a:t>-1</a:t>
            </a:r>
            <a:endParaRPr lang="en-US" altLang="zh-CN" sz="1815" b="1" i="1" dirty="0">
              <a:solidFill>
                <a:srgbClr val="FF0000"/>
              </a:solidFill>
              <a:latin typeface="华文仿宋" panose="02010600040101010101" pitchFamily="2" charset="-122"/>
              <a:ea typeface="华文仿宋" panose="02010600040101010101" pitchFamily="2" charset="-122"/>
            </a:endParaRPr>
          </a:p>
        </p:txBody>
      </p:sp>
      <p:cxnSp>
        <p:nvCxnSpPr>
          <p:cNvPr id="17415" name="直接箭头连接符 7"/>
          <p:cNvCxnSpPr>
            <a:cxnSpLocks noChangeShapeType="1"/>
          </p:cNvCxnSpPr>
          <p:nvPr/>
        </p:nvCxnSpPr>
        <p:spPr bwMode="auto">
          <a:xfrm>
            <a:off x="630044" y="5070169"/>
            <a:ext cx="553018" cy="1440"/>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17416" name="直接箭头连接符 9"/>
          <p:cNvCxnSpPr>
            <a:cxnSpLocks noChangeShapeType="1"/>
          </p:cNvCxnSpPr>
          <p:nvPr/>
        </p:nvCxnSpPr>
        <p:spPr bwMode="auto">
          <a:xfrm>
            <a:off x="560917" y="2314444"/>
            <a:ext cx="622145" cy="1440"/>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sp>
        <p:nvSpPr>
          <p:cNvPr id="17417" name="矩形 11"/>
          <p:cNvSpPr>
            <a:spLocks noChangeArrowheads="1"/>
          </p:cNvSpPr>
          <p:nvPr/>
        </p:nvSpPr>
        <p:spPr bwMode="auto">
          <a:xfrm>
            <a:off x="6520701" y="2592509"/>
            <a:ext cx="414764" cy="1767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9pPr>
          </a:lstStyle>
          <a:p>
            <a:r>
              <a:rPr lang="zh-CN" altLang="en-US" sz="2175" b="1" dirty="0">
                <a:solidFill>
                  <a:srgbClr val="003366"/>
                </a:solidFill>
                <a:ea typeface="HG Mincho Light J;MS Mincho;HG"/>
              </a:rPr>
              <a:t>出现的次数</a:t>
            </a:r>
            <a:endParaRPr lang="zh-CN" altLang="en-US" sz="2175" b="1" dirty="0">
              <a:solidFill>
                <a:srgbClr val="003366"/>
              </a:solidFill>
              <a:ea typeface="HG Mincho Light J;MS Mincho;HG"/>
            </a:endParaRPr>
          </a:p>
        </p:txBody>
      </p:sp>
      <p:cxnSp>
        <p:nvCxnSpPr>
          <p:cNvPr id="17418" name="直接箭头连接符 13"/>
          <p:cNvCxnSpPr>
            <a:cxnSpLocks noChangeShapeType="1"/>
          </p:cNvCxnSpPr>
          <p:nvPr/>
        </p:nvCxnSpPr>
        <p:spPr bwMode="auto">
          <a:xfrm rot="10800000">
            <a:off x="6222405" y="2912539"/>
            <a:ext cx="622145" cy="1441"/>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sp>
        <p:nvSpPr>
          <p:cNvPr id="13" name="Rectangle 2"/>
          <p:cNvSpPr txBox="1">
            <a:spLocks noChangeArrowheads="1"/>
          </p:cNvSpPr>
          <p:nvPr/>
        </p:nvSpPr>
        <p:spPr>
          <a:xfrm>
            <a:off x="7050690" y="475733"/>
            <a:ext cx="4303110" cy="5403455"/>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6725" indent="-466725" defTabSz="829310">
              <a:lnSpc>
                <a:spcPct val="150000"/>
              </a:lnSpc>
              <a:buFont typeface="Wingdings" panose="05000000000000000000" pitchFamily="2" charset="2"/>
              <a:buChar char="u"/>
              <a:defRPr/>
            </a:pPr>
            <a:r>
              <a:rPr lang="en-US" altLang="zh-CN" sz="2540" b="1" dirty="0" smtClean="0">
                <a:latin typeface="华文仿宋" panose="02010600040101010101" pitchFamily="2" charset="-122"/>
                <a:ea typeface="华文仿宋" panose="02010600040101010101" pitchFamily="2" charset="-122"/>
              </a:rPr>
              <a:t>6</a:t>
            </a:r>
            <a:r>
              <a:rPr lang="zh-CN" altLang="en-US" sz="2540" b="1" dirty="0" smtClean="0">
                <a:latin typeface="华文仿宋" panose="02010600040101010101" pitchFamily="2" charset="-122"/>
                <a:ea typeface="华文仿宋" panose="02010600040101010101" pitchFamily="2" charset="-122"/>
              </a:rPr>
              <a:t>比特的差分输入</a:t>
            </a:r>
            <a:r>
              <a:rPr lang="en-US" altLang="zh-CN" sz="2540" b="1" i="1" dirty="0" smtClean="0">
                <a:latin typeface="华文仿宋" panose="02010600040101010101" pitchFamily="2" charset="-122"/>
                <a:ea typeface="华文仿宋" panose="02010600040101010101" pitchFamily="2" charset="-122"/>
              </a:rPr>
              <a:t>x’</a:t>
            </a:r>
            <a:r>
              <a:rPr lang="zh-CN" altLang="en-US" sz="2540" b="1" dirty="0" smtClean="0">
                <a:latin typeface="华文仿宋" panose="02010600040101010101" pitchFamily="2" charset="-122"/>
                <a:ea typeface="华文仿宋" panose="02010600040101010101" pitchFamily="2" charset="-122"/>
              </a:rPr>
              <a:t>有</a:t>
            </a:r>
            <a:r>
              <a:rPr lang="en-US" altLang="zh-CN" sz="2540" b="1" dirty="0" smtClean="0">
                <a:latin typeface="华文仿宋" panose="02010600040101010101" pitchFamily="2" charset="-122"/>
                <a:ea typeface="华文仿宋" panose="02010600040101010101" pitchFamily="2" charset="-122"/>
              </a:rPr>
              <a:t>64</a:t>
            </a:r>
            <a:r>
              <a:rPr lang="zh-CN" altLang="en-US" sz="2540" b="1" dirty="0" smtClean="0">
                <a:latin typeface="华文仿宋" panose="02010600040101010101" pitchFamily="2" charset="-122"/>
                <a:ea typeface="华文仿宋" panose="02010600040101010101" pitchFamily="2" charset="-122"/>
              </a:rPr>
              <a:t>个值：</a:t>
            </a:r>
            <a:r>
              <a:rPr lang="en-US" altLang="zh-CN" sz="2540" b="1" i="1" dirty="0" smtClean="0">
                <a:latin typeface="华文仿宋" panose="02010600040101010101" pitchFamily="2" charset="-122"/>
                <a:ea typeface="华文仿宋" panose="02010600040101010101" pitchFamily="2" charset="-122"/>
              </a:rPr>
              <a:t>00-3F</a:t>
            </a:r>
            <a:r>
              <a:rPr lang="en-US" altLang="zh-CN" sz="2540" b="1" dirty="0" smtClean="0">
                <a:latin typeface="华文仿宋" panose="02010600040101010101" pitchFamily="2" charset="-122"/>
                <a:ea typeface="华文仿宋" panose="02010600040101010101" pitchFamily="2" charset="-122"/>
              </a:rPr>
              <a:t>(16</a:t>
            </a:r>
            <a:r>
              <a:rPr lang="zh-CN" altLang="en-US" sz="2540" b="1" dirty="0" smtClean="0">
                <a:latin typeface="华文仿宋" panose="02010600040101010101" pitchFamily="2" charset="-122"/>
                <a:ea typeface="华文仿宋" panose="02010600040101010101" pitchFamily="2" charset="-122"/>
              </a:rPr>
              <a:t>进制，</a:t>
            </a:r>
            <a:r>
              <a:rPr lang="en-US" altLang="zh-CN" sz="2540" b="1" dirty="0" smtClean="0">
                <a:latin typeface="华文仿宋" panose="02010600040101010101" pitchFamily="2" charset="-122"/>
                <a:ea typeface="华文仿宋" panose="02010600040101010101" pitchFamily="2" charset="-122"/>
                <a:cs typeface="Times New Roman" panose="02020603050405020304" pitchFamily="18" charset="0"/>
              </a:rPr>
              <a:t>10</a:t>
            </a:r>
            <a:r>
              <a:rPr lang="zh-CN" altLang="en-US" sz="2540" b="1" dirty="0" smtClean="0">
                <a:latin typeface="华文仿宋" panose="02010600040101010101" pitchFamily="2" charset="-122"/>
                <a:ea typeface="华文仿宋" panose="02010600040101010101" pitchFamily="2" charset="-122"/>
              </a:rPr>
              <a:t>进制是</a:t>
            </a:r>
            <a:r>
              <a:rPr lang="en-US" altLang="zh-CN" sz="2540" b="1" i="1" dirty="0" smtClean="0">
                <a:latin typeface="华文仿宋" panose="02010600040101010101" pitchFamily="2" charset="-122"/>
                <a:ea typeface="华文仿宋" panose="02010600040101010101" pitchFamily="2" charset="-122"/>
              </a:rPr>
              <a:t>0-63</a:t>
            </a:r>
            <a:r>
              <a:rPr lang="en-US" altLang="zh-CN" sz="2540" b="1" dirty="0" smtClean="0">
                <a:latin typeface="华文仿宋" panose="02010600040101010101" pitchFamily="2" charset="-122"/>
                <a:ea typeface="华文仿宋" panose="02010600040101010101" pitchFamily="2" charset="-122"/>
              </a:rPr>
              <a:t>)</a:t>
            </a:r>
            <a:endParaRPr lang="en-US" altLang="zh-CN" sz="2540" b="1" dirty="0" smtClean="0">
              <a:latin typeface="华文仿宋" panose="02010600040101010101" pitchFamily="2" charset="-122"/>
              <a:ea typeface="华文仿宋" panose="02010600040101010101" pitchFamily="2" charset="-122"/>
            </a:endParaRPr>
          </a:p>
          <a:p>
            <a:pPr marL="466725" indent="-466725" defTabSz="829310">
              <a:lnSpc>
                <a:spcPct val="150000"/>
              </a:lnSpc>
              <a:buFont typeface="Wingdings" panose="05000000000000000000" pitchFamily="2" charset="2"/>
              <a:buChar char="u"/>
              <a:defRPr/>
            </a:pPr>
            <a:r>
              <a:rPr lang="en-US" altLang="zh-CN" sz="2540" b="1" dirty="0" smtClean="0">
                <a:latin typeface="华文仿宋" panose="02010600040101010101" pitchFamily="2" charset="-122"/>
                <a:ea typeface="华文仿宋" panose="02010600040101010101" pitchFamily="2" charset="-122"/>
              </a:rPr>
              <a:t>4</a:t>
            </a:r>
            <a:r>
              <a:rPr lang="zh-CN" altLang="en-US" sz="2540" b="1" dirty="0" smtClean="0">
                <a:latin typeface="华文仿宋" panose="02010600040101010101" pitchFamily="2" charset="-122"/>
                <a:ea typeface="华文仿宋" panose="02010600040101010101" pitchFamily="2" charset="-122"/>
              </a:rPr>
              <a:t>比特的差分输出</a:t>
            </a:r>
            <a:r>
              <a:rPr lang="en-US" altLang="zh-CN" sz="2540" b="1" i="1" dirty="0" smtClean="0">
                <a:latin typeface="华文仿宋" panose="02010600040101010101" pitchFamily="2" charset="-122"/>
                <a:ea typeface="华文仿宋" panose="02010600040101010101" pitchFamily="2" charset="-122"/>
              </a:rPr>
              <a:t>y’</a:t>
            </a:r>
            <a:r>
              <a:rPr lang="zh-CN" altLang="en-US" sz="2540" b="1" dirty="0" smtClean="0">
                <a:latin typeface="华文仿宋" panose="02010600040101010101" pitchFamily="2" charset="-122"/>
                <a:ea typeface="华文仿宋" panose="02010600040101010101" pitchFamily="2" charset="-122"/>
              </a:rPr>
              <a:t>有</a:t>
            </a:r>
            <a:r>
              <a:rPr lang="en-US" altLang="zh-CN" sz="2540" b="1" dirty="0" smtClean="0">
                <a:latin typeface="华文仿宋" panose="02010600040101010101" pitchFamily="2" charset="-122"/>
                <a:ea typeface="华文仿宋" panose="02010600040101010101" pitchFamily="2" charset="-122"/>
              </a:rPr>
              <a:t>16</a:t>
            </a:r>
            <a:r>
              <a:rPr lang="zh-CN" altLang="en-US" sz="2540" b="1" dirty="0" smtClean="0">
                <a:latin typeface="华文仿宋" panose="02010600040101010101" pitchFamily="2" charset="-122"/>
                <a:ea typeface="华文仿宋" panose="02010600040101010101" pitchFamily="2" charset="-122"/>
              </a:rPr>
              <a:t>个值：</a:t>
            </a:r>
            <a:r>
              <a:rPr lang="en-US" altLang="zh-CN" sz="2540" b="1" i="1" dirty="0" smtClean="0">
                <a:latin typeface="华文仿宋" panose="02010600040101010101" pitchFamily="2" charset="-122"/>
                <a:ea typeface="华文仿宋" panose="02010600040101010101" pitchFamily="2" charset="-122"/>
              </a:rPr>
              <a:t>0-F</a:t>
            </a:r>
            <a:r>
              <a:rPr lang="en-US" altLang="zh-CN" sz="2540" b="1" dirty="0" smtClean="0">
                <a:latin typeface="华文仿宋" panose="02010600040101010101" pitchFamily="2" charset="-122"/>
                <a:ea typeface="华文仿宋" panose="02010600040101010101" pitchFamily="2" charset="-122"/>
              </a:rPr>
              <a:t>(16</a:t>
            </a:r>
            <a:r>
              <a:rPr lang="zh-CN" altLang="en-US" sz="2540" b="1" dirty="0" smtClean="0">
                <a:latin typeface="华文仿宋" panose="02010600040101010101" pitchFamily="2" charset="-122"/>
                <a:ea typeface="华文仿宋" panose="02010600040101010101" pitchFamily="2" charset="-122"/>
              </a:rPr>
              <a:t>进制，</a:t>
            </a:r>
            <a:r>
              <a:rPr lang="en-US" altLang="zh-CN" sz="2540" b="1" dirty="0" smtClean="0">
                <a:latin typeface="华文仿宋" panose="02010600040101010101" pitchFamily="2" charset="-122"/>
                <a:ea typeface="华文仿宋" panose="02010600040101010101" pitchFamily="2" charset="-122"/>
              </a:rPr>
              <a:t>10</a:t>
            </a:r>
            <a:r>
              <a:rPr lang="zh-CN" altLang="en-US" sz="2540" b="1" dirty="0" smtClean="0">
                <a:latin typeface="华文仿宋" panose="02010600040101010101" pitchFamily="2" charset="-122"/>
                <a:ea typeface="华文仿宋" panose="02010600040101010101" pitchFamily="2" charset="-122"/>
              </a:rPr>
              <a:t>进制是</a:t>
            </a:r>
            <a:r>
              <a:rPr lang="en-US" altLang="zh-CN" sz="2540" b="1" i="1" dirty="0" smtClean="0">
                <a:latin typeface="华文仿宋" panose="02010600040101010101" pitchFamily="2" charset="-122"/>
                <a:ea typeface="华文仿宋" panose="02010600040101010101" pitchFamily="2" charset="-122"/>
              </a:rPr>
              <a:t>0-15</a:t>
            </a:r>
            <a:r>
              <a:rPr lang="en-US" altLang="zh-CN" sz="2540" b="1" dirty="0" smtClean="0">
                <a:latin typeface="华文仿宋" panose="02010600040101010101" pitchFamily="2" charset="-122"/>
                <a:ea typeface="华文仿宋" panose="02010600040101010101" pitchFamily="2" charset="-122"/>
              </a:rPr>
              <a:t>)</a:t>
            </a:r>
            <a:endParaRPr lang="en-US" altLang="zh-CN" sz="2540" b="1" dirty="0" smtClean="0">
              <a:latin typeface="华文仿宋" panose="02010600040101010101" pitchFamily="2" charset="-122"/>
              <a:ea typeface="华文仿宋" panose="02010600040101010101" pitchFamily="2" charset="-122"/>
            </a:endParaRPr>
          </a:p>
          <a:p>
            <a:pPr marL="466725" indent="-466725" defTabSz="829310">
              <a:lnSpc>
                <a:spcPct val="150000"/>
              </a:lnSpc>
              <a:buFont typeface="Wingdings" panose="05000000000000000000" pitchFamily="2" charset="2"/>
              <a:buChar char="u"/>
              <a:defRPr/>
            </a:pPr>
            <a:r>
              <a:rPr lang="zh-CN" altLang="en-US" sz="2540" b="1" dirty="0" smtClean="0">
                <a:latin typeface="华文仿宋" panose="02010600040101010101" pitchFamily="2" charset="-122"/>
                <a:ea typeface="华文仿宋" panose="02010600040101010101" pitchFamily="2" charset="-122"/>
                <a:cs typeface="Times New Roman" panose="02020603050405020304" pitchFamily="18" charset="0"/>
              </a:rPr>
              <a:t>可以看到：第一行除第一列外全为</a:t>
            </a:r>
            <a:r>
              <a:rPr lang="en-US" altLang="zh-CN" sz="2540" b="1" dirty="0" smtClean="0">
                <a:latin typeface="华文仿宋" panose="02010600040101010101" pitchFamily="2" charset="-122"/>
                <a:ea typeface="华文仿宋" panose="02010600040101010101" pitchFamily="2" charset="-122"/>
                <a:cs typeface="Times New Roman" panose="02020603050405020304" pitchFamily="18" charset="0"/>
              </a:rPr>
              <a:t>0</a:t>
            </a:r>
            <a:r>
              <a:rPr lang="zh-CN" altLang="en-US" sz="2540" b="1" dirty="0" smtClean="0">
                <a:latin typeface="华文仿宋" panose="02010600040101010101" pitchFamily="2" charset="-122"/>
                <a:ea typeface="华文仿宋" panose="02010600040101010101" pitchFamily="2" charset="-122"/>
                <a:cs typeface="Times New Roman" panose="02020603050405020304" pitchFamily="18" charset="0"/>
              </a:rPr>
              <a:t>，因为当</a:t>
            </a:r>
            <a:r>
              <a:rPr lang="en-US" altLang="zh-CN" sz="2540" b="1" i="1" dirty="0" smtClean="0">
                <a:latin typeface="华文仿宋" panose="02010600040101010101" pitchFamily="2" charset="-122"/>
                <a:ea typeface="华文仿宋" panose="02010600040101010101" pitchFamily="2" charset="-122"/>
                <a:cs typeface="Times New Roman" panose="02020603050405020304" pitchFamily="18" charset="0"/>
              </a:rPr>
              <a:t>x’= x⊕ x</a:t>
            </a:r>
            <a:r>
              <a:rPr lang="en-US" altLang="zh-CN" sz="2540" b="1" i="1" baseline="30000" dirty="0" smtClean="0">
                <a:latin typeface="华文仿宋" panose="02010600040101010101" pitchFamily="2" charset="-122"/>
                <a:ea typeface="华文仿宋" panose="02010600040101010101" pitchFamily="2" charset="-122"/>
                <a:cs typeface="Times New Roman" panose="02020603050405020304" pitchFamily="18" charset="0"/>
              </a:rPr>
              <a:t>∗</a:t>
            </a:r>
            <a:r>
              <a:rPr lang="en-US" altLang="zh-CN" sz="2540" b="1" i="1" dirty="0" smtClean="0">
                <a:latin typeface="华文仿宋" panose="02010600040101010101" pitchFamily="2" charset="-122"/>
                <a:ea typeface="华文仿宋" panose="02010600040101010101" pitchFamily="2" charset="-122"/>
                <a:cs typeface="Times New Roman" panose="02020603050405020304" pitchFamily="18" charset="0"/>
              </a:rPr>
              <a:t> = 0</a:t>
            </a:r>
            <a:r>
              <a:rPr lang="zh-CN" altLang="en-US" sz="2540" b="1" i="1" dirty="0" smtClean="0">
                <a:latin typeface="华文仿宋" panose="02010600040101010101" pitchFamily="2" charset="-122"/>
                <a:ea typeface="华文仿宋" panose="02010600040101010101" pitchFamily="2" charset="-122"/>
                <a:cs typeface="Times New Roman" panose="02020603050405020304" pitchFamily="18" charset="0"/>
              </a:rPr>
              <a:t>，</a:t>
            </a:r>
            <a:r>
              <a:rPr lang="zh-CN" altLang="en-US" sz="2540" b="1" dirty="0" smtClean="0">
                <a:latin typeface="华文仿宋" panose="02010600040101010101" pitchFamily="2" charset="-122"/>
                <a:ea typeface="华文仿宋" panose="02010600040101010101" pitchFamily="2" charset="-122"/>
                <a:cs typeface="Times New Roman" panose="02020603050405020304" pitchFamily="18" charset="0"/>
              </a:rPr>
              <a:t>同样的输入出现了两次，因此其输出</a:t>
            </a:r>
            <a:r>
              <a:rPr lang="en-US" altLang="zh-CN" sz="2540" b="1" i="1" dirty="0" smtClean="0">
                <a:latin typeface="华文仿宋" panose="02010600040101010101" pitchFamily="2" charset="-122"/>
                <a:ea typeface="华文仿宋" panose="02010600040101010101" pitchFamily="2" charset="-122"/>
                <a:cs typeface="Times New Roman" panose="02020603050405020304" pitchFamily="18" charset="0"/>
              </a:rPr>
              <a:t>y’=y⊕ y</a:t>
            </a:r>
            <a:r>
              <a:rPr lang="zh-CN" altLang="en-US" sz="2540" b="1" i="1" baseline="30000" dirty="0" smtClean="0">
                <a:latin typeface="华文仿宋" panose="02010600040101010101" pitchFamily="2" charset="-122"/>
                <a:ea typeface="华文仿宋" panose="02010600040101010101" pitchFamily="2" charset="-122"/>
                <a:cs typeface="Times New Roman" panose="02020603050405020304" pitchFamily="18" charset="0"/>
              </a:rPr>
              <a:t>∗</a:t>
            </a:r>
            <a:r>
              <a:rPr lang="zh-CN" altLang="en-US" sz="2540" b="1" i="1" dirty="0" smtClean="0">
                <a:latin typeface="华文仿宋" panose="02010600040101010101" pitchFamily="2" charset="-122"/>
                <a:ea typeface="华文仿宋" panose="02010600040101010101" pitchFamily="2" charset="-122"/>
                <a:cs typeface="Times New Roman" panose="02020603050405020304" pitchFamily="18" charset="0"/>
              </a:rPr>
              <a:t> </a:t>
            </a:r>
            <a:r>
              <a:rPr lang="en-US" altLang="zh-CN" sz="2540" b="1" i="1" dirty="0" smtClean="0">
                <a:latin typeface="华文仿宋" panose="02010600040101010101" pitchFamily="2" charset="-122"/>
                <a:ea typeface="华文仿宋" panose="02010600040101010101" pitchFamily="2" charset="-122"/>
                <a:cs typeface="Times New Roman" panose="02020603050405020304" pitchFamily="18" charset="0"/>
              </a:rPr>
              <a:t>= 0</a:t>
            </a:r>
            <a:endParaRPr lang="en-US" altLang="zh-CN" sz="2540" b="1" dirty="0">
              <a:latin typeface="华文仿宋" panose="02010600040101010101" pitchFamily="2" charset="-122"/>
              <a:ea typeface="华文仿宋" panose="02010600040101010101" pitchFamily="2" charset="-122"/>
            </a:endParaRPr>
          </a:p>
        </p:txBody>
      </p:sp>
      <p:sp>
        <p:nvSpPr>
          <p:cNvPr id="14" name="矩形 4"/>
          <p:cNvSpPr>
            <a:spLocks noChangeArrowheads="1"/>
          </p:cNvSpPr>
          <p:nvPr/>
        </p:nvSpPr>
        <p:spPr bwMode="auto">
          <a:xfrm>
            <a:off x="7233761" y="18414"/>
            <a:ext cx="4756072" cy="6541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4350" indent="-514350" eaLnBrk="0" hangingPunct="0">
              <a:defRPr sz="2400">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9pPr>
          </a:lstStyle>
          <a:p>
            <a:pPr>
              <a:lnSpc>
                <a:spcPct val="150000"/>
              </a:lnSpc>
              <a:buFont typeface="Wingdings" panose="05000000000000000000" pitchFamily="2" charset="2"/>
              <a:buChar char="u"/>
            </a:pPr>
            <a:r>
              <a:rPr lang="zh-CN" altLang="en-US" sz="254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后面的行：</a:t>
            </a:r>
            <a:endParaRPr lang="en-US" altLang="zh-CN" sz="254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a:lnSpc>
                <a:spcPct val="150000"/>
              </a:lnSpc>
              <a:buFont typeface="Wingdings" panose="05000000000000000000" pitchFamily="2" charset="2"/>
              <a:buChar char="u"/>
            </a:pPr>
            <a:r>
              <a:rPr lang="zh-CN" altLang="en-US" sz="254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例如，当</a:t>
            </a:r>
            <a:r>
              <a:rPr lang="en-US" altLang="zh-CN" sz="254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540" b="1" i="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x’= 01 </a:t>
            </a:r>
            <a:r>
              <a:rPr lang="zh-CN" altLang="en-US" sz="254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时</a:t>
            </a:r>
            <a:r>
              <a:rPr lang="en-US" altLang="zh-CN" sz="254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540" b="1" i="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6</a:t>
            </a:r>
            <a:r>
              <a:rPr lang="zh-CN" altLang="en-US" sz="254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个可能的</a:t>
            </a:r>
            <a:r>
              <a:rPr lang="en-US" altLang="zh-CN" sz="2540" b="1" i="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y’</a:t>
            </a:r>
            <a:r>
              <a:rPr lang="zh-CN" altLang="en-US" sz="254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中有</a:t>
            </a:r>
            <a:r>
              <a:rPr lang="en-US" altLang="zh-CN" sz="2540" b="1" i="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5</a:t>
            </a:r>
            <a:r>
              <a:rPr lang="zh-CN" altLang="en-US" sz="254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个值</a:t>
            </a:r>
            <a:r>
              <a:rPr lang="en-US" altLang="zh-CN" sz="254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a:t>
            </a:r>
            <a:r>
              <a:rPr lang="en-US" altLang="zh-CN" sz="2540" b="1" i="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0, 1, 2, 4, 8</a:t>
            </a:r>
            <a:r>
              <a:rPr lang="zh-CN" altLang="en-US" sz="254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呈现</a:t>
            </a:r>
            <a:r>
              <a:rPr lang="en-US" altLang="zh-CN" sz="2540" b="1" i="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0</a:t>
            </a:r>
            <a:r>
              <a:rPr lang="zh-CN" altLang="en-US" sz="254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可能次数，就是说不出现。</a:t>
            </a:r>
            <a:endParaRPr lang="en-US" altLang="zh-CN" sz="254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a:lnSpc>
                <a:spcPct val="150000"/>
              </a:lnSpc>
              <a:buFont typeface="Wingdings" panose="05000000000000000000" pitchFamily="2" charset="2"/>
              <a:buChar char="u"/>
            </a:pPr>
            <a:r>
              <a:rPr lang="en-US" altLang="zh-CN" sz="2540" b="1" i="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A </a:t>
            </a:r>
            <a:r>
              <a:rPr lang="zh-CN" altLang="en-US" sz="254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出现的概率是</a:t>
            </a:r>
            <a:r>
              <a:rPr lang="en-US" altLang="zh-CN" sz="2540" b="1" i="1"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12/64</a:t>
            </a:r>
            <a:endParaRPr lang="en-US" altLang="zh-CN" sz="2540" b="1" i="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a:lnSpc>
                <a:spcPct val="150000"/>
              </a:lnSpc>
              <a:buFont typeface="Wingdings" panose="05000000000000000000" pitchFamily="2" charset="2"/>
              <a:buChar char="u"/>
            </a:pPr>
            <a:r>
              <a:rPr lang="en-US" altLang="zh-CN" sz="254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9 </a:t>
            </a:r>
            <a:r>
              <a:rPr lang="zh-CN" altLang="en-US" sz="254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和</a:t>
            </a:r>
            <a:r>
              <a:rPr lang="en-US" altLang="zh-CN" sz="2540" b="1" i="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C </a:t>
            </a:r>
            <a:r>
              <a:rPr lang="zh-CN" altLang="en-US" sz="254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出现的概率是</a:t>
            </a:r>
            <a:r>
              <a:rPr lang="en-US" altLang="zh-CN" sz="2540" b="1" i="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10/64</a:t>
            </a:r>
            <a:endParaRPr lang="en-US" altLang="zh-CN" sz="2540" b="1" i="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a:lnSpc>
                <a:spcPct val="150000"/>
              </a:lnSpc>
              <a:buFont typeface="Wingdings" panose="05000000000000000000" pitchFamily="2" charset="2"/>
              <a:buChar char="u"/>
            </a:pPr>
            <a:r>
              <a:rPr lang="zh-CN" altLang="en-US" sz="254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这就是说，</a:t>
            </a:r>
            <a:r>
              <a:rPr lang="en-US" altLang="zh-CN" sz="2540" b="1" i="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S1</a:t>
            </a:r>
            <a:r>
              <a:rPr lang="zh-CN" altLang="en-US" sz="254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呈现出很强的不均匀分布</a:t>
            </a:r>
            <a:endParaRPr lang="en-US" altLang="zh-CN" sz="254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a:lnSpc>
                <a:spcPct val="150000"/>
              </a:lnSpc>
              <a:buFont typeface="Wingdings" panose="05000000000000000000" pitchFamily="2" charset="2"/>
              <a:buChar char="u"/>
            </a:pPr>
            <a:r>
              <a:rPr lang="zh-CN" altLang="en-US" sz="254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这种差分不均匀性对于所有的</a:t>
            </a:r>
            <a:r>
              <a:rPr lang="en-US" altLang="zh-CN" sz="254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S</a:t>
            </a:r>
            <a:r>
              <a:rPr lang="zh-CN" altLang="en-US" sz="254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盒</a:t>
            </a:r>
            <a:r>
              <a:rPr lang="en-US" altLang="zh-CN" sz="2540" b="1" i="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S1, S2, . . . , S8</a:t>
            </a:r>
            <a:r>
              <a:rPr lang="zh-CN" altLang="en-US" sz="254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都有体现</a:t>
            </a:r>
            <a:endParaRPr lang="en-US" altLang="zh-CN" sz="254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5" name="矩形 4"/>
          <p:cNvSpPr>
            <a:spLocks noChangeArrowheads="1"/>
          </p:cNvSpPr>
          <p:nvPr/>
        </p:nvSpPr>
        <p:spPr bwMode="auto">
          <a:xfrm>
            <a:off x="7422927" y="1466792"/>
            <a:ext cx="4248890" cy="4196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4350" indent="-514350" eaLnBrk="0" hangingPunct="0">
              <a:defRPr sz="2400">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9pPr>
          </a:lstStyle>
          <a:p>
            <a:pPr>
              <a:lnSpc>
                <a:spcPct val="150000"/>
              </a:lnSpc>
              <a:buFont typeface="Wingdings" panose="05000000000000000000" pitchFamily="2" charset="2"/>
              <a:buChar char="u"/>
            </a:pPr>
            <a:r>
              <a:rPr lang="zh-CN" altLang="en-US" sz="2540" b="1" dirty="0">
                <a:solidFill>
                  <a:srgbClr val="000000"/>
                </a:solidFill>
                <a:latin typeface="华文楷体" panose="02010600040101010101" pitchFamily="2" charset="-122"/>
                <a:ea typeface="华文楷体" panose="02010600040101010101" pitchFamily="2" charset="-122"/>
              </a:rPr>
              <a:t>考虑输入异或值为</a:t>
            </a:r>
            <a:r>
              <a:rPr lang="en-US" altLang="zh-CN" sz="2540" b="1" dirty="0">
                <a:solidFill>
                  <a:srgbClr val="000000"/>
                </a:solidFill>
                <a:latin typeface="华文楷体" panose="02010600040101010101" pitchFamily="2" charset="-122"/>
                <a:ea typeface="华文楷体" panose="02010600040101010101" pitchFamily="2" charset="-122"/>
              </a:rPr>
              <a:t>34</a:t>
            </a:r>
            <a:r>
              <a:rPr lang="zh-CN" altLang="en-US" sz="2540" b="1" dirty="0">
                <a:solidFill>
                  <a:srgbClr val="000000"/>
                </a:solidFill>
                <a:latin typeface="华文楷体" panose="02010600040101010101" pitchFamily="2" charset="-122"/>
                <a:ea typeface="华文楷体" panose="02010600040101010101" pitchFamily="2" charset="-122"/>
              </a:rPr>
              <a:t>时，可能的输出异或是</a:t>
            </a:r>
            <a:r>
              <a:rPr lang="zh-CN" altLang="en-US" sz="2540" b="1" dirty="0" smtClean="0">
                <a:solidFill>
                  <a:srgbClr val="000000"/>
                </a:solidFill>
                <a:latin typeface="华文楷体" panose="02010600040101010101" pitchFamily="2" charset="-122"/>
                <a:ea typeface="华文楷体" panose="02010600040101010101" pitchFamily="2" charset="-122"/>
              </a:rPr>
              <a:t>：</a:t>
            </a:r>
            <a:endParaRPr lang="en-US" altLang="zh-CN" sz="2540" b="1" dirty="0" smtClean="0">
              <a:solidFill>
                <a:srgbClr val="000000"/>
              </a:solidFill>
              <a:latin typeface="华文楷体" panose="02010600040101010101" pitchFamily="2" charset="-122"/>
              <a:ea typeface="华文楷体" panose="02010600040101010101" pitchFamily="2" charset="-122"/>
            </a:endParaRPr>
          </a:p>
          <a:p>
            <a:pPr>
              <a:lnSpc>
                <a:spcPct val="150000"/>
              </a:lnSpc>
              <a:buFont typeface="Wingdings" panose="05000000000000000000" pitchFamily="2" charset="2"/>
              <a:buChar char="u"/>
            </a:pPr>
            <a:endParaRPr lang="en-US" altLang="zh-CN" sz="2540" b="1" dirty="0">
              <a:solidFill>
                <a:srgbClr val="000000"/>
              </a:solidFill>
              <a:latin typeface="华文楷体" panose="02010600040101010101" pitchFamily="2" charset="-122"/>
              <a:ea typeface="华文楷体" panose="02010600040101010101" pitchFamily="2" charset="-122"/>
            </a:endParaRPr>
          </a:p>
          <a:p>
            <a:pPr marL="0" indent="0">
              <a:lnSpc>
                <a:spcPct val="150000"/>
              </a:lnSpc>
            </a:pPr>
            <a:endParaRPr lang="en-US" altLang="zh-CN" sz="2540" b="1" dirty="0">
              <a:solidFill>
                <a:srgbClr val="000000"/>
              </a:solidFill>
              <a:latin typeface="华文楷体" panose="02010600040101010101" pitchFamily="2" charset="-122"/>
              <a:ea typeface="华文楷体" panose="02010600040101010101" pitchFamily="2" charset="-122"/>
            </a:endParaRPr>
          </a:p>
          <a:p>
            <a:pPr>
              <a:lnSpc>
                <a:spcPct val="150000"/>
              </a:lnSpc>
              <a:buFont typeface="Wingdings" panose="05000000000000000000" pitchFamily="2" charset="2"/>
              <a:buChar char="u"/>
            </a:pPr>
            <a:r>
              <a:rPr lang="zh-CN" altLang="en-US" sz="2540" b="1" dirty="0" smtClean="0">
                <a:solidFill>
                  <a:srgbClr val="000000"/>
                </a:solidFill>
                <a:latin typeface="华文楷体" panose="02010600040101010101" pitchFamily="2" charset="-122"/>
                <a:ea typeface="华文楷体" panose="02010600040101010101" pitchFamily="2" charset="-122"/>
              </a:rPr>
              <a:t>其中</a:t>
            </a:r>
            <a:r>
              <a:rPr lang="zh-CN" altLang="en-US" sz="2540" b="1" dirty="0">
                <a:solidFill>
                  <a:srgbClr val="000000"/>
                </a:solidFill>
                <a:latin typeface="华文楷体" panose="02010600040101010101" pitchFamily="2" charset="-122"/>
                <a:ea typeface="华文楷体" panose="02010600040101010101" pitchFamily="2" charset="-122"/>
              </a:rPr>
              <a:t>：</a:t>
            </a:r>
            <a:r>
              <a:rPr lang="en-US" altLang="zh-CN" sz="2540" b="1" dirty="0">
                <a:solidFill>
                  <a:srgbClr val="000000"/>
                </a:solidFill>
                <a:latin typeface="华文楷体" panose="02010600040101010101" pitchFamily="2" charset="-122"/>
                <a:ea typeface="华文楷体" panose="02010600040101010101" pitchFamily="2" charset="-122"/>
              </a:rPr>
              <a:t>34</a:t>
            </a:r>
            <a:r>
              <a:rPr lang="en-US" altLang="zh-CN" sz="2540" b="1" dirty="0">
                <a:solidFill>
                  <a:srgbClr val="000000"/>
                </a:solidFill>
                <a:latin typeface="华文楷体" panose="02010600040101010101" pitchFamily="2" charset="-122"/>
                <a:ea typeface="华文楷体" panose="02010600040101010101" pitchFamily="2" charset="-122"/>
                <a:sym typeface="Wingdings" panose="05000000000000000000" pitchFamily="2" charset="2"/>
              </a:rPr>
              <a:t>4</a:t>
            </a:r>
            <a:r>
              <a:rPr lang="zh-CN" altLang="en-US" sz="2540" b="1" dirty="0">
                <a:solidFill>
                  <a:srgbClr val="000000"/>
                </a:solidFill>
                <a:latin typeface="华文楷体" panose="02010600040101010101" pitchFamily="2" charset="-122"/>
                <a:ea typeface="华文楷体" panose="02010600040101010101" pitchFamily="2" charset="-122"/>
                <a:sym typeface="Wingdings" panose="05000000000000000000" pitchFamily="2" charset="2"/>
              </a:rPr>
              <a:t>有两种可能，这种输入对是成双的，即：</a:t>
            </a:r>
            <a:r>
              <a:rPr lang="el-GR" altLang="zh-CN" sz="2540" b="1" dirty="0">
                <a:solidFill>
                  <a:srgbClr val="000000"/>
                </a:solidFill>
                <a:latin typeface="华文楷体" panose="02010600040101010101" pitchFamily="2" charset="-122"/>
                <a:ea typeface="华文楷体" panose="02010600040101010101" pitchFamily="2" charset="-122"/>
              </a:rPr>
              <a:t>(</a:t>
            </a:r>
            <a:r>
              <a:rPr lang="el-GR" altLang="zh-CN" sz="2540" b="1" i="1" dirty="0">
                <a:solidFill>
                  <a:srgbClr val="000000"/>
                </a:solidFill>
                <a:latin typeface="华文楷体" panose="02010600040101010101" pitchFamily="2" charset="-122"/>
                <a:ea typeface="华文楷体" panose="02010600040101010101" pitchFamily="2" charset="-122"/>
              </a:rPr>
              <a:t>α,</a:t>
            </a:r>
            <a:r>
              <a:rPr lang="en-US" altLang="zh-CN" sz="2540" b="1" i="1" dirty="0">
                <a:solidFill>
                  <a:srgbClr val="000000"/>
                </a:solidFill>
                <a:latin typeface="华文楷体" panose="02010600040101010101" pitchFamily="2" charset="-122"/>
                <a:ea typeface="华文楷体" panose="02010600040101010101" pitchFamily="2" charset="-122"/>
              </a:rPr>
              <a:t> </a:t>
            </a:r>
            <a:r>
              <a:rPr lang="el-GR" altLang="zh-CN" sz="2540" b="1" i="1" dirty="0">
                <a:solidFill>
                  <a:srgbClr val="000000"/>
                </a:solidFill>
                <a:latin typeface="华文楷体" panose="02010600040101010101" pitchFamily="2" charset="-122"/>
                <a:ea typeface="华文楷体" panose="02010600040101010101" pitchFamily="2" charset="-122"/>
              </a:rPr>
              <a:t>β)</a:t>
            </a:r>
            <a:r>
              <a:rPr lang="zh-CN" altLang="en-US" sz="2540" b="1" i="1" dirty="0">
                <a:solidFill>
                  <a:srgbClr val="000000"/>
                </a:solidFill>
                <a:latin typeface="华文楷体" panose="02010600040101010101" pitchFamily="2" charset="-122"/>
                <a:ea typeface="华文楷体" panose="02010600040101010101" pitchFamily="2" charset="-122"/>
              </a:rPr>
              <a:t>和 </a:t>
            </a:r>
            <a:r>
              <a:rPr lang="en-US" altLang="zh-CN" sz="2540" b="1" i="1" dirty="0">
                <a:solidFill>
                  <a:srgbClr val="000000"/>
                </a:solidFill>
                <a:latin typeface="华文楷体" panose="02010600040101010101" pitchFamily="2" charset="-122"/>
                <a:ea typeface="华文楷体" panose="02010600040101010101" pitchFamily="2" charset="-122"/>
              </a:rPr>
              <a:t>(</a:t>
            </a:r>
            <a:r>
              <a:rPr lang="el-GR" altLang="zh-CN" sz="2540" b="1" i="1" dirty="0">
                <a:solidFill>
                  <a:srgbClr val="000000"/>
                </a:solidFill>
                <a:latin typeface="华文楷体" panose="02010600040101010101" pitchFamily="2" charset="-122"/>
                <a:ea typeface="华文楷体" panose="02010600040101010101" pitchFamily="2" charset="-122"/>
              </a:rPr>
              <a:t>β,</a:t>
            </a:r>
            <a:r>
              <a:rPr lang="en-US" altLang="zh-CN" sz="2540" b="1" i="1" dirty="0">
                <a:solidFill>
                  <a:srgbClr val="000000"/>
                </a:solidFill>
                <a:latin typeface="华文楷体" panose="02010600040101010101" pitchFamily="2" charset="-122"/>
                <a:ea typeface="华文楷体" panose="02010600040101010101" pitchFamily="2" charset="-122"/>
              </a:rPr>
              <a:t> </a:t>
            </a:r>
            <a:r>
              <a:rPr lang="el-GR" altLang="zh-CN" sz="2540" b="1" i="1" dirty="0">
                <a:solidFill>
                  <a:srgbClr val="000000"/>
                </a:solidFill>
                <a:latin typeface="华文楷体" panose="02010600040101010101" pitchFamily="2" charset="-122"/>
                <a:ea typeface="华文楷体" panose="02010600040101010101" pitchFamily="2" charset="-122"/>
              </a:rPr>
              <a:t>α)</a:t>
            </a:r>
            <a:endParaRPr lang="en-US" altLang="zh-CN" sz="2540" b="1" i="1" dirty="0">
              <a:solidFill>
                <a:srgbClr val="000000"/>
              </a:solidFill>
              <a:latin typeface="华文楷体" panose="02010600040101010101" pitchFamily="2" charset="-122"/>
              <a:ea typeface="华文楷体" panose="02010600040101010101" pitchFamily="2" charset="-122"/>
            </a:endParaRPr>
          </a:p>
        </p:txBody>
      </p:sp>
      <p:pic>
        <p:nvPicPr>
          <p:cNvPr id="1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9919" y="2811280"/>
            <a:ext cx="3541036" cy="631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1" nodeType="clickEffect">
                                  <p:stCondLst>
                                    <p:cond delay="0"/>
                                  </p:stCondLst>
                                  <p:childTnLst>
                                    <p:animEffect transition="out" filter="fade">
                                      <p:cBhvr>
                                        <p:cTn id="13" dur="1000"/>
                                        <p:tgtEl>
                                          <p:spTgt spid="13"/>
                                        </p:tgtEl>
                                      </p:cBhvr>
                                    </p:animEffect>
                                    <p:anim calcmode="lin" valueType="num">
                                      <p:cBhvr>
                                        <p:cTn id="14" dur="1000"/>
                                        <p:tgtEl>
                                          <p:spTgt spid="13"/>
                                        </p:tgtEl>
                                        <p:attrNameLst>
                                          <p:attrName>ppt_x</p:attrName>
                                        </p:attrNameLst>
                                      </p:cBhvr>
                                      <p:tavLst>
                                        <p:tav tm="0">
                                          <p:val>
                                            <p:strVal val="ppt_x"/>
                                          </p:val>
                                        </p:tav>
                                        <p:tav tm="100000">
                                          <p:val>
                                            <p:strVal val="ppt_x"/>
                                          </p:val>
                                        </p:tav>
                                      </p:tavLst>
                                    </p:anim>
                                    <p:anim calcmode="lin" valueType="num">
                                      <p:cBhvr>
                                        <p:cTn id="15" dur="1000"/>
                                        <p:tgtEl>
                                          <p:spTgt spid="13"/>
                                        </p:tgtEl>
                                        <p:attrNameLst>
                                          <p:attrName>ppt_y</p:attrName>
                                        </p:attrNameLst>
                                      </p:cBhvr>
                                      <p:tavLst>
                                        <p:tav tm="0">
                                          <p:val>
                                            <p:strVal val="ppt_y"/>
                                          </p:val>
                                        </p:tav>
                                        <p:tav tm="100000">
                                          <p:val>
                                            <p:strVal val="ppt_y+.1"/>
                                          </p:val>
                                        </p:tav>
                                      </p:tavLst>
                                    </p:anim>
                                    <p:set>
                                      <p:cBhvr>
                                        <p:cTn id="16" dur="1" fill="hold">
                                          <p:stCondLst>
                                            <p:cond delay="999"/>
                                          </p:stCondLst>
                                        </p:cTn>
                                        <p:tgtEl>
                                          <p:spTgt spid="13"/>
                                        </p:tgtEl>
                                        <p:attrNameLst>
                                          <p:attrName>style.visibility</p:attrName>
                                        </p:attrNameLst>
                                      </p:cBhvr>
                                      <p:to>
                                        <p:strVal val="hidden"/>
                                      </p:to>
                                    </p:set>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xit" presetSubtype="0" fill="hold" grpId="1" nodeType="clickEffect">
                                  <p:stCondLst>
                                    <p:cond delay="0"/>
                                  </p:stCondLst>
                                  <p:childTnLst>
                                    <p:animEffect transition="out" filter="fade">
                                      <p:cBhvr>
                                        <p:cTn id="26" dur="1000"/>
                                        <p:tgtEl>
                                          <p:spTgt spid="14"/>
                                        </p:tgtEl>
                                      </p:cBhvr>
                                    </p:animEffect>
                                    <p:anim calcmode="lin" valueType="num">
                                      <p:cBhvr>
                                        <p:cTn id="27" dur="1000"/>
                                        <p:tgtEl>
                                          <p:spTgt spid="14"/>
                                        </p:tgtEl>
                                        <p:attrNameLst>
                                          <p:attrName>ppt_x</p:attrName>
                                        </p:attrNameLst>
                                      </p:cBhvr>
                                      <p:tavLst>
                                        <p:tav tm="0">
                                          <p:val>
                                            <p:strVal val="ppt_x"/>
                                          </p:val>
                                        </p:tav>
                                        <p:tav tm="100000">
                                          <p:val>
                                            <p:strVal val="ppt_x"/>
                                          </p:val>
                                        </p:tav>
                                      </p:tavLst>
                                    </p:anim>
                                    <p:anim calcmode="lin" valueType="num">
                                      <p:cBhvr>
                                        <p:cTn id="28" dur="1000"/>
                                        <p:tgtEl>
                                          <p:spTgt spid="14"/>
                                        </p:tgtEl>
                                        <p:attrNameLst>
                                          <p:attrName>ppt_y</p:attrName>
                                        </p:attrNameLst>
                                      </p:cBhvr>
                                      <p:tavLst>
                                        <p:tav tm="0">
                                          <p:val>
                                            <p:strVal val="ppt_y"/>
                                          </p:val>
                                        </p:tav>
                                        <p:tav tm="100000">
                                          <p:val>
                                            <p:strVal val="ppt_y+.1"/>
                                          </p:val>
                                        </p:tav>
                                      </p:tavLst>
                                    </p:anim>
                                    <p:set>
                                      <p:cBhvr>
                                        <p:cTn id="29" dur="1" fill="hold">
                                          <p:stCondLst>
                                            <p:cond delay="999"/>
                                          </p:stCondLst>
                                        </p:cTn>
                                        <p:tgtEl>
                                          <p:spTgt spid="14"/>
                                        </p:tgtEl>
                                        <p:attrNameLst>
                                          <p:attrName>style.visibility</p:attrName>
                                        </p:attrNameLst>
                                      </p:cBhvr>
                                      <p:to>
                                        <p:strVal val="hidden"/>
                                      </p:to>
                                    </p:set>
                                  </p:childTnLst>
                                </p:cTn>
                              </p:par>
                              <p:par>
                                <p:cTn id="30" presetID="42"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anim calcmode="lin" valueType="num">
                                      <p:cBhvr>
                                        <p:cTn id="38" dur="1000" fill="hold"/>
                                        <p:tgtEl>
                                          <p:spTgt spid="16"/>
                                        </p:tgtEl>
                                        <p:attrNameLst>
                                          <p:attrName>ppt_x</p:attrName>
                                        </p:attrNameLst>
                                      </p:cBhvr>
                                      <p:tavLst>
                                        <p:tav tm="0">
                                          <p:val>
                                            <p:strVal val="#ppt_x"/>
                                          </p:val>
                                        </p:tav>
                                        <p:tav tm="100000">
                                          <p:val>
                                            <p:strVal val="#ppt_x"/>
                                          </p:val>
                                        </p:tav>
                                      </p:tavLst>
                                    </p:anim>
                                    <p:anim calcmode="lin" valueType="num">
                                      <p:cBhvr>
                                        <p:cTn id="3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12394" y="1266287"/>
            <a:ext cx="5227749" cy="3974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1"/>
          <p:cNvSpPr>
            <a:spLocks noGrp="1" noChangeArrowheads="1"/>
          </p:cNvSpPr>
          <p:nvPr>
            <p:ph type="title"/>
          </p:nvPr>
        </p:nvSpPr>
        <p:spPr>
          <a:xfrm>
            <a:off x="276350" y="69215"/>
            <a:ext cx="8165657" cy="966342"/>
          </a:xfrm>
        </p:spPr>
        <p:txBody>
          <a:bodyPr/>
          <a:lstStyle/>
          <a:p>
            <a:pPr defTabSz="-635">
              <a:tabLst>
                <a:tab pos="656590" algn="l"/>
                <a:tab pos="1313180" algn="l"/>
                <a:tab pos="1969770" algn="l"/>
                <a:tab pos="2626360" algn="l"/>
                <a:tab pos="3283585" algn="l"/>
                <a:tab pos="3940175" algn="l"/>
                <a:tab pos="4596765" algn="l"/>
                <a:tab pos="5253355" algn="l"/>
                <a:tab pos="5909945" algn="l"/>
                <a:tab pos="6567170" algn="l"/>
                <a:tab pos="7223760" algn="l"/>
                <a:tab pos="7880350" algn="l"/>
              </a:tabLst>
            </a:pPr>
            <a:r>
              <a:rPr lang="en-US" altLang="zh-CN" dirty="0" smtClean="0">
                <a:solidFill>
                  <a:srgbClr val="EB5E59"/>
                </a:solidFill>
                <a:latin typeface="Times New Roman" panose="02020603050405020304" pitchFamily="18" charset="0"/>
                <a:cs typeface="Times New Roman" panose="02020603050405020304" pitchFamily="18" charset="0"/>
              </a:rPr>
              <a:t>S1 </a:t>
            </a:r>
            <a:r>
              <a:rPr lang="zh-CN" altLang="en-US" dirty="0" smtClean="0">
                <a:solidFill>
                  <a:srgbClr val="EB5E59"/>
                </a:solidFill>
              </a:rPr>
              <a:t>的差分分布表</a:t>
            </a:r>
            <a:endParaRPr lang="en-GB" altLang="zh-CN" dirty="0" smtClean="0">
              <a:solidFill>
                <a:srgbClr val="EB5E59"/>
              </a:solidFill>
              <a:latin typeface="Times New Roman" panose="02020603050405020304" pitchFamily="18" charset="0"/>
              <a:cs typeface="Times New Roman" panose="02020603050405020304" pitchFamily="18" charset="0"/>
            </a:endParaRPr>
          </a:p>
        </p:txBody>
      </p:sp>
      <p:sp>
        <p:nvSpPr>
          <p:cNvPr id="21510" name="矩形 8"/>
          <p:cNvSpPr>
            <a:spLocks noChangeArrowheads="1"/>
          </p:cNvSpPr>
          <p:nvPr/>
        </p:nvSpPr>
        <p:spPr bwMode="auto">
          <a:xfrm>
            <a:off x="276350" y="1164832"/>
            <a:ext cx="3801999" cy="1851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9pPr>
          </a:lstStyle>
          <a:p>
            <a:pPr>
              <a:lnSpc>
                <a:spcPct val="150000"/>
              </a:lnSpc>
            </a:pPr>
            <a:r>
              <a:rPr lang="zh-CN" altLang="en-US" sz="2540" b="1" dirty="0">
                <a:solidFill>
                  <a:srgbClr val="000000"/>
                </a:solidFill>
                <a:latin typeface="华文仿宋" panose="02010600040101010101" pitchFamily="2" charset="-122"/>
                <a:ea typeface="华文仿宋" panose="02010600040101010101" pitchFamily="2" charset="-122"/>
              </a:rPr>
              <a:t>对</a:t>
            </a:r>
            <a:r>
              <a:rPr lang="en-US" altLang="zh-CN" sz="2540" b="1" i="1" dirty="0">
                <a:solidFill>
                  <a:srgbClr val="000000"/>
                </a:solidFill>
                <a:latin typeface="华文仿宋" panose="02010600040101010101" pitchFamily="2" charset="-122"/>
                <a:ea typeface="华文仿宋" panose="02010600040101010101" pitchFamily="2" charset="-122"/>
              </a:rPr>
              <a:t>S1</a:t>
            </a:r>
            <a:r>
              <a:rPr lang="zh-CN" altLang="en-US" sz="2540" b="1" dirty="0">
                <a:solidFill>
                  <a:srgbClr val="000000"/>
                </a:solidFill>
                <a:latin typeface="华文仿宋" panose="02010600040101010101" pitchFamily="2" charset="-122"/>
                <a:ea typeface="华文仿宋" panose="02010600040101010101" pitchFamily="2" charset="-122"/>
              </a:rPr>
              <a:t>构建差分表，发现当输入是</a:t>
            </a:r>
            <a:r>
              <a:rPr lang="en-US" altLang="zh-CN" sz="2540" b="1" i="1" dirty="0">
                <a:solidFill>
                  <a:srgbClr val="000000"/>
                </a:solidFill>
                <a:latin typeface="华文仿宋" panose="02010600040101010101" pitchFamily="2" charset="-122"/>
                <a:ea typeface="华文仿宋" panose="02010600040101010101" pitchFamily="2" charset="-122"/>
              </a:rPr>
              <a:t>13 </a:t>
            </a:r>
            <a:r>
              <a:rPr lang="zh-CN" altLang="en-US" sz="2540" b="1" dirty="0">
                <a:solidFill>
                  <a:srgbClr val="000000"/>
                </a:solidFill>
                <a:latin typeface="华文仿宋" panose="02010600040101010101" pitchFamily="2" charset="-122"/>
                <a:ea typeface="华文仿宋" panose="02010600040101010101" pitchFamily="2" charset="-122"/>
              </a:rPr>
              <a:t>和</a:t>
            </a:r>
            <a:r>
              <a:rPr lang="en-US" altLang="zh-CN" sz="2540" b="1" i="1" dirty="0">
                <a:solidFill>
                  <a:srgbClr val="000000"/>
                </a:solidFill>
                <a:latin typeface="华文仿宋" panose="02010600040101010101" pitchFamily="2" charset="-122"/>
                <a:ea typeface="华文仿宋" panose="02010600040101010101" pitchFamily="2" charset="-122"/>
              </a:rPr>
              <a:t>27 </a:t>
            </a:r>
            <a:r>
              <a:rPr lang="zh-CN" altLang="en-US" sz="2540" b="1" dirty="0">
                <a:solidFill>
                  <a:srgbClr val="000000"/>
                </a:solidFill>
                <a:latin typeface="华文仿宋" panose="02010600040101010101" pitchFamily="2" charset="-122"/>
                <a:ea typeface="华文仿宋" panose="02010600040101010101" pitchFamily="2" charset="-122"/>
              </a:rPr>
              <a:t>时</a:t>
            </a:r>
            <a:r>
              <a:rPr lang="en-US" altLang="zh-CN" sz="2540" b="1" dirty="0">
                <a:solidFill>
                  <a:srgbClr val="000000"/>
                </a:solidFill>
                <a:latin typeface="华文仿宋" panose="02010600040101010101" pitchFamily="2" charset="-122"/>
                <a:ea typeface="华文仿宋" panose="02010600040101010101" pitchFamily="2" charset="-122"/>
              </a:rPr>
              <a:t>(</a:t>
            </a:r>
            <a:r>
              <a:rPr lang="zh-CN" altLang="en-US" sz="2540" b="1" dirty="0">
                <a:solidFill>
                  <a:srgbClr val="000000"/>
                </a:solidFill>
                <a:latin typeface="华文仿宋" panose="02010600040101010101" pitchFamily="2" charset="-122"/>
                <a:ea typeface="华文仿宋" panose="02010600040101010101" pitchFamily="2" charset="-122"/>
              </a:rPr>
              <a:t>只看后面的</a:t>
            </a:r>
            <a:r>
              <a:rPr lang="en-US" altLang="zh-CN" sz="2540" b="1" dirty="0">
                <a:solidFill>
                  <a:srgbClr val="000000"/>
                </a:solidFill>
                <a:latin typeface="华文仿宋" panose="02010600040101010101" pitchFamily="2" charset="-122"/>
                <a:ea typeface="华文仿宋" panose="02010600040101010101" pitchFamily="2" charset="-122"/>
              </a:rPr>
              <a:t>6</a:t>
            </a:r>
            <a:r>
              <a:rPr lang="zh-CN" altLang="en-US" sz="2540" b="1" dirty="0">
                <a:solidFill>
                  <a:srgbClr val="000000"/>
                </a:solidFill>
                <a:latin typeface="华文仿宋" panose="02010600040101010101" pitchFamily="2" charset="-122"/>
                <a:ea typeface="华文仿宋" panose="02010600040101010101" pitchFamily="2" charset="-122"/>
              </a:rPr>
              <a:t>位</a:t>
            </a:r>
            <a:r>
              <a:rPr lang="en-US" altLang="zh-CN" sz="2540" b="1" dirty="0">
                <a:solidFill>
                  <a:srgbClr val="000000"/>
                </a:solidFill>
                <a:latin typeface="华文仿宋" panose="02010600040101010101" pitchFamily="2" charset="-122"/>
                <a:ea typeface="华文仿宋" panose="02010600040101010101" pitchFamily="2" charset="-122"/>
              </a:rPr>
              <a:t>)</a:t>
            </a:r>
            <a:r>
              <a:rPr lang="zh-CN" altLang="en-US" sz="2540" b="1" dirty="0">
                <a:solidFill>
                  <a:srgbClr val="000000"/>
                </a:solidFill>
                <a:latin typeface="华文仿宋" panose="02010600040101010101" pitchFamily="2" charset="-122"/>
                <a:ea typeface="华文仿宋" panose="02010600040101010101" pitchFamily="2" charset="-122"/>
              </a:rPr>
              <a:t>：</a:t>
            </a:r>
            <a:endParaRPr lang="zh-CN" altLang="en-US" sz="2540" b="1" dirty="0">
              <a:solidFill>
                <a:srgbClr val="000000"/>
              </a:solidFill>
              <a:latin typeface="华文仿宋" panose="02010600040101010101" pitchFamily="2" charset="-122"/>
              <a:ea typeface="华文仿宋" panose="02010600040101010101" pitchFamily="2" charset="-122"/>
            </a:endParaRPr>
          </a:p>
        </p:txBody>
      </p:sp>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732" y="3470353"/>
            <a:ext cx="4306760" cy="1709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直接箭头连接符 10"/>
          <p:cNvCxnSpPr/>
          <p:nvPr/>
        </p:nvCxnSpPr>
        <p:spPr>
          <a:xfrm flipH="1">
            <a:off x="3100251" y="4415246"/>
            <a:ext cx="592183" cy="60960"/>
          </a:xfrm>
          <a:prstGeom prst="straightConnector1">
            <a:avLst/>
          </a:prstGeom>
          <a:ln>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13" name="直接箭头连接符 12"/>
          <p:cNvCxnSpPr/>
          <p:nvPr/>
        </p:nvCxnSpPr>
        <p:spPr>
          <a:xfrm flipH="1" flipV="1">
            <a:off x="1349829" y="5180144"/>
            <a:ext cx="87085" cy="39334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1"/>
          </p:nvPr>
        </p:nvSpPr>
        <p:spPr/>
        <p:txBody>
          <a:bodyPr/>
          <a:lstStyle/>
          <a:p>
            <a:fld id="{FDA471BC-BF6F-4795-B359-BA32E2B66B04}" type="slidenum">
              <a:rPr lang="zh-CN" altLang="en-US"/>
            </a:fld>
            <a:endParaRPr lang="en-US" altLang="zh-CN"/>
          </a:p>
        </p:txBody>
      </p:sp>
      <p:sp>
        <p:nvSpPr>
          <p:cNvPr id="22530" name="Rectangle 1"/>
          <p:cNvSpPr>
            <a:spLocks noGrp="1" noChangeArrowheads="1"/>
          </p:cNvSpPr>
          <p:nvPr>
            <p:ph type="title"/>
          </p:nvPr>
        </p:nvSpPr>
        <p:spPr>
          <a:xfrm>
            <a:off x="444943" y="183131"/>
            <a:ext cx="8165657" cy="966342"/>
          </a:xfrm>
        </p:spPr>
        <p:txBody>
          <a:bodyPr/>
          <a:lstStyle/>
          <a:p>
            <a:pPr defTabSz="-635">
              <a:tabLst>
                <a:tab pos="656590" algn="l"/>
                <a:tab pos="1313180" algn="l"/>
                <a:tab pos="1969770" algn="l"/>
                <a:tab pos="2626360" algn="l"/>
                <a:tab pos="3283585" algn="l"/>
                <a:tab pos="3940175" algn="l"/>
                <a:tab pos="4596765" algn="l"/>
                <a:tab pos="5253355" algn="l"/>
                <a:tab pos="5909945" algn="l"/>
                <a:tab pos="6567170" algn="l"/>
                <a:tab pos="7223760" algn="l"/>
                <a:tab pos="7880350" algn="l"/>
              </a:tabLst>
            </a:pPr>
            <a:r>
              <a:rPr lang="en-US" altLang="zh-CN" dirty="0" smtClean="0">
                <a:solidFill>
                  <a:srgbClr val="EB5E59"/>
                </a:solidFill>
                <a:latin typeface="Times New Roman" panose="02020603050405020304" pitchFamily="18" charset="0"/>
                <a:cs typeface="Times New Roman" panose="02020603050405020304" pitchFamily="18" charset="0"/>
              </a:rPr>
              <a:t>S1 </a:t>
            </a:r>
            <a:r>
              <a:rPr lang="zh-CN" altLang="en-US" dirty="0" smtClean="0">
                <a:solidFill>
                  <a:srgbClr val="EB5E59"/>
                </a:solidFill>
              </a:rPr>
              <a:t>的差分分布表</a:t>
            </a:r>
            <a:endParaRPr lang="en-GB" altLang="zh-CN" dirty="0" smtClean="0">
              <a:solidFill>
                <a:srgbClr val="EB5E59"/>
              </a:solidFill>
              <a:ea typeface="宋体" panose="02010600030101010101" pitchFamily="2" charset="-122"/>
            </a:endParaRPr>
          </a:p>
        </p:txBody>
      </p:sp>
      <p:sp>
        <p:nvSpPr>
          <p:cNvPr id="4" name="灯片编号占位符 3"/>
          <p:cNvSpPr txBox="1">
            <a:spLocks noGrp="1"/>
          </p:cNvSpPr>
          <p:nvPr/>
        </p:nvSpPr>
        <p:spPr>
          <a:xfrm>
            <a:off x="8498174" y="6474920"/>
            <a:ext cx="2134304" cy="364359"/>
          </a:xfrm>
          <a:prstGeom prst="rect">
            <a:avLst/>
          </a:prstGeom>
          <a:noFill/>
        </p:spPr>
        <p:txBody>
          <a:bodyPr anchor="ctr"/>
          <a:lstStyle>
            <a:lvl1pPr eaLnBrk="0" hangingPunct="0">
              <a:defRPr sz="2400">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9pPr>
          </a:lstStyle>
          <a:p>
            <a:pPr algn="r"/>
            <a:fld id="{F13548CF-F8E8-4AC8-A91D-854BEEAB18EE}" type="slidenum">
              <a:rPr lang="zh-CN" altLang="en-US" sz="1090">
                <a:solidFill>
                  <a:srgbClr val="898989"/>
                </a:solidFill>
                <a:ea typeface="HG Mincho Light J;MS Mincho;HG"/>
              </a:rPr>
            </a:fld>
            <a:endParaRPr lang="en-US" altLang="zh-CN" sz="1090">
              <a:solidFill>
                <a:srgbClr val="898989"/>
              </a:solidFill>
              <a:ea typeface="HG Mincho Light J;MS Mincho;HG"/>
            </a:endParaRPr>
          </a:p>
        </p:txBody>
      </p:sp>
      <p:sp>
        <p:nvSpPr>
          <p:cNvPr id="22533" name="矩形 4"/>
          <p:cNvSpPr>
            <a:spLocks noChangeArrowheads="1"/>
          </p:cNvSpPr>
          <p:nvPr/>
        </p:nvSpPr>
        <p:spPr bwMode="auto">
          <a:xfrm>
            <a:off x="760253" y="1419990"/>
            <a:ext cx="1931431" cy="3023905"/>
          </a:xfrm>
          <a:prstGeom prst="rect">
            <a:avLst/>
          </a:prstGeom>
          <a:noFill/>
          <a:ln w="9525">
            <a:solidFill>
              <a:srgbClr val="0070C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9pPr>
          </a:lstStyle>
          <a:p>
            <a:pPr>
              <a:lnSpc>
                <a:spcPct val="150000"/>
              </a:lnSpc>
            </a:pPr>
            <a:r>
              <a:rPr lang="zh-CN" altLang="en-US" sz="2540" b="1" dirty="0">
                <a:solidFill>
                  <a:srgbClr val="003399"/>
                </a:solidFill>
                <a:latin typeface="华文楷体" panose="02010600040101010101" pitchFamily="2" charset="-122"/>
                <a:ea typeface="华文楷体" panose="02010600040101010101" pitchFamily="2" charset="-122"/>
              </a:rPr>
              <a:t>列出</a:t>
            </a:r>
            <a:r>
              <a:rPr lang="en-US" altLang="zh-CN" sz="2540" b="1" dirty="0">
                <a:solidFill>
                  <a:srgbClr val="003399"/>
                </a:solidFill>
                <a:latin typeface="华文楷体" panose="02010600040101010101" pitchFamily="2" charset="-122"/>
                <a:ea typeface="华文楷体" panose="02010600040101010101" pitchFamily="2" charset="-122"/>
              </a:rPr>
              <a:t>S1</a:t>
            </a:r>
            <a:r>
              <a:rPr lang="zh-CN" altLang="en-US" sz="2540" b="1" dirty="0">
                <a:solidFill>
                  <a:srgbClr val="003399"/>
                </a:solidFill>
                <a:latin typeface="华文楷体" panose="02010600040101010101" pitchFamily="2" charset="-122"/>
                <a:ea typeface="华文楷体" panose="02010600040101010101" pitchFamily="2" charset="-122"/>
              </a:rPr>
              <a:t>中输入异或值为</a:t>
            </a:r>
            <a:r>
              <a:rPr lang="en-US" altLang="zh-CN" sz="2540" b="1" dirty="0">
                <a:solidFill>
                  <a:srgbClr val="003399"/>
                </a:solidFill>
                <a:latin typeface="华文楷体" panose="02010600040101010101" pitchFamily="2" charset="-122"/>
                <a:ea typeface="华文楷体" panose="02010600040101010101" pitchFamily="2" charset="-122"/>
              </a:rPr>
              <a:t>34</a:t>
            </a:r>
            <a:r>
              <a:rPr lang="zh-CN" altLang="en-US" sz="2540" b="1" dirty="0">
                <a:solidFill>
                  <a:srgbClr val="003399"/>
                </a:solidFill>
                <a:latin typeface="华文楷体" panose="02010600040101010101" pitchFamily="2" charset="-122"/>
                <a:ea typeface="华文楷体" panose="02010600040101010101" pitchFamily="2" charset="-122"/>
              </a:rPr>
              <a:t>的可能的输入</a:t>
            </a:r>
            <a:r>
              <a:rPr lang="zh-CN" altLang="en-US" sz="2540" b="1" dirty="0" smtClean="0">
                <a:solidFill>
                  <a:srgbClr val="003399"/>
                </a:solidFill>
                <a:latin typeface="华文楷体" panose="02010600040101010101" pitchFamily="2" charset="-122"/>
                <a:ea typeface="华文楷体" panose="02010600040101010101" pitchFamily="2" charset="-122"/>
              </a:rPr>
              <a:t>值</a:t>
            </a:r>
            <a:r>
              <a:rPr lang="en-US" altLang="zh-CN" sz="2540" b="1" dirty="0" smtClean="0">
                <a:solidFill>
                  <a:srgbClr val="003399"/>
                </a:solidFill>
                <a:latin typeface="华文楷体" panose="02010600040101010101" pitchFamily="2" charset="-122"/>
                <a:ea typeface="华文楷体" panose="02010600040101010101" pitchFamily="2" charset="-122"/>
              </a:rPr>
              <a:t>(16</a:t>
            </a:r>
            <a:r>
              <a:rPr lang="zh-CN" altLang="en-US" sz="2540" b="1" dirty="0">
                <a:solidFill>
                  <a:srgbClr val="003399"/>
                </a:solidFill>
                <a:latin typeface="华文楷体" panose="02010600040101010101" pitchFamily="2" charset="-122"/>
                <a:ea typeface="华文楷体" panose="02010600040101010101" pitchFamily="2" charset="-122"/>
              </a:rPr>
              <a:t>进制</a:t>
            </a:r>
            <a:r>
              <a:rPr lang="en-US" altLang="zh-CN" sz="2540" b="1" dirty="0" smtClean="0">
                <a:solidFill>
                  <a:srgbClr val="003399"/>
                </a:solidFill>
                <a:latin typeface="华文楷体" panose="02010600040101010101" pitchFamily="2" charset="-122"/>
                <a:ea typeface="华文楷体" panose="02010600040101010101" pitchFamily="2" charset="-122"/>
              </a:rPr>
              <a:t>)</a:t>
            </a:r>
            <a:r>
              <a:rPr lang="zh-CN" altLang="en-US" sz="2540" b="1" dirty="0" smtClean="0">
                <a:solidFill>
                  <a:srgbClr val="003399"/>
                </a:solidFill>
                <a:latin typeface="华文楷体" panose="02010600040101010101" pitchFamily="2" charset="-122"/>
                <a:ea typeface="华文楷体" panose="02010600040101010101" pitchFamily="2" charset="-122"/>
              </a:rPr>
              <a:t>：</a:t>
            </a:r>
            <a:endParaRPr lang="zh-CN" altLang="en-US" sz="2540" b="1" dirty="0">
              <a:solidFill>
                <a:srgbClr val="003399"/>
              </a:solidFill>
              <a:latin typeface="华文楷体" panose="02010600040101010101" pitchFamily="2" charset="-122"/>
              <a:ea typeface="华文楷体" panose="02010600040101010101" pitchFamily="2" charset="-122"/>
            </a:endParaRPr>
          </a:p>
        </p:txBody>
      </p:sp>
      <p:pic>
        <p:nvPicPr>
          <p:cNvPr id="2253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92570" y="1419990"/>
            <a:ext cx="6680861" cy="462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fld id="{5CC7C17D-CC7F-4FF0-BF41-F95AD10BCB10}" type="slidenum">
              <a:rPr lang="zh-CN" altLang="en-US"/>
            </a:fld>
            <a:endParaRPr lang="en-US" altLang="zh-CN"/>
          </a:p>
        </p:txBody>
      </p:sp>
      <p:sp>
        <p:nvSpPr>
          <p:cNvPr id="23555" name="Rectangle 1"/>
          <p:cNvSpPr>
            <a:spLocks noGrp="1" noChangeArrowheads="1"/>
          </p:cNvSpPr>
          <p:nvPr>
            <p:ph type="title"/>
          </p:nvPr>
        </p:nvSpPr>
        <p:spPr>
          <a:xfrm>
            <a:off x="155367" y="141531"/>
            <a:ext cx="8165657" cy="966342"/>
          </a:xfrm>
        </p:spPr>
        <p:txBody>
          <a:bodyPr>
            <a:normAutofit/>
          </a:bodyPr>
          <a:lstStyle/>
          <a:p>
            <a:pPr defTabSz="-635">
              <a:tabLst>
                <a:tab pos="656590" algn="l"/>
                <a:tab pos="1313180" algn="l"/>
                <a:tab pos="1969770" algn="l"/>
                <a:tab pos="2626360" algn="l"/>
                <a:tab pos="3283585" algn="l"/>
                <a:tab pos="3940175" algn="l"/>
                <a:tab pos="4596765" algn="l"/>
                <a:tab pos="5253355" algn="l"/>
                <a:tab pos="5909945" algn="l"/>
                <a:tab pos="6567170" algn="l"/>
                <a:tab pos="7223760" algn="l"/>
                <a:tab pos="7880350" algn="l"/>
              </a:tabLst>
            </a:pPr>
            <a:r>
              <a:rPr lang="zh-CN" altLang="en-US" dirty="0">
                <a:solidFill>
                  <a:srgbClr val="EB5E59"/>
                </a:solidFill>
              </a:rPr>
              <a:t>确定密钥的原理</a:t>
            </a:r>
            <a:endParaRPr lang="en-GB" altLang="zh-CN" dirty="0">
              <a:solidFill>
                <a:srgbClr val="EB5E59"/>
              </a:solidFill>
            </a:endParaRPr>
          </a:p>
        </p:txBody>
      </p:sp>
      <p:sp>
        <p:nvSpPr>
          <p:cNvPr id="23558" name="矩形 4"/>
          <p:cNvSpPr>
            <a:spLocks noChangeArrowheads="1"/>
          </p:cNvSpPr>
          <p:nvPr/>
        </p:nvSpPr>
        <p:spPr bwMode="auto">
          <a:xfrm>
            <a:off x="1058102" y="1166074"/>
            <a:ext cx="8524255" cy="1851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eaLnBrk="0" hangingPunct="0">
              <a:defRPr sz="2400">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9pPr>
          </a:lstStyle>
          <a:p>
            <a:pPr marL="0" indent="0">
              <a:lnSpc>
                <a:spcPct val="150000"/>
              </a:lnSpc>
            </a:pPr>
            <a:r>
              <a:rPr lang="zh-CN" altLang="en-US" sz="2540" b="1" dirty="0">
                <a:solidFill>
                  <a:srgbClr val="000000"/>
                </a:solidFill>
                <a:latin typeface="华文楷体" panose="02010600040101010101" pitchFamily="2" charset="-122"/>
                <a:ea typeface="华文楷体" panose="02010600040101010101" pitchFamily="2" charset="-122"/>
              </a:rPr>
              <a:t>假设已知</a:t>
            </a:r>
            <a:r>
              <a:rPr lang="en-US" altLang="zh-CN" sz="2540" b="1" dirty="0">
                <a:solidFill>
                  <a:srgbClr val="000000"/>
                </a:solidFill>
                <a:latin typeface="华文楷体" panose="02010600040101010101" pitchFamily="2" charset="-122"/>
                <a:ea typeface="华文楷体" panose="02010600040101010101" pitchFamily="2" charset="-122"/>
              </a:rPr>
              <a:t>S1</a:t>
            </a:r>
            <a:r>
              <a:rPr lang="zh-CN" altLang="en-US" sz="2540" b="1" dirty="0">
                <a:solidFill>
                  <a:srgbClr val="000000"/>
                </a:solidFill>
                <a:latin typeface="华文楷体" panose="02010600040101010101" pitchFamily="2" charset="-122"/>
                <a:ea typeface="华文楷体" panose="02010600040101010101" pitchFamily="2" charset="-122"/>
              </a:rPr>
              <a:t>的两个输入是</a:t>
            </a:r>
            <a:r>
              <a:rPr lang="en-US" altLang="zh-CN" sz="2540" b="1" dirty="0">
                <a:solidFill>
                  <a:srgbClr val="000000"/>
                </a:solidFill>
                <a:latin typeface="华文楷体" panose="02010600040101010101" pitchFamily="2" charset="-122"/>
                <a:ea typeface="华文楷体" panose="02010600040101010101" pitchFamily="2" charset="-122"/>
              </a:rPr>
              <a:t>01</a:t>
            </a:r>
            <a:r>
              <a:rPr lang="zh-CN" altLang="en-US" sz="2540" b="1" dirty="0">
                <a:solidFill>
                  <a:srgbClr val="000000"/>
                </a:solidFill>
                <a:latin typeface="华文楷体" panose="02010600040101010101" pitchFamily="2" charset="-122"/>
                <a:ea typeface="华文楷体" panose="02010600040101010101" pitchFamily="2" charset="-122"/>
              </a:rPr>
              <a:t>和</a:t>
            </a:r>
            <a:r>
              <a:rPr lang="en-US" altLang="zh-CN" sz="2540" b="1" dirty="0">
                <a:solidFill>
                  <a:srgbClr val="000000"/>
                </a:solidFill>
                <a:latin typeface="华文楷体" panose="02010600040101010101" pitchFamily="2" charset="-122"/>
                <a:ea typeface="华文楷体" panose="02010600040101010101" pitchFamily="2" charset="-122"/>
              </a:rPr>
              <a:t>35</a:t>
            </a:r>
            <a:r>
              <a:rPr lang="zh-CN" altLang="en-US" sz="2540" b="1" dirty="0">
                <a:solidFill>
                  <a:srgbClr val="000000"/>
                </a:solidFill>
                <a:latin typeface="华文楷体" panose="02010600040101010101" pitchFamily="2" charset="-122"/>
                <a:ea typeface="华文楷体" panose="02010600040101010101" pitchFamily="2" charset="-122"/>
              </a:rPr>
              <a:t>，其异或的结果是</a:t>
            </a:r>
            <a:r>
              <a:rPr lang="en-US" altLang="zh-CN" sz="2540" b="1" dirty="0">
                <a:solidFill>
                  <a:srgbClr val="000000"/>
                </a:solidFill>
                <a:latin typeface="华文楷体" panose="02010600040101010101" pitchFamily="2" charset="-122"/>
                <a:ea typeface="华文楷体" panose="02010600040101010101" pitchFamily="2" charset="-122"/>
              </a:rPr>
              <a:t>34</a:t>
            </a:r>
            <a:r>
              <a:rPr lang="zh-CN" altLang="en-US" sz="2540" b="1" dirty="0">
                <a:solidFill>
                  <a:srgbClr val="000000"/>
                </a:solidFill>
                <a:latin typeface="华文楷体" panose="02010600040101010101" pitchFamily="2" charset="-122"/>
                <a:ea typeface="华文楷体" panose="02010600040101010101" pitchFamily="2" charset="-122"/>
              </a:rPr>
              <a:t>，经过</a:t>
            </a:r>
            <a:r>
              <a:rPr lang="en-US" altLang="zh-CN" sz="2540" b="1" dirty="0">
                <a:solidFill>
                  <a:srgbClr val="000000"/>
                </a:solidFill>
                <a:latin typeface="华文楷体" panose="02010600040101010101" pitchFamily="2" charset="-122"/>
                <a:ea typeface="华文楷体" panose="02010600040101010101" pitchFamily="2" charset="-122"/>
              </a:rPr>
              <a:t>S1</a:t>
            </a:r>
            <a:r>
              <a:rPr lang="zh-CN" altLang="en-US" sz="2540" b="1" dirty="0">
                <a:solidFill>
                  <a:srgbClr val="000000"/>
                </a:solidFill>
                <a:latin typeface="华文楷体" panose="02010600040101010101" pitchFamily="2" charset="-122"/>
                <a:ea typeface="华文楷体" panose="02010600040101010101" pitchFamily="2" charset="-122"/>
              </a:rPr>
              <a:t>之后输出异或的结果是</a:t>
            </a:r>
            <a:r>
              <a:rPr lang="en-US" altLang="zh-CN" sz="2540" b="1" dirty="0">
                <a:solidFill>
                  <a:srgbClr val="000000"/>
                </a:solidFill>
                <a:latin typeface="华文楷体" panose="02010600040101010101" pitchFamily="2" charset="-122"/>
                <a:ea typeface="华文楷体" panose="02010600040101010101" pitchFamily="2" charset="-122"/>
              </a:rPr>
              <a:t>D</a:t>
            </a:r>
            <a:r>
              <a:rPr lang="zh-CN" altLang="en-US" sz="2540" b="1" dirty="0">
                <a:solidFill>
                  <a:srgbClr val="000000"/>
                </a:solidFill>
                <a:latin typeface="华文楷体" panose="02010600040101010101" pitchFamily="2" charset="-122"/>
                <a:ea typeface="华文楷体" panose="02010600040101010101" pitchFamily="2" charset="-122"/>
              </a:rPr>
              <a:t>。查</a:t>
            </a:r>
            <a:r>
              <a:rPr lang="en-US" altLang="zh-CN" sz="2540" b="1" dirty="0">
                <a:solidFill>
                  <a:srgbClr val="000000"/>
                </a:solidFill>
                <a:latin typeface="华文楷体" panose="02010600040101010101" pitchFamily="2" charset="-122"/>
                <a:ea typeface="华文楷体" panose="02010600040101010101" pitchFamily="2" charset="-122"/>
              </a:rPr>
              <a:t>S1</a:t>
            </a:r>
            <a:r>
              <a:rPr lang="zh-CN" altLang="en-US" sz="2540" b="1" dirty="0">
                <a:solidFill>
                  <a:srgbClr val="000000"/>
                </a:solidFill>
                <a:latin typeface="华文楷体" panose="02010600040101010101" pitchFamily="2" charset="-122"/>
                <a:ea typeface="华文楷体" panose="02010600040101010101" pitchFamily="2" charset="-122"/>
              </a:rPr>
              <a:t>的差分分布表，得到输入异或为</a:t>
            </a:r>
            <a:r>
              <a:rPr lang="en-US" altLang="zh-CN" sz="2540" b="1" dirty="0">
                <a:solidFill>
                  <a:srgbClr val="000000"/>
                </a:solidFill>
                <a:latin typeface="华文楷体" panose="02010600040101010101" pitchFamily="2" charset="-122"/>
                <a:ea typeface="华文楷体" panose="02010600040101010101" pitchFamily="2" charset="-122"/>
              </a:rPr>
              <a:t>34</a:t>
            </a:r>
            <a:r>
              <a:rPr lang="zh-CN" altLang="en-US" sz="2540" b="1" dirty="0">
                <a:solidFill>
                  <a:srgbClr val="000000"/>
                </a:solidFill>
                <a:latin typeface="华文楷体" panose="02010600040101010101" pitchFamily="2" charset="-122"/>
                <a:ea typeface="华文楷体" panose="02010600040101010101" pitchFamily="2" charset="-122"/>
              </a:rPr>
              <a:t>，输出异或为</a:t>
            </a:r>
            <a:r>
              <a:rPr lang="en-US" altLang="zh-CN" sz="2540" b="1" dirty="0">
                <a:solidFill>
                  <a:srgbClr val="000000"/>
                </a:solidFill>
                <a:latin typeface="华文楷体" panose="02010600040101010101" pitchFamily="2" charset="-122"/>
                <a:ea typeface="华文楷体" panose="02010600040101010101" pitchFamily="2" charset="-122"/>
              </a:rPr>
              <a:t>D</a:t>
            </a:r>
            <a:r>
              <a:rPr lang="zh-CN" altLang="en-US" sz="2540" b="1" dirty="0">
                <a:solidFill>
                  <a:srgbClr val="000000"/>
                </a:solidFill>
                <a:latin typeface="华文楷体" panose="02010600040101010101" pitchFamily="2" charset="-122"/>
                <a:ea typeface="华文楷体" panose="02010600040101010101" pitchFamily="2" charset="-122"/>
              </a:rPr>
              <a:t>时，可能的输入：</a:t>
            </a:r>
            <a:endParaRPr lang="en-US" altLang="zh-CN" sz="2540" b="1" dirty="0">
              <a:solidFill>
                <a:srgbClr val="000000"/>
              </a:solidFill>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1"/>
          <a:stretch>
            <a:fillRect/>
          </a:stretch>
        </p:blipFill>
        <p:spPr>
          <a:xfrm>
            <a:off x="1058102" y="3487488"/>
            <a:ext cx="9755513" cy="87600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1"/>
          </p:nvPr>
        </p:nvSpPr>
        <p:spPr/>
        <p:txBody>
          <a:bodyPr/>
          <a:lstStyle/>
          <a:p>
            <a:fld id="{1B3E579E-B3CA-4292-AD01-6D46C08C7EB5}" type="slidenum">
              <a:rPr lang="zh-CN" altLang="en-US"/>
            </a:fld>
            <a:endParaRPr lang="en-US" altLang="zh-CN"/>
          </a:p>
        </p:txBody>
      </p:sp>
      <p:sp>
        <p:nvSpPr>
          <p:cNvPr id="24578" name="Rectangle 1"/>
          <p:cNvSpPr>
            <a:spLocks noGrp="1" noChangeArrowheads="1"/>
          </p:cNvSpPr>
          <p:nvPr>
            <p:ph type="title"/>
          </p:nvPr>
        </p:nvSpPr>
        <p:spPr>
          <a:xfrm>
            <a:off x="331668" y="87722"/>
            <a:ext cx="8165657" cy="966342"/>
          </a:xfrm>
        </p:spPr>
        <p:txBody>
          <a:bodyPr/>
          <a:lstStyle/>
          <a:p>
            <a:pPr defTabSz="-635">
              <a:tabLst>
                <a:tab pos="656590" algn="l"/>
                <a:tab pos="1313180" algn="l"/>
                <a:tab pos="1969770" algn="l"/>
                <a:tab pos="2626360" algn="l"/>
                <a:tab pos="3283585" algn="l"/>
                <a:tab pos="3940175" algn="l"/>
                <a:tab pos="4596765" algn="l"/>
                <a:tab pos="5253355" algn="l"/>
                <a:tab pos="5909945" algn="l"/>
                <a:tab pos="6567170" algn="l"/>
                <a:tab pos="7223760" algn="l"/>
                <a:tab pos="7880350" algn="l"/>
              </a:tabLst>
            </a:pPr>
            <a:r>
              <a:rPr lang="zh-CN" altLang="en-US" dirty="0" smtClean="0">
                <a:solidFill>
                  <a:srgbClr val="EB5E59"/>
                </a:solidFill>
              </a:rPr>
              <a:t>确定密钥的原理</a:t>
            </a:r>
            <a:endParaRPr lang="en-GB" altLang="zh-CN" dirty="0" smtClean="0">
              <a:solidFill>
                <a:srgbClr val="EB5E59"/>
              </a:solidFill>
              <a:ea typeface="宋体" panose="02010600030101010101" pitchFamily="2" charset="-122"/>
            </a:endParaRPr>
          </a:p>
        </p:txBody>
      </p:sp>
      <p:sp>
        <p:nvSpPr>
          <p:cNvPr id="4" name="灯片编号占位符 3"/>
          <p:cNvSpPr txBox="1">
            <a:spLocks noGrp="1"/>
          </p:cNvSpPr>
          <p:nvPr/>
        </p:nvSpPr>
        <p:spPr>
          <a:xfrm>
            <a:off x="8498174" y="6474920"/>
            <a:ext cx="2134304" cy="364359"/>
          </a:xfrm>
          <a:prstGeom prst="rect">
            <a:avLst/>
          </a:prstGeom>
          <a:noFill/>
        </p:spPr>
        <p:txBody>
          <a:bodyPr anchor="ctr"/>
          <a:lstStyle>
            <a:lvl1pPr eaLnBrk="0" hangingPunct="0">
              <a:defRPr sz="2400">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9pPr>
          </a:lstStyle>
          <a:p>
            <a:pPr algn="r"/>
            <a:fld id="{96C2F042-9B54-45D7-A01A-8194F0EB5CE2}" type="slidenum">
              <a:rPr lang="zh-CN" altLang="en-US" sz="1090">
                <a:solidFill>
                  <a:srgbClr val="898989"/>
                </a:solidFill>
                <a:ea typeface="HG Mincho Light J;MS Mincho;HG"/>
              </a:rPr>
            </a:fld>
            <a:endParaRPr lang="en-US" altLang="zh-CN" sz="1090">
              <a:solidFill>
                <a:srgbClr val="898989"/>
              </a:solidFill>
              <a:ea typeface="HG Mincho Light J;MS Mincho;HG"/>
            </a:endParaRPr>
          </a:p>
        </p:txBody>
      </p:sp>
      <p:sp>
        <p:nvSpPr>
          <p:cNvPr id="24581" name="矩形 4"/>
          <p:cNvSpPr>
            <a:spLocks noChangeArrowheads="1"/>
          </p:cNvSpPr>
          <p:nvPr/>
        </p:nvSpPr>
        <p:spPr bwMode="auto">
          <a:xfrm>
            <a:off x="338322" y="1072785"/>
            <a:ext cx="4948889" cy="126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9pPr>
          </a:lstStyle>
          <a:p>
            <a:pPr>
              <a:lnSpc>
                <a:spcPct val="150000"/>
              </a:lnSpc>
            </a:pPr>
            <a:r>
              <a:rPr lang="zh-CN" altLang="en-US" sz="2540" b="1" dirty="0">
                <a:solidFill>
                  <a:srgbClr val="000000"/>
                </a:solidFill>
                <a:latin typeface="华文楷体" panose="02010600040101010101" pitchFamily="2" charset="-122"/>
                <a:ea typeface="华文楷体" panose="02010600040101010101" pitchFamily="2" charset="-122"/>
              </a:rPr>
              <a:t>实际上，输入异或的结果是</a:t>
            </a:r>
            <a:r>
              <a:rPr lang="en-US" altLang="zh-CN" sz="2540" b="1" dirty="0">
                <a:solidFill>
                  <a:srgbClr val="000000"/>
                </a:solidFill>
                <a:latin typeface="华文楷体" panose="02010600040101010101" pitchFamily="2" charset="-122"/>
                <a:ea typeface="华文楷体" panose="02010600040101010101" pitchFamily="2" charset="-122"/>
              </a:rPr>
              <a:t>34</a:t>
            </a:r>
            <a:r>
              <a:rPr lang="zh-CN" altLang="en-US" sz="2540" b="1" dirty="0">
                <a:solidFill>
                  <a:srgbClr val="000000"/>
                </a:solidFill>
                <a:latin typeface="华文楷体" panose="02010600040101010101" pitchFamily="2" charset="-122"/>
                <a:ea typeface="华文楷体" panose="02010600040101010101" pitchFamily="2" charset="-122"/>
              </a:rPr>
              <a:t>，与密钥无关，这是因为：</a:t>
            </a:r>
            <a:endParaRPr lang="zh-CN" altLang="en-US" sz="2540" b="1" dirty="0">
              <a:solidFill>
                <a:srgbClr val="000000"/>
              </a:solidFill>
              <a:latin typeface="华文楷体" panose="02010600040101010101" pitchFamily="2" charset="-122"/>
              <a:ea typeface="华文楷体" panose="02010600040101010101" pitchFamily="2" charset="-122"/>
            </a:endParaRPr>
          </a:p>
        </p:txBody>
      </p:sp>
      <p:pic>
        <p:nvPicPr>
          <p:cNvPr id="2458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6458" y="2452196"/>
            <a:ext cx="4890753" cy="1581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3" name="矩形 6"/>
          <p:cNvSpPr>
            <a:spLocks noChangeArrowheads="1"/>
          </p:cNvSpPr>
          <p:nvPr/>
        </p:nvSpPr>
        <p:spPr bwMode="auto">
          <a:xfrm>
            <a:off x="520835" y="4324520"/>
            <a:ext cx="835485" cy="126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9pPr>
          </a:lstStyle>
          <a:p>
            <a:pPr>
              <a:lnSpc>
                <a:spcPct val="150000"/>
              </a:lnSpc>
            </a:pPr>
            <a:r>
              <a:rPr lang="zh-CN" altLang="en-US" sz="2540" b="1" dirty="0">
                <a:solidFill>
                  <a:srgbClr val="000000"/>
                </a:solidFill>
                <a:latin typeface="华文楷体" panose="02010600040101010101" pitchFamily="2" charset="-122"/>
                <a:ea typeface="华文楷体" panose="02010600040101010101" pitchFamily="2" charset="-122"/>
              </a:rPr>
              <a:t>因为</a:t>
            </a:r>
            <a:endParaRPr lang="en-US" altLang="zh-CN" sz="2540" b="1" dirty="0">
              <a:solidFill>
                <a:srgbClr val="000000"/>
              </a:solidFill>
              <a:latin typeface="华文楷体" panose="02010600040101010101" pitchFamily="2" charset="-122"/>
              <a:ea typeface="华文楷体" panose="02010600040101010101" pitchFamily="2" charset="-122"/>
            </a:endParaRPr>
          </a:p>
          <a:p>
            <a:pPr>
              <a:lnSpc>
                <a:spcPct val="150000"/>
              </a:lnSpc>
            </a:pPr>
            <a:r>
              <a:rPr lang="zh-CN" altLang="en-US" sz="2540" b="1" dirty="0">
                <a:solidFill>
                  <a:srgbClr val="000000"/>
                </a:solidFill>
                <a:latin typeface="华文楷体" panose="02010600040101010101" pitchFamily="2" charset="-122"/>
                <a:ea typeface="华文楷体" panose="02010600040101010101" pitchFamily="2" charset="-122"/>
              </a:rPr>
              <a:t>所以</a:t>
            </a:r>
            <a:endParaRPr lang="zh-CN" altLang="en-US" sz="2540" b="1" dirty="0">
              <a:solidFill>
                <a:srgbClr val="000000"/>
              </a:solidFill>
              <a:latin typeface="华文楷体" panose="02010600040101010101" pitchFamily="2" charset="-122"/>
              <a:ea typeface="华文楷体" panose="02010600040101010101" pitchFamily="2" charset="-122"/>
            </a:endParaRPr>
          </a:p>
        </p:txBody>
      </p:sp>
      <p:pic>
        <p:nvPicPr>
          <p:cNvPr id="2458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3711" y="4594367"/>
            <a:ext cx="2376249" cy="31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3710" y="5140185"/>
            <a:ext cx="2384890" cy="31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8550" y="1761893"/>
            <a:ext cx="5881577" cy="2880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5"/>
          <p:cNvSpPr>
            <a:spLocks noChangeArrowheads="1"/>
          </p:cNvSpPr>
          <p:nvPr/>
        </p:nvSpPr>
        <p:spPr bwMode="auto">
          <a:xfrm>
            <a:off x="5951686" y="977795"/>
            <a:ext cx="2161667" cy="48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9pPr>
          </a:lstStyle>
          <a:p>
            <a:r>
              <a:rPr lang="zh-CN" altLang="en-US" sz="2540" b="1" dirty="0">
                <a:solidFill>
                  <a:srgbClr val="000000"/>
                </a:solidFill>
                <a:latin typeface="华文楷体" panose="02010600040101010101" pitchFamily="2" charset="-122"/>
                <a:ea typeface="华文楷体" panose="02010600040101010101" pitchFamily="2" charset="-122"/>
              </a:rPr>
              <a:t>这样就得到：</a:t>
            </a:r>
            <a:endParaRPr lang="zh-CN" altLang="en-US" sz="2540" b="1" dirty="0">
              <a:solidFill>
                <a:srgbClr val="000000"/>
              </a:solidFill>
              <a:latin typeface="华文楷体" panose="02010600040101010101" pitchFamily="2" charset="-122"/>
              <a:ea typeface="华文楷体" panose="02010600040101010101" pitchFamily="2" charset="-122"/>
            </a:endParaRPr>
          </a:p>
        </p:txBody>
      </p:sp>
      <p:sp>
        <p:nvSpPr>
          <p:cNvPr id="14" name="矩形 6"/>
          <p:cNvSpPr>
            <a:spLocks noChangeArrowheads="1"/>
          </p:cNvSpPr>
          <p:nvPr/>
        </p:nvSpPr>
        <p:spPr bwMode="auto">
          <a:xfrm>
            <a:off x="6096000" y="4898580"/>
            <a:ext cx="3438762" cy="48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9pPr>
          </a:lstStyle>
          <a:p>
            <a:r>
              <a:rPr lang="zh-CN" altLang="en-US" sz="2540" b="1" dirty="0">
                <a:solidFill>
                  <a:srgbClr val="000000"/>
                </a:solidFill>
                <a:latin typeface="华文楷体" panose="02010600040101010101" pitchFamily="2" charset="-122"/>
                <a:ea typeface="华文楷体" panose="02010600040101010101" pitchFamily="2" charset="-122"/>
              </a:rPr>
              <a:t>所以，可能的密钥就是</a:t>
            </a:r>
            <a:endParaRPr lang="zh-CN" altLang="en-US" sz="2540" b="1" dirty="0">
              <a:solidFill>
                <a:srgbClr val="000000"/>
              </a:solidFill>
              <a:latin typeface="华文楷体" panose="02010600040101010101" pitchFamily="2" charset="-122"/>
              <a:ea typeface="华文楷体" panose="02010600040101010101" pitchFamily="2" charset="-122"/>
            </a:endParaRPr>
          </a:p>
        </p:txBody>
      </p:sp>
      <p:pic>
        <p:nvPicPr>
          <p:cNvPr id="1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5194" y="5500358"/>
            <a:ext cx="4908892" cy="482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fld id="{4E6F50DD-3941-42F2-A4C0-75710D2A0AE1}" type="slidenum">
              <a:rPr lang="zh-CN" altLang="en-US"/>
            </a:fld>
            <a:endParaRPr lang="en-US" altLang="zh-CN"/>
          </a:p>
        </p:txBody>
      </p:sp>
      <p:sp>
        <p:nvSpPr>
          <p:cNvPr id="26627" name="Rectangle 1"/>
          <p:cNvSpPr>
            <a:spLocks noGrp="1" noChangeArrowheads="1"/>
          </p:cNvSpPr>
          <p:nvPr>
            <p:ph type="title"/>
          </p:nvPr>
        </p:nvSpPr>
        <p:spPr>
          <a:xfrm>
            <a:off x="328196" y="70329"/>
            <a:ext cx="8165657" cy="966342"/>
          </a:xfrm>
        </p:spPr>
        <p:txBody>
          <a:bodyPr/>
          <a:lstStyle/>
          <a:p>
            <a:pPr defTabSz="-635">
              <a:tabLst>
                <a:tab pos="656590" algn="l"/>
                <a:tab pos="1313180" algn="l"/>
                <a:tab pos="1969770" algn="l"/>
                <a:tab pos="2626360" algn="l"/>
                <a:tab pos="3283585" algn="l"/>
                <a:tab pos="3940175" algn="l"/>
                <a:tab pos="4596765" algn="l"/>
                <a:tab pos="5253355" algn="l"/>
                <a:tab pos="5909945" algn="l"/>
                <a:tab pos="6567170" algn="l"/>
                <a:tab pos="7223760" algn="l"/>
                <a:tab pos="7880350" algn="l"/>
              </a:tabLst>
            </a:pPr>
            <a:r>
              <a:rPr lang="zh-CN" altLang="en-US" dirty="0" smtClean="0">
                <a:solidFill>
                  <a:srgbClr val="EB5E59"/>
                </a:solidFill>
              </a:rPr>
              <a:t>确定密钥的原理</a:t>
            </a:r>
            <a:endParaRPr lang="en-GB" altLang="zh-CN" dirty="0" smtClean="0">
              <a:solidFill>
                <a:srgbClr val="EB5E59"/>
              </a:solidFill>
              <a:ea typeface="宋体" panose="02010600030101010101" pitchFamily="2" charset="-122"/>
            </a:endParaRPr>
          </a:p>
        </p:txBody>
      </p:sp>
      <p:sp>
        <p:nvSpPr>
          <p:cNvPr id="26630" name="矩形 4"/>
          <p:cNvSpPr>
            <a:spLocks noChangeArrowheads="1"/>
          </p:cNvSpPr>
          <p:nvPr/>
        </p:nvSpPr>
        <p:spPr bwMode="auto">
          <a:xfrm>
            <a:off x="1869157" y="1095956"/>
            <a:ext cx="8439286" cy="1851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9pPr>
          </a:lstStyle>
          <a:p>
            <a:pPr>
              <a:lnSpc>
                <a:spcPct val="150000"/>
              </a:lnSpc>
            </a:pPr>
            <a:r>
              <a:rPr lang="zh-CN" altLang="en-US" sz="2540" b="1" dirty="0">
                <a:solidFill>
                  <a:srgbClr val="000000"/>
                </a:solidFill>
                <a:latin typeface="华文楷体" panose="02010600040101010101" pitchFamily="2" charset="-122"/>
                <a:ea typeface="华文楷体" panose="02010600040101010101" pitchFamily="2" charset="-122"/>
              </a:rPr>
              <a:t>此外，假设已知</a:t>
            </a:r>
            <a:r>
              <a:rPr lang="en-US" altLang="zh-CN" sz="2540" b="1" dirty="0">
                <a:solidFill>
                  <a:srgbClr val="000000"/>
                </a:solidFill>
                <a:latin typeface="华文楷体" panose="02010600040101010101" pitchFamily="2" charset="-122"/>
                <a:ea typeface="华文楷体" panose="02010600040101010101" pitchFamily="2" charset="-122"/>
              </a:rPr>
              <a:t>S1</a:t>
            </a:r>
            <a:r>
              <a:rPr lang="zh-CN" altLang="en-US" sz="2540" b="1" dirty="0">
                <a:solidFill>
                  <a:srgbClr val="000000"/>
                </a:solidFill>
                <a:latin typeface="华文楷体" panose="02010600040101010101" pitchFamily="2" charset="-122"/>
                <a:ea typeface="华文楷体" panose="02010600040101010101" pitchFamily="2" charset="-122"/>
              </a:rPr>
              <a:t>的两个输入是</a:t>
            </a:r>
            <a:r>
              <a:rPr lang="en-US" altLang="zh-CN" sz="2540" b="1" dirty="0">
                <a:solidFill>
                  <a:srgbClr val="000000"/>
                </a:solidFill>
                <a:latin typeface="华文楷体" panose="02010600040101010101" pitchFamily="2" charset="-122"/>
                <a:ea typeface="华文楷体" panose="02010600040101010101" pitchFamily="2" charset="-122"/>
              </a:rPr>
              <a:t>21</a:t>
            </a:r>
            <a:r>
              <a:rPr lang="zh-CN" altLang="en-US" sz="2540" b="1" dirty="0">
                <a:solidFill>
                  <a:srgbClr val="000000"/>
                </a:solidFill>
                <a:latin typeface="华文楷体" panose="02010600040101010101" pitchFamily="2" charset="-122"/>
                <a:ea typeface="华文楷体" panose="02010600040101010101" pitchFamily="2" charset="-122"/>
              </a:rPr>
              <a:t>和</a:t>
            </a:r>
            <a:r>
              <a:rPr lang="en-US" altLang="zh-CN" sz="2540" b="1" dirty="0">
                <a:solidFill>
                  <a:srgbClr val="000000"/>
                </a:solidFill>
                <a:latin typeface="华文楷体" panose="02010600040101010101" pitchFamily="2" charset="-122"/>
                <a:ea typeface="华文楷体" panose="02010600040101010101" pitchFamily="2" charset="-122"/>
              </a:rPr>
              <a:t>15</a:t>
            </a:r>
            <a:r>
              <a:rPr lang="zh-CN" altLang="en-US" sz="2540" b="1" dirty="0">
                <a:solidFill>
                  <a:srgbClr val="000000"/>
                </a:solidFill>
                <a:latin typeface="华文楷体" panose="02010600040101010101" pitchFamily="2" charset="-122"/>
                <a:ea typeface="华文楷体" panose="02010600040101010101" pitchFamily="2" charset="-122"/>
              </a:rPr>
              <a:t>，它们异或后的结果是</a:t>
            </a:r>
            <a:r>
              <a:rPr lang="en-US" altLang="zh-CN" sz="2540" b="1" dirty="0">
                <a:solidFill>
                  <a:srgbClr val="000000"/>
                </a:solidFill>
                <a:latin typeface="华文楷体" panose="02010600040101010101" pitchFamily="2" charset="-122"/>
                <a:ea typeface="华文楷体" panose="02010600040101010101" pitchFamily="2" charset="-122"/>
              </a:rPr>
              <a:t>34</a:t>
            </a:r>
            <a:r>
              <a:rPr lang="zh-CN" altLang="en-US" sz="2540" b="1" dirty="0">
                <a:solidFill>
                  <a:srgbClr val="000000"/>
                </a:solidFill>
                <a:latin typeface="华文楷体" panose="02010600040101010101" pitchFamily="2" charset="-122"/>
                <a:ea typeface="华文楷体" panose="02010600040101010101" pitchFamily="2" charset="-122"/>
              </a:rPr>
              <a:t>，输出异或后的结果是</a:t>
            </a:r>
            <a:r>
              <a:rPr lang="en-US" altLang="zh-CN" sz="2540" b="1" dirty="0">
                <a:solidFill>
                  <a:srgbClr val="000000"/>
                </a:solidFill>
                <a:latin typeface="华文楷体" panose="02010600040101010101" pitchFamily="2" charset="-122"/>
                <a:ea typeface="华文楷体" panose="02010600040101010101" pitchFamily="2" charset="-122"/>
              </a:rPr>
              <a:t>3</a:t>
            </a:r>
            <a:r>
              <a:rPr lang="zh-CN" altLang="en-US" sz="2540" b="1" dirty="0">
                <a:solidFill>
                  <a:srgbClr val="000000"/>
                </a:solidFill>
                <a:latin typeface="华文楷体" panose="02010600040101010101" pitchFamily="2" charset="-122"/>
                <a:ea typeface="华文楷体" panose="02010600040101010101" pitchFamily="2" charset="-122"/>
              </a:rPr>
              <a:t> 。查</a:t>
            </a:r>
            <a:r>
              <a:rPr lang="en-US" altLang="zh-CN" sz="2540" b="1" dirty="0">
                <a:solidFill>
                  <a:srgbClr val="000000"/>
                </a:solidFill>
                <a:latin typeface="华文楷体" panose="02010600040101010101" pitchFamily="2" charset="-122"/>
                <a:ea typeface="华文楷体" panose="02010600040101010101" pitchFamily="2" charset="-122"/>
              </a:rPr>
              <a:t>S1</a:t>
            </a:r>
            <a:r>
              <a:rPr lang="zh-CN" altLang="en-US" sz="2540" b="1" dirty="0">
                <a:solidFill>
                  <a:srgbClr val="000000"/>
                </a:solidFill>
                <a:latin typeface="华文楷体" panose="02010600040101010101" pitchFamily="2" charset="-122"/>
                <a:ea typeface="华文楷体" panose="02010600040101010101" pitchFamily="2" charset="-122"/>
              </a:rPr>
              <a:t>的差分分布表，得到输入异或为</a:t>
            </a:r>
            <a:r>
              <a:rPr lang="en-US" altLang="zh-CN" sz="2540" b="1" dirty="0">
                <a:solidFill>
                  <a:srgbClr val="000000"/>
                </a:solidFill>
                <a:latin typeface="华文楷体" panose="02010600040101010101" pitchFamily="2" charset="-122"/>
                <a:ea typeface="华文楷体" panose="02010600040101010101" pitchFamily="2" charset="-122"/>
              </a:rPr>
              <a:t>34</a:t>
            </a:r>
            <a:r>
              <a:rPr lang="zh-CN" altLang="en-US" sz="2540" b="1" dirty="0">
                <a:solidFill>
                  <a:srgbClr val="000000"/>
                </a:solidFill>
                <a:latin typeface="华文楷体" panose="02010600040101010101" pitchFamily="2" charset="-122"/>
                <a:ea typeface="华文楷体" panose="02010600040101010101" pitchFamily="2" charset="-122"/>
              </a:rPr>
              <a:t>，输出异或为</a:t>
            </a:r>
            <a:r>
              <a:rPr lang="en-US" altLang="zh-CN" sz="2540" b="1" dirty="0">
                <a:solidFill>
                  <a:srgbClr val="000000"/>
                </a:solidFill>
                <a:latin typeface="华文楷体" panose="02010600040101010101" pitchFamily="2" charset="-122"/>
                <a:ea typeface="华文楷体" panose="02010600040101010101" pitchFamily="2" charset="-122"/>
              </a:rPr>
              <a:t>3</a:t>
            </a:r>
            <a:r>
              <a:rPr lang="zh-CN" altLang="en-US" sz="2540" b="1" dirty="0">
                <a:solidFill>
                  <a:srgbClr val="000000"/>
                </a:solidFill>
                <a:latin typeface="华文楷体" panose="02010600040101010101" pitchFamily="2" charset="-122"/>
                <a:ea typeface="华文楷体" panose="02010600040101010101" pitchFamily="2" charset="-122"/>
              </a:rPr>
              <a:t>时，可能的输入： 。</a:t>
            </a:r>
            <a:endParaRPr lang="en-US" altLang="zh-CN" sz="2540" b="1" dirty="0">
              <a:solidFill>
                <a:srgbClr val="000000"/>
              </a:solidFill>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1"/>
          <a:stretch>
            <a:fillRect/>
          </a:stretch>
        </p:blipFill>
        <p:spPr>
          <a:xfrm>
            <a:off x="1531748" y="3494630"/>
            <a:ext cx="9822052" cy="106972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1"/>
          </p:nvPr>
        </p:nvSpPr>
        <p:spPr/>
        <p:txBody>
          <a:bodyPr/>
          <a:lstStyle/>
          <a:p>
            <a:fld id="{FC5DBC97-AD11-47EA-9052-C5D8C6E9533E}" type="slidenum">
              <a:rPr lang="zh-CN" altLang="en-US"/>
            </a:fld>
            <a:endParaRPr lang="en-US" altLang="zh-CN"/>
          </a:p>
        </p:txBody>
      </p:sp>
      <p:sp>
        <p:nvSpPr>
          <p:cNvPr id="27650" name="Rectangle 1"/>
          <p:cNvSpPr>
            <a:spLocks noGrp="1" noChangeArrowheads="1"/>
          </p:cNvSpPr>
          <p:nvPr>
            <p:ph type="title"/>
          </p:nvPr>
        </p:nvSpPr>
        <p:spPr>
          <a:xfrm>
            <a:off x="552859" y="124612"/>
            <a:ext cx="8165657" cy="966342"/>
          </a:xfrm>
        </p:spPr>
        <p:txBody>
          <a:bodyPr/>
          <a:lstStyle/>
          <a:p>
            <a:pPr defTabSz="-635">
              <a:tabLst>
                <a:tab pos="656590" algn="l"/>
                <a:tab pos="1313180" algn="l"/>
                <a:tab pos="1969770" algn="l"/>
                <a:tab pos="2626360" algn="l"/>
                <a:tab pos="3283585" algn="l"/>
                <a:tab pos="3940175" algn="l"/>
                <a:tab pos="4596765" algn="l"/>
                <a:tab pos="5253355" algn="l"/>
                <a:tab pos="5909945" algn="l"/>
                <a:tab pos="6567170" algn="l"/>
                <a:tab pos="7223760" algn="l"/>
                <a:tab pos="7880350" algn="l"/>
              </a:tabLst>
            </a:pPr>
            <a:r>
              <a:rPr lang="zh-CN" altLang="en-US" dirty="0" smtClean="0">
                <a:solidFill>
                  <a:srgbClr val="EB5E59"/>
                </a:solidFill>
              </a:rPr>
              <a:t>确定密钥的原理</a:t>
            </a:r>
            <a:endParaRPr lang="en-GB" altLang="zh-CN" dirty="0" smtClean="0">
              <a:solidFill>
                <a:srgbClr val="EB5E59"/>
              </a:solidFill>
              <a:ea typeface="宋体" panose="02010600030101010101" pitchFamily="2" charset="-122"/>
            </a:endParaRPr>
          </a:p>
        </p:txBody>
      </p:sp>
      <p:sp>
        <p:nvSpPr>
          <p:cNvPr id="4" name="灯片编号占位符 3"/>
          <p:cNvSpPr txBox="1">
            <a:spLocks noGrp="1"/>
          </p:cNvSpPr>
          <p:nvPr/>
        </p:nvSpPr>
        <p:spPr>
          <a:xfrm>
            <a:off x="8498174" y="6474920"/>
            <a:ext cx="2134304" cy="364359"/>
          </a:xfrm>
          <a:prstGeom prst="rect">
            <a:avLst/>
          </a:prstGeom>
          <a:noFill/>
        </p:spPr>
        <p:txBody>
          <a:bodyPr anchor="ctr"/>
          <a:lstStyle>
            <a:lvl1pPr eaLnBrk="0" hangingPunct="0">
              <a:defRPr sz="2400">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9pPr>
          </a:lstStyle>
          <a:p>
            <a:pPr algn="r"/>
            <a:fld id="{05CC3427-1FA5-4CBD-93A6-03C9786836B0}" type="slidenum">
              <a:rPr lang="zh-CN" altLang="en-US" sz="1090">
                <a:solidFill>
                  <a:srgbClr val="898989"/>
                </a:solidFill>
                <a:ea typeface="HG Mincho Light J;MS Mincho;HG"/>
              </a:rPr>
            </a:fld>
            <a:endParaRPr lang="en-US" altLang="zh-CN" sz="1090">
              <a:solidFill>
                <a:srgbClr val="898989"/>
              </a:solidFill>
              <a:ea typeface="HG Mincho Light J;MS Mincho;HG"/>
            </a:endParaRPr>
          </a:p>
        </p:txBody>
      </p:sp>
      <p:sp>
        <p:nvSpPr>
          <p:cNvPr id="27653" name="矩形 4"/>
          <p:cNvSpPr>
            <a:spLocks noChangeArrowheads="1"/>
          </p:cNvSpPr>
          <p:nvPr/>
        </p:nvSpPr>
        <p:spPr bwMode="auto">
          <a:xfrm>
            <a:off x="2422175" y="1290377"/>
            <a:ext cx="2137124" cy="48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9pPr>
          </a:lstStyle>
          <a:p>
            <a:r>
              <a:rPr lang="zh-CN" altLang="en-US" sz="2540" b="1" dirty="0">
                <a:solidFill>
                  <a:srgbClr val="000000"/>
                </a:solidFill>
                <a:latin typeface="华文楷体" panose="02010600040101010101" pitchFamily="2" charset="-122"/>
                <a:ea typeface="华文楷体" panose="02010600040101010101" pitchFamily="2" charset="-122"/>
              </a:rPr>
              <a:t>这样就可以从</a:t>
            </a:r>
            <a:endParaRPr lang="zh-CN" altLang="en-US" sz="2540" b="1" dirty="0">
              <a:solidFill>
                <a:srgbClr val="000000"/>
              </a:solidFill>
              <a:latin typeface="华文楷体" panose="02010600040101010101" pitchFamily="2" charset="-122"/>
              <a:ea typeface="华文楷体" panose="02010600040101010101" pitchFamily="2" charset="-122"/>
            </a:endParaRPr>
          </a:p>
        </p:txBody>
      </p:sp>
      <p:pic>
        <p:nvPicPr>
          <p:cNvPr id="2765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20829" y="1938444"/>
            <a:ext cx="5397687" cy="207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矩形 6"/>
          <p:cNvSpPr>
            <a:spLocks noChangeArrowheads="1"/>
          </p:cNvSpPr>
          <p:nvPr/>
        </p:nvSpPr>
        <p:spPr bwMode="auto">
          <a:xfrm>
            <a:off x="2422175" y="4647369"/>
            <a:ext cx="2787943" cy="48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9pPr>
          </a:lstStyle>
          <a:p>
            <a:r>
              <a:rPr lang="zh-CN" altLang="en-US" sz="2540" b="1" dirty="0">
                <a:solidFill>
                  <a:srgbClr val="000000"/>
                </a:solidFill>
                <a:latin typeface="华文楷体" panose="02010600040101010101" pitchFamily="2" charset="-122"/>
                <a:ea typeface="华文楷体" panose="02010600040101010101" pitchFamily="2" charset="-122"/>
              </a:rPr>
              <a:t>得到可能的密钥值</a:t>
            </a:r>
            <a:endParaRPr lang="zh-CN" altLang="en-US" sz="2540" b="1" dirty="0">
              <a:solidFill>
                <a:srgbClr val="000000"/>
              </a:solidFill>
              <a:latin typeface="华文楷体" panose="02010600040101010101" pitchFamily="2" charset="-122"/>
              <a:ea typeface="华文楷体" panose="02010600040101010101" pitchFamily="2" charset="-122"/>
            </a:endParaRPr>
          </a:p>
        </p:txBody>
      </p:sp>
      <p:pic>
        <p:nvPicPr>
          <p:cNvPr id="2765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8611" y="5330001"/>
            <a:ext cx="2851499" cy="30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1"/>
          </p:nvPr>
        </p:nvSpPr>
        <p:spPr/>
        <p:txBody>
          <a:bodyPr/>
          <a:lstStyle/>
          <a:p>
            <a:fld id="{8E6BB58A-DB1D-49C8-A590-2F8C047846D3}" type="slidenum">
              <a:rPr lang="zh-CN" altLang="en-US"/>
            </a:fld>
            <a:endParaRPr lang="en-US" altLang="zh-CN"/>
          </a:p>
        </p:txBody>
      </p:sp>
      <p:sp>
        <p:nvSpPr>
          <p:cNvPr id="28674" name="Rectangle 1"/>
          <p:cNvSpPr>
            <a:spLocks noGrp="1" noChangeArrowheads="1"/>
          </p:cNvSpPr>
          <p:nvPr>
            <p:ph type="title"/>
          </p:nvPr>
        </p:nvSpPr>
        <p:spPr>
          <a:xfrm>
            <a:off x="332517" y="134514"/>
            <a:ext cx="8165657" cy="966342"/>
          </a:xfrm>
        </p:spPr>
        <p:txBody>
          <a:bodyPr/>
          <a:lstStyle/>
          <a:p>
            <a:pPr defTabSz="-635">
              <a:tabLst>
                <a:tab pos="656590" algn="l"/>
                <a:tab pos="1313180" algn="l"/>
                <a:tab pos="1969770" algn="l"/>
                <a:tab pos="2626360" algn="l"/>
                <a:tab pos="3283585" algn="l"/>
                <a:tab pos="3940175" algn="l"/>
                <a:tab pos="4596765" algn="l"/>
                <a:tab pos="5253355" algn="l"/>
                <a:tab pos="5909945" algn="l"/>
                <a:tab pos="6567170" algn="l"/>
                <a:tab pos="7223760" algn="l"/>
                <a:tab pos="7880350" algn="l"/>
              </a:tabLst>
            </a:pPr>
            <a:r>
              <a:rPr lang="zh-CN" altLang="en-US" dirty="0" smtClean="0">
                <a:solidFill>
                  <a:srgbClr val="EB5E59"/>
                </a:solidFill>
              </a:rPr>
              <a:t>确定密钥的原理</a:t>
            </a:r>
            <a:endParaRPr lang="en-GB" altLang="zh-CN" dirty="0" smtClean="0">
              <a:solidFill>
                <a:srgbClr val="EB5E59"/>
              </a:solidFill>
              <a:ea typeface="宋体" panose="02010600030101010101" pitchFamily="2" charset="-122"/>
            </a:endParaRPr>
          </a:p>
        </p:txBody>
      </p:sp>
      <p:sp>
        <p:nvSpPr>
          <p:cNvPr id="4" name="灯片编号占位符 3"/>
          <p:cNvSpPr txBox="1">
            <a:spLocks noGrp="1"/>
          </p:cNvSpPr>
          <p:nvPr/>
        </p:nvSpPr>
        <p:spPr>
          <a:xfrm>
            <a:off x="8498174" y="6474920"/>
            <a:ext cx="2134304" cy="364359"/>
          </a:xfrm>
          <a:prstGeom prst="rect">
            <a:avLst/>
          </a:prstGeom>
          <a:noFill/>
        </p:spPr>
        <p:txBody>
          <a:bodyPr anchor="ctr"/>
          <a:lstStyle>
            <a:lvl1pPr eaLnBrk="0" hangingPunct="0">
              <a:defRPr sz="2400">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9pPr>
          </a:lstStyle>
          <a:p>
            <a:pPr algn="r"/>
            <a:fld id="{1A4F6594-1321-4778-BAA6-67B33A14AE6A}" type="slidenum">
              <a:rPr lang="zh-CN" altLang="en-US" sz="1090">
                <a:solidFill>
                  <a:srgbClr val="898989"/>
                </a:solidFill>
                <a:ea typeface="HG Mincho Light J;MS Mincho;HG"/>
              </a:rPr>
            </a:fld>
            <a:endParaRPr lang="en-US" altLang="zh-CN" sz="1090">
              <a:solidFill>
                <a:srgbClr val="898989"/>
              </a:solidFill>
              <a:ea typeface="HG Mincho Light J;MS Mincho;HG"/>
            </a:endParaRPr>
          </a:p>
        </p:txBody>
      </p:sp>
      <p:sp>
        <p:nvSpPr>
          <p:cNvPr id="28677" name="矩形 4"/>
          <p:cNvSpPr>
            <a:spLocks noChangeArrowheads="1"/>
          </p:cNvSpPr>
          <p:nvPr/>
        </p:nvSpPr>
        <p:spPr bwMode="auto">
          <a:xfrm>
            <a:off x="2422175" y="1451674"/>
            <a:ext cx="6042039" cy="48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9pPr>
          </a:lstStyle>
          <a:p>
            <a:r>
              <a:rPr lang="zh-CN" altLang="en-US" sz="2540" b="1">
                <a:solidFill>
                  <a:srgbClr val="000000"/>
                </a:solidFill>
                <a:latin typeface="华文楷体" panose="02010600040101010101" pitchFamily="2" charset="-122"/>
                <a:ea typeface="华文楷体" panose="02010600040101010101" pitchFamily="2" charset="-122"/>
              </a:rPr>
              <a:t>而正确的密钥值必定同时出现在两个集合</a:t>
            </a:r>
            <a:endParaRPr lang="zh-CN" altLang="en-US" sz="2540" b="1">
              <a:solidFill>
                <a:srgbClr val="000000"/>
              </a:solidFill>
              <a:latin typeface="华文楷体" panose="02010600040101010101" pitchFamily="2" charset="-122"/>
              <a:ea typeface="华文楷体" panose="02010600040101010101" pitchFamily="2" charset="-122"/>
            </a:endParaRPr>
          </a:p>
        </p:txBody>
      </p:sp>
      <p:pic>
        <p:nvPicPr>
          <p:cNvPr id="2867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54342" y="2218694"/>
            <a:ext cx="4473210" cy="112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1805" y="3636383"/>
            <a:ext cx="1062832" cy="38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0" name="矩形 7"/>
          <p:cNvSpPr>
            <a:spLocks noChangeArrowheads="1"/>
          </p:cNvSpPr>
          <p:nvPr/>
        </p:nvSpPr>
        <p:spPr bwMode="auto">
          <a:xfrm>
            <a:off x="2214793" y="3387236"/>
            <a:ext cx="6912726" cy="1851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9pPr>
          </a:lstStyle>
          <a:p>
            <a:pPr>
              <a:lnSpc>
                <a:spcPct val="150000"/>
              </a:lnSpc>
            </a:pPr>
            <a:r>
              <a:rPr lang="zh-CN" altLang="en-US" sz="2540" b="1" dirty="0">
                <a:solidFill>
                  <a:srgbClr val="000000"/>
                </a:solidFill>
                <a:latin typeface="华文楷体" panose="02010600040101010101" pitchFamily="2" charset="-122"/>
                <a:ea typeface="华文楷体" panose="02010600040101010101" pitchFamily="2" charset="-122"/>
              </a:rPr>
              <a:t>因此可以确定密钥是在           </a:t>
            </a:r>
            <a:r>
              <a:rPr lang="zh-CN" altLang="en-US" sz="2540" b="1" dirty="0" smtClean="0">
                <a:solidFill>
                  <a:srgbClr val="000000"/>
                </a:solidFill>
                <a:latin typeface="华文楷体" panose="02010600040101010101" pitchFamily="2" charset="-122"/>
                <a:ea typeface="华文楷体" panose="02010600040101010101" pitchFamily="2" charset="-122"/>
              </a:rPr>
              <a:t>      中</a:t>
            </a:r>
            <a:r>
              <a:rPr lang="zh-CN" altLang="en-US" sz="2540" b="1" dirty="0">
                <a:solidFill>
                  <a:srgbClr val="000000"/>
                </a:solidFill>
                <a:latin typeface="华文楷体" panose="02010600040101010101" pitchFamily="2" charset="-122"/>
                <a:ea typeface="华文楷体" panose="02010600040101010101" pitchFamily="2" charset="-122"/>
              </a:rPr>
              <a:t>的一个。</a:t>
            </a:r>
            <a:endParaRPr lang="en-US" altLang="zh-CN" sz="2540" b="1" dirty="0">
              <a:solidFill>
                <a:srgbClr val="000000"/>
              </a:solidFill>
              <a:latin typeface="华文楷体" panose="02010600040101010101" pitchFamily="2" charset="-122"/>
              <a:ea typeface="华文楷体" panose="02010600040101010101" pitchFamily="2" charset="-122"/>
            </a:endParaRPr>
          </a:p>
          <a:p>
            <a:pPr>
              <a:lnSpc>
                <a:spcPct val="150000"/>
              </a:lnSpc>
            </a:pPr>
            <a:r>
              <a:rPr lang="zh-CN" altLang="en-US" sz="2540" b="1" dirty="0">
                <a:solidFill>
                  <a:srgbClr val="000000"/>
                </a:solidFill>
                <a:latin typeface="华文楷体" panose="02010600040101010101" pitchFamily="2" charset="-122"/>
                <a:ea typeface="华文楷体" panose="02010600040101010101" pitchFamily="2" charset="-122"/>
              </a:rPr>
              <a:t>要确定到底是哪一个，需要知道更多的输入输出异或对</a:t>
            </a:r>
            <a:r>
              <a:rPr lang="zh-CN" altLang="en-US" sz="2540" b="1" dirty="0" smtClean="0">
                <a:solidFill>
                  <a:srgbClr val="000000"/>
                </a:solidFill>
                <a:latin typeface="华文楷体" panose="02010600040101010101" pitchFamily="2" charset="-122"/>
                <a:ea typeface="华文楷体" panose="02010600040101010101" pitchFamily="2" charset="-122"/>
              </a:rPr>
              <a:t>。以此类推得到此轮密钥</a:t>
            </a:r>
            <a:endParaRPr lang="zh-CN" altLang="en-US" sz="2540" b="1" dirty="0">
              <a:solidFill>
                <a:srgbClr val="000000"/>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1"/>
          </p:nvPr>
        </p:nvSpPr>
        <p:spPr/>
        <p:txBody>
          <a:bodyPr/>
          <a:lstStyle/>
          <a:p>
            <a:fld id="{C1C4A1B9-F1F3-4D05-A7C0-68DDB1FA3BFF}" type="slidenum">
              <a:rPr lang="zh-CN" altLang="en-US"/>
            </a:fld>
            <a:endParaRPr lang="en-US" altLang="zh-CN" dirty="0"/>
          </a:p>
        </p:txBody>
      </p:sp>
      <p:sp>
        <p:nvSpPr>
          <p:cNvPr id="29698" name="Rectangle 1"/>
          <p:cNvSpPr>
            <a:spLocks noGrp="1" noChangeArrowheads="1"/>
          </p:cNvSpPr>
          <p:nvPr>
            <p:ph type="title"/>
          </p:nvPr>
        </p:nvSpPr>
        <p:spPr>
          <a:xfrm>
            <a:off x="786431" y="318768"/>
            <a:ext cx="8165657" cy="966342"/>
          </a:xfrm>
        </p:spPr>
        <p:txBody>
          <a:bodyPr>
            <a:normAutofit/>
          </a:bodyPr>
          <a:lstStyle/>
          <a:p>
            <a:pPr defTabSz="-635">
              <a:tabLst>
                <a:tab pos="656590" algn="l"/>
                <a:tab pos="1313180" algn="l"/>
                <a:tab pos="1969770" algn="l"/>
                <a:tab pos="2626360" algn="l"/>
                <a:tab pos="3283585" algn="l"/>
                <a:tab pos="3940175" algn="l"/>
                <a:tab pos="4596765" algn="l"/>
                <a:tab pos="5253355" algn="l"/>
                <a:tab pos="5909945" algn="l"/>
                <a:tab pos="6567170" algn="l"/>
                <a:tab pos="7223760" algn="l"/>
                <a:tab pos="7880350" algn="l"/>
              </a:tabLst>
            </a:pPr>
            <a:r>
              <a:rPr lang="zh-CN" altLang="en-US" dirty="0">
                <a:solidFill>
                  <a:srgbClr val="EB5E59"/>
                </a:solidFill>
              </a:rPr>
              <a:t>多轮</a:t>
            </a:r>
            <a:r>
              <a:rPr lang="en-US" altLang="zh-CN" dirty="0">
                <a:solidFill>
                  <a:srgbClr val="EB5E59"/>
                </a:solidFill>
              </a:rPr>
              <a:t>DES</a:t>
            </a:r>
            <a:r>
              <a:rPr lang="zh-CN" altLang="en-US" dirty="0">
                <a:solidFill>
                  <a:srgbClr val="EB5E59"/>
                </a:solidFill>
              </a:rPr>
              <a:t>的特征</a:t>
            </a:r>
            <a:endParaRPr lang="en-GB" altLang="zh-CN" dirty="0">
              <a:solidFill>
                <a:srgbClr val="EB5E59"/>
              </a:solidFill>
            </a:endParaRPr>
          </a:p>
        </p:txBody>
      </p:sp>
      <p:sp>
        <p:nvSpPr>
          <p:cNvPr id="29701" name="矩形 4"/>
          <p:cNvSpPr>
            <a:spLocks noChangeArrowheads="1"/>
          </p:cNvSpPr>
          <p:nvPr/>
        </p:nvSpPr>
        <p:spPr bwMode="auto">
          <a:xfrm>
            <a:off x="2214793" y="1175164"/>
            <a:ext cx="7640003" cy="126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9pPr>
          </a:lstStyle>
          <a:p>
            <a:pPr>
              <a:lnSpc>
                <a:spcPct val="150000"/>
              </a:lnSpc>
            </a:pPr>
            <a:r>
              <a:rPr lang="zh-CN" altLang="en-US" sz="2540" b="1" dirty="0">
                <a:solidFill>
                  <a:srgbClr val="000000"/>
                </a:solidFill>
                <a:latin typeface="华文楷体" panose="02010600040101010101" pitchFamily="2" charset="-122"/>
                <a:ea typeface="华文楷体" panose="02010600040101010101" pitchFamily="2" charset="-122"/>
              </a:rPr>
              <a:t>差分输入具有很高的或然性，可以直接追踪到多轮的情况，观察到：</a:t>
            </a:r>
            <a:r>
              <a:rPr lang="en-US" altLang="zh-CN" sz="2540" b="1" dirty="0">
                <a:solidFill>
                  <a:srgbClr val="000000"/>
                </a:solidFill>
                <a:latin typeface="华文楷体" panose="02010600040101010101" pitchFamily="2" charset="-122"/>
                <a:ea typeface="华文楷体" panose="02010600040101010101" pitchFamily="2" charset="-122"/>
              </a:rPr>
              <a:t> </a:t>
            </a:r>
            <a:r>
              <a:rPr lang="en-US" altLang="zh-CN" sz="2540" b="1" i="1" dirty="0">
                <a:solidFill>
                  <a:srgbClr val="000000"/>
                </a:solidFill>
                <a:ea typeface="华文楷体" panose="02010600040101010101" pitchFamily="2" charset="-122"/>
                <a:cs typeface="Times New Roman" panose="02020603050405020304" pitchFamily="18" charset="0"/>
              </a:rPr>
              <a:t>E</a:t>
            </a:r>
            <a:r>
              <a:rPr lang="zh-CN" altLang="en-US" sz="2540" b="1" dirty="0">
                <a:solidFill>
                  <a:srgbClr val="000000"/>
                </a:solidFill>
                <a:latin typeface="华文楷体" panose="02010600040101010101" pitchFamily="2" charset="-122"/>
                <a:ea typeface="华文楷体" panose="02010600040101010101" pitchFamily="2" charset="-122"/>
              </a:rPr>
              <a:t>扩展中的异或值是线性的：</a:t>
            </a:r>
            <a:endParaRPr lang="en-US" altLang="zh-CN" sz="2540" b="1" dirty="0">
              <a:solidFill>
                <a:srgbClr val="000000"/>
              </a:solidFill>
              <a:latin typeface="华文楷体" panose="02010600040101010101" pitchFamily="2" charset="-122"/>
              <a:ea typeface="华文楷体" panose="02010600040101010101" pitchFamily="2" charset="-122"/>
            </a:endParaRPr>
          </a:p>
        </p:txBody>
      </p:sp>
      <p:pic>
        <p:nvPicPr>
          <p:cNvPr id="2970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51701" y="2551948"/>
            <a:ext cx="5946861" cy="352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3" name="矩形 6"/>
          <p:cNvSpPr>
            <a:spLocks noChangeArrowheads="1"/>
          </p:cNvSpPr>
          <p:nvPr/>
        </p:nvSpPr>
        <p:spPr bwMode="auto">
          <a:xfrm>
            <a:off x="2283920" y="3243222"/>
            <a:ext cx="4147635" cy="48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9pPr>
          </a:lstStyle>
          <a:p>
            <a:r>
              <a:rPr lang="zh-CN" altLang="en-US" sz="2540" b="1">
                <a:solidFill>
                  <a:srgbClr val="000000"/>
                </a:solidFill>
                <a:latin typeface="华文楷体" panose="02010600040101010101" pitchFamily="2" charset="-122"/>
                <a:ea typeface="华文楷体" panose="02010600040101010101" pitchFamily="2" charset="-122"/>
              </a:rPr>
              <a:t>异或值与密钥是无关的：</a:t>
            </a:r>
            <a:endParaRPr lang="zh-CN" altLang="en-US" sz="2540" b="1">
              <a:solidFill>
                <a:srgbClr val="000000"/>
              </a:solidFill>
              <a:latin typeface="华文楷体" panose="02010600040101010101" pitchFamily="2" charset="-122"/>
              <a:ea typeface="华文楷体" panose="02010600040101010101" pitchFamily="2" charset="-122"/>
            </a:endParaRPr>
          </a:p>
        </p:txBody>
      </p:sp>
      <p:pic>
        <p:nvPicPr>
          <p:cNvPr id="2970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1058" y="3861047"/>
            <a:ext cx="4647261" cy="2256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p:txBody>
          <a:bodyPr/>
          <a:lstStyle/>
          <a:p>
            <a:fld id="{15A1BA0C-82A0-4106-AA33-9BA56CAD95E9}" type="slidenum">
              <a:rPr lang="zh-CN" altLang="en-US"/>
            </a:fld>
            <a:endParaRPr lang="en-US" altLang="zh-CN"/>
          </a:p>
        </p:txBody>
      </p:sp>
      <p:sp>
        <p:nvSpPr>
          <p:cNvPr id="30722" name="Rectangle 1"/>
          <p:cNvSpPr>
            <a:spLocks noGrp="1" noChangeArrowheads="1"/>
          </p:cNvSpPr>
          <p:nvPr>
            <p:ph type="title"/>
          </p:nvPr>
        </p:nvSpPr>
        <p:spPr>
          <a:xfrm>
            <a:off x="444943" y="120463"/>
            <a:ext cx="8165657" cy="966342"/>
          </a:xfrm>
        </p:spPr>
        <p:txBody>
          <a:bodyPr>
            <a:normAutofit/>
          </a:bodyPr>
          <a:lstStyle/>
          <a:p>
            <a:pPr defTabSz="-635">
              <a:tabLst>
                <a:tab pos="656590" algn="l"/>
                <a:tab pos="1313180" algn="l"/>
                <a:tab pos="1969770" algn="l"/>
                <a:tab pos="2626360" algn="l"/>
                <a:tab pos="3283585" algn="l"/>
                <a:tab pos="3940175" algn="l"/>
                <a:tab pos="4596765" algn="l"/>
                <a:tab pos="5253355" algn="l"/>
                <a:tab pos="5909945" algn="l"/>
                <a:tab pos="6567170" algn="l"/>
                <a:tab pos="7223760" algn="l"/>
                <a:tab pos="7880350" algn="l"/>
              </a:tabLst>
            </a:pPr>
            <a:r>
              <a:rPr lang="en-US" altLang="zh-CN" dirty="0">
                <a:solidFill>
                  <a:srgbClr val="EB5E59"/>
                </a:solidFill>
              </a:rPr>
              <a:t>2</a:t>
            </a:r>
            <a:r>
              <a:rPr lang="zh-CN" altLang="en-US" dirty="0">
                <a:solidFill>
                  <a:srgbClr val="EB5E59"/>
                </a:solidFill>
              </a:rPr>
              <a:t>轮</a:t>
            </a:r>
            <a:r>
              <a:rPr lang="en-US" altLang="zh-CN" dirty="0">
                <a:solidFill>
                  <a:srgbClr val="EB5E59"/>
                </a:solidFill>
              </a:rPr>
              <a:t>DES</a:t>
            </a:r>
            <a:r>
              <a:rPr lang="zh-CN" altLang="en-US" dirty="0">
                <a:solidFill>
                  <a:srgbClr val="EB5E59"/>
                </a:solidFill>
              </a:rPr>
              <a:t>的特征差分密码分析</a:t>
            </a:r>
            <a:endParaRPr lang="en-GB" altLang="zh-CN" dirty="0">
              <a:solidFill>
                <a:srgbClr val="EB5E59"/>
              </a:solidFill>
            </a:endParaRPr>
          </a:p>
        </p:txBody>
      </p:sp>
      <p:pic>
        <p:nvPicPr>
          <p:cNvPr id="3072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18583" y="1360886"/>
            <a:ext cx="4735217" cy="4095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07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672" y="1536642"/>
            <a:ext cx="4624680" cy="3744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783326" y="241093"/>
            <a:ext cx="4625348" cy="1862048"/>
            <a:chOff x="3775162" y="241093"/>
            <a:chExt cx="4625348" cy="1862048"/>
          </a:xfrm>
        </p:grpSpPr>
        <p:sp>
          <p:nvSpPr>
            <p:cNvPr id="2" name="圆角矩形 1"/>
            <p:cNvSpPr/>
            <p:nvPr/>
          </p:nvSpPr>
          <p:spPr>
            <a:xfrm rot="5400000">
              <a:off x="5402124" y="-1140557"/>
              <a:ext cx="1371424" cy="4625348"/>
            </a:xfrm>
            <a:prstGeom prst="roundRect">
              <a:avLst>
                <a:gd name="adj" fmla="val 10535"/>
              </a:avLst>
            </a:prstGeom>
            <a:solidFill>
              <a:srgbClr val="F7F7F7"/>
            </a:solidFill>
            <a:ln w="19050">
              <a:gradFill flip="none" rotWithShape="1">
                <a:gsLst>
                  <a:gs pos="0">
                    <a:schemeClr val="bg1"/>
                  </a:gs>
                  <a:gs pos="100000">
                    <a:schemeClr val="bg1">
                      <a:lumMod val="85000"/>
                    </a:schemeClr>
                  </a:gs>
                </a:gsLst>
                <a:lin ang="2700000" scaled="1"/>
                <a:tileRect/>
              </a:gradFill>
            </a:ln>
            <a:effectLst>
              <a:outerShdw blurRad="177800" dist="88900" dir="2700000" algn="tl" rotWithShape="0">
                <a:prstClr val="black">
                  <a:alpha val="40000"/>
                </a:prstClr>
              </a:outerShdw>
              <a:reflection stA="52000" endA="300" endPos="35000" dist="762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4018732" y="241093"/>
              <a:ext cx="4138208" cy="1862048"/>
            </a:xfrm>
            <a:prstGeom prst="rect">
              <a:avLst/>
            </a:prstGeom>
            <a:noFill/>
          </p:spPr>
          <p:txBody>
            <a:bodyPr wrap="square" rtlCol="0">
              <a:spAutoFit/>
            </a:bodyPr>
            <a:lstStyle/>
            <a:p>
              <a:r>
                <a:rPr lang="en-US" altLang="zh-CN" sz="11500" dirty="0" smtClean="0">
                  <a:solidFill>
                    <a:srgbClr val="EB5E59"/>
                  </a:solidFill>
                  <a:latin typeface="Impact" panose="020B0806030902050204" pitchFamily="34" charset="0"/>
                </a:rPr>
                <a:t>C</a:t>
              </a:r>
              <a:r>
                <a:rPr lang="en-US" altLang="zh-CN" sz="6600" dirty="0" smtClean="0">
                  <a:solidFill>
                    <a:srgbClr val="EB5E59"/>
                  </a:solidFill>
                  <a:latin typeface="Impact" panose="020B0806030902050204" pitchFamily="34" charset="0"/>
                </a:rPr>
                <a:t>O</a:t>
              </a:r>
              <a:r>
                <a:rPr lang="en-US" altLang="zh-CN" sz="6600" dirty="0" smtClean="0">
                  <a:solidFill>
                    <a:schemeClr val="tx1">
                      <a:lumMod val="65000"/>
                      <a:lumOff val="35000"/>
                    </a:schemeClr>
                  </a:solidFill>
                  <a:latin typeface="Impact" panose="020B0806030902050204" pitchFamily="34" charset="0"/>
                </a:rPr>
                <a:t>NTENTS</a:t>
              </a:r>
              <a:endParaRPr lang="zh-CN" altLang="en-US" sz="6600" dirty="0">
                <a:solidFill>
                  <a:schemeClr val="tx1">
                    <a:lumMod val="65000"/>
                    <a:lumOff val="35000"/>
                  </a:schemeClr>
                </a:solidFill>
                <a:latin typeface="Impact" panose="020B0806030902050204" pitchFamily="34" charset="0"/>
              </a:endParaRPr>
            </a:p>
          </p:txBody>
        </p:sp>
      </p:grpSp>
      <p:sp>
        <p:nvSpPr>
          <p:cNvPr id="5" name="圆角矩形 4"/>
          <p:cNvSpPr/>
          <p:nvPr/>
        </p:nvSpPr>
        <p:spPr>
          <a:xfrm>
            <a:off x="2919022" y="3312338"/>
            <a:ext cx="2638056" cy="1009776"/>
          </a:xfrm>
          <a:prstGeom prst="roundRect">
            <a:avLst>
              <a:gd name="adj" fmla="val 7741"/>
            </a:avLst>
          </a:prstGeom>
          <a:gradFill flip="none" rotWithShape="1">
            <a:gsLst>
              <a:gs pos="100000">
                <a:schemeClr val="bg1"/>
              </a:gs>
              <a:gs pos="0">
                <a:schemeClr val="bg1">
                  <a:lumMod val="85000"/>
                </a:schemeClr>
              </a:gs>
            </a:gsLst>
            <a:lin ang="2700000" scaled="1"/>
            <a:tileRect/>
          </a:gradFill>
          <a:ln w="15875">
            <a:gradFill flip="none" rotWithShape="1">
              <a:gsLst>
                <a:gs pos="0">
                  <a:schemeClr val="bg1"/>
                </a:gs>
                <a:gs pos="100000">
                  <a:schemeClr val="bg1">
                    <a:lumMod val="75000"/>
                  </a:schemeClr>
                </a:gs>
              </a:gsLst>
              <a:lin ang="2700000" scaled="1"/>
              <a:tileRect/>
            </a:gradFill>
          </a:ln>
          <a:effectLst>
            <a:outerShdw blurRad="3556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6477499" y="3288884"/>
            <a:ext cx="2638056" cy="1009776"/>
          </a:xfrm>
          <a:prstGeom prst="roundRect">
            <a:avLst>
              <a:gd name="adj" fmla="val 7741"/>
            </a:avLst>
          </a:prstGeom>
          <a:gradFill flip="none" rotWithShape="1">
            <a:gsLst>
              <a:gs pos="100000">
                <a:schemeClr val="bg1"/>
              </a:gs>
              <a:gs pos="0">
                <a:schemeClr val="bg1">
                  <a:lumMod val="85000"/>
                </a:schemeClr>
              </a:gs>
            </a:gsLst>
            <a:lin ang="2700000" scaled="1"/>
            <a:tileRect/>
          </a:gradFill>
          <a:ln w="15875">
            <a:gradFill flip="none" rotWithShape="1">
              <a:gsLst>
                <a:gs pos="0">
                  <a:schemeClr val="bg1"/>
                </a:gs>
                <a:gs pos="100000">
                  <a:schemeClr val="bg1">
                    <a:lumMod val="75000"/>
                  </a:schemeClr>
                </a:gs>
              </a:gsLst>
              <a:lin ang="2700000" scaled="1"/>
              <a:tileRect/>
            </a:gradFill>
          </a:ln>
          <a:effectLst>
            <a:outerShdw blurRad="3556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472744" y="3263228"/>
            <a:ext cx="3283569" cy="1107996"/>
          </a:xfrm>
          <a:prstGeom prst="rect">
            <a:avLst/>
          </a:prstGeom>
          <a:noFill/>
        </p:spPr>
        <p:txBody>
          <a:bodyPr wrap="square" rtlCol="0">
            <a:spAutoFit/>
          </a:bodyPr>
          <a:lstStyle/>
          <a:p>
            <a:pPr algn="ctr"/>
            <a:r>
              <a:rPr lang="en-US" altLang="zh-CN" sz="6600" dirty="0" smtClean="0">
                <a:solidFill>
                  <a:srgbClr val="1D1913"/>
                </a:solidFill>
                <a:latin typeface="Impact" panose="020B0806030902050204" pitchFamily="34" charset="0"/>
              </a:rPr>
              <a:t>01</a:t>
            </a:r>
            <a:endParaRPr lang="zh-CN" altLang="en-US" sz="6600" dirty="0">
              <a:solidFill>
                <a:srgbClr val="1D1913"/>
              </a:solidFill>
              <a:latin typeface="Impact" panose="020B0806030902050204" pitchFamily="34" charset="0"/>
            </a:endParaRPr>
          </a:p>
        </p:txBody>
      </p:sp>
      <p:sp>
        <p:nvSpPr>
          <p:cNvPr id="10" name="文本框 9"/>
          <p:cNvSpPr txBox="1"/>
          <p:nvPr/>
        </p:nvSpPr>
        <p:spPr>
          <a:xfrm>
            <a:off x="6154742" y="3273017"/>
            <a:ext cx="3283569" cy="1107996"/>
          </a:xfrm>
          <a:prstGeom prst="rect">
            <a:avLst/>
          </a:prstGeom>
          <a:noFill/>
        </p:spPr>
        <p:txBody>
          <a:bodyPr wrap="square" rtlCol="0">
            <a:spAutoFit/>
          </a:bodyPr>
          <a:lstStyle/>
          <a:p>
            <a:pPr algn="ctr"/>
            <a:r>
              <a:rPr lang="en-US" altLang="zh-CN" sz="6600" dirty="0" smtClean="0">
                <a:solidFill>
                  <a:srgbClr val="EB5E59"/>
                </a:solidFill>
                <a:latin typeface="Impact" panose="020B0806030902050204" pitchFamily="34" charset="0"/>
              </a:rPr>
              <a:t>02</a:t>
            </a:r>
            <a:endParaRPr lang="zh-CN" altLang="en-US" sz="6600" dirty="0">
              <a:solidFill>
                <a:srgbClr val="EB5E59"/>
              </a:solidFill>
              <a:latin typeface="Impact" panose="020B0806030902050204" pitchFamily="34" charset="0"/>
            </a:endParaRPr>
          </a:p>
        </p:txBody>
      </p:sp>
      <p:sp>
        <p:nvSpPr>
          <p:cNvPr id="13" name="文本框 12"/>
          <p:cNvSpPr txBox="1"/>
          <p:nvPr/>
        </p:nvSpPr>
        <p:spPr>
          <a:xfrm>
            <a:off x="2472744" y="4630655"/>
            <a:ext cx="3472201" cy="523220"/>
          </a:xfrm>
          <a:prstGeom prst="rect">
            <a:avLst/>
          </a:prstGeom>
          <a:noFill/>
        </p:spPr>
        <p:txBody>
          <a:bodyPr wrap="square" rtlCol="0">
            <a:spAutoFit/>
          </a:bodyPr>
          <a:lstStyle/>
          <a:p>
            <a:pPr algn="ctr"/>
            <a:r>
              <a:rPr lang="zh-CN" altLang="en-US" sz="2800" b="1" dirty="0" smtClean="0">
                <a:solidFill>
                  <a:schemeClr val="tx1">
                    <a:lumMod val="95000"/>
                    <a:lumOff val="5000"/>
                  </a:schemeClr>
                </a:solidFill>
                <a:effectLst>
                  <a:reflection blurRad="6350" stA="55000" endA="300" endPos="45500" dist="76200" dir="5400000" sy="-100000" algn="bl" rotWithShape="0"/>
                </a:effectLst>
                <a:latin typeface="微软雅黑" panose="020B0503020204020204" pitchFamily="34" charset="-122"/>
                <a:ea typeface="微软雅黑" panose="020B0503020204020204" pitchFamily="34" charset="-122"/>
              </a:rPr>
              <a:t>差分密码分析</a:t>
            </a:r>
            <a:endParaRPr lang="zh-CN" altLang="en-US" sz="2800" b="1" dirty="0">
              <a:solidFill>
                <a:schemeClr val="tx1">
                  <a:lumMod val="95000"/>
                  <a:lumOff val="5000"/>
                </a:schemeClr>
              </a:solidFill>
              <a:effectLst>
                <a:reflection blurRad="6350" stA="55000" endA="300" endPos="45500" dist="76200" dir="5400000" sy="-100000" algn="bl" rotWithShape="0"/>
              </a:effectLst>
              <a:latin typeface="微软雅黑" panose="020B0503020204020204" pitchFamily="34" charset="-122"/>
              <a:ea typeface="微软雅黑" panose="020B0503020204020204" pitchFamily="34" charset="-122"/>
            </a:endParaRPr>
          </a:p>
        </p:txBody>
      </p:sp>
      <p:sp>
        <p:nvSpPr>
          <p:cNvPr id="15" name="文本框 14"/>
          <p:cNvSpPr txBox="1"/>
          <p:nvPr/>
        </p:nvSpPr>
        <p:spPr>
          <a:xfrm>
            <a:off x="6096000" y="4627085"/>
            <a:ext cx="3472201" cy="523220"/>
          </a:xfrm>
          <a:prstGeom prst="rect">
            <a:avLst/>
          </a:prstGeom>
          <a:noFill/>
          <a:effectLst/>
        </p:spPr>
        <p:txBody>
          <a:bodyPr wrap="square" rtlCol="0">
            <a:spAutoFit/>
          </a:bodyPr>
          <a:lstStyle/>
          <a:p>
            <a:pPr algn="ctr"/>
            <a:r>
              <a:rPr lang="zh-CN" altLang="en-US" sz="2800" b="1" dirty="0" smtClean="0">
                <a:solidFill>
                  <a:srgbClr val="EB5E59"/>
                </a:solidFill>
                <a:effectLst>
                  <a:reflection blurRad="6350" stA="55000" endA="300" endPos="45500" dist="76200" dir="5400000" sy="-100000" algn="bl" rotWithShape="0"/>
                </a:effectLst>
                <a:latin typeface="微软雅黑" panose="020B0503020204020204" pitchFamily="34" charset="-122"/>
                <a:ea typeface="微软雅黑" panose="020B0503020204020204" pitchFamily="34" charset="-122"/>
              </a:rPr>
              <a:t>线性密码分析</a:t>
            </a:r>
            <a:endParaRPr lang="zh-CN" altLang="en-US" sz="2800" b="1" dirty="0">
              <a:solidFill>
                <a:srgbClr val="EB5E59"/>
              </a:solidFill>
              <a:effectLst>
                <a:reflection blurRad="6350" stA="55000" endA="300" endPos="45500" dist="76200" dir="5400000" sy="-100000" algn="bl" rotWithShape="0"/>
              </a:effectLst>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p:bldP spid="10" grpId="0"/>
      <p:bldP spid="13"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p:txBody>
          <a:bodyPr/>
          <a:lstStyle/>
          <a:p>
            <a:fld id="{91DC81B4-F22E-4CDE-8127-9D33770E48D2}" type="slidenum">
              <a:rPr lang="zh-CN" altLang="en-US"/>
            </a:fld>
            <a:endParaRPr lang="en-US" altLang="zh-CN"/>
          </a:p>
        </p:txBody>
      </p:sp>
      <p:sp>
        <p:nvSpPr>
          <p:cNvPr id="31749" name="矩形 4"/>
          <p:cNvSpPr>
            <a:spLocks noChangeArrowheads="1"/>
          </p:cNvSpPr>
          <p:nvPr/>
        </p:nvSpPr>
        <p:spPr bwMode="auto">
          <a:xfrm>
            <a:off x="1523521" y="1012428"/>
            <a:ext cx="9144960" cy="5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9pPr>
          </a:lstStyle>
          <a:p>
            <a:pPr>
              <a:lnSpc>
                <a:spcPct val="110000"/>
              </a:lnSpc>
            </a:pPr>
            <a:r>
              <a:rPr lang="zh-CN" altLang="en-US" sz="2905" b="1" dirty="0">
                <a:solidFill>
                  <a:srgbClr val="000000"/>
                </a:solidFill>
                <a:latin typeface="华文楷体" panose="02010600040101010101" pitchFamily="2" charset="-122"/>
                <a:ea typeface="华文楷体" panose="02010600040101010101" pitchFamily="2" charset="-122"/>
              </a:rPr>
              <a:t>在第一轮中，输入到函数</a:t>
            </a:r>
            <a:r>
              <a:rPr lang="en-US" altLang="zh-CN" sz="2905" b="1" i="1" dirty="0">
                <a:solidFill>
                  <a:srgbClr val="000000"/>
                </a:solidFill>
                <a:latin typeface="华文楷体" panose="02010600040101010101" pitchFamily="2" charset="-122"/>
                <a:ea typeface="华文楷体" panose="02010600040101010101" pitchFamily="2" charset="-122"/>
              </a:rPr>
              <a:t>f</a:t>
            </a:r>
            <a:r>
              <a:rPr lang="zh-CN" altLang="en-US" sz="2905" b="1" dirty="0">
                <a:solidFill>
                  <a:srgbClr val="000000"/>
                </a:solidFill>
                <a:latin typeface="华文楷体" panose="02010600040101010101" pitchFamily="2" charset="-122"/>
                <a:ea typeface="华文楷体" panose="02010600040101010101" pitchFamily="2" charset="-122"/>
              </a:rPr>
              <a:t>的差分结果是</a:t>
            </a:r>
            <a:endParaRPr lang="zh-CN" altLang="en-US" sz="2905" b="1" dirty="0">
              <a:solidFill>
                <a:srgbClr val="000000"/>
              </a:solidFill>
              <a:latin typeface="华文楷体" panose="02010600040101010101" pitchFamily="2" charset="-122"/>
              <a:ea typeface="华文楷体" panose="02010600040101010101" pitchFamily="2" charset="-122"/>
            </a:endParaRPr>
          </a:p>
          <a:p>
            <a:pPr>
              <a:lnSpc>
                <a:spcPct val="110000"/>
              </a:lnSpc>
            </a:pPr>
            <a:r>
              <a:rPr lang="en-US" altLang="zh-CN" sz="2905" b="1" dirty="0">
                <a:solidFill>
                  <a:srgbClr val="000000"/>
                </a:solidFill>
                <a:latin typeface="华文楷体" panose="02010600040101010101" pitchFamily="2" charset="-122"/>
                <a:ea typeface="华文楷体" panose="02010600040101010101" pitchFamily="2" charset="-122"/>
              </a:rPr>
              <a:t>       </a:t>
            </a:r>
            <a:r>
              <a:rPr lang="en-US" altLang="zh-CN" sz="2905" b="1" i="1" dirty="0">
                <a:solidFill>
                  <a:srgbClr val="000000"/>
                </a:solidFill>
                <a:latin typeface="华文楷体" panose="02010600040101010101" pitchFamily="2" charset="-122"/>
                <a:ea typeface="华文楷体" panose="02010600040101010101" pitchFamily="2" charset="-122"/>
              </a:rPr>
              <a:t>a</a:t>
            </a:r>
            <a:r>
              <a:rPr lang="en-US" altLang="zh-CN" sz="2905" b="1" i="1" dirty="0">
                <a:solidFill>
                  <a:srgbClr val="000000"/>
                </a:solidFill>
                <a:latin typeface="Dotum" panose="020B0600000101010101" pitchFamily="34" charset="-127"/>
                <a:ea typeface="Dotum" panose="020B0600000101010101" pitchFamily="34" charset="-127"/>
              </a:rPr>
              <a:t>’</a:t>
            </a:r>
            <a:r>
              <a:rPr lang="en-US" altLang="zh-CN" sz="2905" b="1" i="1" dirty="0">
                <a:solidFill>
                  <a:srgbClr val="000000"/>
                </a:solidFill>
                <a:latin typeface="华文楷体" panose="02010600040101010101" pitchFamily="2" charset="-122"/>
                <a:ea typeface="华文楷体" panose="02010600040101010101" pitchFamily="2" charset="-122"/>
              </a:rPr>
              <a:t>= 60 00 00 00</a:t>
            </a:r>
            <a:endParaRPr lang="en-US" altLang="zh-CN" sz="2905" b="1" i="1" dirty="0">
              <a:solidFill>
                <a:srgbClr val="000000"/>
              </a:solidFill>
              <a:latin typeface="华文楷体" panose="02010600040101010101" pitchFamily="2" charset="-122"/>
              <a:ea typeface="华文楷体" panose="02010600040101010101" pitchFamily="2" charset="-122"/>
            </a:endParaRPr>
          </a:p>
          <a:p>
            <a:pPr>
              <a:lnSpc>
                <a:spcPct val="110000"/>
              </a:lnSpc>
            </a:pPr>
            <a:r>
              <a:rPr lang="zh-CN" altLang="en-US" sz="2905" b="1" dirty="0">
                <a:solidFill>
                  <a:srgbClr val="000000"/>
                </a:solidFill>
                <a:latin typeface="华文楷体" panose="02010600040101010101" pitchFamily="2" charset="-122"/>
                <a:ea typeface="华文楷体" panose="02010600040101010101" pitchFamily="2" charset="-122"/>
              </a:rPr>
              <a:t>经</a:t>
            </a:r>
            <a:r>
              <a:rPr lang="en-US" altLang="zh-CN" sz="2905" b="1" i="1" dirty="0">
                <a:solidFill>
                  <a:srgbClr val="000000"/>
                </a:solidFill>
                <a:latin typeface="华文楷体" panose="02010600040101010101" pitchFamily="2" charset="-122"/>
                <a:ea typeface="华文楷体" panose="02010600040101010101" pitchFamily="2" charset="-122"/>
              </a:rPr>
              <a:t>f </a:t>
            </a:r>
            <a:r>
              <a:rPr lang="zh-CN" altLang="en-US" sz="2905" b="1" dirty="0">
                <a:solidFill>
                  <a:srgbClr val="000000"/>
                </a:solidFill>
                <a:latin typeface="华文楷体" panose="02010600040101010101" pitchFamily="2" charset="-122"/>
                <a:ea typeface="华文楷体" panose="02010600040101010101" pitchFamily="2" charset="-122"/>
              </a:rPr>
              <a:t>中的扩展变换后，</a:t>
            </a:r>
            <a:r>
              <a:rPr lang="en-US" altLang="zh-CN" sz="2905" b="1" dirty="0">
                <a:solidFill>
                  <a:srgbClr val="000000"/>
                </a:solidFill>
                <a:latin typeface="华文楷体" panose="02010600040101010101" pitchFamily="2" charset="-122"/>
                <a:ea typeface="华文楷体" panose="02010600040101010101" pitchFamily="2" charset="-122"/>
              </a:rPr>
              <a:t> </a:t>
            </a:r>
            <a:r>
              <a:rPr lang="zh-CN" altLang="en-US" sz="2905" b="1" dirty="0">
                <a:solidFill>
                  <a:srgbClr val="000000"/>
                </a:solidFill>
                <a:latin typeface="华文楷体" panose="02010600040101010101" pitchFamily="2" charset="-122"/>
                <a:ea typeface="华文楷体" panose="02010600040101010101" pitchFamily="2" charset="-122"/>
              </a:rPr>
              <a:t>把这部分放进了每个</a:t>
            </a:r>
            <a:r>
              <a:rPr lang="en-US" altLang="zh-CN" sz="2905" b="1" dirty="0">
                <a:solidFill>
                  <a:srgbClr val="000000"/>
                </a:solidFill>
                <a:latin typeface="华文楷体" panose="02010600040101010101" pitchFamily="2" charset="-122"/>
                <a:ea typeface="华文楷体" panose="02010600040101010101" pitchFamily="2" charset="-122"/>
              </a:rPr>
              <a:t>S</a:t>
            </a:r>
            <a:r>
              <a:rPr lang="zh-CN" altLang="en-US" sz="2905" b="1" dirty="0">
                <a:solidFill>
                  <a:srgbClr val="000000"/>
                </a:solidFill>
                <a:latin typeface="华文楷体" panose="02010600040101010101" pitchFamily="2" charset="-122"/>
                <a:ea typeface="华文楷体" panose="02010600040101010101" pitchFamily="2" charset="-122"/>
              </a:rPr>
              <a:t>盒的中间</a:t>
            </a:r>
            <a:r>
              <a:rPr lang="en-US" altLang="zh-CN" sz="2905" b="1" dirty="0">
                <a:solidFill>
                  <a:srgbClr val="000000"/>
                </a:solidFill>
                <a:latin typeface="华文楷体" panose="02010600040101010101" pitchFamily="2" charset="-122"/>
                <a:ea typeface="华文楷体" panose="02010600040101010101" pitchFamily="2" charset="-122"/>
              </a:rPr>
              <a:t>4</a:t>
            </a:r>
            <a:r>
              <a:rPr lang="zh-CN" altLang="en-US" sz="2905" b="1" dirty="0">
                <a:solidFill>
                  <a:srgbClr val="000000"/>
                </a:solidFill>
                <a:latin typeface="华文楷体" panose="02010600040101010101" pitchFamily="2" charset="-122"/>
                <a:ea typeface="华文楷体" panose="02010600040101010101" pitchFamily="2" charset="-122"/>
              </a:rPr>
              <a:t>个比特，顺序是</a:t>
            </a:r>
            <a:endParaRPr lang="en-US" altLang="zh-CN" sz="2905" b="1" dirty="0">
              <a:solidFill>
                <a:srgbClr val="000000"/>
              </a:solidFill>
              <a:latin typeface="华文楷体" panose="02010600040101010101" pitchFamily="2" charset="-122"/>
              <a:ea typeface="华文楷体" panose="02010600040101010101" pitchFamily="2" charset="-122"/>
            </a:endParaRPr>
          </a:p>
          <a:p>
            <a:pPr>
              <a:lnSpc>
                <a:spcPct val="110000"/>
              </a:lnSpc>
            </a:pPr>
            <a:r>
              <a:rPr lang="en-US" altLang="zh-CN" sz="2905" b="1" dirty="0">
                <a:solidFill>
                  <a:srgbClr val="000000"/>
                </a:solidFill>
                <a:latin typeface="华文楷体" panose="02010600040101010101" pitchFamily="2" charset="-122"/>
                <a:ea typeface="华文楷体" panose="02010600040101010101" pitchFamily="2" charset="-122"/>
              </a:rPr>
              <a:t>        </a:t>
            </a:r>
            <a:r>
              <a:rPr lang="en-US" altLang="zh-CN" sz="2905" b="1" i="1" dirty="0">
                <a:solidFill>
                  <a:srgbClr val="000000"/>
                </a:solidFill>
                <a:latin typeface="华文楷体" panose="02010600040101010101" pitchFamily="2" charset="-122"/>
                <a:ea typeface="华文楷体" panose="02010600040101010101" pitchFamily="2" charset="-122"/>
              </a:rPr>
              <a:t>S1</a:t>
            </a:r>
            <a:r>
              <a:rPr lang="zh-CN" altLang="en-US" sz="2905" b="1" dirty="0">
                <a:solidFill>
                  <a:srgbClr val="000000"/>
                </a:solidFill>
                <a:latin typeface="华文楷体" panose="02010600040101010101" pitchFamily="2" charset="-122"/>
                <a:ea typeface="华文楷体" panose="02010600040101010101" pitchFamily="2" charset="-122"/>
              </a:rPr>
              <a:t>：</a:t>
            </a:r>
            <a:r>
              <a:rPr lang="en-US" altLang="zh-CN" sz="2905" b="1" dirty="0">
                <a:solidFill>
                  <a:srgbClr val="000000"/>
                </a:solidFill>
                <a:latin typeface="华文楷体" panose="02010600040101010101" pitchFamily="2" charset="-122"/>
                <a:ea typeface="华文楷体" panose="02010600040101010101" pitchFamily="2" charset="-122"/>
              </a:rPr>
              <a:t>6 = 0110</a:t>
            </a:r>
            <a:endParaRPr lang="en-US" altLang="zh-CN" sz="2905" b="1" i="1" dirty="0">
              <a:solidFill>
                <a:srgbClr val="000000"/>
              </a:solidFill>
              <a:latin typeface="华文楷体" panose="02010600040101010101" pitchFamily="2" charset="-122"/>
              <a:ea typeface="华文楷体" panose="02010600040101010101" pitchFamily="2" charset="-122"/>
            </a:endParaRPr>
          </a:p>
          <a:p>
            <a:pPr>
              <a:lnSpc>
                <a:spcPct val="110000"/>
              </a:lnSpc>
            </a:pPr>
            <a:r>
              <a:rPr lang="en-US" altLang="zh-CN" sz="2905" b="1" i="1" dirty="0">
                <a:solidFill>
                  <a:srgbClr val="000000"/>
                </a:solidFill>
                <a:latin typeface="华文楷体" panose="02010600040101010101" pitchFamily="2" charset="-122"/>
                <a:ea typeface="华文楷体" panose="02010600040101010101" pitchFamily="2" charset="-122"/>
              </a:rPr>
              <a:t>        S2</a:t>
            </a:r>
            <a:r>
              <a:rPr lang="zh-CN" altLang="en-US" sz="2905" b="1" dirty="0">
                <a:solidFill>
                  <a:srgbClr val="000000"/>
                </a:solidFill>
                <a:latin typeface="华文楷体" panose="02010600040101010101" pitchFamily="2" charset="-122"/>
                <a:ea typeface="华文楷体" panose="02010600040101010101" pitchFamily="2" charset="-122"/>
              </a:rPr>
              <a:t>：</a:t>
            </a:r>
            <a:r>
              <a:rPr lang="en-US" altLang="zh-CN" sz="2905" b="1" i="1" dirty="0">
                <a:solidFill>
                  <a:srgbClr val="000000"/>
                </a:solidFill>
                <a:latin typeface="华文楷体" panose="02010600040101010101" pitchFamily="2" charset="-122"/>
                <a:ea typeface="华文楷体" panose="02010600040101010101" pitchFamily="2" charset="-122"/>
              </a:rPr>
              <a:t>0 = 0000</a:t>
            </a:r>
            <a:endParaRPr lang="en-US" altLang="zh-CN" sz="2905" b="1" i="1" dirty="0">
              <a:solidFill>
                <a:srgbClr val="000000"/>
              </a:solidFill>
              <a:latin typeface="华文楷体" panose="02010600040101010101" pitchFamily="2" charset="-122"/>
              <a:ea typeface="华文楷体" panose="02010600040101010101" pitchFamily="2" charset="-122"/>
            </a:endParaRPr>
          </a:p>
          <a:p>
            <a:pPr>
              <a:lnSpc>
                <a:spcPct val="110000"/>
              </a:lnSpc>
            </a:pPr>
            <a:r>
              <a:rPr lang="en-US" altLang="zh-CN" sz="2905" b="1" i="1" dirty="0">
                <a:solidFill>
                  <a:srgbClr val="000000"/>
                </a:solidFill>
                <a:latin typeface="华文楷体" panose="02010600040101010101" pitchFamily="2" charset="-122"/>
                <a:ea typeface="华文楷体" panose="02010600040101010101" pitchFamily="2" charset="-122"/>
              </a:rPr>
              <a:t>        S3, . . . , S8 </a:t>
            </a:r>
            <a:r>
              <a:rPr lang="zh-CN" altLang="en-US" sz="2905" b="1" i="1" dirty="0">
                <a:solidFill>
                  <a:srgbClr val="000000"/>
                </a:solidFill>
                <a:latin typeface="华文楷体" panose="02010600040101010101" pitchFamily="2" charset="-122"/>
                <a:ea typeface="华文楷体" panose="02010600040101010101" pitchFamily="2" charset="-122"/>
              </a:rPr>
              <a:t>等等</a:t>
            </a:r>
            <a:endParaRPr lang="en-US" altLang="zh-CN" sz="2905" b="1" i="1" dirty="0">
              <a:solidFill>
                <a:srgbClr val="000000"/>
              </a:solidFill>
              <a:latin typeface="华文楷体" panose="02010600040101010101" pitchFamily="2" charset="-122"/>
              <a:ea typeface="华文楷体" panose="02010600040101010101" pitchFamily="2" charset="-122"/>
            </a:endParaRPr>
          </a:p>
          <a:p>
            <a:pPr>
              <a:lnSpc>
                <a:spcPct val="110000"/>
              </a:lnSpc>
            </a:pPr>
            <a:r>
              <a:rPr lang="zh-CN" altLang="en-US" sz="2905" b="1" dirty="0">
                <a:solidFill>
                  <a:srgbClr val="000000"/>
                </a:solidFill>
                <a:latin typeface="华文楷体" panose="02010600040101010101" pitchFamily="2" charset="-122"/>
                <a:ea typeface="华文楷体" panose="02010600040101010101" pitchFamily="2" charset="-122"/>
              </a:rPr>
              <a:t>因为所有边缘比特都是</a:t>
            </a:r>
            <a:r>
              <a:rPr lang="en-US" altLang="zh-CN" sz="2905" b="1" dirty="0">
                <a:solidFill>
                  <a:srgbClr val="000000"/>
                </a:solidFill>
                <a:latin typeface="华文楷体" panose="02010600040101010101" pitchFamily="2" charset="-122"/>
                <a:ea typeface="华文楷体" panose="02010600040101010101" pitchFamily="2" charset="-122"/>
              </a:rPr>
              <a:t>0</a:t>
            </a:r>
            <a:r>
              <a:rPr lang="zh-CN" altLang="en-US" sz="2905" b="1" dirty="0">
                <a:solidFill>
                  <a:srgbClr val="000000"/>
                </a:solidFill>
                <a:latin typeface="华文楷体" panose="02010600040101010101" pitchFamily="2" charset="-122"/>
                <a:ea typeface="华文楷体" panose="02010600040101010101" pitchFamily="2" charset="-122"/>
              </a:rPr>
              <a:t>，所以</a:t>
            </a:r>
            <a:r>
              <a:rPr lang="en-US" altLang="zh-CN" sz="2905" b="1" dirty="0">
                <a:solidFill>
                  <a:srgbClr val="000000"/>
                </a:solidFill>
                <a:latin typeface="华文楷体" panose="02010600040101010101" pitchFamily="2" charset="-122"/>
                <a:ea typeface="华文楷体" panose="02010600040101010101" pitchFamily="2" charset="-122"/>
              </a:rPr>
              <a:t>S1</a:t>
            </a:r>
            <a:r>
              <a:rPr lang="zh-CN" altLang="en-US" sz="2905" b="1" dirty="0">
                <a:solidFill>
                  <a:srgbClr val="000000"/>
                </a:solidFill>
                <a:latin typeface="华文楷体" panose="02010600040101010101" pitchFamily="2" charset="-122"/>
                <a:ea typeface="华文楷体" panose="02010600040101010101" pitchFamily="2" charset="-122"/>
              </a:rPr>
              <a:t>是唯一的得到非</a:t>
            </a:r>
            <a:r>
              <a:rPr lang="en-US" altLang="zh-CN" sz="2905" b="1" dirty="0">
                <a:solidFill>
                  <a:srgbClr val="000000"/>
                </a:solidFill>
                <a:latin typeface="华文楷体" panose="02010600040101010101" pitchFamily="2" charset="-122"/>
                <a:ea typeface="华文楷体" panose="02010600040101010101" pitchFamily="2" charset="-122"/>
              </a:rPr>
              <a:t>0</a:t>
            </a:r>
            <a:r>
              <a:rPr lang="zh-CN" altLang="en-US" sz="2905" b="1" dirty="0">
                <a:solidFill>
                  <a:srgbClr val="000000"/>
                </a:solidFill>
                <a:latin typeface="华文楷体" panose="02010600040101010101" pitchFamily="2" charset="-122"/>
                <a:ea typeface="华文楷体" panose="02010600040101010101" pitchFamily="2" charset="-122"/>
              </a:rPr>
              <a:t>差分输入的</a:t>
            </a:r>
            <a:r>
              <a:rPr lang="en-US" altLang="zh-CN" sz="2905" b="1" i="1" dirty="0">
                <a:solidFill>
                  <a:srgbClr val="000000"/>
                </a:solidFill>
                <a:latin typeface="华文楷体" panose="02010600040101010101" pitchFamily="2" charset="-122"/>
                <a:ea typeface="华文楷体" panose="02010600040101010101" pitchFamily="2" charset="-122"/>
              </a:rPr>
              <a:t>S</a:t>
            </a:r>
            <a:r>
              <a:rPr lang="zh-CN" altLang="en-US" sz="2905" b="1" dirty="0">
                <a:solidFill>
                  <a:srgbClr val="000000"/>
                </a:solidFill>
                <a:latin typeface="华文楷体" panose="02010600040101010101" pitchFamily="2" charset="-122"/>
                <a:ea typeface="华文楷体" panose="02010600040101010101" pitchFamily="2" charset="-122"/>
              </a:rPr>
              <a:t>盒。</a:t>
            </a:r>
            <a:endParaRPr lang="en-US" altLang="zh-CN" sz="2905" b="1" dirty="0">
              <a:solidFill>
                <a:srgbClr val="000000"/>
              </a:solidFill>
              <a:latin typeface="华文楷体" panose="02010600040101010101" pitchFamily="2" charset="-122"/>
              <a:ea typeface="华文楷体" panose="02010600040101010101" pitchFamily="2" charset="-122"/>
            </a:endParaRPr>
          </a:p>
          <a:p>
            <a:pPr>
              <a:lnSpc>
                <a:spcPct val="110000"/>
              </a:lnSpc>
            </a:pPr>
            <a:r>
              <a:rPr lang="en-US" altLang="zh-CN" sz="2905" b="1" i="1" dirty="0">
                <a:solidFill>
                  <a:srgbClr val="000000"/>
                </a:solidFill>
                <a:latin typeface="华文楷体" panose="02010600040101010101" pitchFamily="2" charset="-122"/>
                <a:ea typeface="华文楷体" panose="02010600040101010101" pitchFamily="2" charset="-122"/>
              </a:rPr>
              <a:t>S1</a:t>
            </a:r>
            <a:r>
              <a:rPr lang="zh-CN" altLang="en-US" sz="2905" b="1" i="1" dirty="0">
                <a:solidFill>
                  <a:srgbClr val="000000"/>
                </a:solidFill>
                <a:latin typeface="华文楷体" panose="02010600040101010101" pitchFamily="2" charset="-122"/>
                <a:ea typeface="华文楷体" panose="02010600040101010101" pitchFamily="2" charset="-122"/>
              </a:rPr>
              <a:t>的差分输入是 </a:t>
            </a:r>
            <a:r>
              <a:rPr lang="en-US" altLang="zh-CN" sz="2905" b="1" i="1" dirty="0">
                <a:solidFill>
                  <a:srgbClr val="000000"/>
                </a:solidFill>
                <a:latin typeface="华文楷体" panose="02010600040101010101" pitchFamily="2" charset="-122"/>
                <a:ea typeface="华文楷体" panose="02010600040101010101" pitchFamily="2" charset="-122"/>
              </a:rPr>
              <a:t>0 0110 0 = 0C </a:t>
            </a:r>
            <a:endParaRPr lang="en-US" altLang="zh-CN" sz="2905" b="1" i="1" dirty="0">
              <a:solidFill>
                <a:srgbClr val="000000"/>
              </a:solidFill>
              <a:latin typeface="华文楷体" panose="02010600040101010101" pitchFamily="2" charset="-122"/>
              <a:ea typeface="华文楷体" panose="02010600040101010101" pitchFamily="2" charset="-122"/>
            </a:endParaRPr>
          </a:p>
          <a:p>
            <a:pPr>
              <a:lnSpc>
                <a:spcPct val="110000"/>
              </a:lnSpc>
            </a:pPr>
            <a:r>
              <a:rPr lang="zh-CN" altLang="en-US" sz="2905" b="1" i="1" dirty="0">
                <a:solidFill>
                  <a:srgbClr val="000000"/>
                </a:solidFill>
                <a:latin typeface="华文楷体" panose="02010600040101010101" pitchFamily="2" charset="-122"/>
                <a:ea typeface="华文楷体" panose="02010600040101010101" pitchFamily="2" charset="-122"/>
              </a:rPr>
              <a:t>而其他所有Ｓ盒</a:t>
            </a:r>
            <a:r>
              <a:rPr lang="en-US" altLang="zh-CN" sz="2905" b="1" i="1" dirty="0">
                <a:solidFill>
                  <a:srgbClr val="000000"/>
                </a:solidFill>
                <a:latin typeface="华文楷体" panose="02010600040101010101" pitchFamily="2" charset="-122"/>
                <a:ea typeface="华文楷体" panose="02010600040101010101" pitchFamily="2" charset="-122"/>
              </a:rPr>
              <a:t>S2, . . . , S8</a:t>
            </a:r>
            <a:r>
              <a:rPr lang="zh-CN" altLang="en-US" sz="2905" b="1" i="1" dirty="0">
                <a:solidFill>
                  <a:srgbClr val="000000"/>
                </a:solidFill>
                <a:latin typeface="华文楷体" panose="02010600040101010101" pitchFamily="2" charset="-122"/>
                <a:ea typeface="华文楷体" panose="02010600040101010101" pitchFamily="2" charset="-122"/>
              </a:rPr>
              <a:t>的差分输入都是０</a:t>
            </a:r>
            <a:endParaRPr lang="zh-CN" altLang="en-US" sz="2905" b="1" dirty="0">
              <a:solidFill>
                <a:srgbClr val="000000"/>
              </a:solidFill>
              <a:latin typeface="华文楷体" panose="02010600040101010101" pitchFamily="2" charset="-122"/>
              <a:ea typeface="华文楷体" panose="02010600040101010101" pitchFamily="2" charset="-122"/>
            </a:endParaRPr>
          </a:p>
        </p:txBody>
      </p:sp>
      <p:sp>
        <p:nvSpPr>
          <p:cNvPr id="8" name="Rectangle 1"/>
          <p:cNvSpPr txBox="1">
            <a:spLocks noChangeArrowheads="1"/>
          </p:cNvSpPr>
          <p:nvPr/>
        </p:nvSpPr>
        <p:spPr>
          <a:xfrm>
            <a:off x="444943" y="120463"/>
            <a:ext cx="8165657" cy="9663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30" b="1" kern="1200">
                <a:solidFill>
                  <a:schemeClr val="tx1"/>
                </a:solidFill>
                <a:latin typeface="+mj-lt"/>
                <a:ea typeface="+mj-ea"/>
                <a:cs typeface="+mj-cs"/>
              </a:defRPr>
            </a:lvl1pPr>
          </a:lstStyle>
          <a:p>
            <a:pPr defTabSz="-635">
              <a:tabLst>
                <a:tab pos="656590" algn="l"/>
                <a:tab pos="1313180" algn="l"/>
                <a:tab pos="1969770" algn="l"/>
                <a:tab pos="2626360" algn="l"/>
                <a:tab pos="3283585" algn="l"/>
                <a:tab pos="3940175" algn="l"/>
                <a:tab pos="4596765" algn="l"/>
                <a:tab pos="5253355" algn="l"/>
                <a:tab pos="5909945" algn="l"/>
                <a:tab pos="6567170" algn="l"/>
                <a:tab pos="7223760" algn="l"/>
                <a:tab pos="7880350" algn="l"/>
              </a:tabLst>
            </a:pPr>
            <a:r>
              <a:rPr lang="en-US" altLang="zh-CN" dirty="0" smtClean="0">
                <a:solidFill>
                  <a:srgbClr val="EB5E59"/>
                </a:solidFill>
              </a:rPr>
              <a:t>2</a:t>
            </a:r>
            <a:r>
              <a:rPr lang="zh-CN" altLang="en-US" dirty="0" smtClean="0">
                <a:solidFill>
                  <a:srgbClr val="EB5E59"/>
                </a:solidFill>
              </a:rPr>
              <a:t>轮</a:t>
            </a:r>
            <a:r>
              <a:rPr lang="en-US" altLang="zh-CN" dirty="0" smtClean="0">
                <a:solidFill>
                  <a:srgbClr val="EB5E59"/>
                </a:solidFill>
              </a:rPr>
              <a:t>DES</a:t>
            </a:r>
            <a:r>
              <a:rPr lang="zh-CN" altLang="en-US" dirty="0" smtClean="0">
                <a:solidFill>
                  <a:srgbClr val="EB5E59"/>
                </a:solidFill>
              </a:rPr>
              <a:t>的特征差分密码分析</a:t>
            </a:r>
            <a:endParaRPr lang="en-GB" altLang="zh-CN" dirty="0">
              <a:solidFill>
                <a:srgbClr val="EB5E59"/>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1"/>
          </p:nvPr>
        </p:nvSpPr>
        <p:spPr/>
        <p:txBody>
          <a:bodyPr/>
          <a:lstStyle/>
          <a:p>
            <a:fld id="{D29419B8-E4C0-4DAF-9719-3918DE4ECA30}" type="slidenum">
              <a:rPr lang="zh-CN" altLang="en-US"/>
            </a:fld>
            <a:endParaRPr lang="en-US" altLang="zh-CN"/>
          </a:p>
        </p:txBody>
      </p:sp>
      <p:sp>
        <p:nvSpPr>
          <p:cNvPr id="32773" name="矩形 4"/>
          <p:cNvSpPr>
            <a:spLocks noChangeArrowheads="1"/>
          </p:cNvSpPr>
          <p:nvPr/>
        </p:nvSpPr>
        <p:spPr bwMode="auto">
          <a:xfrm>
            <a:off x="262930" y="967782"/>
            <a:ext cx="6373844" cy="361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9pPr>
          </a:lstStyle>
          <a:p>
            <a:pPr>
              <a:lnSpc>
                <a:spcPct val="150000"/>
              </a:lnSpc>
            </a:pPr>
            <a:r>
              <a:rPr lang="zh-CN" altLang="en-US" sz="2540" b="1" dirty="0">
                <a:solidFill>
                  <a:srgbClr val="000000"/>
                </a:solidFill>
                <a:latin typeface="华文楷体" panose="02010600040101010101" pitchFamily="2" charset="-122"/>
                <a:ea typeface="华文楷体" panose="02010600040101010101" pitchFamily="2" charset="-122"/>
              </a:rPr>
              <a:t>察看</a:t>
            </a:r>
            <a:r>
              <a:rPr lang="en-US" altLang="zh-CN" sz="2540" b="1" dirty="0">
                <a:solidFill>
                  <a:srgbClr val="000000"/>
                </a:solidFill>
                <a:latin typeface="华文楷体" panose="02010600040101010101" pitchFamily="2" charset="-122"/>
                <a:ea typeface="华文楷体" panose="02010600040101010101" pitchFamily="2" charset="-122"/>
              </a:rPr>
              <a:t>S1</a:t>
            </a:r>
            <a:r>
              <a:rPr lang="zh-CN" altLang="en-US" sz="2540" b="1" dirty="0">
                <a:solidFill>
                  <a:srgbClr val="000000"/>
                </a:solidFill>
                <a:latin typeface="华文楷体" panose="02010600040101010101" pitchFamily="2" charset="-122"/>
                <a:ea typeface="华文楷体" panose="02010600040101010101" pitchFamily="2" charset="-122"/>
              </a:rPr>
              <a:t>的差分分布表，发现当输入异</a:t>
            </a:r>
            <a:r>
              <a:rPr lang="zh-CN" altLang="en-US" sz="2540" b="1" dirty="0" smtClean="0">
                <a:solidFill>
                  <a:srgbClr val="000000"/>
                </a:solidFill>
                <a:latin typeface="华文楷体" panose="02010600040101010101" pitchFamily="2" charset="-122"/>
                <a:ea typeface="华文楷体" panose="02010600040101010101" pitchFamily="2" charset="-122"/>
              </a:rPr>
              <a:t>或</a:t>
            </a:r>
            <a:endParaRPr lang="en-US" altLang="zh-CN" sz="2540" b="1" dirty="0" smtClean="0">
              <a:solidFill>
                <a:srgbClr val="000000"/>
              </a:solidFill>
              <a:latin typeface="华文楷体" panose="02010600040101010101" pitchFamily="2" charset="-122"/>
              <a:ea typeface="华文楷体" panose="02010600040101010101" pitchFamily="2" charset="-122"/>
            </a:endParaRPr>
          </a:p>
          <a:p>
            <a:pPr>
              <a:lnSpc>
                <a:spcPct val="150000"/>
              </a:lnSpc>
            </a:pPr>
            <a:r>
              <a:rPr lang="en-US" altLang="zh-CN" sz="2540" b="1" i="1" dirty="0" smtClean="0">
                <a:solidFill>
                  <a:srgbClr val="000000"/>
                </a:solidFill>
                <a:latin typeface="华文楷体" panose="02010600040101010101" pitchFamily="2" charset="-122"/>
                <a:ea typeface="华文楷体" panose="02010600040101010101" pitchFamily="2" charset="-122"/>
              </a:rPr>
              <a:t>x</a:t>
            </a:r>
            <a:r>
              <a:rPr lang="en-US" altLang="zh-CN" sz="2540" b="1" i="1" dirty="0">
                <a:solidFill>
                  <a:srgbClr val="000000"/>
                </a:solidFill>
                <a:latin typeface="华文楷体" panose="02010600040101010101" pitchFamily="2" charset="-122"/>
                <a:ea typeface="华文楷体" panose="02010600040101010101" pitchFamily="2" charset="-122"/>
              </a:rPr>
              <a:t>’= 0C</a:t>
            </a:r>
            <a:r>
              <a:rPr lang="zh-CN" altLang="en-US" sz="2540" b="1" dirty="0">
                <a:solidFill>
                  <a:srgbClr val="000000"/>
                </a:solidFill>
                <a:latin typeface="华文楷体" panose="02010600040101010101" pitchFamily="2" charset="-122"/>
                <a:ea typeface="华文楷体" panose="02010600040101010101" pitchFamily="2" charset="-122"/>
              </a:rPr>
              <a:t>时，最可能的差分输出</a:t>
            </a:r>
            <a:r>
              <a:rPr lang="en-US" altLang="zh-CN" sz="2540" b="1" i="1" dirty="0">
                <a:solidFill>
                  <a:srgbClr val="000000"/>
                </a:solidFill>
                <a:latin typeface="华文楷体" panose="02010600040101010101" pitchFamily="2" charset="-122"/>
                <a:ea typeface="华文楷体" panose="02010600040101010101" pitchFamily="2" charset="-122"/>
              </a:rPr>
              <a:t>y’</a:t>
            </a:r>
            <a:r>
              <a:rPr lang="zh-CN" altLang="en-US" sz="2540" b="1" i="1" dirty="0">
                <a:solidFill>
                  <a:srgbClr val="000000"/>
                </a:solidFill>
                <a:latin typeface="华文楷体" panose="02010600040101010101" pitchFamily="2" charset="-122"/>
                <a:ea typeface="华文楷体" panose="02010600040101010101" pitchFamily="2" charset="-122"/>
              </a:rPr>
              <a:t>是</a:t>
            </a:r>
            <a:r>
              <a:rPr lang="en-US" altLang="zh-CN" sz="2540" b="1" i="1" dirty="0">
                <a:solidFill>
                  <a:srgbClr val="000000"/>
                </a:solidFill>
                <a:latin typeface="华文楷体" panose="02010600040101010101" pitchFamily="2" charset="-122"/>
                <a:ea typeface="华文楷体" panose="02010600040101010101" pitchFamily="2" charset="-122"/>
              </a:rPr>
              <a:t> E = 1110</a:t>
            </a:r>
            <a:r>
              <a:rPr lang="zh-CN" altLang="en-US" sz="2540" b="1" dirty="0">
                <a:solidFill>
                  <a:srgbClr val="000000"/>
                </a:solidFill>
                <a:latin typeface="华文楷体" panose="02010600040101010101" pitchFamily="2" charset="-122"/>
                <a:ea typeface="华文楷体" panose="02010600040101010101" pitchFamily="2" charset="-122"/>
              </a:rPr>
              <a:t>，出现的概率是</a:t>
            </a:r>
            <a:r>
              <a:rPr lang="en-US" altLang="zh-CN" sz="2540" b="1" dirty="0">
                <a:solidFill>
                  <a:srgbClr val="000000"/>
                </a:solidFill>
                <a:latin typeface="华文楷体" panose="02010600040101010101" pitchFamily="2" charset="-122"/>
                <a:ea typeface="华文楷体" panose="02010600040101010101" pitchFamily="2" charset="-122"/>
              </a:rPr>
              <a:t>14</a:t>
            </a:r>
            <a:r>
              <a:rPr lang="en-US" altLang="zh-CN" sz="2540" b="1" i="1" dirty="0">
                <a:solidFill>
                  <a:srgbClr val="000000"/>
                </a:solidFill>
                <a:latin typeface="华文楷体" panose="02010600040101010101" pitchFamily="2" charset="-122"/>
                <a:ea typeface="华文楷体" panose="02010600040101010101" pitchFamily="2" charset="-122"/>
              </a:rPr>
              <a:t>/64</a:t>
            </a:r>
            <a:r>
              <a:rPr lang="zh-CN" altLang="en-US" sz="2540" b="1" dirty="0" smtClean="0">
                <a:solidFill>
                  <a:srgbClr val="000000"/>
                </a:solidFill>
                <a:latin typeface="华文楷体" panose="02010600040101010101" pitchFamily="2" charset="-122"/>
                <a:ea typeface="华文楷体" panose="02010600040101010101" pitchFamily="2" charset="-122"/>
              </a:rPr>
              <a:t>；其他</a:t>
            </a:r>
            <a:r>
              <a:rPr lang="zh-CN" altLang="en-US" sz="2540" b="1" dirty="0">
                <a:solidFill>
                  <a:srgbClr val="000000"/>
                </a:solidFill>
                <a:latin typeface="华文楷体" panose="02010600040101010101" pitchFamily="2" charset="-122"/>
                <a:ea typeface="华文楷体" panose="02010600040101010101" pitchFamily="2" charset="-122"/>
              </a:rPr>
              <a:t>Ｓ盒的输入一定是</a:t>
            </a:r>
            <a:r>
              <a:rPr lang="en-US" altLang="zh-CN" sz="2540" b="1" i="1" dirty="0">
                <a:solidFill>
                  <a:srgbClr val="000000"/>
                </a:solidFill>
                <a:latin typeface="华文楷体" panose="02010600040101010101" pitchFamily="2" charset="-122"/>
                <a:ea typeface="华文楷体" panose="02010600040101010101" pitchFamily="2" charset="-122"/>
              </a:rPr>
              <a:t>x’= 0 </a:t>
            </a:r>
            <a:r>
              <a:rPr lang="zh-CN" altLang="en-US" sz="2540" b="1" i="1" dirty="0">
                <a:solidFill>
                  <a:srgbClr val="000000"/>
                </a:solidFill>
                <a:latin typeface="华文楷体" panose="02010600040101010101" pitchFamily="2" charset="-122"/>
                <a:ea typeface="华文楷体" panose="02010600040101010101" pitchFamily="2" charset="-122"/>
              </a:rPr>
              <a:t>且</a:t>
            </a:r>
            <a:r>
              <a:rPr lang="en-US" altLang="zh-CN" sz="2540" b="1" i="1" dirty="0">
                <a:solidFill>
                  <a:srgbClr val="000000"/>
                </a:solidFill>
                <a:latin typeface="华文楷体" panose="02010600040101010101" pitchFamily="2" charset="-122"/>
                <a:ea typeface="华文楷体" panose="02010600040101010101" pitchFamily="2" charset="-122"/>
              </a:rPr>
              <a:t> y’= 0</a:t>
            </a:r>
            <a:endParaRPr lang="en-US" altLang="zh-CN" sz="2540" b="1" i="1" dirty="0">
              <a:solidFill>
                <a:srgbClr val="000000"/>
              </a:solidFill>
              <a:latin typeface="华文楷体" panose="02010600040101010101" pitchFamily="2" charset="-122"/>
              <a:ea typeface="华文楷体" panose="02010600040101010101" pitchFamily="2" charset="-122"/>
            </a:endParaRPr>
          </a:p>
          <a:p>
            <a:pPr>
              <a:lnSpc>
                <a:spcPct val="150000"/>
              </a:lnSpc>
            </a:pPr>
            <a:r>
              <a:rPr lang="zh-CN" altLang="en-US" sz="2540" b="1" dirty="0">
                <a:solidFill>
                  <a:srgbClr val="000000"/>
                </a:solidFill>
                <a:latin typeface="华文楷体" panose="02010600040101010101" pitchFamily="2" charset="-122"/>
                <a:ea typeface="华文楷体" panose="02010600040101010101" pitchFamily="2" charset="-122"/>
              </a:rPr>
              <a:t>Ｓ盒的输入通过置换</a:t>
            </a:r>
            <a:r>
              <a:rPr lang="zh-CN" altLang="en-US" sz="2540" b="1" i="1" dirty="0">
                <a:solidFill>
                  <a:srgbClr val="000000"/>
                </a:solidFill>
                <a:latin typeface="华文楷体" panose="02010600040101010101" pitchFamily="2" charset="-122"/>
                <a:ea typeface="华文楷体" panose="02010600040101010101" pitchFamily="2" charset="-122"/>
              </a:rPr>
              <a:t>Ｐ </a:t>
            </a:r>
            <a:r>
              <a:rPr lang="zh-CN" altLang="en-US" sz="2540" b="1" dirty="0">
                <a:solidFill>
                  <a:srgbClr val="000000"/>
                </a:solidFill>
                <a:latin typeface="华文楷体" panose="02010600040101010101" pitchFamily="2" charset="-122"/>
                <a:ea typeface="华文楷体" panose="02010600040101010101" pitchFamily="2" charset="-122"/>
              </a:rPr>
              <a:t>成为</a:t>
            </a:r>
            <a:r>
              <a:rPr lang="en-US" altLang="zh-CN" sz="2540" b="1" i="1" dirty="0">
                <a:solidFill>
                  <a:srgbClr val="000000"/>
                </a:solidFill>
                <a:latin typeface="华文楷体" panose="02010600040101010101" pitchFamily="2" charset="-122"/>
                <a:ea typeface="华文楷体" panose="02010600040101010101" pitchFamily="2" charset="-122"/>
              </a:rPr>
              <a:t>f(R,K)</a:t>
            </a:r>
            <a:r>
              <a:rPr lang="zh-CN" altLang="en-US" sz="2540" b="1" dirty="0">
                <a:solidFill>
                  <a:srgbClr val="000000"/>
                </a:solidFill>
                <a:latin typeface="华文楷体" panose="02010600040101010101" pitchFamily="2" charset="-122"/>
                <a:ea typeface="华文楷体" panose="02010600040101010101" pitchFamily="2" charset="-122"/>
              </a:rPr>
              <a:t>的输出。</a:t>
            </a:r>
            <a:endParaRPr lang="en-US" altLang="zh-CN" sz="2540" b="1" dirty="0">
              <a:solidFill>
                <a:srgbClr val="000000"/>
              </a:solidFill>
              <a:latin typeface="华文楷体" panose="02010600040101010101" pitchFamily="2" charset="-122"/>
              <a:ea typeface="华文楷体" panose="02010600040101010101" pitchFamily="2" charset="-122"/>
            </a:endParaRPr>
          </a:p>
          <a:p>
            <a:pPr>
              <a:lnSpc>
                <a:spcPct val="150000"/>
              </a:lnSpc>
            </a:pPr>
            <a:r>
              <a:rPr lang="zh-CN" altLang="en-US" sz="2540" b="1" dirty="0">
                <a:solidFill>
                  <a:srgbClr val="000000"/>
                </a:solidFill>
                <a:latin typeface="华文楷体" panose="02010600040101010101" pitchFamily="2" charset="-122"/>
                <a:ea typeface="华文楷体" panose="02010600040101010101" pitchFamily="2" charset="-122"/>
              </a:rPr>
              <a:t>如前所述，</a:t>
            </a:r>
            <a:r>
              <a:rPr lang="en-US" altLang="zh-CN" sz="2540" b="1" i="1" dirty="0">
                <a:solidFill>
                  <a:srgbClr val="000000"/>
                </a:solidFill>
                <a:latin typeface="华文楷体" panose="02010600040101010101" pitchFamily="2" charset="-122"/>
                <a:ea typeface="华文楷体" panose="02010600040101010101" pitchFamily="2" charset="-122"/>
              </a:rPr>
              <a:t>f(R,K)</a:t>
            </a:r>
            <a:r>
              <a:rPr lang="zh-CN" altLang="en-US" sz="2540" b="1" dirty="0">
                <a:solidFill>
                  <a:srgbClr val="000000"/>
                </a:solidFill>
                <a:latin typeface="华文楷体" panose="02010600040101010101" pitchFamily="2" charset="-122"/>
                <a:ea typeface="华文楷体" panose="02010600040101010101" pitchFamily="2" charset="-122"/>
              </a:rPr>
              <a:t>的差分输出是</a:t>
            </a:r>
            <a:endParaRPr lang="en-US" altLang="zh-CN" sz="2540" b="1" dirty="0">
              <a:solidFill>
                <a:srgbClr val="000000"/>
              </a:solidFill>
              <a:latin typeface="华文楷体" panose="02010600040101010101" pitchFamily="2" charset="-122"/>
              <a:ea typeface="华文楷体" panose="02010600040101010101" pitchFamily="2" charset="-122"/>
            </a:endParaRPr>
          </a:p>
        </p:txBody>
      </p:sp>
      <p:pic>
        <p:nvPicPr>
          <p:cNvPr id="327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82873" y="4602755"/>
            <a:ext cx="4933958" cy="345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矩形 6"/>
          <p:cNvSpPr>
            <a:spLocks noChangeArrowheads="1"/>
          </p:cNvSpPr>
          <p:nvPr/>
        </p:nvSpPr>
        <p:spPr bwMode="auto">
          <a:xfrm>
            <a:off x="309068" y="5103934"/>
            <a:ext cx="6888244" cy="48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9pPr>
          </a:lstStyle>
          <a:p>
            <a:r>
              <a:rPr lang="zh-CN" altLang="en-US" sz="2540" b="1" dirty="0">
                <a:solidFill>
                  <a:srgbClr val="000000"/>
                </a:solidFill>
                <a:latin typeface="华文楷体" panose="02010600040101010101" pitchFamily="2" charset="-122"/>
                <a:ea typeface="华文楷体" panose="02010600040101010101" pitchFamily="2" charset="-122"/>
              </a:rPr>
              <a:t>而</a:t>
            </a:r>
            <a:r>
              <a:rPr lang="zh-CN" altLang="en-US" sz="2540" b="1" i="1" dirty="0">
                <a:solidFill>
                  <a:srgbClr val="000000"/>
                </a:solidFill>
                <a:latin typeface="华文楷体" panose="02010600040101010101" pitchFamily="2" charset="-122"/>
                <a:ea typeface="华文楷体" panose="02010600040101010101" pitchFamily="2" charset="-122"/>
              </a:rPr>
              <a:t> </a:t>
            </a:r>
            <a:r>
              <a:rPr lang="en-US" altLang="zh-CN" sz="2540" b="1" i="1" dirty="0">
                <a:solidFill>
                  <a:srgbClr val="000000"/>
                </a:solidFill>
                <a:latin typeface="华文楷体" panose="02010600040101010101" pitchFamily="2" charset="-122"/>
                <a:ea typeface="华文楷体" panose="02010600040101010101" pitchFamily="2" charset="-122"/>
              </a:rPr>
              <a:t>A’</a:t>
            </a:r>
            <a:r>
              <a:rPr lang="zh-CN" altLang="en-US" sz="2540" b="1" dirty="0">
                <a:solidFill>
                  <a:srgbClr val="000000"/>
                </a:solidFill>
                <a:latin typeface="华文楷体" panose="02010600040101010101" pitchFamily="2" charset="-122"/>
                <a:ea typeface="华文楷体" panose="02010600040101010101" pitchFamily="2" charset="-122"/>
              </a:rPr>
              <a:t>与</a:t>
            </a:r>
            <a:r>
              <a:rPr lang="en-US" altLang="zh-CN" sz="2540" b="1" i="1" dirty="0">
                <a:solidFill>
                  <a:srgbClr val="000000"/>
                </a:solidFill>
                <a:latin typeface="华文楷体" panose="02010600040101010101" pitchFamily="2" charset="-122"/>
                <a:ea typeface="华文楷体" panose="02010600040101010101" pitchFamily="2" charset="-122"/>
              </a:rPr>
              <a:t>L’</a:t>
            </a:r>
            <a:r>
              <a:rPr lang="zh-CN" altLang="en-US" sz="2540" b="1" dirty="0">
                <a:solidFill>
                  <a:srgbClr val="000000"/>
                </a:solidFill>
                <a:latin typeface="华文楷体" panose="02010600040101010101" pitchFamily="2" charset="-122"/>
                <a:ea typeface="华文楷体" panose="02010600040101010101" pitchFamily="2" charset="-122"/>
              </a:rPr>
              <a:t>异或后得到 </a:t>
            </a:r>
            <a:r>
              <a:rPr lang="en-US" altLang="zh-CN" sz="2540" b="1" i="1" dirty="0">
                <a:solidFill>
                  <a:srgbClr val="000000"/>
                </a:solidFill>
                <a:latin typeface="华文楷体" panose="02010600040101010101" pitchFamily="2" charset="-122"/>
                <a:ea typeface="华文楷体" panose="02010600040101010101" pitchFamily="2" charset="-122"/>
              </a:rPr>
              <a:t>00 00 00 00</a:t>
            </a:r>
            <a:r>
              <a:rPr lang="zh-CN" altLang="en-US" sz="2540" b="1" dirty="0">
                <a:solidFill>
                  <a:srgbClr val="000000"/>
                </a:solidFill>
                <a:latin typeface="华文楷体" panose="02010600040101010101" pitchFamily="2" charset="-122"/>
                <a:ea typeface="华文楷体" panose="02010600040101010101" pitchFamily="2" charset="-122"/>
              </a:rPr>
              <a:t>，因为</a:t>
            </a:r>
            <a:r>
              <a:rPr lang="en-US" altLang="zh-CN" sz="2540" b="1" i="1" dirty="0">
                <a:solidFill>
                  <a:srgbClr val="000000"/>
                </a:solidFill>
                <a:latin typeface="华文楷体" panose="02010600040101010101" pitchFamily="2" charset="-122"/>
                <a:ea typeface="华文楷体" panose="02010600040101010101" pitchFamily="2" charset="-122"/>
              </a:rPr>
              <a:t> </a:t>
            </a:r>
            <a:endParaRPr lang="zh-CN" altLang="en-US" sz="2540" b="1" i="1" dirty="0">
              <a:solidFill>
                <a:srgbClr val="000000"/>
              </a:solidFill>
              <a:latin typeface="华文楷体" panose="02010600040101010101" pitchFamily="2" charset="-122"/>
              <a:ea typeface="华文楷体" panose="02010600040101010101" pitchFamily="2" charset="-122"/>
            </a:endParaRPr>
          </a:p>
        </p:txBody>
      </p:sp>
      <p:pic>
        <p:nvPicPr>
          <p:cNvPr id="3277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6830" y="5742686"/>
            <a:ext cx="2479940" cy="725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4228" y="3556384"/>
            <a:ext cx="4825824" cy="2799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0550" y="189748"/>
            <a:ext cx="4819502" cy="331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
          <p:cNvSpPr txBox="1">
            <a:spLocks noChangeArrowheads="1"/>
          </p:cNvSpPr>
          <p:nvPr/>
        </p:nvSpPr>
        <p:spPr>
          <a:xfrm>
            <a:off x="444943" y="120463"/>
            <a:ext cx="8165657" cy="9663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30" b="1" kern="1200">
                <a:solidFill>
                  <a:schemeClr val="tx1"/>
                </a:solidFill>
                <a:latin typeface="+mj-lt"/>
                <a:ea typeface="+mj-ea"/>
                <a:cs typeface="+mj-cs"/>
              </a:defRPr>
            </a:lvl1pPr>
          </a:lstStyle>
          <a:p>
            <a:pPr defTabSz="-635">
              <a:tabLst>
                <a:tab pos="656590" algn="l"/>
                <a:tab pos="1313180" algn="l"/>
                <a:tab pos="1969770" algn="l"/>
                <a:tab pos="2626360" algn="l"/>
                <a:tab pos="3283585" algn="l"/>
                <a:tab pos="3940175" algn="l"/>
                <a:tab pos="4596765" algn="l"/>
                <a:tab pos="5253355" algn="l"/>
                <a:tab pos="5909945" algn="l"/>
                <a:tab pos="6567170" algn="l"/>
                <a:tab pos="7223760" algn="l"/>
                <a:tab pos="7880350" algn="l"/>
              </a:tabLst>
            </a:pPr>
            <a:r>
              <a:rPr lang="en-US" altLang="zh-CN" dirty="0" smtClean="0">
                <a:solidFill>
                  <a:srgbClr val="EB5E59"/>
                </a:solidFill>
              </a:rPr>
              <a:t>2</a:t>
            </a:r>
            <a:r>
              <a:rPr lang="zh-CN" altLang="en-US" dirty="0" smtClean="0">
                <a:solidFill>
                  <a:srgbClr val="EB5E59"/>
                </a:solidFill>
              </a:rPr>
              <a:t>轮</a:t>
            </a:r>
            <a:r>
              <a:rPr lang="en-US" altLang="zh-CN" dirty="0" smtClean="0">
                <a:solidFill>
                  <a:srgbClr val="EB5E59"/>
                </a:solidFill>
              </a:rPr>
              <a:t>DES</a:t>
            </a:r>
            <a:r>
              <a:rPr lang="zh-CN" altLang="en-US" dirty="0" smtClean="0">
                <a:solidFill>
                  <a:srgbClr val="EB5E59"/>
                </a:solidFill>
              </a:rPr>
              <a:t>的特征差分密码分析</a:t>
            </a:r>
            <a:endParaRPr lang="en-GB" altLang="zh-CN" dirty="0">
              <a:solidFill>
                <a:srgbClr val="EB5E59"/>
              </a:solidFill>
            </a:endParaRPr>
          </a:p>
        </p:txBody>
      </p:sp>
      <p:graphicFrame>
        <p:nvGraphicFramePr>
          <p:cNvPr id="2" name="表格 1"/>
          <p:cNvGraphicFramePr>
            <a:graphicFrameLocks noGrp="1"/>
          </p:cNvGraphicFramePr>
          <p:nvPr/>
        </p:nvGraphicFramePr>
        <p:xfrm>
          <a:off x="2654517" y="2566004"/>
          <a:ext cx="4954368" cy="1463040"/>
        </p:xfrm>
        <a:graphic>
          <a:graphicData uri="http://schemas.openxmlformats.org/drawingml/2006/table">
            <a:tbl>
              <a:tblPr firstRow="1" bandRow="1">
                <a:tableStyleId>{638B1855-1B75-4FBE-930C-398BA8C253C6}</a:tableStyleId>
              </a:tblPr>
              <a:tblGrid>
                <a:gridCol w="619296"/>
                <a:gridCol w="619296"/>
                <a:gridCol w="619296"/>
                <a:gridCol w="619296"/>
                <a:gridCol w="619296"/>
                <a:gridCol w="619296"/>
                <a:gridCol w="619296"/>
                <a:gridCol w="619296"/>
              </a:tblGrid>
              <a:tr h="189956">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r h="189956">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r h="189956">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r>
              <a:tr h="189956">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r>
            </a:tbl>
          </a:graphicData>
        </a:graphic>
      </p:graphicFrame>
      <p:graphicFrame>
        <p:nvGraphicFramePr>
          <p:cNvPr id="3" name="表格 2"/>
          <p:cNvGraphicFramePr>
            <a:graphicFrameLocks noGrp="1"/>
          </p:cNvGraphicFramePr>
          <p:nvPr/>
        </p:nvGraphicFramePr>
        <p:xfrm>
          <a:off x="2654517" y="881218"/>
          <a:ext cx="4954368" cy="1463040"/>
        </p:xfrm>
        <a:graphic>
          <a:graphicData uri="http://schemas.openxmlformats.org/drawingml/2006/table">
            <a:tbl>
              <a:tblPr firstRow="1" bandRow="1">
                <a:tableStyleId>{638B1855-1B75-4FBE-930C-398BA8C253C6}</a:tableStyleId>
              </a:tblPr>
              <a:tblGrid>
                <a:gridCol w="619296"/>
                <a:gridCol w="619296"/>
                <a:gridCol w="619296"/>
                <a:gridCol w="619296"/>
                <a:gridCol w="619296"/>
                <a:gridCol w="619296"/>
                <a:gridCol w="619296"/>
                <a:gridCol w="619296"/>
              </a:tblGrid>
              <a:tr h="340615">
                <a:tc>
                  <a:txBody>
                    <a:bodyPr/>
                    <a:lstStyle/>
                    <a:p>
                      <a:pPr marL="0" algn="l" defTabSz="914400" rtl="0" eaLnBrk="1" latinLnBrk="0" hangingPunct="1"/>
                      <a:r>
                        <a:rPr lang="en-US" altLang="zh-CN" sz="1800" kern="1200" dirty="0" smtClean="0"/>
                        <a:t>1</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kern="1200" dirty="0" smtClean="0"/>
                        <a:t>1</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kern="1200" dirty="0" smtClean="0"/>
                        <a:t>1</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kern="1200" dirty="0" smtClean="0"/>
                        <a:t>0</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kern="1200" dirty="0" smtClean="0"/>
                        <a:t>0</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kern="1200" dirty="0" smtClean="0"/>
                        <a:t>0</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kern="1200" dirty="0" smtClean="0"/>
                        <a:t>0</a:t>
                      </a:r>
                      <a:endParaRPr lang="zh-CN" alt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kern="1200" dirty="0" smtClean="0"/>
                        <a:t>0</a:t>
                      </a:r>
                      <a:endParaRPr lang="zh-CN" altLang="en-US" sz="1800" kern="1200" dirty="0">
                        <a:solidFill>
                          <a:schemeClr val="dk1"/>
                        </a:solidFill>
                        <a:latin typeface="+mn-lt"/>
                        <a:ea typeface="+mn-ea"/>
                        <a:cs typeface="+mn-cs"/>
                      </a:endParaRPr>
                    </a:p>
                  </a:txBody>
                  <a:tcPr/>
                </a:tc>
              </a:tr>
              <a:tr h="340615">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r h="340615">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r h="340615">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p:txBody>
          <a:bodyPr/>
          <a:lstStyle/>
          <a:p>
            <a:fld id="{E27C10CD-BD7B-47E5-8474-E99C29BBAEBE}" type="slidenum">
              <a:rPr lang="zh-CN" altLang="en-US"/>
            </a:fld>
            <a:endParaRPr lang="en-US" altLang="zh-CN"/>
          </a:p>
        </p:txBody>
      </p:sp>
      <p:sp>
        <p:nvSpPr>
          <p:cNvPr id="33797" name="矩形 4"/>
          <p:cNvSpPr>
            <a:spLocks noChangeArrowheads="1"/>
          </p:cNvSpPr>
          <p:nvPr/>
        </p:nvSpPr>
        <p:spPr bwMode="auto">
          <a:xfrm>
            <a:off x="786047" y="1571969"/>
            <a:ext cx="6404353" cy="2437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9pPr>
          </a:lstStyle>
          <a:p>
            <a:pPr>
              <a:lnSpc>
                <a:spcPct val="150000"/>
              </a:lnSpc>
            </a:pPr>
            <a:r>
              <a:rPr lang="zh-CN" altLang="en-US" sz="2540" b="1" dirty="0">
                <a:solidFill>
                  <a:srgbClr val="000000"/>
                </a:solidFill>
                <a:latin typeface="华文楷体" panose="02010600040101010101" pitchFamily="2" charset="-122"/>
                <a:ea typeface="华文楷体" panose="02010600040101010101" pitchFamily="2" charset="-122"/>
              </a:rPr>
              <a:t>所以</a:t>
            </a:r>
            <a:r>
              <a:rPr lang="en-US" altLang="zh-CN" sz="2540" b="1" dirty="0">
                <a:solidFill>
                  <a:srgbClr val="000000"/>
                </a:solidFill>
                <a:latin typeface="华文楷体" panose="02010600040101010101" pitchFamily="2" charset="-122"/>
                <a:ea typeface="华文楷体" panose="02010600040101010101" pitchFamily="2" charset="-122"/>
              </a:rPr>
              <a:t>, </a:t>
            </a:r>
            <a:r>
              <a:rPr lang="zh-CN" altLang="en-US" sz="2540" b="1" dirty="0">
                <a:solidFill>
                  <a:srgbClr val="000000"/>
                </a:solidFill>
                <a:latin typeface="华文楷体" panose="02010600040101010101" pitchFamily="2" charset="-122"/>
                <a:ea typeface="华文楷体" panose="02010600040101010101" pitchFamily="2" charset="-122"/>
              </a:rPr>
              <a:t>在第２轮后，所有Ｓ盒都得到差分输入</a:t>
            </a:r>
            <a:r>
              <a:rPr lang="zh-CN" altLang="en-US" sz="2540" b="1" i="1" dirty="0">
                <a:solidFill>
                  <a:srgbClr val="000000"/>
                </a:solidFill>
                <a:latin typeface="华文楷体" panose="02010600040101010101" pitchFamily="2" charset="-122"/>
                <a:ea typeface="华文楷体" panose="02010600040101010101" pitchFamily="2" charset="-122"/>
              </a:rPr>
              <a:t>０</a:t>
            </a:r>
            <a:r>
              <a:rPr lang="zh-CN" altLang="en-US" sz="2540" b="1" dirty="0">
                <a:solidFill>
                  <a:srgbClr val="000000"/>
                </a:solidFill>
                <a:latin typeface="华文楷体" panose="02010600040101010101" pitchFamily="2" charset="-122"/>
                <a:ea typeface="华文楷体" panose="02010600040101010101" pitchFamily="2" charset="-122"/>
              </a:rPr>
              <a:t>，产生的差分输出也是</a:t>
            </a:r>
            <a:r>
              <a:rPr lang="zh-CN" altLang="en-US" sz="2540" b="1" i="1" dirty="0">
                <a:solidFill>
                  <a:srgbClr val="000000"/>
                </a:solidFill>
                <a:latin typeface="华文楷体" panose="02010600040101010101" pitchFamily="2" charset="-122"/>
                <a:ea typeface="华文楷体" panose="02010600040101010101" pitchFamily="2" charset="-122"/>
              </a:rPr>
              <a:t>０</a:t>
            </a:r>
            <a:r>
              <a:rPr lang="zh-CN" altLang="en-US" sz="2540" b="1" dirty="0">
                <a:solidFill>
                  <a:srgbClr val="000000"/>
                </a:solidFill>
                <a:latin typeface="华文楷体" panose="02010600040101010101" pitchFamily="2" charset="-122"/>
                <a:ea typeface="华文楷体" panose="02010600040101010101" pitchFamily="2" charset="-122"/>
              </a:rPr>
              <a:t>；</a:t>
            </a:r>
            <a:endParaRPr lang="en-US" altLang="zh-CN" sz="2540" b="1" dirty="0">
              <a:solidFill>
                <a:srgbClr val="000000"/>
              </a:solidFill>
              <a:latin typeface="华文楷体" panose="02010600040101010101" pitchFamily="2" charset="-122"/>
              <a:ea typeface="华文楷体" panose="02010600040101010101" pitchFamily="2" charset="-122"/>
            </a:endParaRPr>
          </a:p>
          <a:p>
            <a:pPr>
              <a:lnSpc>
                <a:spcPct val="150000"/>
              </a:lnSpc>
            </a:pPr>
            <a:r>
              <a:rPr lang="en-US" altLang="zh-CN" sz="2540" b="1" i="1" dirty="0">
                <a:solidFill>
                  <a:srgbClr val="000000"/>
                </a:solidFill>
                <a:latin typeface="华文楷体" panose="02010600040101010101" pitchFamily="2" charset="-122"/>
                <a:ea typeface="华文楷体" panose="02010600040101010101" pitchFamily="2" charset="-122"/>
              </a:rPr>
              <a:t>f(R,K)</a:t>
            </a:r>
            <a:r>
              <a:rPr lang="zh-CN" altLang="en-US" sz="2540" b="1" dirty="0">
                <a:solidFill>
                  <a:srgbClr val="000000"/>
                </a:solidFill>
                <a:latin typeface="华文楷体" panose="02010600040101010101" pitchFamily="2" charset="-122"/>
                <a:ea typeface="华文楷体" panose="02010600040101010101" pitchFamily="2" charset="-122"/>
              </a:rPr>
              <a:t>的输出在２轮后是</a:t>
            </a:r>
            <a:r>
              <a:rPr lang="zh-CN" altLang="en-US" sz="2540" b="1" i="1" dirty="0">
                <a:solidFill>
                  <a:srgbClr val="000000"/>
                </a:solidFill>
                <a:latin typeface="华文楷体" panose="02010600040101010101" pitchFamily="2" charset="-122"/>
                <a:ea typeface="华文楷体" panose="02010600040101010101" pitchFamily="2" charset="-122"/>
              </a:rPr>
              <a:t>０</a:t>
            </a:r>
            <a:r>
              <a:rPr lang="zh-CN" altLang="en-US" sz="2540" b="1" dirty="0">
                <a:solidFill>
                  <a:srgbClr val="000000"/>
                </a:solidFill>
                <a:latin typeface="华文楷体" panose="02010600040101010101" pitchFamily="2" charset="-122"/>
                <a:ea typeface="华文楷体" panose="02010600040101010101" pitchFamily="2" charset="-122"/>
              </a:rPr>
              <a:t>，差分输出则是</a:t>
            </a:r>
            <a:r>
              <a:rPr lang="en-US" altLang="zh-CN" sz="2540" b="1" dirty="0">
                <a:solidFill>
                  <a:srgbClr val="000000"/>
                </a:solidFill>
                <a:latin typeface="华文楷体" panose="02010600040101010101" pitchFamily="2" charset="-122"/>
                <a:ea typeface="华文楷体" panose="02010600040101010101" pitchFamily="2" charset="-122"/>
              </a:rPr>
              <a:t> (00 00 00 00 </a:t>
            </a:r>
            <a:r>
              <a:rPr lang="en-US" altLang="zh-CN" sz="2540" b="1" i="1" dirty="0">
                <a:solidFill>
                  <a:srgbClr val="000000"/>
                </a:solidFill>
                <a:latin typeface="华文楷体" panose="02010600040101010101" pitchFamily="2" charset="-122"/>
                <a:ea typeface="华文楷体" panose="02010600040101010101" pitchFamily="2" charset="-122"/>
              </a:rPr>
              <a:t>, 60 00 00 00)</a:t>
            </a:r>
            <a:endParaRPr lang="zh-CN" altLang="en-US" sz="2540" b="1" dirty="0">
              <a:solidFill>
                <a:srgbClr val="000000"/>
              </a:solidFill>
              <a:latin typeface="华文楷体" panose="02010600040101010101" pitchFamily="2" charset="-122"/>
              <a:ea typeface="华文楷体" panose="02010600040101010101" pitchFamily="2" charset="-122"/>
            </a:endParaRPr>
          </a:p>
        </p:txBody>
      </p:sp>
      <p:sp>
        <p:nvSpPr>
          <p:cNvPr id="8" name="Rectangle 1"/>
          <p:cNvSpPr txBox="1">
            <a:spLocks noChangeArrowheads="1"/>
          </p:cNvSpPr>
          <p:nvPr/>
        </p:nvSpPr>
        <p:spPr>
          <a:xfrm>
            <a:off x="444943" y="120463"/>
            <a:ext cx="8165657" cy="9663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30" b="1" kern="1200">
                <a:solidFill>
                  <a:schemeClr val="tx1"/>
                </a:solidFill>
                <a:latin typeface="+mj-lt"/>
                <a:ea typeface="+mj-ea"/>
                <a:cs typeface="+mj-cs"/>
              </a:defRPr>
            </a:lvl1pPr>
          </a:lstStyle>
          <a:p>
            <a:pPr defTabSz="-635">
              <a:tabLst>
                <a:tab pos="656590" algn="l"/>
                <a:tab pos="1313180" algn="l"/>
                <a:tab pos="1969770" algn="l"/>
                <a:tab pos="2626360" algn="l"/>
                <a:tab pos="3283585" algn="l"/>
                <a:tab pos="3940175" algn="l"/>
                <a:tab pos="4596765" algn="l"/>
                <a:tab pos="5253355" algn="l"/>
                <a:tab pos="5909945" algn="l"/>
                <a:tab pos="6567170" algn="l"/>
                <a:tab pos="7223760" algn="l"/>
                <a:tab pos="7880350" algn="l"/>
              </a:tabLst>
            </a:pPr>
            <a:r>
              <a:rPr lang="en-US" altLang="zh-CN" dirty="0" smtClean="0">
                <a:solidFill>
                  <a:srgbClr val="EB5E59"/>
                </a:solidFill>
              </a:rPr>
              <a:t>2</a:t>
            </a:r>
            <a:r>
              <a:rPr lang="zh-CN" altLang="en-US" dirty="0" smtClean="0">
                <a:solidFill>
                  <a:srgbClr val="EB5E59"/>
                </a:solidFill>
              </a:rPr>
              <a:t>轮</a:t>
            </a:r>
            <a:r>
              <a:rPr lang="en-US" altLang="zh-CN" dirty="0" smtClean="0">
                <a:solidFill>
                  <a:srgbClr val="EB5E59"/>
                </a:solidFill>
              </a:rPr>
              <a:t>DES</a:t>
            </a:r>
            <a:r>
              <a:rPr lang="zh-CN" altLang="en-US" dirty="0" smtClean="0">
                <a:solidFill>
                  <a:srgbClr val="EB5E59"/>
                </a:solidFill>
              </a:rPr>
              <a:t>的特征差分密码分析</a:t>
            </a:r>
            <a:endParaRPr lang="en-GB" altLang="zh-CN" dirty="0">
              <a:solidFill>
                <a:srgbClr val="EB5E59"/>
              </a:solidFill>
            </a:endParaRPr>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89143" y="1439263"/>
            <a:ext cx="4735217" cy="4095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1"/>
          </p:nvPr>
        </p:nvSpPr>
        <p:spPr/>
        <p:txBody>
          <a:bodyPr/>
          <a:lstStyle/>
          <a:p>
            <a:fld id="{7B458668-F584-4AAF-BA53-EC735B8A467C}" type="slidenum">
              <a:rPr lang="zh-CN" altLang="en-US"/>
            </a:fld>
            <a:endParaRPr lang="en-US" altLang="zh-CN"/>
          </a:p>
        </p:txBody>
      </p:sp>
      <p:sp>
        <p:nvSpPr>
          <p:cNvPr id="34821" name="Text Box 2"/>
          <p:cNvSpPr txBox="1">
            <a:spLocks noChangeArrowheads="1"/>
          </p:cNvSpPr>
          <p:nvPr/>
        </p:nvSpPr>
        <p:spPr bwMode="auto">
          <a:xfrm>
            <a:off x="2007411" y="1313418"/>
            <a:ext cx="7847384" cy="16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9pPr>
          </a:lstStyle>
          <a:p>
            <a:r>
              <a:rPr lang="zh-CN" altLang="en-US" sz="2540" b="1">
                <a:solidFill>
                  <a:srgbClr val="000000"/>
                </a:solidFill>
                <a:latin typeface="华文楷体" panose="02010600040101010101" pitchFamily="2" charset="-122"/>
                <a:ea typeface="华文楷体" panose="02010600040101010101" pitchFamily="2" charset="-122"/>
              </a:rPr>
              <a:t>假定：去掉初始置换</a:t>
            </a:r>
            <a:r>
              <a:rPr lang="en-US" altLang="zh-CN" sz="2540" b="1" i="1">
                <a:solidFill>
                  <a:srgbClr val="000000"/>
                </a:solidFill>
                <a:latin typeface="华文楷体" panose="02010600040101010101" pitchFamily="2" charset="-122"/>
                <a:ea typeface="华文楷体" panose="02010600040101010101" pitchFamily="2" charset="-122"/>
              </a:rPr>
              <a:t>IP</a:t>
            </a:r>
            <a:r>
              <a:rPr lang="zh-CN" altLang="en-US" sz="2540" b="1">
                <a:solidFill>
                  <a:srgbClr val="000000"/>
                </a:solidFill>
                <a:latin typeface="华文楷体" panose="02010600040101010101" pitchFamily="2" charset="-122"/>
                <a:ea typeface="华文楷体" panose="02010600040101010101" pitchFamily="2" charset="-122"/>
              </a:rPr>
              <a:t>和最终置换</a:t>
            </a:r>
            <a:r>
              <a:rPr lang="en-US" altLang="zh-CN" sz="2540" b="1" i="1">
                <a:solidFill>
                  <a:srgbClr val="000000"/>
                </a:solidFill>
                <a:latin typeface="华文楷体" panose="02010600040101010101" pitchFamily="2" charset="-122"/>
                <a:ea typeface="华文楷体" panose="02010600040101010101" pitchFamily="2" charset="-122"/>
              </a:rPr>
              <a:t>FP</a:t>
            </a:r>
            <a:r>
              <a:rPr lang="zh-CN" altLang="en-US" sz="2540" b="1">
                <a:solidFill>
                  <a:srgbClr val="000000"/>
                </a:solidFill>
                <a:latin typeface="华文楷体" panose="02010600040101010101" pitchFamily="2" charset="-122"/>
                <a:ea typeface="华文楷体" panose="02010600040101010101" pitchFamily="2" charset="-122"/>
              </a:rPr>
              <a:t>。</a:t>
            </a:r>
            <a:r>
              <a:rPr lang="en-US" altLang="zh-CN" sz="2540" b="1">
                <a:solidFill>
                  <a:srgbClr val="000000"/>
                </a:solidFill>
                <a:latin typeface="华文楷体" panose="02010600040101010101" pitchFamily="2" charset="-122"/>
                <a:ea typeface="华文楷体" panose="02010600040101010101" pitchFamily="2" charset="-122"/>
              </a:rPr>
              <a:t>2</a:t>
            </a:r>
            <a:r>
              <a:rPr lang="zh-CN" altLang="en-US" sz="2540" b="1">
                <a:solidFill>
                  <a:srgbClr val="000000"/>
                </a:solidFill>
                <a:latin typeface="华文楷体" panose="02010600040101010101" pitchFamily="2" charset="-122"/>
                <a:ea typeface="华文楷体" panose="02010600040101010101" pitchFamily="2" charset="-122"/>
              </a:rPr>
              <a:t>轮的差分分析共有７个步骤。</a:t>
            </a:r>
            <a:endParaRPr lang="en-US" altLang="zh-CN" sz="2540" b="1">
              <a:solidFill>
                <a:srgbClr val="000000"/>
              </a:solidFill>
              <a:latin typeface="华文楷体" panose="02010600040101010101" pitchFamily="2" charset="-122"/>
              <a:ea typeface="华文楷体" panose="02010600040101010101" pitchFamily="2" charset="-122"/>
            </a:endParaRPr>
          </a:p>
          <a:p>
            <a:endParaRPr lang="en-US" altLang="zh-CN" sz="2540" b="1">
              <a:solidFill>
                <a:srgbClr val="000000"/>
              </a:solidFill>
              <a:latin typeface="华文楷体" panose="02010600040101010101" pitchFamily="2" charset="-122"/>
              <a:ea typeface="华文楷体" panose="02010600040101010101" pitchFamily="2" charset="-122"/>
            </a:endParaRPr>
          </a:p>
          <a:p>
            <a:r>
              <a:rPr lang="en-US" altLang="zh-CN" sz="2540" b="1">
                <a:solidFill>
                  <a:srgbClr val="FF0000"/>
                </a:solidFill>
                <a:latin typeface="华文楷体" panose="02010600040101010101" pitchFamily="2" charset="-122"/>
                <a:ea typeface="华文楷体" panose="02010600040101010101" pitchFamily="2" charset="-122"/>
              </a:rPr>
              <a:t>Step 1</a:t>
            </a:r>
            <a:r>
              <a:rPr lang="en-US" altLang="zh-CN" sz="2540" b="1">
                <a:solidFill>
                  <a:srgbClr val="000000"/>
                </a:solidFill>
                <a:latin typeface="华文楷体" panose="02010600040101010101" pitchFamily="2" charset="-122"/>
                <a:ea typeface="华文楷体" panose="02010600040101010101" pitchFamily="2" charset="-122"/>
              </a:rPr>
              <a:t>: </a:t>
            </a:r>
            <a:r>
              <a:rPr lang="zh-CN" altLang="en-US" sz="2540" b="1">
                <a:solidFill>
                  <a:srgbClr val="000000"/>
                </a:solidFill>
                <a:latin typeface="华文楷体" panose="02010600040101010101" pitchFamily="2" charset="-122"/>
                <a:ea typeface="华文楷体" panose="02010600040101010101" pitchFamily="2" charset="-122"/>
              </a:rPr>
              <a:t>产生明文对</a:t>
            </a:r>
            <a:r>
              <a:rPr lang="en-US" altLang="zh-CN" sz="2540" b="1">
                <a:solidFill>
                  <a:srgbClr val="000000"/>
                </a:solidFill>
                <a:latin typeface="华文楷体" panose="02010600040101010101" pitchFamily="2" charset="-122"/>
                <a:ea typeface="华文楷体" panose="02010600040101010101" pitchFamily="2" charset="-122"/>
              </a:rPr>
              <a:t>(</a:t>
            </a:r>
            <a:r>
              <a:rPr lang="en-US" altLang="zh-CN" sz="2540" b="1" i="1">
                <a:solidFill>
                  <a:srgbClr val="000000"/>
                </a:solidFill>
                <a:latin typeface="华文楷体" panose="02010600040101010101" pitchFamily="2" charset="-122"/>
                <a:ea typeface="华文楷体" panose="02010600040101010101" pitchFamily="2" charset="-122"/>
              </a:rPr>
              <a:t>P, P</a:t>
            </a:r>
            <a:r>
              <a:rPr lang="zh-CN" altLang="en-US" sz="2540" b="1" i="1" baseline="30000">
                <a:solidFill>
                  <a:srgbClr val="000000"/>
                </a:solidFill>
                <a:latin typeface="华文楷体" panose="02010600040101010101" pitchFamily="2" charset="-122"/>
                <a:ea typeface="华文楷体" panose="02010600040101010101" pitchFamily="2" charset="-122"/>
              </a:rPr>
              <a:t>∗</a:t>
            </a:r>
            <a:r>
              <a:rPr lang="en-US" altLang="zh-CN" sz="2540" b="1" i="1">
                <a:solidFill>
                  <a:srgbClr val="000000"/>
                </a:solidFill>
                <a:latin typeface="华文楷体" panose="02010600040101010101" pitchFamily="2" charset="-122"/>
                <a:ea typeface="华文楷体" panose="02010600040101010101" pitchFamily="2" charset="-122"/>
              </a:rPr>
              <a:t>)</a:t>
            </a:r>
            <a:r>
              <a:rPr lang="zh-CN" altLang="en-US" sz="2540" b="1" i="1">
                <a:solidFill>
                  <a:srgbClr val="000000"/>
                </a:solidFill>
                <a:latin typeface="华文楷体" panose="02010600040101010101" pitchFamily="2" charset="-122"/>
                <a:ea typeface="华文楷体" panose="02010600040101010101" pitchFamily="2" charset="-122"/>
              </a:rPr>
              <a:t>，使得</a:t>
            </a:r>
            <a:endParaRPr lang="en-US" altLang="zh-CN" sz="2540" b="1">
              <a:solidFill>
                <a:srgbClr val="000000"/>
              </a:solidFill>
              <a:latin typeface="华文楷体" panose="02010600040101010101" pitchFamily="2" charset="-122"/>
              <a:ea typeface="华文楷体" panose="02010600040101010101" pitchFamily="2" charset="-122"/>
            </a:endParaRPr>
          </a:p>
        </p:txBody>
      </p:sp>
      <p:pic>
        <p:nvPicPr>
          <p:cNvPr id="348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75193" y="3148171"/>
            <a:ext cx="5426490" cy="345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3" name="矩形 4"/>
          <p:cNvSpPr>
            <a:spLocks noChangeArrowheads="1"/>
          </p:cNvSpPr>
          <p:nvPr/>
        </p:nvSpPr>
        <p:spPr bwMode="auto">
          <a:xfrm>
            <a:off x="2077979" y="4054027"/>
            <a:ext cx="6428835" cy="87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9pPr>
          </a:lstStyle>
          <a:p>
            <a:r>
              <a:rPr lang="zh-CN" altLang="en-US" sz="2540" b="1">
                <a:solidFill>
                  <a:srgbClr val="000000"/>
                </a:solidFill>
                <a:latin typeface="华文楷体" panose="02010600040101010101" pitchFamily="2" charset="-122"/>
                <a:ea typeface="华文楷体" panose="02010600040101010101" pitchFamily="2" charset="-122"/>
              </a:rPr>
              <a:t>办法是，随机产生一个</a:t>
            </a:r>
            <a:r>
              <a:rPr lang="en-US" altLang="zh-CN" sz="2540" b="1" i="1">
                <a:solidFill>
                  <a:srgbClr val="000000"/>
                </a:solidFill>
                <a:latin typeface="华文楷体" panose="02010600040101010101" pitchFamily="2" charset="-122"/>
                <a:ea typeface="华文楷体" panose="02010600040101010101" pitchFamily="2" charset="-122"/>
              </a:rPr>
              <a:t>P </a:t>
            </a:r>
            <a:r>
              <a:rPr lang="zh-CN" altLang="en-US" sz="2540" b="1">
                <a:solidFill>
                  <a:srgbClr val="000000"/>
                </a:solidFill>
                <a:latin typeface="华文楷体" panose="02010600040101010101" pitchFamily="2" charset="-122"/>
                <a:ea typeface="华文楷体" panose="02010600040101010101" pitchFamily="2" charset="-122"/>
              </a:rPr>
              <a:t>，将其与下述值进行异或得到</a:t>
            </a:r>
            <a:r>
              <a:rPr lang="en-US" altLang="zh-CN" sz="2540" b="1" i="1">
                <a:solidFill>
                  <a:srgbClr val="000000"/>
                </a:solidFill>
                <a:latin typeface="华文楷体" panose="02010600040101010101" pitchFamily="2" charset="-122"/>
                <a:ea typeface="华文楷体" panose="02010600040101010101" pitchFamily="2" charset="-122"/>
              </a:rPr>
              <a:t>P</a:t>
            </a:r>
            <a:r>
              <a:rPr lang="zh-CN" altLang="en-US" sz="2540" b="1" i="1" baseline="30000">
                <a:solidFill>
                  <a:srgbClr val="000000"/>
                </a:solidFill>
                <a:latin typeface="华文楷体" panose="02010600040101010101" pitchFamily="2" charset="-122"/>
                <a:ea typeface="华文楷体" panose="02010600040101010101" pitchFamily="2" charset="-122"/>
              </a:rPr>
              <a:t>∗</a:t>
            </a:r>
            <a:endParaRPr lang="zh-CN" altLang="en-US" sz="2540" b="1">
              <a:solidFill>
                <a:srgbClr val="000000"/>
              </a:solidFill>
              <a:latin typeface="华文楷体" panose="02010600040101010101" pitchFamily="2" charset="-122"/>
              <a:ea typeface="华文楷体" panose="02010600040101010101" pitchFamily="2" charset="-122"/>
            </a:endParaRPr>
          </a:p>
        </p:txBody>
      </p:sp>
      <p:pic>
        <p:nvPicPr>
          <p:cNvPr id="3482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8922" y="5239271"/>
            <a:ext cx="3404517" cy="328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
          <p:cNvSpPr txBox="1">
            <a:spLocks noChangeArrowheads="1"/>
          </p:cNvSpPr>
          <p:nvPr/>
        </p:nvSpPr>
        <p:spPr>
          <a:xfrm>
            <a:off x="444943" y="120463"/>
            <a:ext cx="8165657" cy="9663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30" b="1" kern="1200">
                <a:solidFill>
                  <a:schemeClr val="tx1"/>
                </a:solidFill>
                <a:latin typeface="+mj-lt"/>
                <a:ea typeface="+mj-ea"/>
                <a:cs typeface="+mj-cs"/>
              </a:defRPr>
            </a:lvl1pPr>
          </a:lstStyle>
          <a:p>
            <a:pPr defTabSz="-635">
              <a:tabLst>
                <a:tab pos="656590" algn="l"/>
                <a:tab pos="1313180" algn="l"/>
                <a:tab pos="1969770" algn="l"/>
                <a:tab pos="2626360" algn="l"/>
                <a:tab pos="3283585" algn="l"/>
                <a:tab pos="3940175" algn="l"/>
                <a:tab pos="4596765" algn="l"/>
                <a:tab pos="5253355" algn="l"/>
                <a:tab pos="5909945" algn="l"/>
                <a:tab pos="6567170" algn="l"/>
                <a:tab pos="7223760" algn="l"/>
                <a:tab pos="7880350" algn="l"/>
              </a:tabLst>
            </a:pPr>
            <a:r>
              <a:rPr lang="en-US" altLang="zh-CN" dirty="0" smtClean="0">
                <a:solidFill>
                  <a:srgbClr val="EB5E59"/>
                </a:solidFill>
              </a:rPr>
              <a:t>2</a:t>
            </a:r>
            <a:r>
              <a:rPr lang="zh-CN" altLang="en-US" dirty="0" smtClean="0">
                <a:solidFill>
                  <a:srgbClr val="EB5E59"/>
                </a:solidFill>
              </a:rPr>
              <a:t>轮</a:t>
            </a:r>
            <a:r>
              <a:rPr lang="en-US" altLang="zh-CN" dirty="0" smtClean="0">
                <a:solidFill>
                  <a:srgbClr val="EB5E59"/>
                </a:solidFill>
              </a:rPr>
              <a:t>DES</a:t>
            </a:r>
            <a:r>
              <a:rPr lang="zh-CN" altLang="en-US" dirty="0" smtClean="0">
                <a:solidFill>
                  <a:srgbClr val="EB5E59"/>
                </a:solidFill>
              </a:rPr>
              <a:t>的特征差分密码分析</a:t>
            </a:r>
            <a:endParaRPr lang="en-GB" altLang="zh-CN" dirty="0">
              <a:solidFill>
                <a:srgbClr val="EB5E59"/>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1"/>
          </p:nvPr>
        </p:nvSpPr>
        <p:spPr/>
        <p:txBody>
          <a:bodyPr/>
          <a:lstStyle/>
          <a:p>
            <a:fld id="{497068F2-DAB4-49EE-BA57-7626D23040C1}" type="slidenum">
              <a:rPr lang="zh-CN" altLang="en-US"/>
            </a:fld>
            <a:endParaRPr lang="en-US" altLang="zh-CN"/>
          </a:p>
        </p:txBody>
      </p:sp>
      <p:sp>
        <p:nvSpPr>
          <p:cNvPr id="35845" name="矩形 3"/>
          <p:cNvSpPr>
            <a:spLocks noChangeArrowheads="1"/>
          </p:cNvSpPr>
          <p:nvPr/>
        </p:nvSpPr>
        <p:spPr bwMode="auto">
          <a:xfrm>
            <a:off x="1800030" y="1290376"/>
            <a:ext cx="7925152" cy="126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9pPr>
          </a:lstStyle>
          <a:p>
            <a:pPr>
              <a:lnSpc>
                <a:spcPct val="150000"/>
              </a:lnSpc>
            </a:pPr>
            <a:r>
              <a:rPr lang="en-US" altLang="zh-CN" sz="2540" b="1">
                <a:solidFill>
                  <a:srgbClr val="FF0000"/>
                </a:solidFill>
                <a:latin typeface="华文楷体" panose="02010600040101010101" pitchFamily="2" charset="-122"/>
                <a:ea typeface="华文楷体" panose="02010600040101010101" pitchFamily="2" charset="-122"/>
              </a:rPr>
              <a:t>Step 2</a:t>
            </a:r>
            <a:r>
              <a:rPr lang="en-US" altLang="zh-CN" sz="2540" b="1">
                <a:solidFill>
                  <a:srgbClr val="000000"/>
                </a:solidFill>
                <a:latin typeface="华文楷体" panose="02010600040101010101" pitchFamily="2" charset="-122"/>
                <a:ea typeface="华文楷体" panose="02010600040101010101" pitchFamily="2" charset="-122"/>
              </a:rPr>
              <a:t>: </a:t>
            </a:r>
            <a:r>
              <a:rPr lang="zh-CN" altLang="en-US" sz="2540" b="1">
                <a:solidFill>
                  <a:srgbClr val="000000"/>
                </a:solidFill>
                <a:latin typeface="华文楷体" panose="02010600040101010101" pitchFamily="2" charset="-122"/>
                <a:ea typeface="华文楷体" panose="02010600040101010101" pitchFamily="2" charset="-122"/>
              </a:rPr>
              <a:t>对于产生的明文对</a:t>
            </a:r>
            <a:r>
              <a:rPr lang="en-US" altLang="zh-CN" sz="2540" b="1">
                <a:solidFill>
                  <a:srgbClr val="000000"/>
                </a:solidFill>
                <a:latin typeface="华文楷体" panose="02010600040101010101" pitchFamily="2" charset="-122"/>
                <a:ea typeface="华文楷体" panose="02010600040101010101" pitchFamily="2" charset="-122"/>
              </a:rPr>
              <a:t>(</a:t>
            </a:r>
            <a:r>
              <a:rPr lang="en-US" altLang="zh-CN" sz="2540" b="1" i="1">
                <a:solidFill>
                  <a:srgbClr val="000000"/>
                </a:solidFill>
                <a:latin typeface="华文楷体" panose="02010600040101010101" pitchFamily="2" charset="-122"/>
                <a:ea typeface="华文楷体" panose="02010600040101010101" pitchFamily="2" charset="-122"/>
              </a:rPr>
              <a:t>P,  P</a:t>
            </a:r>
            <a:r>
              <a:rPr lang="en-US" altLang="zh-CN" sz="2540" b="1" i="1" baseline="30000">
                <a:solidFill>
                  <a:srgbClr val="000000"/>
                </a:solidFill>
                <a:latin typeface="华文楷体" panose="02010600040101010101" pitchFamily="2" charset="-122"/>
                <a:ea typeface="华文楷体" panose="02010600040101010101" pitchFamily="2" charset="-122"/>
              </a:rPr>
              <a:t>∗</a:t>
            </a:r>
            <a:r>
              <a:rPr lang="en-US" altLang="zh-CN" sz="2540" b="1" i="1">
                <a:solidFill>
                  <a:srgbClr val="000000"/>
                </a:solidFill>
                <a:latin typeface="华文楷体" panose="02010600040101010101" pitchFamily="2" charset="-122"/>
                <a:ea typeface="华文楷体" panose="02010600040101010101" pitchFamily="2" charset="-122"/>
              </a:rPr>
              <a:t>) </a:t>
            </a:r>
            <a:r>
              <a:rPr lang="zh-CN" altLang="en-US" sz="2540" b="1">
                <a:solidFill>
                  <a:srgbClr val="000000"/>
                </a:solidFill>
                <a:latin typeface="华文楷体" panose="02010600040101010101" pitchFamily="2" charset="-122"/>
                <a:ea typeface="华文楷体" panose="02010600040101010101" pitchFamily="2" charset="-122"/>
              </a:rPr>
              <a:t>，计算加密后产生密文对</a:t>
            </a:r>
            <a:r>
              <a:rPr lang="en-US" altLang="zh-CN" sz="2540" b="1">
                <a:solidFill>
                  <a:srgbClr val="000000"/>
                </a:solidFill>
                <a:latin typeface="华文楷体" panose="02010600040101010101" pitchFamily="2" charset="-122"/>
                <a:ea typeface="华文楷体" panose="02010600040101010101" pitchFamily="2" charset="-122"/>
              </a:rPr>
              <a:t>(</a:t>
            </a:r>
            <a:r>
              <a:rPr lang="en-US" altLang="zh-CN" sz="2540" b="1" i="1">
                <a:solidFill>
                  <a:srgbClr val="000000"/>
                </a:solidFill>
                <a:latin typeface="华文楷体" panose="02010600040101010101" pitchFamily="2" charset="-122"/>
                <a:ea typeface="华文楷体" panose="02010600040101010101" pitchFamily="2" charset="-122"/>
              </a:rPr>
              <a:t>T,  T</a:t>
            </a:r>
            <a:r>
              <a:rPr lang="zh-CN" altLang="en-US" sz="2540" b="1" i="1" baseline="30000">
                <a:solidFill>
                  <a:srgbClr val="000000"/>
                </a:solidFill>
                <a:latin typeface="华文楷体" panose="02010600040101010101" pitchFamily="2" charset="-122"/>
                <a:ea typeface="华文楷体" panose="02010600040101010101" pitchFamily="2" charset="-122"/>
              </a:rPr>
              <a:t>∗</a:t>
            </a:r>
            <a:r>
              <a:rPr lang="en-US" altLang="zh-CN" sz="2540" b="1" i="1">
                <a:solidFill>
                  <a:srgbClr val="000000"/>
                </a:solidFill>
                <a:latin typeface="华文楷体" panose="02010600040101010101" pitchFamily="2" charset="-122"/>
                <a:ea typeface="华文楷体" panose="02010600040101010101" pitchFamily="2" charset="-122"/>
              </a:rPr>
              <a:t>)</a:t>
            </a:r>
            <a:r>
              <a:rPr lang="zh-CN" altLang="en-US" sz="2540" b="1">
                <a:solidFill>
                  <a:srgbClr val="000000"/>
                </a:solidFill>
                <a:latin typeface="华文楷体" panose="02010600040101010101" pitchFamily="2" charset="-122"/>
                <a:ea typeface="华文楷体" panose="02010600040101010101" pitchFamily="2" charset="-122"/>
              </a:rPr>
              <a:t>（选择明文攻击）</a:t>
            </a:r>
            <a:endParaRPr lang="en-US" altLang="zh-CN" sz="2540" b="1">
              <a:solidFill>
                <a:srgbClr val="000000"/>
              </a:solidFill>
              <a:latin typeface="华文楷体" panose="02010600040101010101" pitchFamily="2" charset="-122"/>
              <a:ea typeface="华文楷体" panose="02010600040101010101" pitchFamily="2" charset="-122"/>
            </a:endParaRPr>
          </a:p>
        </p:txBody>
      </p:sp>
      <p:sp>
        <p:nvSpPr>
          <p:cNvPr id="35846" name="矩形 3"/>
          <p:cNvSpPr>
            <a:spLocks noChangeArrowheads="1"/>
          </p:cNvSpPr>
          <p:nvPr/>
        </p:nvSpPr>
        <p:spPr bwMode="auto">
          <a:xfrm>
            <a:off x="1883559" y="2962393"/>
            <a:ext cx="6288901" cy="48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9pPr>
          </a:lstStyle>
          <a:p>
            <a:r>
              <a:rPr lang="en-US" altLang="zh-CN" sz="2540" b="1">
                <a:solidFill>
                  <a:srgbClr val="FF0000"/>
                </a:solidFill>
                <a:latin typeface="华文楷体" panose="02010600040101010101" pitchFamily="2" charset="-122"/>
                <a:ea typeface="华文楷体" panose="02010600040101010101" pitchFamily="2" charset="-122"/>
              </a:rPr>
              <a:t>Step 3</a:t>
            </a:r>
            <a:r>
              <a:rPr lang="en-US" altLang="zh-CN" sz="2540" b="1">
                <a:solidFill>
                  <a:srgbClr val="000000"/>
                </a:solidFill>
                <a:latin typeface="华文楷体" panose="02010600040101010101" pitchFamily="2" charset="-122"/>
                <a:ea typeface="华文楷体" panose="02010600040101010101" pitchFamily="2" charset="-122"/>
              </a:rPr>
              <a:t>: </a:t>
            </a:r>
            <a:r>
              <a:rPr lang="zh-CN" altLang="en-US" sz="2540" b="1">
                <a:solidFill>
                  <a:srgbClr val="000000"/>
                </a:solidFill>
                <a:latin typeface="华文楷体" panose="02010600040101010101" pitchFamily="2" charset="-122"/>
                <a:ea typeface="华文楷体" panose="02010600040101010101" pitchFamily="2" charset="-122"/>
              </a:rPr>
              <a:t>计算</a:t>
            </a:r>
            <a:r>
              <a:rPr lang="en-US" altLang="zh-CN" sz="2540" b="1" i="1">
                <a:solidFill>
                  <a:srgbClr val="000000"/>
                </a:solidFill>
                <a:latin typeface="华文楷体" panose="02010600040101010101" pitchFamily="2" charset="-122"/>
                <a:ea typeface="华文楷体" panose="02010600040101010101" pitchFamily="2" charset="-122"/>
              </a:rPr>
              <a:t>T’=T⊕T</a:t>
            </a:r>
            <a:r>
              <a:rPr lang="en-US" altLang="zh-CN" sz="2540" b="1" i="1" baseline="30000">
                <a:solidFill>
                  <a:srgbClr val="000000"/>
                </a:solidFill>
                <a:latin typeface="华文楷体" panose="02010600040101010101" pitchFamily="2" charset="-122"/>
                <a:ea typeface="华文楷体" panose="02010600040101010101" pitchFamily="2" charset="-122"/>
              </a:rPr>
              <a:t>∗</a:t>
            </a:r>
            <a:r>
              <a:rPr lang="zh-CN" altLang="en-US" sz="2540" b="1" i="1">
                <a:solidFill>
                  <a:srgbClr val="000000"/>
                </a:solidFill>
                <a:latin typeface="华文楷体" panose="02010600040101010101" pitchFamily="2" charset="-122"/>
                <a:ea typeface="华文楷体" panose="02010600040101010101" pitchFamily="2" charset="-122"/>
              </a:rPr>
              <a:t>，</a:t>
            </a:r>
            <a:r>
              <a:rPr lang="zh-CN" altLang="en-US" sz="2540" b="1">
                <a:solidFill>
                  <a:srgbClr val="000000"/>
                </a:solidFill>
                <a:latin typeface="华文楷体" panose="02010600040101010101" pitchFamily="2" charset="-122"/>
                <a:ea typeface="华文楷体" panose="02010600040101010101" pitchFamily="2" charset="-122"/>
              </a:rPr>
              <a:t>检查结果是否等于</a:t>
            </a:r>
            <a:endParaRPr lang="zh-CN" altLang="en-US" sz="2540" b="1">
              <a:solidFill>
                <a:srgbClr val="000000"/>
              </a:solidFill>
              <a:latin typeface="华文楷体" panose="02010600040101010101" pitchFamily="2" charset="-122"/>
              <a:ea typeface="华文楷体" panose="02010600040101010101" pitchFamily="2" charset="-122"/>
            </a:endParaRPr>
          </a:p>
        </p:txBody>
      </p:sp>
      <p:pic>
        <p:nvPicPr>
          <p:cNvPr id="3584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04358" y="3653664"/>
            <a:ext cx="3430440" cy="293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8" name="矩形 5"/>
          <p:cNvSpPr>
            <a:spLocks noChangeArrowheads="1"/>
          </p:cNvSpPr>
          <p:nvPr/>
        </p:nvSpPr>
        <p:spPr bwMode="auto">
          <a:xfrm>
            <a:off x="2013172" y="4114513"/>
            <a:ext cx="8036044" cy="1851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9pPr>
          </a:lstStyle>
          <a:p>
            <a:pPr>
              <a:lnSpc>
                <a:spcPct val="150000"/>
              </a:lnSpc>
            </a:pPr>
            <a:r>
              <a:rPr lang="zh-CN" altLang="en-US" sz="2540" b="1">
                <a:solidFill>
                  <a:srgbClr val="000000"/>
                </a:solidFill>
                <a:latin typeface="华文楷体" panose="02010600040101010101" pitchFamily="2" charset="-122"/>
                <a:ea typeface="华文楷体" panose="02010600040101010101" pitchFamily="2" charset="-122"/>
              </a:rPr>
              <a:t>如果不相等，就说明特征不符，这个明文对就不能用。重返第一步，产生新的明文对；</a:t>
            </a:r>
            <a:endParaRPr lang="en-US" altLang="zh-CN" sz="2540" b="1">
              <a:solidFill>
                <a:srgbClr val="000000"/>
              </a:solidFill>
              <a:latin typeface="华文楷体" panose="02010600040101010101" pitchFamily="2" charset="-122"/>
              <a:ea typeface="华文楷体" panose="02010600040101010101" pitchFamily="2" charset="-122"/>
            </a:endParaRPr>
          </a:p>
          <a:p>
            <a:pPr>
              <a:lnSpc>
                <a:spcPct val="150000"/>
              </a:lnSpc>
            </a:pPr>
            <a:r>
              <a:rPr lang="zh-CN" altLang="en-US" sz="2540" b="1">
                <a:solidFill>
                  <a:srgbClr val="000000"/>
                </a:solidFill>
                <a:latin typeface="华文楷体" panose="02010600040101010101" pitchFamily="2" charset="-122"/>
                <a:ea typeface="华文楷体" panose="02010600040101010101" pitchFamily="2" charset="-122"/>
              </a:rPr>
              <a:t>如果相等，则特征相符，进入第四步</a:t>
            </a:r>
            <a:endParaRPr lang="en-US" altLang="zh-CN" sz="2540" b="1">
              <a:solidFill>
                <a:srgbClr val="000000"/>
              </a:solidFill>
              <a:latin typeface="华文楷体" panose="02010600040101010101" pitchFamily="2" charset="-122"/>
              <a:ea typeface="华文楷体" panose="02010600040101010101" pitchFamily="2" charset="-122"/>
            </a:endParaRPr>
          </a:p>
        </p:txBody>
      </p:sp>
      <p:sp>
        <p:nvSpPr>
          <p:cNvPr id="11" name="Rectangle 1"/>
          <p:cNvSpPr txBox="1">
            <a:spLocks noChangeArrowheads="1"/>
          </p:cNvSpPr>
          <p:nvPr/>
        </p:nvSpPr>
        <p:spPr>
          <a:xfrm>
            <a:off x="444943" y="120463"/>
            <a:ext cx="8165657" cy="9663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30" b="1" kern="1200">
                <a:solidFill>
                  <a:schemeClr val="tx1"/>
                </a:solidFill>
                <a:latin typeface="+mj-lt"/>
                <a:ea typeface="+mj-ea"/>
                <a:cs typeface="+mj-cs"/>
              </a:defRPr>
            </a:lvl1pPr>
          </a:lstStyle>
          <a:p>
            <a:pPr defTabSz="-635">
              <a:tabLst>
                <a:tab pos="656590" algn="l"/>
                <a:tab pos="1313180" algn="l"/>
                <a:tab pos="1969770" algn="l"/>
                <a:tab pos="2626360" algn="l"/>
                <a:tab pos="3283585" algn="l"/>
                <a:tab pos="3940175" algn="l"/>
                <a:tab pos="4596765" algn="l"/>
                <a:tab pos="5253355" algn="l"/>
                <a:tab pos="5909945" algn="l"/>
                <a:tab pos="6567170" algn="l"/>
                <a:tab pos="7223760" algn="l"/>
                <a:tab pos="7880350" algn="l"/>
              </a:tabLst>
            </a:pPr>
            <a:r>
              <a:rPr lang="en-US" altLang="zh-CN" dirty="0" smtClean="0">
                <a:solidFill>
                  <a:srgbClr val="EB5E59"/>
                </a:solidFill>
              </a:rPr>
              <a:t>2</a:t>
            </a:r>
            <a:r>
              <a:rPr lang="zh-CN" altLang="en-US" dirty="0" smtClean="0">
                <a:solidFill>
                  <a:srgbClr val="EB5E59"/>
                </a:solidFill>
              </a:rPr>
              <a:t>轮</a:t>
            </a:r>
            <a:r>
              <a:rPr lang="en-US" altLang="zh-CN" dirty="0" smtClean="0">
                <a:solidFill>
                  <a:srgbClr val="EB5E59"/>
                </a:solidFill>
              </a:rPr>
              <a:t>DES</a:t>
            </a:r>
            <a:r>
              <a:rPr lang="zh-CN" altLang="en-US" dirty="0" smtClean="0">
                <a:solidFill>
                  <a:srgbClr val="EB5E59"/>
                </a:solidFill>
              </a:rPr>
              <a:t>的特征差分密码分析</a:t>
            </a:r>
            <a:endParaRPr lang="en-GB" altLang="zh-CN" dirty="0">
              <a:solidFill>
                <a:srgbClr val="EB5E59"/>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fld id="{158A32A5-B119-4635-AFF4-9A6693FBCB41}" type="slidenum">
              <a:rPr lang="zh-CN" altLang="en-US"/>
            </a:fld>
            <a:endParaRPr lang="en-US" altLang="zh-CN"/>
          </a:p>
        </p:txBody>
      </p:sp>
      <p:sp>
        <p:nvSpPr>
          <p:cNvPr id="36869" name="矩形 3"/>
          <p:cNvSpPr>
            <a:spLocks noChangeArrowheads="1"/>
          </p:cNvSpPr>
          <p:nvPr/>
        </p:nvSpPr>
        <p:spPr bwMode="auto">
          <a:xfrm>
            <a:off x="1898680" y="1180617"/>
            <a:ext cx="7838743" cy="3023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9pPr>
          </a:lstStyle>
          <a:p>
            <a:pPr>
              <a:lnSpc>
                <a:spcPct val="150000"/>
              </a:lnSpc>
            </a:pPr>
            <a:r>
              <a:rPr lang="en-US" altLang="zh-CN" sz="2540" b="1" dirty="0">
                <a:solidFill>
                  <a:srgbClr val="FF0000"/>
                </a:solidFill>
                <a:latin typeface="华文楷体" panose="02010600040101010101" pitchFamily="2" charset="-122"/>
                <a:ea typeface="华文楷体" panose="02010600040101010101" pitchFamily="2" charset="-122"/>
              </a:rPr>
              <a:t>Step 4</a:t>
            </a:r>
            <a:r>
              <a:rPr lang="en-US" altLang="zh-CN" sz="2540" b="1" dirty="0">
                <a:solidFill>
                  <a:srgbClr val="000000"/>
                </a:solidFill>
                <a:latin typeface="华文楷体" panose="02010600040101010101" pitchFamily="2" charset="-122"/>
                <a:ea typeface="华文楷体" panose="02010600040101010101" pitchFamily="2" charset="-122"/>
              </a:rPr>
              <a:t>: </a:t>
            </a:r>
            <a:r>
              <a:rPr lang="zh-CN" altLang="en-US" sz="2540" b="1" dirty="0">
                <a:solidFill>
                  <a:srgbClr val="000000"/>
                </a:solidFill>
                <a:latin typeface="华文楷体" panose="02010600040101010101" pitchFamily="2" charset="-122"/>
                <a:ea typeface="华文楷体" panose="02010600040101010101" pitchFamily="2" charset="-122"/>
              </a:rPr>
              <a:t>因为</a:t>
            </a:r>
            <a:r>
              <a:rPr lang="en-US" altLang="zh-CN" sz="2540" b="1" i="1" dirty="0">
                <a:solidFill>
                  <a:srgbClr val="000000"/>
                </a:solidFill>
                <a:latin typeface="华文楷体" panose="02010600040101010101" pitchFamily="2" charset="-122"/>
                <a:ea typeface="华文楷体" panose="02010600040101010101" pitchFamily="2" charset="-122"/>
              </a:rPr>
              <a:t>S2, . . . , S8</a:t>
            </a:r>
            <a:r>
              <a:rPr lang="zh-CN" altLang="en-US" sz="2540" b="1" dirty="0">
                <a:solidFill>
                  <a:srgbClr val="000000"/>
                </a:solidFill>
                <a:latin typeface="华文楷体" panose="02010600040101010101" pitchFamily="2" charset="-122"/>
                <a:ea typeface="华文楷体" panose="02010600040101010101" pitchFamily="2" charset="-122"/>
              </a:rPr>
              <a:t>的差分输入都为</a:t>
            </a:r>
            <a:r>
              <a:rPr lang="zh-CN" altLang="en-US" sz="2540" b="1" i="1" dirty="0">
                <a:solidFill>
                  <a:srgbClr val="000000"/>
                </a:solidFill>
                <a:latin typeface="华文楷体" panose="02010600040101010101" pitchFamily="2" charset="-122"/>
                <a:ea typeface="华文楷体" panose="02010600040101010101" pitchFamily="2" charset="-122"/>
              </a:rPr>
              <a:t>０</a:t>
            </a:r>
            <a:r>
              <a:rPr lang="zh-CN" altLang="en-US" sz="2540" b="1" dirty="0">
                <a:solidFill>
                  <a:srgbClr val="000000"/>
                </a:solidFill>
                <a:latin typeface="华文楷体" panose="02010600040101010101" pitchFamily="2" charset="-122"/>
                <a:ea typeface="华文楷体" panose="02010600040101010101" pitchFamily="2" charset="-122"/>
              </a:rPr>
              <a:t>，所以没有信息可以从</a:t>
            </a:r>
            <a:r>
              <a:rPr lang="en-US" altLang="zh-CN" sz="2540" b="1" i="1" dirty="0">
                <a:solidFill>
                  <a:srgbClr val="000000"/>
                </a:solidFill>
                <a:latin typeface="华文楷体" panose="02010600040101010101" pitchFamily="2" charset="-122"/>
                <a:ea typeface="华文楷体" panose="02010600040101010101" pitchFamily="2" charset="-122"/>
              </a:rPr>
              <a:t>S2</a:t>
            </a:r>
            <a:r>
              <a:rPr lang="en-US" altLang="zh-CN" sz="2540" b="1" i="1" baseline="-25000" dirty="0">
                <a:solidFill>
                  <a:srgbClr val="000000"/>
                </a:solidFill>
                <a:latin typeface="华文楷体" panose="02010600040101010101" pitchFamily="2" charset="-122"/>
                <a:ea typeface="华文楷体" panose="02010600040101010101" pitchFamily="2" charset="-122"/>
              </a:rPr>
              <a:t>K</a:t>
            </a:r>
            <a:r>
              <a:rPr lang="en-US" altLang="zh-CN" sz="2540" b="1" i="1" dirty="0">
                <a:solidFill>
                  <a:srgbClr val="000000"/>
                </a:solidFill>
                <a:latin typeface="华文楷体" panose="02010600040101010101" pitchFamily="2" charset="-122"/>
                <a:ea typeface="华文楷体" panose="02010600040101010101" pitchFamily="2" charset="-122"/>
              </a:rPr>
              <a:t>, . . . , S8</a:t>
            </a:r>
            <a:r>
              <a:rPr lang="en-US" altLang="zh-CN" sz="2540" b="1" i="1" baseline="-25000" dirty="0">
                <a:solidFill>
                  <a:srgbClr val="000000"/>
                </a:solidFill>
                <a:latin typeface="华文楷体" panose="02010600040101010101" pitchFamily="2" charset="-122"/>
                <a:ea typeface="华文楷体" panose="02010600040101010101" pitchFamily="2" charset="-122"/>
              </a:rPr>
              <a:t>K</a:t>
            </a:r>
            <a:r>
              <a:rPr lang="zh-CN" altLang="en-US" sz="2540" b="1" dirty="0">
                <a:solidFill>
                  <a:srgbClr val="000000"/>
                </a:solidFill>
                <a:latin typeface="华文楷体" panose="02010600040101010101" pitchFamily="2" charset="-122"/>
                <a:ea typeface="华文楷体" panose="02010600040101010101" pitchFamily="2" charset="-122"/>
              </a:rPr>
              <a:t>得到。</a:t>
            </a:r>
            <a:endParaRPr lang="en-US" altLang="zh-CN" sz="2540" b="1" dirty="0">
              <a:solidFill>
                <a:srgbClr val="000000"/>
              </a:solidFill>
              <a:latin typeface="华文楷体" panose="02010600040101010101" pitchFamily="2" charset="-122"/>
              <a:ea typeface="华文楷体" panose="02010600040101010101" pitchFamily="2" charset="-122"/>
            </a:endParaRPr>
          </a:p>
          <a:p>
            <a:pPr>
              <a:lnSpc>
                <a:spcPct val="150000"/>
              </a:lnSpc>
            </a:pPr>
            <a:r>
              <a:rPr lang="zh-CN" altLang="en-US" sz="2540" b="1" dirty="0">
                <a:solidFill>
                  <a:srgbClr val="000000"/>
                </a:solidFill>
                <a:latin typeface="华文楷体" panose="02010600040101010101" pitchFamily="2" charset="-122"/>
                <a:ea typeface="华文楷体" panose="02010600040101010101" pitchFamily="2" charset="-122"/>
              </a:rPr>
              <a:t>在</a:t>
            </a:r>
            <a:r>
              <a:rPr lang="en-US" altLang="zh-CN" sz="2540" b="1" i="1" dirty="0">
                <a:solidFill>
                  <a:srgbClr val="000000"/>
                </a:solidFill>
                <a:latin typeface="华文楷体" panose="02010600040101010101" pitchFamily="2" charset="-122"/>
                <a:ea typeface="华文楷体" panose="02010600040101010101" pitchFamily="2" charset="-122"/>
              </a:rPr>
              <a:t>S1</a:t>
            </a:r>
            <a:r>
              <a:rPr lang="zh-CN" altLang="en-US" sz="2540" b="1" dirty="0">
                <a:solidFill>
                  <a:srgbClr val="000000"/>
                </a:solidFill>
                <a:latin typeface="华文楷体" panose="02010600040101010101" pitchFamily="2" charset="-122"/>
                <a:ea typeface="华文楷体" panose="02010600040101010101" pitchFamily="2" charset="-122"/>
              </a:rPr>
              <a:t>的差分分布表中，</a:t>
            </a:r>
            <a:r>
              <a:rPr lang="en-US" altLang="zh-CN" sz="2540" b="1" i="1" dirty="0">
                <a:solidFill>
                  <a:srgbClr val="000000"/>
                </a:solidFill>
                <a:latin typeface="华文楷体" panose="02010600040101010101" pitchFamily="2" charset="-122"/>
                <a:ea typeface="华文楷体" panose="02010600040101010101" pitchFamily="2" charset="-122"/>
              </a:rPr>
              <a:t>0C → E</a:t>
            </a:r>
            <a:r>
              <a:rPr lang="zh-CN" altLang="en-US" sz="2540" b="1" dirty="0">
                <a:solidFill>
                  <a:srgbClr val="000000"/>
                </a:solidFill>
                <a:latin typeface="华文楷体" panose="02010600040101010101" pitchFamily="2" charset="-122"/>
                <a:ea typeface="华文楷体" panose="02010600040101010101" pitchFamily="2" charset="-122"/>
              </a:rPr>
              <a:t>有</a:t>
            </a:r>
            <a:r>
              <a:rPr lang="en-US" altLang="zh-CN" sz="2540" b="1" i="1" dirty="0">
                <a:solidFill>
                  <a:srgbClr val="000000"/>
                </a:solidFill>
                <a:latin typeface="华文楷体" panose="02010600040101010101" pitchFamily="2" charset="-122"/>
                <a:ea typeface="华文楷体" panose="02010600040101010101" pitchFamily="2" charset="-122"/>
              </a:rPr>
              <a:t>14/64</a:t>
            </a:r>
            <a:r>
              <a:rPr lang="zh-CN" altLang="en-US" sz="2540" b="1" dirty="0">
                <a:solidFill>
                  <a:srgbClr val="000000"/>
                </a:solidFill>
                <a:latin typeface="华文楷体" panose="02010600040101010101" pitchFamily="2" charset="-122"/>
                <a:ea typeface="华文楷体" panose="02010600040101010101" pitchFamily="2" charset="-122"/>
              </a:rPr>
              <a:t>的概率，即只有</a:t>
            </a:r>
            <a:r>
              <a:rPr lang="en-US" altLang="zh-CN" sz="2540" b="1" dirty="0">
                <a:solidFill>
                  <a:srgbClr val="000000"/>
                </a:solidFill>
                <a:latin typeface="华文楷体" panose="02010600040101010101" pitchFamily="2" charset="-122"/>
                <a:ea typeface="华文楷体" panose="02010600040101010101" pitchFamily="2" charset="-122"/>
              </a:rPr>
              <a:t>64</a:t>
            </a:r>
            <a:r>
              <a:rPr lang="zh-CN" altLang="en-US" sz="2540" b="1" dirty="0">
                <a:solidFill>
                  <a:srgbClr val="000000"/>
                </a:solidFill>
                <a:latin typeface="华文楷体" panose="02010600040101010101" pitchFamily="2" charset="-122"/>
                <a:ea typeface="华文楷体" panose="02010600040101010101" pitchFamily="2" charset="-122"/>
              </a:rPr>
              <a:t>分之</a:t>
            </a:r>
            <a:r>
              <a:rPr lang="en-US" altLang="zh-CN" sz="2540" b="1" dirty="0">
                <a:solidFill>
                  <a:srgbClr val="000000"/>
                </a:solidFill>
                <a:latin typeface="华文楷体" panose="02010600040101010101" pitchFamily="2" charset="-122"/>
                <a:ea typeface="华文楷体" panose="02010600040101010101" pitchFamily="2" charset="-122"/>
              </a:rPr>
              <a:t>14</a:t>
            </a:r>
            <a:r>
              <a:rPr lang="zh-CN" altLang="en-US" sz="2540" b="1" dirty="0">
                <a:solidFill>
                  <a:srgbClr val="000000"/>
                </a:solidFill>
                <a:latin typeface="华文楷体" panose="02010600040101010101" pitchFamily="2" charset="-122"/>
                <a:ea typeface="华文楷体" panose="02010600040101010101" pitchFamily="2" charset="-122"/>
              </a:rPr>
              <a:t>可以得到</a:t>
            </a:r>
            <a:endParaRPr lang="en-US" altLang="zh-CN" sz="2540" b="1" dirty="0">
              <a:solidFill>
                <a:srgbClr val="000000"/>
              </a:solidFill>
              <a:latin typeface="华文楷体" panose="02010600040101010101" pitchFamily="2" charset="-122"/>
              <a:ea typeface="华文楷体" panose="02010600040101010101" pitchFamily="2" charset="-122"/>
            </a:endParaRPr>
          </a:p>
          <a:p>
            <a:pPr>
              <a:lnSpc>
                <a:spcPct val="150000"/>
              </a:lnSpc>
            </a:pPr>
            <a:r>
              <a:rPr lang="zh-CN" altLang="en-US" sz="2540" b="1" dirty="0">
                <a:solidFill>
                  <a:srgbClr val="000000"/>
                </a:solidFill>
                <a:latin typeface="华文楷体" panose="02010600040101010101" pitchFamily="2" charset="-122"/>
                <a:ea typeface="华文楷体" panose="02010600040101010101" pitchFamily="2" charset="-122"/>
              </a:rPr>
              <a:t>产生</a:t>
            </a:r>
            <a:endParaRPr lang="en-US" altLang="zh-CN" sz="2540" b="1" dirty="0">
              <a:solidFill>
                <a:srgbClr val="000000"/>
              </a:solidFill>
              <a:latin typeface="华文楷体" panose="02010600040101010101" pitchFamily="2" charset="-122"/>
              <a:ea typeface="华文楷体" panose="02010600040101010101" pitchFamily="2" charset="-122"/>
            </a:endParaRPr>
          </a:p>
        </p:txBody>
      </p:sp>
      <p:pic>
        <p:nvPicPr>
          <p:cNvPr id="368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21101" y="3119718"/>
            <a:ext cx="2709270" cy="33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5596" y="3696898"/>
            <a:ext cx="2358968" cy="328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
          <p:cNvSpPr txBox="1">
            <a:spLocks noChangeArrowheads="1"/>
          </p:cNvSpPr>
          <p:nvPr/>
        </p:nvSpPr>
        <p:spPr>
          <a:xfrm>
            <a:off x="444943" y="120463"/>
            <a:ext cx="8165657" cy="9663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30" b="1" kern="1200">
                <a:solidFill>
                  <a:schemeClr val="tx1"/>
                </a:solidFill>
                <a:latin typeface="+mj-lt"/>
                <a:ea typeface="+mj-ea"/>
                <a:cs typeface="+mj-cs"/>
              </a:defRPr>
            </a:lvl1pPr>
          </a:lstStyle>
          <a:p>
            <a:pPr defTabSz="-635">
              <a:tabLst>
                <a:tab pos="656590" algn="l"/>
                <a:tab pos="1313180" algn="l"/>
                <a:tab pos="1969770" algn="l"/>
                <a:tab pos="2626360" algn="l"/>
                <a:tab pos="3283585" algn="l"/>
                <a:tab pos="3940175" algn="l"/>
                <a:tab pos="4596765" algn="l"/>
                <a:tab pos="5253355" algn="l"/>
                <a:tab pos="5909945" algn="l"/>
                <a:tab pos="6567170" algn="l"/>
                <a:tab pos="7223760" algn="l"/>
                <a:tab pos="7880350" algn="l"/>
              </a:tabLst>
            </a:pPr>
            <a:r>
              <a:rPr lang="en-US" altLang="zh-CN" dirty="0" smtClean="0">
                <a:solidFill>
                  <a:srgbClr val="EB5E59"/>
                </a:solidFill>
              </a:rPr>
              <a:t>2</a:t>
            </a:r>
            <a:r>
              <a:rPr lang="zh-CN" altLang="en-US" dirty="0" smtClean="0">
                <a:solidFill>
                  <a:srgbClr val="EB5E59"/>
                </a:solidFill>
              </a:rPr>
              <a:t>轮</a:t>
            </a:r>
            <a:r>
              <a:rPr lang="en-US" altLang="zh-CN" dirty="0" smtClean="0">
                <a:solidFill>
                  <a:srgbClr val="EB5E59"/>
                </a:solidFill>
              </a:rPr>
              <a:t>DES</a:t>
            </a:r>
            <a:r>
              <a:rPr lang="zh-CN" altLang="en-US" dirty="0" smtClean="0">
                <a:solidFill>
                  <a:srgbClr val="EB5E59"/>
                </a:solidFill>
              </a:rPr>
              <a:t>的特征差分密码分析</a:t>
            </a:r>
            <a:endParaRPr lang="en-GB" altLang="zh-CN" dirty="0">
              <a:solidFill>
                <a:srgbClr val="EB5E59"/>
              </a:solidFill>
            </a:endParaRPr>
          </a:p>
        </p:txBody>
      </p:sp>
      <p:sp>
        <p:nvSpPr>
          <p:cNvPr id="11" name="矩形 4"/>
          <p:cNvSpPr>
            <a:spLocks noChangeArrowheads="1"/>
          </p:cNvSpPr>
          <p:nvPr/>
        </p:nvSpPr>
        <p:spPr bwMode="auto">
          <a:xfrm>
            <a:off x="1821340" y="4204522"/>
            <a:ext cx="8968579" cy="1851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9pPr>
          </a:lstStyle>
          <a:p>
            <a:pPr>
              <a:lnSpc>
                <a:spcPct val="150000"/>
              </a:lnSpc>
            </a:pPr>
            <a:r>
              <a:rPr lang="zh-CN" altLang="en-US" sz="2540" b="1" i="1" dirty="0">
                <a:solidFill>
                  <a:srgbClr val="000000"/>
                </a:solidFill>
                <a:latin typeface="华文楷体" panose="02010600040101010101" pitchFamily="2" charset="-122"/>
                <a:ea typeface="华文楷体" panose="02010600040101010101" pitchFamily="2" charset="-122"/>
              </a:rPr>
              <a:t>这</a:t>
            </a:r>
            <a:r>
              <a:rPr lang="en-US" altLang="zh-CN" sz="2540" b="1" i="1" dirty="0">
                <a:solidFill>
                  <a:srgbClr val="000000"/>
                </a:solidFill>
                <a:latin typeface="华文楷体" panose="02010600040101010101" pitchFamily="2" charset="-122"/>
                <a:ea typeface="华文楷体" panose="02010600040101010101" pitchFamily="2" charset="-122"/>
              </a:rPr>
              <a:t>14 </a:t>
            </a:r>
            <a:r>
              <a:rPr lang="zh-CN" altLang="en-US" sz="2540" b="1" dirty="0">
                <a:solidFill>
                  <a:srgbClr val="000000"/>
                </a:solidFill>
                <a:latin typeface="华文楷体" panose="02010600040101010101" pitchFamily="2" charset="-122"/>
                <a:ea typeface="华文楷体" panose="02010600040101010101" pitchFamily="2" charset="-122"/>
              </a:rPr>
              <a:t>个可能值可以通过把每个可能的</a:t>
            </a:r>
            <a:r>
              <a:rPr lang="en-US" altLang="zh-CN" sz="2540" b="1" i="1" dirty="0">
                <a:solidFill>
                  <a:srgbClr val="000000"/>
                </a:solidFill>
                <a:latin typeface="华文楷体" panose="02010600040101010101" pitchFamily="2" charset="-122"/>
                <a:ea typeface="华文楷体" panose="02010600040101010101" pitchFamily="2" charset="-122"/>
              </a:rPr>
              <a:t>S1</a:t>
            </a:r>
            <a:r>
              <a:rPr lang="en-US" altLang="zh-CN" sz="2540" b="1" i="1" baseline="-25000" dirty="0">
                <a:solidFill>
                  <a:srgbClr val="000000"/>
                </a:solidFill>
                <a:latin typeface="华文楷体" panose="02010600040101010101" pitchFamily="2" charset="-122"/>
                <a:ea typeface="华文楷体" panose="02010600040101010101" pitchFamily="2" charset="-122"/>
              </a:rPr>
              <a:t>K </a:t>
            </a:r>
            <a:r>
              <a:rPr lang="zh-CN" altLang="en-US" sz="2540" b="1" dirty="0">
                <a:solidFill>
                  <a:srgbClr val="000000"/>
                </a:solidFill>
                <a:latin typeface="华文楷体" panose="02010600040101010101" pitchFamily="2" charset="-122"/>
                <a:ea typeface="华文楷体" panose="02010600040101010101" pitchFamily="2" charset="-122"/>
              </a:rPr>
              <a:t>与相应的</a:t>
            </a:r>
            <a:r>
              <a:rPr lang="en-US" altLang="zh-CN" sz="2540" b="1" i="1" dirty="0">
                <a:solidFill>
                  <a:srgbClr val="000000"/>
                </a:solidFill>
                <a:latin typeface="华文楷体" panose="02010600040101010101" pitchFamily="2" charset="-122"/>
                <a:ea typeface="华文楷体" panose="02010600040101010101" pitchFamily="2" charset="-122"/>
              </a:rPr>
              <a:t>S1</a:t>
            </a:r>
            <a:r>
              <a:rPr lang="en-US" altLang="zh-CN" sz="2540" b="1" i="1" baseline="-25000" dirty="0">
                <a:solidFill>
                  <a:srgbClr val="000000"/>
                </a:solidFill>
                <a:latin typeface="华文楷体" panose="02010600040101010101" pitchFamily="2" charset="-122"/>
                <a:ea typeface="华文楷体" panose="02010600040101010101" pitchFamily="2" charset="-122"/>
              </a:rPr>
              <a:t>E</a:t>
            </a:r>
            <a:r>
              <a:rPr lang="en-US" altLang="zh-CN" sz="2540" b="1" i="1" dirty="0">
                <a:solidFill>
                  <a:srgbClr val="000000"/>
                </a:solidFill>
                <a:latin typeface="华文楷体" panose="02010600040101010101" pitchFamily="2" charset="-122"/>
                <a:ea typeface="华文楷体" panose="02010600040101010101" pitchFamily="2" charset="-122"/>
              </a:rPr>
              <a:t> </a:t>
            </a:r>
            <a:r>
              <a:rPr lang="zh-CN" altLang="en-US" sz="2540" b="1" dirty="0">
                <a:solidFill>
                  <a:srgbClr val="000000"/>
                </a:solidFill>
                <a:latin typeface="华文楷体" panose="02010600040101010101" pitchFamily="2" charset="-122"/>
                <a:ea typeface="华文楷体" panose="02010600040101010101" pitchFamily="2" charset="-122"/>
              </a:rPr>
              <a:t>和</a:t>
            </a:r>
            <a:r>
              <a:rPr lang="en-US" altLang="zh-CN" sz="2540" b="1" i="1" dirty="0">
                <a:solidFill>
                  <a:srgbClr val="000000"/>
                </a:solidFill>
                <a:latin typeface="华文楷体" panose="02010600040101010101" pitchFamily="2" charset="-122"/>
                <a:ea typeface="华文楷体" panose="02010600040101010101" pitchFamily="2" charset="-122"/>
              </a:rPr>
              <a:t>S1∗</a:t>
            </a:r>
            <a:r>
              <a:rPr lang="en-US" altLang="zh-CN" sz="2540" b="1" i="1" baseline="-25000" dirty="0">
                <a:solidFill>
                  <a:srgbClr val="000000"/>
                </a:solidFill>
                <a:latin typeface="华文楷体" panose="02010600040101010101" pitchFamily="2" charset="-122"/>
                <a:ea typeface="华文楷体" panose="02010600040101010101" pitchFamily="2" charset="-122"/>
              </a:rPr>
              <a:t>E </a:t>
            </a:r>
            <a:r>
              <a:rPr lang="zh-CN" altLang="en-US" sz="2540" b="1" dirty="0">
                <a:solidFill>
                  <a:srgbClr val="000000"/>
                </a:solidFill>
                <a:latin typeface="华文楷体" panose="02010600040101010101" pitchFamily="2" charset="-122"/>
                <a:ea typeface="华文楷体" panose="02010600040101010101" pitchFamily="2" charset="-122"/>
              </a:rPr>
              <a:t>的６比特相异或来确定，计算</a:t>
            </a:r>
            <a:r>
              <a:rPr lang="en-US" altLang="zh-CN" sz="2540" b="1" i="1" dirty="0">
                <a:solidFill>
                  <a:srgbClr val="000000"/>
                </a:solidFill>
                <a:latin typeface="华文楷体" panose="02010600040101010101" pitchFamily="2" charset="-122"/>
                <a:ea typeface="华文楷体" panose="02010600040101010101" pitchFamily="2" charset="-122"/>
              </a:rPr>
              <a:t>S1</a:t>
            </a:r>
            <a:r>
              <a:rPr lang="zh-CN" altLang="en-US" sz="2540" b="1" dirty="0">
                <a:solidFill>
                  <a:srgbClr val="000000"/>
                </a:solidFill>
                <a:latin typeface="华文楷体" panose="02010600040101010101" pitchFamily="2" charset="-122"/>
                <a:ea typeface="华文楷体" panose="02010600040101010101" pitchFamily="2" charset="-122"/>
              </a:rPr>
              <a:t>的差分输出</a:t>
            </a:r>
            <a:r>
              <a:rPr lang="en-US" altLang="zh-CN" sz="2540" b="1" i="1" dirty="0">
                <a:solidFill>
                  <a:srgbClr val="000000"/>
                </a:solidFill>
                <a:latin typeface="华文楷体" panose="02010600040101010101" pitchFamily="2" charset="-122"/>
                <a:ea typeface="华文楷体" panose="02010600040101010101" pitchFamily="2" charset="-122"/>
              </a:rPr>
              <a:t>S1</a:t>
            </a:r>
            <a:r>
              <a:rPr lang="en-US" altLang="zh-CN" sz="2540" b="1" i="1" dirty="0" smtClean="0">
                <a:solidFill>
                  <a:srgbClr val="000000"/>
                </a:solidFill>
                <a:latin typeface="华文楷体" panose="02010600040101010101" pitchFamily="2" charset="-122"/>
                <a:ea typeface="华文楷体" panose="02010600040101010101" pitchFamily="2" charset="-122"/>
              </a:rPr>
              <a:t>’</a:t>
            </a:r>
            <a:r>
              <a:rPr lang="zh-CN" altLang="en-US" sz="2540" b="1" dirty="0" smtClean="0">
                <a:solidFill>
                  <a:srgbClr val="000000"/>
                </a:solidFill>
                <a:latin typeface="华文楷体" panose="02010600040101010101" pitchFamily="2" charset="-122"/>
                <a:ea typeface="华文楷体" panose="02010600040101010101" pitchFamily="2" charset="-122"/>
              </a:rPr>
              <a:t>，</a:t>
            </a:r>
            <a:r>
              <a:rPr lang="zh-CN" altLang="en-US" sz="2540" b="1" dirty="0">
                <a:solidFill>
                  <a:srgbClr val="000000"/>
                </a:solidFill>
                <a:latin typeface="华文楷体" panose="02010600040101010101" pitchFamily="2" charset="-122"/>
                <a:ea typeface="华文楷体" panose="02010600040101010101" pitchFamily="2" charset="-122"/>
              </a:rPr>
              <a:t>检查其是否等于</a:t>
            </a:r>
            <a:r>
              <a:rPr lang="en-US" altLang="zh-CN" sz="2540" b="1" i="1" dirty="0" smtClean="0">
                <a:solidFill>
                  <a:srgbClr val="000000"/>
                </a:solidFill>
                <a:latin typeface="华文楷体" panose="02010600040101010101" pitchFamily="2" charset="-122"/>
                <a:ea typeface="华文楷体" panose="02010600040101010101" pitchFamily="2" charset="-122"/>
              </a:rPr>
              <a:t>E , </a:t>
            </a:r>
            <a:r>
              <a:rPr lang="zh-CN" altLang="en-US" sz="2540" b="1" dirty="0" smtClean="0">
                <a:solidFill>
                  <a:srgbClr val="000000"/>
                </a:solidFill>
                <a:latin typeface="华文楷体" panose="02010600040101010101" pitchFamily="2" charset="-122"/>
                <a:ea typeface="华文楷体" panose="02010600040101010101" pitchFamily="2" charset="-122"/>
              </a:rPr>
              <a:t>把</a:t>
            </a:r>
            <a:r>
              <a:rPr lang="en-US" altLang="zh-CN" sz="2540" b="1" i="1" dirty="0">
                <a:solidFill>
                  <a:srgbClr val="000000"/>
                </a:solidFill>
                <a:latin typeface="华文楷体" panose="02010600040101010101" pitchFamily="2" charset="-122"/>
                <a:ea typeface="华文楷体" panose="02010600040101010101" pitchFamily="2" charset="-122"/>
              </a:rPr>
              <a:t>S1</a:t>
            </a:r>
            <a:r>
              <a:rPr lang="en-US" altLang="zh-CN" sz="2540" b="1" i="1" baseline="-25000" dirty="0">
                <a:solidFill>
                  <a:srgbClr val="000000"/>
                </a:solidFill>
                <a:latin typeface="华文楷体" panose="02010600040101010101" pitchFamily="2" charset="-122"/>
                <a:ea typeface="华文楷体" panose="02010600040101010101" pitchFamily="2" charset="-122"/>
              </a:rPr>
              <a:t>K </a:t>
            </a:r>
            <a:r>
              <a:rPr lang="zh-CN" altLang="en-US" sz="2540" b="1" dirty="0">
                <a:solidFill>
                  <a:srgbClr val="000000"/>
                </a:solidFill>
                <a:latin typeface="华文楷体" panose="02010600040101010101" pitchFamily="2" charset="-122"/>
                <a:ea typeface="华文楷体" panose="02010600040101010101" pitchFamily="2" charset="-122"/>
              </a:rPr>
              <a:t>的这</a:t>
            </a:r>
            <a:r>
              <a:rPr lang="en-US" altLang="zh-CN" sz="2540" b="1" i="1" dirty="0">
                <a:solidFill>
                  <a:srgbClr val="000000"/>
                </a:solidFill>
                <a:latin typeface="华文楷体" panose="02010600040101010101" pitchFamily="2" charset="-122"/>
                <a:ea typeface="华文楷体" panose="02010600040101010101" pitchFamily="2" charset="-122"/>
              </a:rPr>
              <a:t>14</a:t>
            </a:r>
            <a:r>
              <a:rPr lang="zh-CN" altLang="en-US" sz="2540" b="1" dirty="0">
                <a:solidFill>
                  <a:srgbClr val="000000"/>
                </a:solidFill>
                <a:latin typeface="华文楷体" panose="02010600040101010101" pitchFamily="2" charset="-122"/>
                <a:ea typeface="华文楷体" panose="02010600040101010101" pitchFamily="2" charset="-122"/>
              </a:rPr>
              <a:t>个值放进表中</a:t>
            </a:r>
            <a:endParaRPr lang="zh-CN" altLang="en-US" sz="2540" b="1" dirty="0">
              <a:solidFill>
                <a:srgbClr val="000000"/>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p:txBody>
          <a:bodyPr/>
          <a:lstStyle/>
          <a:p>
            <a:fld id="{6ACA6BA8-EAD5-49FD-A9CB-D462647C1F31}" type="slidenum">
              <a:rPr lang="zh-CN" altLang="en-US"/>
            </a:fld>
            <a:endParaRPr lang="en-US" altLang="zh-CN"/>
          </a:p>
        </p:txBody>
      </p:sp>
      <p:sp>
        <p:nvSpPr>
          <p:cNvPr id="38917" name="矩形 4"/>
          <p:cNvSpPr>
            <a:spLocks noChangeArrowheads="1"/>
          </p:cNvSpPr>
          <p:nvPr/>
        </p:nvSpPr>
        <p:spPr bwMode="auto">
          <a:xfrm>
            <a:off x="2214793" y="1382546"/>
            <a:ext cx="7510389" cy="4782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9pPr>
          </a:lstStyle>
          <a:p>
            <a:pPr>
              <a:lnSpc>
                <a:spcPct val="150000"/>
              </a:lnSpc>
            </a:pPr>
            <a:r>
              <a:rPr lang="en-US" altLang="zh-CN" sz="2540" b="1">
                <a:solidFill>
                  <a:srgbClr val="FF0000"/>
                </a:solidFill>
                <a:latin typeface="华文楷体" panose="02010600040101010101" pitchFamily="2" charset="-122"/>
                <a:ea typeface="华文楷体" panose="02010600040101010101" pitchFamily="2" charset="-122"/>
              </a:rPr>
              <a:t>Step 5</a:t>
            </a:r>
            <a:r>
              <a:rPr lang="en-US" altLang="zh-CN" sz="2540" b="1">
                <a:solidFill>
                  <a:srgbClr val="000000"/>
                </a:solidFill>
                <a:latin typeface="华文楷体" panose="02010600040101010101" pitchFamily="2" charset="-122"/>
                <a:ea typeface="华文楷体" panose="02010600040101010101" pitchFamily="2" charset="-122"/>
              </a:rPr>
              <a:t>: </a:t>
            </a:r>
            <a:r>
              <a:rPr lang="zh-CN" altLang="en-US" sz="2540" b="1">
                <a:solidFill>
                  <a:srgbClr val="000000"/>
                </a:solidFill>
                <a:latin typeface="华文楷体" panose="02010600040101010101" pitchFamily="2" charset="-122"/>
                <a:ea typeface="华文楷体" panose="02010600040101010101" pitchFamily="2" charset="-122"/>
              </a:rPr>
              <a:t>计算这些表的交集</a:t>
            </a:r>
            <a:endParaRPr lang="en-US" altLang="zh-CN" sz="2540" b="1">
              <a:solidFill>
                <a:srgbClr val="000000"/>
              </a:solidFill>
              <a:latin typeface="华文楷体" panose="02010600040101010101" pitchFamily="2" charset="-122"/>
              <a:ea typeface="华文楷体" panose="02010600040101010101" pitchFamily="2" charset="-122"/>
            </a:endParaRPr>
          </a:p>
          <a:p>
            <a:pPr>
              <a:lnSpc>
                <a:spcPct val="150000"/>
              </a:lnSpc>
            </a:pPr>
            <a:r>
              <a:rPr lang="zh-CN" altLang="en-US" sz="2540" b="1">
                <a:solidFill>
                  <a:srgbClr val="000000"/>
                </a:solidFill>
                <a:latin typeface="华文楷体" panose="02010600040101010101" pitchFamily="2" charset="-122"/>
                <a:ea typeface="华文楷体" panose="02010600040101010101" pitchFamily="2" charset="-122"/>
              </a:rPr>
              <a:t>因为正确的密钥必定同时出现在每张表中</a:t>
            </a:r>
            <a:endParaRPr lang="en-US" altLang="zh-CN" sz="2540" b="1">
              <a:solidFill>
                <a:srgbClr val="000000"/>
              </a:solidFill>
              <a:latin typeface="华文楷体" panose="02010600040101010101" pitchFamily="2" charset="-122"/>
              <a:ea typeface="华文楷体" panose="02010600040101010101" pitchFamily="2" charset="-122"/>
            </a:endParaRPr>
          </a:p>
          <a:p>
            <a:pPr>
              <a:lnSpc>
                <a:spcPct val="150000"/>
              </a:lnSpc>
            </a:pPr>
            <a:r>
              <a:rPr lang="zh-CN" altLang="en-US" sz="2540" b="1">
                <a:solidFill>
                  <a:srgbClr val="000000"/>
                </a:solidFill>
                <a:latin typeface="华文楷体" panose="02010600040101010101" pitchFamily="2" charset="-122"/>
                <a:ea typeface="华文楷体" panose="02010600040101010101" pitchFamily="2" charset="-122"/>
              </a:rPr>
              <a:t>如果有不止一个</a:t>
            </a:r>
            <a:r>
              <a:rPr lang="en-US" altLang="zh-CN" sz="2540" b="1" i="1">
                <a:solidFill>
                  <a:srgbClr val="000000"/>
                </a:solidFill>
                <a:latin typeface="华文楷体" panose="02010600040101010101" pitchFamily="2" charset="-122"/>
                <a:ea typeface="华文楷体" panose="02010600040101010101" pitchFamily="2" charset="-122"/>
              </a:rPr>
              <a:t>S1</a:t>
            </a:r>
            <a:r>
              <a:rPr lang="en-US" altLang="zh-CN" sz="2540" b="1" i="1" baseline="-25000">
                <a:solidFill>
                  <a:srgbClr val="000000"/>
                </a:solidFill>
                <a:latin typeface="华文楷体" panose="02010600040101010101" pitchFamily="2" charset="-122"/>
                <a:ea typeface="华文楷体" panose="02010600040101010101" pitchFamily="2" charset="-122"/>
              </a:rPr>
              <a:t>K</a:t>
            </a:r>
            <a:r>
              <a:rPr lang="zh-CN" altLang="en-US" sz="2540" b="1">
                <a:solidFill>
                  <a:srgbClr val="000000"/>
                </a:solidFill>
                <a:latin typeface="华文楷体" panose="02010600040101010101" pitchFamily="2" charset="-122"/>
                <a:ea typeface="华文楷体" panose="02010600040101010101" pitchFamily="2" charset="-122"/>
              </a:rPr>
              <a:t>值，就说明还需要更多的明文和密文差分对才能唯一确定密钥</a:t>
            </a:r>
            <a:r>
              <a:rPr lang="en-US" altLang="zh-CN" sz="2540" b="1" i="1">
                <a:solidFill>
                  <a:srgbClr val="000000"/>
                </a:solidFill>
                <a:latin typeface="华文楷体" panose="02010600040101010101" pitchFamily="2" charset="-122"/>
                <a:ea typeface="华文楷体" panose="02010600040101010101" pitchFamily="2" charset="-122"/>
              </a:rPr>
              <a:t>S1</a:t>
            </a:r>
            <a:r>
              <a:rPr lang="en-US" altLang="zh-CN" sz="2540" b="1" i="1" baseline="-25000">
                <a:solidFill>
                  <a:srgbClr val="000000"/>
                </a:solidFill>
                <a:latin typeface="华文楷体" panose="02010600040101010101" pitchFamily="2" charset="-122"/>
                <a:ea typeface="华文楷体" panose="02010600040101010101" pitchFamily="2" charset="-122"/>
              </a:rPr>
              <a:t>K</a:t>
            </a:r>
            <a:r>
              <a:rPr lang="zh-CN" altLang="en-US" sz="2540" b="1">
                <a:solidFill>
                  <a:srgbClr val="000000"/>
                </a:solidFill>
                <a:latin typeface="华文楷体" panose="02010600040101010101" pitchFamily="2" charset="-122"/>
                <a:ea typeface="华文楷体" panose="02010600040101010101" pitchFamily="2" charset="-122"/>
              </a:rPr>
              <a:t>，转到第一步，计算更多的数据</a:t>
            </a:r>
            <a:endParaRPr lang="en-US" altLang="zh-CN" sz="2540" b="1">
              <a:solidFill>
                <a:srgbClr val="000000"/>
              </a:solidFill>
              <a:latin typeface="华文楷体" panose="02010600040101010101" pitchFamily="2" charset="-122"/>
              <a:ea typeface="华文楷体" panose="02010600040101010101" pitchFamily="2" charset="-122"/>
            </a:endParaRPr>
          </a:p>
          <a:p>
            <a:pPr>
              <a:lnSpc>
                <a:spcPct val="150000"/>
              </a:lnSpc>
            </a:pPr>
            <a:r>
              <a:rPr lang="zh-CN" altLang="en-US" sz="2540" b="1">
                <a:solidFill>
                  <a:srgbClr val="000000"/>
                </a:solidFill>
                <a:latin typeface="华文楷体" panose="02010600040101010101" pitchFamily="2" charset="-122"/>
                <a:ea typeface="华文楷体" panose="02010600040101010101" pitchFamily="2" charset="-122"/>
              </a:rPr>
              <a:t>需要的明文密文差分对的数量，大致等于使用的特征概率的倒数，本例中需要</a:t>
            </a:r>
            <a:r>
              <a:rPr lang="en-US" altLang="zh-CN" sz="2540" b="1">
                <a:solidFill>
                  <a:srgbClr val="000000"/>
                </a:solidFill>
                <a:latin typeface="华文楷体" panose="02010600040101010101" pitchFamily="2" charset="-122"/>
                <a:ea typeface="华文楷体" panose="02010600040101010101" pitchFamily="2" charset="-122"/>
              </a:rPr>
              <a:t>64</a:t>
            </a:r>
            <a:r>
              <a:rPr lang="en-US" altLang="zh-CN" sz="2540" b="1" i="1">
                <a:solidFill>
                  <a:srgbClr val="000000"/>
                </a:solidFill>
                <a:latin typeface="华文楷体" panose="02010600040101010101" pitchFamily="2" charset="-122"/>
                <a:ea typeface="华文楷体" panose="02010600040101010101" pitchFamily="2" charset="-122"/>
              </a:rPr>
              <a:t>/14 ≈ 5</a:t>
            </a:r>
            <a:r>
              <a:rPr lang="zh-CN" altLang="en-US" sz="2540" b="1">
                <a:solidFill>
                  <a:srgbClr val="000000"/>
                </a:solidFill>
                <a:latin typeface="华文楷体" panose="02010600040101010101" pitchFamily="2" charset="-122"/>
                <a:ea typeface="华文楷体" panose="02010600040101010101" pitchFamily="2" charset="-122"/>
              </a:rPr>
              <a:t>对</a:t>
            </a:r>
            <a:endParaRPr lang="en-US" altLang="zh-CN" sz="2540" b="1">
              <a:solidFill>
                <a:srgbClr val="000000"/>
              </a:solidFill>
              <a:latin typeface="华文楷体" panose="02010600040101010101" pitchFamily="2" charset="-122"/>
              <a:ea typeface="华文楷体" panose="02010600040101010101" pitchFamily="2" charset="-122"/>
            </a:endParaRPr>
          </a:p>
          <a:p>
            <a:pPr>
              <a:lnSpc>
                <a:spcPct val="150000"/>
              </a:lnSpc>
            </a:pPr>
            <a:r>
              <a:rPr lang="zh-CN" altLang="en-US" sz="2540" b="1">
                <a:solidFill>
                  <a:srgbClr val="000000"/>
                </a:solidFill>
                <a:latin typeface="华文楷体" panose="02010600040101010101" pitchFamily="2" charset="-122"/>
                <a:ea typeface="华文楷体" panose="02010600040101010101" pitchFamily="2" charset="-122"/>
              </a:rPr>
              <a:t>如果只得到一个</a:t>
            </a:r>
            <a:r>
              <a:rPr lang="en-US" altLang="zh-CN" sz="2540" b="1" i="1">
                <a:solidFill>
                  <a:srgbClr val="000000"/>
                </a:solidFill>
                <a:latin typeface="华文楷体" panose="02010600040101010101" pitchFamily="2" charset="-122"/>
                <a:ea typeface="华文楷体" panose="02010600040101010101" pitchFamily="2" charset="-122"/>
              </a:rPr>
              <a:t>S1</a:t>
            </a:r>
            <a:r>
              <a:rPr lang="en-US" altLang="zh-CN" sz="2540" b="1" i="1" baseline="-25000">
                <a:solidFill>
                  <a:srgbClr val="000000"/>
                </a:solidFill>
                <a:latin typeface="华文楷体" panose="02010600040101010101" pitchFamily="2" charset="-122"/>
                <a:ea typeface="华文楷体" panose="02010600040101010101" pitchFamily="2" charset="-122"/>
              </a:rPr>
              <a:t>K</a:t>
            </a:r>
            <a:r>
              <a:rPr lang="en-US" altLang="zh-CN" sz="2540" b="1" i="1">
                <a:solidFill>
                  <a:srgbClr val="000000"/>
                </a:solidFill>
                <a:latin typeface="华文楷体" panose="02010600040101010101" pitchFamily="2" charset="-122"/>
                <a:ea typeface="华文楷体" panose="02010600040101010101" pitchFamily="2" charset="-122"/>
              </a:rPr>
              <a:t> </a:t>
            </a:r>
            <a:r>
              <a:rPr lang="zh-CN" altLang="en-US" sz="2540" b="1">
                <a:solidFill>
                  <a:srgbClr val="000000"/>
                </a:solidFill>
                <a:latin typeface="华文楷体" panose="02010600040101010101" pitchFamily="2" charset="-122"/>
                <a:ea typeface="华文楷体" panose="02010600040101010101" pitchFamily="2" charset="-122"/>
              </a:rPr>
              <a:t>，就是正确的，转到第六步。</a:t>
            </a:r>
            <a:endParaRPr lang="zh-CN" altLang="en-US" sz="2540" b="1">
              <a:solidFill>
                <a:srgbClr val="000000"/>
              </a:solidFill>
              <a:latin typeface="华文楷体" panose="02010600040101010101" pitchFamily="2" charset="-122"/>
              <a:ea typeface="华文楷体" panose="02010600040101010101" pitchFamily="2" charset="-122"/>
            </a:endParaRPr>
          </a:p>
        </p:txBody>
      </p:sp>
      <p:sp>
        <p:nvSpPr>
          <p:cNvPr id="8" name="Rectangle 1"/>
          <p:cNvSpPr txBox="1">
            <a:spLocks noChangeArrowheads="1"/>
          </p:cNvSpPr>
          <p:nvPr/>
        </p:nvSpPr>
        <p:spPr>
          <a:xfrm>
            <a:off x="444943" y="120463"/>
            <a:ext cx="8165657" cy="9663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30" b="1" kern="1200">
                <a:solidFill>
                  <a:schemeClr val="tx1"/>
                </a:solidFill>
                <a:latin typeface="+mj-lt"/>
                <a:ea typeface="+mj-ea"/>
                <a:cs typeface="+mj-cs"/>
              </a:defRPr>
            </a:lvl1pPr>
          </a:lstStyle>
          <a:p>
            <a:pPr defTabSz="-635">
              <a:tabLst>
                <a:tab pos="656590" algn="l"/>
                <a:tab pos="1313180" algn="l"/>
                <a:tab pos="1969770" algn="l"/>
                <a:tab pos="2626360" algn="l"/>
                <a:tab pos="3283585" algn="l"/>
                <a:tab pos="3940175" algn="l"/>
                <a:tab pos="4596765" algn="l"/>
                <a:tab pos="5253355" algn="l"/>
                <a:tab pos="5909945" algn="l"/>
                <a:tab pos="6567170" algn="l"/>
                <a:tab pos="7223760" algn="l"/>
                <a:tab pos="7880350" algn="l"/>
              </a:tabLst>
            </a:pPr>
            <a:r>
              <a:rPr lang="en-US" altLang="zh-CN" dirty="0" smtClean="0">
                <a:solidFill>
                  <a:srgbClr val="EB5E59"/>
                </a:solidFill>
              </a:rPr>
              <a:t>2</a:t>
            </a:r>
            <a:r>
              <a:rPr lang="zh-CN" altLang="en-US" dirty="0" smtClean="0">
                <a:solidFill>
                  <a:srgbClr val="EB5E59"/>
                </a:solidFill>
              </a:rPr>
              <a:t>轮</a:t>
            </a:r>
            <a:r>
              <a:rPr lang="en-US" altLang="zh-CN" dirty="0" smtClean="0">
                <a:solidFill>
                  <a:srgbClr val="EB5E59"/>
                </a:solidFill>
              </a:rPr>
              <a:t>DES</a:t>
            </a:r>
            <a:r>
              <a:rPr lang="zh-CN" altLang="en-US" dirty="0" smtClean="0">
                <a:solidFill>
                  <a:srgbClr val="EB5E59"/>
                </a:solidFill>
              </a:rPr>
              <a:t>的特征差分密码分析</a:t>
            </a:r>
            <a:endParaRPr lang="en-GB" altLang="zh-CN" dirty="0">
              <a:solidFill>
                <a:srgbClr val="EB5E59"/>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p:txBody>
          <a:bodyPr/>
          <a:lstStyle/>
          <a:p>
            <a:fld id="{B6DE1181-A78D-41F8-A7DB-C40295D24373}" type="slidenum">
              <a:rPr lang="zh-CN" altLang="en-US"/>
            </a:fld>
            <a:endParaRPr lang="en-US" altLang="zh-CN"/>
          </a:p>
        </p:txBody>
      </p:sp>
      <p:sp>
        <p:nvSpPr>
          <p:cNvPr id="39941" name="矩形 4"/>
          <p:cNvSpPr>
            <a:spLocks noChangeArrowheads="1"/>
          </p:cNvSpPr>
          <p:nvPr/>
        </p:nvSpPr>
        <p:spPr bwMode="auto">
          <a:xfrm>
            <a:off x="2272399" y="1484797"/>
            <a:ext cx="7582397" cy="4196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9pPr>
          </a:lstStyle>
          <a:p>
            <a:pPr>
              <a:lnSpc>
                <a:spcPct val="150000"/>
              </a:lnSpc>
            </a:pPr>
            <a:r>
              <a:rPr lang="en-US" altLang="zh-CN" sz="2540" b="1">
                <a:solidFill>
                  <a:srgbClr val="FF0000"/>
                </a:solidFill>
                <a:latin typeface="华文楷体" panose="02010600040101010101" pitchFamily="2" charset="-122"/>
                <a:ea typeface="华文楷体" panose="02010600040101010101" pitchFamily="2" charset="-122"/>
              </a:rPr>
              <a:t>Step 6</a:t>
            </a:r>
            <a:r>
              <a:rPr lang="en-US" altLang="zh-CN" sz="2540" b="1">
                <a:solidFill>
                  <a:srgbClr val="000000"/>
                </a:solidFill>
                <a:latin typeface="华文楷体" panose="02010600040101010101" pitchFamily="2" charset="-122"/>
                <a:ea typeface="华文楷体" panose="02010600040101010101" pitchFamily="2" charset="-122"/>
              </a:rPr>
              <a:t>: </a:t>
            </a:r>
            <a:r>
              <a:rPr lang="zh-CN" altLang="en-US" sz="2540" b="1">
                <a:solidFill>
                  <a:srgbClr val="000000"/>
                </a:solidFill>
                <a:latin typeface="华文楷体" panose="02010600040101010101" pitchFamily="2" charset="-122"/>
                <a:ea typeface="华文楷体" panose="02010600040101010101" pitchFamily="2" charset="-122"/>
              </a:rPr>
              <a:t>这个阶段，要恢复构成</a:t>
            </a:r>
            <a:r>
              <a:rPr lang="en-US" altLang="zh-CN" sz="2540" b="1" i="1">
                <a:solidFill>
                  <a:srgbClr val="000000"/>
                </a:solidFill>
                <a:latin typeface="华文楷体" panose="02010600040101010101" pitchFamily="2" charset="-122"/>
                <a:ea typeface="华文楷体" panose="02010600040101010101" pitchFamily="2" charset="-122"/>
              </a:rPr>
              <a:t>S1</a:t>
            </a:r>
            <a:r>
              <a:rPr lang="en-US" altLang="zh-CN" sz="2540" b="1" i="1" baseline="-25000">
                <a:solidFill>
                  <a:srgbClr val="000000"/>
                </a:solidFill>
                <a:latin typeface="华文楷体" panose="02010600040101010101" pitchFamily="2" charset="-122"/>
                <a:ea typeface="华文楷体" panose="02010600040101010101" pitchFamily="2" charset="-122"/>
              </a:rPr>
              <a:t>K</a:t>
            </a:r>
            <a:r>
              <a:rPr lang="zh-CN" altLang="en-US" sz="2540" b="1">
                <a:solidFill>
                  <a:srgbClr val="000000"/>
                </a:solidFill>
                <a:latin typeface="华文楷体" panose="02010600040101010101" pitchFamily="2" charset="-122"/>
                <a:ea typeface="华文楷体" panose="02010600040101010101" pitchFamily="2" charset="-122"/>
              </a:rPr>
              <a:t>的</a:t>
            </a:r>
            <a:r>
              <a:rPr lang="en-US" altLang="zh-CN" sz="2540" b="1">
                <a:solidFill>
                  <a:srgbClr val="000000"/>
                </a:solidFill>
                <a:latin typeface="华文楷体" panose="02010600040101010101" pitchFamily="2" charset="-122"/>
                <a:ea typeface="华文楷体" panose="02010600040101010101" pitchFamily="2" charset="-122"/>
              </a:rPr>
              <a:t>6</a:t>
            </a:r>
            <a:r>
              <a:rPr lang="zh-CN" altLang="en-US" sz="2540" b="1">
                <a:solidFill>
                  <a:srgbClr val="000000"/>
                </a:solidFill>
                <a:latin typeface="华文楷体" panose="02010600040101010101" pitchFamily="2" charset="-122"/>
                <a:ea typeface="华文楷体" panose="02010600040101010101" pitchFamily="2" charset="-122"/>
              </a:rPr>
              <a:t>个比特。</a:t>
            </a:r>
            <a:endParaRPr lang="en-US" altLang="zh-CN" sz="2540" b="1">
              <a:solidFill>
                <a:srgbClr val="000000"/>
              </a:solidFill>
              <a:latin typeface="华文楷体" panose="02010600040101010101" pitchFamily="2" charset="-122"/>
              <a:ea typeface="华文楷体" panose="02010600040101010101" pitchFamily="2" charset="-122"/>
            </a:endParaRPr>
          </a:p>
          <a:p>
            <a:pPr>
              <a:lnSpc>
                <a:spcPct val="150000"/>
              </a:lnSpc>
            </a:pPr>
            <a:r>
              <a:rPr lang="zh-CN" altLang="en-US" sz="2540" b="1">
                <a:solidFill>
                  <a:srgbClr val="000000"/>
                </a:solidFill>
                <a:latin typeface="华文楷体" panose="02010600040101010101" pitchFamily="2" charset="-122"/>
                <a:ea typeface="华文楷体" panose="02010600040101010101" pitchFamily="2" charset="-122"/>
              </a:rPr>
              <a:t>采用类似的特征，恢复第一轮中与</a:t>
            </a:r>
            <a:r>
              <a:rPr lang="en-US" altLang="zh-CN" sz="2540" b="1" i="1">
                <a:solidFill>
                  <a:srgbClr val="000000"/>
                </a:solidFill>
                <a:latin typeface="华文楷体" panose="02010600040101010101" pitchFamily="2" charset="-122"/>
                <a:ea typeface="华文楷体" panose="02010600040101010101" pitchFamily="2" charset="-122"/>
              </a:rPr>
              <a:t>S2-S8</a:t>
            </a:r>
            <a:r>
              <a:rPr lang="zh-CN" altLang="en-US" sz="2540" b="1">
                <a:solidFill>
                  <a:srgbClr val="000000"/>
                </a:solidFill>
                <a:latin typeface="华文楷体" panose="02010600040101010101" pitchFamily="2" charset="-122"/>
                <a:ea typeface="华文楷体" panose="02010600040101010101" pitchFamily="2" charset="-122"/>
              </a:rPr>
              <a:t>的输入相异或的</a:t>
            </a:r>
            <a:r>
              <a:rPr lang="en-US" altLang="zh-CN" sz="2540" b="1">
                <a:solidFill>
                  <a:srgbClr val="000000"/>
                </a:solidFill>
                <a:latin typeface="华文楷体" panose="02010600040101010101" pitchFamily="2" charset="-122"/>
                <a:ea typeface="华文楷体" panose="02010600040101010101" pitchFamily="2" charset="-122"/>
              </a:rPr>
              <a:t>6</a:t>
            </a:r>
            <a:r>
              <a:rPr lang="zh-CN" altLang="en-US" sz="2540" b="1">
                <a:solidFill>
                  <a:srgbClr val="000000"/>
                </a:solidFill>
                <a:latin typeface="华文楷体" panose="02010600040101010101" pitchFamily="2" charset="-122"/>
                <a:ea typeface="华文楷体" panose="02010600040101010101" pitchFamily="2" charset="-122"/>
              </a:rPr>
              <a:t>比特密钥</a:t>
            </a:r>
            <a:endParaRPr lang="en-US" altLang="zh-CN" sz="2540" b="1">
              <a:solidFill>
                <a:srgbClr val="000000"/>
              </a:solidFill>
              <a:latin typeface="华文楷体" panose="02010600040101010101" pitchFamily="2" charset="-122"/>
              <a:ea typeface="华文楷体" panose="02010600040101010101" pitchFamily="2" charset="-122"/>
            </a:endParaRPr>
          </a:p>
          <a:p>
            <a:pPr>
              <a:lnSpc>
                <a:spcPct val="150000"/>
              </a:lnSpc>
            </a:pPr>
            <a:r>
              <a:rPr lang="en-US" altLang="zh-CN" sz="2540" b="1">
                <a:solidFill>
                  <a:srgbClr val="FF0000"/>
                </a:solidFill>
                <a:latin typeface="华文楷体" panose="02010600040101010101" pitchFamily="2" charset="-122"/>
                <a:ea typeface="华文楷体" panose="02010600040101010101" pitchFamily="2" charset="-122"/>
              </a:rPr>
              <a:t>Step 7</a:t>
            </a:r>
            <a:r>
              <a:rPr lang="en-US" altLang="zh-CN" sz="2540" b="1">
                <a:solidFill>
                  <a:srgbClr val="000000"/>
                </a:solidFill>
                <a:latin typeface="华文楷体" panose="02010600040101010101" pitchFamily="2" charset="-122"/>
                <a:ea typeface="华文楷体" panose="02010600040101010101" pitchFamily="2" charset="-122"/>
              </a:rPr>
              <a:t>:  </a:t>
            </a:r>
            <a:r>
              <a:rPr lang="zh-CN" altLang="en-US" sz="2540" b="1">
                <a:solidFill>
                  <a:srgbClr val="000000"/>
                </a:solidFill>
                <a:latin typeface="华文楷体" panose="02010600040101010101" pitchFamily="2" charset="-122"/>
                <a:ea typeface="华文楷体" panose="02010600040101010101" pitchFamily="2" charset="-122"/>
              </a:rPr>
              <a:t>这个阶段已经有了构成</a:t>
            </a:r>
            <a:r>
              <a:rPr lang="en-US" altLang="zh-CN" sz="2540" b="1" i="1">
                <a:solidFill>
                  <a:srgbClr val="000000"/>
                </a:solidFill>
                <a:latin typeface="华文楷体" panose="02010600040101010101" pitchFamily="2" charset="-122"/>
                <a:ea typeface="华文楷体" panose="02010600040101010101" pitchFamily="2" charset="-122"/>
              </a:rPr>
              <a:t>S1</a:t>
            </a:r>
            <a:r>
              <a:rPr lang="en-US" altLang="zh-CN" sz="2540" b="1" i="1" baseline="-25000">
                <a:solidFill>
                  <a:srgbClr val="000000"/>
                </a:solidFill>
                <a:latin typeface="华文楷体" panose="02010600040101010101" pitchFamily="2" charset="-122"/>
                <a:ea typeface="华文楷体" panose="02010600040101010101" pitchFamily="2" charset="-122"/>
              </a:rPr>
              <a:t>K</a:t>
            </a:r>
            <a:r>
              <a:rPr lang="zh-CN" altLang="en-US" sz="2540" b="1">
                <a:solidFill>
                  <a:srgbClr val="000000"/>
                </a:solidFill>
                <a:latin typeface="华文楷体" panose="02010600040101010101" pitchFamily="2" charset="-122"/>
                <a:ea typeface="华文楷体" panose="02010600040101010101" pitchFamily="2" charset="-122"/>
              </a:rPr>
              <a:t>密钥的</a:t>
            </a:r>
            <a:r>
              <a:rPr lang="en-US" altLang="zh-CN" sz="2540" b="1">
                <a:solidFill>
                  <a:srgbClr val="000000"/>
                </a:solidFill>
                <a:latin typeface="华文楷体" panose="02010600040101010101" pitchFamily="2" charset="-122"/>
                <a:ea typeface="华文楷体" panose="02010600040101010101" pitchFamily="2" charset="-122"/>
              </a:rPr>
              <a:t>48</a:t>
            </a:r>
            <a:r>
              <a:rPr lang="zh-CN" altLang="en-US" sz="2540" b="1">
                <a:solidFill>
                  <a:srgbClr val="000000"/>
                </a:solidFill>
                <a:latin typeface="华文楷体" panose="02010600040101010101" pitchFamily="2" charset="-122"/>
                <a:ea typeface="华文楷体" panose="02010600040101010101" pitchFamily="2" charset="-122"/>
              </a:rPr>
              <a:t>比特，等同于</a:t>
            </a:r>
            <a:r>
              <a:rPr lang="en-US" altLang="zh-CN" sz="2540" b="1" i="1">
                <a:solidFill>
                  <a:srgbClr val="000000"/>
                </a:solidFill>
                <a:latin typeface="华文楷体" panose="02010600040101010101" pitchFamily="2" charset="-122"/>
                <a:ea typeface="华文楷体" panose="02010600040101010101" pitchFamily="2" charset="-122"/>
              </a:rPr>
              <a:t>S1</a:t>
            </a:r>
            <a:r>
              <a:rPr lang="en-US" altLang="zh-CN" sz="2540" b="1" i="1" baseline="-25000">
                <a:solidFill>
                  <a:srgbClr val="000000"/>
                </a:solidFill>
                <a:latin typeface="华文楷体" panose="02010600040101010101" pitchFamily="2" charset="-122"/>
                <a:ea typeface="华文楷体" panose="02010600040101010101" pitchFamily="2" charset="-122"/>
              </a:rPr>
              <a:t>K</a:t>
            </a:r>
            <a:r>
              <a:rPr lang="en-US" altLang="zh-CN" sz="2540" b="1" i="1">
                <a:solidFill>
                  <a:srgbClr val="000000"/>
                </a:solidFill>
                <a:latin typeface="华文楷体" panose="02010600040101010101" pitchFamily="2" charset="-122"/>
                <a:ea typeface="华文楷体" panose="02010600040101010101" pitchFamily="2" charset="-122"/>
              </a:rPr>
              <a:t> -S8</a:t>
            </a:r>
            <a:r>
              <a:rPr lang="en-US" altLang="zh-CN" sz="2540" b="1" i="1" baseline="-25000">
                <a:solidFill>
                  <a:srgbClr val="000000"/>
                </a:solidFill>
                <a:latin typeface="华文楷体" panose="02010600040101010101" pitchFamily="2" charset="-122"/>
                <a:ea typeface="华文楷体" panose="02010600040101010101" pitchFamily="2" charset="-122"/>
              </a:rPr>
              <a:t>K</a:t>
            </a:r>
            <a:r>
              <a:rPr lang="zh-CN" altLang="en-US" sz="2540" b="1" i="1" baseline="-25000">
                <a:solidFill>
                  <a:srgbClr val="000000"/>
                </a:solidFill>
                <a:latin typeface="华文楷体" panose="02010600040101010101" pitchFamily="2" charset="-122"/>
                <a:ea typeface="华文楷体" panose="02010600040101010101" pitchFamily="2" charset="-122"/>
              </a:rPr>
              <a:t>。</a:t>
            </a:r>
            <a:endParaRPr lang="en-US" altLang="zh-CN" sz="2540" b="1" i="1" baseline="-25000">
              <a:solidFill>
                <a:srgbClr val="000000"/>
              </a:solidFill>
              <a:latin typeface="华文楷体" panose="02010600040101010101" pitchFamily="2" charset="-122"/>
              <a:ea typeface="华文楷体" panose="02010600040101010101" pitchFamily="2" charset="-122"/>
            </a:endParaRPr>
          </a:p>
          <a:p>
            <a:pPr>
              <a:lnSpc>
                <a:spcPct val="150000"/>
              </a:lnSpc>
            </a:pPr>
            <a:r>
              <a:rPr lang="zh-CN" altLang="en-US" sz="2540" b="1">
                <a:solidFill>
                  <a:srgbClr val="000000"/>
                </a:solidFill>
                <a:latin typeface="华文楷体" panose="02010600040101010101" pitchFamily="2" charset="-122"/>
                <a:ea typeface="华文楷体" panose="02010600040101010101" pitchFamily="2" charset="-122"/>
              </a:rPr>
              <a:t>其余的８比特密钥，采用穷举方法在</a:t>
            </a:r>
            <a:r>
              <a:rPr lang="en-US" altLang="zh-CN" sz="2540" b="1" i="1">
                <a:solidFill>
                  <a:srgbClr val="000000"/>
                </a:solidFill>
                <a:latin typeface="华文楷体" panose="02010600040101010101" pitchFamily="2" charset="-122"/>
                <a:ea typeface="华文楷体" panose="02010600040101010101" pitchFamily="2" charset="-122"/>
              </a:rPr>
              <a:t>64</a:t>
            </a:r>
            <a:r>
              <a:rPr lang="zh-CN" altLang="en-US" sz="2540" b="1">
                <a:solidFill>
                  <a:srgbClr val="000000"/>
                </a:solidFill>
                <a:latin typeface="华文楷体" panose="02010600040101010101" pitchFamily="2" charset="-122"/>
                <a:ea typeface="华文楷体" panose="02010600040101010101" pitchFamily="2" charset="-122"/>
              </a:rPr>
              <a:t>个可能的值中搜寻</a:t>
            </a:r>
            <a:endParaRPr lang="zh-CN" altLang="en-US" sz="2540" b="1">
              <a:solidFill>
                <a:srgbClr val="000000"/>
              </a:solidFill>
              <a:latin typeface="华文楷体" panose="02010600040101010101" pitchFamily="2" charset="-122"/>
              <a:ea typeface="华文楷体" panose="02010600040101010101" pitchFamily="2" charset="-122"/>
            </a:endParaRPr>
          </a:p>
        </p:txBody>
      </p:sp>
      <p:sp>
        <p:nvSpPr>
          <p:cNvPr id="6" name="Rectangle 1"/>
          <p:cNvSpPr txBox="1">
            <a:spLocks noChangeArrowheads="1"/>
          </p:cNvSpPr>
          <p:nvPr/>
        </p:nvSpPr>
        <p:spPr>
          <a:xfrm>
            <a:off x="444943" y="120463"/>
            <a:ext cx="8165657" cy="9663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30" b="1" kern="1200">
                <a:solidFill>
                  <a:schemeClr val="tx1"/>
                </a:solidFill>
                <a:latin typeface="+mj-lt"/>
                <a:ea typeface="+mj-ea"/>
                <a:cs typeface="+mj-cs"/>
              </a:defRPr>
            </a:lvl1pPr>
          </a:lstStyle>
          <a:p>
            <a:pPr defTabSz="-635">
              <a:tabLst>
                <a:tab pos="656590" algn="l"/>
                <a:tab pos="1313180" algn="l"/>
                <a:tab pos="1969770" algn="l"/>
                <a:tab pos="2626360" algn="l"/>
                <a:tab pos="3283585" algn="l"/>
                <a:tab pos="3940175" algn="l"/>
                <a:tab pos="4596765" algn="l"/>
                <a:tab pos="5253355" algn="l"/>
                <a:tab pos="5909945" algn="l"/>
                <a:tab pos="6567170" algn="l"/>
                <a:tab pos="7223760" algn="l"/>
                <a:tab pos="7880350" algn="l"/>
              </a:tabLst>
            </a:pPr>
            <a:r>
              <a:rPr lang="en-US" altLang="zh-CN" dirty="0" smtClean="0">
                <a:solidFill>
                  <a:srgbClr val="EB5E59"/>
                </a:solidFill>
              </a:rPr>
              <a:t>2</a:t>
            </a:r>
            <a:r>
              <a:rPr lang="zh-CN" altLang="en-US" dirty="0" smtClean="0">
                <a:solidFill>
                  <a:srgbClr val="EB5E59"/>
                </a:solidFill>
              </a:rPr>
              <a:t>轮</a:t>
            </a:r>
            <a:r>
              <a:rPr lang="en-US" altLang="zh-CN" dirty="0" smtClean="0">
                <a:solidFill>
                  <a:srgbClr val="EB5E59"/>
                </a:solidFill>
              </a:rPr>
              <a:t>DES</a:t>
            </a:r>
            <a:r>
              <a:rPr lang="zh-CN" altLang="en-US" dirty="0" smtClean="0">
                <a:solidFill>
                  <a:srgbClr val="EB5E59"/>
                </a:solidFill>
              </a:rPr>
              <a:t>的特征差分密码分析</a:t>
            </a:r>
            <a:endParaRPr lang="en-GB" altLang="zh-CN" dirty="0">
              <a:solidFill>
                <a:srgbClr val="EB5E59"/>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4711" y="191385"/>
            <a:ext cx="10884481" cy="966325"/>
          </a:xfrm>
        </p:spPr>
        <p:txBody>
          <a:bodyPr/>
          <a:lstStyle/>
          <a:p>
            <a:r>
              <a:rPr lang="zh-CN" altLang="en-US" dirty="0" smtClean="0"/>
              <a:t>差分密码分析破解</a:t>
            </a:r>
            <a:r>
              <a:rPr lang="en-US" altLang="zh-CN" dirty="0" smtClean="0"/>
              <a:t>DES</a:t>
            </a:r>
            <a:r>
              <a:rPr lang="zh-CN" altLang="en-US" dirty="0" smtClean="0"/>
              <a:t>效率</a:t>
            </a:r>
            <a:endParaRPr lang="zh-CN" altLang="en-US" dirty="0"/>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78941" y="1956391"/>
            <a:ext cx="8059447" cy="3592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6367" y="106325"/>
            <a:ext cx="10884481" cy="966325"/>
          </a:xfrm>
        </p:spPr>
        <p:txBody>
          <a:bodyPr>
            <a:normAutofit/>
          </a:bodyPr>
          <a:lstStyle/>
          <a:p>
            <a:r>
              <a:rPr lang="en-US" altLang="zh-CN" dirty="0" smtClean="0">
                <a:solidFill>
                  <a:srgbClr val="EB5E59"/>
                </a:solidFill>
              </a:rPr>
              <a:t>R</a:t>
            </a:r>
            <a:r>
              <a:rPr lang="zh-CN" altLang="en-US" dirty="0" smtClean="0">
                <a:solidFill>
                  <a:srgbClr val="EB5E59"/>
                </a:solidFill>
              </a:rPr>
              <a:t>轮迭代密码的差分攻击步骤</a:t>
            </a:r>
            <a:endParaRPr lang="zh-CN" altLang="en-US" dirty="0">
              <a:solidFill>
                <a:srgbClr val="EB5E59"/>
              </a:solidFill>
            </a:endParaRPr>
          </a:p>
        </p:txBody>
      </p:sp>
      <mc:AlternateContent xmlns:mc="http://schemas.openxmlformats.org/markup-compatibility/2006">
        <mc:Choice xmlns:a14="http://schemas.microsoft.com/office/drawing/2010/main" Requires="a14">
          <p:sp>
            <p:nvSpPr>
              <p:cNvPr id="3" name="矩形 2"/>
              <p:cNvSpPr/>
              <p:nvPr/>
            </p:nvSpPr>
            <p:spPr>
              <a:xfrm>
                <a:off x="1052623" y="1859340"/>
                <a:ext cx="9569303" cy="2092881"/>
              </a:xfrm>
              <a:prstGeom prst="rect">
                <a:avLst/>
              </a:prstGeom>
            </p:spPr>
            <p:txBody>
              <a:bodyPr wrap="square">
                <a:spAutoFit/>
              </a:bodyPr>
              <a:lstStyle/>
              <a:p>
                <a:r>
                  <a:rPr lang="zh-CN" altLang="en-US" dirty="0" smtClean="0"/>
                  <a:t>  </a:t>
                </a:r>
                <a:endParaRPr lang="en-US" altLang="zh-CN" dirty="0" smtClean="0"/>
              </a:p>
              <a:p>
                <a:r>
                  <a:rPr lang="zh-CN" altLang="en-US" sz="2800" dirty="0" smtClean="0"/>
                  <a:t>r</a:t>
                </a:r>
                <a:r>
                  <a:rPr lang="zh-CN" altLang="en-US" sz="2800" dirty="0"/>
                  <a:t>-轮特征Ω= </a:t>
                </a:r>
                <a14:m>
                  <m:oMath xmlns:m="http://schemas.openxmlformats.org/officeDocument/2006/math">
                    <m:sSub>
                      <m:sSubPr>
                        <m:ctrlPr>
                          <a:rPr lang="en-US" altLang="zh-CN" sz="2800" i="1" smtClean="0">
                            <a:latin typeface="Cambria Math" panose="02040503050406030204" pitchFamily="18" charset="0"/>
                          </a:rPr>
                        </m:ctrlPr>
                      </m:sSubPr>
                      <m:e>
                        <m:r>
                          <m:rPr>
                            <m:nor/>
                          </m:rPr>
                          <a:rPr lang="zh-CN" altLang="en-US" sz="2800" dirty="0"/>
                          <m:t>α</m:t>
                        </m:r>
                      </m:e>
                      <m:sub>
                        <m:r>
                          <a:rPr lang="en-US" altLang="zh-CN" sz="2800" b="0" i="1" smtClean="0">
                            <a:latin typeface="Cambria Math" panose="02040503050406030204" pitchFamily="18" charset="0"/>
                          </a:rPr>
                          <m:t>0</m:t>
                        </m:r>
                      </m:sub>
                    </m:sSub>
                    <m:sSub>
                      <m:sSubPr>
                        <m:ctrlPr>
                          <a:rPr lang="en-US" altLang="zh-CN" sz="2800" i="1">
                            <a:latin typeface="Cambria Math" panose="02040503050406030204" pitchFamily="18" charset="0"/>
                          </a:rPr>
                        </m:ctrlPr>
                      </m:sSubPr>
                      <m:e>
                        <m:r>
                          <m:rPr>
                            <m:nor/>
                          </m:rPr>
                          <a:rPr lang="zh-CN" altLang="en-US" sz="2800" dirty="0"/>
                          <m:t>α</m:t>
                        </m:r>
                      </m:e>
                      <m:sub>
                        <m:r>
                          <a:rPr lang="en-US" altLang="zh-CN" sz="2800" b="0" i="1" dirty="0" smtClean="0">
                            <a:latin typeface="Cambria Math" panose="02040503050406030204" pitchFamily="18" charset="0"/>
                          </a:rPr>
                          <m:t>1</m:t>
                        </m:r>
                      </m:sub>
                    </m:sSub>
                  </m:oMath>
                </a14:m>
                <a:r>
                  <a:rPr lang="en-US" altLang="zh-CN" sz="2800" dirty="0" smtClean="0"/>
                  <a:t>……</a:t>
                </a:r>
                <a14:m>
                  <m:oMath xmlns:m="http://schemas.openxmlformats.org/officeDocument/2006/math">
                    <m:sSub>
                      <m:sSubPr>
                        <m:ctrlPr>
                          <a:rPr lang="en-US" altLang="zh-CN" sz="2800" i="1">
                            <a:latin typeface="Cambria Math" panose="02040503050406030204" pitchFamily="18" charset="0"/>
                          </a:rPr>
                        </m:ctrlPr>
                      </m:sSubPr>
                      <m:e>
                        <m:r>
                          <m:rPr>
                            <m:nor/>
                          </m:rPr>
                          <a:rPr lang="zh-CN" altLang="en-US" sz="2800" dirty="0"/>
                          <m:t>α</m:t>
                        </m:r>
                      </m:e>
                      <m:sub>
                        <m:r>
                          <a:rPr lang="en-US" altLang="zh-CN" sz="2800" b="0" i="1" dirty="0" smtClean="0">
                            <a:latin typeface="Cambria Math" panose="02040503050406030204" pitchFamily="18" charset="0"/>
                          </a:rPr>
                          <m:t>𝑟</m:t>
                        </m:r>
                      </m:sub>
                    </m:sSub>
                  </m:oMath>
                </a14:m>
                <a:r>
                  <a:rPr lang="zh-CN" altLang="en-US" sz="2800" dirty="0" smtClean="0"/>
                  <a:t>的</a:t>
                </a:r>
                <a:r>
                  <a:rPr lang="zh-CN" altLang="en-US" sz="2800" dirty="0"/>
                  <a:t>概率是指在</a:t>
                </a:r>
                <a:r>
                  <a:rPr lang="zh-CN" altLang="en-US" sz="2800" dirty="0" smtClean="0"/>
                  <a:t>明文</a:t>
                </a:r>
                <a:r>
                  <a:rPr lang="zh-CN" altLang="en-US" sz="2800" dirty="0"/>
                  <a:t>和子密钥</a:t>
                </a:r>
                <a14:m>
                  <m:oMath xmlns:m="http://schemas.openxmlformats.org/officeDocument/2006/math">
                    <m:sSup>
                      <m:sSupPr>
                        <m:ctrlPr>
                          <a:rPr lang="en-US" altLang="zh-CN" sz="2800" i="1" dirty="0" smtClean="0">
                            <a:latin typeface="Cambria Math" panose="02040503050406030204" pitchFamily="18" charset="0"/>
                          </a:rPr>
                        </m:ctrlPr>
                      </m:sSupPr>
                      <m:e>
                        <m:r>
                          <a:rPr lang="en-US" altLang="zh-CN" sz="2800" b="0" i="1" dirty="0" smtClean="0">
                            <a:latin typeface="Cambria Math" panose="02040503050406030204" pitchFamily="18" charset="0"/>
                          </a:rPr>
                          <m:t>𝑘</m:t>
                        </m:r>
                      </m:e>
                      <m:sup>
                        <m:r>
                          <a:rPr lang="en-US" altLang="zh-CN" sz="2800" b="0" i="1" dirty="0" smtClean="0">
                            <a:latin typeface="Cambria Math" panose="02040503050406030204" pitchFamily="18" charset="0"/>
                          </a:rPr>
                          <m:t>1</m:t>
                        </m:r>
                      </m:sup>
                    </m:sSup>
                  </m:oMath>
                </a14:m>
                <a:r>
                  <a:rPr lang="en-US" altLang="zh-CN" sz="2800" dirty="0" smtClean="0"/>
                  <a:t>,</a:t>
                </a:r>
                <a:r>
                  <a:rPr lang="en-US" altLang="zh-CN" sz="2800" dirty="0"/>
                  <a:t> </a:t>
                </a:r>
                <a14:m>
                  <m:oMath xmlns:m="http://schemas.openxmlformats.org/officeDocument/2006/math">
                    <m:sSup>
                      <m:sSupPr>
                        <m:ctrlPr>
                          <a:rPr lang="en-US" altLang="zh-CN" sz="2800" i="1" dirty="0">
                            <a:latin typeface="Cambria Math" panose="02040503050406030204" pitchFamily="18" charset="0"/>
                          </a:rPr>
                        </m:ctrlPr>
                      </m:sSupPr>
                      <m:e>
                        <m:r>
                          <a:rPr lang="en-US" altLang="zh-CN" sz="2800" i="1" dirty="0">
                            <a:latin typeface="Cambria Math" panose="02040503050406030204" pitchFamily="18" charset="0"/>
                          </a:rPr>
                          <m:t>𝑘</m:t>
                        </m:r>
                      </m:e>
                      <m:sup>
                        <m:r>
                          <a:rPr lang="en-US" altLang="zh-CN" sz="2800" b="0" i="1" dirty="0" smtClean="0">
                            <a:latin typeface="Cambria Math" panose="02040503050406030204" pitchFamily="18" charset="0"/>
                          </a:rPr>
                          <m:t>2</m:t>
                        </m:r>
                      </m:sup>
                    </m:sSup>
                    <m:r>
                      <a:rPr lang="en-US" altLang="zh-CN" sz="2800" b="0" i="1" dirty="0" smtClean="0">
                        <a:latin typeface="Cambria Math" panose="02040503050406030204" pitchFamily="18" charset="0"/>
                      </a:rPr>
                      <m:t>,</m:t>
                    </m:r>
                  </m:oMath>
                </a14:m>
                <a:r>
                  <a:rPr lang="zh-CN" altLang="en-US" sz="2800" dirty="0" smtClean="0"/>
                  <a:t>.</a:t>
                </a:r>
                <a:r>
                  <a:rPr lang="zh-CN" altLang="en-US" sz="2800" dirty="0"/>
                  <a:t>.....</a:t>
                </a:r>
                <a:r>
                  <a:rPr lang="zh-CN" altLang="en-US" sz="2800" dirty="0" smtClean="0"/>
                  <a:t>,</a:t>
                </a:r>
                <a:r>
                  <a:rPr lang="en-US" altLang="zh-CN" sz="2800" dirty="0"/>
                  <a:t> </a:t>
                </a:r>
                <a14:m>
                  <m:oMath xmlns:m="http://schemas.openxmlformats.org/officeDocument/2006/math">
                    <m:sSup>
                      <m:sSupPr>
                        <m:ctrlPr>
                          <a:rPr lang="en-US" altLang="zh-CN" sz="2800" i="1" dirty="0">
                            <a:latin typeface="Cambria Math" panose="02040503050406030204" pitchFamily="18" charset="0"/>
                          </a:rPr>
                        </m:ctrlPr>
                      </m:sSupPr>
                      <m:e>
                        <m:r>
                          <a:rPr lang="en-US" altLang="zh-CN" sz="2800" i="1" dirty="0">
                            <a:latin typeface="Cambria Math" panose="02040503050406030204" pitchFamily="18" charset="0"/>
                          </a:rPr>
                          <m:t>𝑘</m:t>
                        </m:r>
                      </m:e>
                      <m:sup>
                        <m:r>
                          <a:rPr lang="en-US" altLang="zh-CN" sz="2800" b="0" i="1" dirty="0" smtClean="0">
                            <a:latin typeface="Cambria Math" panose="02040503050406030204" pitchFamily="18" charset="0"/>
                          </a:rPr>
                          <m:t>𝑟</m:t>
                        </m:r>
                      </m:sup>
                    </m:sSup>
                  </m:oMath>
                </a14:m>
                <a:r>
                  <a:rPr lang="zh-CN" altLang="en-US" sz="2800" dirty="0" smtClean="0"/>
                  <a:t>独立</a:t>
                </a:r>
                <a:r>
                  <a:rPr lang="zh-CN" altLang="en-US" sz="2800" dirty="0"/>
                  <a:t>,  均匀随机时,  明文</a:t>
                </a:r>
                <a:r>
                  <a:rPr lang="zh-CN" altLang="en-US" sz="2800" dirty="0" smtClean="0"/>
                  <a:t>对m</a:t>
                </a:r>
                <a:r>
                  <a:rPr lang="zh-CN" altLang="en-US" sz="2800" dirty="0"/>
                  <a:t>和</a:t>
                </a:r>
                <a:r>
                  <a:rPr lang="zh-CN" altLang="en-US" sz="2800" dirty="0" smtClean="0"/>
                  <a:t>m*</a:t>
                </a:r>
                <a:r>
                  <a:rPr lang="zh-CN" altLang="en-US" sz="2800" dirty="0"/>
                  <a:t>的差分为</a:t>
                </a:r>
                <a14:m>
                  <m:oMath xmlns:m="http://schemas.openxmlformats.org/officeDocument/2006/math">
                    <m:sSub>
                      <m:sSubPr>
                        <m:ctrlPr>
                          <a:rPr lang="en-US" altLang="zh-CN" sz="2800" i="1">
                            <a:latin typeface="Cambria Math" panose="02040503050406030204" pitchFamily="18" charset="0"/>
                          </a:rPr>
                        </m:ctrlPr>
                      </m:sSubPr>
                      <m:e>
                        <m:r>
                          <m:rPr>
                            <m:nor/>
                          </m:rPr>
                          <a:rPr lang="zh-CN" altLang="en-US" sz="2800" dirty="0"/>
                          <m:t>α</m:t>
                        </m:r>
                      </m:e>
                      <m:sub>
                        <m:r>
                          <a:rPr lang="en-US" altLang="zh-CN" sz="2800" i="1">
                            <a:latin typeface="Cambria Math" panose="02040503050406030204" pitchFamily="18" charset="0"/>
                          </a:rPr>
                          <m:t>0</m:t>
                        </m:r>
                      </m:sub>
                    </m:sSub>
                  </m:oMath>
                </a14:m>
                <a:r>
                  <a:rPr lang="zh-CN" altLang="en-US" sz="2800" dirty="0"/>
                  <a:t>的条件下, 第i(</a:t>
                </a:r>
                <a:r>
                  <a:rPr lang="zh-CN" altLang="en-US" sz="2800" dirty="0" smtClean="0"/>
                  <a:t>1</a:t>
                </a:r>
                <a:r>
                  <a:rPr lang="zh-CN" altLang="en-US" sz="2800" dirty="0"/>
                  <a:t> </a:t>
                </a:r>
                <a:r>
                  <a:rPr lang="zh-CN" altLang="en-US" sz="2800" dirty="0" smtClean="0"/>
                  <a:t>≤ </a:t>
                </a:r>
                <a:r>
                  <a:rPr lang="en-US" altLang="zh-CN" sz="2800" dirty="0" err="1" smtClean="0"/>
                  <a:t>i</a:t>
                </a:r>
                <a:r>
                  <a:rPr lang="zh-CN" altLang="en-US" sz="2800" dirty="0" smtClean="0"/>
                  <a:t>≤ </a:t>
                </a:r>
                <a:r>
                  <a:rPr lang="en-US" altLang="zh-CN" sz="2800" dirty="0" smtClean="0"/>
                  <a:t>r</a:t>
                </a:r>
                <a:r>
                  <a:rPr lang="zh-CN" altLang="en-US" sz="2800" dirty="0" smtClean="0"/>
                  <a:t>) 轮</a:t>
                </a:r>
                <a:r>
                  <a:rPr lang="zh-CN" altLang="en-US" sz="2800" dirty="0"/>
                  <a:t>输出c(</a:t>
                </a:r>
                <a:r>
                  <a:rPr lang="zh-CN" altLang="en-US" sz="2800" dirty="0" smtClean="0"/>
                  <a:t>i</a:t>
                </a:r>
                <a:r>
                  <a:rPr lang="en-US" altLang="zh-CN" sz="2800" dirty="0" smtClean="0"/>
                  <a:t>)</a:t>
                </a:r>
                <a:r>
                  <a:rPr lang="zh-CN" altLang="en-US" sz="2800" dirty="0" smtClean="0"/>
                  <a:t>和c*(</a:t>
                </a:r>
                <a:r>
                  <a:rPr lang="zh-CN" altLang="en-US" sz="2800" dirty="0"/>
                  <a:t>i)的差分为</a:t>
                </a:r>
                <a14:m>
                  <m:oMath xmlns:m="http://schemas.openxmlformats.org/officeDocument/2006/math">
                    <m:sSub>
                      <m:sSubPr>
                        <m:ctrlPr>
                          <a:rPr lang="en-US" altLang="zh-CN" sz="2800" i="1">
                            <a:latin typeface="Cambria Math" panose="02040503050406030204" pitchFamily="18" charset="0"/>
                          </a:rPr>
                        </m:ctrlPr>
                      </m:sSubPr>
                      <m:e>
                        <m:r>
                          <m:rPr>
                            <m:nor/>
                          </m:rPr>
                          <a:rPr lang="zh-CN" altLang="en-US" sz="2800" dirty="0"/>
                          <m:t>α</m:t>
                        </m:r>
                      </m:e>
                      <m:sub>
                        <m:r>
                          <a:rPr lang="en-US" altLang="zh-CN" sz="2800" i="1" dirty="0">
                            <a:latin typeface="Cambria Math" panose="02040503050406030204" pitchFamily="18" charset="0"/>
                          </a:rPr>
                          <m:t>1</m:t>
                        </m:r>
                      </m:sub>
                    </m:sSub>
                  </m:oMath>
                </a14:m>
                <a:r>
                  <a:rPr lang="zh-CN" altLang="en-US" sz="2800" dirty="0"/>
                  <a:t>的概率(或称为特征Ω的差分</a:t>
                </a:r>
                <a:r>
                  <a:rPr lang="zh-CN" altLang="en-US" sz="2800" dirty="0" smtClean="0"/>
                  <a:t>扩散率</a:t>
                </a:r>
                <a:r>
                  <a:rPr lang="zh-CN" altLang="en-US" sz="2800" dirty="0"/>
                  <a:t>) 。</a:t>
                </a:r>
              </a:p>
            </p:txBody>
          </p:sp>
        </mc:Choice>
        <mc:Fallback>
          <p:sp>
            <p:nvSpPr>
              <p:cNvPr id="3" name="矩形 2"/>
              <p:cNvSpPr>
                <a:spLocks noRot="1" noChangeAspect="1" noMove="1" noResize="1" noEditPoints="1" noAdjustHandles="1" noChangeArrowheads="1" noChangeShapeType="1" noTextEdit="1"/>
              </p:cNvSpPr>
              <p:nvPr/>
            </p:nvSpPr>
            <p:spPr>
              <a:xfrm>
                <a:off x="1052623" y="1859340"/>
                <a:ext cx="9569303" cy="2092881"/>
              </a:xfrm>
              <a:prstGeom prst="rect">
                <a:avLst/>
              </a:prstGeom>
              <a:blipFill rotWithShape="0">
                <a:blip r:embed="rId1"/>
                <a:stretch>
                  <a:fillRect l="-1338" r="-127" b="-7872"/>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4" name="矩形 3"/>
              <p:cNvSpPr/>
              <p:nvPr/>
            </p:nvSpPr>
            <p:spPr>
              <a:xfrm>
                <a:off x="1052623" y="4175415"/>
                <a:ext cx="9838660" cy="1815882"/>
              </a:xfrm>
              <a:prstGeom prst="rect">
                <a:avLst/>
              </a:prstGeom>
            </p:spPr>
            <p:txBody>
              <a:bodyPr wrap="square">
                <a:spAutoFit/>
              </a:bodyPr>
              <a:lstStyle/>
              <a:p>
                <a:r>
                  <a:rPr lang="zh-CN" altLang="en-US" sz="2800" dirty="0" smtClean="0"/>
                  <a:t>若</a:t>
                </a:r>
                <a:r>
                  <a:rPr lang="zh-CN" altLang="en-US" sz="2800" dirty="0"/>
                  <a:t>r-轮特征Ω= </a:t>
                </a:r>
                <a14:m>
                  <m:oMath xmlns:m="http://schemas.openxmlformats.org/officeDocument/2006/math">
                    <m:sSub>
                      <m:sSubPr>
                        <m:ctrlPr>
                          <a:rPr lang="en-US" altLang="zh-CN" sz="2800" i="1">
                            <a:latin typeface="Cambria Math" panose="02040503050406030204" pitchFamily="18" charset="0"/>
                          </a:rPr>
                        </m:ctrlPr>
                      </m:sSubPr>
                      <m:e>
                        <m:r>
                          <m:rPr>
                            <m:nor/>
                          </m:rPr>
                          <a:rPr lang="zh-CN" altLang="en-US" sz="2800" dirty="0"/>
                          <m:t>α</m:t>
                        </m:r>
                      </m:e>
                      <m:sub>
                        <m:r>
                          <a:rPr lang="en-US" altLang="zh-CN" sz="2800" i="1">
                            <a:latin typeface="Cambria Math" panose="02040503050406030204" pitchFamily="18" charset="0"/>
                          </a:rPr>
                          <m:t>0</m:t>
                        </m:r>
                      </m:sub>
                    </m:sSub>
                    <m:sSub>
                      <m:sSubPr>
                        <m:ctrlPr>
                          <a:rPr lang="en-US" altLang="zh-CN" sz="2800" i="1">
                            <a:latin typeface="Cambria Math" panose="02040503050406030204" pitchFamily="18" charset="0"/>
                          </a:rPr>
                        </m:ctrlPr>
                      </m:sSubPr>
                      <m:e>
                        <m:r>
                          <m:rPr>
                            <m:nor/>
                          </m:rPr>
                          <a:rPr lang="zh-CN" altLang="en-US" sz="2800" dirty="0"/>
                          <m:t>α</m:t>
                        </m:r>
                      </m:e>
                      <m:sub>
                        <m:r>
                          <a:rPr lang="en-US" altLang="zh-CN" sz="2800" i="1" dirty="0">
                            <a:latin typeface="Cambria Math" panose="02040503050406030204" pitchFamily="18" charset="0"/>
                          </a:rPr>
                          <m:t>1</m:t>
                        </m:r>
                      </m:sub>
                    </m:sSub>
                  </m:oMath>
                </a14:m>
                <a:r>
                  <a:rPr lang="en-US" altLang="zh-CN" sz="2800" dirty="0"/>
                  <a:t>……</a:t>
                </a:r>
                <a14:m>
                  <m:oMath xmlns:m="http://schemas.openxmlformats.org/officeDocument/2006/math">
                    <m:sSub>
                      <m:sSubPr>
                        <m:ctrlPr>
                          <a:rPr lang="en-US" altLang="zh-CN" sz="2800" i="1">
                            <a:latin typeface="Cambria Math" panose="02040503050406030204" pitchFamily="18" charset="0"/>
                          </a:rPr>
                        </m:ctrlPr>
                      </m:sSubPr>
                      <m:e>
                        <m:r>
                          <m:rPr>
                            <m:nor/>
                          </m:rPr>
                          <a:rPr lang="zh-CN" altLang="en-US" sz="2800" dirty="0"/>
                          <m:t>α</m:t>
                        </m:r>
                      </m:e>
                      <m:sub>
                        <m:r>
                          <a:rPr lang="en-US" altLang="zh-CN" sz="2800" i="1" dirty="0">
                            <a:latin typeface="Cambria Math" panose="02040503050406030204" pitchFamily="18" charset="0"/>
                          </a:rPr>
                          <m:t>𝑟</m:t>
                        </m:r>
                      </m:sub>
                    </m:sSub>
                  </m:oMath>
                </a14:m>
                <a:r>
                  <a:rPr lang="zh-CN" altLang="en-US" sz="2800" dirty="0"/>
                  <a:t>满足</a:t>
                </a:r>
              </a:p>
              <a:p>
                <a:r>
                  <a:rPr lang="zh-CN" altLang="en-US" sz="2800" dirty="0"/>
                  <a:t>(1) m与m*的差分为</a:t>
                </a:r>
                <a14:m>
                  <m:oMath xmlns:m="http://schemas.openxmlformats.org/officeDocument/2006/math">
                    <m:sSub>
                      <m:sSubPr>
                        <m:ctrlPr>
                          <a:rPr lang="en-US" altLang="zh-CN" sz="2800" i="1">
                            <a:latin typeface="Cambria Math" panose="02040503050406030204" pitchFamily="18" charset="0"/>
                          </a:rPr>
                        </m:ctrlPr>
                      </m:sSubPr>
                      <m:e>
                        <m:r>
                          <m:rPr>
                            <m:nor/>
                          </m:rPr>
                          <a:rPr lang="zh-CN" altLang="en-US" sz="2800" dirty="0"/>
                          <m:t>α</m:t>
                        </m:r>
                      </m:e>
                      <m:sub>
                        <m:r>
                          <a:rPr lang="en-US" altLang="zh-CN" sz="2800" i="1">
                            <a:latin typeface="Cambria Math" panose="02040503050406030204" pitchFamily="18" charset="0"/>
                          </a:rPr>
                          <m:t>0</m:t>
                        </m:r>
                      </m:sub>
                    </m:sSub>
                  </m:oMath>
                </a14:m>
                <a:r>
                  <a:rPr lang="zh-CN" altLang="en-US" sz="2800" dirty="0"/>
                  <a:t>；</a:t>
                </a:r>
              </a:p>
              <a:p>
                <a:r>
                  <a:rPr lang="zh-CN" altLang="en-US" sz="2800" dirty="0"/>
                  <a:t>(2) 第i轮输出c(i)与c*(i)的差分为</a:t>
                </a:r>
                <a14:m>
                  <m:oMath xmlns:m="http://schemas.openxmlformats.org/officeDocument/2006/math">
                    <m:sSub>
                      <m:sSubPr>
                        <m:ctrlPr>
                          <a:rPr lang="en-US" altLang="zh-CN" sz="2800" i="1">
                            <a:latin typeface="Cambria Math" panose="02040503050406030204" pitchFamily="18" charset="0"/>
                          </a:rPr>
                        </m:ctrlPr>
                      </m:sSubPr>
                      <m:e>
                        <m:r>
                          <m:rPr>
                            <m:nor/>
                          </m:rPr>
                          <a:rPr lang="zh-CN" altLang="en-US" sz="2800" dirty="0"/>
                          <m:t>α</m:t>
                        </m:r>
                      </m:e>
                      <m:sub>
                        <m:r>
                          <a:rPr lang="en-US" altLang="zh-CN" sz="2800" i="1" dirty="0">
                            <a:latin typeface="Cambria Math" panose="02040503050406030204" pitchFamily="18" charset="0"/>
                          </a:rPr>
                          <m:t>1</m:t>
                        </m:r>
                      </m:sub>
                    </m:sSub>
                    <m:r>
                      <a:rPr lang="en-US" altLang="zh-CN" sz="2800" i="1" dirty="0">
                        <a:latin typeface="Cambria Math" panose="02040503050406030204" pitchFamily="18" charset="0"/>
                      </a:rPr>
                      <m:t> </m:t>
                    </m:r>
                  </m:oMath>
                </a14:m>
                <a:r>
                  <a:rPr lang="zh-CN" altLang="en-US" sz="2800" dirty="0"/>
                  <a:t>(1 ≤i </a:t>
                </a:r>
                <a:r>
                  <a:rPr lang="zh-CN" altLang="en-US" sz="2800" dirty="0" smtClean="0"/>
                  <a:t>≤</a:t>
                </a:r>
                <a:r>
                  <a:rPr lang="zh-CN" altLang="en-US" sz="2800" dirty="0"/>
                  <a:t>r</a:t>
                </a:r>
                <a:r>
                  <a:rPr lang="zh-CN" altLang="en-US" sz="2800" dirty="0" smtClean="0"/>
                  <a:t>),则</a:t>
                </a:r>
                <a:r>
                  <a:rPr lang="zh-CN" altLang="en-US" sz="2800" dirty="0"/>
                  <a:t>称明文对m与m*是一个</a:t>
                </a:r>
                <a:r>
                  <a:rPr lang="zh-CN" altLang="en-US" sz="2800" dirty="0">
                    <a:solidFill>
                      <a:srgbClr val="EB5E59"/>
                    </a:solidFill>
                  </a:rPr>
                  <a:t>正确对</a:t>
                </a:r>
                <a:r>
                  <a:rPr lang="zh-CN" altLang="en-US" sz="2800" dirty="0"/>
                  <a:t>，否则称</a:t>
                </a:r>
                <a:r>
                  <a:rPr lang="zh-CN" altLang="en-US" sz="2800" dirty="0" smtClean="0"/>
                  <a:t>其为</a:t>
                </a:r>
                <a:r>
                  <a:rPr lang="zh-CN" altLang="en-US" sz="2800" dirty="0">
                    <a:solidFill>
                      <a:srgbClr val="EB5E59"/>
                    </a:solidFill>
                  </a:rPr>
                  <a:t>错误对</a:t>
                </a:r>
                <a:r>
                  <a:rPr lang="zh-CN" altLang="en-US" sz="2800" dirty="0"/>
                  <a:t>。</a:t>
                </a:r>
              </a:p>
            </p:txBody>
          </p:sp>
        </mc:Choice>
        <mc:Fallback>
          <p:sp>
            <p:nvSpPr>
              <p:cNvPr id="4" name="矩形 3"/>
              <p:cNvSpPr>
                <a:spLocks noRot="1" noChangeAspect="1" noMove="1" noResize="1" noEditPoints="1" noAdjustHandles="1" noChangeArrowheads="1" noChangeShapeType="1" noTextEdit="1"/>
              </p:cNvSpPr>
              <p:nvPr/>
            </p:nvSpPr>
            <p:spPr>
              <a:xfrm>
                <a:off x="1052623" y="4175415"/>
                <a:ext cx="9838660" cy="1815882"/>
              </a:xfrm>
              <a:prstGeom prst="rect">
                <a:avLst/>
              </a:prstGeom>
              <a:blipFill rotWithShape="0">
                <a:blip r:embed="rId2"/>
                <a:stretch>
                  <a:fillRect l="-1301" t="-5034" b="-7047"/>
                </a:stretch>
              </a:blipFill>
            </p:spPr>
            <p:txBody>
              <a:bodyPr/>
              <a:lstStyle/>
              <a:p>
                <a:r>
                  <a:rPr lang="zh-CN" altLang="en-US">
                    <a:noFill/>
                  </a:rPr>
                  <a:t> </a:t>
                </a:r>
                <a:endParaRPr lang="zh-CN" altLang="en-US">
                  <a:noFill/>
                </a:endParaRPr>
              </a:p>
            </p:txBody>
          </p:sp>
        </mc:Fallback>
      </mc:AlternateContent>
      <p:sp>
        <p:nvSpPr>
          <p:cNvPr id="5" name="矩形 4"/>
          <p:cNvSpPr/>
          <p:nvPr/>
        </p:nvSpPr>
        <p:spPr>
          <a:xfrm>
            <a:off x="1052623" y="1490008"/>
            <a:ext cx="800219" cy="461665"/>
          </a:xfrm>
          <a:prstGeom prst="rect">
            <a:avLst/>
          </a:prstGeom>
        </p:spPr>
        <p:style>
          <a:lnRef idx="3">
            <a:schemeClr val="lt1"/>
          </a:lnRef>
          <a:fillRef idx="1">
            <a:schemeClr val="accent1"/>
          </a:fillRef>
          <a:effectRef idx="1">
            <a:schemeClr val="accent1"/>
          </a:effectRef>
          <a:fontRef idx="minor">
            <a:schemeClr val="lt1"/>
          </a:fontRef>
        </p:style>
        <p:txBody>
          <a:bodyPr wrap="none">
            <a:spAutoFit/>
          </a:bodyPr>
          <a:lstStyle/>
          <a:p>
            <a:r>
              <a:rPr lang="zh-CN" altLang="en-US" sz="2400" dirty="0">
                <a:solidFill>
                  <a:schemeClr val="bg1"/>
                </a:solidFill>
              </a:rPr>
              <a:t>定义</a:t>
            </a:r>
            <a:endParaRPr lang="zh-CN" altLang="en-US" sz="2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rot="5400000">
            <a:off x="7617408" y="3267520"/>
            <a:ext cx="2072151" cy="6585594"/>
            <a:chOff x="9897236" y="243817"/>
            <a:chExt cx="2072151" cy="6585594"/>
          </a:xfrm>
        </p:grpSpPr>
        <p:sp>
          <p:nvSpPr>
            <p:cNvPr id="6" name="椭圆 5"/>
            <p:cNvSpPr/>
            <p:nvPr/>
          </p:nvSpPr>
          <p:spPr>
            <a:xfrm>
              <a:off x="11465004" y="1878300"/>
              <a:ext cx="395785" cy="395785"/>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850057" y="3532465"/>
              <a:ext cx="347976" cy="347976"/>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700012" y="2623716"/>
              <a:ext cx="64893" cy="64893"/>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531263" y="1369325"/>
              <a:ext cx="333204" cy="333204"/>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1533524" y="1119116"/>
              <a:ext cx="45719" cy="45719"/>
            </a:xfrm>
            <a:prstGeom prst="ellipse">
              <a:avLst/>
            </a:prstGeom>
            <a:solidFill>
              <a:srgbClr val="1D19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0753010" y="2498553"/>
              <a:ext cx="222913" cy="222913"/>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0108182" y="6406330"/>
              <a:ext cx="423081" cy="423081"/>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1778318" y="6406330"/>
              <a:ext cx="191069" cy="191069"/>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1385944" y="4033196"/>
              <a:ext cx="186519" cy="186519"/>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1269938" y="5831576"/>
              <a:ext cx="232012" cy="232012"/>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1450755" y="429904"/>
              <a:ext cx="232012" cy="232012"/>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9897236" y="243817"/>
              <a:ext cx="372173" cy="372173"/>
            </a:xfrm>
            <a:prstGeom prst="ellipse">
              <a:avLst/>
            </a:prstGeom>
            <a:noFill/>
            <a:ln w="76200">
              <a:solidFill>
                <a:srgbClr val="1D19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0735849" y="5686827"/>
              <a:ext cx="261323" cy="261323"/>
            </a:xfrm>
            <a:prstGeom prst="ellipse">
              <a:avLst/>
            </a:prstGeom>
            <a:noFill/>
            <a:ln w="76200">
              <a:solidFill>
                <a:srgbClr val="1D19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1487278" y="2871313"/>
              <a:ext cx="482109" cy="482109"/>
            </a:xfrm>
            <a:prstGeom prst="ellipse">
              <a:avLst/>
            </a:prstGeom>
            <a:noFill/>
            <a:ln w="76200">
              <a:solidFill>
                <a:srgbClr val="1D19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1663149" y="5175819"/>
              <a:ext cx="230339" cy="230339"/>
            </a:xfrm>
            <a:prstGeom prst="ellipse">
              <a:avLst/>
            </a:prstGeom>
            <a:noFill/>
            <a:ln w="76200">
              <a:solidFill>
                <a:srgbClr val="1D19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11075425" y="1151187"/>
              <a:ext cx="372173" cy="372173"/>
            </a:xfrm>
            <a:prstGeom prst="ellipse">
              <a:avLst/>
            </a:prstGeom>
            <a:noFill/>
            <a:ln w="76200">
              <a:solidFill>
                <a:srgbClr val="1D19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1024045" y="4681181"/>
              <a:ext cx="272955" cy="272955"/>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rot="16200000">
            <a:off x="2119528" y="3913451"/>
            <a:ext cx="2072151" cy="6585594"/>
            <a:chOff x="9897236" y="243817"/>
            <a:chExt cx="2072151" cy="6585594"/>
          </a:xfrm>
        </p:grpSpPr>
        <p:sp>
          <p:nvSpPr>
            <p:cNvPr id="24" name="椭圆 23"/>
            <p:cNvSpPr/>
            <p:nvPr/>
          </p:nvSpPr>
          <p:spPr>
            <a:xfrm>
              <a:off x="11465004" y="1878300"/>
              <a:ext cx="395785" cy="395785"/>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0850057" y="3532465"/>
              <a:ext cx="347976" cy="347976"/>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1700012" y="2623716"/>
              <a:ext cx="64893" cy="64893"/>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10531263" y="1369325"/>
              <a:ext cx="333204" cy="333204"/>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1533524" y="1119116"/>
              <a:ext cx="45719" cy="45719"/>
            </a:xfrm>
            <a:prstGeom prst="ellipse">
              <a:avLst/>
            </a:prstGeom>
            <a:solidFill>
              <a:srgbClr val="1D19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0753010" y="2498553"/>
              <a:ext cx="222913" cy="222913"/>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0108182" y="6406330"/>
              <a:ext cx="423081" cy="423081"/>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1778318" y="6406330"/>
              <a:ext cx="191069" cy="191069"/>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1385944" y="4033196"/>
              <a:ext cx="186519" cy="186519"/>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1269938" y="5831576"/>
              <a:ext cx="232012" cy="232012"/>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1450755" y="429904"/>
              <a:ext cx="232012" cy="232012"/>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9897236" y="243817"/>
              <a:ext cx="372173" cy="372173"/>
            </a:xfrm>
            <a:prstGeom prst="ellipse">
              <a:avLst/>
            </a:prstGeom>
            <a:noFill/>
            <a:ln w="76200">
              <a:solidFill>
                <a:srgbClr val="1D19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0735849" y="5686827"/>
              <a:ext cx="261323" cy="261323"/>
            </a:xfrm>
            <a:prstGeom prst="ellipse">
              <a:avLst/>
            </a:prstGeom>
            <a:noFill/>
            <a:ln w="76200">
              <a:solidFill>
                <a:srgbClr val="1D19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1487278" y="2871313"/>
              <a:ext cx="482109" cy="482109"/>
            </a:xfrm>
            <a:prstGeom prst="ellipse">
              <a:avLst/>
            </a:prstGeom>
            <a:noFill/>
            <a:ln w="76200">
              <a:solidFill>
                <a:srgbClr val="1D19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663149" y="5175819"/>
              <a:ext cx="230339" cy="230339"/>
            </a:xfrm>
            <a:prstGeom prst="ellipse">
              <a:avLst/>
            </a:prstGeom>
            <a:noFill/>
            <a:ln w="76200">
              <a:solidFill>
                <a:srgbClr val="1D19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075425" y="1151187"/>
              <a:ext cx="372173" cy="372173"/>
            </a:xfrm>
            <a:prstGeom prst="ellipse">
              <a:avLst/>
            </a:prstGeom>
            <a:noFill/>
            <a:ln w="76200">
              <a:solidFill>
                <a:srgbClr val="1D19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1024045" y="4681181"/>
              <a:ext cx="272955" cy="272955"/>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3686536" y="1792480"/>
            <a:ext cx="4818929" cy="2450081"/>
            <a:chOff x="3590734" y="1792216"/>
            <a:chExt cx="4818929" cy="2450081"/>
          </a:xfrm>
        </p:grpSpPr>
        <p:sp>
          <p:nvSpPr>
            <p:cNvPr id="45" name="圆角矩形 44"/>
            <p:cNvSpPr/>
            <p:nvPr/>
          </p:nvSpPr>
          <p:spPr>
            <a:xfrm flipV="1">
              <a:off x="4043882" y="1883336"/>
              <a:ext cx="3862927" cy="2358961"/>
            </a:xfrm>
            <a:prstGeom prst="roundRect">
              <a:avLst>
                <a:gd name="adj" fmla="val 7741"/>
              </a:avLst>
            </a:prstGeom>
            <a:gradFill flip="none" rotWithShape="1">
              <a:gsLst>
                <a:gs pos="0">
                  <a:schemeClr val="bg1">
                    <a:lumMod val="85000"/>
                  </a:schemeClr>
                </a:gs>
                <a:gs pos="100000">
                  <a:schemeClr val="bg1"/>
                </a:gs>
              </a:gsLst>
              <a:lin ang="18900000" scaled="0"/>
              <a:tileRect/>
            </a:gradFill>
            <a:ln w="22225">
              <a:gradFill>
                <a:gsLst>
                  <a:gs pos="0">
                    <a:schemeClr val="bg1"/>
                  </a:gs>
                  <a:gs pos="100000">
                    <a:schemeClr val="bg1">
                      <a:lumMod val="75000"/>
                    </a:schemeClr>
                  </a:gs>
                </a:gsLst>
                <a:lin ang="18900000" scaled="0"/>
              </a:gradFill>
            </a:ln>
            <a:effectLst>
              <a:outerShdw blurRad="508000" dist="2413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4272413" y="1792216"/>
              <a:ext cx="3307816" cy="1938992"/>
            </a:xfrm>
            <a:prstGeom prst="rect">
              <a:avLst/>
            </a:prstGeom>
            <a:noFill/>
          </p:spPr>
          <p:txBody>
            <a:bodyPr wrap="square" rtlCol="0">
              <a:spAutoFit/>
            </a:bodyPr>
            <a:lstStyle/>
            <a:p>
              <a:pPr algn="ctr"/>
              <a:r>
                <a:rPr lang="en-US" altLang="zh-CN" sz="6000" b="1" dirty="0" smtClean="0">
                  <a:solidFill>
                    <a:srgbClr val="EB5E59"/>
                  </a:solidFill>
                  <a:effectLst>
                    <a:outerShdw blurRad="38100" dist="38100" dir="2700000" algn="tl">
                      <a:srgbClr val="000000">
                        <a:alpha val="43137"/>
                      </a:srgbClr>
                    </a:outerShdw>
                  </a:effectLst>
                  <a:latin typeface="MHeiSung HKS UltraBold" panose="00000900000000000000" pitchFamily="2" charset="-120"/>
                  <a:ea typeface="MHeiSung HKS UltraBold" panose="00000900000000000000" pitchFamily="2" charset="-120"/>
                </a:rPr>
                <a:t>PART  </a:t>
              </a:r>
              <a:endParaRPr lang="en-US" altLang="zh-CN" sz="6000" b="1" dirty="0" smtClean="0">
                <a:solidFill>
                  <a:srgbClr val="EB5E59"/>
                </a:solidFill>
                <a:effectLst>
                  <a:outerShdw blurRad="38100" dist="38100" dir="2700000" algn="tl">
                    <a:srgbClr val="000000">
                      <a:alpha val="43137"/>
                    </a:srgbClr>
                  </a:outerShdw>
                </a:effectLst>
                <a:latin typeface="MHeiSung HKS UltraBold" panose="00000900000000000000" pitchFamily="2" charset="-120"/>
                <a:ea typeface="MHeiSung HKS UltraBold" panose="00000900000000000000" pitchFamily="2" charset="-120"/>
              </a:endParaRPr>
            </a:p>
            <a:p>
              <a:pPr algn="ctr"/>
              <a:r>
                <a:rPr lang="en-US" altLang="zh-CN" sz="6000" b="1" dirty="0" smtClean="0">
                  <a:solidFill>
                    <a:srgbClr val="EB5E59"/>
                  </a:solidFill>
                  <a:effectLst>
                    <a:outerShdw blurRad="38100" dist="38100" dir="2700000" algn="tl">
                      <a:srgbClr val="000000">
                        <a:alpha val="43137"/>
                      </a:srgbClr>
                    </a:outerShdw>
                  </a:effectLst>
                  <a:latin typeface="MHeiSung HKS UltraBold" panose="00000900000000000000" pitchFamily="2" charset="-120"/>
                  <a:ea typeface="MHeiSung HKS UltraBold" panose="00000900000000000000" pitchFamily="2" charset="-120"/>
                </a:rPr>
                <a:t>ONE</a:t>
              </a:r>
              <a:endParaRPr lang="zh-CN" altLang="en-US" sz="6000" b="1" dirty="0">
                <a:solidFill>
                  <a:srgbClr val="EB5E59"/>
                </a:solidFill>
                <a:effectLst>
                  <a:outerShdw blurRad="38100" dist="38100" dir="2700000" algn="tl">
                    <a:srgbClr val="000000">
                      <a:alpha val="43137"/>
                    </a:srgbClr>
                  </a:outerShdw>
                </a:effectLst>
                <a:latin typeface="MHeiSung HKS UltraBold" panose="00000900000000000000" pitchFamily="2" charset="-120"/>
                <a:ea typeface="MHeiSung HKS UltraBold" panose="00000900000000000000" pitchFamily="2" charset="-120"/>
              </a:endParaRPr>
            </a:p>
          </p:txBody>
        </p:sp>
        <p:sp>
          <p:nvSpPr>
            <p:cNvPr id="42" name="文本框 41"/>
            <p:cNvSpPr txBox="1"/>
            <p:nvPr/>
          </p:nvSpPr>
          <p:spPr>
            <a:xfrm>
              <a:off x="3590734" y="3602064"/>
              <a:ext cx="4818929" cy="523220"/>
            </a:xfrm>
            <a:prstGeom prst="rect">
              <a:avLst/>
            </a:prstGeom>
            <a:noFill/>
          </p:spPr>
          <p:txBody>
            <a:bodyPr wrap="square" rtlCol="0">
              <a:spAutoFit/>
            </a:bodyPr>
            <a:lstStyle/>
            <a:p>
              <a:pPr algn="ctr"/>
              <a:r>
                <a:rPr lang="zh-CN" altLang="en-US" sz="2800" b="1" dirty="0">
                  <a:solidFill>
                    <a:schemeClr val="tx1">
                      <a:lumMod val="95000"/>
                      <a:lumOff val="5000"/>
                    </a:schemeClr>
                  </a:solidFill>
                  <a:effectLst>
                    <a:reflection blurRad="6350" stA="55000" endA="300" endPos="45500" dist="76200" dir="5400000" sy="-100000" algn="bl" rotWithShape="0"/>
                  </a:effectLst>
                  <a:latin typeface="微软雅黑" panose="020B0503020204020204" pitchFamily="34" charset="-122"/>
                  <a:ea typeface="微软雅黑" panose="020B0503020204020204" pitchFamily="34" charset="-122"/>
                </a:rPr>
                <a:t>差分密码分析</a:t>
              </a:r>
              <a:endParaRPr lang="zh-CN" altLang="en-US" sz="2800" b="1" dirty="0">
                <a:solidFill>
                  <a:schemeClr val="tx1">
                    <a:lumMod val="95000"/>
                    <a:lumOff val="5000"/>
                  </a:schemeClr>
                </a:solidFill>
                <a:effectLst>
                  <a:reflection blurRad="6350" stA="55000" endA="300" endPos="45500" dist="76200" dir="5400000" sy="-100000" algn="bl" rotWithShape="0"/>
                </a:effectLst>
                <a:latin typeface="微软雅黑" panose="020B0503020204020204" pitchFamily="34" charset="-122"/>
                <a:ea typeface="微软雅黑" panose="020B0503020204020204" pitchFamily="34" charset="-122"/>
              </a:endParaRPr>
            </a:p>
          </p:txBody>
        </p:sp>
      </p:gr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6367" y="141414"/>
            <a:ext cx="10884481" cy="966325"/>
          </a:xfrm>
        </p:spPr>
        <p:txBody>
          <a:bodyPr>
            <a:normAutofit/>
          </a:bodyPr>
          <a:lstStyle/>
          <a:p>
            <a:r>
              <a:rPr lang="en-US" altLang="zh-CN" smtClean="0">
                <a:solidFill>
                  <a:srgbClr val="EB5E59"/>
                </a:solidFill>
              </a:rPr>
              <a:t>R</a:t>
            </a:r>
            <a:r>
              <a:rPr lang="zh-CN" altLang="en-US" smtClean="0">
                <a:solidFill>
                  <a:srgbClr val="EB5E59"/>
                </a:solidFill>
              </a:rPr>
              <a:t>轮迭代密码的差分攻击步骤</a:t>
            </a:r>
            <a:endParaRPr lang="zh-CN" altLang="en-US" dirty="0">
              <a:solidFill>
                <a:srgbClr val="EB5E59"/>
              </a:solidFill>
            </a:endParaRPr>
          </a:p>
        </p:txBody>
      </p:sp>
      <p:sp>
        <p:nvSpPr>
          <p:cNvPr id="3" name="矩形 2"/>
          <p:cNvSpPr/>
          <p:nvPr/>
        </p:nvSpPr>
        <p:spPr>
          <a:xfrm>
            <a:off x="1052623" y="1859340"/>
            <a:ext cx="9569303" cy="369332"/>
          </a:xfrm>
          <a:prstGeom prst="rect">
            <a:avLst/>
          </a:prstGeom>
        </p:spPr>
        <p:txBody>
          <a:bodyPr wrap="square">
            <a:spAutoFit/>
          </a:bodyPr>
          <a:lstStyle/>
          <a:p>
            <a:endParaRPr lang="zh-CN" altLang="en-US" dirty="0"/>
          </a:p>
        </p:txBody>
      </p:sp>
      <mc:AlternateContent xmlns:mc="http://schemas.openxmlformats.org/markup-compatibility/2006">
        <mc:Choice xmlns:a14="http://schemas.microsoft.com/office/drawing/2010/main" Requires="a14">
          <p:sp>
            <p:nvSpPr>
              <p:cNvPr id="5" name="矩形 4"/>
              <p:cNvSpPr/>
              <p:nvPr/>
            </p:nvSpPr>
            <p:spPr>
              <a:xfrm>
                <a:off x="1007998" y="1635703"/>
                <a:ext cx="10193467" cy="461665"/>
              </a:xfrm>
              <a:prstGeom prst="rect">
                <a:avLst/>
              </a:prstGeom>
              <a:solidFill>
                <a:schemeClr val="bg1">
                  <a:lumMod val="95000"/>
                </a:schemeClr>
              </a:solidFill>
              <a:ln>
                <a:solidFill>
                  <a:schemeClr val="bg1">
                    <a:lumMod val="85000"/>
                  </a:schemeClr>
                </a:solid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zh-CN" altLang="en-US" sz="2400" dirty="0" smtClean="0">
                    <a:solidFill>
                      <a:schemeClr val="tx1">
                        <a:lumMod val="95000"/>
                        <a:lumOff val="5000"/>
                      </a:schemeClr>
                    </a:solidFill>
                  </a:rPr>
                  <a:t>1</a:t>
                </a:r>
                <a:r>
                  <a:rPr lang="zh-CN" altLang="en-US" sz="2400" dirty="0">
                    <a:solidFill>
                      <a:schemeClr val="tx1">
                        <a:lumMod val="95000"/>
                        <a:lumOff val="5000"/>
                      </a:schemeClr>
                    </a:solidFill>
                  </a:rPr>
                  <a:t>)  找出一个（r−1）轮Ω= </a:t>
                </a:r>
                <a14:m>
                  <m:oMath xmlns:m="http://schemas.openxmlformats.org/officeDocument/2006/math">
                    <m:sSub>
                      <m:sSubPr>
                        <m:ctrlPr>
                          <a:rPr lang="en-US" altLang="zh-CN" sz="2400" i="1">
                            <a:solidFill>
                              <a:schemeClr val="tx1">
                                <a:lumMod val="95000"/>
                                <a:lumOff val="5000"/>
                              </a:schemeClr>
                            </a:solidFill>
                            <a:latin typeface="Cambria Math" panose="02040503050406030204" pitchFamily="18" charset="0"/>
                          </a:rPr>
                        </m:ctrlPr>
                      </m:sSubPr>
                      <m:e>
                        <m:r>
                          <m:rPr>
                            <m:nor/>
                          </m:rPr>
                          <a:rPr lang="zh-CN" altLang="en-US" sz="2400" dirty="0">
                            <a:solidFill>
                              <a:schemeClr val="tx1">
                                <a:lumMod val="95000"/>
                                <a:lumOff val="5000"/>
                              </a:schemeClr>
                            </a:solidFill>
                          </a:rPr>
                          <m:t>α</m:t>
                        </m:r>
                      </m:e>
                      <m:sub>
                        <m:r>
                          <a:rPr lang="en-US" altLang="zh-CN" sz="2400" i="1">
                            <a:solidFill>
                              <a:schemeClr val="tx1">
                                <a:lumMod val="95000"/>
                                <a:lumOff val="5000"/>
                              </a:schemeClr>
                            </a:solidFill>
                            <a:latin typeface="Cambria Math" panose="02040503050406030204" pitchFamily="18" charset="0"/>
                          </a:rPr>
                          <m:t>0</m:t>
                        </m:r>
                      </m:sub>
                    </m:sSub>
                    <m:sSub>
                      <m:sSubPr>
                        <m:ctrlPr>
                          <a:rPr lang="en-US" altLang="zh-CN" sz="2400" i="1">
                            <a:solidFill>
                              <a:schemeClr val="tx1">
                                <a:lumMod val="95000"/>
                                <a:lumOff val="5000"/>
                              </a:schemeClr>
                            </a:solidFill>
                            <a:latin typeface="Cambria Math" panose="02040503050406030204" pitchFamily="18" charset="0"/>
                          </a:rPr>
                        </m:ctrlPr>
                      </m:sSubPr>
                      <m:e>
                        <m:r>
                          <m:rPr>
                            <m:nor/>
                          </m:rPr>
                          <a:rPr lang="zh-CN" altLang="en-US" sz="2400" dirty="0">
                            <a:solidFill>
                              <a:schemeClr val="tx1">
                                <a:lumMod val="95000"/>
                                <a:lumOff val="5000"/>
                              </a:schemeClr>
                            </a:solidFill>
                          </a:rPr>
                          <m:t>α</m:t>
                        </m:r>
                      </m:e>
                      <m:sub>
                        <m:r>
                          <a:rPr lang="en-US" altLang="zh-CN" sz="2400" i="1" dirty="0">
                            <a:solidFill>
                              <a:schemeClr val="tx1">
                                <a:lumMod val="95000"/>
                                <a:lumOff val="5000"/>
                              </a:schemeClr>
                            </a:solidFill>
                            <a:latin typeface="Cambria Math" panose="02040503050406030204" pitchFamily="18" charset="0"/>
                          </a:rPr>
                          <m:t>1</m:t>
                        </m:r>
                      </m:sub>
                    </m:sSub>
                  </m:oMath>
                </a14:m>
                <a:r>
                  <a:rPr lang="en-US" altLang="zh-CN" sz="2400" dirty="0">
                    <a:solidFill>
                      <a:schemeClr val="tx1">
                        <a:lumMod val="95000"/>
                        <a:lumOff val="5000"/>
                      </a:schemeClr>
                    </a:solidFill>
                  </a:rPr>
                  <a:t>……</a:t>
                </a:r>
                <a14:m>
                  <m:oMath xmlns:m="http://schemas.openxmlformats.org/officeDocument/2006/math">
                    <m:sSub>
                      <m:sSubPr>
                        <m:ctrlPr>
                          <a:rPr lang="en-US" altLang="zh-CN" sz="2400" i="1">
                            <a:solidFill>
                              <a:schemeClr val="tx1">
                                <a:lumMod val="95000"/>
                                <a:lumOff val="5000"/>
                              </a:schemeClr>
                            </a:solidFill>
                            <a:latin typeface="Cambria Math" panose="02040503050406030204" pitchFamily="18" charset="0"/>
                          </a:rPr>
                        </m:ctrlPr>
                      </m:sSubPr>
                      <m:e>
                        <m:r>
                          <m:rPr>
                            <m:nor/>
                          </m:rPr>
                          <a:rPr lang="zh-CN" altLang="en-US" sz="2400" dirty="0">
                            <a:solidFill>
                              <a:schemeClr val="tx1">
                                <a:lumMod val="95000"/>
                                <a:lumOff val="5000"/>
                              </a:schemeClr>
                            </a:solidFill>
                          </a:rPr>
                          <m:t>α</m:t>
                        </m:r>
                      </m:e>
                      <m:sub>
                        <m:r>
                          <a:rPr lang="en-US" altLang="zh-CN" sz="2400" i="1" dirty="0">
                            <a:solidFill>
                              <a:schemeClr val="tx1">
                                <a:lumMod val="95000"/>
                                <a:lumOff val="5000"/>
                              </a:schemeClr>
                            </a:solidFill>
                            <a:latin typeface="Cambria Math" panose="02040503050406030204" pitchFamily="18" charset="0"/>
                          </a:rPr>
                          <m:t>𝑟</m:t>
                        </m:r>
                      </m:sub>
                    </m:sSub>
                  </m:oMath>
                </a14:m>
                <a:r>
                  <a:rPr lang="zh-CN" altLang="en-US" sz="2400" dirty="0">
                    <a:solidFill>
                      <a:schemeClr val="tx1">
                        <a:lumMod val="95000"/>
                        <a:lumOff val="5000"/>
                      </a:schemeClr>
                    </a:solidFill>
                  </a:rPr>
                  <a:t>, 使它</a:t>
                </a:r>
                <a:r>
                  <a:rPr lang="zh-CN" altLang="en-US" sz="2400" dirty="0" smtClean="0">
                    <a:solidFill>
                      <a:schemeClr val="tx1">
                        <a:lumMod val="95000"/>
                        <a:lumOff val="5000"/>
                      </a:schemeClr>
                    </a:solidFill>
                  </a:rPr>
                  <a:t>的概率</a:t>
                </a:r>
                <a:r>
                  <a:rPr lang="zh-CN" altLang="en-US" sz="2400" dirty="0">
                    <a:solidFill>
                      <a:schemeClr val="tx1">
                        <a:lumMod val="95000"/>
                        <a:lumOff val="5000"/>
                      </a:schemeClr>
                    </a:solidFill>
                  </a:rPr>
                  <a:t>达到最大或几乎最大. </a:t>
                </a:r>
              </a:p>
            </p:txBody>
          </p:sp>
        </mc:Choice>
        <mc:Fallback>
          <p:sp>
            <p:nvSpPr>
              <p:cNvPr id="5" name="矩形 4"/>
              <p:cNvSpPr>
                <a:spLocks noRot="1" noChangeAspect="1" noMove="1" noResize="1" noEditPoints="1" noAdjustHandles="1" noChangeArrowheads="1" noChangeShapeType="1" noTextEdit="1"/>
              </p:cNvSpPr>
              <p:nvPr/>
            </p:nvSpPr>
            <p:spPr>
              <a:xfrm>
                <a:off x="1007998" y="1635703"/>
                <a:ext cx="10193467" cy="461665"/>
              </a:xfrm>
              <a:prstGeom prst="rect">
                <a:avLst/>
              </a:prstGeom>
              <a:blipFill rotWithShape="0">
                <a:blip r:embed="rId1"/>
                <a:stretch>
                  <a:fillRect l="-836" t="-14103" b="-28205"/>
                </a:stretch>
              </a:blipFill>
              <a:ln>
                <a:solidFill>
                  <a:schemeClr val="bg1">
                    <a:lumMod val="85000"/>
                  </a:schemeClr>
                </a:solidFill>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6" name="矩形 5"/>
              <p:cNvSpPr/>
              <p:nvPr/>
            </p:nvSpPr>
            <p:spPr>
              <a:xfrm>
                <a:off x="1000589" y="2386560"/>
                <a:ext cx="10200876" cy="830997"/>
              </a:xfrm>
              <a:prstGeom prst="rect">
                <a:avLst/>
              </a:prstGeom>
              <a:solidFill>
                <a:schemeClr val="bg1">
                  <a:lumMod val="95000"/>
                </a:schemeClr>
              </a:solidFill>
              <a:ln>
                <a:solidFill>
                  <a:schemeClr val="bg1">
                    <a:lumMod val="85000"/>
                  </a:schemeClr>
                </a:solid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en-US" altLang="zh-CN" sz="2400" dirty="0">
                    <a:solidFill>
                      <a:schemeClr val="tx1">
                        <a:lumMod val="95000"/>
                        <a:lumOff val="5000"/>
                      </a:schemeClr>
                    </a:solidFill>
                  </a:rPr>
                  <a:t>2</a:t>
                </a:r>
                <a:r>
                  <a:rPr lang="zh-CN" altLang="en-US" sz="2400" dirty="0">
                    <a:solidFill>
                      <a:schemeClr val="tx1">
                        <a:lumMod val="95000"/>
                        <a:lumOff val="5000"/>
                      </a:schemeClr>
                    </a:solidFill>
                  </a:rPr>
                  <a:t>)  均匀随机地选择明文m,  并计算出m*,  使m ⊕m*=</a:t>
                </a:r>
                <a14:m>
                  <m:oMath xmlns:m="http://schemas.openxmlformats.org/officeDocument/2006/math">
                    <m:sSub>
                      <m:sSubPr>
                        <m:ctrlPr>
                          <a:rPr lang="en-US" altLang="zh-CN" sz="2400" i="1">
                            <a:solidFill>
                              <a:schemeClr val="tx1">
                                <a:lumMod val="95000"/>
                                <a:lumOff val="5000"/>
                              </a:schemeClr>
                            </a:solidFill>
                            <a:latin typeface="Cambria Math" panose="02040503050406030204" pitchFamily="18" charset="0"/>
                          </a:rPr>
                        </m:ctrlPr>
                      </m:sSubPr>
                      <m:e>
                        <m:r>
                          <m:rPr>
                            <m:nor/>
                          </m:rPr>
                          <a:rPr lang="zh-CN" altLang="en-US" sz="2400" dirty="0">
                            <a:solidFill>
                              <a:schemeClr val="tx1">
                                <a:lumMod val="95000"/>
                                <a:lumOff val="5000"/>
                              </a:schemeClr>
                            </a:solidFill>
                          </a:rPr>
                          <m:t>α</m:t>
                        </m:r>
                      </m:e>
                      <m:sub>
                        <m:r>
                          <a:rPr lang="en-US" altLang="zh-CN" sz="2400">
                            <a:solidFill>
                              <a:schemeClr val="tx1">
                                <a:lumMod val="95000"/>
                                <a:lumOff val="5000"/>
                              </a:schemeClr>
                            </a:solidFill>
                            <a:latin typeface="Cambria Math" panose="02040503050406030204" pitchFamily="18" charset="0"/>
                          </a:rPr>
                          <m:t>0</m:t>
                        </m:r>
                      </m:sub>
                    </m:sSub>
                  </m:oMath>
                </a14:m>
                <a:r>
                  <a:rPr lang="zh-CN" altLang="en-US" sz="2400" dirty="0">
                    <a:solidFill>
                      <a:schemeClr val="tx1">
                        <a:lumMod val="95000"/>
                        <a:lumOff val="5000"/>
                      </a:schemeClr>
                    </a:solidFill>
                  </a:rPr>
                  <a:t>,  再找出m和m*在实际密钥加密下所得的密文 c</a:t>
                </a:r>
                <a:r>
                  <a:rPr lang="en-US" altLang="zh-CN" sz="2400" dirty="0">
                    <a:solidFill>
                      <a:schemeClr val="tx1">
                        <a:lumMod val="95000"/>
                        <a:lumOff val="5000"/>
                      </a:schemeClr>
                    </a:solidFill>
                  </a:rPr>
                  <a:t>(</a:t>
                </a:r>
                <a:r>
                  <a:rPr lang="zh-CN" altLang="en-US" sz="2400" dirty="0">
                    <a:solidFill>
                      <a:schemeClr val="tx1">
                        <a:lumMod val="95000"/>
                        <a:lumOff val="5000"/>
                      </a:schemeClr>
                    </a:solidFill>
                  </a:rPr>
                  <a:t>r</a:t>
                </a:r>
                <a:r>
                  <a:rPr lang="en-US" altLang="zh-CN" sz="2400" dirty="0">
                    <a:solidFill>
                      <a:schemeClr val="tx1">
                        <a:lumMod val="95000"/>
                        <a:lumOff val="5000"/>
                      </a:schemeClr>
                    </a:solidFill>
                  </a:rPr>
                  <a:t>)</a:t>
                </a:r>
                <a:r>
                  <a:rPr lang="zh-CN" altLang="en-US" sz="2400" dirty="0">
                    <a:solidFill>
                      <a:schemeClr val="tx1">
                        <a:lumMod val="95000"/>
                        <a:lumOff val="5000"/>
                      </a:schemeClr>
                    </a:solidFill>
                  </a:rPr>
                  <a:t>和</a:t>
                </a:r>
                <a:r>
                  <a:rPr lang="en-US" altLang="zh-CN" sz="2400" dirty="0">
                    <a:solidFill>
                      <a:schemeClr val="tx1">
                        <a:lumMod val="95000"/>
                        <a:lumOff val="5000"/>
                      </a:schemeClr>
                    </a:solidFill>
                  </a:rPr>
                  <a:t>c</a:t>
                </a:r>
                <a:r>
                  <a:rPr lang="zh-CN" altLang="en-US" sz="2400" dirty="0">
                    <a:solidFill>
                      <a:schemeClr val="tx1">
                        <a:lumMod val="95000"/>
                        <a:lumOff val="5000"/>
                      </a:schemeClr>
                    </a:solidFill>
                  </a:rPr>
                  <a:t>*(r</a:t>
                </a:r>
                <a:r>
                  <a:rPr lang="en-US" altLang="zh-CN" sz="2400" dirty="0">
                    <a:solidFill>
                      <a:schemeClr val="tx1">
                        <a:lumMod val="95000"/>
                        <a:lumOff val="5000"/>
                      </a:schemeClr>
                    </a:solidFill>
                  </a:rPr>
                  <a:t>)</a:t>
                </a:r>
                <a:r>
                  <a:rPr lang="zh-CN" altLang="en-US" sz="2400" dirty="0">
                    <a:solidFill>
                      <a:schemeClr val="tx1">
                        <a:lumMod val="95000"/>
                        <a:lumOff val="5000"/>
                      </a:schemeClr>
                    </a:solidFill>
                  </a:rPr>
                  <a:t>.</a:t>
                </a:r>
              </a:p>
            </p:txBody>
          </p:sp>
        </mc:Choice>
        <mc:Fallback>
          <p:sp>
            <p:nvSpPr>
              <p:cNvPr id="6" name="矩形 5"/>
              <p:cNvSpPr>
                <a:spLocks noRot="1" noChangeAspect="1" noMove="1" noResize="1" noEditPoints="1" noAdjustHandles="1" noChangeArrowheads="1" noChangeShapeType="1" noTextEdit="1"/>
              </p:cNvSpPr>
              <p:nvPr/>
            </p:nvSpPr>
            <p:spPr>
              <a:xfrm>
                <a:off x="1000589" y="2386560"/>
                <a:ext cx="10200876" cy="830997"/>
              </a:xfrm>
              <a:prstGeom prst="rect">
                <a:avLst/>
              </a:prstGeom>
              <a:blipFill rotWithShape="0">
                <a:blip r:embed="rId2"/>
                <a:stretch>
                  <a:fillRect l="-835" t="-7914" b="-15108"/>
                </a:stretch>
              </a:blipFill>
              <a:ln>
                <a:solidFill>
                  <a:schemeClr val="bg1">
                    <a:lumMod val="85000"/>
                  </a:schemeClr>
                </a:solidFill>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7" name="矩形 6"/>
              <p:cNvSpPr/>
              <p:nvPr/>
            </p:nvSpPr>
            <p:spPr>
              <a:xfrm>
                <a:off x="1007998" y="3426972"/>
                <a:ext cx="10193467" cy="1663661"/>
              </a:xfrm>
              <a:prstGeom prst="rect">
                <a:avLst/>
              </a:prstGeom>
              <a:solidFill>
                <a:schemeClr val="bg1">
                  <a:lumMod val="95000"/>
                </a:schemeClr>
              </a:solidFill>
              <a:ln>
                <a:solidFill>
                  <a:schemeClr val="bg1">
                    <a:lumMod val="85000"/>
                  </a:schemeClr>
                </a:solid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zh-CN" altLang="en-US" sz="2400" dirty="0">
                    <a:solidFill>
                      <a:schemeClr val="tx1">
                        <a:lumMod val="95000"/>
                        <a:lumOff val="5000"/>
                      </a:schemeClr>
                    </a:solidFill>
                  </a:rPr>
                  <a:t>3) 若最后一轮的子密钥</a:t>
                </a:r>
                <a14:m>
                  <m:oMath xmlns:m="http://schemas.openxmlformats.org/officeDocument/2006/math">
                    <m:sSup>
                      <m:sSupPr>
                        <m:ctrlPr>
                          <a:rPr lang="en-US" altLang="zh-CN" sz="2400" i="1">
                            <a:solidFill>
                              <a:schemeClr val="tx1">
                                <a:lumMod val="95000"/>
                                <a:lumOff val="5000"/>
                              </a:schemeClr>
                            </a:solidFill>
                            <a:latin typeface="Cambria Math" panose="02040503050406030204" pitchFamily="18" charset="0"/>
                          </a:rPr>
                        </m:ctrlPr>
                      </m:sSupPr>
                      <m:e>
                        <m:r>
                          <a:rPr lang="en-US" altLang="zh-CN" sz="2400">
                            <a:solidFill>
                              <a:schemeClr val="tx1">
                                <a:lumMod val="95000"/>
                                <a:lumOff val="5000"/>
                              </a:schemeClr>
                            </a:solidFill>
                            <a:latin typeface="Cambria Math" panose="02040503050406030204" pitchFamily="18" charset="0"/>
                          </a:rPr>
                          <m:t>𝑘</m:t>
                        </m:r>
                      </m:e>
                      <m:sup>
                        <m:r>
                          <a:rPr lang="en-US" altLang="zh-CN" sz="2400">
                            <a:solidFill>
                              <a:schemeClr val="tx1">
                                <a:lumMod val="95000"/>
                                <a:lumOff val="5000"/>
                              </a:schemeClr>
                            </a:solidFill>
                            <a:latin typeface="Cambria Math" panose="02040503050406030204" pitchFamily="18" charset="0"/>
                          </a:rPr>
                          <m:t>𝑟</m:t>
                        </m:r>
                      </m:sup>
                    </m:sSup>
                  </m:oMath>
                </a14:m>
                <a:r>
                  <a:rPr lang="zh-CN" altLang="en-US" sz="2400" dirty="0">
                    <a:solidFill>
                      <a:schemeClr val="tx1">
                        <a:lumMod val="95000"/>
                        <a:lumOff val="5000"/>
                      </a:schemeClr>
                    </a:solidFill>
                  </a:rPr>
                  <a:t> （或</a:t>
                </a:r>
                <a14:m>
                  <m:oMath xmlns:m="http://schemas.openxmlformats.org/officeDocument/2006/math">
                    <m:sSup>
                      <m:sSupPr>
                        <m:ctrlPr>
                          <a:rPr lang="en-US" altLang="zh-CN" sz="2400" i="1">
                            <a:solidFill>
                              <a:schemeClr val="tx1">
                                <a:lumMod val="95000"/>
                                <a:lumOff val="5000"/>
                              </a:schemeClr>
                            </a:solidFill>
                            <a:latin typeface="Cambria Math" panose="02040503050406030204" pitchFamily="18" charset="0"/>
                          </a:rPr>
                        </m:ctrlPr>
                      </m:sSupPr>
                      <m:e>
                        <m:r>
                          <a:rPr lang="en-US" altLang="zh-CN" sz="2400">
                            <a:solidFill>
                              <a:schemeClr val="tx1">
                                <a:lumMod val="95000"/>
                                <a:lumOff val="5000"/>
                              </a:schemeClr>
                            </a:solidFill>
                            <a:latin typeface="Cambria Math" panose="02040503050406030204" pitchFamily="18" charset="0"/>
                          </a:rPr>
                          <m:t>𝑘</m:t>
                        </m:r>
                      </m:e>
                      <m:sup>
                        <m:r>
                          <a:rPr lang="en-US" altLang="zh-CN" sz="2400">
                            <a:solidFill>
                              <a:schemeClr val="tx1">
                                <a:lumMod val="95000"/>
                                <a:lumOff val="5000"/>
                              </a:schemeClr>
                            </a:solidFill>
                            <a:latin typeface="Cambria Math" panose="02040503050406030204" pitchFamily="18" charset="0"/>
                          </a:rPr>
                          <m:t>𝑟</m:t>
                        </m:r>
                      </m:sup>
                    </m:sSup>
                  </m:oMath>
                </a14:m>
                <a:r>
                  <a:rPr lang="zh-CN" altLang="en-US" sz="2400" dirty="0">
                    <a:solidFill>
                      <a:schemeClr val="tx1">
                        <a:lumMod val="95000"/>
                        <a:lumOff val="5000"/>
                      </a:schemeClr>
                    </a:solidFill>
                  </a:rPr>
                  <a:t>的部分比特）有</a:t>
                </a:r>
                <a14:m>
                  <m:oMath xmlns:m="http://schemas.openxmlformats.org/officeDocument/2006/math">
                    <m:sSup>
                      <m:sSupPr>
                        <m:ctrlPr>
                          <a:rPr lang="en-US" altLang="zh-CN" sz="2400" i="1">
                            <a:solidFill>
                              <a:schemeClr val="tx1">
                                <a:lumMod val="95000"/>
                                <a:lumOff val="5000"/>
                              </a:schemeClr>
                            </a:solidFill>
                            <a:latin typeface="Cambria Math" panose="02040503050406030204" pitchFamily="18" charset="0"/>
                          </a:rPr>
                        </m:ctrlPr>
                      </m:sSupPr>
                      <m:e>
                        <m:r>
                          <a:rPr lang="en-US" altLang="zh-CN" sz="2400">
                            <a:solidFill>
                              <a:schemeClr val="tx1">
                                <a:lumMod val="95000"/>
                                <a:lumOff val="5000"/>
                              </a:schemeClr>
                            </a:solidFill>
                            <a:latin typeface="Cambria Math" panose="02040503050406030204" pitchFamily="18" charset="0"/>
                          </a:rPr>
                          <m:t>2</m:t>
                        </m:r>
                      </m:e>
                      <m:sup>
                        <m:r>
                          <a:rPr lang="en-US" altLang="zh-CN" sz="2400">
                            <a:solidFill>
                              <a:schemeClr val="tx1">
                                <a:lumMod val="95000"/>
                                <a:lumOff val="5000"/>
                              </a:schemeClr>
                            </a:solidFill>
                            <a:latin typeface="Cambria Math" panose="02040503050406030204" pitchFamily="18" charset="0"/>
                          </a:rPr>
                          <m:t>𝑚</m:t>
                        </m:r>
                      </m:sup>
                    </m:sSup>
                  </m:oMath>
                </a14:m>
                <a:r>
                  <a:rPr lang="zh-CN" altLang="en-US" sz="2400" dirty="0">
                    <a:solidFill>
                      <a:schemeClr val="tx1">
                        <a:lumMod val="95000"/>
                        <a:lumOff val="5000"/>
                      </a:schemeClr>
                    </a:solidFill>
                  </a:rPr>
                  <a:t>个可能的值</a:t>
                </a:r>
                <a14:m>
                  <m:oMath xmlns:m="http://schemas.openxmlformats.org/officeDocument/2006/math">
                    <m:sSubSup>
                      <m:sSubSupPr>
                        <m:ctrlPr>
                          <a:rPr lang="en-US" altLang="zh-CN" sz="2400" i="1">
                            <a:solidFill>
                              <a:schemeClr val="tx1">
                                <a:lumMod val="95000"/>
                                <a:lumOff val="5000"/>
                              </a:schemeClr>
                            </a:solidFill>
                            <a:latin typeface="Cambria Math" panose="02040503050406030204" pitchFamily="18" charset="0"/>
                          </a:rPr>
                        </m:ctrlPr>
                      </m:sSubSupPr>
                      <m:e>
                        <m:r>
                          <a:rPr lang="en-US" altLang="zh-CN" sz="2400">
                            <a:solidFill>
                              <a:schemeClr val="tx1">
                                <a:lumMod val="95000"/>
                                <a:lumOff val="5000"/>
                              </a:schemeClr>
                            </a:solidFill>
                            <a:latin typeface="Cambria Math" panose="02040503050406030204" pitchFamily="18" charset="0"/>
                          </a:rPr>
                          <m:t>𝑘</m:t>
                        </m:r>
                      </m:e>
                      <m:sub>
                        <m:r>
                          <a:rPr lang="en-US" altLang="zh-CN" sz="2400">
                            <a:solidFill>
                              <a:schemeClr val="tx1">
                                <a:lumMod val="95000"/>
                                <a:lumOff val="5000"/>
                              </a:schemeClr>
                            </a:solidFill>
                            <a:latin typeface="Cambria Math" panose="02040503050406030204" pitchFamily="18" charset="0"/>
                          </a:rPr>
                          <m:t>𝑗</m:t>
                        </m:r>
                      </m:sub>
                      <m:sup>
                        <m:r>
                          <a:rPr lang="en-US" altLang="zh-CN" sz="2400">
                            <a:solidFill>
                              <a:schemeClr val="tx1">
                                <a:lumMod val="95000"/>
                                <a:lumOff val="5000"/>
                              </a:schemeClr>
                            </a:solidFill>
                            <a:latin typeface="Cambria Math" panose="02040503050406030204" pitchFamily="18" charset="0"/>
                          </a:rPr>
                          <m:t>𝑟</m:t>
                        </m:r>
                      </m:sup>
                    </m:sSubSup>
                  </m:oMath>
                </a14:m>
                <a:r>
                  <a:rPr lang="zh-CN" altLang="en-US" sz="2400" dirty="0">
                    <a:solidFill>
                      <a:schemeClr val="tx1">
                        <a:lumMod val="95000"/>
                        <a:lumOff val="5000"/>
                      </a:schemeClr>
                    </a:solidFill>
                  </a:rPr>
                  <a:t> (1 ≤</a:t>
                </a:r>
                <a:r>
                  <a:rPr lang="en-US" altLang="zh-CN" sz="2400" dirty="0">
                    <a:solidFill>
                      <a:schemeClr val="tx1">
                        <a:lumMod val="95000"/>
                        <a:lumOff val="5000"/>
                      </a:schemeClr>
                    </a:solidFill>
                  </a:rPr>
                  <a:t>j</a:t>
                </a:r>
                <a:r>
                  <a:rPr lang="zh-CN" altLang="en-US" sz="2400" dirty="0">
                    <a:solidFill>
                      <a:schemeClr val="tx1">
                        <a:lumMod val="95000"/>
                        <a:lumOff val="5000"/>
                      </a:schemeClr>
                    </a:solidFill>
                  </a:rPr>
                  <a:t>≤ </a:t>
                </a:r>
                <a14:m>
                  <m:oMath xmlns:m="http://schemas.openxmlformats.org/officeDocument/2006/math">
                    <m:sSup>
                      <m:sSupPr>
                        <m:ctrlPr>
                          <a:rPr lang="en-US" altLang="zh-CN" sz="2400" i="1">
                            <a:solidFill>
                              <a:schemeClr val="tx1">
                                <a:lumMod val="95000"/>
                                <a:lumOff val="5000"/>
                              </a:schemeClr>
                            </a:solidFill>
                            <a:latin typeface="Cambria Math" panose="02040503050406030204" pitchFamily="18" charset="0"/>
                          </a:rPr>
                        </m:ctrlPr>
                      </m:sSupPr>
                      <m:e>
                        <m:r>
                          <a:rPr lang="en-US" altLang="zh-CN" sz="2400">
                            <a:solidFill>
                              <a:schemeClr val="tx1">
                                <a:lumMod val="95000"/>
                                <a:lumOff val="5000"/>
                              </a:schemeClr>
                            </a:solidFill>
                            <a:latin typeface="Cambria Math" panose="02040503050406030204" pitchFamily="18" charset="0"/>
                          </a:rPr>
                          <m:t>2</m:t>
                        </m:r>
                      </m:e>
                      <m:sup>
                        <m:r>
                          <a:rPr lang="en-US" altLang="zh-CN" sz="2400">
                            <a:solidFill>
                              <a:schemeClr val="tx1">
                                <a:lumMod val="95000"/>
                                <a:lumOff val="5000"/>
                              </a:schemeClr>
                            </a:solidFill>
                            <a:latin typeface="Cambria Math" panose="02040503050406030204" pitchFamily="18" charset="0"/>
                          </a:rPr>
                          <m:t>𝑚</m:t>
                        </m:r>
                      </m:sup>
                    </m:sSup>
                  </m:oMath>
                </a14:m>
                <a:r>
                  <a:rPr lang="zh-CN" altLang="en-US" sz="2400" dirty="0">
                    <a:solidFill>
                      <a:schemeClr val="tx1">
                        <a:lumMod val="95000"/>
                        <a:lumOff val="5000"/>
                      </a:schemeClr>
                    </a:solidFill>
                  </a:rPr>
                  <a:t> ),  我们就设置</a:t>
                </a:r>
                <a14:m>
                  <m:oMath xmlns:m="http://schemas.openxmlformats.org/officeDocument/2006/math">
                    <m:sSup>
                      <m:sSupPr>
                        <m:ctrlPr>
                          <a:rPr lang="en-US" altLang="zh-CN" sz="2400" i="1">
                            <a:solidFill>
                              <a:schemeClr val="tx1">
                                <a:lumMod val="95000"/>
                                <a:lumOff val="5000"/>
                              </a:schemeClr>
                            </a:solidFill>
                            <a:latin typeface="Cambria Math" panose="02040503050406030204" pitchFamily="18" charset="0"/>
                          </a:rPr>
                        </m:ctrlPr>
                      </m:sSupPr>
                      <m:e>
                        <m:r>
                          <a:rPr lang="en-US" altLang="zh-CN" sz="2400">
                            <a:solidFill>
                              <a:schemeClr val="tx1">
                                <a:lumMod val="95000"/>
                                <a:lumOff val="5000"/>
                              </a:schemeClr>
                            </a:solidFill>
                            <a:latin typeface="Cambria Math" panose="02040503050406030204" pitchFamily="18" charset="0"/>
                          </a:rPr>
                          <m:t>2</m:t>
                        </m:r>
                      </m:e>
                      <m:sup>
                        <m:r>
                          <a:rPr lang="en-US" altLang="zh-CN" sz="2400">
                            <a:solidFill>
                              <a:schemeClr val="tx1">
                                <a:lumMod val="95000"/>
                                <a:lumOff val="5000"/>
                              </a:schemeClr>
                            </a:solidFill>
                            <a:latin typeface="Cambria Math" panose="02040503050406030204" pitchFamily="18" charset="0"/>
                          </a:rPr>
                          <m:t>𝑚</m:t>
                        </m:r>
                      </m:sup>
                    </m:sSup>
                  </m:oMath>
                </a14:m>
                <a:r>
                  <a:rPr lang="zh-CN" altLang="en-US" sz="2400" dirty="0">
                    <a:solidFill>
                      <a:schemeClr val="tx1">
                        <a:lumMod val="95000"/>
                        <a:lumOff val="5000"/>
                      </a:schemeClr>
                    </a:solidFill>
                  </a:rPr>
                  <a:t>个相应</a:t>
                </a:r>
                <a:r>
                  <a:rPr lang="zh-CN" altLang="en-US" sz="2400" dirty="0" smtClean="0">
                    <a:solidFill>
                      <a:schemeClr val="tx1">
                        <a:lumMod val="95000"/>
                        <a:lumOff val="5000"/>
                      </a:schemeClr>
                    </a:solidFill>
                  </a:rPr>
                  <a:t>的计数器</a:t>
                </a:r>
                <a14:m>
                  <m:oMath xmlns:m="http://schemas.openxmlformats.org/officeDocument/2006/math">
                    <m:sSub>
                      <m:sSubPr>
                        <m:ctrlPr>
                          <a:rPr lang="en-US" altLang="zh-CN" sz="2400" i="1">
                            <a:solidFill>
                              <a:schemeClr val="tx1">
                                <a:lumMod val="95000"/>
                                <a:lumOff val="5000"/>
                              </a:schemeClr>
                            </a:solidFill>
                            <a:latin typeface="Cambria Math" panose="02040503050406030204" pitchFamily="18" charset="0"/>
                          </a:rPr>
                        </m:ctrlPr>
                      </m:sSubPr>
                      <m:e>
                        <m:r>
                          <m:rPr>
                            <m:nor/>
                          </m:rPr>
                          <a:rPr lang="zh-CN" altLang="en-US" sz="2400" dirty="0">
                            <a:solidFill>
                              <a:schemeClr val="tx1">
                                <a:lumMod val="95000"/>
                                <a:lumOff val="5000"/>
                              </a:schemeClr>
                            </a:solidFill>
                          </a:rPr>
                          <m:t>δ</m:t>
                        </m:r>
                      </m:e>
                      <m:sub>
                        <m:r>
                          <a:rPr lang="en-US" altLang="zh-CN" sz="2400" dirty="0">
                            <a:solidFill>
                              <a:schemeClr val="tx1">
                                <a:lumMod val="95000"/>
                                <a:lumOff val="5000"/>
                              </a:schemeClr>
                            </a:solidFill>
                            <a:latin typeface="Cambria Math" panose="02040503050406030204" pitchFamily="18" charset="0"/>
                          </a:rPr>
                          <m:t>𝑗</m:t>
                        </m:r>
                      </m:sub>
                    </m:sSub>
                  </m:oMath>
                </a14:m>
                <a:r>
                  <a:rPr lang="zh-CN" altLang="en-US" sz="2400" dirty="0">
                    <a:solidFill>
                      <a:schemeClr val="tx1">
                        <a:lumMod val="95000"/>
                        <a:lumOff val="5000"/>
                      </a:schemeClr>
                    </a:solidFill>
                  </a:rPr>
                  <a:t> (1 ≤</a:t>
                </a:r>
                <a:r>
                  <a:rPr lang="en-US" altLang="zh-CN" sz="2400" dirty="0">
                    <a:solidFill>
                      <a:schemeClr val="tx1">
                        <a:lumMod val="95000"/>
                        <a:lumOff val="5000"/>
                      </a:schemeClr>
                    </a:solidFill>
                  </a:rPr>
                  <a:t>j</a:t>
                </a:r>
                <a:r>
                  <a:rPr lang="zh-CN" altLang="en-US" sz="2400" dirty="0">
                    <a:solidFill>
                      <a:schemeClr val="tx1">
                        <a:lumMod val="95000"/>
                        <a:lumOff val="5000"/>
                      </a:schemeClr>
                    </a:solidFill>
                  </a:rPr>
                  <a:t>≤ </a:t>
                </a:r>
                <a14:m>
                  <m:oMath xmlns:m="http://schemas.openxmlformats.org/officeDocument/2006/math">
                    <m:sSup>
                      <m:sSupPr>
                        <m:ctrlPr>
                          <a:rPr lang="en-US" altLang="zh-CN" sz="2400" i="1">
                            <a:solidFill>
                              <a:schemeClr val="tx1">
                                <a:lumMod val="95000"/>
                                <a:lumOff val="5000"/>
                              </a:schemeClr>
                            </a:solidFill>
                            <a:latin typeface="Cambria Math" panose="02040503050406030204" pitchFamily="18" charset="0"/>
                          </a:rPr>
                        </m:ctrlPr>
                      </m:sSupPr>
                      <m:e>
                        <m:r>
                          <a:rPr lang="en-US" altLang="zh-CN" sz="2400">
                            <a:solidFill>
                              <a:schemeClr val="tx1">
                                <a:lumMod val="95000"/>
                                <a:lumOff val="5000"/>
                              </a:schemeClr>
                            </a:solidFill>
                            <a:latin typeface="Cambria Math" panose="02040503050406030204" pitchFamily="18" charset="0"/>
                          </a:rPr>
                          <m:t>2</m:t>
                        </m:r>
                      </m:e>
                      <m:sup>
                        <m:r>
                          <a:rPr lang="en-US" altLang="zh-CN" sz="2400">
                            <a:solidFill>
                              <a:schemeClr val="tx1">
                                <a:lumMod val="95000"/>
                                <a:lumOff val="5000"/>
                              </a:schemeClr>
                            </a:solidFill>
                            <a:latin typeface="Cambria Math" panose="02040503050406030204" pitchFamily="18" charset="0"/>
                          </a:rPr>
                          <m:t>𝑚</m:t>
                        </m:r>
                      </m:sup>
                    </m:sSup>
                    <m:r>
                      <a:rPr lang="en-US" altLang="zh-CN" sz="2400">
                        <a:solidFill>
                          <a:schemeClr val="tx1">
                            <a:lumMod val="95000"/>
                            <a:lumOff val="5000"/>
                          </a:schemeClr>
                        </a:solidFill>
                        <a:latin typeface="Cambria Math" panose="02040503050406030204" pitchFamily="18" charset="0"/>
                      </a:rPr>
                      <m:t>)</m:t>
                    </m:r>
                  </m:oMath>
                </a14:m>
                <a:r>
                  <a:rPr lang="zh-CN" altLang="en-US" sz="2400" dirty="0">
                    <a:solidFill>
                      <a:schemeClr val="tx1">
                        <a:lumMod val="95000"/>
                        <a:lumOff val="5000"/>
                      </a:schemeClr>
                    </a:solidFill>
                  </a:rPr>
                  <a:t>,  用每一个可能的密钥解密c(r) 和 </a:t>
                </a:r>
                <a:r>
                  <a:rPr lang="en-US" altLang="zh-CN" sz="2400" dirty="0">
                    <a:solidFill>
                      <a:schemeClr val="tx1">
                        <a:lumMod val="95000"/>
                        <a:lumOff val="5000"/>
                      </a:schemeClr>
                    </a:solidFill>
                  </a:rPr>
                  <a:t>c</a:t>
                </a:r>
                <a:r>
                  <a:rPr lang="zh-CN" altLang="en-US" sz="2400" dirty="0">
                    <a:solidFill>
                      <a:schemeClr val="tx1">
                        <a:lumMod val="95000"/>
                        <a:lumOff val="5000"/>
                      </a:schemeClr>
                    </a:solidFill>
                  </a:rPr>
                  <a:t>*(r</a:t>
                </a:r>
                <a:r>
                  <a:rPr lang="en-US" altLang="zh-CN" sz="2400" dirty="0">
                    <a:solidFill>
                      <a:schemeClr val="tx1">
                        <a:lumMod val="95000"/>
                        <a:lumOff val="5000"/>
                      </a:schemeClr>
                    </a:solidFill>
                  </a:rPr>
                  <a:t>)</a:t>
                </a:r>
                <a:r>
                  <a:rPr lang="zh-CN" altLang="en-US" sz="2400" dirty="0">
                    <a:solidFill>
                      <a:schemeClr val="tx1">
                        <a:lumMod val="95000"/>
                        <a:lumOff val="5000"/>
                      </a:schemeClr>
                    </a:solidFill>
                  </a:rPr>
                  <a:t>得到c</a:t>
                </a:r>
                <a:r>
                  <a:rPr lang="en-US" altLang="zh-CN" sz="2400" dirty="0">
                    <a:solidFill>
                      <a:schemeClr val="tx1">
                        <a:lumMod val="95000"/>
                        <a:lumOff val="5000"/>
                      </a:schemeClr>
                    </a:solidFill>
                  </a:rPr>
                  <a:t>(</a:t>
                </a:r>
                <a:r>
                  <a:rPr lang="zh-CN" altLang="en-US" sz="2400" dirty="0">
                    <a:solidFill>
                      <a:schemeClr val="tx1">
                        <a:lumMod val="95000"/>
                        <a:lumOff val="5000"/>
                      </a:schemeClr>
                    </a:solidFill>
                  </a:rPr>
                  <a:t>r−</a:t>
                </a:r>
                <a:r>
                  <a:rPr lang="en-US" altLang="zh-CN" sz="2400" dirty="0">
                    <a:solidFill>
                      <a:schemeClr val="tx1">
                        <a:lumMod val="95000"/>
                        <a:lumOff val="5000"/>
                      </a:schemeClr>
                    </a:solidFill>
                  </a:rPr>
                  <a:t>1)</a:t>
                </a:r>
                <a:r>
                  <a:rPr lang="zh-CN" altLang="en-US" sz="2400" dirty="0">
                    <a:solidFill>
                      <a:schemeClr val="tx1">
                        <a:lumMod val="95000"/>
                        <a:lumOff val="5000"/>
                      </a:schemeClr>
                    </a:solidFill>
                  </a:rPr>
                  <a:t>和 </a:t>
                </a:r>
                <a:r>
                  <a:rPr lang="en-US" altLang="zh-CN" sz="2400" dirty="0">
                    <a:solidFill>
                      <a:schemeClr val="tx1">
                        <a:lumMod val="95000"/>
                        <a:lumOff val="5000"/>
                      </a:schemeClr>
                    </a:solidFill>
                  </a:rPr>
                  <a:t>c</a:t>
                </a:r>
                <a:r>
                  <a:rPr lang="zh-CN" altLang="en-US" sz="2400" dirty="0">
                    <a:solidFill>
                      <a:schemeClr val="tx1">
                        <a:lumMod val="95000"/>
                        <a:lumOff val="5000"/>
                      </a:schemeClr>
                    </a:solidFill>
                  </a:rPr>
                  <a:t>*(</a:t>
                </a:r>
                <a:r>
                  <a:rPr lang="en-US" altLang="zh-CN" sz="2400" dirty="0">
                    <a:solidFill>
                      <a:schemeClr val="tx1">
                        <a:lumMod val="95000"/>
                        <a:lumOff val="5000"/>
                      </a:schemeClr>
                    </a:solidFill>
                  </a:rPr>
                  <a:t>r-1</a:t>
                </a:r>
                <a:r>
                  <a:rPr lang="zh-CN" altLang="en-US" sz="2400" dirty="0">
                    <a:solidFill>
                      <a:schemeClr val="tx1">
                        <a:lumMod val="95000"/>
                        <a:lumOff val="5000"/>
                      </a:schemeClr>
                    </a:solidFill>
                  </a:rPr>
                  <a:t>) . 若c</a:t>
                </a:r>
                <a:r>
                  <a:rPr lang="en-US" altLang="zh-CN" sz="2400" dirty="0">
                    <a:solidFill>
                      <a:schemeClr val="tx1">
                        <a:lumMod val="95000"/>
                        <a:lumOff val="5000"/>
                      </a:schemeClr>
                    </a:solidFill>
                  </a:rPr>
                  <a:t>(</a:t>
                </a:r>
                <a:r>
                  <a:rPr lang="zh-CN" altLang="en-US" sz="2400" dirty="0">
                    <a:solidFill>
                      <a:schemeClr val="tx1">
                        <a:lumMod val="95000"/>
                        <a:lumOff val="5000"/>
                      </a:schemeClr>
                    </a:solidFill>
                  </a:rPr>
                  <a:t>r−</a:t>
                </a:r>
                <a:r>
                  <a:rPr lang="en-US" altLang="zh-CN" sz="2400" dirty="0">
                    <a:solidFill>
                      <a:schemeClr val="tx1">
                        <a:lumMod val="95000"/>
                        <a:lumOff val="5000"/>
                      </a:schemeClr>
                    </a:solidFill>
                  </a:rPr>
                  <a:t>1)+c</a:t>
                </a:r>
                <a:r>
                  <a:rPr lang="zh-CN" altLang="en-US" sz="2400" dirty="0">
                    <a:solidFill>
                      <a:schemeClr val="tx1">
                        <a:lumMod val="95000"/>
                        <a:lumOff val="5000"/>
                      </a:schemeClr>
                    </a:solidFill>
                  </a:rPr>
                  <a:t>*(</a:t>
                </a:r>
                <a:r>
                  <a:rPr lang="en-US" altLang="zh-CN" sz="2400" dirty="0">
                    <a:solidFill>
                      <a:schemeClr val="tx1">
                        <a:lumMod val="95000"/>
                        <a:lumOff val="5000"/>
                      </a:schemeClr>
                    </a:solidFill>
                  </a:rPr>
                  <a:t>r-1</a:t>
                </a:r>
                <a:r>
                  <a:rPr lang="zh-CN" altLang="en-US" sz="2400" dirty="0">
                    <a:solidFill>
                      <a:schemeClr val="tx1">
                        <a:lumMod val="95000"/>
                        <a:lumOff val="5000"/>
                      </a:schemeClr>
                    </a:solidFill>
                  </a:rPr>
                  <a:t>)</a:t>
                </a:r>
                <a:r>
                  <a:rPr lang="en-US" altLang="zh-CN" sz="2400" dirty="0">
                    <a:solidFill>
                      <a:schemeClr val="tx1">
                        <a:lumMod val="95000"/>
                        <a:lumOff val="5000"/>
                      </a:schemeClr>
                    </a:solidFill>
                  </a:rPr>
                  <a:t>=</a:t>
                </a:r>
                <a14:m>
                  <m:oMath xmlns:m="http://schemas.openxmlformats.org/officeDocument/2006/math">
                    <m:sSub>
                      <m:sSubPr>
                        <m:ctrlPr>
                          <a:rPr lang="en-US" altLang="zh-CN" sz="2400" i="1">
                            <a:solidFill>
                              <a:schemeClr val="tx1">
                                <a:lumMod val="95000"/>
                                <a:lumOff val="5000"/>
                              </a:schemeClr>
                            </a:solidFill>
                            <a:latin typeface="Cambria Math" panose="02040503050406030204" pitchFamily="18" charset="0"/>
                          </a:rPr>
                        </m:ctrlPr>
                      </m:sSubPr>
                      <m:e>
                        <m:r>
                          <m:rPr>
                            <m:nor/>
                          </m:rPr>
                          <a:rPr lang="zh-CN" altLang="en-US" sz="2400" dirty="0">
                            <a:solidFill>
                              <a:schemeClr val="tx1">
                                <a:lumMod val="95000"/>
                                <a:lumOff val="5000"/>
                              </a:schemeClr>
                            </a:solidFill>
                          </a:rPr>
                          <m:t>α</m:t>
                        </m:r>
                      </m:e>
                      <m:sub>
                        <m:r>
                          <a:rPr lang="en-US" altLang="zh-CN" sz="2400" dirty="0">
                            <a:solidFill>
                              <a:schemeClr val="tx1">
                                <a:lumMod val="95000"/>
                                <a:lumOff val="5000"/>
                              </a:schemeClr>
                            </a:solidFill>
                            <a:latin typeface="Cambria Math" panose="02040503050406030204" pitchFamily="18" charset="0"/>
                          </a:rPr>
                          <m:t>𝑟</m:t>
                        </m:r>
                        <m:r>
                          <a:rPr lang="en-US" altLang="zh-CN" sz="2400" dirty="0">
                            <a:solidFill>
                              <a:schemeClr val="tx1">
                                <a:lumMod val="95000"/>
                                <a:lumOff val="5000"/>
                              </a:schemeClr>
                            </a:solidFill>
                            <a:latin typeface="Cambria Math" panose="02040503050406030204" pitchFamily="18" charset="0"/>
                          </a:rPr>
                          <m:t>−1</m:t>
                        </m:r>
                      </m:sub>
                    </m:sSub>
                  </m:oMath>
                </a14:m>
                <a:r>
                  <a:rPr lang="zh-CN" altLang="en-US" sz="2400" dirty="0">
                    <a:solidFill>
                      <a:schemeClr val="tx1">
                        <a:lumMod val="95000"/>
                        <a:lumOff val="5000"/>
                      </a:schemeClr>
                    </a:solidFill>
                  </a:rPr>
                  <a:t>,  则给相应的计数器</a:t>
                </a:r>
                <a14:m>
                  <m:oMath xmlns:m="http://schemas.openxmlformats.org/officeDocument/2006/math">
                    <m:sSub>
                      <m:sSubPr>
                        <m:ctrlPr>
                          <a:rPr lang="en-US" altLang="zh-CN" sz="2400" i="1">
                            <a:solidFill>
                              <a:schemeClr val="tx1">
                                <a:lumMod val="95000"/>
                                <a:lumOff val="5000"/>
                              </a:schemeClr>
                            </a:solidFill>
                            <a:latin typeface="Cambria Math" panose="02040503050406030204" pitchFamily="18" charset="0"/>
                          </a:rPr>
                        </m:ctrlPr>
                      </m:sSubPr>
                      <m:e>
                        <m:r>
                          <m:rPr>
                            <m:nor/>
                          </m:rPr>
                          <a:rPr lang="zh-CN" altLang="en-US" sz="2400" dirty="0">
                            <a:solidFill>
                              <a:schemeClr val="tx1">
                                <a:lumMod val="95000"/>
                                <a:lumOff val="5000"/>
                              </a:schemeClr>
                            </a:solidFill>
                          </a:rPr>
                          <m:t>δ</m:t>
                        </m:r>
                      </m:e>
                      <m:sub>
                        <m:r>
                          <a:rPr lang="en-US" altLang="zh-CN" sz="2400" dirty="0">
                            <a:solidFill>
                              <a:schemeClr val="tx1">
                                <a:lumMod val="95000"/>
                                <a:lumOff val="5000"/>
                              </a:schemeClr>
                            </a:solidFill>
                            <a:latin typeface="Cambria Math" panose="02040503050406030204" pitchFamily="18" charset="0"/>
                          </a:rPr>
                          <m:t>𝑗</m:t>
                        </m:r>
                      </m:sub>
                    </m:sSub>
                  </m:oMath>
                </a14:m>
                <a:r>
                  <a:rPr lang="zh-CN" altLang="en-US" sz="2400" dirty="0">
                    <a:solidFill>
                      <a:schemeClr val="tx1">
                        <a:lumMod val="95000"/>
                        <a:lumOff val="5000"/>
                      </a:schemeClr>
                    </a:solidFill>
                  </a:rPr>
                  <a:t>加1。</a:t>
                </a:r>
              </a:p>
            </p:txBody>
          </p:sp>
        </mc:Choice>
        <mc:Fallback>
          <p:sp>
            <p:nvSpPr>
              <p:cNvPr id="7" name="矩形 6"/>
              <p:cNvSpPr>
                <a:spLocks noRot="1" noChangeAspect="1" noMove="1" noResize="1" noEditPoints="1" noAdjustHandles="1" noChangeArrowheads="1" noChangeShapeType="1" noTextEdit="1"/>
              </p:cNvSpPr>
              <p:nvPr/>
            </p:nvSpPr>
            <p:spPr>
              <a:xfrm>
                <a:off x="1007998" y="3426972"/>
                <a:ext cx="10193467" cy="1663661"/>
              </a:xfrm>
              <a:prstGeom prst="rect">
                <a:avLst/>
              </a:prstGeom>
              <a:blipFill rotWithShape="0">
                <a:blip r:embed="rId3"/>
                <a:stretch>
                  <a:fillRect l="-836" t="-3636" r="-537" b="-7636"/>
                </a:stretch>
              </a:blipFill>
              <a:ln>
                <a:solidFill>
                  <a:schemeClr val="bg1">
                    <a:lumMod val="85000"/>
                  </a:schemeClr>
                </a:solidFill>
              </a:ln>
            </p:spPr>
            <p:txBody>
              <a:bodyPr/>
              <a:lstStyle/>
              <a:p>
                <a:r>
                  <a:rPr lang="zh-CN" altLang="en-US">
                    <a:noFill/>
                  </a:rPr>
                  <a:t> </a:t>
                </a:r>
                <a:endParaRPr lang="zh-CN" altLang="en-US">
                  <a:noFill/>
                </a:endParaRPr>
              </a:p>
            </p:txBody>
          </p:sp>
        </mc:Fallback>
      </mc:AlternateContent>
      <p:sp>
        <p:nvSpPr>
          <p:cNvPr id="9" name="矩形 8"/>
          <p:cNvSpPr/>
          <p:nvPr/>
        </p:nvSpPr>
        <p:spPr>
          <a:xfrm>
            <a:off x="1000589" y="5294449"/>
            <a:ext cx="10200876" cy="830997"/>
          </a:xfrm>
          <a:prstGeom prst="rect">
            <a:avLst/>
          </a:prstGeom>
          <a:solidFill>
            <a:schemeClr val="bg1">
              <a:lumMod val="95000"/>
            </a:schemeClr>
          </a:solidFill>
          <a:ln>
            <a:solidFill>
              <a:schemeClr val="bg1">
                <a:lumMod val="85000"/>
              </a:schemeClr>
            </a:solid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zh-CN" altLang="en-US" sz="2400" dirty="0">
                <a:solidFill>
                  <a:schemeClr val="tx1">
                    <a:lumMod val="95000"/>
                    <a:lumOff val="5000"/>
                  </a:schemeClr>
                </a:solidFill>
              </a:rPr>
              <a:t>4) 重复第2、3步, 直到有一个或几个计数器的值明显高于其它计数器的值,  输出它们所对应的子密钥（或部分比特）。</a:t>
            </a:r>
            <a:endParaRPr lang="zh-CN" altLang="en-US" sz="2400" dirty="0">
              <a:solidFill>
                <a:schemeClr val="tx1">
                  <a:lumMod val="95000"/>
                  <a:lumOff val="5000"/>
                </a:schemeClr>
              </a:solidFill>
            </a:endParaRPr>
          </a:p>
        </p:txBody>
      </p:sp>
      <p:sp>
        <p:nvSpPr>
          <p:cNvPr id="10" name="文本框 9"/>
          <p:cNvSpPr txBox="1"/>
          <p:nvPr/>
        </p:nvSpPr>
        <p:spPr>
          <a:xfrm>
            <a:off x="4708129" y="6188793"/>
            <a:ext cx="1780955" cy="52322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sz="2800" dirty="0" smtClean="0"/>
              <a:t>攻击成功！</a:t>
            </a:r>
            <a:endParaRPr lang="zh-CN" altLang="en-US" sz="2800" dirty="0"/>
          </a:p>
        </p:txBody>
      </p:sp>
      <p:sp>
        <p:nvSpPr>
          <p:cNvPr id="11" name="矩形 10"/>
          <p:cNvSpPr/>
          <p:nvPr/>
        </p:nvSpPr>
        <p:spPr>
          <a:xfrm>
            <a:off x="839972" y="1145713"/>
            <a:ext cx="5367175" cy="461665"/>
          </a:xfrm>
          <a:prstGeom prst="rect">
            <a:avLst/>
          </a:prstGeom>
        </p:spPr>
        <p:txBody>
          <a:bodyPr wrap="none">
            <a:spAutoFit/>
          </a:bodyPr>
          <a:lstStyle/>
          <a:p>
            <a:r>
              <a:rPr lang="zh-CN" altLang="en-US" sz="2400" dirty="0"/>
              <a:t>对r轮迭代密码的差分攻击的步骤如下: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rot="5400000">
            <a:off x="7617408" y="3267520"/>
            <a:ext cx="2072151" cy="6585594"/>
            <a:chOff x="9897236" y="243817"/>
            <a:chExt cx="2072151" cy="6585594"/>
          </a:xfrm>
        </p:grpSpPr>
        <p:sp>
          <p:nvSpPr>
            <p:cNvPr id="6" name="椭圆 5"/>
            <p:cNvSpPr/>
            <p:nvPr/>
          </p:nvSpPr>
          <p:spPr>
            <a:xfrm>
              <a:off x="11465004" y="1878300"/>
              <a:ext cx="395785" cy="395785"/>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850057" y="3532465"/>
              <a:ext cx="347976" cy="347976"/>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700012" y="2623716"/>
              <a:ext cx="64893" cy="64893"/>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531263" y="1369325"/>
              <a:ext cx="333204" cy="333204"/>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1533524" y="1119116"/>
              <a:ext cx="45719" cy="45719"/>
            </a:xfrm>
            <a:prstGeom prst="ellipse">
              <a:avLst/>
            </a:prstGeom>
            <a:solidFill>
              <a:srgbClr val="1D19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0753010" y="2498553"/>
              <a:ext cx="222913" cy="222913"/>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0108182" y="6406330"/>
              <a:ext cx="423081" cy="423081"/>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1778318" y="6406330"/>
              <a:ext cx="191069" cy="191069"/>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1385944" y="4033196"/>
              <a:ext cx="186519" cy="186519"/>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1269938" y="5831576"/>
              <a:ext cx="232012" cy="232012"/>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1450755" y="429904"/>
              <a:ext cx="232012" cy="232012"/>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9897236" y="243817"/>
              <a:ext cx="372173" cy="372173"/>
            </a:xfrm>
            <a:prstGeom prst="ellipse">
              <a:avLst/>
            </a:prstGeom>
            <a:noFill/>
            <a:ln w="76200">
              <a:solidFill>
                <a:srgbClr val="1D19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0735849" y="5686827"/>
              <a:ext cx="261323" cy="261323"/>
            </a:xfrm>
            <a:prstGeom prst="ellipse">
              <a:avLst/>
            </a:prstGeom>
            <a:noFill/>
            <a:ln w="76200">
              <a:solidFill>
                <a:srgbClr val="1D19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1487278" y="2871313"/>
              <a:ext cx="482109" cy="482109"/>
            </a:xfrm>
            <a:prstGeom prst="ellipse">
              <a:avLst/>
            </a:prstGeom>
            <a:noFill/>
            <a:ln w="76200">
              <a:solidFill>
                <a:srgbClr val="1D19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1663149" y="5175819"/>
              <a:ext cx="230339" cy="230339"/>
            </a:xfrm>
            <a:prstGeom prst="ellipse">
              <a:avLst/>
            </a:prstGeom>
            <a:noFill/>
            <a:ln w="76200">
              <a:solidFill>
                <a:srgbClr val="1D19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11075425" y="1151187"/>
              <a:ext cx="372173" cy="372173"/>
            </a:xfrm>
            <a:prstGeom prst="ellipse">
              <a:avLst/>
            </a:prstGeom>
            <a:noFill/>
            <a:ln w="76200">
              <a:solidFill>
                <a:srgbClr val="1D19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1024045" y="4681181"/>
              <a:ext cx="272955" cy="272955"/>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rot="16200000">
            <a:off x="2119528" y="3913451"/>
            <a:ext cx="2072151" cy="6585594"/>
            <a:chOff x="9897236" y="243817"/>
            <a:chExt cx="2072151" cy="6585594"/>
          </a:xfrm>
        </p:grpSpPr>
        <p:sp>
          <p:nvSpPr>
            <p:cNvPr id="24" name="椭圆 23"/>
            <p:cNvSpPr/>
            <p:nvPr/>
          </p:nvSpPr>
          <p:spPr>
            <a:xfrm>
              <a:off x="11465004" y="1878300"/>
              <a:ext cx="395785" cy="395785"/>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0850057" y="3532465"/>
              <a:ext cx="347976" cy="347976"/>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1700012" y="2623716"/>
              <a:ext cx="64893" cy="64893"/>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10531263" y="1369325"/>
              <a:ext cx="333204" cy="333204"/>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1533524" y="1119116"/>
              <a:ext cx="45719" cy="45719"/>
            </a:xfrm>
            <a:prstGeom prst="ellipse">
              <a:avLst/>
            </a:prstGeom>
            <a:solidFill>
              <a:srgbClr val="1D19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0753010" y="2498553"/>
              <a:ext cx="222913" cy="222913"/>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0108182" y="6406330"/>
              <a:ext cx="423081" cy="423081"/>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1778318" y="6406330"/>
              <a:ext cx="191069" cy="191069"/>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1385944" y="4033196"/>
              <a:ext cx="186519" cy="186519"/>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1269938" y="5831576"/>
              <a:ext cx="232012" cy="232012"/>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1450755" y="429904"/>
              <a:ext cx="232012" cy="232012"/>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9897236" y="243817"/>
              <a:ext cx="372173" cy="372173"/>
            </a:xfrm>
            <a:prstGeom prst="ellipse">
              <a:avLst/>
            </a:prstGeom>
            <a:noFill/>
            <a:ln w="76200">
              <a:solidFill>
                <a:srgbClr val="1D19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0735849" y="5686827"/>
              <a:ext cx="261323" cy="261323"/>
            </a:xfrm>
            <a:prstGeom prst="ellipse">
              <a:avLst/>
            </a:prstGeom>
            <a:noFill/>
            <a:ln w="76200">
              <a:solidFill>
                <a:srgbClr val="1D19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1487278" y="2871313"/>
              <a:ext cx="482109" cy="482109"/>
            </a:xfrm>
            <a:prstGeom prst="ellipse">
              <a:avLst/>
            </a:prstGeom>
            <a:noFill/>
            <a:ln w="76200">
              <a:solidFill>
                <a:srgbClr val="1D19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663149" y="5175819"/>
              <a:ext cx="230339" cy="230339"/>
            </a:xfrm>
            <a:prstGeom prst="ellipse">
              <a:avLst/>
            </a:prstGeom>
            <a:noFill/>
            <a:ln w="76200">
              <a:solidFill>
                <a:srgbClr val="1D19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075425" y="1151187"/>
              <a:ext cx="372173" cy="372173"/>
            </a:xfrm>
            <a:prstGeom prst="ellipse">
              <a:avLst/>
            </a:prstGeom>
            <a:noFill/>
            <a:ln w="76200">
              <a:solidFill>
                <a:srgbClr val="1D19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1024045" y="4681181"/>
              <a:ext cx="272955" cy="272955"/>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3686536" y="1792480"/>
            <a:ext cx="4818929" cy="2450081"/>
            <a:chOff x="3590734" y="1792216"/>
            <a:chExt cx="4818929" cy="2450081"/>
          </a:xfrm>
        </p:grpSpPr>
        <p:sp>
          <p:nvSpPr>
            <p:cNvPr id="45" name="圆角矩形 44"/>
            <p:cNvSpPr/>
            <p:nvPr/>
          </p:nvSpPr>
          <p:spPr>
            <a:xfrm flipV="1">
              <a:off x="4043882" y="1883336"/>
              <a:ext cx="3862927" cy="2358961"/>
            </a:xfrm>
            <a:prstGeom prst="roundRect">
              <a:avLst>
                <a:gd name="adj" fmla="val 7741"/>
              </a:avLst>
            </a:prstGeom>
            <a:gradFill flip="none" rotWithShape="1">
              <a:gsLst>
                <a:gs pos="0">
                  <a:schemeClr val="bg1">
                    <a:lumMod val="85000"/>
                  </a:schemeClr>
                </a:gs>
                <a:gs pos="100000">
                  <a:schemeClr val="bg1"/>
                </a:gs>
              </a:gsLst>
              <a:lin ang="18900000" scaled="0"/>
              <a:tileRect/>
            </a:gradFill>
            <a:ln w="22225">
              <a:gradFill>
                <a:gsLst>
                  <a:gs pos="0">
                    <a:schemeClr val="bg1"/>
                  </a:gs>
                  <a:gs pos="100000">
                    <a:schemeClr val="bg1">
                      <a:lumMod val="75000"/>
                    </a:schemeClr>
                  </a:gs>
                </a:gsLst>
                <a:lin ang="18900000" scaled="0"/>
              </a:gradFill>
            </a:ln>
            <a:effectLst>
              <a:outerShdw blurRad="508000" dist="2413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4272413" y="1792216"/>
              <a:ext cx="3307816" cy="1938992"/>
            </a:xfrm>
            <a:prstGeom prst="rect">
              <a:avLst/>
            </a:prstGeom>
            <a:noFill/>
          </p:spPr>
          <p:txBody>
            <a:bodyPr wrap="square" rtlCol="0">
              <a:spAutoFit/>
            </a:bodyPr>
            <a:lstStyle/>
            <a:p>
              <a:pPr algn="ctr"/>
              <a:r>
                <a:rPr lang="en-US" altLang="zh-CN" sz="6000" b="1" dirty="0" smtClean="0">
                  <a:solidFill>
                    <a:srgbClr val="EB5E59"/>
                  </a:solidFill>
                  <a:effectLst>
                    <a:outerShdw blurRad="38100" dist="38100" dir="2700000" algn="tl">
                      <a:srgbClr val="000000">
                        <a:alpha val="43137"/>
                      </a:srgbClr>
                    </a:outerShdw>
                  </a:effectLst>
                  <a:latin typeface="MHeiSung HKS UltraBold" panose="00000900000000000000" pitchFamily="2" charset="-120"/>
                  <a:ea typeface="MHeiSung HKS UltraBold" panose="00000900000000000000" pitchFamily="2" charset="-120"/>
                </a:rPr>
                <a:t>PART TWO</a:t>
              </a:r>
              <a:endParaRPr lang="zh-CN" altLang="en-US" sz="6000" b="1" dirty="0">
                <a:solidFill>
                  <a:srgbClr val="EB5E59"/>
                </a:solidFill>
                <a:effectLst>
                  <a:outerShdw blurRad="38100" dist="38100" dir="2700000" algn="tl">
                    <a:srgbClr val="000000">
                      <a:alpha val="43137"/>
                    </a:srgbClr>
                  </a:outerShdw>
                </a:effectLst>
                <a:latin typeface="MHeiSung HKS UltraBold" panose="00000900000000000000" pitchFamily="2" charset="-120"/>
                <a:ea typeface="MHeiSung HKS UltraBold" panose="00000900000000000000" pitchFamily="2" charset="-120"/>
              </a:endParaRPr>
            </a:p>
          </p:txBody>
        </p:sp>
        <p:sp>
          <p:nvSpPr>
            <p:cNvPr id="42" name="文本框 41"/>
            <p:cNvSpPr txBox="1"/>
            <p:nvPr/>
          </p:nvSpPr>
          <p:spPr>
            <a:xfrm>
              <a:off x="3590734" y="3602064"/>
              <a:ext cx="4818929" cy="523220"/>
            </a:xfrm>
            <a:prstGeom prst="rect">
              <a:avLst/>
            </a:prstGeom>
            <a:noFill/>
          </p:spPr>
          <p:txBody>
            <a:bodyPr wrap="square" rtlCol="0">
              <a:spAutoFit/>
            </a:bodyPr>
            <a:lstStyle/>
            <a:p>
              <a:pPr algn="ct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线性密码</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43256" y="243205"/>
            <a:ext cx="5574792" cy="1012571"/>
          </a:xfrm>
        </p:spPr>
        <p:txBody>
          <a:bodyPr>
            <a:normAutofit fontScale="90000"/>
          </a:bodyPr>
          <a:lstStyle/>
          <a:p>
            <a:r>
              <a:rPr lang="zh-CN" altLang="en-US" sz="4000" dirty="0" smtClean="0">
                <a:solidFill>
                  <a:srgbClr val="EB5E59"/>
                </a:solidFill>
                <a:latin typeface="微软雅黑" panose="020B0503020204020204" pitchFamily="34" charset="-122"/>
                <a:ea typeface="微软雅黑" panose="020B0503020204020204" pitchFamily="34" charset="-122"/>
              </a:rPr>
              <a:t>线性密码分析</a:t>
            </a:r>
            <a:r>
              <a:rPr lang="zh-CN" altLang="en-US" sz="4000" dirty="0">
                <a:solidFill>
                  <a:srgbClr val="EB5E59"/>
                </a:solidFill>
                <a:latin typeface="微软雅黑" panose="020B0503020204020204" pitchFamily="34" charset="-122"/>
                <a:ea typeface="微软雅黑" panose="020B0503020204020204" pitchFamily="34" charset="-122"/>
              </a:rPr>
              <a:t>概述</a:t>
            </a:r>
            <a:br>
              <a:rPr lang="zh-CN" altLang="en-US" sz="4000" dirty="0">
                <a:latin typeface="Times New Roman" panose="02020603050405020304" pitchFamily="18" charset="0"/>
              </a:rPr>
            </a:br>
            <a:r>
              <a:rPr lang="zh-CN" altLang="en-US" sz="4000" dirty="0">
                <a:latin typeface="Times New Roman" panose="02020603050405020304" pitchFamily="18" charset="0"/>
              </a:rPr>
              <a:t>                                      </a:t>
            </a:r>
            <a:endParaRPr lang="zh-CN" altLang="en-US" sz="2800" dirty="0">
              <a:latin typeface="Times New Roman" panose="02020603050405020304" pitchFamily="18" charset="0"/>
            </a:endParaRPr>
          </a:p>
        </p:txBody>
      </p:sp>
      <p:sp>
        <p:nvSpPr>
          <p:cNvPr id="9219" name="Rectangle 3"/>
          <p:cNvSpPr>
            <a:spLocks noGrp="1" noChangeArrowheads="1"/>
          </p:cNvSpPr>
          <p:nvPr>
            <p:ph type="body" idx="1"/>
          </p:nvPr>
        </p:nvSpPr>
        <p:spPr>
          <a:xfrm>
            <a:off x="667512" y="1606169"/>
            <a:ext cx="10515600" cy="4351338"/>
          </a:xfrm>
        </p:spPr>
        <p:txBody>
          <a:bodyPr/>
          <a:lstStyle/>
          <a:p>
            <a:pPr algn="just">
              <a:lnSpc>
                <a:spcPct val="110000"/>
              </a:lnSpc>
            </a:pPr>
            <a:r>
              <a:rPr lang="zh-CN" altLang="en-US" dirty="0" smtClean="0"/>
              <a:t>线性密码分析的</a:t>
            </a:r>
            <a:r>
              <a:rPr lang="zh-CN" altLang="en-US" dirty="0" smtClean="0">
                <a:solidFill>
                  <a:srgbClr val="EB5E59"/>
                </a:solidFill>
              </a:rPr>
              <a:t>基本思想</a:t>
            </a:r>
            <a:r>
              <a:rPr lang="zh-CN" altLang="en-US" dirty="0" smtClean="0"/>
              <a:t>是通过寻找一个给定密码算法有效的线性近似表达式来破译密码系统。由于每个密码系统均为非线性系统，因此只能寻找线性近似表达式。</a:t>
            </a:r>
            <a:endParaRPr lang="en-US" altLang="zh-CN" dirty="0" smtClean="0"/>
          </a:p>
          <a:p>
            <a:pPr algn="just">
              <a:lnSpc>
                <a:spcPct val="110000"/>
              </a:lnSpc>
            </a:pPr>
            <a:r>
              <a:rPr lang="zh-CN" altLang="en-US" dirty="0" smtClean="0"/>
              <a:t>线性</a:t>
            </a:r>
            <a:r>
              <a:rPr lang="zh-CN" altLang="en-US" dirty="0"/>
              <a:t>分析的分析者利用了包含明文、密文和子密钥的线性表达式发生的较大可能性 </a:t>
            </a:r>
            <a:r>
              <a:rPr lang="zh-CN" altLang="en-US" dirty="0" smtClean="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0520" y="97111"/>
            <a:ext cx="10515600" cy="1325563"/>
          </a:xfrm>
        </p:spPr>
        <p:txBody>
          <a:bodyPr>
            <a:normAutofit/>
          </a:bodyPr>
          <a:lstStyle/>
          <a:p>
            <a:r>
              <a:rPr lang="zh-CN" altLang="en-US" sz="3600" dirty="0">
                <a:solidFill>
                  <a:srgbClr val="EB5E59"/>
                </a:solidFill>
                <a:latin typeface="微软雅黑" panose="020B0503020204020204" pitchFamily="34" charset="-122"/>
                <a:ea typeface="微软雅黑" panose="020B0503020204020204" pitchFamily="34" charset="-122"/>
              </a:rPr>
              <a:t>线性密码分析的基本方法</a:t>
            </a:r>
            <a:endParaRPr lang="zh-CN" altLang="en-US" sz="3600" dirty="0">
              <a:solidFill>
                <a:srgbClr val="EB5E59"/>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pPr marL="0" indent="0">
                  <a:buNone/>
                </a:pPr>
                <a:r>
                  <a:rPr lang="zh-CN" altLang="en-US" dirty="0" smtClean="0"/>
                  <a:t>线性密码分析的方法是寻找一个给定密码算法的</a:t>
                </a:r>
              </a:p>
              <a:p>
                <a:pPr marL="0" indent="0">
                  <a:buNone/>
                </a:pPr>
                <a:r>
                  <a:rPr lang="zh-CN" altLang="en-US" dirty="0"/>
                  <a:t>具有下列形式的“有效的”线性表达式</a:t>
                </a:r>
              </a:p>
              <a:p>
                <a:pPr marL="0" indent="0">
                  <a:buNone/>
                </a:pPr>
                <a:endParaRPr lang="en-US" altLang="zh-CN" dirty="0" smtClean="0"/>
              </a:p>
              <a:p>
                <a:pPr marL="0" indent="0">
                  <a:buNone/>
                </a:pPr>
                <a:endParaRPr lang="en-US" altLang="zh-CN" dirty="0"/>
              </a:p>
              <a:p>
                <a:pPr marL="0" indent="0">
                  <a:buNone/>
                </a:pPr>
                <a:r>
                  <a:rPr lang="zh-CN" altLang="en-US" dirty="0" smtClean="0"/>
                  <a:t>这里</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1</m:t>
                        </m:r>
                      </m:sub>
                    </m:sSub>
                  </m:oMath>
                </a14:m>
                <a:r>
                  <a:rPr lang="en-US" altLang="zh-CN" dirty="0" smtClean="0"/>
                  <a:t>, </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𝑖</m:t>
                        </m:r>
                      </m:e>
                      <m:sub>
                        <m:r>
                          <a:rPr lang="en-US" altLang="zh-CN" b="0" i="1" smtClean="0">
                            <a:latin typeface="Cambria Math" panose="02040503050406030204" pitchFamily="18" charset="0"/>
                          </a:rPr>
                          <m:t>2</m:t>
                        </m:r>
                      </m:sub>
                    </m:sSub>
                  </m:oMath>
                </a14:m>
                <a:r>
                  <a:rPr lang="en-US" altLang="zh-CN" dirty="0" smtClean="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𝑖</m:t>
                        </m:r>
                      </m:e>
                      <m:sub>
                        <m:r>
                          <a:rPr lang="en-US" altLang="zh-CN" b="0" i="1" smtClean="0">
                            <a:latin typeface="Cambria Math" panose="02040503050406030204" pitchFamily="18" charset="0"/>
                          </a:rPr>
                          <m:t>𝑎</m:t>
                        </m:r>
                      </m:sub>
                    </m:sSub>
                  </m:oMath>
                </a14:m>
                <a:r>
                  <a:rPr lang="en-US" altLang="zh-CN" dirty="0" smtClean="0"/>
                  <a:t> </a:t>
                </a:r>
                <a:r>
                  <a:rPr lang="zh-CN" altLang="en-US" dirty="0"/>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𝑗</m:t>
                        </m:r>
                      </m:e>
                      <m:sub>
                        <m:r>
                          <a:rPr lang="en-US" altLang="zh-CN" i="1">
                            <a:latin typeface="Cambria Math" panose="02040503050406030204" pitchFamily="18" charset="0"/>
                          </a:rPr>
                          <m:t>1</m:t>
                        </m:r>
                      </m:sub>
                    </m:sSub>
                  </m:oMath>
                </a14:m>
                <a:r>
                  <a:rPr lang="en-US" altLang="zh-CN" dirty="0" smtClean="0"/>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𝑗</m:t>
                        </m:r>
                      </m:e>
                      <m:sub>
                        <m:r>
                          <a:rPr lang="en-US" altLang="zh-CN" b="0" i="1" smtClean="0">
                            <a:latin typeface="Cambria Math" panose="02040503050406030204" pitchFamily="18" charset="0"/>
                          </a:rPr>
                          <m:t>2</m:t>
                        </m:r>
                      </m:sub>
                    </m:sSub>
                  </m:oMath>
                </a14:m>
                <a:r>
                  <a:rPr lang="en-US" altLang="zh-CN" dirty="0" smtClean="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𝑗</m:t>
                        </m:r>
                      </m:e>
                      <m:sub>
                        <m:r>
                          <a:rPr lang="en-US" altLang="zh-CN" b="0" i="1" smtClean="0">
                            <a:latin typeface="Cambria Math" panose="02040503050406030204" pitchFamily="18" charset="0"/>
                          </a:rPr>
                          <m:t>𝑏</m:t>
                        </m:r>
                      </m:sub>
                    </m:sSub>
                  </m:oMath>
                </a14:m>
                <a:r>
                  <a:rPr lang="zh-CN" altLang="en-US" dirty="0"/>
                  <a:t>和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1</m:t>
                        </m:r>
                      </m:sub>
                    </m:sSub>
                  </m:oMath>
                </a14:m>
                <a:r>
                  <a:rPr lang="en-US" altLang="zh-CN" dirty="0" smtClean="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b="0" i="1" smtClean="0">
                            <a:latin typeface="Cambria Math" panose="02040503050406030204" pitchFamily="18" charset="0"/>
                          </a:rPr>
                          <m:t>2</m:t>
                        </m:r>
                      </m:sub>
                    </m:sSub>
                  </m:oMath>
                </a14:m>
                <a:r>
                  <a:rPr lang="en-US" altLang="zh-CN" dirty="0" smtClean="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b="0" i="1" smtClean="0">
                            <a:latin typeface="Cambria Math" panose="02040503050406030204" pitchFamily="18" charset="0"/>
                          </a:rPr>
                          <m:t>𝑐</m:t>
                        </m:r>
                      </m:sub>
                    </m:sSub>
                  </m:oMath>
                </a14:m>
                <a:r>
                  <a:rPr lang="en-US" altLang="zh-CN" dirty="0" smtClean="0"/>
                  <a:t>, </a:t>
                </a:r>
                <a:r>
                  <a:rPr lang="zh-CN" altLang="en-US" dirty="0"/>
                  <a:t>表示固定</a:t>
                </a:r>
              </a:p>
              <a:p>
                <a:pPr marL="0" indent="0">
                  <a:buNone/>
                </a:pPr>
                <a:r>
                  <a:rPr lang="zh-CN" altLang="en-US" dirty="0"/>
                  <a:t>的比特位置。</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1"/>
                <a:stretch>
                  <a:fillRect l="-1217" t="-2941"/>
                </a:stretch>
              </a:blipFill>
            </p:spPr>
            <p:txBody>
              <a:bodyPr/>
              <a:lstStyle/>
              <a:p>
                <a:r>
                  <a:rPr lang="zh-CN" altLang="en-US">
                    <a:noFill/>
                  </a:rPr>
                  <a:t> </a:t>
                </a:r>
                <a:endParaRPr lang="zh-CN" altLang="en-US">
                  <a:noFill/>
                </a:endParaRPr>
              </a:p>
            </p:txBody>
          </p:sp>
        </mc:Fallback>
      </mc:AlternateContent>
      <p:pic>
        <p:nvPicPr>
          <p:cNvPr id="4" name="图片 3"/>
          <p:cNvPicPr>
            <a:picLocks noChangeAspect="1"/>
          </p:cNvPicPr>
          <p:nvPr/>
        </p:nvPicPr>
        <p:blipFill>
          <a:blip r:embed="rId2"/>
          <a:stretch>
            <a:fillRect/>
          </a:stretch>
        </p:blipFill>
        <p:spPr>
          <a:xfrm>
            <a:off x="1386231" y="2877312"/>
            <a:ext cx="7039980" cy="815891"/>
          </a:xfrm>
          <a:prstGeom prst="rect">
            <a:avLst/>
          </a:prstGeom>
        </p:spPr>
      </p:pic>
      <p:sp>
        <p:nvSpPr>
          <p:cNvPr id="5" name="椭圆形标注 4"/>
          <p:cNvSpPr/>
          <p:nvPr/>
        </p:nvSpPr>
        <p:spPr>
          <a:xfrm flipV="1">
            <a:off x="2084832" y="4734900"/>
            <a:ext cx="8327136" cy="975360"/>
          </a:xfrm>
          <a:prstGeom prst="wedgeEllipseCallout">
            <a:avLst>
              <a:gd name="adj1" fmla="val -37963"/>
              <a:gd name="adj2" fmla="val 775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6" name="矩形 5"/>
          <p:cNvSpPr/>
          <p:nvPr/>
        </p:nvSpPr>
        <p:spPr>
          <a:xfrm>
            <a:off x="3328416" y="4879263"/>
            <a:ext cx="6839712" cy="830997"/>
          </a:xfrm>
          <a:prstGeom prst="rect">
            <a:avLst/>
          </a:prstGeom>
        </p:spPr>
        <p:txBody>
          <a:bodyPr wrap="square">
            <a:spAutoFit/>
          </a:bodyPr>
          <a:lstStyle/>
          <a:p>
            <a:r>
              <a:rPr lang="zh-CN" altLang="en-US" sz="2400" dirty="0">
                <a:solidFill>
                  <a:srgbClr val="C00000"/>
                </a:solidFill>
              </a:rPr>
              <a:t>随机给定的明文P和相应的密文C上面的等</a:t>
            </a:r>
            <a:endParaRPr lang="zh-CN" altLang="en-US" sz="2400" dirty="0">
              <a:solidFill>
                <a:srgbClr val="C00000"/>
              </a:solidFill>
            </a:endParaRPr>
          </a:p>
          <a:p>
            <a:r>
              <a:rPr lang="zh-CN" altLang="en-US" sz="2400" dirty="0">
                <a:solidFill>
                  <a:srgbClr val="C00000"/>
                </a:solidFill>
              </a:rPr>
              <a:t>式成立的概率p≠1/2</a:t>
            </a:r>
            <a:endParaRPr lang="zh-CN" altLang="en-US" sz="2400" dirty="0">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0520" y="97111"/>
            <a:ext cx="10515600" cy="1325563"/>
          </a:xfrm>
        </p:spPr>
        <p:txBody>
          <a:bodyPr>
            <a:normAutofit/>
          </a:bodyPr>
          <a:lstStyle/>
          <a:p>
            <a:r>
              <a:rPr lang="zh-CN" altLang="en-US" sz="3600" dirty="0">
                <a:solidFill>
                  <a:srgbClr val="EB5E59"/>
                </a:solidFill>
                <a:latin typeface="微软雅黑" panose="020B0503020204020204" pitchFamily="34" charset="-122"/>
                <a:ea typeface="微软雅黑" panose="020B0503020204020204" pitchFamily="34" charset="-122"/>
              </a:rPr>
              <a:t>线性密码分析的基本</a:t>
            </a:r>
            <a:r>
              <a:rPr lang="zh-CN" altLang="en-US" sz="3600" dirty="0" smtClean="0">
                <a:solidFill>
                  <a:srgbClr val="EB5E59"/>
                </a:solidFill>
                <a:latin typeface="微软雅黑" panose="020B0503020204020204" pitchFamily="34" charset="-122"/>
                <a:ea typeface="微软雅黑" panose="020B0503020204020204" pitchFamily="34" charset="-122"/>
              </a:rPr>
              <a:t>方法</a:t>
            </a:r>
            <a:r>
              <a:rPr lang="en-US" altLang="zh-CN" sz="3600" dirty="0" smtClean="0">
                <a:solidFill>
                  <a:srgbClr val="EB5E59"/>
                </a:solidFill>
                <a:latin typeface="微软雅黑" panose="020B0503020204020204" pitchFamily="34" charset="-122"/>
                <a:ea typeface="微软雅黑" panose="020B0503020204020204" pitchFamily="34" charset="-122"/>
              </a:rPr>
              <a:t>——</a:t>
            </a:r>
            <a:r>
              <a:rPr lang="zh-CN" altLang="en-US" sz="3600" dirty="0" smtClean="0">
                <a:solidFill>
                  <a:srgbClr val="EB5E59"/>
                </a:solidFill>
                <a:latin typeface="微软雅黑" panose="020B0503020204020204" pitchFamily="34" charset="-122"/>
                <a:ea typeface="微软雅黑" panose="020B0503020204020204" pitchFamily="34" charset="-122"/>
              </a:rPr>
              <a:t>相关定理</a:t>
            </a:r>
            <a:endParaRPr lang="zh-CN" altLang="en-US" sz="3600" dirty="0">
              <a:solidFill>
                <a:srgbClr val="EB5E59"/>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1" name="内容占位符 10"/>
              <p:cNvSpPr>
                <a:spLocks noGrp="1"/>
              </p:cNvSpPr>
              <p:nvPr>
                <p:ph idx="1"/>
              </p:nvPr>
            </p:nvSpPr>
            <p:spPr>
              <a:xfrm>
                <a:off x="524256" y="1422674"/>
                <a:ext cx="10341864" cy="3002407"/>
              </a:xfrm>
            </p:spPr>
            <p:txBody>
              <a:bodyPr>
                <a:normAutofit/>
              </a:bodyPr>
              <a:lstStyle/>
              <a:p>
                <a:pPr marL="0" indent="0">
                  <a:buNone/>
                </a:pPr>
                <a:r>
                  <a:rPr lang="zh-CN" altLang="en-US" dirty="0" smtClean="0"/>
                  <a:t>设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𝑋</m:t>
                        </m:r>
                      </m:e>
                      <m:sub>
                        <m:r>
                          <a:rPr lang="en-US" altLang="zh-CN" b="0" i="1" dirty="0" smtClean="0">
                            <a:latin typeface="Cambria Math" panose="02040503050406030204" pitchFamily="18" charset="0"/>
                          </a:rPr>
                          <m:t>1</m:t>
                        </m:r>
                      </m:sub>
                    </m:sSub>
                  </m:oMath>
                </a14:m>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𝑋</m:t>
                        </m:r>
                      </m:e>
                      <m:sub>
                        <m:r>
                          <a:rPr lang="en-US" altLang="zh-CN" b="0" i="1" dirty="0" smtClean="0">
                            <a:latin typeface="Cambria Math" panose="02040503050406030204" pitchFamily="18" charset="0"/>
                          </a:rPr>
                          <m:t>2</m:t>
                        </m:r>
                      </m:sub>
                    </m:sSub>
                  </m:oMath>
                </a14:m>
                <a:r>
                  <a:rPr lang="en-US" altLang="zh-CN" dirty="0" smtClean="0"/>
                  <a:t>, </a:t>
                </a:r>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𝑋</m:t>
                        </m:r>
                      </m:e>
                      <m:sub>
                        <m:r>
                          <a:rPr lang="en-US" altLang="zh-CN" b="0" i="1" dirty="0" smtClean="0">
                            <a:latin typeface="Cambria Math" panose="02040503050406030204" pitchFamily="18" charset="0"/>
                          </a:rPr>
                          <m:t>𝐾</m:t>
                        </m:r>
                      </m:sub>
                    </m:sSub>
                  </m:oMath>
                </a14:m>
                <a:r>
                  <a:rPr lang="zh-CN" altLang="en-US" dirty="0" smtClean="0"/>
                  <a:t>是</a:t>
                </a:r>
                <a:r>
                  <a:rPr lang="zh-CN" altLang="en-US" dirty="0"/>
                  <a:t>取值于集合</a:t>
                </a:r>
                <a:r>
                  <a:rPr lang="en-US" altLang="zh-CN" dirty="0"/>
                  <a:t>{0,1}</a:t>
                </a:r>
                <a:r>
                  <a:rPr lang="zh-CN" altLang="en-US" dirty="0"/>
                  <a:t>的独立</a:t>
                </a:r>
                <a:r>
                  <a:rPr lang="zh-CN" altLang="en-US" dirty="0" smtClean="0"/>
                  <a:t>随机变量</a:t>
                </a:r>
                <a:r>
                  <a:rPr lang="en-US" altLang="zh-CN" dirty="0"/>
                  <a:t>. </a:t>
                </a:r>
                <a:r>
                  <a:rPr lang="zh-CN" altLang="en-US" dirty="0" smtClean="0"/>
                  <a:t>设</a:t>
                </a:r>
                <a14:m>
                  <m:oMath xmlns:m="http://schemas.openxmlformats.org/officeDocument/2006/math">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𝑝</m:t>
                        </m:r>
                      </m:e>
                      <m:sub>
                        <m:r>
                          <a:rPr lang="en-US" altLang="zh-CN" b="0" i="1" dirty="0" smtClean="0">
                            <a:latin typeface="Cambria Math" panose="02040503050406030204" pitchFamily="18" charset="0"/>
                          </a:rPr>
                          <m:t>1</m:t>
                        </m:r>
                      </m:sub>
                    </m:sSub>
                  </m:oMath>
                </a14:m>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𝑝</m:t>
                        </m:r>
                      </m:e>
                      <m:sub>
                        <m:r>
                          <a:rPr lang="en-US" altLang="zh-CN" b="0" i="1" dirty="0" smtClean="0">
                            <a:latin typeface="Cambria Math" panose="02040503050406030204" pitchFamily="18" charset="0"/>
                          </a:rPr>
                          <m:t>2</m:t>
                        </m:r>
                      </m:sub>
                    </m:sSub>
                  </m:oMath>
                </a14:m>
                <a:r>
                  <a:rPr lang="en-US" altLang="zh-CN" dirty="0"/>
                  <a:t>,….</a:t>
                </a:r>
                <a:r>
                  <a:rPr lang="zh-CN" altLang="en-US" dirty="0"/>
                  <a:t>都是实数</a:t>
                </a:r>
                <a:r>
                  <a:rPr lang="en-US" altLang="zh-CN" dirty="0"/>
                  <a:t>, </a:t>
                </a:r>
                <a:r>
                  <a:rPr lang="zh-CN" altLang="en-US" dirty="0"/>
                  <a:t>且对所有的</a:t>
                </a:r>
                <a:r>
                  <a:rPr lang="en-US" altLang="zh-CN" dirty="0" err="1"/>
                  <a:t>i</a:t>
                </a:r>
                <a:r>
                  <a:rPr lang="en-US" altLang="zh-CN" dirty="0"/>
                  <a:t>, </a:t>
                </a:r>
                <a:r>
                  <a:rPr lang="en-US" altLang="zh-CN" dirty="0" err="1"/>
                  <a:t>i</a:t>
                </a:r>
                <a:r>
                  <a:rPr lang="en-US" altLang="zh-CN" dirty="0"/>
                  <a:t>=1,2,…, </a:t>
                </a:r>
                <a:r>
                  <a:rPr lang="en-US" altLang="zh-CN" dirty="0" smtClean="0"/>
                  <a:t>k</a:t>
                </a:r>
                <a:r>
                  <a:rPr lang="zh-CN" altLang="en-US" dirty="0" smtClean="0"/>
                  <a:t>有</a:t>
                </a:r>
                <a:r>
                  <a:rPr lang="en-US" altLang="zh-CN" dirty="0"/>
                  <a:t>0 ≤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𝑝</m:t>
                        </m:r>
                      </m:e>
                      <m:sub>
                        <m:r>
                          <a:rPr lang="en-US" altLang="zh-CN" b="0" i="1" dirty="0" smtClean="0">
                            <a:latin typeface="Cambria Math" panose="02040503050406030204" pitchFamily="18" charset="0"/>
                          </a:rPr>
                          <m:t>𝑖</m:t>
                        </m:r>
                      </m:sub>
                    </m:sSub>
                  </m:oMath>
                </a14:m>
                <a:r>
                  <a:rPr lang="en-US" altLang="zh-CN" dirty="0"/>
                  <a:t> ≤1, </a:t>
                </a:r>
                <a:r>
                  <a:rPr lang="zh-CN" altLang="en-US" dirty="0" smtClean="0"/>
                  <a:t>再设</a:t>
                </a:r>
                <a:endParaRPr lang="en-US" altLang="zh-CN" dirty="0" smtClean="0"/>
              </a:p>
              <a:p>
                <a:pPr marL="0" indent="0">
                  <a:buNone/>
                </a:pPr>
                <a:r>
                  <a:rPr lang="en-US" altLang="zh-CN" dirty="0"/>
                  <a:t> </a:t>
                </a:r>
                <a:r>
                  <a:rPr lang="en-US" altLang="zh-CN" dirty="0" smtClean="0"/>
                  <a:t> </a:t>
                </a:r>
                <a:r>
                  <a:rPr lang="en-US" altLang="zh-CN" dirty="0" err="1" smtClean="0"/>
                  <a:t>Pr</a:t>
                </a:r>
                <a:r>
                  <a:rPr lang="en-US" altLang="zh-CN" dirty="0" smtClean="0"/>
                  <a:t>[</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𝑋</m:t>
                        </m:r>
                      </m:e>
                      <m:sub>
                        <m:r>
                          <a:rPr lang="en-US" altLang="zh-CN" i="1" dirty="0">
                            <a:latin typeface="Cambria Math" panose="02040503050406030204" pitchFamily="18" charset="0"/>
                          </a:rPr>
                          <m:t>𝑖</m:t>
                        </m:r>
                      </m:sub>
                    </m:sSub>
                  </m:oMath>
                </a14:m>
                <a:r>
                  <a:rPr lang="en-US" altLang="zh-CN" dirty="0" smtClean="0"/>
                  <a:t>= </a:t>
                </a:r>
                <a:r>
                  <a:rPr lang="en-US" altLang="zh-CN" dirty="0"/>
                  <a:t>0] =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𝑝</m:t>
                        </m:r>
                      </m:e>
                      <m:sub>
                        <m:r>
                          <a:rPr lang="en-US" altLang="zh-CN" i="1" dirty="0">
                            <a:latin typeface="Cambria Math" panose="02040503050406030204" pitchFamily="18" charset="0"/>
                          </a:rPr>
                          <m:t>𝑖</m:t>
                        </m:r>
                      </m:sub>
                    </m:sSub>
                  </m:oMath>
                </a14:m>
                <a:r>
                  <a:rPr lang="en-US" altLang="zh-CN" dirty="0" smtClean="0"/>
                  <a:t>, </a:t>
                </a:r>
                <a:r>
                  <a:rPr lang="zh-CN" altLang="en-US" dirty="0"/>
                  <a:t>则</a:t>
                </a:r>
                <a:r>
                  <a:rPr lang="en-US" altLang="zh-CN" dirty="0" err="1"/>
                  <a:t>Pr</a:t>
                </a:r>
                <a:r>
                  <a:rPr lang="en-US" altLang="zh-CN" dirty="0" smtClean="0"/>
                  <a:t>[</a:t>
                </a:r>
                <a14:m>
                  <m:oMath xmlns:m="http://schemas.openxmlformats.org/officeDocument/2006/math">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𝑋</m:t>
                        </m:r>
                      </m:e>
                      <m:sub>
                        <m:r>
                          <a:rPr lang="en-US" altLang="zh-CN" i="1" dirty="0">
                            <a:latin typeface="Cambria Math" panose="02040503050406030204" pitchFamily="18" charset="0"/>
                          </a:rPr>
                          <m:t>𝑖</m:t>
                        </m:r>
                      </m:sub>
                    </m:sSub>
                  </m:oMath>
                </a14:m>
                <a:r>
                  <a:rPr lang="en-US" altLang="zh-CN" dirty="0"/>
                  <a:t> = 1] = 1−</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𝑝</m:t>
                        </m:r>
                      </m:e>
                      <m:sub>
                        <m:r>
                          <a:rPr lang="en-US" altLang="zh-CN" i="1" dirty="0">
                            <a:latin typeface="Cambria Math" panose="02040503050406030204" pitchFamily="18" charset="0"/>
                          </a:rPr>
                          <m:t>𝑖</m:t>
                        </m:r>
                      </m:sub>
                    </m:sSub>
                  </m:oMath>
                </a14:m>
                <a:r>
                  <a:rPr lang="en-US" altLang="zh-CN" dirty="0" smtClean="0"/>
                  <a:t>.</a:t>
                </a:r>
                <a:endParaRPr lang="en-US" altLang="zh-CN" dirty="0"/>
              </a:p>
              <a:p>
                <a:pPr marL="0" indent="0">
                  <a:buNone/>
                </a:pPr>
                <a:r>
                  <a:rPr lang="zh-CN" altLang="en-US" dirty="0"/>
                  <a:t>对取值于</a:t>
                </a:r>
                <a:r>
                  <a:rPr lang="en-US" altLang="zh-CN" dirty="0"/>
                  <a:t>{0,1}</a:t>
                </a:r>
                <a:r>
                  <a:rPr lang="zh-CN" altLang="en-US" dirty="0"/>
                  <a:t>的随机变量</a:t>
                </a:r>
                <a:r>
                  <a:rPr lang="en-US" altLang="zh-CN" dirty="0"/>
                  <a:t>,  </a:t>
                </a:r>
                <a:r>
                  <a:rPr lang="zh-CN" altLang="en-US" dirty="0"/>
                  <a:t>用分布偏差来表示它</a:t>
                </a:r>
                <a:r>
                  <a:rPr lang="zh-CN" altLang="en-US" dirty="0" smtClean="0"/>
                  <a:t>的概率分布</a:t>
                </a:r>
                <a:r>
                  <a:rPr lang="en-US" altLang="zh-CN" dirty="0"/>
                  <a:t>. </a:t>
                </a:r>
                <a:r>
                  <a:rPr lang="zh-CN" altLang="en-US" dirty="0"/>
                  <a:t>随机变量</a:t>
                </a:r>
                <a:r>
                  <a:rPr lang="en-US" altLang="zh-CN" dirty="0"/>
                  <a:t>Xi</a:t>
                </a:r>
                <a:r>
                  <a:rPr lang="zh-CN" altLang="en-US" dirty="0"/>
                  <a:t>的偏差定义为</a:t>
                </a:r>
              </a:p>
              <a:p>
                <a:pPr marL="0" indent="0">
                  <a:buNone/>
                </a:pPr>
                <a14:m>
                  <m:oMathPara xmlns:m="http://schemas.openxmlformats.org/officeDocument/2006/math">
                    <m:oMathParaPr>
                      <m:jc m:val="centerGroup"/>
                    </m:oMathParaPr>
                    <m:oMath xmlns:m="http://schemas.openxmlformats.org/officeDocument/2006/math">
                      <m:sSub>
                        <m:sSubPr>
                          <m:ctrlPr>
                            <a:rPr lang="en-US" altLang="zh-CN" i="1" dirty="0" smtClean="0">
                              <a:solidFill>
                                <a:srgbClr val="EB5E59"/>
                              </a:solidFill>
                              <a:latin typeface="Cambria Math" panose="02040503050406030204" pitchFamily="18" charset="0"/>
                            </a:rPr>
                          </m:ctrlPr>
                        </m:sSubPr>
                        <m:e>
                          <m:r>
                            <m:rPr>
                              <m:nor/>
                            </m:rPr>
                            <a:rPr lang="en-US" altLang="zh-CN" dirty="0">
                              <a:solidFill>
                                <a:srgbClr val="EB5E59"/>
                              </a:solidFill>
                            </a:rPr>
                            <m:t>ε</m:t>
                          </m:r>
                          <m:r>
                            <m:rPr>
                              <m:nor/>
                            </m:rPr>
                            <a:rPr lang="zh-CN" altLang="en-US" dirty="0">
                              <a:solidFill>
                                <a:srgbClr val="EB5E59"/>
                              </a:solidFill>
                            </a:rPr>
                            <m:t> </m:t>
                          </m:r>
                        </m:e>
                        <m:sub>
                          <m:r>
                            <a:rPr lang="en-US" altLang="zh-CN" b="0" i="1" dirty="0" smtClean="0">
                              <a:solidFill>
                                <a:srgbClr val="EB5E59"/>
                              </a:solidFill>
                              <a:latin typeface="Cambria Math" panose="02040503050406030204" pitchFamily="18" charset="0"/>
                            </a:rPr>
                            <m:t>𝑖</m:t>
                          </m:r>
                        </m:sub>
                      </m:sSub>
                      <m:r>
                        <a:rPr lang="en-US" altLang="zh-CN" b="0" i="1" dirty="0" smtClean="0">
                          <a:solidFill>
                            <a:srgbClr val="EB5E59"/>
                          </a:solidFill>
                          <a:latin typeface="Cambria Math" panose="02040503050406030204" pitchFamily="18" charset="0"/>
                        </a:rPr>
                        <m:t>=</m:t>
                      </m:r>
                      <m:sSub>
                        <m:sSubPr>
                          <m:ctrlPr>
                            <a:rPr lang="en-US" altLang="zh-CN" b="0" i="1" dirty="0" smtClean="0">
                              <a:solidFill>
                                <a:srgbClr val="EB5E59"/>
                              </a:solidFill>
                              <a:latin typeface="Cambria Math" panose="02040503050406030204" pitchFamily="18" charset="0"/>
                            </a:rPr>
                          </m:ctrlPr>
                        </m:sSubPr>
                        <m:e>
                          <m:r>
                            <a:rPr lang="en-US" altLang="zh-CN" b="0" i="1" dirty="0" smtClean="0">
                              <a:solidFill>
                                <a:srgbClr val="EB5E59"/>
                              </a:solidFill>
                              <a:latin typeface="Cambria Math" panose="02040503050406030204" pitchFamily="18" charset="0"/>
                            </a:rPr>
                            <m:t>𝑝</m:t>
                          </m:r>
                        </m:e>
                        <m:sub>
                          <m:r>
                            <a:rPr lang="en-US" altLang="zh-CN" b="0" i="1" dirty="0" smtClean="0">
                              <a:solidFill>
                                <a:srgbClr val="EB5E59"/>
                              </a:solidFill>
                              <a:latin typeface="Cambria Math" panose="02040503050406030204" pitchFamily="18" charset="0"/>
                            </a:rPr>
                            <m:t>𝑖</m:t>
                          </m:r>
                        </m:sub>
                      </m:sSub>
                      <m:r>
                        <a:rPr lang="en-US" altLang="zh-CN" b="0" i="1" dirty="0" smtClean="0">
                          <a:solidFill>
                            <a:srgbClr val="EB5E59"/>
                          </a:solidFill>
                          <a:latin typeface="Cambria Math" panose="02040503050406030204" pitchFamily="18" charset="0"/>
                        </a:rPr>
                        <m:t>−</m:t>
                      </m:r>
                      <m:f>
                        <m:fPr>
                          <m:ctrlPr>
                            <a:rPr lang="en-US" altLang="zh-CN" b="0" i="1" dirty="0" smtClean="0">
                              <a:solidFill>
                                <a:srgbClr val="EB5E59"/>
                              </a:solidFill>
                              <a:latin typeface="Cambria Math" panose="02040503050406030204" pitchFamily="18" charset="0"/>
                            </a:rPr>
                          </m:ctrlPr>
                        </m:fPr>
                        <m:num>
                          <m:r>
                            <a:rPr lang="en-US" altLang="zh-CN" b="0" i="1" dirty="0" smtClean="0">
                              <a:solidFill>
                                <a:srgbClr val="EB5E59"/>
                              </a:solidFill>
                              <a:latin typeface="Cambria Math" panose="02040503050406030204" pitchFamily="18" charset="0"/>
                            </a:rPr>
                            <m:t>1</m:t>
                          </m:r>
                        </m:num>
                        <m:den>
                          <m:r>
                            <a:rPr lang="en-US" altLang="zh-CN" b="0" i="1" dirty="0" smtClean="0">
                              <a:solidFill>
                                <a:srgbClr val="EB5E59"/>
                              </a:solidFill>
                              <a:latin typeface="Cambria Math" panose="02040503050406030204" pitchFamily="18" charset="0"/>
                            </a:rPr>
                            <m:t>2</m:t>
                          </m:r>
                        </m:den>
                      </m:f>
                    </m:oMath>
                  </m:oMathPara>
                </a14:m>
                <a:endParaRPr lang="zh-CN" altLang="en-US" dirty="0"/>
              </a:p>
            </p:txBody>
          </p:sp>
        </mc:Choice>
        <mc:Fallback>
          <p:sp>
            <p:nvSpPr>
              <p:cNvPr id="11" name="内容占位符 10"/>
              <p:cNvSpPr>
                <a:spLocks noGrp="1" noRot="1" noChangeAspect="1" noMove="1" noResize="1" noEditPoints="1" noAdjustHandles="1" noChangeArrowheads="1" noChangeShapeType="1" noTextEdit="1"/>
              </p:cNvSpPr>
              <p:nvPr>
                <p:ph idx="1"/>
              </p:nvPr>
            </p:nvSpPr>
            <p:spPr>
              <a:xfrm>
                <a:off x="524256" y="1422674"/>
                <a:ext cx="10341864" cy="3002407"/>
              </a:xfrm>
              <a:blipFill rotWithShape="0">
                <a:blip r:embed="rId1"/>
                <a:stretch>
                  <a:fillRect l="-1179" t="-426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2" name="矩形 11"/>
              <p:cNvSpPr/>
              <p:nvPr/>
            </p:nvSpPr>
            <p:spPr>
              <a:xfrm>
                <a:off x="524256" y="4425081"/>
                <a:ext cx="10070592" cy="1423659"/>
              </a:xfrm>
              <a:prstGeom prst="rect">
                <a:avLst/>
              </a:prstGeom>
            </p:spPr>
            <p:txBody>
              <a:bodyPr wrap="square">
                <a:spAutoFit/>
              </a:bodyPr>
              <a:lstStyle/>
              <a:p>
                <a:r>
                  <a:rPr lang="zh-CN" altLang="en-US" sz="2800" dirty="0">
                    <a:solidFill>
                      <a:srgbClr val="EB5E59"/>
                    </a:solidFill>
                  </a:rPr>
                  <a:t>（堆积引理. Piling-up lemma）</a:t>
                </a:r>
                <a:r>
                  <a:rPr lang="zh-CN" altLang="en-US" sz="2800" dirty="0"/>
                  <a:t>设  </a:t>
                </a:r>
                <a14:m>
                  <m:oMath xmlns:m="http://schemas.openxmlformats.org/officeDocument/2006/math">
                    <m:sSub>
                      <m:sSubPr>
                        <m:ctrlPr>
                          <a:rPr lang="en-US" altLang="zh-CN" sz="2800" i="1" dirty="0">
                            <a:latin typeface="Cambria Math" panose="02040503050406030204" pitchFamily="18" charset="0"/>
                          </a:rPr>
                        </m:ctrlPr>
                      </m:sSubPr>
                      <m:e>
                        <m:r>
                          <a:rPr lang="en-US" altLang="zh-CN" sz="2800" dirty="0">
                            <a:latin typeface="Cambria Math" panose="02040503050406030204" pitchFamily="18" charset="0"/>
                          </a:rPr>
                          <m:t>𝑋</m:t>
                        </m:r>
                      </m:e>
                      <m:sub>
                        <m:r>
                          <a:rPr lang="en-US" altLang="zh-CN" sz="2800" dirty="0">
                            <a:latin typeface="Cambria Math" panose="02040503050406030204" pitchFamily="18" charset="0"/>
                          </a:rPr>
                          <m:t>1</m:t>
                        </m:r>
                      </m:sub>
                    </m:sSub>
                  </m:oMath>
                </a14:m>
                <a:r>
                  <a:rPr lang="en-US" altLang="zh-CN" sz="2800" dirty="0"/>
                  <a:t>, </a:t>
                </a:r>
                <a14:m>
                  <m:oMath xmlns:m="http://schemas.openxmlformats.org/officeDocument/2006/math">
                    <m:sSub>
                      <m:sSubPr>
                        <m:ctrlPr>
                          <a:rPr lang="en-US" altLang="zh-CN" sz="2800" i="1" dirty="0">
                            <a:latin typeface="Cambria Math" panose="02040503050406030204" pitchFamily="18" charset="0"/>
                          </a:rPr>
                        </m:ctrlPr>
                      </m:sSubPr>
                      <m:e>
                        <m:r>
                          <a:rPr lang="en-US" altLang="zh-CN" sz="2800" dirty="0">
                            <a:latin typeface="Cambria Math" panose="02040503050406030204" pitchFamily="18" charset="0"/>
                          </a:rPr>
                          <m:t>𝑋</m:t>
                        </m:r>
                      </m:e>
                      <m:sub>
                        <m:r>
                          <a:rPr lang="en-US" altLang="zh-CN" sz="2800" dirty="0">
                            <a:latin typeface="Cambria Math" panose="02040503050406030204" pitchFamily="18" charset="0"/>
                          </a:rPr>
                          <m:t>2</m:t>
                        </m:r>
                      </m:sub>
                    </m:sSub>
                  </m:oMath>
                </a14:m>
                <a:r>
                  <a:rPr lang="en-US" altLang="zh-CN" sz="2800" dirty="0"/>
                  <a:t>, …, </a:t>
                </a:r>
                <a14:m>
                  <m:oMath xmlns:m="http://schemas.openxmlformats.org/officeDocument/2006/math">
                    <m:sSub>
                      <m:sSubPr>
                        <m:ctrlPr>
                          <a:rPr lang="en-US" altLang="zh-CN" sz="2800" i="1" dirty="0">
                            <a:latin typeface="Cambria Math" panose="02040503050406030204" pitchFamily="18" charset="0"/>
                          </a:rPr>
                        </m:ctrlPr>
                      </m:sSubPr>
                      <m:e>
                        <m:r>
                          <a:rPr lang="en-US" altLang="zh-CN" sz="2800" dirty="0">
                            <a:latin typeface="Cambria Math" panose="02040503050406030204" pitchFamily="18" charset="0"/>
                          </a:rPr>
                          <m:t>𝑋</m:t>
                        </m:r>
                      </m:e>
                      <m:sub>
                        <m:r>
                          <a:rPr lang="en-US" altLang="zh-CN" sz="2800" dirty="0">
                            <a:latin typeface="Cambria Math" panose="02040503050406030204" pitchFamily="18" charset="0"/>
                          </a:rPr>
                          <m:t>𝐾</m:t>
                        </m:r>
                      </m:sub>
                    </m:sSub>
                  </m:oMath>
                </a14:m>
                <a:r>
                  <a:rPr lang="zh-CN" altLang="en-US" sz="2800" dirty="0"/>
                  <a:t>是取值于集合</a:t>
                </a:r>
                <a:r>
                  <a:rPr lang="en-US" altLang="zh-CN" sz="2800" dirty="0"/>
                  <a:t>{0,1}</a:t>
                </a:r>
                <a:r>
                  <a:rPr lang="zh-CN" altLang="en-US" sz="2800" dirty="0"/>
                  <a:t>的独立随机变量</a:t>
                </a:r>
                <a:r>
                  <a:rPr lang="en-US" altLang="zh-CN" sz="2800" dirty="0"/>
                  <a:t>. </a:t>
                </a:r>
                <a14:m>
                  <m:oMath xmlns:m="http://schemas.openxmlformats.org/officeDocument/2006/math">
                    <m:sSub>
                      <m:sSubPr>
                        <m:ctrlPr>
                          <a:rPr lang="en-US" altLang="zh-CN" sz="2800" i="1" dirty="0">
                            <a:latin typeface="Cambria Math" panose="02040503050406030204" pitchFamily="18" charset="0"/>
                          </a:rPr>
                        </m:ctrlPr>
                      </m:sSubPr>
                      <m:e>
                        <m:r>
                          <m:rPr>
                            <m:nor/>
                          </m:rPr>
                          <a:rPr lang="en-US" altLang="zh-CN" sz="2800" dirty="0"/>
                          <m:t>ε</m:t>
                        </m:r>
                      </m:e>
                      <m:sub>
                        <m:sSub>
                          <m:sSubPr>
                            <m:ctrlPr>
                              <a:rPr lang="en-US" altLang="zh-CN" sz="2800" i="1" dirty="0">
                                <a:latin typeface="Cambria Math" panose="02040503050406030204" pitchFamily="18" charset="0"/>
                              </a:rPr>
                            </m:ctrlPr>
                          </m:sSubPr>
                          <m:e>
                            <m:r>
                              <a:rPr lang="en-US" altLang="zh-CN" sz="2800" dirty="0">
                                <a:latin typeface="Cambria Math" panose="02040503050406030204" pitchFamily="18" charset="0"/>
                              </a:rPr>
                              <m:t>𝑖</m:t>
                            </m:r>
                            <m:r>
                              <m:rPr>
                                <m:nor/>
                              </m:rPr>
                              <a:rPr lang="zh-CN" altLang="en-US" sz="2800" dirty="0"/>
                              <m:t> </m:t>
                            </m:r>
                          </m:e>
                          <m:sub>
                            <m:r>
                              <a:rPr lang="en-US" altLang="zh-CN" sz="2800" dirty="0">
                                <a:latin typeface="Cambria Math" panose="02040503050406030204" pitchFamily="18" charset="0"/>
                              </a:rPr>
                              <m:t>1</m:t>
                            </m:r>
                          </m:sub>
                        </m:sSub>
                        <m:sSub>
                          <m:sSubPr>
                            <m:ctrlPr>
                              <a:rPr lang="en-US" altLang="zh-CN" sz="2800" i="1" dirty="0">
                                <a:latin typeface="Cambria Math" panose="02040503050406030204" pitchFamily="18" charset="0"/>
                              </a:rPr>
                            </m:ctrlPr>
                          </m:sSubPr>
                          <m:e>
                            <m:r>
                              <a:rPr lang="en-US" altLang="zh-CN" sz="2800" dirty="0">
                                <a:latin typeface="Cambria Math" panose="02040503050406030204" pitchFamily="18" charset="0"/>
                              </a:rPr>
                              <m:t>𝑖</m:t>
                            </m:r>
                            <m:r>
                              <m:rPr>
                                <m:nor/>
                              </m:rPr>
                              <a:rPr lang="zh-CN" altLang="en-US" sz="2800" dirty="0"/>
                              <m:t> </m:t>
                            </m:r>
                          </m:e>
                          <m:sub>
                            <m:r>
                              <a:rPr lang="en-US" altLang="zh-CN" sz="2800" dirty="0">
                                <a:latin typeface="Cambria Math" panose="02040503050406030204" pitchFamily="18" charset="0"/>
                              </a:rPr>
                              <m:t>2</m:t>
                            </m:r>
                          </m:sub>
                        </m:sSub>
                        <m:r>
                          <a:rPr lang="en-US" altLang="zh-CN" sz="2800" dirty="0">
                            <a:latin typeface="Cambria Math" panose="02040503050406030204" pitchFamily="18" charset="0"/>
                          </a:rPr>
                          <m:t>……</m:t>
                        </m:r>
                        <m:sSub>
                          <m:sSubPr>
                            <m:ctrlPr>
                              <a:rPr lang="en-US" altLang="zh-CN" sz="2800" i="1" dirty="0">
                                <a:latin typeface="Cambria Math" panose="02040503050406030204" pitchFamily="18" charset="0"/>
                              </a:rPr>
                            </m:ctrlPr>
                          </m:sSubPr>
                          <m:e>
                            <m:r>
                              <a:rPr lang="en-US" altLang="zh-CN" sz="2800" dirty="0">
                                <a:latin typeface="Cambria Math" panose="02040503050406030204" pitchFamily="18" charset="0"/>
                              </a:rPr>
                              <m:t>𝑖</m:t>
                            </m:r>
                            <m:r>
                              <m:rPr>
                                <m:nor/>
                              </m:rPr>
                              <a:rPr lang="zh-CN" altLang="en-US" sz="2800" dirty="0"/>
                              <m:t> </m:t>
                            </m:r>
                          </m:e>
                          <m:sub>
                            <m:r>
                              <a:rPr lang="en-US" altLang="zh-CN" sz="2800" dirty="0">
                                <a:latin typeface="Cambria Math" panose="02040503050406030204" pitchFamily="18" charset="0"/>
                              </a:rPr>
                              <m:t>𝑘</m:t>
                            </m:r>
                          </m:sub>
                        </m:sSub>
                      </m:sub>
                    </m:sSub>
                  </m:oMath>
                </a14:m>
                <a:r>
                  <a:rPr lang="zh-CN" altLang="en-US" sz="2800" dirty="0"/>
                  <a:t>表示随机变量</a:t>
                </a:r>
                <a14:m>
                  <m:oMath xmlns:m="http://schemas.openxmlformats.org/officeDocument/2006/math">
                    <m:sSub>
                      <m:sSubPr>
                        <m:ctrlPr>
                          <a:rPr lang="en-US" altLang="zh-CN" sz="2800" i="1" dirty="0">
                            <a:latin typeface="Cambria Math" panose="02040503050406030204" pitchFamily="18" charset="0"/>
                          </a:rPr>
                        </m:ctrlPr>
                      </m:sSubPr>
                      <m:e>
                        <m:r>
                          <a:rPr lang="en-US" altLang="zh-CN" sz="2800" dirty="0">
                            <a:latin typeface="Cambria Math" panose="02040503050406030204" pitchFamily="18" charset="0"/>
                          </a:rPr>
                          <m:t>𝑋</m:t>
                        </m:r>
                      </m:e>
                      <m:sub>
                        <m:sSub>
                          <m:sSubPr>
                            <m:ctrlPr>
                              <a:rPr lang="en-US" altLang="zh-CN" sz="2800" i="1" dirty="0">
                                <a:latin typeface="Cambria Math" panose="02040503050406030204" pitchFamily="18" charset="0"/>
                              </a:rPr>
                            </m:ctrlPr>
                          </m:sSubPr>
                          <m:e>
                            <m:r>
                              <a:rPr lang="en-US" altLang="zh-CN" sz="2800" dirty="0">
                                <a:latin typeface="Cambria Math" panose="02040503050406030204" pitchFamily="18" charset="0"/>
                              </a:rPr>
                              <m:t>𝑖</m:t>
                            </m:r>
                          </m:e>
                          <m:sub>
                            <m:r>
                              <a:rPr lang="en-US" altLang="zh-CN" sz="2800" dirty="0">
                                <a:latin typeface="Cambria Math" panose="02040503050406030204" pitchFamily="18" charset="0"/>
                              </a:rPr>
                              <m:t>1</m:t>
                            </m:r>
                          </m:sub>
                        </m:sSub>
                      </m:sub>
                    </m:sSub>
                  </m:oMath>
                </a14:m>
                <a:r>
                  <a:rPr lang="en-US" altLang="zh-CN" sz="2800" dirty="0"/>
                  <a:t>⊕</a:t>
                </a:r>
                <a14:m>
                  <m:oMath xmlns:m="http://schemas.openxmlformats.org/officeDocument/2006/math">
                    <m:sSub>
                      <m:sSubPr>
                        <m:ctrlPr>
                          <a:rPr lang="en-US" altLang="zh-CN" sz="2800" i="1" dirty="0">
                            <a:latin typeface="Cambria Math" panose="02040503050406030204" pitchFamily="18" charset="0"/>
                          </a:rPr>
                        </m:ctrlPr>
                      </m:sSubPr>
                      <m:e>
                        <m:r>
                          <a:rPr lang="en-US" altLang="zh-CN" sz="2800" dirty="0">
                            <a:latin typeface="Cambria Math" panose="02040503050406030204" pitchFamily="18" charset="0"/>
                          </a:rPr>
                          <m:t>𝑋</m:t>
                        </m:r>
                      </m:e>
                      <m:sub>
                        <m:sSub>
                          <m:sSubPr>
                            <m:ctrlPr>
                              <a:rPr lang="en-US" altLang="zh-CN" sz="2800" i="1" dirty="0">
                                <a:latin typeface="Cambria Math" panose="02040503050406030204" pitchFamily="18" charset="0"/>
                              </a:rPr>
                            </m:ctrlPr>
                          </m:sSubPr>
                          <m:e>
                            <m:r>
                              <a:rPr lang="en-US" altLang="zh-CN" sz="2800" dirty="0">
                                <a:latin typeface="Cambria Math" panose="02040503050406030204" pitchFamily="18" charset="0"/>
                              </a:rPr>
                              <m:t>𝑖</m:t>
                            </m:r>
                          </m:e>
                          <m:sub>
                            <m:r>
                              <a:rPr lang="en-US" altLang="zh-CN" sz="2800" dirty="0">
                                <a:latin typeface="Cambria Math" panose="02040503050406030204" pitchFamily="18" charset="0"/>
                              </a:rPr>
                              <m:t>2</m:t>
                            </m:r>
                          </m:sub>
                        </m:sSub>
                      </m:sub>
                    </m:sSub>
                  </m:oMath>
                </a14:m>
                <a:r>
                  <a:rPr lang="en-US" altLang="zh-CN" sz="2800" dirty="0"/>
                  <a:t>…⊕</a:t>
                </a:r>
                <a14:m>
                  <m:oMath xmlns:m="http://schemas.openxmlformats.org/officeDocument/2006/math">
                    <m:sSub>
                      <m:sSubPr>
                        <m:ctrlPr>
                          <a:rPr lang="en-US" altLang="zh-CN" sz="2800" i="1" dirty="0">
                            <a:latin typeface="Cambria Math" panose="02040503050406030204" pitchFamily="18" charset="0"/>
                          </a:rPr>
                        </m:ctrlPr>
                      </m:sSubPr>
                      <m:e>
                        <m:r>
                          <a:rPr lang="en-US" altLang="zh-CN" sz="2800" dirty="0">
                            <a:latin typeface="Cambria Math" panose="02040503050406030204" pitchFamily="18" charset="0"/>
                          </a:rPr>
                          <m:t>𝑋</m:t>
                        </m:r>
                      </m:e>
                      <m:sub>
                        <m:sSub>
                          <m:sSubPr>
                            <m:ctrlPr>
                              <a:rPr lang="en-US" altLang="zh-CN" sz="2800" i="1" dirty="0">
                                <a:latin typeface="Cambria Math" panose="02040503050406030204" pitchFamily="18" charset="0"/>
                              </a:rPr>
                            </m:ctrlPr>
                          </m:sSubPr>
                          <m:e>
                            <m:r>
                              <a:rPr lang="en-US" altLang="zh-CN" sz="2800" dirty="0">
                                <a:latin typeface="Cambria Math" panose="02040503050406030204" pitchFamily="18" charset="0"/>
                              </a:rPr>
                              <m:t>𝑖</m:t>
                            </m:r>
                          </m:e>
                          <m:sub>
                            <m:r>
                              <a:rPr lang="en-US" altLang="zh-CN" sz="2800" dirty="0">
                                <a:latin typeface="Cambria Math" panose="02040503050406030204" pitchFamily="18" charset="0"/>
                              </a:rPr>
                              <m:t>𝑘</m:t>
                            </m:r>
                          </m:sub>
                        </m:sSub>
                      </m:sub>
                    </m:sSub>
                  </m:oMath>
                </a14:m>
                <a:r>
                  <a:rPr lang="zh-CN" altLang="en-US" sz="2800" dirty="0"/>
                  <a:t>的偏差</a:t>
                </a:r>
                <a:r>
                  <a:rPr lang="en-US" altLang="zh-CN" sz="2800" dirty="0"/>
                  <a:t>,</a:t>
                </a:r>
                <a:r>
                  <a:rPr lang="zh-CN" altLang="en-US" sz="2800" dirty="0" smtClean="0"/>
                  <a:t>则</a:t>
                </a:r>
                <a:endParaRPr lang="en-US" altLang="zh-CN" sz="2800" dirty="0"/>
              </a:p>
            </p:txBody>
          </p:sp>
        </mc:Choice>
        <mc:Fallback>
          <p:sp>
            <p:nvSpPr>
              <p:cNvPr id="12" name="矩形 11"/>
              <p:cNvSpPr>
                <a:spLocks noRot="1" noChangeAspect="1" noMove="1" noResize="1" noEditPoints="1" noAdjustHandles="1" noChangeArrowheads="1" noChangeShapeType="1" noTextEdit="1"/>
              </p:cNvSpPr>
              <p:nvPr/>
            </p:nvSpPr>
            <p:spPr>
              <a:xfrm>
                <a:off x="524256" y="4425081"/>
                <a:ext cx="10070592" cy="1423659"/>
              </a:xfrm>
              <a:prstGeom prst="rect">
                <a:avLst/>
              </a:prstGeom>
              <a:blipFill rotWithShape="0">
                <a:blip r:embed="rId2"/>
                <a:stretch>
                  <a:fillRect l="-1211" t="-6438" r="-2361" b="-9442"/>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3" name="矩形 12"/>
              <p:cNvSpPr/>
              <p:nvPr/>
            </p:nvSpPr>
            <p:spPr>
              <a:xfrm>
                <a:off x="3949801" y="5496602"/>
                <a:ext cx="4105226" cy="13613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800" i="1" dirty="0">
                              <a:solidFill>
                                <a:srgbClr val="EB5E59"/>
                              </a:solidFill>
                              <a:latin typeface="Cambria Math" panose="02040503050406030204" pitchFamily="18" charset="0"/>
                            </a:rPr>
                          </m:ctrlPr>
                        </m:sSubPr>
                        <m:e>
                          <m:r>
                            <m:rPr>
                              <m:nor/>
                            </m:rPr>
                            <a:rPr lang="en-US" altLang="zh-CN" sz="2800" dirty="0">
                              <a:solidFill>
                                <a:srgbClr val="EB5E59"/>
                              </a:solidFill>
                            </a:rPr>
                            <m:t>ε</m:t>
                          </m:r>
                        </m:e>
                        <m:sub>
                          <m:sSub>
                            <m:sSubPr>
                              <m:ctrlPr>
                                <a:rPr lang="en-US" altLang="zh-CN" sz="2800" i="1" dirty="0">
                                  <a:solidFill>
                                    <a:srgbClr val="EB5E59"/>
                                  </a:solidFill>
                                  <a:latin typeface="Cambria Math" panose="02040503050406030204" pitchFamily="18" charset="0"/>
                                </a:rPr>
                              </m:ctrlPr>
                            </m:sSubPr>
                            <m:e>
                              <m:r>
                                <a:rPr lang="en-US" altLang="zh-CN" sz="2800" i="1" dirty="0">
                                  <a:solidFill>
                                    <a:srgbClr val="EB5E59"/>
                                  </a:solidFill>
                                  <a:latin typeface="Cambria Math" panose="02040503050406030204" pitchFamily="18" charset="0"/>
                                </a:rPr>
                                <m:t>𝑖</m:t>
                              </m:r>
                              <m:r>
                                <m:rPr>
                                  <m:nor/>
                                </m:rPr>
                                <a:rPr lang="zh-CN" altLang="en-US" sz="2800" dirty="0">
                                  <a:solidFill>
                                    <a:srgbClr val="EB5E59"/>
                                  </a:solidFill>
                                </a:rPr>
                                <m:t> </m:t>
                              </m:r>
                            </m:e>
                            <m:sub>
                              <m:r>
                                <a:rPr lang="en-US" altLang="zh-CN" sz="2800" i="1" dirty="0">
                                  <a:solidFill>
                                    <a:srgbClr val="EB5E59"/>
                                  </a:solidFill>
                                  <a:latin typeface="Cambria Math" panose="02040503050406030204" pitchFamily="18" charset="0"/>
                                </a:rPr>
                                <m:t>1</m:t>
                              </m:r>
                            </m:sub>
                          </m:sSub>
                          <m:sSub>
                            <m:sSubPr>
                              <m:ctrlPr>
                                <a:rPr lang="en-US" altLang="zh-CN" sz="2800" i="1" dirty="0">
                                  <a:solidFill>
                                    <a:srgbClr val="EB5E59"/>
                                  </a:solidFill>
                                  <a:latin typeface="Cambria Math" panose="02040503050406030204" pitchFamily="18" charset="0"/>
                                </a:rPr>
                              </m:ctrlPr>
                            </m:sSubPr>
                            <m:e>
                              <m:r>
                                <a:rPr lang="en-US" altLang="zh-CN" sz="2800" i="1" dirty="0">
                                  <a:solidFill>
                                    <a:srgbClr val="EB5E59"/>
                                  </a:solidFill>
                                  <a:latin typeface="Cambria Math" panose="02040503050406030204" pitchFamily="18" charset="0"/>
                                </a:rPr>
                                <m:t>𝑖</m:t>
                              </m:r>
                              <m:r>
                                <m:rPr>
                                  <m:nor/>
                                </m:rPr>
                                <a:rPr lang="zh-CN" altLang="en-US" sz="2800" dirty="0">
                                  <a:solidFill>
                                    <a:srgbClr val="EB5E59"/>
                                  </a:solidFill>
                                </a:rPr>
                                <m:t> </m:t>
                              </m:r>
                            </m:e>
                            <m:sub>
                              <m:r>
                                <a:rPr lang="en-US" altLang="zh-CN" sz="2800" i="1" dirty="0">
                                  <a:solidFill>
                                    <a:srgbClr val="EB5E59"/>
                                  </a:solidFill>
                                  <a:latin typeface="Cambria Math" panose="02040503050406030204" pitchFamily="18" charset="0"/>
                                </a:rPr>
                                <m:t>2</m:t>
                              </m:r>
                            </m:sub>
                          </m:sSub>
                          <m:r>
                            <a:rPr lang="en-US" altLang="zh-CN" sz="2800" i="1" dirty="0">
                              <a:solidFill>
                                <a:srgbClr val="EB5E59"/>
                              </a:solidFill>
                              <a:latin typeface="Cambria Math" panose="02040503050406030204" pitchFamily="18" charset="0"/>
                            </a:rPr>
                            <m:t>……</m:t>
                          </m:r>
                          <m:sSub>
                            <m:sSubPr>
                              <m:ctrlPr>
                                <a:rPr lang="en-US" altLang="zh-CN" sz="2800" i="1" dirty="0">
                                  <a:solidFill>
                                    <a:srgbClr val="EB5E59"/>
                                  </a:solidFill>
                                  <a:latin typeface="Cambria Math" panose="02040503050406030204" pitchFamily="18" charset="0"/>
                                </a:rPr>
                              </m:ctrlPr>
                            </m:sSubPr>
                            <m:e>
                              <m:r>
                                <a:rPr lang="en-US" altLang="zh-CN" sz="2800" i="1" dirty="0">
                                  <a:solidFill>
                                    <a:srgbClr val="EB5E59"/>
                                  </a:solidFill>
                                  <a:latin typeface="Cambria Math" panose="02040503050406030204" pitchFamily="18" charset="0"/>
                                </a:rPr>
                                <m:t>𝑖</m:t>
                              </m:r>
                              <m:r>
                                <m:rPr>
                                  <m:nor/>
                                </m:rPr>
                                <a:rPr lang="zh-CN" altLang="en-US" sz="2800" dirty="0">
                                  <a:solidFill>
                                    <a:srgbClr val="EB5E59"/>
                                  </a:solidFill>
                                </a:rPr>
                                <m:t> </m:t>
                              </m:r>
                            </m:e>
                            <m:sub>
                              <m:r>
                                <a:rPr lang="en-US" altLang="zh-CN" sz="2800" i="1" dirty="0">
                                  <a:solidFill>
                                    <a:srgbClr val="EB5E59"/>
                                  </a:solidFill>
                                  <a:latin typeface="Cambria Math" panose="02040503050406030204" pitchFamily="18" charset="0"/>
                                </a:rPr>
                                <m:t>𝑘</m:t>
                              </m:r>
                            </m:sub>
                          </m:sSub>
                        </m:sub>
                      </m:sSub>
                      <m:r>
                        <a:rPr lang="en-US" altLang="zh-CN" sz="2800" i="1" dirty="0">
                          <a:solidFill>
                            <a:srgbClr val="EB5E59"/>
                          </a:solidFill>
                          <a:latin typeface="Cambria Math" panose="02040503050406030204" pitchFamily="18" charset="0"/>
                        </a:rPr>
                        <m:t>=</m:t>
                      </m:r>
                      <m:sSup>
                        <m:sSupPr>
                          <m:ctrlPr>
                            <a:rPr lang="en-US" altLang="zh-CN" sz="2800" i="1" dirty="0">
                              <a:solidFill>
                                <a:srgbClr val="EB5E59"/>
                              </a:solidFill>
                              <a:latin typeface="Cambria Math" panose="02040503050406030204" pitchFamily="18" charset="0"/>
                            </a:rPr>
                          </m:ctrlPr>
                        </m:sSupPr>
                        <m:e>
                          <m:r>
                            <a:rPr lang="en-US" altLang="zh-CN" sz="2800" i="1" dirty="0">
                              <a:solidFill>
                                <a:srgbClr val="EB5E59"/>
                              </a:solidFill>
                              <a:latin typeface="Cambria Math" panose="02040503050406030204" pitchFamily="18" charset="0"/>
                            </a:rPr>
                            <m:t>2</m:t>
                          </m:r>
                        </m:e>
                        <m:sup>
                          <m:r>
                            <a:rPr lang="en-US" altLang="zh-CN" sz="2800" i="1" dirty="0">
                              <a:solidFill>
                                <a:srgbClr val="EB5E59"/>
                              </a:solidFill>
                              <a:latin typeface="Cambria Math" panose="02040503050406030204" pitchFamily="18" charset="0"/>
                            </a:rPr>
                            <m:t>𝑘</m:t>
                          </m:r>
                          <m:r>
                            <a:rPr lang="en-US" altLang="zh-CN" sz="2800" i="1" dirty="0">
                              <a:solidFill>
                                <a:srgbClr val="EB5E59"/>
                              </a:solidFill>
                              <a:latin typeface="Cambria Math" panose="02040503050406030204" pitchFamily="18" charset="0"/>
                            </a:rPr>
                            <m:t>−1</m:t>
                          </m:r>
                        </m:sup>
                      </m:sSup>
                      <m:nary>
                        <m:naryPr>
                          <m:chr m:val="∏"/>
                          <m:ctrlPr>
                            <a:rPr lang="en-US" altLang="zh-CN" sz="2800" i="1" dirty="0">
                              <a:solidFill>
                                <a:srgbClr val="EB5E59"/>
                              </a:solidFill>
                              <a:latin typeface="Cambria Math" panose="02040503050406030204" pitchFamily="18" charset="0"/>
                            </a:rPr>
                          </m:ctrlPr>
                        </m:naryPr>
                        <m:sub>
                          <m:r>
                            <m:rPr>
                              <m:brk m:alnAt="23"/>
                            </m:rPr>
                            <a:rPr lang="en-US" altLang="zh-CN" sz="2800" i="1" dirty="0">
                              <a:solidFill>
                                <a:srgbClr val="EB5E59"/>
                              </a:solidFill>
                              <a:latin typeface="Cambria Math" panose="02040503050406030204" pitchFamily="18" charset="0"/>
                            </a:rPr>
                            <m:t>𝑗</m:t>
                          </m:r>
                          <m:r>
                            <a:rPr lang="en-US" altLang="zh-CN" sz="2800" i="1" dirty="0">
                              <a:solidFill>
                                <a:srgbClr val="EB5E59"/>
                              </a:solidFill>
                              <a:latin typeface="Cambria Math" panose="02040503050406030204" pitchFamily="18" charset="0"/>
                            </a:rPr>
                            <m:t>−1</m:t>
                          </m:r>
                        </m:sub>
                        <m:sup>
                          <m:r>
                            <a:rPr lang="en-US" altLang="zh-CN" sz="2800" i="1" dirty="0">
                              <a:solidFill>
                                <a:srgbClr val="EB5E59"/>
                              </a:solidFill>
                              <a:latin typeface="Cambria Math" panose="02040503050406030204" pitchFamily="18" charset="0"/>
                            </a:rPr>
                            <m:t>𝑘</m:t>
                          </m:r>
                        </m:sup>
                        <m:e>
                          <m:sSub>
                            <m:sSubPr>
                              <m:ctrlPr>
                                <a:rPr lang="en-US" altLang="zh-CN" sz="2800" i="1" dirty="0">
                                  <a:solidFill>
                                    <a:srgbClr val="EB5E59"/>
                                  </a:solidFill>
                                  <a:latin typeface="Cambria Math" panose="02040503050406030204" pitchFamily="18" charset="0"/>
                                </a:rPr>
                              </m:ctrlPr>
                            </m:sSubPr>
                            <m:e>
                              <m:r>
                                <m:rPr>
                                  <m:nor/>
                                </m:rPr>
                                <a:rPr lang="en-US" altLang="zh-CN" sz="2800" dirty="0">
                                  <a:solidFill>
                                    <a:srgbClr val="EB5E59"/>
                                  </a:solidFill>
                                </a:rPr>
                                <m:t>ε</m:t>
                              </m:r>
                            </m:e>
                            <m:sub>
                              <m:sSub>
                                <m:sSubPr>
                                  <m:ctrlPr>
                                    <a:rPr lang="en-US" altLang="zh-CN" sz="2800" i="1" dirty="0">
                                      <a:solidFill>
                                        <a:srgbClr val="EB5E59"/>
                                      </a:solidFill>
                                      <a:latin typeface="Cambria Math" panose="02040503050406030204" pitchFamily="18" charset="0"/>
                                    </a:rPr>
                                  </m:ctrlPr>
                                </m:sSubPr>
                                <m:e>
                                  <m:r>
                                    <a:rPr lang="en-US" altLang="zh-CN" sz="2800" i="1" dirty="0">
                                      <a:solidFill>
                                        <a:srgbClr val="EB5E59"/>
                                      </a:solidFill>
                                      <a:latin typeface="Cambria Math" panose="02040503050406030204" pitchFamily="18" charset="0"/>
                                    </a:rPr>
                                    <m:t>𝑖</m:t>
                                  </m:r>
                                  <m:r>
                                    <m:rPr>
                                      <m:nor/>
                                    </m:rPr>
                                    <a:rPr lang="zh-CN" altLang="en-US" sz="2800" dirty="0">
                                      <a:solidFill>
                                        <a:srgbClr val="EB5E59"/>
                                      </a:solidFill>
                                    </a:rPr>
                                    <m:t> </m:t>
                                  </m:r>
                                </m:e>
                                <m:sub>
                                  <m:r>
                                    <a:rPr lang="en-US" altLang="zh-CN" sz="2800" i="1" dirty="0">
                                      <a:solidFill>
                                        <a:srgbClr val="EB5E59"/>
                                      </a:solidFill>
                                      <a:latin typeface="Cambria Math" panose="02040503050406030204" pitchFamily="18" charset="0"/>
                                    </a:rPr>
                                    <m:t>𝑗</m:t>
                                  </m:r>
                                </m:sub>
                              </m:sSub>
                            </m:sub>
                          </m:sSub>
                        </m:e>
                      </m:nary>
                    </m:oMath>
                  </m:oMathPara>
                </a14:m>
                <a:endParaRPr lang="zh-CN" altLang="en-US" sz="2800" dirty="0"/>
              </a:p>
            </p:txBody>
          </p:sp>
        </mc:Choice>
        <mc:Fallback>
          <p:sp>
            <p:nvSpPr>
              <p:cNvPr id="13" name="矩形 12"/>
              <p:cNvSpPr>
                <a:spLocks noRot="1" noChangeAspect="1" noMove="1" noResize="1" noEditPoints="1" noAdjustHandles="1" noChangeArrowheads="1" noChangeShapeType="1" noTextEdit="1"/>
              </p:cNvSpPr>
              <p:nvPr/>
            </p:nvSpPr>
            <p:spPr>
              <a:xfrm>
                <a:off x="3949801" y="5496602"/>
                <a:ext cx="4105226" cy="1361398"/>
              </a:xfrm>
              <a:prstGeom prst="rect">
                <a:avLst/>
              </a:prstGeom>
              <a:blipFill rotWithShape="0">
                <a:blip r:embed="rId3"/>
                <a:stretch>
                  <a:fillRect/>
                </a:stretch>
              </a:blipFill>
            </p:spPr>
            <p:txBody>
              <a:bodyPr/>
              <a:lstStyle/>
              <a:p>
                <a:r>
                  <a:rPr lang="zh-CN" altLang="en-US">
                    <a:noFill/>
                  </a:rPr>
                  <a:t> </a:t>
                </a:r>
                <a:endParaRPr lang="zh-CN" altLang="en-US">
                  <a:noFill/>
                </a:endParaRP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50520" y="97111"/>
            <a:ext cx="10515600" cy="1325563"/>
          </a:xfrm>
        </p:spPr>
        <p:txBody>
          <a:bodyPr>
            <a:normAutofit/>
          </a:bodyPr>
          <a:lstStyle/>
          <a:p>
            <a:r>
              <a:rPr lang="zh-CN" altLang="en-US" sz="3600" dirty="0">
                <a:solidFill>
                  <a:srgbClr val="EB5E59"/>
                </a:solidFill>
                <a:latin typeface="微软雅黑" panose="020B0503020204020204" pitchFamily="34" charset="-122"/>
                <a:ea typeface="微软雅黑" panose="020B0503020204020204" pitchFamily="34" charset="-122"/>
              </a:rPr>
              <a:t>线性密码分析的基本</a:t>
            </a:r>
            <a:r>
              <a:rPr lang="zh-CN" altLang="en-US" sz="3600" dirty="0" smtClean="0">
                <a:solidFill>
                  <a:srgbClr val="EB5E59"/>
                </a:solidFill>
                <a:latin typeface="微软雅黑" panose="020B0503020204020204" pitchFamily="34" charset="-122"/>
                <a:ea typeface="微软雅黑" panose="020B0503020204020204" pitchFamily="34" charset="-122"/>
              </a:rPr>
              <a:t>方法</a:t>
            </a:r>
            <a:endParaRPr lang="zh-CN" altLang="en-US" sz="3600" dirty="0">
              <a:solidFill>
                <a:srgbClr val="EB5E59"/>
              </a:solidFill>
              <a:latin typeface="微软雅黑" panose="020B0503020204020204" pitchFamily="34" charset="-122"/>
              <a:ea typeface="微软雅黑" panose="020B0503020204020204" pitchFamily="34" charset="-122"/>
            </a:endParaRPr>
          </a:p>
        </p:txBody>
      </p:sp>
      <p:sp>
        <p:nvSpPr>
          <p:cNvPr id="5" name="矩形 4"/>
          <p:cNvSpPr/>
          <p:nvPr/>
        </p:nvSpPr>
        <p:spPr>
          <a:xfrm>
            <a:off x="1267968" y="1853476"/>
            <a:ext cx="9973056" cy="1384995"/>
          </a:xfrm>
          <a:prstGeom prst="rect">
            <a:avLst/>
          </a:prstGeom>
        </p:spPr>
        <p:txBody>
          <a:bodyPr wrap="square">
            <a:spAutoFit/>
          </a:bodyPr>
          <a:lstStyle/>
          <a:p>
            <a:r>
              <a:rPr lang="zh-CN" altLang="en-US" sz="2800" dirty="0"/>
              <a:t>用堆积引理,  我们可以将每轮变换中</a:t>
            </a:r>
            <a:r>
              <a:rPr lang="zh-CN" altLang="en-US" sz="2800" dirty="0" smtClean="0"/>
              <a:t>偏差最大</a:t>
            </a:r>
            <a:r>
              <a:rPr lang="zh-CN" altLang="en-US" sz="2800" dirty="0"/>
              <a:t>的线性逼近式进行组合,  组合后的所有轮</a:t>
            </a:r>
            <a:r>
              <a:rPr lang="zh-CN" altLang="en-US" sz="2800" dirty="0" smtClean="0"/>
              <a:t>变换</a:t>
            </a:r>
            <a:r>
              <a:rPr lang="zh-CN" altLang="en-US" sz="2800" dirty="0"/>
              <a:t>的线性逼近式,  也将拥有最佳的偏差,  即</a:t>
            </a:r>
            <a:r>
              <a:rPr lang="zh-CN" altLang="en-US" sz="2800" dirty="0" smtClean="0"/>
              <a:t>寻找分组密码</a:t>
            </a:r>
            <a:r>
              <a:rPr lang="zh-CN" altLang="en-US" sz="2800" dirty="0"/>
              <a:t>的最佳线性逼近式. </a:t>
            </a:r>
            <a:endParaRPr lang="zh-CN" altLang="en-US" sz="2800" dirty="0"/>
          </a:p>
        </p:txBody>
      </p:sp>
      <p:sp>
        <p:nvSpPr>
          <p:cNvPr id="6" name="矩形 5"/>
          <p:cNvSpPr/>
          <p:nvPr/>
        </p:nvSpPr>
        <p:spPr>
          <a:xfrm>
            <a:off x="1267968" y="3568160"/>
            <a:ext cx="9598152" cy="1815882"/>
          </a:xfrm>
          <a:prstGeom prst="rect">
            <a:avLst/>
          </a:prstGeom>
        </p:spPr>
        <p:txBody>
          <a:bodyPr wrap="square">
            <a:spAutoFit/>
          </a:bodyPr>
          <a:lstStyle/>
          <a:p>
            <a:r>
              <a:rPr lang="zh-CN" altLang="en-US" sz="2800" dirty="0"/>
              <a:t>由上述分析我们知道,  分组密码的最佳</a:t>
            </a:r>
            <a:r>
              <a:rPr lang="zh-CN" altLang="en-US" sz="2800" dirty="0" smtClean="0"/>
              <a:t>线性逼近式</a:t>
            </a:r>
            <a:r>
              <a:rPr lang="zh-CN" altLang="en-US" sz="2800" dirty="0"/>
              <a:t>的寻找,  归结为每轮线性逼近式的寻找,  而每轮</a:t>
            </a:r>
            <a:r>
              <a:rPr lang="zh-CN" altLang="en-US" sz="2800" dirty="0" smtClean="0"/>
              <a:t>的变换</a:t>
            </a:r>
            <a:r>
              <a:rPr lang="zh-CN" altLang="en-US" sz="2800" dirty="0"/>
              <a:t>中, 除了非线性变换(即S-盒)部分, 线性部分是</a:t>
            </a:r>
            <a:r>
              <a:rPr lang="zh-CN" altLang="en-US" sz="2800" dirty="0" smtClean="0"/>
              <a:t>自然</a:t>
            </a:r>
            <a:r>
              <a:rPr lang="zh-CN" altLang="en-US" sz="2800" dirty="0"/>
              <a:t>的线性关系, 也就是说, 每轮线性逼近式的寻找,  </a:t>
            </a:r>
            <a:r>
              <a:rPr lang="zh-CN" altLang="en-US" sz="2800" dirty="0" smtClean="0"/>
              <a:t>只需</a:t>
            </a:r>
            <a:r>
              <a:rPr lang="zh-CN" altLang="en-US" sz="2800" dirty="0"/>
              <a:t>寻求S-盒部分的最佳线性逼近式. </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2"/>
          <p:cNvGrpSpPr/>
          <p:nvPr/>
        </p:nvGrpSpPr>
        <p:grpSpPr bwMode="auto">
          <a:xfrm>
            <a:off x="6333744" y="0"/>
            <a:ext cx="5562600" cy="6705600"/>
            <a:chOff x="0" y="0"/>
            <a:chExt cx="5580" cy="6864"/>
          </a:xfrm>
        </p:grpSpPr>
        <p:sp>
          <p:nvSpPr>
            <p:cNvPr id="5123" name="AutoShape 3"/>
            <p:cNvSpPr>
              <a:spLocks noChangeAspect="1" noChangeArrowheads="1"/>
            </p:cNvSpPr>
            <p:nvPr/>
          </p:nvSpPr>
          <p:spPr bwMode="auto">
            <a:xfrm>
              <a:off x="0" y="0"/>
              <a:ext cx="5580" cy="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5124" name="Group 4"/>
            <p:cNvGrpSpPr/>
            <p:nvPr/>
          </p:nvGrpSpPr>
          <p:grpSpPr bwMode="auto">
            <a:xfrm>
              <a:off x="540" y="0"/>
              <a:ext cx="4332" cy="6828"/>
              <a:chOff x="0" y="0"/>
              <a:chExt cx="4332" cy="6828"/>
            </a:xfrm>
          </p:grpSpPr>
          <p:sp>
            <p:nvSpPr>
              <p:cNvPr id="5125" name="Rectangle 5"/>
              <p:cNvSpPr>
                <a:spLocks noChangeArrowheads="1"/>
              </p:cNvSpPr>
              <p:nvPr/>
            </p:nvSpPr>
            <p:spPr bwMode="auto">
              <a:xfrm>
                <a:off x="0" y="504"/>
                <a:ext cx="4320" cy="312"/>
              </a:xfrm>
              <a:prstGeom prst="rect">
                <a:avLst/>
              </a:prstGeom>
              <a:solidFill>
                <a:srgbClr val="FFFFFF"/>
              </a:solidFill>
              <a:ln w="9525">
                <a:solidFill>
                  <a:srgbClr val="000000"/>
                </a:solidFill>
                <a:miter lim="800000"/>
              </a:ln>
            </p:spPr>
            <p:txBody>
              <a:bodyPr lIns="0" tIns="0" rIns="0" bIns="0"/>
              <a:lstStyle/>
              <a:p>
                <a:pPr algn="ctr"/>
                <a:r>
                  <a:rPr lang="en-US" altLang="zh-CN" sz="1600">
                    <a:latin typeface="Times New Roman" panose="02020603050405020304" pitchFamily="18" charset="0"/>
                  </a:rPr>
                  <a:t>subkey </a:t>
                </a:r>
                <a:r>
                  <a:rPr lang="en-US" altLang="zh-CN" sz="1600" i="1">
                    <a:latin typeface="Times New Roman" panose="02020603050405020304" pitchFamily="18" charset="0"/>
                  </a:rPr>
                  <a:t>K</a:t>
                </a:r>
                <a:r>
                  <a:rPr lang="en-US" altLang="zh-CN" sz="1600" baseline="-25000">
                    <a:latin typeface="Times New Roman" panose="02020603050405020304" pitchFamily="18" charset="0"/>
                  </a:rPr>
                  <a:t>1 </a:t>
                </a:r>
                <a:r>
                  <a:rPr lang="en-US" altLang="zh-CN" sz="1600">
                    <a:latin typeface="Times New Roman" panose="02020603050405020304" pitchFamily="18" charset="0"/>
                  </a:rPr>
                  <a:t>mixing</a:t>
                </a:r>
                <a:endParaRPr lang="en-US" altLang="zh-CN" sz="1600">
                  <a:latin typeface="Times New Roman" panose="02020603050405020304" pitchFamily="18" charset="0"/>
                </a:endParaRPr>
              </a:p>
              <a:p>
                <a:endParaRPr lang="en-US" altLang="zh-CN" sz="1600"/>
              </a:p>
            </p:txBody>
          </p:sp>
          <p:sp>
            <p:nvSpPr>
              <p:cNvPr id="5126" name="Text Box 6"/>
              <p:cNvSpPr txBox="1">
                <a:spLocks noChangeArrowheads="1"/>
              </p:cNvSpPr>
              <p:nvPr/>
            </p:nvSpPr>
            <p:spPr bwMode="auto">
              <a:xfrm>
                <a:off x="312" y="6516"/>
                <a:ext cx="3828"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r>
                  <a:rPr lang="en-US" altLang="zh-CN" sz="1600">
                    <a:latin typeface="Times New Roman" panose="02020603050405020304" pitchFamily="18" charset="0"/>
                  </a:rPr>
                  <a:t>C</a:t>
                </a:r>
                <a:r>
                  <a:rPr lang="en-US" altLang="zh-CN" sz="1600" baseline="-25000">
                    <a:latin typeface="Times New Roman" panose="02020603050405020304" pitchFamily="18" charset="0"/>
                  </a:rPr>
                  <a:t>1</a:t>
                </a:r>
                <a:r>
                  <a:rPr lang="en-US" altLang="zh-CN" sz="1600">
                    <a:latin typeface="Times New Roman" panose="02020603050405020304" pitchFamily="18" charset="0"/>
                  </a:rPr>
                  <a:t>…..             ciphertext              ……C</a:t>
                </a:r>
                <a:r>
                  <a:rPr lang="en-US" altLang="zh-CN" sz="1600" baseline="-25000">
                    <a:latin typeface="Times New Roman" panose="02020603050405020304" pitchFamily="18" charset="0"/>
                  </a:rPr>
                  <a:t>16</a:t>
                </a:r>
                <a:endParaRPr lang="en-US" altLang="zh-CN" sz="1600">
                  <a:latin typeface="Times New Roman" panose="02020603050405020304" pitchFamily="18" charset="0"/>
                </a:endParaRPr>
              </a:p>
              <a:p>
                <a:endParaRPr lang="en-US" altLang="zh-CN" sz="1600">
                  <a:latin typeface="Times New Roman" panose="02020603050405020304" pitchFamily="18" charset="0"/>
                </a:endParaRPr>
              </a:p>
              <a:p>
                <a:endParaRPr lang="en-US" altLang="zh-CN"/>
              </a:p>
            </p:txBody>
          </p:sp>
          <p:grpSp>
            <p:nvGrpSpPr>
              <p:cNvPr id="5127" name="Group 7"/>
              <p:cNvGrpSpPr/>
              <p:nvPr/>
            </p:nvGrpSpPr>
            <p:grpSpPr bwMode="auto">
              <a:xfrm>
                <a:off x="12" y="816"/>
                <a:ext cx="4320" cy="1524"/>
                <a:chOff x="0" y="0"/>
                <a:chExt cx="4320" cy="1524"/>
              </a:xfrm>
            </p:grpSpPr>
            <p:sp>
              <p:nvSpPr>
                <p:cNvPr id="5128" name="Line 8"/>
                <p:cNvSpPr>
                  <a:spLocks noChangeShapeType="1"/>
                </p:cNvSpPr>
                <p:nvPr/>
              </p:nvSpPr>
              <p:spPr bwMode="auto">
                <a:xfrm>
                  <a:off x="288" y="432"/>
                  <a:ext cx="1"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9" name="Line 9"/>
                <p:cNvSpPr>
                  <a:spLocks noChangeShapeType="1"/>
                </p:cNvSpPr>
                <p:nvPr/>
              </p:nvSpPr>
              <p:spPr bwMode="auto">
                <a:xfrm>
                  <a:off x="456"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30" name="Line 10"/>
                <p:cNvSpPr>
                  <a:spLocks noChangeShapeType="1"/>
                </p:cNvSpPr>
                <p:nvPr/>
              </p:nvSpPr>
              <p:spPr bwMode="auto">
                <a:xfrm>
                  <a:off x="612"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31" name="Line 11"/>
                <p:cNvSpPr>
                  <a:spLocks noChangeShapeType="1"/>
                </p:cNvSpPr>
                <p:nvPr/>
              </p:nvSpPr>
              <p:spPr bwMode="auto">
                <a:xfrm>
                  <a:off x="792"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32" name="Line 12"/>
                <p:cNvSpPr>
                  <a:spLocks noChangeShapeType="1"/>
                </p:cNvSpPr>
                <p:nvPr/>
              </p:nvSpPr>
              <p:spPr bwMode="auto">
                <a:xfrm>
                  <a:off x="1368"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33" name="Line 13"/>
                <p:cNvSpPr>
                  <a:spLocks noChangeShapeType="1"/>
                </p:cNvSpPr>
                <p:nvPr/>
              </p:nvSpPr>
              <p:spPr bwMode="auto">
                <a:xfrm>
                  <a:off x="1536"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34" name="Line 14"/>
                <p:cNvSpPr>
                  <a:spLocks noChangeShapeType="1"/>
                </p:cNvSpPr>
                <p:nvPr/>
              </p:nvSpPr>
              <p:spPr bwMode="auto">
                <a:xfrm>
                  <a:off x="1716"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35" name="Line 15"/>
                <p:cNvSpPr>
                  <a:spLocks noChangeShapeType="1"/>
                </p:cNvSpPr>
                <p:nvPr/>
              </p:nvSpPr>
              <p:spPr bwMode="auto">
                <a:xfrm>
                  <a:off x="1896"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36" name="Line 16"/>
                <p:cNvSpPr>
                  <a:spLocks noChangeShapeType="1"/>
                </p:cNvSpPr>
                <p:nvPr/>
              </p:nvSpPr>
              <p:spPr bwMode="auto">
                <a:xfrm>
                  <a:off x="2436"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37" name="Line 17"/>
                <p:cNvSpPr>
                  <a:spLocks noChangeShapeType="1"/>
                </p:cNvSpPr>
                <p:nvPr/>
              </p:nvSpPr>
              <p:spPr bwMode="auto">
                <a:xfrm>
                  <a:off x="2616"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38" name="Line 18"/>
                <p:cNvSpPr>
                  <a:spLocks noChangeShapeType="1"/>
                </p:cNvSpPr>
                <p:nvPr/>
              </p:nvSpPr>
              <p:spPr bwMode="auto">
                <a:xfrm>
                  <a:off x="2784"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39" name="Line 19"/>
                <p:cNvSpPr>
                  <a:spLocks noChangeShapeType="1"/>
                </p:cNvSpPr>
                <p:nvPr/>
              </p:nvSpPr>
              <p:spPr bwMode="auto">
                <a:xfrm>
                  <a:off x="2976"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40" name="Line 20"/>
                <p:cNvSpPr>
                  <a:spLocks noChangeShapeType="1"/>
                </p:cNvSpPr>
                <p:nvPr/>
              </p:nvSpPr>
              <p:spPr bwMode="auto">
                <a:xfrm>
                  <a:off x="3528"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41" name="Line 21"/>
                <p:cNvSpPr>
                  <a:spLocks noChangeShapeType="1"/>
                </p:cNvSpPr>
                <p:nvPr/>
              </p:nvSpPr>
              <p:spPr bwMode="auto">
                <a:xfrm>
                  <a:off x="3708"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42" name="Line 22"/>
                <p:cNvSpPr>
                  <a:spLocks noChangeShapeType="1"/>
                </p:cNvSpPr>
                <p:nvPr/>
              </p:nvSpPr>
              <p:spPr bwMode="auto">
                <a:xfrm>
                  <a:off x="3876"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43" name="Line 23"/>
                <p:cNvSpPr>
                  <a:spLocks noChangeShapeType="1"/>
                </p:cNvSpPr>
                <p:nvPr/>
              </p:nvSpPr>
              <p:spPr bwMode="auto">
                <a:xfrm>
                  <a:off x="4044"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5144" name="Group 24"/>
                <p:cNvGrpSpPr/>
                <p:nvPr/>
              </p:nvGrpSpPr>
              <p:grpSpPr bwMode="auto">
                <a:xfrm>
                  <a:off x="168" y="12"/>
                  <a:ext cx="720" cy="468"/>
                  <a:chOff x="0" y="0"/>
                  <a:chExt cx="720" cy="468"/>
                </a:xfrm>
              </p:grpSpPr>
              <p:sp>
                <p:nvSpPr>
                  <p:cNvPr id="5145" name="Text Box 25"/>
                  <p:cNvSpPr txBox="1">
                    <a:spLocks noChangeArrowheads="1"/>
                  </p:cNvSpPr>
                  <p:nvPr/>
                </p:nvSpPr>
                <p:spPr bwMode="auto">
                  <a:xfrm>
                    <a:off x="0" y="156"/>
                    <a:ext cx="720" cy="312"/>
                  </a:xfrm>
                  <a:prstGeom prst="rect">
                    <a:avLst/>
                  </a:prstGeom>
                  <a:solidFill>
                    <a:srgbClr val="FFFFFF"/>
                  </a:solidFill>
                  <a:ln w="9525">
                    <a:solidFill>
                      <a:srgbClr val="000000"/>
                    </a:solidFill>
                    <a:miter lim="800000"/>
                  </a:ln>
                </p:spPr>
                <p:txBody>
                  <a:bodyPr lIns="18000" tIns="10800" rIns="18000" bIns="10800"/>
                  <a:lstStyle/>
                  <a:p>
                    <a:pPr algn="ctr"/>
                    <a:r>
                      <a:rPr lang="en-US" altLang="zh-CN" sz="1600">
                        <a:latin typeface="Times New Roman" panose="02020603050405020304" pitchFamily="18" charset="0"/>
                      </a:rPr>
                      <a:t>  S</a:t>
                    </a:r>
                    <a:r>
                      <a:rPr lang="en-US" altLang="zh-CN" sz="1600" baseline="-25000">
                        <a:latin typeface="Times New Roman" panose="02020603050405020304" pitchFamily="18" charset="0"/>
                      </a:rPr>
                      <a:t>11</a:t>
                    </a:r>
                    <a:endParaRPr lang="en-US" altLang="zh-CN" sz="1600"/>
                  </a:p>
                </p:txBody>
              </p:sp>
              <p:grpSp>
                <p:nvGrpSpPr>
                  <p:cNvPr id="5146" name="Group 26"/>
                  <p:cNvGrpSpPr/>
                  <p:nvPr/>
                </p:nvGrpSpPr>
                <p:grpSpPr bwMode="auto">
                  <a:xfrm>
                    <a:off x="120" y="0"/>
                    <a:ext cx="517" cy="156"/>
                    <a:chOff x="0" y="0"/>
                    <a:chExt cx="517" cy="156"/>
                  </a:xfrm>
                </p:grpSpPr>
                <p:sp>
                  <p:nvSpPr>
                    <p:cNvPr id="5147" name="Line 27"/>
                    <p:cNvSpPr>
                      <a:spLocks noChangeShapeType="1"/>
                    </p:cNvSpPr>
                    <p:nvPr/>
                  </p:nvSpPr>
                  <p:spPr bwMode="auto">
                    <a:xfrm>
                      <a:off x="0"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48" name="Line 28"/>
                    <p:cNvSpPr>
                      <a:spLocks noChangeShapeType="1"/>
                    </p:cNvSpPr>
                    <p:nvPr/>
                  </p:nvSpPr>
                  <p:spPr bwMode="auto">
                    <a:xfrm>
                      <a:off x="168"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49" name="Line 29"/>
                    <p:cNvSpPr>
                      <a:spLocks noChangeShapeType="1"/>
                    </p:cNvSpPr>
                    <p:nvPr/>
                  </p:nvSpPr>
                  <p:spPr bwMode="auto">
                    <a:xfrm>
                      <a:off x="336"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50" name="Line 30"/>
                    <p:cNvSpPr>
                      <a:spLocks noChangeShapeType="1"/>
                    </p:cNvSpPr>
                    <p:nvPr/>
                  </p:nvSpPr>
                  <p:spPr bwMode="auto">
                    <a:xfrm>
                      <a:off x="516"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5151" name="Line 31"/>
                <p:cNvSpPr>
                  <a:spLocks noChangeShapeType="1"/>
                </p:cNvSpPr>
                <p:nvPr/>
              </p:nvSpPr>
              <p:spPr bwMode="auto">
                <a:xfrm>
                  <a:off x="288" y="1056"/>
                  <a:ext cx="1" cy="21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52" name="Line 32"/>
                <p:cNvSpPr>
                  <a:spLocks noChangeShapeType="1"/>
                </p:cNvSpPr>
                <p:nvPr/>
              </p:nvSpPr>
              <p:spPr bwMode="auto">
                <a:xfrm>
                  <a:off x="477" y="1056"/>
                  <a:ext cx="1" cy="21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53" name="Line 33"/>
                <p:cNvSpPr>
                  <a:spLocks noChangeShapeType="1"/>
                </p:cNvSpPr>
                <p:nvPr/>
              </p:nvSpPr>
              <p:spPr bwMode="auto">
                <a:xfrm>
                  <a:off x="660" y="1056"/>
                  <a:ext cx="1" cy="21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54" name="Line 34"/>
                <p:cNvSpPr>
                  <a:spLocks noChangeShapeType="1"/>
                </p:cNvSpPr>
                <p:nvPr/>
              </p:nvSpPr>
              <p:spPr bwMode="auto">
                <a:xfrm>
                  <a:off x="840" y="1056"/>
                  <a:ext cx="1" cy="21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55" name="Line 35"/>
                <p:cNvSpPr>
                  <a:spLocks noChangeShapeType="1"/>
                </p:cNvSpPr>
                <p:nvPr/>
              </p:nvSpPr>
              <p:spPr bwMode="auto">
                <a:xfrm>
                  <a:off x="1356" y="1056"/>
                  <a:ext cx="1" cy="21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56" name="Line 36"/>
                <p:cNvSpPr>
                  <a:spLocks noChangeShapeType="1"/>
                </p:cNvSpPr>
                <p:nvPr/>
              </p:nvSpPr>
              <p:spPr bwMode="auto">
                <a:xfrm>
                  <a:off x="1533" y="1056"/>
                  <a:ext cx="1" cy="21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57" name="Line 37"/>
                <p:cNvSpPr>
                  <a:spLocks noChangeShapeType="1"/>
                </p:cNvSpPr>
                <p:nvPr/>
              </p:nvSpPr>
              <p:spPr bwMode="auto">
                <a:xfrm>
                  <a:off x="1740" y="1056"/>
                  <a:ext cx="1" cy="21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58" name="Line 38"/>
                <p:cNvSpPr>
                  <a:spLocks noChangeShapeType="1"/>
                </p:cNvSpPr>
                <p:nvPr/>
              </p:nvSpPr>
              <p:spPr bwMode="auto">
                <a:xfrm>
                  <a:off x="1920" y="1056"/>
                  <a:ext cx="1" cy="21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59" name="Line 39"/>
                <p:cNvSpPr>
                  <a:spLocks noChangeShapeType="1"/>
                </p:cNvSpPr>
                <p:nvPr/>
              </p:nvSpPr>
              <p:spPr bwMode="auto">
                <a:xfrm>
                  <a:off x="2436" y="10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60" name="Line 40"/>
                <p:cNvSpPr>
                  <a:spLocks noChangeShapeType="1"/>
                </p:cNvSpPr>
                <p:nvPr/>
              </p:nvSpPr>
              <p:spPr bwMode="auto">
                <a:xfrm>
                  <a:off x="2625" y="10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61" name="Line 41"/>
                <p:cNvSpPr>
                  <a:spLocks noChangeShapeType="1"/>
                </p:cNvSpPr>
                <p:nvPr/>
              </p:nvSpPr>
              <p:spPr bwMode="auto">
                <a:xfrm>
                  <a:off x="2784" y="10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62" name="Line 42"/>
                <p:cNvSpPr>
                  <a:spLocks noChangeShapeType="1"/>
                </p:cNvSpPr>
                <p:nvPr/>
              </p:nvSpPr>
              <p:spPr bwMode="auto">
                <a:xfrm>
                  <a:off x="3000" y="10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63" name="Line 43"/>
                <p:cNvSpPr>
                  <a:spLocks noChangeShapeType="1"/>
                </p:cNvSpPr>
                <p:nvPr/>
              </p:nvSpPr>
              <p:spPr bwMode="auto">
                <a:xfrm>
                  <a:off x="3504" y="10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64" name="Line 44"/>
                <p:cNvSpPr>
                  <a:spLocks noChangeShapeType="1"/>
                </p:cNvSpPr>
                <p:nvPr/>
              </p:nvSpPr>
              <p:spPr bwMode="auto">
                <a:xfrm>
                  <a:off x="3693" y="10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65" name="Line 45"/>
                <p:cNvSpPr>
                  <a:spLocks noChangeShapeType="1"/>
                </p:cNvSpPr>
                <p:nvPr/>
              </p:nvSpPr>
              <p:spPr bwMode="auto">
                <a:xfrm>
                  <a:off x="3876" y="10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66" name="Line 46"/>
                <p:cNvSpPr>
                  <a:spLocks noChangeShapeType="1"/>
                </p:cNvSpPr>
                <p:nvPr/>
              </p:nvSpPr>
              <p:spPr bwMode="auto">
                <a:xfrm>
                  <a:off x="4044" y="10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cxnSp>
              <p:nvCxnSpPr>
                <p:cNvPr id="5167" name="AutoShape 47"/>
                <p:cNvCxnSpPr>
                  <a:cxnSpLocks noChangeShapeType="1"/>
                  <a:stCxn id="5129" idx="1"/>
                  <a:endCxn id="5155" idx="0"/>
                </p:cNvCxnSpPr>
                <p:nvPr/>
              </p:nvCxnSpPr>
              <p:spPr bwMode="auto">
                <a:xfrm>
                  <a:off x="457" y="612"/>
                  <a:ext cx="899" cy="444"/>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5168" name="AutoShape 48"/>
                <p:cNvCxnSpPr>
                  <a:cxnSpLocks noChangeShapeType="1"/>
                  <a:stCxn id="5132" idx="1"/>
                  <a:endCxn id="5152" idx="0"/>
                </p:cNvCxnSpPr>
                <p:nvPr/>
              </p:nvCxnSpPr>
              <p:spPr bwMode="auto">
                <a:xfrm flipH="1">
                  <a:off x="477" y="612"/>
                  <a:ext cx="892" cy="444"/>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5169" name="AutoShape 49"/>
                <p:cNvCxnSpPr>
                  <a:cxnSpLocks noChangeShapeType="1"/>
                  <a:stCxn id="5130" idx="1"/>
                  <a:endCxn id="5159" idx="0"/>
                </p:cNvCxnSpPr>
                <p:nvPr/>
              </p:nvCxnSpPr>
              <p:spPr bwMode="auto">
                <a:xfrm>
                  <a:off x="613" y="612"/>
                  <a:ext cx="1823" cy="444"/>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5170" name="AutoShape 50"/>
                <p:cNvCxnSpPr>
                  <a:cxnSpLocks noChangeShapeType="1"/>
                  <a:stCxn id="5131" idx="1"/>
                  <a:endCxn id="5163" idx="0"/>
                </p:cNvCxnSpPr>
                <p:nvPr/>
              </p:nvCxnSpPr>
              <p:spPr bwMode="auto">
                <a:xfrm>
                  <a:off x="793" y="612"/>
                  <a:ext cx="2711" cy="444"/>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5171" name="AutoShape 51"/>
                <p:cNvCxnSpPr>
                  <a:cxnSpLocks noChangeShapeType="1"/>
                  <a:stCxn id="5134" idx="1"/>
                  <a:endCxn id="5160" idx="0"/>
                </p:cNvCxnSpPr>
                <p:nvPr/>
              </p:nvCxnSpPr>
              <p:spPr bwMode="auto">
                <a:xfrm>
                  <a:off x="1717" y="612"/>
                  <a:ext cx="908" cy="444"/>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5172" name="AutoShape 52"/>
                <p:cNvCxnSpPr>
                  <a:cxnSpLocks noChangeShapeType="1"/>
                  <a:stCxn id="5135" idx="1"/>
                  <a:endCxn id="5164" idx="0"/>
                </p:cNvCxnSpPr>
                <p:nvPr/>
              </p:nvCxnSpPr>
              <p:spPr bwMode="auto">
                <a:xfrm>
                  <a:off x="1897" y="612"/>
                  <a:ext cx="1796" cy="444"/>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5173" name="AutoShape 53"/>
                <p:cNvCxnSpPr>
                  <a:cxnSpLocks noChangeShapeType="1"/>
                  <a:stCxn id="5136" idx="1"/>
                  <a:endCxn id="5153" idx="0"/>
                </p:cNvCxnSpPr>
                <p:nvPr/>
              </p:nvCxnSpPr>
              <p:spPr bwMode="auto">
                <a:xfrm flipH="1">
                  <a:off x="660" y="612"/>
                  <a:ext cx="1777" cy="444"/>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5174" name="AutoShape 54"/>
                <p:cNvCxnSpPr>
                  <a:cxnSpLocks noChangeShapeType="1"/>
                  <a:stCxn id="5137" idx="1"/>
                  <a:endCxn id="5157" idx="0"/>
                </p:cNvCxnSpPr>
                <p:nvPr/>
              </p:nvCxnSpPr>
              <p:spPr bwMode="auto">
                <a:xfrm flipH="1">
                  <a:off x="1740" y="612"/>
                  <a:ext cx="877" cy="444"/>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5175" name="AutoShape 55"/>
                <p:cNvCxnSpPr>
                  <a:cxnSpLocks noChangeShapeType="1"/>
                  <a:stCxn id="5139" idx="1"/>
                  <a:endCxn id="5165" idx="0"/>
                </p:cNvCxnSpPr>
                <p:nvPr/>
              </p:nvCxnSpPr>
              <p:spPr bwMode="auto">
                <a:xfrm>
                  <a:off x="2977" y="612"/>
                  <a:ext cx="899" cy="444"/>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5176" name="AutoShape 56"/>
                <p:cNvCxnSpPr>
                  <a:cxnSpLocks noChangeShapeType="1"/>
                  <a:stCxn id="5140" idx="1"/>
                  <a:endCxn id="5154" idx="0"/>
                </p:cNvCxnSpPr>
                <p:nvPr/>
              </p:nvCxnSpPr>
              <p:spPr bwMode="auto">
                <a:xfrm flipH="1">
                  <a:off x="840" y="612"/>
                  <a:ext cx="2689" cy="444"/>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5177" name="AutoShape 57"/>
                <p:cNvCxnSpPr>
                  <a:cxnSpLocks noChangeShapeType="1"/>
                  <a:stCxn id="5141" idx="1"/>
                  <a:endCxn id="5158" idx="0"/>
                </p:cNvCxnSpPr>
                <p:nvPr/>
              </p:nvCxnSpPr>
              <p:spPr bwMode="auto">
                <a:xfrm flipH="1">
                  <a:off x="1920" y="612"/>
                  <a:ext cx="1789" cy="444"/>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5178" name="AutoShape 58"/>
                <p:cNvCxnSpPr>
                  <a:cxnSpLocks noChangeShapeType="1"/>
                  <a:stCxn id="5142" idx="1"/>
                  <a:endCxn id="5162" idx="0"/>
                </p:cNvCxnSpPr>
                <p:nvPr/>
              </p:nvCxnSpPr>
              <p:spPr bwMode="auto">
                <a:xfrm flipH="1">
                  <a:off x="3000" y="612"/>
                  <a:ext cx="877" cy="444"/>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5179" name="AutoShape 59"/>
                <p:cNvCxnSpPr>
                  <a:cxnSpLocks noChangeShapeType="1"/>
                  <a:stCxn id="5128" idx="1"/>
                  <a:endCxn id="5151" idx="0"/>
                </p:cNvCxnSpPr>
                <p:nvPr/>
              </p:nvCxnSpPr>
              <p:spPr bwMode="auto">
                <a:xfrm flipH="1">
                  <a:off x="288" y="900"/>
                  <a:ext cx="1" cy="156"/>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5180" name="AutoShape 60"/>
                <p:cNvCxnSpPr>
                  <a:cxnSpLocks noChangeShapeType="1"/>
                  <a:stCxn id="5133" idx="1"/>
                  <a:endCxn id="5156" idx="0"/>
                </p:cNvCxnSpPr>
                <p:nvPr/>
              </p:nvCxnSpPr>
              <p:spPr bwMode="auto">
                <a:xfrm flipH="1">
                  <a:off x="1533" y="612"/>
                  <a:ext cx="4" cy="444"/>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5181" name="AutoShape 61"/>
                <p:cNvCxnSpPr>
                  <a:cxnSpLocks noChangeShapeType="1"/>
                  <a:stCxn id="5138" idx="1"/>
                  <a:endCxn id="5161" idx="0"/>
                </p:cNvCxnSpPr>
                <p:nvPr/>
              </p:nvCxnSpPr>
              <p:spPr bwMode="auto">
                <a:xfrm flipH="1">
                  <a:off x="2784" y="612"/>
                  <a:ext cx="1" cy="444"/>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5182" name="AutoShape 62"/>
                <p:cNvCxnSpPr>
                  <a:cxnSpLocks noChangeShapeType="1"/>
                  <a:stCxn id="5143" idx="1"/>
                  <a:endCxn id="5166" idx="0"/>
                </p:cNvCxnSpPr>
                <p:nvPr/>
              </p:nvCxnSpPr>
              <p:spPr bwMode="auto">
                <a:xfrm flipH="1">
                  <a:off x="4044" y="612"/>
                  <a:ext cx="1" cy="444"/>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grpSp>
              <p:nvGrpSpPr>
                <p:cNvPr id="5183" name="Group 63"/>
                <p:cNvGrpSpPr/>
                <p:nvPr/>
              </p:nvGrpSpPr>
              <p:grpSpPr bwMode="auto">
                <a:xfrm>
                  <a:off x="1248" y="0"/>
                  <a:ext cx="720" cy="468"/>
                  <a:chOff x="0" y="0"/>
                  <a:chExt cx="720" cy="468"/>
                </a:xfrm>
              </p:grpSpPr>
              <p:sp>
                <p:nvSpPr>
                  <p:cNvPr id="5184" name="Text Box 64"/>
                  <p:cNvSpPr txBox="1">
                    <a:spLocks noChangeArrowheads="1"/>
                  </p:cNvSpPr>
                  <p:nvPr/>
                </p:nvSpPr>
                <p:spPr bwMode="auto">
                  <a:xfrm>
                    <a:off x="0" y="156"/>
                    <a:ext cx="720" cy="312"/>
                  </a:xfrm>
                  <a:prstGeom prst="rect">
                    <a:avLst/>
                  </a:prstGeom>
                  <a:solidFill>
                    <a:srgbClr val="FFFFFF"/>
                  </a:solidFill>
                  <a:ln w="9525">
                    <a:solidFill>
                      <a:srgbClr val="000000"/>
                    </a:solidFill>
                    <a:miter lim="800000"/>
                  </a:ln>
                </p:spPr>
                <p:txBody>
                  <a:bodyPr lIns="18000" tIns="10800" rIns="18000" bIns="10800"/>
                  <a:lstStyle/>
                  <a:p>
                    <a:pPr algn="ctr"/>
                    <a:r>
                      <a:rPr lang="en-US" altLang="zh-CN" sz="1000">
                        <a:latin typeface="Times New Roman" panose="02020603050405020304" pitchFamily="18" charset="0"/>
                      </a:rPr>
                      <a:t>  </a:t>
                    </a:r>
                    <a:r>
                      <a:rPr lang="en-US" altLang="zh-CN" sz="1600">
                        <a:latin typeface="Times New Roman" panose="02020603050405020304" pitchFamily="18" charset="0"/>
                      </a:rPr>
                      <a:t>S</a:t>
                    </a:r>
                    <a:r>
                      <a:rPr lang="en-US" altLang="zh-CN" sz="1600" baseline="-25000">
                        <a:latin typeface="Times New Roman" panose="02020603050405020304" pitchFamily="18" charset="0"/>
                      </a:rPr>
                      <a:t>12</a:t>
                    </a:r>
                    <a:endParaRPr lang="en-US" altLang="zh-CN" sz="1600"/>
                  </a:p>
                </p:txBody>
              </p:sp>
              <p:grpSp>
                <p:nvGrpSpPr>
                  <p:cNvPr id="5185" name="Group 65"/>
                  <p:cNvGrpSpPr/>
                  <p:nvPr/>
                </p:nvGrpSpPr>
                <p:grpSpPr bwMode="auto">
                  <a:xfrm>
                    <a:off x="120" y="0"/>
                    <a:ext cx="517" cy="156"/>
                    <a:chOff x="0" y="0"/>
                    <a:chExt cx="517" cy="156"/>
                  </a:xfrm>
                </p:grpSpPr>
                <p:sp>
                  <p:nvSpPr>
                    <p:cNvPr id="5186" name="Line 66"/>
                    <p:cNvSpPr>
                      <a:spLocks noChangeShapeType="1"/>
                    </p:cNvSpPr>
                    <p:nvPr/>
                  </p:nvSpPr>
                  <p:spPr bwMode="auto">
                    <a:xfrm>
                      <a:off x="0"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87" name="Line 67"/>
                    <p:cNvSpPr>
                      <a:spLocks noChangeShapeType="1"/>
                    </p:cNvSpPr>
                    <p:nvPr/>
                  </p:nvSpPr>
                  <p:spPr bwMode="auto">
                    <a:xfrm>
                      <a:off x="168"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88" name="Line 68"/>
                    <p:cNvSpPr>
                      <a:spLocks noChangeShapeType="1"/>
                    </p:cNvSpPr>
                    <p:nvPr/>
                  </p:nvSpPr>
                  <p:spPr bwMode="auto">
                    <a:xfrm>
                      <a:off x="336"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89" name="Line 69"/>
                    <p:cNvSpPr>
                      <a:spLocks noChangeShapeType="1"/>
                    </p:cNvSpPr>
                    <p:nvPr/>
                  </p:nvSpPr>
                  <p:spPr bwMode="auto">
                    <a:xfrm>
                      <a:off x="516"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190" name="Group 70"/>
                <p:cNvGrpSpPr/>
                <p:nvPr/>
              </p:nvGrpSpPr>
              <p:grpSpPr bwMode="auto">
                <a:xfrm>
                  <a:off x="2328" y="0"/>
                  <a:ext cx="720" cy="468"/>
                  <a:chOff x="0" y="0"/>
                  <a:chExt cx="720" cy="468"/>
                </a:xfrm>
              </p:grpSpPr>
              <p:sp>
                <p:nvSpPr>
                  <p:cNvPr id="5191" name="Text Box 71"/>
                  <p:cNvSpPr txBox="1">
                    <a:spLocks noChangeArrowheads="1"/>
                  </p:cNvSpPr>
                  <p:nvPr/>
                </p:nvSpPr>
                <p:spPr bwMode="auto">
                  <a:xfrm>
                    <a:off x="0" y="156"/>
                    <a:ext cx="720" cy="312"/>
                  </a:xfrm>
                  <a:prstGeom prst="rect">
                    <a:avLst/>
                  </a:prstGeom>
                  <a:solidFill>
                    <a:srgbClr val="FFFFFF"/>
                  </a:solidFill>
                  <a:ln w="9525">
                    <a:solidFill>
                      <a:srgbClr val="000000"/>
                    </a:solidFill>
                    <a:miter lim="800000"/>
                  </a:ln>
                </p:spPr>
                <p:txBody>
                  <a:bodyPr lIns="18000" tIns="10800" rIns="18000" bIns="10800"/>
                  <a:lstStyle/>
                  <a:p>
                    <a:pPr algn="ctr"/>
                    <a:r>
                      <a:rPr lang="en-US" altLang="zh-CN" sz="1600">
                        <a:latin typeface="Times New Roman" panose="02020603050405020304" pitchFamily="18" charset="0"/>
                      </a:rPr>
                      <a:t>  S</a:t>
                    </a:r>
                    <a:r>
                      <a:rPr lang="en-US" altLang="zh-CN" sz="1600" baseline="-25000">
                        <a:latin typeface="Times New Roman" panose="02020603050405020304" pitchFamily="18" charset="0"/>
                      </a:rPr>
                      <a:t>13</a:t>
                    </a:r>
                    <a:endParaRPr lang="en-US" altLang="zh-CN" sz="1600"/>
                  </a:p>
                </p:txBody>
              </p:sp>
              <p:grpSp>
                <p:nvGrpSpPr>
                  <p:cNvPr id="5192" name="Group 72"/>
                  <p:cNvGrpSpPr/>
                  <p:nvPr/>
                </p:nvGrpSpPr>
                <p:grpSpPr bwMode="auto">
                  <a:xfrm>
                    <a:off x="120" y="0"/>
                    <a:ext cx="517" cy="156"/>
                    <a:chOff x="0" y="0"/>
                    <a:chExt cx="517" cy="156"/>
                  </a:xfrm>
                </p:grpSpPr>
                <p:sp>
                  <p:nvSpPr>
                    <p:cNvPr id="5193" name="Line 73"/>
                    <p:cNvSpPr>
                      <a:spLocks noChangeShapeType="1"/>
                    </p:cNvSpPr>
                    <p:nvPr/>
                  </p:nvSpPr>
                  <p:spPr bwMode="auto">
                    <a:xfrm>
                      <a:off x="0"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94" name="Line 74"/>
                    <p:cNvSpPr>
                      <a:spLocks noChangeShapeType="1"/>
                    </p:cNvSpPr>
                    <p:nvPr/>
                  </p:nvSpPr>
                  <p:spPr bwMode="auto">
                    <a:xfrm>
                      <a:off x="168"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95" name="Line 75"/>
                    <p:cNvSpPr>
                      <a:spLocks noChangeShapeType="1"/>
                    </p:cNvSpPr>
                    <p:nvPr/>
                  </p:nvSpPr>
                  <p:spPr bwMode="auto">
                    <a:xfrm>
                      <a:off x="336"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96" name="Line 76"/>
                    <p:cNvSpPr>
                      <a:spLocks noChangeShapeType="1"/>
                    </p:cNvSpPr>
                    <p:nvPr/>
                  </p:nvSpPr>
                  <p:spPr bwMode="auto">
                    <a:xfrm>
                      <a:off x="516"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197" name="Group 77"/>
                <p:cNvGrpSpPr/>
                <p:nvPr/>
              </p:nvGrpSpPr>
              <p:grpSpPr bwMode="auto">
                <a:xfrm>
                  <a:off x="3408" y="0"/>
                  <a:ext cx="720" cy="468"/>
                  <a:chOff x="0" y="0"/>
                  <a:chExt cx="720" cy="468"/>
                </a:xfrm>
              </p:grpSpPr>
              <p:sp>
                <p:nvSpPr>
                  <p:cNvPr id="5198" name="Text Box 78"/>
                  <p:cNvSpPr txBox="1">
                    <a:spLocks noChangeArrowheads="1"/>
                  </p:cNvSpPr>
                  <p:nvPr/>
                </p:nvSpPr>
                <p:spPr bwMode="auto">
                  <a:xfrm>
                    <a:off x="0" y="156"/>
                    <a:ext cx="720" cy="312"/>
                  </a:xfrm>
                  <a:prstGeom prst="rect">
                    <a:avLst/>
                  </a:prstGeom>
                  <a:solidFill>
                    <a:srgbClr val="FFFFFF"/>
                  </a:solidFill>
                  <a:ln w="9525">
                    <a:solidFill>
                      <a:srgbClr val="000000"/>
                    </a:solidFill>
                    <a:miter lim="800000"/>
                  </a:ln>
                </p:spPr>
                <p:txBody>
                  <a:bodyPr lIns="18000" tIns="10800" rIns="18000" bIns="10800"/>
                  <a:lstStyle/>
                  <a:p>
                    <a:pPr algn="ctr"/>
                    <a:r>
                      <a:rPr lang="en-US" altLang="zh-CN" sz="1600">
                        <a:latin typeface="Times New Roman" panose="02020603050405020304" pitchFamily="18" charset="0"/>
                      </a:rPr>
                      <a:t>  S</a:t>
                    </a:r>
                    <a:r>
                      <a:rPr lang="en-US" altLang="zh-CN" sz="1600" baseline="-25000">
                        <a:latin typeface="Times New Roman" panose="02020603050405020304" pitchFamily="18" charset="0"/>
                      </a:rPr>
                      <a:t>14</a:t>
                    </a:r>
                    <a:endParaRPr lang="en-US" altLang="zh-CN" sz="1600"/>
                  </a:p>
                </p:txBody>
              </p:sp>
              <p:grpSp>
                <p:nvGrpSpPr>
                  <p:cNvPr id="5199" name="Group 79"/>
                  <p:cNvGrpSpPr/>
                  <p:nvPr/>
                </p:nvGrpSpPr>
                <p:grpSpPr bwMode="auto">
                  <a:xfrm>
                    <a:off x="120" y="0"/>
                    <a:ext cx="517" cy="156"/>
                    <a:chOff x="0" y="0"/>
                    <a:chExt cx="517" cy="156"/>
                  </a:xfrm>
                </p:grpSpPr>
                <p:sp>
                  <p:nvSpPr>
                    <p:cNvPr id="5200" name="Line 80"/>
                    <p:cNvSpPr>
                      <a:spLocks noChangeShapeType="1"/>
                    </p:cNvSpPr>
                    <p:nvPr/>
                  </p:nvSpPr>
                  <p:spPr bwMode="auto">
                    <a:xfrm>
                      <a:off x="0"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01" name="Line 81"/>
                    <p:cNvSpPr>
                      <a:spLocks noChangeShapeType="1"/>
                    </p:cNvSpPr>
                    <p:nvPr/>
                  </p:nvSpPr>
                  <p:spPr bwMode="auto">
                    <a:xfrm>
                      <a:off x="168"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02" name="Line 82"/>
                    <p:cNvSpPr>
                      <a:spLocks noChangeShapeType="1"/>
                    </p:cNvSpPr>
                    <p:nvPr/>
                  </p:nvSpPr>
                  <p:spPr bwMode="auto">
                    <a:xfrm>
                      <a:off x="336"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03" name="Line 83"/>
                    <p:cNvSpPr>
                      <a:spLocks noChangeShapeType="1"/>
                    </p:cNvSpPr>
                    <p:nvPr/>
                  </p:nvSpPr>
                  <p:spPr bwMode="auto">
                    <a:xfrm>
                      <a:off x="516"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5204" name="Rectangle 84"/>
                <p:cNvSpPr>
                  <a:spLocks noChangeArrowheads="1"/>
                </p:cNvSpPr>
                <p:nvPr/>
              </p:nvSpPr>
              <p:spPr bwMode="auto">
                <a:xfrm>
                  <a:off x="0" y="1212"/>
                  <a:ext cx="4320" cy="312"/>
                </a:xfrm>
                <a:prstGeom prst="rect">
                  <a:avLst/>
                </a:prstGeom>
                <a:solidFill>
                  <a:srgbClr val="FFFFFF"/>
                </a:solidFill>
                <a:ln w="9525">
                  <a:solidFill>
                    <a:srgbClr val="000000"/>
                  </a:solidFill>
                  <a:miter lim="800000"/>
                </a:ln>
              </p:spPr>
              <p:txBody>
                <a:bodyPr lIns="18000" tIns="10800" rIns="18000" bIns="10800"/>
                <a:lstStyle/>
                <a:p>
                  <a:pPr algn="ctr"/>
                  <a:r>
                    <a:rPr lang="en-US" altLang="zh-CN" sz="1600" dirty="0" err="1">
                      <a:latin typeface="Times New Roman" panose="02020603050405020304" pitchFamily="18" charset="0"/>
                    </a:rPr>
                    <a:t>subkey</a:t>
                  </a:r>
                  <a:r>
                    <a:rPr lang="en-US" altLang="zh-CN" sz="1600" dirty="0">
                      <a:latin typeface="Times New Roman" panose="02020603050405020304" pitchFamily="18" charset="0"/>
                    </a:rPr>
                    <a:t> </a:t>
                  </a:r>
                  <a:r>
                    <a:rPr lang="en-US" altLang="zh-CN" sz="1600" i="1" dirty="0">
                      <a:latin typeface="Times New Roman" panose="02020603050405020304" pitchFamily="18" charset="0"/>
                    </a:rPr>
                    <a:t>K</a:t>
                  </a:r>
                  <a:r>
                    <a:rPr lang="en-US" altLang="zh-CN" sz="1600" baseline="-25000" dirty="0">
                      <a:latin typeface="Times New Roman" panose="02020603050405020304" pitchFamily="18" charset="0"/>
                    </a:rPr>
                    <a:t>2</a:t>
                  </a:r>
                  <a:r>
                    <a:rPr lang="en-US" altLang="zh-CN" sz="1600" dirty="0">
                      <a:latin typeface="Times New Roman" panose="02020603050405020304" pitchFamily="18" charset="0"/>
                    </a:rPr>
                    <a:t> mixing</a:t>
                  </a:r>
                  <a:endParaRPr lang="en-US" altLang="zh-CN" sz="1600" dirty="0">
                    <a:latin typeface="Times New Roman" panose="02020603050405020304" pitchFamily="18" charset="0"/>
                  </a:endParaRPr>
                </a:p>
                <a:p>
                  <a:endParaRPr lang="en-US" altLang="zh-CN" sz="1600" dirty="0"/>
                </a:p>
              </p:txBody>
            </p:sp>
          </p:grpSp>
          <p:grpSp>
            <p:nvGrpSpPr>
              <p:cNvPr id="5205" name="Group 85"/>
              <p:cNvGrpSpPr/>
              <p:nvPr/>
            </p:nvGrpSpPr>
            <p:grpSpPr bwMode="auto">
              <a:xfrm>
                <a:off x="0" y="2340"/>
                <a:ext cx="4320" cy="1524"/>
                <a:chOff x="0" y="0"/>
                <a:chExt cx="4320" cy="1524"/>
              </a:xfrm>
            </p:grpSpPr>
            <p:sp>
              <p:nvSpPr>
                <p:cNvPr id="5206" name="Line 86"/>
                <p:cNvSpPr>
                  <a:spLocks noChangeShapeType="1"/>
                </p:cNvSpPr>
                <p:nvPr/>
              </p:nvSpPr>
              <p:spPr bwMode="auto">
                <a:xfrm>
                  <a:off x="288" y="432"/>
                  <a:ext cx="1"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07" name="Line 87"/>
                <p:cNvSpPr>
                  <a:spLocks noChangeShapeType="1"/>
                </p:cNvSpPr>
                <p:nvPr/>
              </p:nvSpPr>
              <p:spPr bwMode="auto">
                <a:xfrm>
                  <a:off x="456"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08" name="Line 88"/>
                <p:cNvSpPr>
                  <a:spLocks noChangeShapeType="1"/>
                </p:cNvSpPr>
                <p:nvPr/>
              </p:nvSpPr>
              <p:spPr bwMode="auto">
                <a:xfrm>
                  <a:off x="612"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09" name="Line 89"/>
                <p:cNvSpPr>
                  <a:spLocks noChangeShapeType="1"/>
                </p:cNvSpPr>
                <p:nvPr/>
              </p:nvSpPr>
              <p:spPr bwMode="auto">
                <a:xfrm>
                  <a:off x="792"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10" name="Line 90"/>
                <p:cNvSpPr>
                  <a:spLocks noChangeShapeType="1"/>
                </p:cNvSpPr>
                <p:nvPr/>
              </p:nvSpPr>
              <p:spPr bwMode="auto">
                <a:xfrm>
                  <a:off x="1368"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11" name="Line 91"/>
                <p:cNvSpPr>
                  <a:spLocks noChangeShapeType="1"/>
                </p:cNvSpPr>
                <p:nvPr/>
              </p:nvSpPr>
              <p:spPr bwMode="auto">
                <a:xfrm>
                  <a:off x="1536"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12" name="Line 92"/>
                <p:cNvSpPr>
                  <a:spLocks noChangeShapeType="1"/>
                </p:cNvSpPr>
                <p:nvPr/>
              </p:nvSpPr>
              <p:spPr bwMode="auto">
                <a:xfrm>
                  <a:off x="1716"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13" name="Line 93"/>
                <p:cNvSpPr>
                  <a:spLocks noChangeShapeType="1"/>
                </p:cNvSpPr>
                <p:nvPr/>
              </p:nvSpPr>
              <p:spPr bwMode="auto">
                <a:xfrm>
                  <a:off x="1896"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14" name="Line 94"/>
                <p:cNvSpPr>
                  <a:spLocks noChangeShapeType="1"/>
                </p:cNvSpPr>
                <p:nvPr/>
              </p:nvSpPr>
              <p:spPr bwMode="auto">
                <a:xfrm>
                  <a:off x="2436"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15" name="Line 95"/>
                <p:cNvSpPr>
                  <a:spLocks noChangeShapeType="1"/>
                </p:cNvSpPr>
                <p:nvPr/>
              </p:nvSpPr>
              <p:spPr bwMode="auto">
                <a:xfrm>
                  <a:off x="2616"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16" name="Line 96"/>
                <p:cNvSpPr>
                  <a:spLocks noChangeShapeType="1"/>
                </p:cNvSpPr>
                <p:nvPr/>
              </p:nvSpPr>
              <p:spPr bwMode="auto">
                <a:xfrm>
                  <a:off x="2784"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17" name="Line 97"/>
                <p:cNvSpPr>
                  <a:spLocks noChangeShapeType="1"/>
                </p:cNvSpPr>
                <p:nvPr/>
              </p:nvSpPr>
              <p:spPr bwMode="auto">
                <a:xfrm>
                  <a:off x="2976"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18" name="Line 98"/>
                <p:cNvSpPr>
                  <a:spLocks noChangeShapeType="1"/>
                </p:cNvSpPr>
                <p:nvPr/>
              </p:nvSpPr>
              <p:spPr bwMode="auto">
                <a:xfrm>
                  <a:off x="3528"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19" name="Line 99"/>
                <p:cNvSpPr>
                  <a:spLocks noChangeShapeType="1"/>
                </p:cNvSpPr>
                <p:nvPr/>
              </p:nvSpPr>
              <p:spPr bwMode="auto">
                <a:xfrm>
                  <a:off x="3708"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20" name="Line 100"/>
                <p:cNvSpPr>
                  <a:spLocks noChangeShapeType="1"/>
                </p:cNvSpPr>
                <p:nvPr/>
              </p:nvSpPr>
              <p:spPr bwMode="auto">
                <a:xfrm>
                  <a:off x="3876"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21" name="Line 101"/>
                <p:cNvSpPr>
                  <a:spLocks noChangeShapeType="1"/>
                </p:cNvSpPr>
                <p:nvPr/>
              </p:nvSpPr>
              <p:spPr bwMode="auto">
                <a:xfrm>
                  <a:off x="4044"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5222" name="Group 102"/>
                <p:cNvGrpSpPr/>
                <p:nvPr/>
              </p:nvGrpSpPr>
              <p:grpSpPr bwMode="auto">
                <a:xfrm>
                  <a:off x="168" y="12"/>
                  <a:ext cx="720" cy="468"/>
                  <a:chOff x="0" y="0"/>
                  <a:chExt cx="720" cy="468"/>
                </a:xfrm>
              </p:grpSpPr>
              <p:sp>
                <p:nvSpPr>
                  <p:cNvPr id="5223" name="Text Box 103"/>
                  <p:cNvSpPr txBox="1">
                    <a:spLocks noChangeArrowheads="1"/>
                  </p:cNvSpPr>
                  <p:nvPr/>
                </p:nvSpPr>
                <p:spPr bwMode="auto">
                  <a:xfrm>
                    <a:off x="0" y="156"/>
                    <a:ext cx="720" cy="312"/>
                  </a:xfrm>
                  <a:prstGeom prst="rect">
                    <a:avLst/>
                  </a:prstGeom>
                  <a:solidFill>
                    <a:srgbClr val="FFFFFF"/>
                  </a:solidFill>
                  <a:ln w="9525">
                    <a:solidFill>
                      <a:srgbClr val="000000"/>
                    </a:solidFill>
                    <a:miter lim="800000"/>
                  </a:ln>
                </p:spPr>
                <p:txBody>
                  <a:bodyPr lIns="18000" tIns="10800" rIns="18000" bIns="10800"/>
                  <a:lstStyle/>
                  <a:p>
                    <a:pPr algn="ctr"/>
                    <a:r>
                      <a:rPr lang="en-US" altLang="zh-CN" sz="1600">
                        <a:latin typeface="Times New Roman" panose="02020603050405020304" pitchFamily="18" charset="0"/>
                      </a:rPr>
                      <a:t>  S</a:t>
                    </a:r>
                    <a:r>
                      <a:rPr lang="en-US" altLang="zh-CN" sz="1600" baseline="-25000">
                        <a:latin typeface="Times New Roman" panose="02020603050405020304" pitchFamily="18" charset="0"/>
                      </a:rPr>
                      <a:t>21</a:t>
                    </a:r>
                    <a:endParaRPr lang="en-US" altLang="zh-CN" sz="1600"/>
                  </a:p>
                </p:txBody>
              </p:sp>
              <p:grpSp>
                <p:nvGrpSpPr>
                  <p:cNvPr id="5224" name="Group 104"/>
                  <p:cNvGrpSpPr/>
                  <p:nvPr/>
                </p:nvGrpSpPr>
                <p:grpSpPr bwMode="auto">
                  <a:xfrm>
                    <a:off x="120" y="0"/>
                    <a:ext cx="517" cy="156"/>
                    <a:chOff x="0" y="0"/>
                    <a:chExt cx="517" cy="156"/>
                  </a:xfrm>
                </p:grpSpPr>
                <p:sp>
                  <p:nvSpPr>
                    <p:cNvPr id="5225" name="Line 105"/>
                    <p:cNvSpPr>
                      <a:spLocks noChangeShapeType="1"/>
                    </p:cNvSpPr>
                    <p:nvPr/>
                  </p:nvSpPr>
                  <p:spPr bwMode="auto">
                    <a:xfrm>
                      <a:off x="0"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26" name="Line 106"/>
                    <p:cNvSpPr>
                      <a:spLocks noChangeShapeType="1"/>
                    </p:cNvSpPr>
                    <p:nvPr/>
                  </p:nvSpPr>
                  <p:spPr bwMode="auto">
                    <a:xfrm>
                      <a:off x="168"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27" name="Line 107"/>
                    <p:cNvSpPr>
                      <a:spLocks noChangeShapeType="1"/>
                    </p:cNvSpPr>
                    <p:nvPr/>
                  </p:nvSpPr>
                  <p:spPr bwMode="auto">
                    <a:xfrm>
                      <a:off x="336"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28" name="Line 108"/>
                    <p:cNvSpPr>
                      <a:spLocks noChangeShapeType="1"/>
                    </p:cNvSpPr>
                    <p:nvPr/>
                  </p:nvSpPr>
                  <p:spPr bwMode="auto">
                    <a:xfrm>
                      <a:off x="516"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5229" name="Line 109"/>
                <p:cNvSpPr>
                  <a:spLocks noChangeShapeType="1"/>
                </p:cNvSpPr>
                <p:nvPr/>
              </p:nvSpPr>
              <p:spPr bwMode="auto">
                <a:xfrm>
                  <a:off x="288" y="1056"/>
                  <a:ext cx="1" cy="21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30" name="Line 110"/>
                <p:cNvSpPr>
                  <a:spLocks noChangeShapeType="1"/>
                </p:cNvSpPr>
                <p:nvPr/>
              </p:nvSpPr>
              <p:spPr bwMode="auto">
                <a:xfrm>
                  <a:off x="477" y="1056"/>
                  <a:ext cx="1" cy="21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31" name="Line 111"/>
                <p:cNvSpPr>
                  <a:spLocks noChangeShapeType="1"/>
                </p:cNvSpPr>
                <p:nvPr/>
              </p:nvSpPr>
              <p:spPr bwMode="auto">
                <a:xfrm>
                  <a:off x="660" y="1056"/>
                  <a:ext cx="1" cy="21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32" name="Line 112"/>
                <p:cNvSpPr>
                  <a:spLocks noChangeShapeType="1"/>
                </p:cNvSpPr>
                <p:nvPr/>
              </p:nvSpPr>
              <p:spPr bwMode="auto">
                <a:xfrm>
                  <a:off x="840" y="1056"/>
                  <a:ext cx="1" cy="21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33" name="Line 113"/>
                <p:cNvSpPr>
                  <a:spLocks noChangeShapeType="1"/>
                </p:cNvSpPr>
                <p:nvPr/>
              </p:nvSpPr>
              <p:spPr bwMode="auto">
                <a:xfrm>
                  <a:off x="1356" y="1056"/>
                  <a:ext cx="1" cy="21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34" name="Line 114"/>
                <p:cNvSpPr>
                  <a:spLocks noChangeShapeType="1"/>
                </p:cNvSpPr>
                <p:nvPr/>
              </p:nvSpPr>
              <p:spPr bwMode="auto">
                <a:xfrm>
                  <a:off x="1533" y="1056"/>
                  <a:ext cx="1" cy="21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35" name="Line 115"/>
                <p:cNvSpPr>
                  <a:spLocks noChangeShapeType="1"/>
                </p:cNvSpPr>
                <p:nvPr/>
              </p:nvSpPr>
              <p:spPr bwMode="auto">
                <a:xfrm>
                  <a:off x="1740" y="1056"/>
                  <a:ext cx="1" cy="21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36" name="Line 116"/>
                <p:cNvSpPr>
                  <a:spLocks noChangeShapeType="1"/>
                </p:cNvSpPr>
                <p:nvPr/>
              </p:nvSpPr>
              <p:spPr bwMode="auto">
                <a:xfrm>
                  <a:off x="1920" y="1056"/>
                  <a:ext cx="1" cy="21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37" name="Line 117"/>
                <p:cNvSpPr>
                  <a:spLocks noChangeShapeType="1"/>
                </p:cNvSpPr>
                <p:nvPr/>
              </p:nvSpPr>
              <p:spPr bwMode="auto">
                <a:xfrm>
                  <a:off x="2436" y="10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38" name="Line 118"/>
                <p:cNvSpPr>
                  <a:spLocks noChangeShapeType="1"/>
                </p:cNvSpPr>
                <p:nvPr/>
              </p:nvSpPr>
              <p:spPr bwMode="auto">
                <a:xfrm>
                  <a:off x="2625" y="10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39" name="Line 119"/>
                <p:cNvSpPr>
                  <a:spLocks noChangeShapeType="1"/>
                </p:cNvSpPr>
                <p:nvPr/>
              </p:nvSpPr>
              <p:spPr bwMode="auto">
                <a:xfrm>
                  <a:off x="2784" y="10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40" name="Line 120"/>
                <p:cNvSpPr>
                  <a:spLocks noChangeShapeType="1"/>
                </p:cNvSpPr>
                <p:nvPr/>
              </p:nvSpPr>
              <p:spPr bwMode="auto">
                <a:xfrm>
                  <a:off x="3000" y="10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41" name="Line 121"/>
                <p:cNvSpPr>
                  <a:spLocks noChangeShapeType="1"/>
                </p:cNvSpPr>
                <p:nvPr/>
              </p:nvSpPr>
              <p:spPr bwMode="auto">
                <a:xfrm>
                  <a:off x="3504" y="10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42" name="Line 122"/>
                <p:cNvSpPr>
                  <a:spLocks noChangeShapeType="1"/>
                </p:cNvSpPr>
                <p:nvPr/>
              </p:nvSpPr>
              <p:spPr bwMode="auto">
                <a:xfrm>
                  <a:off x="3693" y="10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43" name="Line 123"/>
                <p:cNvSpPr>
                  <a:spLocks noChangeShapeType="1"/>
                </p:cNvSpPr>
                <p:nvPr/>
              </p:nvSpPr>
              <p:spPr bwMode="auto">
                <a:xfrm>
                  <a:off x="3876" y="10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44" name="Line 124"/>
                <p:cNvSpPr>
                  <a:spLocks noChangeShapeType="1"/>
                </p:cNvSpPr>
                <p:nvPr/>
              </p:nvSpPr>
              <p:spPr bwMode="auto">
                <a:xfrm>
                  <a:off x="4044" y="10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cxnSp>
              <p:nvCxnSpPr>
                <p:cNvPr id="5245" name="AutoShape 125"/>
                <p:cNvCxnSpPr>
                  <a:cxnSpLocks noChangeShapeType="1"/>
                  <a:stCxn id="5207" idx="1"/>
                  <a:endCxn id="5233" idx="0"/>
                </p:cNvCxnSpPr>
                <p:nvPr/>
              </p:nvCxnSpPr>
              <p:spPr bwMode="auto">
                <a:xfrm>
                  <a:off x="457" y="612"/>
                  <a:ext cx="899" cy="444"/>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5246" name="AutoShape 126"/>
                <p:cNvCxnSpPr>
                  <a:cxnSpLocks noChangeShapeType="1"/>
                  <a:stCxn id="5210" idx="1"/>
                  <a:endCxn id="5230" idx="0"/>
                </p:cNvCxnSpPr>
                <p:nvPr/>
              </p:nvCxnSpPr>
              <p:spPr bwMode="auto">
                <a:xfrm flipH="1">
                  <a:off x="477" y="612"/>
                  <a:ext cx="892" cy="444"/>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5247" name="AutoShape 127"/>
                <p:cNvCxnSpPr>
                  <a:cxnSpLocks noChangeShapeType="1"/>
                  <a:stCxn id="5208" idx="1"/>
                  <a:endCxn id="5237" idx="0"/>
                </p:cNvCxnSpPr>
                <p:nvPr/>
              </p:nvCxnSpPr>
              <p:spPr bwMode="auto">
                <a:xfrm>
                  <a:off x="613" y="612"/>
                  <a:ext cx="1823" cy="444"/>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5248" name="AutoShape 128"/>
                <p:cNvCxnSpPr>
                  <a:cxnSpLocks noChangeShapeType="1"/>
                  <a:stCxn id="5209" idx="1"/>
                  <a:endCxn id="5241" idx="0"/>
                </p:cNvCxnSpPr>
                <p:nvPr/>
              </p:nvCxnSpPr>
              <p:spPr bwMode="auto">
                <a:xfrm>
                  <a:off x="793" y="612"/>
                  <a:ext cx="2711" cy="444"/>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5249" name="AutoShape 129"/>
                <p:cNvCxnSpPr>
                  <a:cxnSpLocks noChangeShapeType="1"/>
                  <a:stCxn id="5212" idx="1"/>
                  <a:endCxn id="5238" idx="0"/>
                </p:cNvCxnSpPr>
                <p:nvPr/>
              </p:nvCxnSpPr>
              <p:spPr bwMode="auto">
                <a:xfrm>
                  <a:off x="1717" y="612"/>
                  <a:ext cx="908" cy="444"/>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5250" name="AutoShape 130"/>
                <p:cNvCxnSpPr>
                  <a:cxnSpLocks noChangeShapeType="1"/>
                  <a:stCxn id="5213" idx="1"/>
                  <a:endCxn id="5242" idx="0"/>
                </p:cNvCxnSpPr>
                <p:nvPr/>
              </p:nvCxnSpPr>
              <p:spPr bwMode="auto">
                <a:xfrm>
                  <a:off x="1897" y="612"/>
                  <a:ext cx="1796" cy="444"/>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5251" name="AutoShape 131"/>
                <p:cNvCxnSpPr>
                  <a:cxnSpLocks noChangeShapeType="1"/>
                  <a:stCxn id="5214" idx="1"/>
                  <a:endCxn id="5231" idx="0"/>
                </p:cNvCxnSpPr>
                <p:nvPr/>
              </p:nvCxnSpPr>
              <p:spPr bwMode="auto">
                <a:xfrm flipH="1">
                  <a:off x="660" y="612"/>
                  <a:ext cx="1777" cy="444"/>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5252" name="AutoShape 132"/>
                <p:cNvCxnSpPr>
                  <a:cxnSpLocks noChangeShapeType="1"/>
                  <a:stCxn id="5215" idx="1"/>
                  <a:endCxn id="5235" idx="0"/>
                </p:cNvCxnSpPr>
                <p:nvPr/>
              </p:nvCxnSpPr>
              <p:spPr bwMode="auto">
                <a:xfrm flipH="1">
                  <a:off x="1740" y="612"/>
                  <a:ext cx="877" cy="444"/>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5253" name="AutoShape 133"/>
                <p:cNvCxnSpPr>
                  <a:cxnSpLocks noChangeShapeType="1"/>
                  <a:stCxn id="5217" idx="1"/>
                  <a:endCxn id="5243" idx="0"/>
                </p:cNvCxnSpPr>
                <p:nvPr/>
              </p:nvCxnSpPr>
              <p:spPr bwMode="auto">
                <a:xfrm>
                  <a:off x="2977" y="612"/>
                  <a:ext cx="899" cy="444"/>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5254" name="AutoShape 134"/>
                <p:cNvCxnSpPr>
                  <a:cxnSpLocks noChangeShapeType="1"/>
                  <a:stCxn id="5218" idx="1"/>
                  <a:endCxn id="5232" idx="0"/>
                </p:cNvCxnSpPr>
                <p:nvPr/>
              </p:nvCxnSpPr>
              <p:spPr bwMode="auto">
                <a:xfrm flipH="1">
                  <a:off x="840" y="612"/>
                  <a:ext cx="2689" cy="444"/>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5255" name="AutoShape 135"/>
                <p:cNvCxnSpPr>
                  <a:cxnSpLocks noChangeShapeType="1"/>
                  <a:stCxn id="5219" idx="1"/>
                  <a:endCxn id="5236" idx="0"/>
                </p:cNvCxnSpPr>
                <p:nvPr/>
              </p:nvCxnSpPr>
              <p:spPr bwMode="auto">
                <a:xfrm flipH="1">
                  <a:off x="1920" y="612"/>
                  <a:ext cx="1789" cy="444"/>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5256" name="AutoShape 136"/>
                <p:cNvCxnSpPr>
                  <a:cxnSpLocks noChangeShapeType="1"/>
                  <a:stCxn id="5220" idx="1"/>
                  <a:endCxn id="5240" idx="0"/>
                </p:cNvCxnSpPr>
                <p:nvPr/>
              </p:nvCxnSpPr>
              <p:spPr bwMode="auto">
                <a:xfrm flipH="1">
                  <a:off x="3000" y="612"/>
                  <a:ext cx="877" cy="444"/>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5257" name="AutoShape 137"/>
                <p:cNvCxnSpPr>
                  <a:cxnSpLocks noChangeShapeType="1"/>
                  <a:stCxn id="5206" idx="1"/>
                  <a:endCxn id="5229" idx="0"/>
                </p:cNvCxnSpPr>
                <p:nvPr/>
              </p:nvCxnSpPr>
              <p:spPr bwMode="auto">
                <a:xfrm flipH="1">
                  <a:off x="288" y="900"/>
                  <a:ext cx="1" cy="156"/>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5258" name="AutoShape 138"/>
                <p:cNvCxnSpPr>
                  <a:cxnSpLocks noChangeShapeType="1"/>
                  <a:stCxn id="5211" idx="1"/>
                  <a:endCxn id="5234" idx="0"/>
                </p:cNvCxnSpPr>
                <p:nvPr/>
              </p:nvCxnSpPr>
              <p:spPr bwMode="auto">
                <a:xfrm flipH="1">
                  <a:off x="1533" y="612"/>
                  <a:ext cx="4" cy="444"/>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5259" name="AutoShape 139"/>
                <p:cNvCxnSpPr>
                  <a:cxnSpLocks noChangeShapeType="1"/>
                  <a:stCxn id="5216" idx="1"/>
                  <a:endCxn id="5239" idx="0"/>
                </p:cNvCxnSpPr>
                <p:nvPr/>
              </p:nvCxnSpPr>
              <p:spPr bwMode="auto">
                <a:xfrm flipH="1">
                  <a:off x="2784" y="612"/>
                  <a:ext cx="1" cy="444"/>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5260" name="AutoShape 140"/>
                <p:cNvCxnSpPr>
                  <a:cxnSpLocks noChangeShapeType="1"/>
                  <a:stCxn id="5221" idx="1"/>
                  <a:endCxn id="5244" idx="0"/>
                </p:cNvCxnSpPr>
                <p:nvPr/>
              </p:nvCxnSpPr>
              <p:spPr bwMode="auto">
                <a:xfrm flipH="1">
                  <a:off x="4044" y="612"/>
                  <a:ext cx="1" cy="444"/>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grpSp>
              <p:nvGrpSpPr>
                <p:cNvPr id="5261" name="Group 141"/>
                <p:cNvGrpSpPr/>
                <p:nvPr/>
              </p:nvGrpSpPr>
              <p:grpSpPr bwMode="auto">
                <a:xfrm>
                  <a:off x="1248" y="0"/>
                  <a:ext cx="720" cy="468"/>
                  <a:chOff x="0" y="0"/>
                  <a:chExt cx="720" cy="468"/>
                </a:xfrm>
              </p:grpSpPr>
              <p:sp>
                <p:nvSpPr>
                  <p:cNvPr id="5262" name="Text Box 142"/>
                  <p:cNvSpPr txBox="1">
                    <a:spLocks noChangeArrowheads="1"/>
                  </p:cNvSpPr>
                  <p:nvPr/>
                </p:nvSpPr>
                <p:spPr bwMode="auto">
                  <a:xfrm>
                    <a:off x="0" y="156"/>
                    <a:ext cx="720" cy="312"/>
                  </a:xfrm>
                  <a:prstGeom prst="rect">
                    <a:avLst/>
                  </a:prstGeom>
                  <a:solidFill>
                    <a:srgbClr val="FFFFFF"/>
                  </a:solidFill>
                  <a:ln w="9525">
                    <a:solidFill>
                      <a:srgbClr val="000000"/>
                    </a:solidFill>
                    <a:miter lim="800000"/>
                  </a:ln>
                </p:spPr>
                <p:txBody>
                  <a:bodyPr lIns="18000" tIns="10800" rIns="18000" bIns="10800"/>
                  <a:lstStyle/>
                  <a:p>
                    <a:pPr algn="ctr"/>
                    <a:r>
                      <a:rPr lang="en-US" altLang="zh-CN" sz="1600">
                        <a:latin typeface="Times New Roman" panose="02020603050405020304" pitchFamily="18" charset="0"/>
                      </a:rPr>
                      <a:t>  S</a:t>
                    </a:r>
                    <a:r>
                      <a:rPr lang="en-US" altLang="zh-CN" sz="1600" baseline="-25000">
                        <a:latin typeface="Times New Roman" panose="02020603050405020304" pitchFamily="18" charset="0"/>
                      </a:rPr>
                      <a:t>22</a:t>
                    </a:r>
                    <a:endParaRPr lang="en-US" altLang="zh-CN" sz="1600"/>
                  </a:p>
                </p:txBody>
              </p:sp>
              <p:grpSp>
                <p:nvGrpSpPr>
                  <p:cNvPr id="5263" name="Group 143"/>
                  <p:cNvGrpSpPr/>
                  <p:nvPr/>
                </p:nvGrpSpPr>
                <p:grpSpPr bwMode="auto">
                  <a:xfrm>
                    <a:off x="120" y="0"/>
                    <a:ext cx="517" cy="156"/>
                    <a:chOff x="0" y="0"/>
                    <a:chExt cx="517" cy="156"/>
                  </a:xfrm>
                </p:grpSpPr>
                <p:sp>
                  <p:nvSpPr>
                    <p:cNvPr id="5264" name="Line 144"/>
                    <p:cNvSpPr>
                      <a:spLocks noChangeShapeType="1"/>
                    </p:cNvSpPr>
                    <p:nvPr/>
                  </p:nvSpPr>
                  <p:spPr bwMode="auto">
                    <a:xfrm>
                      <a:off x="0"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65" name="Line 145"/>
                    <p:cNvSpPr>
                      <a:spLocks noChangeShapeType="1"/>
                    </p:cNvSpPr>
                    <p:nvPr/>
                  </p:nvSpPr>
                  <p:spPr bwMode="auto">
                    <a:xfrm>
                      <a:off x="168"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66" name="Line 146"/>
                    <p:cNvSpPr>
                      <a:spLocks noChangeShapeType="1"/>
                    </p:cNvSpPr>
                    <p:nvPr/>
                  </p:nvSpPr>
                  <p:spPr bwMode="auto">
                    <a:xfrm>
                      <a:off x="336"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67" name="Line 147"/>
                    <p:cNvSpPr>
                      <a:spLocks noChangeShapeType="1"/>
                    </p:cNvSpPr>
                    <p:nvPr/>
                  </p:nvSpPr>
                  <p:spPr bwMode="auto">
                    <a:xfrm>
                      <a:off x="516"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268" name="Group 148"/>
                <p:cNvGrpSpPr/>
                <p:nvPr/>
              </p:nvGrpSpPr>
              <p:grpSpPr bwMode="auto">
                <a:xfrm>
                  <a:off x="2328" y="0"/>
                  <a:ext cx="720" cy="468"/>
                  <a:chOff x="0" y="0"/>
                  <a:chExt cx="720" cy="468"/>
                </a:xfrm>
              </p:grpSpPr>
              <p:sp>
                <p:nvSpPr>
                  <p:cNvPr id="5269" name="Text Box 149"/>
                  <p:cNvSpPr txBox="1">
                    <a:spLocks noChangeArrowheads="1"/>
                  </p:cNvSpPr>
                  <p:nvPr/>
                </p:nvSpPr>
                <p:spPr bwMode="auto">
                  <a:xfrm>
                    <a:off x="0" y="156"/>
                    <a:ext cx="720" cy="312"/>
                  </a:xfrm>
                  <a:prstGeom prst="rect">
                    <a:avLst/>
                  </a:prstGeom>
                  <a:solidFill>
                    <a:srgbClr val="FFFFFF"/>
                  </a:solidFill>
                  <a:ln w="9525">
                    <a:solidFill>
                      <a:srgbClr val="000000"/>
                    </a:solidFill>
                    <a:miter lim="800000"/>
                  </a:ln>
                </p:spPr>
                <p:txBody>
                  <a:bodyPr lIns="18000" tIns="10800" rIns="18000" bIns="10800"/>
                  <a:lstStyle/>
                  <a:p>
                    <a:pPr algn="ctr"/>
                    <a:r>
                      <a:rPr lang="en-US" altLang="zh-CN" sz="1600">
                        <a:latin typeface="Times New Roman" panose="02020603050405020304" pitchFamily="18" charset="0"/>
                      </a:rPr>
                      <a:t>  S</a:t>
                    </a:r>
                    <a:r>
                      <a:rPr lang="en-US" altLang="zh-CN" sz="1600" baseline="-25000">
                        <a:latin typeface="Times New Roman" panose="02020603050405020304" pitchFamily="18" charset="0"/>
                      </a:rPr>
                      <a:t>23</a:t>
                    </a:r>
                    <a:endParaRPr lang="en-US" altLang="zh-CN" sz="1600"/>
                  </a:p>
                </p:txBody>
              </p:sp>
              <p:grpSp>
                <p:nvGrpSpPr>
                  <p:cNvPr id="5270" name="Group 150"/>
                  <p:cNvGrpSpPr/>
                  <p:nvPr/>
                </p:nvGrpSpPr>
                <p:grpSpPr bwMode="auto">
                  <a:xfrm>
                    <a:off x="120" y="0"/>
                    <a:ext cx="517" cy="156"/>
                    <a:chOff x="0" y="0"/>
                    <a:chExt cx="517" cy="156"/>
                  </a:xfrm>
                </p:grpSpPr>
                <p:sp>
                  <p:nvSpPr>
                    <p:cNvPr id="5271" name="Line 151"/>
                    <p:cNvSpPr>
                      <a:spLocks noChangeShapeType="1"/>
                    </p:cNvSpPr>
                    <p:nvPr/>
                  </p:nvSpPr>
                  <p:spPr bwMode="auto">
                    <a:xfrm>
                      <a:off x="0"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72" name="Line 152"/>
                    <p:cNvSpPr>
                      <a:spLocks noChangeShapeType="1"/>
                    </p:cNvSpPr>
                    <p:nvPr/>
                  </p:nvSpPr>
                  <p:spPr bwMode="auto">
                    <a:xfrm>
                      <a:off x="168"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73" name="Line 153"/>
                    <p:cNvSpPr>
                      <a:spLocks noChangeShapeType="1"/>
                    </p:cNvSpPr>
                    <p:nvPr/>
                  </p:nvSpPr>
                  <p:spPr bwMode="auto">
                    <a:xfrm>
                      <a:off x="336"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74" name="Line 154"/>
                    <p:cNvSpPr>
                      <a:spLocks noChangeShapeType="1"/>
                    </p:cNvSpPr>
                    <p:nvPr/>
                  </p:nvSpPr>
                  <p:spPr bwMode="auto">
                    <a:xfrm>
                      <a:off x="516"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275" name="Group 155"/>
                <p:cNvGrpSpPr/>
                <p:nvPr/>
              </p:nvGrpSpPr>
              <p:grpSpPr bwMode="auto">
                <a:xfrm>
                  <a:off x="3408" y="0"/>
                  <a:ext cx="720" cy="468"/>
                  <a:chOff x="0" y="0"/>
                  <a:chExt cx="720" cy="468"/>
                </a:xfrm>
              </p:grpSpPr>
              <p:sp>
                <p:nvSpPr>
                  <p:cNvPr id="5276" name="Text Box 156"/>
                  <p:cNvSpPr txBox="1">
                    <a:spLocks noChangeArrowheads="1"/>
                  </p:cNvSpPr>
                  <p:nvPr/>
                </p:nvSpPr>
                <p:spPr bwMode="auto">
                  <a:xfrm>
                    <a:off x="0" y="156"/>
                    <a:ext cx="720" cy="312"/>
                  </a:xfrm>
                  <a:prstGeom prst="rect">
                    <a:avLst/>
                  </a:prstGeom>
                  <a:solidFill>
                    <a:srgbClr val="FFFFFF"/>
                  </a:solidFill>
                  <a:ln w="9525">
                    <a:solidFill>
                      <a:srgbClr val="000000"/>
                    </a:solidFill>
                    <a:miter lim="800000"/>
                  </a:ln>
                </p:spPr>
                <p:txBody>
                  <a:bodyPr lIns="18000" tIns="10800" rIns="18000" bIns="10800"/>
                  <a:lstStyle/>
                  <a:p>
                    <a:pPr algn="ctr"/>
                    <a:r>
                      <a:rPr lang="en-US" altLang="zh-CN" sz="1600">
                        <a:latin typeface="Times New Roman" panose="02020603050405020304" pitchFamily="18" charset="0"/>
                      </a:rPr>
                      <a:t>  S</a:t>
                    </a:r>
                    <a:r>
                      <a:rPr lang="en-US" altLang="zh-CN" sz="1600" baseline="-25000">
                        <a:latin typeface="Times New Roman" panose="02020603050405020304" pitchFamily="18" charset="0"/>
                      </a:rPr>
                      <a:t>24</a:t>
                    </a:r>
                    <a:endParaRPr lang="en-US" altLang="zh-CN" sz="1600"/>
                  </a:p>
                </p:txBody>
              </p:sp>
              <p:grpSp>
                <p:nvGrpSpPr>
                  <p:cNvPr id="5277" name="Group 157"/>
                  <p:cNvGrpSpPr/>
                  <p:nvPr/>
                </p:nvGrpSpPr>
                <p:grpSpPr bwMode="auto">
                  <a:xfrm>
                    <a:off x="120" y="0"/>
                    <a:ext cx="517" cy="156"/>
                    <a:chOff x="0" y="0"/>
                    <a:chExt cx="517" cy="156"/>
                  </a:xfrm>
                </p:grpSpPr>
                <p:sp>
                  <p:nvSpPr>
                    <p:cNvPr id="5278" name="Line 158"/>
                    <p:cNvSpPr>
                      <a:spLocks noChangeShapeType="1"/>
                    </p:cNvSpPr>
                    <p:nvPr/>
                  </p:nvSpPr>
                  <p:spPr bwMode="auto">
                    <a:xfrm>
                      <a:off x="0"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79" name="Line 159"/>
                    <p:cNvSpPr>
                      <a:spLocks noChangeShapeType="1"/>
                    </p:cNvSpPr>
                    <p:nvPr/>
                  </p:nvSpPr>
                  <p:spPr bwMode="auto">
                    <a:xfrm>
                      <a:off x="168"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80" name="Line 160"/>
                    <p:cNvSpPr>
                      <a:spLocks noChangeShapeType="1"/>
                    </p:cNvSpPr>
                    <p:nvPr/>
                  </p:nvSpPr>
                  <p:spPr bwMode="auto">
                    <a:xfrm>
                      <a:off x="336"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81" name="Line 161"/>
                    <p:cNvSpPr>
                      <a:spLocks noChangeShapeType="1"/>
                    </p:cNvSpPr>
                    <p:nvPr/>
                  </p:nvSpPr>
                  <p:spPr bwMode="auto">
                    <a:xfrm>
                      <a:off x="516"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5282" name="Rectangle 162"/>
                <p:cNvSpPr>
                  <a:spLocks noChangeArrowheads="1"/>
                </p:cNvSpPr>
                <p:nvPr/>
              </p:nvSpPr>
              <p:spPr bwMode="auto">
                <a:xfrm>
                  <a:off x="0" y="1212"/>
                  <a:ext cx="4320" cy="312"/>
                </a:xfrm>
                <a:prstGeom prst="rect">
                  <a:avLst/>
                </a:prstGeom>
                <a:solidFill>
                  <a:srgbClr val="FFFFFF"/>
                </a:solidFill>
                <a:ln w="9525">
                  <a:solidFill>
                    <a:srgbClr val="000000"/>
                  </a:solidFill>
                  <a:miter lim="800000"/>
                </a:ln>
              </p:spPr>
              <p:txBody>
                <a:bodyPr lIns="18000" tIns="10800" rIns="18000" bIns="10800"/>
                <a:lstStyle/>
                <a:p>
                  <a:pPr algn="ctr"/>
                  <a:r>
                    <a:rPr lang="en-US" altLang="zh-CN" sz="1600">
                      <a:latin typeface="Times New Roman" panose="02020603050405020304" pitchFamily="18" charset="0"/>
                    </a:rPr>
                    <a:t>subkey </a:t>
                  </a:r>
                  <a:r>
                    <a:rPr lang="en-US" altLang="zh-CN" sz="1600" i="1">
                      <a:latin typeface="Times New Roman" panose="02020603050405020304" pitchFamily="18" charset="0"/>
                    </a:rPr>
                    <a:t>K</a:t>
                  </a:r>
                  <a:r>
                    <a:rPr lang="en-US" altLang="zh-CN" sz="1600" baseline="-25000">
                      <a:latin typeface="Times New Roman" panose="02020603050405020304" pitchFamily="18" charset="0"/>
                    </a:rPr>
                    <a:t>3 </a:t>
                  </a:r>
                  <a:r>
                    <a:rPr lang="en-US" altLang="zh-CN" sz="1600">
                      <a:latin typeface="Times New Roman" panose="02020603050405020304" pitchFamily="18" charset="0"/>
                    </a:rPr>
                    <a:t>mixing</a:t>
                  </a:r>
                  <a:endParaRPr lang="en-US" altLang="zh-CN" sz="1600">
                    <a:latin typeface="Times New Roman" panose="02020603050405020304" pitchFamily="18" charset="0"/>
                  </a:endParaRPr>
                </a:p>
                <a:p>
                  <a:endParaRPr lang="en-US" altLang="zh-CN" sz="1600"/>
                </a:p>
              </p:txBody>
            </p:sp>
          </p:grpSp>
          <p:grpSp>
            <p:nvGrpSpPr>
              <p:cNvPr id="5283" name="Group 163"/>
              <p:cNvGrpSpPr/>
              <p:nvPr/>
            </p:nvGrpSpPr>
            <p:grpSpPr bwMode="auto">
              <a:xfrm>
                <a:off x="0" y="3852"/>
                <a:ext cx="4320" cy="1524"/>
                <a:chOff x="0" y="0"/>
                <a:chExt cx="4320" cy="1524"/>
              </a:xfrm>
            </p:grpSpPr>
            <p:sp>
              <p:nvSpPr>
                <p:cNvPr id="5284" name="Line 164"/>
                <p:cNvSpPr>
                  <a:spLocks noChangeShapeType="1"/>
                </p:cNvSpPr>
                <p:nvPr/>
              </p:nvSpPr>
              <p:spPr bwMode="auto">
                <a:xfrm>
                  <a:off x="288" y="432"/>
                  <a:ext cx="1"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85" name="Line 165"/>
                <p:cNvSpPr>
                  <a:spLocks noChangeShapeType="1"/>
                </p:cNvSpPr>
                <p:nvPr/>
              </p:nvSpPr>
              <p:spPr bwMode="auto">
                <a:xfrm>
                  <a:off x="456"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86" name="Line 166"/>
                <p:cNvSpPr>
                  <a:spLocks noChangeShapeType="1"/>
                </p:cNvSpPr>
                <p:nvPr/>
              </p:nvSpPr>
              <p:spPr bwMode="auto">
                <a:xfrm>
                  <a:off x="612"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87" name="Line 167"/>
                <p:cNvSpPr>
                  <a:spLocks noChangeShapeType="1"/>
                </p:cNvSpPr>
                <p:nvPr/>
              </p:nvSpPr>
              <p:spPr bwMode="auto">
                <a:xfrm>
                  <a:off x="792"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88" name="Line 168"/>
                <p:cNvSpPr>
                  <a:spLocks noChangeShapeType="1"/>
                </p:cNvSpPr>
                <p:nvPr/>
              </p:nvSpPr>
              <p:spPr bwMode="auto">
                <a:xfrm>
                  <a:off x="1368"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89" name="Line 169"/>
                <p:cNvSpPr>
                  <a:spLocks noChangeShapeType="1"/>
                </p:cNvSpPr>
                <p:nvPr/>
              </p:nvSpPr>
              <p:spPr bwMode="auto">
                <a:xfrm>
                  <a:off x="1536"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90" name="Line 170"/>
                <p:cNvSpPr>
                  <a:spLocks noChangeShapeType="1"/>
                </p:cNvSpPr>
                <p:nvPr/>
              </p:nvSpPr>
              <p:spPr bwMode="auto">
                <a:xfrm>
                  <a:off x="1716"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91" name="Line 171"/>
                <p:cNvSpPr>
                  <a:spLocks noChangeShapeType="1"/>
                </p:cNvSpPr>
                <p:nvPr/>
              </p:nvSpPr>
              <p:spPr bwMode="auto">
                <a:xfrm>
                  <a:off x="1896"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92" name="Line 172"/>
                <p:cNvSpPr>
                  <a:spLocks noChangeShapeType="1"/>
                </p:cNvSpPr>
                <p:nvPr/>
              </p:nvSpPr>
              <p:spPr bwMode="auto">
                <a:xfrm>
                  <a:off x="2436"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93" name="Line 173"/>
                <p:cNvSpPr>
                  <a:spLocks noChangeShapeType="1"/>
                </p:cNvSpPr>
                <p:nvPr/>
              </p:nvSpPr>
              <p:spPr bwMode="auto">
                <a:xfrm>
                  <a:off x="2616"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94" name="Line 174"/>
                <p:cNvSpPr>
                  <a:spLocks noChangeShapeType="1"/>
                </p:cNvSpPr>
                <p:nvPr/>
              </p:nvSpPr>
              <p:spPr bwMode="auto">
                <a:xfrm>
                  <a:off x="2784"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95" name="Line 175"/>
                <p:cNvSpPr>
                  <a:spLocks noChangeShapeType="1"/>
                </p:cNvSpPr>
                <p:nvPr/>
              </p:nvSpPr>
              <p:spPr bwMode="auto">
                <a:xfrm>
                  <a:off x="2976"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96" name="Line 176"/>
                <p:cNvSpPr>
                  <a:spLocks noChangeShapeType="1"/>
                </p:cNvSpPr>
                <p:nvPr/>
              </p:nvSpPr>
              <p:spPr bwMode="auto">
                <a:xfrm>
                  <a:off x="3528"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97" name="Line 177"/>
                <p:cNvSpPr>
                  <a:spLocks noChangeShapeType="1"/>
                </p:cNvSpPr>
                <p:nvPr/>
              </p:nvSpPr>
              <p:spPr bwMode="auto">
                <a:xfrm>
                  <a:off x="3708"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98" name="Line 178"/>
                <p:cNvSpPr>
                  <a:spLocks noChangeShapeType="1"/>
                </p:cNvSpPr>
                <p:nvPr/>
              </p:nvSpPr>
              <p:spPr bwMode="auto">
                <a:xfrm>
                  <a:off x="3876"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99" name="Line 179"/>
                <p:cNvSpPr>
                  <a:spLocks noChangeShapeType="1"/>
                </p:cNvSpPr>
                <p:nvPr/>
              </p:nvSpPr>
              <p:spPr bwMode="auto">
                <a:xfrm>
                  <a:off x="4044"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5300" name="Group 180"/>
                <p:cNvGrpSpPr/>
                <p:nvPr/>
              </p:nvGrpSpPr>
              <p:grpSpPr bwMode="auto">
                <a:xfrm>
                  <a:off x="168" y="12"/>
                  <a:ext cx="720" cy="468"/>
                  <a:chOff x="0" y="0"/>
                  <a:chExt cx="720" cy="468"/>
                </a:xfrm>
              </p:grpSpPr>
              <p:sp>
                <p:nvSpPr>
                  <p:cNvPr id="5301" name="Text Box 181"/>
                  <p:cNvSpPr txBox="1">
                    <a:spLocks noChangeArrowheads="1"/>
                  </p:cNvSpPr>
                  <p:nvPr/>
                </p:nvSpPr>
                <p:spPr bwMode="auto">
                  <a:xfrm>
                    <a:off x="0" y="156"/>
                    <a:ext cx="720" cy="312"/>
                  </a:xfrm>
                  <a:prstGeom prst="rect">
                    <a:avLst/>
                  </a:prstGeom>
                  <a:solidFill>
                    <a:srgbClr val="FFFFFF"/>
                  </a:solidFill>
                  <a:ln w="9525">
                    <a:solidFill>
                      <a:srgbClr val="000000"/>
                    </a:solidFill>
                    <a:miter lim="800000"/>
                  </a:ln>
                </p:spPr>
                <p:txBody>
                  <a:bodyPr lIns="18000" tIns="10800" rIns="18000" bIns="10800"/>
                  <a:lstStyle/>
                  <a:p>
                    <a:pPr algn="ctr"/>
                    <a:r>
                      <a:rPr lang="en-US" altLang="zh-CN" sz="1600">
                        <a:latin typeface="Times New Roman" panose="02020603050405020304" pitchFamily="18" charset="0"/>
                      </a:rPr>
                      <a:t>  S</a:t>
                    </a:r>
                    <a:r>
                      <a:rPr lang="en-US" altLang="zh-CN" sz="1600" baseline="-25000">
                        <a:latin typeface="Times New Roman" panose="02020603050405020304" pitchFamily="18" charset="0"/>
                      </a:rPr>
                      <a:t>31</a:t>
                    </a:r>
                    <a:endParaRPr lang="en-US" altLang="zh-CN" sz="1600"/>
                  </a:p>
                </p:txBody>
              </p:sp>
              <p:grpSp>
                <p:nvGrpSpPr>
                  <p:cNvPr id="5302" name="Group 182"/>
                  <p:cNvGrpSpPr/>
                  <p:nvPr/>
                </p:nvGrpSpPr>
                <p:grpSpPr bwMode="auto">
                  <a:xfrm>
                    <a:off x="120" y="0"/>
                    <a:ext cx="517" cy="156"/>
                    <a:chOff x="0" y="0"/>
                    <a:chExt cx="517" cy="156"/>
                  </a:xfrm>
                </p:grpSpPr>
                <p:sp>
                  <p:nvSpPr>
                    <p:cNvPr id="5303" name="Line 183"/>
                    <p:cNvSpPr>
                      <a:spLocks noChangeShapeType="1"/>
                    </p:cNvSpPr>
                    <p:nvPr/>
                  </p:nvSpPr>
                  <p:spPr bwMode="auto">
                    <a:xfrm>
                      <a:off x="0"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04" name="Line 184"/>
                    <p:cNvSpPr>
                      <a:spLocks noChangeShapeType="1"/>
                    </p:cNvSpPr>
                    <p:nvPr/>
                  </p:nvSpPr>
                  <p:spPr bwMode="auto">
                    <a:xfrm>
                      <a:off x="168"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05" name="Line 185"/>
                    <p:cNvSpPr>
                      <a:spLocks noChangeShapeType="1"/>
                    </p:cNvSpPr>
                    <p:nvPr/>
                  </p:nvSpPr>
                  <p:spPr bwMode="auto">
                    <a:xfrm>
                      <a:off x="336"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06" name="Line 186"/>
                    <p:cNvSpPr>
                      <a:spLocks noChangeShapeType="1"/>
                    </p:cNvSpPr>
                    <p:nvPr/>
                  </p:nvSpPr>
                  <p:spPr bwMode="auto">
                    <a:xfrm>
                      <a:off x="516"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5307" name="Line 187"/>
                <p:cNvSpPr>
                  <a:spLocks noChangeShapeType="1"/>
                </p:cNvSpPr>
                <p:nvPr/>
              </p:nvSpPr>
              <p:spPr bwMode="auto">
                <a:xfrm>
                  <a:off x="288" y="1056"/>
                  <a:ext cx="1" cy="21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08" name="Line 188"/>
                <p:cNvSpPr>
                  <a:spLocks noChangeShapeType="1"/>
                </p:cNvSpPr>
                <p:nvPr/>
              </p:nvSpPr>
              <p:spPr bwMode="auto">
                <a:xfrm>
                  <a:off x="477" y="1056"/>
                  <a:ext cx="1" cy="21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09" name="Line 189"/>
                <p:cNvSpPr>
                  <a:spLocks noChangeShapeType="1"/>
                </p:cNvSpPr>
                <p:nvPr/>
              </p:nvSpPr>
              <p:spPr bwMode="auto">
                <a:xfrm>
                  <a:off x="660" y="1056"/>
                  <a:ext cx="1" cy="21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10" name="Line 190"/>
                <p:cNvSpPr>
                  <a:spLocks noChangeShapeType="1"/>
                </p:cNvSpPr>
                <p:nvPr/>
              </p:nvSpPr>
              <p:spPr bwMode="auto">
                <a:xfrm>
                  <a:off x="840" y="1056"/>
                  <a:ext cx="1" cy="21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11" name="Line 191"/>
                <p:cNvSpPr>
                  <a:spLocks noChangeShapeType="1"/>
                </p:cNvSpPr>
                <p:nvPr/>
              </p:nvSpPr>
              <p:spPr bwMode="auto">
                <a:xfrm>
                  <a:off x="1356" y="1056"/>
                  <a:ext cx="1" cy="21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12" name="Line 192"/>
                <p:cNvSpPr>
                  <a:spLocks noChangeShapeType="1"/>
                </p:cNvSpPr>
                <p:nvPr/>
              </p:nvSpPr>
              <p:spPr bwMode="auto">
                <a:xfrm>
                  <a:off x="1533" y="1056"/>
                  <a:ext cx="1" cy="21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13" name="Line 193"/>
                <p:cNvSpPr>
                  <a:spLocks noChangeShapeType="1"/>
                </p:cNvSpPr>
                <p:nvPr/>
              </p:nvSpPr>
              <p:spPr bwMode="auto">
                <a:xfrm>
                  <a:off x="1740" y="1056"/>
                  <a:ext cx="1" cy="21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14" name="Line 194"/>
                <p:cNvSpPr>
                  <a:spLocks noChangeShapeType="1"/>
                </p:cNvSpPr>
                <p:nvPr/>
              </p:nvSpPr>
              <p:spPr bwMode="auto">
                <a:xfrm>
                  <a:off x="1920" y="1056"/>
                  <a:ext cx="1" cy="21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15" name="Line 195"/>
                <p:cNvSpPr>
                  <a:spLocks noChangeShapeType="1"/>
                </p:cNvSpPr>
                <p:nvPr/>
              </p:nvSpPr>
              <p:spPr bwMode="auto">
                <a:xfrm>
                  <a:off x="2436" y="10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16" name="Line 196"/>
                <p:cNvSpPr>
                  <a:spLocks noChangeShapeType="1"/>
                </p:cNvSpPr>
                <p:nvPr/>
              </p:nvSpPr>
              <p:spPr bwMode="auto">
                <a:xfrm>
                  <a:off x="2625" y="10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17" name="Line 197"/>
                <p:cNvSpPr>
                  <a:spLocks noChangeShapeType="1"/>
                </p:cNvSpPr>
                <p:nvPr/>
              </p:nvSpPr>
              <p:spPr bwMode="auto">
                <a:xfrm>
                  <a:off x="2784" y="10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18" name="Line 198"/>
                <p:cNvSpPr>
                  <a:spLocks noChangeShapeType="1"/>
                </p:cNvSpPr>
                <p:nvPr/>
              </p:nvSpPr>
              <p:spPr bwMode="auto">
                <a:xfrm>
                  <a:off x="3000" y="10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19" name="Line 199"/>
                <p:cNvSpPr>
                  <a:spLocks noChangeShapeType="1"/>
                </p:cNvSpPr>
                <p:nvPr/>
              </p:nvSpPr>
              <p:spPr bwMode="auto">
                <a:xfrm>
                  <a:off x="3504" y="10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0" name="Line 200"/>
                <p:cNvSpPr>
                  <a:spLocks noChangeShapeType="1"/>
                </p:cNvSpPr>
                <p:nvPr/>
              </p:nvSpPr>
              <p:spPr bwMode="auto">
                <a:xfrm>
                  <a:off x="3693" y="10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1" name="Line 201"/>
                <p:cNvSpPr>
                  <a:spLocks noChangeShapeType="1"/>
                </p:cNvSpPr>
                <p:nvPr/>
              </p:nvSpPr>
              <p:spPr bwMode="auto">
                <a:xfrm>
                  <a:off x="3876" y="10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2" name="Line 202"/>
                <p:cNvSpPr>
                  <a:spLocks noChangeShapeType="1"/>
                </p:cNvSpPr>
                <p:nvPr/>
              </p:nvSpPr>
              <p:spPr bwMode="auto">
                <a:xfrm>
                  <a:off x="4044" y="10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cxnSp>
              <p:nvCxnSpPr>
                <p:cNvPr id="5323" name="AutoShape 203"/>
                <p:cNvCxnSpPr>
                  <a:cxnSpLocks noChangeShapeType="1"/>
                  <a:stCxn id="5285" idx="1"/>
                  <a:endCxn id="5311" idx="0"/>
                </p:cNvCxnSpPr>
                <p:nvPr/>
              </p:nvCxnSpPr>
              <p:spPr bwMode="auto">
                <a:xfrm>
                  <a:off x="457" y="612"/>
                  <a:ext cx="899" cy="444"/>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5324" name="AutoShape 204"/>
                <p:cNvCxnSpPr>
                  <a:cxnSpLocks noChangeShapeType="1"/>
                  <a:stCxn id="5288" idx="1"/>
                  <a:endCxn id="5308" idx="0"/>
                </p:cNvCxnSpPr>
                <p:nvPr/>
              </p:nvCxnSpPr>
              <p:spPr bwMode="auto">
                <a:xfrm flipH="1">
                  <a:off x="477" y="612"/>
                  <a:ext cx="892" cy="444"/>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5325" name="AutoShape 205"/>
                <p:cNvCxnSpPr>
                  <a:cxnSpLocks noChangeShapeType="1"/>
                  <a:stCxn id="5286" idx="1"/>
                  <a:endCxn id="5315" idx="0"/>
                </p:cNvCxnSpPr>
                <p:nvPr/>
              </p:nvCxnSpPr>
              <p:spPr bwMode="auto">
                <a:xfrm>
                  <a:off x="613" y="612"/>
                  <a:ext cx="1823" cy="444"/>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5326" name="AutoShape 206"/>
                <p:cNvCxnSpPr>
                  <a:cxnSpLocks noChangeShapeType="1"/>
                  <a:stCxn id="5287" idx="1"/>
                  <a:endCxn id="5319" idx="0"/>
                </p:cNvCxnSpPr>
                <p:nvPr/>
              </p:nvCxnSpPr>
              <p:spPr bwMode="auto">
                <a:xfrm>
                  <a:off x="793" y="612"/>
                  <a:ext cx="2711" cy="444"/>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5327" name="AutoShape 207"/>
                <p:cNvCxnSpPr>
                  <a:cxnSpLocks noChangeShapeType="1"/>
                  <a:stCxn id="5290" idx="1"/>
                  <a:endCxn id="5316" idx="0"/>
                </p:cNvCxnSpPr>
                <p:nvPr/>
              </p:nvCxnSpPr>
              <p:spPr bwMode="auto">
                <a:xfrm>
                  <a:off x="1717" y="612"/>
                  <a:ext cx="908" cy="444"/>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5328" name="AutoShape 208"/>
                <p:cNvCxnSpPr>
                  <a:cxnSpLocks noChangeShapeType="1"/>
                  <a:stCxn id="5291" idx="1"/>
                  <a:endCxn id="5320" idx="0"/>
                </p:cNvCxnSpPr>
                <p:nvPr/>
              </p:nvCxnSpPr>
              <p:spPr bwMode="auto">
                <a:xfrm>
                  <a:off x="1897" y="612"/>
                  <a:ext cx="1796" cy="444"/>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5329" name="AutoShape 209"/>
                <p:cNvCxnSpPr>
                  <a:cxnSpLocks noChangeShapeType="1"/>
                  <a:stCxn id="5292" idx="1"/>
                  <a:endCxn id="5309" idx="0"/>
                </p:cNvCxnSpPr>
                <p:nvPr/>
              </p:nvCxnSpPr>
              <p:spPr bwMode="auto">
                <a:xfrm flipH="1">
                  <a:off x="660" y="612"/>
                  <a:ext cx="1777" cy="444"/>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5330" name="AutoShape 210"/>
                <p:cNvCxnSpPr>
                  <a:cxnSpLocks noChangeShapeType="1"/>
                  <a:stCxn id="5293" idx="1"/>
                  <a:endCxn id="5313" idx="0"/>
                </p:cNvCxnSpPr>
                <p:nvPr/>
              </p:nvCxnSpPr>
              <p:spPr bwMode="auto">
                <a:xfrm flipH="1">
                  <a:off x="1740" y="612"/>
                  <a:ext cx="877" cy="444"/>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5331" name="AutoShape 211"/>
                <p:cNvCxnSpPr>
                  <a:cxnSpLocks noChangeShapeType="1"/>
                  <a:stCxn id="5295" idx="1"/>
                  <a:endCxn id="5321" idx="0"/>
                </p:cNvCxnSpPr>
                <p:nvPr/>
              </p:nvCxnSpPr>
              <p:spPr bwMode="auto">
                <a:xfrm>
                  <a:off x="2977" y="612"/>
                  <a:ext cx="899" cy="444"/>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5332" name="AutoShape 212"/>
                <p:cNvCxnSpPr>
                  <a:cxnSpLocks noChangeShapeType="1"/>
                  <a:stCxn id="5296" idx="1"/>
                  <a:endCxn id="5310" idx="0"/>
                </p:cNvCxnSpPr>
                <p:nvPr/>
              </p:nvCxnSpPr>
              <p:spPr bwMode="auto">
                <a:xfrm flipH="1">
                  <a:off x="840" y="612"/>
                  <a:ext cx="2689" cy="444"/>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5333" name="AutoShape 213"/>
                <p:cNvCxnSpPr>
                  <a:cxnSpLocks noChangeShapeType="1"/>
                  <a:stCxn id="5297" idx="1"/>
                  <a:endCxn id="5314" idx="0"/>
                </p:cNvCxnSpPr>
                <p:nvPr/>
              </p:nvCxnSpPr>
              <p:spPr bwMode="auto">
                <a:xfrm flipH="1">
                  <a:off x="1920" y="612"/>
                  <a:ext cx="1789" cy="444"/>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5334" name="AutoShape 214"/>
                <p:cNvCxnSpPr>
                  <a:cxnSpLocks noChangeShapeType="1"/>
                  <a:stCxn id="5298" idx="1"/>
                  <a:endCxn id="5318" idx="0"/>
                </p:cNvCxnSpPr>
                <p:nvPr/>
              </p:nvCxnSpPr>
              <p:spPr bwMode="auto">
                <a:xfrm flipH="1">
                  <a:off x="3000" y="612"/>
                  <a:ext cx="877" cy="444"/>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5335" name="AutoShape 215"/>
                <p:cNvCxnSpPr>
                  <a:cxnSpLocks noChangeShapeType="1"/>
                  <a:stCxn id="5284" idx="1"/>
                  <a:endCxn id="5307" idx="0"/>
                </p:cNvCxnSpPr>
                <p:nvPr/>
              </p:nvCxnSpPr>
              <p:spPr bwMode="auto">
                <a:xfrm flipH="1">
                  <a:off x="288" y="900"/>
                  <a:ext cx="1" cy="156"/>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5336" name="AutoShape 216"/>
                <p:cNvCxnSpPr>
                  <a:cxnSpLocks noChangeShapeType="1"/>
                  <a:stCxn id="5289" idx="1"/>
                  <a:endCxn id="5312" idx="0"/>
                </p:cNvCxnSpPr>
                <p:nvPr/>
              </p:nvCxnSpPr>
              <p:spPr bwMode="auto">
                <a:xfrm flipH="1">
                  <a:off x="1533" y="612"/>
                  <a:ext cx="4" cy="444"/>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5337" name="AutoShape 217"/>
                <p:cNvCxnSpPr>
                  <a:cxnSpLocks noChangeShapeType="1"/>
                  <a:stCxn id="5294" idx="1"/>
                  <a:endCxn id="5317" idx="0"/>
                </p:cNvCxnSpPr>
                <p:nvPr/>
              </p:nvCxnSpPr>
              <p:spPr bwMode="auto">
                <a:xfrm flipH="1">
                  <a:off x="2784" y="612"/>
                  <a:ext cx="1" cy="444"/>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5338" name="AutoShape 218"/>
                <p:cNvCxnSpPr>
                  <a:cxnSpLocks noChangeShapeType="1"/>
                  <a:stCxn id="5299" idx="1"/>
                  <a:endCxn id="5322" idx="0"/>
                </p:cNvCxnSpPr>
                <p:nvPr/>
              </p:nvCxnSpPr>
              <p:spPr bwMode="auto">
                <a:xfrm flipH="1">
                  <a:off x="4044" y="612"/>
                  <a:ext cx="1" cy="444"/>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grpSp>
              <p:nvGrpSpPr>
                <p:cNvPr id="5339" name="Group 219"/>
                <p:cNvGrpSpPr/>
                <p:nvPr/>
              </p:nvGrpSpPr>
              <p:grpSpPr bwMode="auto">
                <a:xfrm>
                  <a:off x="1248" y="0"/>
                  <a:ext cx="720" cy="468"/>
                  <a:chOff x="0" y="0"/>
                  <a:chExt cx="720" cy="468"/>
                </a:xfrm>
              </p:grpSpPr>
              <p:sp>
                <p:nvSpPr>
                  <p:cNvPr id="5340" name="Text Box 220"/>
                  <p:cNvSpPr txBox="1">
                    <a:spLocks noChangeArrowheads="1"/>
                  </p:cNvSpPr>
                  <p:nvPr/>
                </p:nvSpPr>
                <p:spPr bwMode="auto">
                  <a:xfrm>
                    <a:off x="0" y="156"/>
                    <a:ext cx="720" cy="312"/>
                  </a:xfrm>
                  <a:prstGeom prst="rect">
                    <a:avLst/>
                  </a:prstGeom>
                  <a:solidFill>
                    <a:srgbClr val="FFFFFF"/>
                  </a:solidFill>
                  <a:ln w="9525">
                    <a:solidFill>
                      <a:srgbClr val="000000"/>
                    </a:solidFill>
                    <a:miter lim="800000"/>
                  </a:ln>
                </p:spPr>
                <p:txBody>
                  <a:bodyPr lIns="18000" tIns="10800" rIns="18000" bIns="10800"/>
                  <a:lstStyle/>
                  <a:p>
                    <a:pPr algn="ctr"/>
                    <a:r>
                      <a:rPr lang="en-US" altLang="zh-CN" sz="1600">
                        <a:latin typeface="Times New Roman" panose="02020603050405020304" pitchFamily="18" charset="0"/>
                      </a:rPr>
                      <a:t>  S</a:t>
                    </a:r>
                    <a:r>
                      <a:rPr lang="en-US" altLang="zh-CN" sz="1600" baseline="-25000">
                        <a:latin typeface="Times New Roman" panose="02020603050405020304" pitchFamily="18" charset="0"/>
                      </a:rPr>
                      <a:t>32</a:t>
                    </a:r>
                    <a:endParaRPr lang="en-US" altLang="zh-CN" sz="1600"/>
                  </a:p>
                </p:txBody>
              </p:sp>
              <p:grpSp>
                <p:nvGrpSpPr>
                  <p:cNvPr id="5341" name="Group 221"/>
                  <p:cNvGrpSpPr/>
                  <p:nvPr/>
                </p:nvGrpSpPr>
                <p:grpSpPr bwMode="auto">
                  <a:xfrm>
                    <a:off x="120" y="0"/>
                    <a:ext cx="517" cy="156"/>
                    <a:chOff x="0" y="0"/>
                    <a:chExt cx="517" cy="156"/>
                  </a:xfrm>
                </p:grpSpPr>
                <p:sp>
                  <p:nvSpPr>
                    <p:cNvPr id="5342" name="Line 222"/>
                    <p:cNvSpPr>
                      <a:spLocks noChangeShapeType="1"/>
                    </p:cNvSpPr>
                    <p:nvPr/>
                  </p:nvSpPr>
                  <p:spPr bwMode="auto">
                    <a:xfrm>
                      <a:off x="0"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43" name="Line 223"/>
                    <p:cNvSpPr>
                      <a:spLocks noChangeShapeType="1"/>
                    </p:cNvSpPr>
                    <p:nvPr/>
                  </p:nvSpPr>
                  <p:spPr bwMode="auto">
                    <a:xfrm>
                      <a:off x="168"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44" name="Line 224"/>
                    <p:cNvSpPr>
                      <a:spLocks noChangeShapeType="1"/>
                    </p:cNvSpPr>
                    <p:nvPr/>
                  </p:nvSpPr>
                  <p:spPr bwMode="auto">
                    <a:xfrm>
                      <a:off x="336"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45" name="Line 225"/>
                    <p:cNvSpPr>
                      <a:spLocks noChangeShapeType="1"/>
                    </p:cNvSpPr>
                    <p:nvPr/>
                  </p:nvSpPr>
                  <p:spPr bwMode="auto">
                    <a:xfrm>
                      <a:off x="516"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346" name="Group 226"/>
                <p:cNvGrpSpPr/>
                <p:nvPr/>
              </p:nvGrpSpPr>
              <p:grpSpPr bwMode="auto">
                <a:xfrm>
                  <a:off x="2328" y="0"/>
                  <a:ext cx="720" cy="468"/>
                  <a:chOff x="0" y="0"/>
                  <a:chExt cx="720" cy="468"/>
                </a:xfrm>
              </p:grpSpPr>
              <p:sp>
                <p:nvSpPr>
                  <p:cNvPr id="5347" name="Text Box 227"/>
                  <p:cNvSpPr txBox="1">
                    <a:spLocks noChangeArrowheads="1"/>
                  </p:cNvSpPr>
                  <p:nvPr/>
                </p:nvSpPr>
                <p:spPr bwMode="auto">
                  <a:xfrm>
                    <a:off x="0" y="156"/>
                    <a:ext cx="720" cy="312"/>
                  </a:xfrm>
                  <a:prstGeom prst="rect">
                    <a:avLst/>
                  </a:prstGeom>
                  <a:solidFill>
                    <a:srgbClr val="FFFFFF"/>
                  </a:solidFill>
                  <a:ln w="9525">
                    <a:solidFill>
                      <a:srgbClr val="000000"/>
                    </a:solidFill>
                    <a:miter lim="800000"/>
                  </a:ln>
                </p:spPr>
                <p:txBody>
                  <a:bodyPr lIns="18000" tIns="10800" rIns="18000" bIns="10800"/>
                  <a:lstStyle/>
                  <a:p>
                    <a:pPr algn="ctr"/>
                    <a:r>
                      <a:rPr lang="en-US" altLang="zh-CN" sz="1000">
                        <a:latin typeface="Times New Roman" panose="02020603050405020304" pitchFamily="18" charset="0"/>
                      </a:rPr>
                      <a:t>  </a:t>
                    </a:r>
                    <a:r>
                      <a:rPr lang="en-US" altLang="zh-CN" sz="1600">
                        <a:latin typeface="Times New Roman" panose="02020603050405020304" pitchFamily="18" charset="0"/>
                      </a:rPr>
                      <a:t>S</a:t>
                    </a:r>
                    <a:r>
                      <a:rPr lang="en-US" altLang="zh-CN" sz="1600" baseline="-25000">
                        <a:latin typeface="Times New Roman" panose="02020603050405020304" pitchFamily="18" charset="0"/>
                      </a:rPr>
                      <a:t>33</a:t>
                    </a:r>
                    <a:endParaRPr lang="en-US" altLang="zh-CN" sz="1600"/>
                  </a:p>
                </p:txBody>
              </p:sp>
              <p:grpSp>
                <p:nvGrpSpPr>
                  <p:cNvPr id="5348" name="Group 228"/>
                  <p:cNvGrpSpPr/>
                  <p:nvPr/>
                </p:nvGrpSpPr>
                <p:grpSpPr bwMode="auto">
                  <a:xfrm>
                    <a:off x="120" y="0"/>
                    <a:ext cx="517" cy="156"/>
                    <a:chOff x="0" y="0"/>
                    <a:chExt cx="517" cy="156"/>
                  </a:xfrm>
                </p:grpSpPr>
                <p:sp>
                  <p:nvSpPr>
                    <p:cNvPr id="5349" name="Line 229"/>
                    <p:cNvSpPr>
                      <a:spLocks noChangeShapeType="1"/>
                    </p:cNvSpPr>
                    <p:nvPr/>
                  </p:nvSpPr>
                  <p:spPr bwMode="auto">
                    <a:xfrm>
                      <a:off x="0"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50" name="Line 230"/>
                    <p:cNvSpPr>
                      <a:spLocks noChangeShapeType="1"/>
                    </p:cNvSpPr>
                    <p:nvPr/>
                  </p:nvSpPr>
                  <p:spPr bwMode="auto">
                    <a:xfrm>
                      <a:off x="168"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51" name="Line 231"/>
                    <p:cNvSpPr>
                      <a:spLocks noChangeShapeType="1"/>
                    </p:cNvSpPr>
                    <p:nvPr/>
                  </p:nvSpPr>
                  <p:spPr bwMode="auto">
                    <a:xfrm>
                      <a:off x="336"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52" name="Line 232"/>
                    <p:cNvSpPr>
                      <a:spLocks noChangeShapeType="1"/>
                    </p:cNvSpPr>
                    <p:nvPr/>
                  </p:nvSpPr>
                  <p:spPr bwMode="auto">
                    <a:xfrm>
                      <a:off x="516"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353" name="Group 233"/>
                <p:cNvGrpSpPr/>
                <p:nvPr/>
              </p:nvGrpSpPr>
              <p:grpSpPr bwMode="auto">
                <a:xfrm>
                  <a:off x="3408" y="0"/>
                  <a:ext cx="720" cy="468"/>
                  <a:chOff x="0" y="0"/>
                  <a:chExt cx="720" cy="468"/>
                </a:xfrm>
              </p:grpSpPr>
              <p:sp>
                <p:nvSpPr>
                  <p:cNvPr id="5354" name="Text Box 234"/>
                  <p:cNvSpPr txBox="1">
                    <a:spLocks noChangeArrowheads="1"/>
                  </p:cNvSpPr>
                  <p:nvPr/>
                </p:nvSpPr>
                <p:spPr bwMode="auto">
                  <a:xfrm>
                    <a:off x="0" y="156"/>
                    <a:ext cx="720" cy="312"/>
                  </a:xfrm>
                  <a:prstGeom prst="rect">
                    <a:avLst/>
                  </a:prstGeom>
                  <a:solidFill>
                    <a:srgbClr val="FFFFFF"/>
                  </a:solidFill>
                  <a:ln w="9525">
                    <a:solidFill>
                      <a:srgbClr val="000000"/>
                    </a:solidFill>
                    <a:miter lim="800000"/>
                  </a:ln>
                </p:spPr>
                <p:txBody>
                  <a:bodyPr lIns="18000" tIns="10800" rIns="18000" bIns="10800"/>
                  <a:lstStyle/>
                  <a:p>
                    <a:pPr algn="ctr"/>
                    <a:r>
                      <a:rPr lang="en-US" altLang="zh-CN" sz="1600">
                        <a:latin typeface="Times New Roman" panose="02020603050405020304" pitchFamily="18" charset="0"/>
                      </a:rPr>
                      <a:t>  S</a:t>
                    </a:r>
                    <a:r>
                      <a:rPr lang="en-US" altLang="zh-CN" sz="1600" baseline="-25000">
                        <a:latin typeface="Times New Roman" panose="02020603050405020304" pitchFamily="18" charset="0"/>
                      </a:rPr>
                      <a:t>34</a:t>
                    </a:r>
                    <a:endParaRPr lang="en-US" altLang="zh-CN" sz="1600"/>
                  </a:p>
                </p:txBody>
              </p:sp>
              <p:grpSp>
                <p:nvGrpSpPr>
                  <p:cNvPr id="5355" name="Group 235"/>
                  <p:cNvGrpSpPr/>
                  <p:nvPr/>
                </p:nvGrpSpPr>
                <p:grpSpPr bwMode="auto">
                  <a:xfrm>
                    <a:off x="120" y="0"/>
                    <a:ext cx="517" cy="156"/>
                    <a:chOff x="0" y="0"/>
                    <a:chExt cx="517" cy="156"/>
                  </a:xfrm>
                </p:grpSpPr>
                <p:sp>
                  <p:nvSpPr>
                    <p:cNvPr id="5356" name="Line 236"/>
                    <p:cNvSpPr>
                      <a:spLocks noChangeShapeType="1"/>
                    </p:cNvSpPr>
                    <p:nvPr/>
                  </p:nvSpPr>
                  <p:spPr bwMode="auto">
                    <a:xfrm>
                      <a:off x="0"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57" name="Line 237"/>
                    <p:cNvSpPr>
                      <a:spLocks noChangeShapeType="1"/>
                    </p:cNvSpPr>
                    <p:nvPr/>
                  </p:nvSpPr>
                  <p:spPr bwMode="auto">
                    <a:xfrm>
                      <a:off x="168"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58" name="Line 238"/>
                    <p:cNvSpPr>
                      <a:spLocks noChangeShapeType="1"/>
                    </p:cNvSpPr>
                    <p:nvPr/>
                  </p:nvSpPr>
                  <p:spPr bwMode="auto">
                    <a:xfrm>
                      <a:off x="336"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59" name="Line 239"/>
                    <p:cNvSpPr>
                      <a:spLocks noChangeShapeType="1"/>
                    </p:cNvSpPr>
                    <p:nvPr/>
                  </p:nvSpPr>
                  <p:spPr bwMode="auto">
                    <a:xfrm>
                      <a:off x="516"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5360" name="Rectangle 240"/>
                <p:cNvSpPr>
                  <a:spLocks noChangeArrowheads="1"/>
                </p:cNvSpPr>
                <p:nvPr/>
              </p:nvSpPr>
              <p:spPr bwMode="auto">
                <a:xfrm>
                  <a:off x="0" y="1212"/>
                  <a:ext cx="4320" cy="312"/>
                </a:xfrm>
                <a:prstGeom prst="rect">
                  <a:avLst/>
                </a:prstGeom>
                <a:solidFill>
                  <a:srgbClr val="FFFFFF"/>
                </a:solidFill>
                <a:ln w="9525">
                  <a:solidFill>
                    <a:srgbClr val="000000"/>
                  </a:solidFill>
                  <a:miter lim="800000"/>
                </a:ln>
              </p:spPr>
              <p:txBody>
                <a:bodyPr lIns="18000" tIns="10800" rIns="18000" bIns="10800"/>
                <a:lstStyle/>
                <a:p>
                  <a:pPr algn="ctr"/>
                  <a:r>
                    <a:rPr lang="en-US" altLang="zh-CN" sz="1600">
                      <a:latin typeface="Times New Roman" panose="02020603050405020304" pitchFamily="18" charset="0"/>
                    </a:rPr>
                    <a:t>subkey </a:t>
                  </a:r>
                  <a:r>
                    <a:rPr lang="en-US" altLang="zh-CN" sz="1600" i="1">
                      <a:latin typeface="Times New Roman" panose="02020603050405020304" pitchFamily="18" charset="0"/>
                    </a:rPr>
                    <a:t>K</a:t>
                  </a:r>
                  <a:r>
                    <a:rPr lang="en-US" altLang="zh-CN" sz="1600" baseline="-25000">
                      <a:latin typeface="Times New Roman" panose="02020603050405020304" pitchFamily="18" charset="0"/>
                    </a:rPr>
                    <a:t>4</a:t>
                  </a:r>
                  <a:r>
                    <a:rPr lang="en-US" altLang="zh-CN" sz="1600">
                      <a:latin typeface="Times New Roman" panose="02020603050405020304" pitchFamily="18" charset="0"/>
                    </a:rPr>
                    <a:t> mixing</a:t>
                  </a:r>
                  <a:endParaRPr lang="en-US" altLang="zh-CN" sz="1600">
                    <a:latin typeface="Times New Roman" panose="02020603050405020304" pitchFamily="18" charset="0"/>
                  </a:endParaRPr>
                </a:p>
                <a:p>
                  <a:endParaRPr lang="en-US" altLang="zh-CN" sz="1600"/>
                </a:p>
              </p:txBody>
            </p:sp>
          </p:grpSp>
          <p:sp>
            <p:nvSpPr>
              <p:cNvPr id="5361" name="Rectangle 241"/>
              <p:cNvSpPr>
                <a:spLocks noChangeArrowheads="1"/>
              </p:cNvSpPr>
              <p:nvPr/>
            </p:nvSpPr>
            <p:spPr bwMode="auto">
              <a:xfrm>
                <a:off x="0" y="5976"/>
                <a:ext cx="4320" cy="312"/>
              </a:xfrm>
              <a:prstGeom prst="rect">
                <a:avLst/>
              </a:prstGeom>
              <a:solidFill>
                <a:srgbClr val="FFFFFF"/>
              </a:solidFill>
              <a:ln w="9525">
                <a:solidFill>
                  <a:srgbClr val="000000"/>
                </a:solidFill>
                <a:miter lim="800000"/>
              </a:ln>
            </p:spPr>
            <p:txBody>
              <a:bodyPr lIns="18000" tIns="10800" rIns="18000" bIns="10800"/>
              <a:lstStyle/>
              <a:p>
                <a:pPr algn="ctr"/>
                <a:r>
                  <a:rPr lang="en-US" altLang="zh-CN" sz="1600">
                    <a:latin typeface="Times New Roman" panose="02020603050405020304" pitchFamily="18" charset="0"/>
                  </a:rPr>
                  <a:t>subkey </a:t>
                </a:r>
                <a:r>
                  <a:rPr lang="en-US" altLang="zh-CN" sz="1600" i="1">
                    <a:latin typeface="Times New Roman" panose="02020603050405020304" pitchFamily="18" charset="0"/>
                  </a:rPr>
                  <a:t>K</a:t>
                </a:r>
                <a:r>
                  <a:rPr lang="en-US" altLang="zh-CN" sz="1600" baseline="-25000">
                    <a:latin typeface="Times New Roman" panose="02020603050405020304" pitchFamily="18" charset="0"/>
                  </a:rPr>
                  <a:t>5</a:t>
                </a:r>
                <a:r>
                  <a:rPr lang="en-US" altLang="zh-CN" sz="1600">
                    <a:latin typeface="Times New Roman" panose="02020603050405020304" pitchFamily="18" charset="0"/>
                  </a:rPr>
                  <a:t> mixing</a:t>
                </a:r>
                <a:endParaRPr lang="en-US" altLang="zh-CN" sz="1600">
                  <a:latin typeface="Times New Roman" panose="02020603050405020304" pitchFamily="18" charset="0"/>
                </a:endParaRPr>
              </a:p>
              <a:p>
                <a:endParaRPr lang="en-US" altLang="zh-CN" sz="1600"/>
              </a:p>
            </p:txBody>
          </p:sp>
          <p:grpSp>
            <p:nvGrpSpPr>
              <p:cNvPr id="5362" name="Group 242"/>
              <p:cNvGrpSpPr/>
              <p:nvPr/>
            </p:nvGrpSpPr>
            <p:grpSpPr bwMode="auto">
              <a:xfrm>
                <a:off x="192" y="5364"/>
                <a:ext cx="3960" cy="624"/>
                <a:chOff x="0" y="0"/>
                <a:chExt cx="3960" cy="624"/>
              </a:xfrm>
            </p:grpSpPr>
            <p:sp>
              <p:nvSpPr>
                <p:cNvPr id="5363" name="Line 243"/>
                <p:cNvSpPr>
                  <a:spLocks noChangeShapeType="1"/>
                </p:cNvSpPr>
                <p:nvPr/>
              </p:nvSpPr>
              <p:spPr bwMode="auto">
                <a:xfrm>
                  <a:off x="288"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64" name="Line 244"/>
                <p:cNvSpPr>
                  <a:spLocks noChangeShapeType="1"/>
                </p:cNvSpPr>
                <p:nvPr/>
              </p:nvSpPr>
              <p:spPr bwMode="auto">
                <a:xfrm>
                  <a:off x="444"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65" name="Line 245"/>
                <p:cNvSpPr>
                  <a:spLocks noChangeShapeType="1"/>
                </p:cNvSpPr>
                <p:nvPr/>
              </p:nvSpPr>
              <p:spPr bwMode="auto">
                <a:xfrm>
                  <a:off x="624"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66" name="Line 246"/>
                <p:cNvSpPr>
                  <a:spLocks noChangeShapeType="1"/>
                </p:cNvSpPr>
                <p:nvPr/>
              </p:nvSpPr>
              <p:spPr bwMode="auto">
                <a:xfrm>
                  <a:off x="1200"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67" name="Line 247"/>
                <p:cNvSpPr>
                  <a:spLocks noChangeShapeType="1"/>
                </p:cNvSpPr>
                <p:nvPr/>
              </p:nvSpPr>
              <p:spPr bwMode="auto">
                <a:xfrm>
                  <a:off x="1368"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68" name="Line 248"/>
                <p:cNvSpPr>
                  <a:spLocks noChangeShapeType="1"/>
                </p:cNvSpPr>
                <p:nvPr/>
              </p:nvSpPr>
              <p:spPr bwMode="auto">
                <a:xfrm>
                  <a:off x="1548"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69" name="Line 249"/>
                <p:cNvSpPr>
                  <a:spLocks noChangeShapeType="1"/>
                </p:cNvSpPr>
                <p:nvPr/>
              </p:nvSpPr>
              <p:spPr bwMode="auto">
                <a:xfrm>
                  <a:off x="1728"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70" name="Line 250"/>
                <p:cNvSpPr>
                  <a:spLocks noChangeShapeType="1"/>
                </p:cNvSpPr>
                <p:nvPr/>
              </p:nvSpPr>
              <p:spPr bwMode="auto">
                <a:xfrm>
                  <a:off x="2268"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71" name="Line 251"/>
                <p:cNvSpPr>
                  <a:spLocks noChangeShapeType="1"/>
                </p:cNvSpPr>
                <p:nvPr/>
              </p:nvSpPr>
              <p:spPr bwMode="auto">
                <a:xfrm>
                  <a:off x="2448"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72" name="Line 252"/>
                <p:cNvSpPr>
                  <a:spLocks noChangeShapeType="1"/>
                </p:cNvSpPr>
                <p:nvPr/>
              </p:nvSpPr>
              <p:spPr bwMode="auto">
                <a:xfrm>
                  <a:off x="2616"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73" name="Line 253"/>
                <p:cNvSpPr>
                  <a:spLocks noChangeShapeType="1"/>
                </p:cNvSpPr>
                <p:nvPr/>
              </p:nvSpPr>
              <p:spPr bwMode="auto">
                <a:xfrm>
                  <a:off x="2808"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74" name="Line 254"/>
                <p:cNvSpPr>
                  <a:spLocks noChangeShapeType="1"/>
                </p:cNvSpPr>
                <p:nvPr/>
              </p:nvSpPr>
              <p:spPr bwMode="auto">
                <a:xfrm>
                  <a:off x="3360"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75" name="Line 255"/>
                <p:cNvSpPr>
                  <a:spLocks noChangeShapeType="1"/>
                </p:cNvSpPr>
                <p:nvPr/>
              </p:nvSpPr>
              <p:spPr bwMode="auto">
                <a:xfrm>
                  <a:off x="3540"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76" name="Line 256"/>
                <p:cNvSpPr>
                  <a:spLocks noChangeShapeType="1"/>
                </p:cNvSpPr>
                <p:nvPr/>
              </p:nvSpPr>
              <p:spPr bwMode="auto">
                <a:xfrm>
                  <a:off x="3708"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77" name="Line 257"/>
                <p:cNvSpPr>
                  <a:spLocks noChangeShapeType="1"/>
                </p:cNvSpPr>
                <p:nvPr/>
              </p:nvSpPr>
              <p:spPr bwMode="auto">
                <a:xfrm>
                  <a:off x="3876" y="456"/>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5378" name="Group 258"/>
                <p:cNvGrpSpPr/>
                <p:nvPr/>
              </p:nvGrpSpPr>
              <p:grpSpPr bwMode="auto">
                <a:xfrm>
                  <a:off x="0" y="12"/>
                  <a:ext cx="720" cy="468"/>
                  <a:chOff x="0" y="0"/>
                  <a:chExt cx="720" cy="468"/>
                </a:xfrm>
              </p:grpSpPr>
              <p:sp>
                <p:nvSpPr>
                  <p:cNvPr id="5379" name="Text Box 259"/>
                  <p:cNvSpPr txBox="1">
                    <a:spLocks noChangeArrowheads="1"/>
                  </p:cNvSpPr>
                  <p:nvPr/>
                </p:nvSpPr>
                <p:spPr bwMode="auto">
                  <a:xfrm>
                    <a:off x="0" y="156"/>
                    <a:ext cx="720" cy="312"/>
                  </a:xfrm>
                  <a:prstGeom prst="rect">
                    <a:avLst/>
                  </a:prstGeom>
                  <a:solidFill>
                    <a:srgbClr val="FFFFFF"/>
                  </a:solidFill>
                  <a:ln w="9525">
                    <a:solidFill>
                      <a:srgbClr val="000000"/>
                    </a:solidFill>
                    <a:miter lim="800000"/>
                  </a:ln>
                </p:spPr>
                <p:txBody>
                  <a:bodyPr lIns="18000" tIns="10800" rIns="18000" bIns="10800"/>
                  <a:lstStyle/>
                  <a:p>
                    <a:pPr algn="ctr"/>
                    <a:r>
                      <a:rPr lang="en-US" altLang="zh-CN" sz="1600">
                        <a:latin typeface="Times New Roman" panose="02020603050405020304" pitchFamily="18" charset="0"/>
                      </a:rPr>
                      <a:t>  S</a:t>
                    </a:r>
                    <a:r>
                      <a:rPr lang="en-US" altLang="zh-CN" sz="1600" baseline="-25000">
                        <a:latin typeface="Times New Roman" panose="02020603050405020304" pitchFamily="18" charset="0"/>
                      </a:rPr>
                      <a:t>41</a:t>
                    </a:r>
                    <a:endParaRPr lang="en-US" altLang="zh-CN" sz="1600"/>
                  </a:p>
                </p:txBody>
              </p:sp>
              <p:grpSp>
                <p:nvGrpSpPr>
                  <p:cNvPr id="5380" name="Group 260"/>
                  <p:cNvGrpSpPr/>
                  <p:nvPr/>
                </p:nvGrpSpPr>
                <p:grpSpPr bwMode="auto">
                  <a:xfrm>
                    <a:off x="120" y="0"/>
                    <a:ext cx="517" cy="156"/>
                    <a:chOff x="0" y="0"/>
                    <a:chExt cx="517" cy="156"/>
                  </a:xfrm>
                </p:grpSpPr>
                <p:sp>
                  <p:nvSpPr>
                    <p:cNvPr id="5381" name="Line 261"/>
                    <p:cNvSpPr>
                      <a:spLocks noChangeShapeType="1"/>
                    </p:cNvSpPr>
                    <p:nvPr/>
                  </p:nvSpPr>
                  <p:spPr bwMode="auto">
                    <a:xfrm>
                      <a:off x="0"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82" name="Line 262"/>
                    <p:cNvSpPr>
                      <a:spLocks noChangeShapeType="1"/>
                    </p:cNvSpPr>
                    <p:nvPr/>
                  </p:nvSpPr>
                  <p:spPr bwMode="auto">
                    <a:xfrm>
                      <a:off x="168"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83" name="Line 263"/>
                    <p:cNvSpPr>
                      <a:spLocks noChangeShapeType="1"/>
                    </p:cNvSpPr>
                    <p:nvPr/>
                  </p:nvSpPr>
                  <p:spPr bwMode="auto">
                    <a:xfrm>
                      <a:off x="336"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84" name="Line 264"/>
                    <p:cNvSpPr>
                      <a:spLocks noChangeShapeType="1"/>
                    </p:cNvSpPr>
                    <p:nvPr/>
                  </p:nvSpPr>
                  <p:spPr bwMode="auto">
                    <a:xfrm>
                      <a:off x="516"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385" name="Group 265"/>
                <p:cNvGrpSpPr/>
                <p:nvPr/>
              </p:nvGrpSpPr>
              <p:grpSpPr bwMode="auto">
                <a:xfrm>
                  <a:off x="1080" y="0"/>
                  <a:ext cx="720" cy="468"/>
                  <a:chOff x="0" y="0"/>
                  <a:chExt cx="720" cy="468"/>
                </a:xfrm>
              </p:grpSpPr>
              <p:sp>
                <p:nvSpPr>
                  <p:cNvPr id="5386" name="Text Box 266"/>
                  <p:cNvSpPr txBox="1">
                    <a:spLocks noChangeArrowheads="1"/>
                  </p:cNvSpPr>
                  <p:nvPr/>
                </p:nvSpPr>
                <p:spPr bwMode="auto">
                  <a:xfrm>
                    <a:off x="0" y="156"/>
                    <a:ext cx="720" cy="312"/>
                  </a:xfrm>
                  <a:prstGeom prst="rect">
                    <a:avLst/>
                  </a:prstGeom>
                  <a:solidFill>
                    <a:srgbClr val="FFFFFF"/>
                  </a:solidFill>
                  <a:ln w="9525">
                    <a:solidFill>
                      <a:srgbClr val="000000"/>
                    </a:solidFill>
                    <a:miter lim="800000"/>
                  </a:ln>
                </p:spPr>
                <p:txBody>
                  <a:bodyPr lIns="18000" tIns="10800" rIns="18000" bIns="10800"/>
                  <a:lstStyle/>
                  <a:p>
                    <a:pPr algn="ctr"/>
                    <a:r>
                      <a:rPr lang="en-US" altLang="zh-CN" sz="1600">
                        <a:latin typeface="Times New Roman" panose="02020603050405020304" pitchFamily="18" charset="0"/>
                      </a:rPr>
                      <a:t>  S</a:t>
                    </a:r>
                    <a:r>
                      <a:rPr lang="en-US" altLang="zh-CN" sz="1600" baseline="-25000">
                        <a:latin typeface="Times New Roman" panose="02020603050405020304" pitchFamily="18" charset="0"/>
                      </a:rPr>
                      <a:t>42</a:t>
                    </a:r>
                    <a:endParaRPr lang="en-US" altLang="zh-CN" sz="1600"/>
                  </a:p>
                </p:txBody>
              </p:sp>
              <p:grpSp>
                <p:nvGrpSpPr>
                  <p:cNvPr id="5387" name="Group 267"/>
                  <p:cNvGrpSpPr/>
                  <p:nvPr/>
                </p:nvGrpSpPr>
                <p:grpSpPr bwMode="auto">
                  <a:xfrm>
                    <a:off x="120" y="0"/>
                    <a:ext cx="517" cy="156"/>
                    <a:chOff x="0" y="0"/>
                    <a:chExt cx="517" cy="156"/>
                  </a:xfrm>
                </p:grpSpPr>
                <p:sp>
                  <p:nvSpPr>
                    <p:cNvPr id="5388" name="Line 268"/>
                    <p:cNvSpPr>
                      <a:spLocks noChangeShapeType="1"/>
                    </p:cNvSpPr>
                    <p:nvPr/>
                  </p:nvSpPr>
                  <p:spPr bwMode="auto">
                    <a:xfrm>
                      <a:off x="0"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89" name="Line 269"/>
                    <p:cNvSpPr>
                      <a:spLocks noChangeShapeType="1"/>
                    </p:cNvSpPr>
                    <p:nvPr/>
                  </p:nvSpPr>
                  <p:spPr bwMode="auto">
                    <a:xfrm>
                      <a:off x="168"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90" name="Line 270"/>
                    <p:cNvSpPr>
                      <a:spLocks noChangeShapeType="1"/>
                    </p:cNvSpPr>
                    <p:nvPr/>
                  </p:nvSpPr>
                  <p:spPr bwMode="auto">
                    <a:xfrm>
                      <a:off x="336"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91" name="Line 271"/>
                    <p:cNvSpPr>
                      <a:spLocks noChangeShapeType="1"/>
                    </p:cNvSpPr>
                    <p:nvPr/>
                  </p:nvSpPr>
                  <p:spPr bwMode="auto">
                    <a:xfrm>
                      <a:off x="516"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392" name="Group 272"/>
                <p:cNvGrpSpPr/>
                <p:nvPr/>
              </p:nvGrpSpPr>
              <p:grpSpPr bwMode="auto">
                <a:xfrm>
                  <a:off x="2160" y="0"/>
                  <a:ext cx="720" cy="468"/>
                  <a:chOff x="0" y="0"/>
                  <a:chExt cx="720" cy="468"/>
                </a:xfrm>
              </p:grpSpPr>
              <p:sp>
                <p:nvSpPr>
                  <p:cNvPr id="5393" name="Text Box 273"/>
                  <p:cNvSpPr txBox="1">
                    <a:spLocks noChangeArrowheads="1"/>
                  </p:cNvSpPr>
                  <p:nvPr/>
                </p:nvSpPr>
                <p:spPr bwMode="auto">
                  <a:xfrm>
                    <a:off x="0" y="156"/>
                    <a:ext cx="720" cy="312"/>
                  </a:xfrm>
                  <a:prstGeom prst="rect">
                    <a:avLst/>
                  </a:prstGeom>
                  <a:solidFill>
                    <a:srgbClr val="FFFFFF"/>
                  </a:solidFill>
                  <a:ln w="9525">
                    <a:solidFill>
                      <a:srgbClr val="000000"/>
                    </a:solidFill>
                    <a:miter lim="800000"/>
                  </a:ln>
                </p:spPr>
                <p:txBody>
                  <a:bodyPr lIns="18000" tIns="10800" rIns="18000" bIns="10800"/>
                  <a:lstStyle/>
                  <a:p>
                    <a:pPr algn="ctr"/>
                    <a:r>
                      <a:rPr lang="en-US" altLang="zh-CN" sz="1600">
                        <a:latin typeface="Times New Roman" panose="02020603050405020304" pitchFamily="18" charset="0"/>
                      </a:rPr>
                      <a:t>  S</a:t>
                    </a:r>
                    <a:r>
                      <a:rPr lang="en-US" altLang="zh-CN" sz="1600" baseline="-25000">
                        <a:latin typeface="Times New Roman" panose="02020603050405020304" pitchFamily="18" charset="0"/>
                      </a:rPr>
                      <a:t>43</a:t>
                    </a:r>
                    <a:endParaRPr lang="en-US" altLang="zh-CN" sz="1600"/>
                  </a:p>
                </p:txBody>
              </p:sp>
              <p:grpSp>
                <p:nvGrpSpPr>
                  <p:cNvPr id="5394" name="Group 274"/>
                  <p:cNvGrpSpPr/>
                  <p:nvPr/>
                </p:nvGrpSpPr>
                <p:grpSpPr bwMode="auto">
                  <a:xfrm>
                    <a:off x="120" y="0"/>
                    <a:ext cx="517" cy="156"/>
                    <a:chOff x="0" y="0"/>
                    <a:chExt cx="517" cy="156"/>
                  </a:xfrm>
                </p:grpSpPr>
                <p:sp>
                  <p:nvSpPr>
                    <p:cNvPr id="5395" name="Line 275"/>
                    <p:cNvSpPr>
                      <a:spLocks noChangeShapeType="1"/>
                    </p:cNvSpPr>
                    <p:nvPr/>
                  </p:nvSpPr>
                  <p:spPr bwMode="auto">
                    <a:xfrm>
                      <a:off x="0"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96" name="Line 276"/>
                    <p:cNvSpPr>
                      <a:spLocks noChangeShapeType="1"/>
                    </p:cNvSpPr>
                    <p:nvPr/>
                  </p:nvSpPr>
                  <p:spPr bwMode="auto">
                    <a:xfrm>
                      <a:off x="168"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97" name="Line 277"/>
                    <p:cNvSpPr>
                      <a:spLocks noChangeShapeType="1"/>
                    </p:cNvSpPr>
                    <p:nvPr/>
                  </p:nvSpPr>
                  <p:spPr bwMode="auto">
                    <a:xfrm>
                      <a:off x="336"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98" name="Line 278"/>
                    <p:cNvSpPr>
                      <a:spLocks noChangeShapeType="1"/>
                    </p:cNvSpPr>
                    <p:nvPr/>
                  </p:nvSpPr>
                  <p:spPr bwMode="auto">
                    <a:xfrm>
                      <a:off x="516"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399" name="Group 279"/>
                <p:cNvGrpSpPr/>
                <p:nvPr/>
              </p:nvGrpSpPr>
              <p:grpSpPr bwMode="auto">
                <a:xfrm>
                  <a:off x="3240" y="0"/>
                  <a:ext cx="720" cy="468"/>
                  <a:chOff x="0" y="0"/>
                  <a:chExt cx="720" cy="468"/>
                </a:xfrm>
              </p:grpSpPr>
              <p:sp>
                <p:nvSpPr>
                  <p:cNvPr id="5400" name="Text Box 280"/>
                  <p:cNvSpPr txBox="1">
                    <a:spLocks noChangeArrowheads="1"/>
                  </p:cNvSpPr>
                  <p:nvPr/>
                </p:nvSpPr>
                <p:spPr bwMode="auto">
                  <a:xfrm>
                    <a:off x="0" y="156"/>
                    <a:ext cx="720" cy="312"/>
                  </a:xfrm>
                  <a:prstGeom prst="rect">
                    <a:avLst/>
                  </a:prstGeom>
                  <a:solidFill>
                    <a:srgbClr val="FFFFFF"/>
                  </a:solidFill>
                  <a:ln w="9525">
                    <a:solidFill>
                      <a:srgbClr val="000000"/>
                    </a:solidFill>
                    <a:miter lim="800000"/>
                  </a:ln>
                </p:spPr>
                <p:txBody>
                  <a:bodyPr lIns="18000" tIns="10800" rIns="18000" bIns="10800"/>
                  <a:lstStyle/>
                  <a:p>
                    <a:pPr algn="ctr"/>
                    <a:r>
                      <a:rPr lang="en-US" altLang="zh-CN" sz="1600">
                        <a:latin typeface="Times New Roman" panose="02020603050405020304" pitchFamily="18" charset="0"/>
                      </a:rPr>
                      <a:t>  S</a:t>
                    </a:r>
                    <a:r>
                      <a:rPr lang="en-US" altLang="zh-CN" sz="1600" baseline="-25000">
                        <a:latin typeface="Times New Roman" panose="02020603050405020304" pitchFamily="18" charset="0"/>
                      </a:rPr>
                      <a:t>44</a:t>
                    </a:r>
                    <a:endParaRPr lang="en-US" altLang="zh-CN" sz="1600"/>
                  </a:p>
                </p:txBody>
              </p:sp>
              <p:grpSp>
                <p:nvGrpSpPr>
                  <p:cNvPr id="5401" name="Group 281"/>
                  <p:cNvGrpSpPr/>
                  <p:nvPr/>
                </p:nvGrpSpPr>
                <p:grpSpPr bwMode="auto">
                  <a:xfrm>
                    <a:off x="120" y="0"/>
                    <a:ext cx="517" cy="156"/>
                    <a:chOff x="0" y="0"/>
                    <a:chExt cx="517" cy="156"/>
                  </a:xfrm>
                </p:grpSpPr>
                <p:sp>
                  <p:nvSpPr>
                    <p:cNvPr id="5402" name="Line 282"/>
                    <p:cNvSpPr>
                      <a:spLocks noChangeShapeType="1"/>
                    </p:cNvSpPr>
                    <p:nvPr/>
                  </p:nvSpPr>
                  <p:spPr bwMode="auto">
                    <a:xfrm>
                      <a:off x="0"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03" name="Line 283"/>
                    <p:cNvSpPr>
                      <a:spLocks noChangeShapeType="1"/>
                    </p:cNvSpPr>
                    <p:nvPr/>
                  </p:nvSpPr>
                  <p:spPr bwMode="auto">
                    <a:xfrm>
                      <a:off x="168"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04" name="Line 284"/>
                    <p:cNvSpPr>
                      <a:spLocks noChangeShapeType="1"/>
                    </p:cNvSpPr>
                    <p:nvPr/>
                  </p:nvSpPr>
                  <p:spPr bwMode="auto">
                    <a:xfrm>
                      <a:off x="336"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05" name="Line 285"/>
                    <p:cNvSpPr>
                      <a:spLocks noChangeShapeType="1"/>
                    </p:cNvSpPr>
                    <p:nvPr/>
                  </p:nvSpPr>
                  <p:spPr bwMode="auto">
                    <a:xfrm>
                      <a:off x="516"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5406" name="Line 286"/>
                <p:cNvSpPr>
                  <a:spLocks noChangeShapeType="1"/>
                </p:cNvSpPr>
                <p:nvPr/>
              </p:nvSpPr>
              <p:spPr bwMode="auto">
                <a:xfrm>
                  <a:off x="120" y="468"/>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5407" name="Group 287"/>
              <p:cNvGrpSpPr/>
              <p:nvPr/>
            </p:nvGrpSpPr>
            <p:grpSpPr bwMode="auto">
              <a:xfrm>
                <a:off x="336" y="6288"/>
                <a:ext cx="3757" cy="168"/>
                <a:chOff x="0" y="0"/>
                <a:chExt cx="3757" cy="168"/>
              </a:xfrm>
            </p:grpSpPr>
            <p:sp>
              <p:nvSpPr>
                <p:cNvPr id="5408" name="Line 288"/>
                <p:cNvSpPr>
                  <a:spLocks noChangeShapeType="1"/>
                </p:cNvSpPr>
                <p:nvPr/>
              </p:nvSpPr>
              <p:spPr bwMode="auto">
                <a:xfrm>
                  <a:off x="168"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09" name="Line 289"/>
                <p:cNvSpPr>
                  <a:spLocks noChangeShapeType="1"/>
                </p:cNvSpPr>
                <p:nvPr/>
              </p:nvSpPr>
              <p:spPr bwMode="auto">
                <a:xfrm>
                  <a:off x="324"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10" name="Line 290"/>
                <p:cNvSpPr>
                  <a:spLocks noChangeShapeType="1"/>
                </p:cNvSpPr>
                <p:nvPr/>
              </p:nvSpPr>
              <p:spPr bwMode="auto">
                <a:xfrm>
                  <a:off x="504"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11" name="Line 291"/>
                <p:cNvSpPr>
                  <a:spLocks noChangeShapeType="1"/>
                </p:cNvSpPr>
                <p:nvPr/>
              </p:nvSpPr>
              <p:spPr bwMode="auto">
                <a:xfrm>
                  <a:off x="1080"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12" name="Line 292"/>
                <p:cNvSpPr>
                  <a:spLocks noChangeShapeType="1"/>
                </p:cNvSpPr>
                <p:nvPr/>
              </p:nvSpPr>
              <p:spPr bwMode="auto">
                <a:xfrm>
                  <a:off x="1248"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13" name="Line 293"/>
                <p:cNvSpPr>
                  <a:spLocks noChangeShapeType="1"/>
                </p:cNvSpPr>
                <p:nvPr/>
              </p:nvSpPr>
              <p:spPr bwMode="auto">
                <a:xfrm>
                  <a:off x="1428"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14" name="Line 294"/>
                <p:cNvSpPr>
                  <a:spLocks noChangeShapeType="1"/>
                </p:cNvSpPr>
                <p:nvPr/>
              </p:nvSpPr>
              <p:spPr bwMode="auto">
                <a:xfrm>
                  <a:off x="1608"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15" name="Line 295"/>
                <p:cNvSpPr>
                  <a:spLocks noChangeShapeType="1"/>
                </p:cNvSpPr>
                <p:nvPr/>
              </p:nvSpPr>
              <p:spPr bwMode="auto">
                <a:xfrm>
                  <a:off x="2148"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16" name="Line 296"/>
                <p:cNvSpPr>
                  <a:spLocks noChangeShapeType="1"/>
                </p:cNvSpPr>
                <p:nvPr/>
              </p:nvSpPr>
              <p:spPr bwMode="auto">
                <a:xfrm>
                  <a:off x="2328"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17" name="Line 297"/>
                <p:cNvSpPr>
                  <a:spLocks noChangeShapeType="1"/>
                </p:cNvSpPr>
                <p:nvPr/>
              </p:nvSpPr>
              <p:spPr bwMode="auto">
                <a:xfrm>
                  <a:off x="2496"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18" name="Line 298"/>
                <p:cNvSpPr>
                  <a:spLocks noChangeShapeType="1"/>
                </p:cNvSpPr>
                <p:nvPr/>
              </p:nvSpPr>
              <p:spPr bwMode="auto">
                <a:xfrm>
                  <a:off x="2688"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19" name="Line 299"/>
                <p:cNvSpPr>
                  <a:spLocks noChangeShapeType="1"/>
                </p:cNvSpPr>
                <p:nvPr/>
              </p:nvSpPr>
              <p:spPr bwMode="auto">
                <a:xfrm>
                  <a:off x="3240"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20" name="Line 300"/>
                <p:cNvSpPr>
                  <a:spLocks noChangeShapeType="1"/>
                </p:cNvSpPr>
                <p:nvPr/>
              </p:nvSpPr>
              <p:spPr bwMode="auto">
                <a:xfrm>
                  <a:off x="3420"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21" name="Line 301"/>
                <p:cNvSpPr>
                  <a:spLocks noChangeShapeType="1"/>
                </p:cNvSpPr>
                <p:nvPr/>
              </p:nvSpPr>
              <p:spPr bwMode="auto">
                <a:xfrm>
                  <a:off x="3588"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22" name="Line 302"/>
                <p:cNvSpPr>
                  <a:spLocks noChangeShapeType="1"/>
                </p:cNvSpPr>
                <p:nvPr/>
              </p:nvSpPr>
              <p:spPr bwMode="auto">
                <a:xfrm>
                  <a:off x="3756"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23" name="Line 303"/>
                <p:cNvSpPr>
                  <a:spLocks noChangeShapeType="1"/>
                </p:cNvSpPr>
                <p:nvPr/>
              </p:nvSpPr>
              <p:spPr bwMode="auto">
                <a:xfrm>
                  <a:off x="0" y="12"/>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5424" name="Group 304"/>
              <p:cNvGrpSpPr/>
              <p:nvPr/>
            </p:nvGrpSpPr>
            <p:grpSpPr bwMode="auto">
              <a:xfrm>
                <a:off x="360" y="336"/>
                <a:ext cx="3757" cy="168"/>
                <a:chOff x="0" y="0"/>
                <a:chExt cx="3757" cy="168"/>
              </a:xfrm>
            </p:grpSpPr>
            <p:sp>
              <p:nvSpPr>
                <p:cNvPr id="5425" name="Line 305"/>
                <p:cNvSpPr>
                  <a:spLocks noChangeShapeType="1"/>
                </p:cNvSpPr>
                <p:nvPr/>
              </p:nvSpPr>
              <p:spPr bwMode="auto">
                <a:xfrm>
                  <a:off x="168"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26" name="Line 306"/>
                <p:cNvSpPr>
                  <a:spLocks noChangeShapeType="1"/>
                </p:cNvSpPr>
                <p:nvPr/>
              </p:nvSpPr>
              <p:spPr bwMode="auto">
                <a:xfrm>
                  <a:off x="324"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27" name="Line 307"/>
                <p:cNvSpPr>
                  <a:spLocks noChangeShapeType="1"/>
                </p:cNvSpPr>
                <p:nvPr/>
              </p:nvSpPr>
              <p:spPr bwMode="auto">
                <a:xfrm>
                  <a:off x="504"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28" name="Line 308"/>
                <p:cNvSpPr>
                  <a:spLocks noChangeShapeType="1"/>
                </p:cNvSpPr>
                <p:nvPr/>
              </p:nvSpPr>
              <p:spPr bwMode="auto">
                <a:xfrm>
                  <a:off x="1080"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29" name="Line 309"/>
                <p:cNvSpPr>
                  <a:spLocks noChangeShapeType="1"/>
                </p:cNvSpPr>
                <p:nvPr/>
              </p:nvSpPr>
              <p:spPr bwMode="auto">
                <a:xfrm>
                  <a:off x="1248"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0" name="Line 310"/>
                <p:cNvSpPr>
                  <a:spLocks noChangeShapeType="1"/>
                </p:cNvSpPr>
                <p:nvPr/>
              </p:nvSpPr>
              <p:spPr bwMode="auto">
                <a:xfrm>
                  <a:off x="1428"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1" name="Line 311"/>
                <p:cNvSpPr>
                  <a:spLocks noChangeShapeType="1"/>
                </p:cNvSpPr>
                <p:nvPr/>
              </p:nvSpPr>
              <p:spPr bwMode="auto">
                <a:xfrm>
                  <a:off x="1608"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2" name="Line 312"/>
                <p:cNvSpPr>
                  <a:spLocks noChangeShapeType="1"/>
                </p:cNvSpPr>
                <p:nvPr/>
              </p:nvSpPr>
              <p:spPr bwMode="auto">
                <a:xfrm>
                  <a:off x="2148"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3" name="Line 313"/>
                <p:cNvSpPr>
                  <a:spLocks noChangeShapeType="1"/>
                </p:cNvSpPr>
                <p:nvPr/>
              </p:nvSpPr>
              <p:spPr bwMode="auto">
                <a:xfrm>
                  <a:off x="2328"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4" name="Line 314"/>
                <p:cNvSpPr>
                  <a:spLocks noChangeShapeType="1"/>
                </p:cNvSpPr>
                <p:nvPr/>
              </p:nvSpPr>
              <p:spPr bwMode="auto">
                <a:xfrm>
                  <a:off x="2496"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5" name="Line 315"/>
                <p:cNvSpPr>
                  <a:spLocks noChangeShapeType="1"/>
                </p:cNvSpPr>
                <p:nvPr/>
              </p:nvSpPr>
              <p:spPr bwMode="auto">
                <a:xfrm>
                  <a:off x="2688"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6" name="Line 316"/>
                <p:cNvSpPr>
                  <a:spLocks noChangeShapeType="1"/>
                </p:cNvSpPr>
                <p:nvPr/>
              </p:nvSpPr>
              <p:spPr bwMode="auto">
                <a:xfrm>
                  <a:off x="3240"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7" name="Line 317"/>
                <p:cNvSpPr>
                  <a:spLocks noChangeShapeType="1"/>
                </p:cNvSpPr>
                <p:nvPr/>
              </p:nvSpPr>
              <p:spPr bwMode="auto">
                <a:xfrm>
                  <a:off x="3420"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8" name="Line 318"/>
                <p:cNvSpPr>
                  <a:spLocks noChangeShapeType="1"/>
                </p:cNvSpPr>
                <p:nvPr/>
              </p:nvSpPr>
              <p:spPr bwMode="auto">
                <a:xfrm>
                  <a:off x="3588"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9" name="Line 319"/>
                <p:cNvSpPr>
                  <a:spLocks noChangeShapeType="1"/>
                </p:cNvSpPr>
                <p:nvPr/>
              </p:nvSpPr>
              <p:spPr bwMode="auto">
                <a:xfrm>
                  <a:off x="3756" y="0"/>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40" name="Line 320"/>
                <p:cNvSpPr>
                  <a:spLocks noChangeShapeType="1"/>
                </p:cNvSpPr>
                <p:nvPr/>
              </p:nvSpPr>
              <p:spPr bwMode="auto">
                <a:xfrm>
                  <a:off x="0" y="12"/>
                  <a:ext cx="1"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441" name="Text Box 321"/>
              <p:cNvSpPr txBox="1">
                <a:spLocks noChangeArrowheads="1"/>
              </p:cNvSpPr>
              <p:nvPr/>
            </p:nvSpPr>
            <p:spPr bwMode="auto">
              <a:xfrm>
                <a:off x="360" y="0"/>
                <a:ext cx="37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r>
                  <a:rPr lang="en-US" altLang="zh-CN" sz="1600" dirty="0">
                    <a:latin typeface="Times New Roman" panose="02020603050405020304" pitchFamily="18" charset="0"/>
                  </a:rPr>
                  <a:t>P</a:t>
                </a:r>
                <a:r>
                  <a:rPr lang="en-US" altLang="zh-CN" sz="1600" baseline="-25000" dirty="0">
                    <a:latin typeface="Times New Roman" panose="02020603050405020304" pitchFamily="18" charset="0"/>
                  </a:rPr>
                  <a:t>1</a:t>
                </a:r>
                <a:r>
                  <a:rPr lang="en-US" altLang="zh-CN" sz="1600" dirty="0">
                    <a:latin typeface="Times New Roman" panose="02020603050405020304" pitchFamily="18" charset="0"/>
                  </a:rPr>
                  <a:t>…..             plaintext               ……P</a:t>
                </a:r>
                <a:r>
                  <a:rPr lang="en-US" altLang="zh-CN" sz="1600" baseline="-25000" dirty="0">
                    <a:latin typeface="Times New Roman" panose="02020603050405020304" pitchFamily="18" charset="0"/>
                  </a:rPr>
                  <a:t>16</a:t>
                </a:r>
                <a:endParaRPr lang="en-US" altLang="zh-CN" sz="1600" dirty="0"/>
              </a:p>
            </p:txBody>
          </p:sp>
        </p:grpSp>
      </p:grpSp>
      <p:sp>
        <p:nvSpPr>
          <p:cNvPr id="5442" name="Rectangle 322"/>
          <p:cNvSpPr>
            <a:spLocks noGrp="1" noChangeArrowheads="1"/>
          </p:cNvSpPr>
          <p:nvPr>
            <p:ph type="title"/>
          </p:nvPr>
        </p:nvSpPr>
        <p:spPr>
          <a:xfrm>
            <a:off x="264549" y="233606"/>
            <a:ext cx="5747201" cy="715963"/>
          </a:xfrm>
          <a:noFill/>
        </p:spPr>
        <p:txBody>
          <a:bodyPr>
            <a:noAutofit/>
          </a:bodyPr>
          <a:lstStyle/>
          <a:p>
            <a:r>
              <a:rPr lang="zh-CN" altLang="en-US" sz="3200" dirty="0" smtClean="0">
                <a:solidFill>
                  <a:srgbClr val="EB5E59"/>
                </a:solidFill>
                <a:latin typeface="微软雅黑" panose="020B0503020204020204" pitchFamily="34" charset="-122"/>
                <a:ea typeface="微软雅黑" panose="020B0503020204020204" pitchFamily="34" charset="-122"/>
              </a:rPr>
              <a:t>线性密码分析例子</a:t>
            </a:r>
            <a:r>
              <a:rPr lang="en-US" altLang="zh-CN" sz="3200" dirty="0" smtClean="0">
                <a:solidFill>
                  <a:srgbClr val="EB5E59"/>
                </a:solidFill>
                <a:latin typeface="微软雅黑" panose="020B0503020204020204" pitchFamily="34" charset="-122"/>
                <a:ea typeface="微软雅黑" panose="020B0503020204020204" pitchFamily="34" charset="-122"/>
              </a:rPr>
              <a:t>——SPN</a:t>
            </a:r>
            <a:endParaRPr lang="zh-CN" altLang="en-US" sz="3200" dirty="0">
              <a:solidFill>
                <a:srgbClr val="EB5E59"/>
              </a:solidFill>
              <a:latin typeface="微软雅黑" panose="020B0503020204020204" pitchFamily="34" charset="-122"/>
              <a:ea typeface="微软雅黑" panose="020B0503020204020204" pitchFamily="34" charset="-122"/>
            </a:endParaRPr>
          </a:p>
        </p:txBody>
      </p:sp>
      <p:sp>
        <p:nvSpPr>
          <p:cNvPr id="5443" name="Rectangle 323"/>
          <p:cNvSpPr>
            <a:spLocks noGrp="1" noChangeArrowheads="1"/>
          </p:cNvSpPr>
          <p:nvPr>
            <p:ph type="body" idx="1"/>
          </p:nvPr>
        </p:nvSpPr>
        <p:spPr>
          <a:xfrm>
            <a:off x="548640" y="1395046"/>
            <a:ext cx="4682167" cy="4129887"/>
          </a:xfrm>
          <a:noFill/>
        </p:spPr>
        <p:txBody>
          <a:bodyPr>
            <a:normAutofit lnSpcReduction="10000"/>
          </a:bodyPr>
          <a:lstStyle/>
          <a:p>
            <a:pPr>
              <a:lnSpc>
                <a:spcPct val="80000"/>
              </a:lnSpc>
            </a:pPr>
            <a:endParaRPr lang="en-US" altLang="zh-CN" sz="2000" dirty="0"/>
          </a:p>
          <a:p>
            <a:pPr>
              <a:lnSpc>
                <a:spcPct val="80000"/>
              </a:lnSpc>
              <a:buFont typeface="Wingdings" panose="05000000000000000000" pitchFamily="2" charset="2"/>
              <a:buNone/>
            </a:pPr>
            <a:r>
              <a:rPr lang="en-US" altLang="zh-CN" sz="3000" dirty="0"/>
              <a:t> </a:t>
            </a:r>
            <a:endParaRPr lang="en-US" altLang="zh-CN" sz="3000" dirty="0"/>
          </a:p>
          <a:p>
            <a:pPr marL="0" indent="0">
              <a:lnSpc>
                <a:spcPct val="80000"/>
              </a:lnSpc>
              <a:buNone/>
            </a:pPr>
            <a:r>
              <a:rPr lang="zh-CN" altLang="en-US" sz="3000" dirty="0"/>
              <a:t>算法的输入为</a:t>
            </a:r>
            <a:r>
              <a:rPr lang="en-US" altLang="zh-CN" sz="3000" dirty="0"/>
              <a:t>16</a:t>
            </a:r>
            <a:r>
              <a:rPr lang="zh-CN" altLang="en-US" sz="3000" dirty="0"/>
              <a:t>比特的</a:t>
            </a:r>
            <a:r>
              <a:rPr lang="zh-CN" altLang="en-US" sz="3000" dirty="0" smtClean="0"/>
              <a:t>数</a:t>
            </a:r>
            <a:endParaRPr lang="en-US" altLang="zh-CN" sz="3000" dirty="0"/>
          </a:p>
          <a:p>
            <a:pPr marL="0" indent="0">
              <a:lnSpc>
                <a:spcPct val="80000"/>
              </a:lnSpc>
              <a:buNone/>
            </a:pPr>
            <a:r>
              <a:rPr lang="zh-CN" altLang="en-US" sz="3000" dirty="0" smtClean="0"/>
              <a:t>据</a:t>
            </a:r>
            <a:r>
              <a:rPr lang="zh-CN" altLang="en-US" sz="3000" dirty="0"/>
              <a:t>块，并且重复四次</a:t>
            </a:r>
            <a:r>
              <a:rPr lang="zh-CN" altLang="en-US" sz="3000" dirty="0" smtClean="0"/>
              <a:t>相同</a:t>
            </a:r>
            <a:endParaRPr lang="en-US" altLang="zh-CN" sz="3000" dirty="0" smtClean="0"/>
          </a:p>
          <a:p>
            <a:pPr marL="0" indent="0">
              <a:lnSpc>
                <a:spcPct val="80000"/>
              </a:lnSpc>
              <a:buNone/>
            </a:pPr>
            <a:r>
              <a:rPr lang="zh-CN" altLang="en-US" sz="3000" dirty="0" smtClean="0"/>
              <a:t>操作</a:t>
            </a:r>
            <a:r>
              <a:rPr lang="zh-CN" altLang="en-US" sz="3000" dirty="0"/>
              <a:t>处理数据块。 </a:t>
            </a:r>
            <a:endParaRPr lang="zh-CN" altLang="en-US" sz="3000" dirty="0"/>
          </a:p>
          <a:p>
            <a:pPr>
              <a:lnSpc>
                <a:spcPct val="80000"/>
              </a:lnSpc>
            </a:pPr>
            <a:r>
              <a:rPr lang="zh-CN" altLang="en-US" sz="3000" dirty="0"/>
              <a:t>每一轮包括</a:t>
            </a:r>
            <a:endParaRPr lang="zh-CN" altLang="en-US" sz="3000" dirty="0"/>
          </a:p>
          <a:p>
            <a:pPr>
              <a:lnSpc>
                <a:spcPct val="80000"/>
              </a:lnSpc>
            </a:pPr>
            <a:r>
              <a:rPr lang="en-US" altLang="zh-CN" sz="3000" dirty="0"/>
              <a:t>1)  S-box</a:t>
            </a:r>
            <a:r>
              <a:rPr lang="zh-CN" altLang="en-US" sz="3000" dirty="0"/>
              <a:t>置换</a:t>
            </a:r>
            <a:endParaRPr lang="zh-CN" altLang="en-US" sz="3000" dirty="0"/>
          </a:p>
          <a:p>
            <a:pPr>
              <a:lnSpc>
                <a:spcPct val="80000"/>
              </a:lnSpc>
            </a:pPr>
            <a:r>
              <a:rPr lang="en-US" altLang="zh-CN" sz="3000" dirty="0"/>
              <a:t>2</a:t>
            </a:r>
            <a:r>
              <a:rPr lang="zh-CN" altLang="en-US" sz="3000" dirty="0"/>
              <a:t>）比特变换</a:t>
            </a:r>
            <a:endParaRPr lang="zh-CN" altLang="en-US" sz="3000" dirty="0"/>
          </a:p>
          <a:p>
            <a:pPr>
              <a:lnSpc>
                <a:spcPct val="80000"/>
              </a:lnSpc>
            </a:pPr>
            <a:r>
              <a:rPr lang="en-US" altLang="zh-CN" sz="3000" dirty="0"/>
              <a:t>3</a:t>
            </a:r>
            <a:r>
              <a:rPr lang="zh-CN" altLang="en-US" sz="3000" dirty="0"/>
              <a:t>）密钥混合。</a:t>
            </a:r>
            <a:endParaRPr lang="zh-CN" altLang="en-US" sz="3000" dirty="0"/>
          </a:p>
          <a:p>
            <a:pPr algn="just">
              <a:lnSpc>
                <a:spcPct val="80000"/>
              </a:lnSpc>
            </a:pPr>
            <a:endParaRPr lang="en-US" altLang="zh-CN" sz="1600"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sz="half" idx="1"/>
          </p:nvPr>
        </p:nvSpPr>
        <p:spPr>
          <a:xfrm>
            <a:off x="1018921" y="1169924"/>
            <a:ext cx="7734935" cy="2536444"/>
          </a:xfrm>
        </p:spPr>
        <p:txBody>
          <a:bodyPr>
            <a:normAutofit/>
          </a:bodyPr>
          <a:lstStyle/>
          <a:p>
            <a:pPr algn="just"/>
            <a:r>
              <a:rPr lang="en-US" altLang="zh-CN" dirty="0">
                <a:latin typeface="Times New Roman" panose="02020603050405020304" pitchFamily="18" charset="0"/>
              </a:rPr>
              <a:t>S-box</a:t>
            </a:r>
            <a:r>
              <a:rPr lang="zh-CN" altLang="en-US" dirty="0">
                <a:latin typeface="Times New Roman" panose="02020603050405020304" pitchFamily="18" charset="0"/>
              </a:rPr>
              <a:t>置换</a:t>
            </a:r>
            <a:r>
              <a:rPr lang="zh-CN" altLang="en-US" dirty="0"/>
              <a:t> </a:t>
            </a:r>
            <a:endParaRPr lang="zh-CN" altLang="en-US" dirty="0"/>
          </a:p>
          <a:p>
            <a:pPr algn="just">
              <a:buFont typeface="Wingdings" panose="05000000000000000000" pitchFamily="2" charset="2"/>
              <a:buNone/>
            </a:pPr>
            <a:r>
              <a:rPr lang="zh-CN" altLang="en-US" dirty="0"/>
              <a:t>	</a:t>
            </a:r>
            <a:endParaRPr lang="zh-CN" altLang="en-US" dirty="0"/>
          </a:p>
          <a:p>
            <a:pPr algn="just">
              <a:buFont typeface="Wingdings" panose="05000000000000000000" pitchFamily="2" charset="2"/>
              <a:buNone/>
            </a:pPr>
            <a:endParaRPr lang="zh-CN" altLang="en-US" dirty="0"/>
          </a:p>
          <a:p>
            <a:pPr algn="just">
              <a:buFont typeface="Wingdings" panose="05000000000000000000" pitchFamily="2" charset="2"/>
              <a:buNone/>
            </a:pPr>
            <a:r>
              <a:rPr lang="en-US" altLang="zh-CN" sz="2400" dirty="0" smtClean="0">
                <a:latin typeface="Times New Roman" panose="02020603050405020304" pitchFamily="18" charset="0"/>
              </a:rPr>
              <a:t>   S-box</a:t>
            </a:r>
            <a:r>
              <a:rPr lang="zh-CN" altLang="en-US" sz="2400" dirty="0">
                <a:latin typeface="Times New Roman" panose="02020603050405020304" pitchFamily="18" charset="0"/>
              </a:rPr>
              <a:t>的最基本的性质是其非线性映射，</a:t>
            </a:r>
            <a:r>
              <a:rPr lang="en-US" altLang="zh-CN" sz="2400" dirty="0">
                <a:latin typeface="Times New Roman" panose="02020603050405020304" pitchFamily="18" charset="0"/>
              </a:rPr>
              <a:t>S-box</a:t>
            </a:r>
            <a:r>
              <a:rPr lang="zh-CN" altLang="en-US" sz="2400" dirty="0">
                <a:latin typeface="Times New Roman" panose="02020603050405020304" pitchFamily="18" charset="0"/>
              </a:rPr>
              <a:t>的输出不能</a:t>
            </a:r>
            <a:r>
              <a:rPr lang="zh-CN" altLang="en-US" sz="2400" dirty="0" smtClean="0">
                <a:latin typeface="Times New Roman" panose="02020603050405020304" pitchFamily="18" charset="0"/>
              </a:rPr>
              <a:t>通过输入</a:t>
            </a:r>
            <a:r>
              <a:rPr lang="zh-CN" altLang="en-US" sz="2400" dirty="0">
                <a:latin typeface="Times New Roman" panose="02020603050405020304" pitchFamily="18" charset="0"/>
              </a:rPr>
              <a:t>的线性变换而得到</a:t>
            </a:r>
            <a:r>
              <a:rPr lang="zh-CN" altLang="en-US" sz="2400" dirty="0" smtClean="0">
                <a:latin typeface="Times New Roman" panose="02020603050405020304" pitchFamily="18" charset="0"/>
              </a:rPr>
              <a:t>。</a:t>
            </a:r>
            <a:endParaRPr lang="zh-CN" altLang="en-US" sz="2400" dirty="0" smtClean="0">
              <a:latin typeface="Times New Roman" panose="02020603050405020304" pitchFamily="18" charset="0"/>
            </a:endParaRPr>
          </a:p>
          <a:p>
            <a:pPr algn="just">
              <a:buFont typeface="Wingdings" panose="05000000000000000000" pitchFamily="2" charset="2"/>
              <a:buNone/>
            </a:pPr>
            <a:endParaRPr lang="en-US" altLang="zh-CN" sz="2400" dirty="0">
              <a:latin typeface="Times New Roman" panose="02020603050405020304" pitchFamily="18" charset="0"/>
            </a:endParaRPr>
          </a:p>
        </p:txBody>
      </p:sp>
      <p:graphicFrame>
        <p:nvGraphicFramePr>
          <p:cNvPr id="6148" name="Group 4"/>
          <p:cNvGraphicFramePr>
            <a:graphicFrameLocks noGrp="1"/>
          </p:cNvGraphicFramePr>
          <p:nvPr>
            <p:ph sz="half" idx="2"/>
          </p:nvPr>
        </p:nvGraphicFramePr>
        <p:xfrm>
          <a:off x="1210056" y="1828800"/>
          <a:ext cx="7543800" cy="792480"/>
        </p:xfrm>
        <a:graphic>
          <a:graphicData uri="http://schemas.openxmlformats.org/drawingml/2006/table">
            <a:tbl>
              <a:tblPr/>
              <a:tblGrid>
                <a:gridCol w="1341438"/>
                <a:gridCol w="388937"/>
                <a:gridCol w="365125"/>
                <a:gridCol w="412750"/>
                <a:gridCol w="363538"/>
                <a:gridCol w="368300"/>
                <a:gridCol w="377825"/>
                <a:gridCol w="398462"/>
                <a:gridCol w="366713"/>
                <a:gridCol w="366712"/>
                <a:gridCol w="411163"/>
                <a:gridCol w="409575"/>
                <a:gridCol w="398462"/>
                <a:gridCol w="396875"/>
                <a:gridCol w="411163"/>
                <a:gridCol w="388937"/>
                <a:gridCol w="377825"/>
              </a:tblGrid>
              <a:tr h="21272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input</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output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Rectangle 322"/>
          <p:cNvSpPr txBox="1">
            <a:spLocks noChangeArrowheads="1"/>
          </p:cNvSpPr>
          <p:nvPr/>
        </p:nvSpPr>
        <p:spPr>
          <a:xfrm>
            <a:off x="264549" y="233606"/>
            <a:ext cx="5747201" cy="71596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smtClean="0">
                <a:solidFill>
                  <a:srgbClr val="EB5E59"/>
                </a:solidFill>
                <a:latin typeface="微软雅黑" panose="020B0503020204020204" pitchFamily="34" charset="-122"/>
                <a:ea typeface="微软雅黑" panose="020B0503020204020204" pitchFamily="34" charset="-122"/>
              </a:rPr>
              <a:t>线性密码分析例子</a:t>
            </a:r>
            <a:r>
              <a:rPr lang="en-US" altLang="zh-CN" sz="3200" smtClean="0">
                <a:solidFill>
                  <a:srgbClr val="EB5E59"/>
                </a:solidFill>
                <a:latin typeface="微软雅黑" panose="020B0503020204020204" pitchFamily="34" charset="-122"/>
                <a:ea typeface="微软雅黑" panose="020B0503020204020204" pitchFamily="34" charset="-122"/>
              </a:rPr>
              <a:t>——SPN</a:t>
            </a:r>
            <a:endParaRPr lang="zh-CN" altLang="en-US" sz="3200" dirty="0">
              <a:solidFill>
                <a:srgbClr val="EB5E59"/>
              </a:solidFill>
              <a:latin typeface="微软雅黑" panose="020B0503020204020204" pitchFamily="34" charset="-122"/>
              <a:ea typeface="微软雅黑" panose="020B0503020204020204" pitchFamily="34" charset="-122"/>
            </a:endParaRPr>
          </a:p>
        </p:txBody>
      </p:sp>
      <p:graphicFrame>
        <p:nvGraphicFramePr>
          <p:cNvPr id="8" name="Group 4"/>
          <p:cNvGraphicFramePr/>
          <p:nvPr/>
        </p:nvGraphicFramePr>
        <p:xfrm>
          <a:off x="1210056" y="4548676"/>
          <a:ext cx="8305800" cy="1272540"/>
        </p:xfrm>
        <a:graphic>
          <a:graphicData uri="http://schemas.openxmlformats.org/drawingml/2006/table">
            <a:tbl>
              <a:tblPr/>
              <a:tblGrid>
                <a:gridCol w="798513"/>
                <a:gridCol w="398462"/>
                <a:gridCol w="438150"/>
                <a:gridCol w="417513"/>
                <a:gridCol w="474662"/>
                <a:gridCol w="365125"/>
                <a:gridCol w="363538"/>
                <a:gridCol w="488950"/>
                <a:gridCol w="512762"/>
                <a:gridCol w="398463"/>
                <a:gridCol w="514350"/>
                <a:gridCol w="620712"/>
                <a:gridCol w="538163"/>
                <a:gridCol w="512762"/>
                <a:gridCol w="493713"/>
                <a:gridCol w="495300"/>
                <a:gridCol w="474662"/>
              </a:tblGrid>
              <a:tr h="571500">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input</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output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 name="矩形 2"/>
          <p:cNvSpPr/>
          <p:nvPr/>
        </p:nvSpPr>
        <p:spPr>
          <a:xfrm>
            <a:off x="1018921" y="3463588"/>
            <a:ext cx="7734935" cy="757130"/>
          </a:xfrm>
          <a:prstGeom prst="rect">
            <a:avLst/>
          </a:prstGeom>
        </p:spPr>
        <p:txBody>
          <a:bodyPr wrap="square">
            <a:spAutoFit/>
          </a:bodyPr>
          <a:lstStyle/>
          <a:p>
            <a:pPr marL="228600" indent="-228600" algn="just">
              <a:lnSpc>
                <a:spcPct val="90000"/>
              </a:lnSpc>
              <a:spcBef>
                <a:spcPts val="1000"/>
              </a:spcBef>
              <a:buFont typeface="Arial" panose="020B0604020202020204" pitchFamily="34" charset="0"/>
              <a:buChar char="•"/>
            </a:pPr>
            <a:r>
              <a:rPr lang="en-US" altLang="zh-CN" sz="2800" dirty="0">
                <a:latin typeface="Times New Roman" panose="02020603050405020304" pitchFamily="18" charset="0"/>
              </a:rPr>
              <a:t>P</a:t>
            </a:r>
            <a:r>
              <a:rPr lang="zh-CN" altLang="en-US" sz="2800" dirty="0" smtClean="0">
                <a:latin typeface="Times New Roman" panose="02020603050405020304" pitchFamily="18" charset="0"/>
              </a:rPr>
              <a:t>置换 </a:t>
            </a:r>
            <a:r>
              <a:rPr lang="zh-CN" altLang="en-US" dirty="0" smtClean="0">
                <a:latin typeface="Times New Roman" panose="02020603050405020304" pitchFamily="18" charset="0"/>
              </a:rPr>
              <a:t>（其中的数字表示比特的位置，</a:t>
            </a:r>
            <a:r>
              <a:rPr lang="en-US" altLang="zh-CN" dirty="0" smtClean="0">
                <a:latin typeface="Times New Roman" panose="02020603050405020304" pitchFamily="18" charset="0"/>
              </a:rPr>
              <a:t>1</a:t>
            </a:r>
            <a:r>
              <a:rPr lang="zh-CN" altLang="en-US" dirty="0">
                <a:latin typeface="Times New Roman" panose="02020603050405020304" pitchFamily="18" charset="0"/>
              </a:rPr>
              <a:t>表示最左边的比特，</a:t>
            </a:r>
            <a:r>
              <a:rPr lang="en-US" altLang="zh-CN" dirty="0">
                <a:latin typeface="Times New Roman" panose="02020603050405020304" pitchFamily="18" charset="0"/>
              </a:rPr>
              <a:t>16</a:t>
            </a:r>
            <a:r>
              <a:rPr lang="zh-CN" altLang="en-US" dirty="0">
                <a:latin typeface="Times New Roman" panose="02020603050405020304" pitchFamily="18" charset="0"/>
              </a:rPr>
              <a:t>表示最右边的比特）</a:t>
            </a:r>
            <a:r>
              <a:rPr lang="zh-CN" altLang="en-US" dirty="0"/>
              <a:t>  </a:t>
            </a:r>
            <a:endParaRPr lang="zh-CN" altLang="en-US" dirty="0"/>
          </a:p>
        </p:txBody>
      </p:sp>
      <p:grpSp>
        <p:nvGrpSpPr>
          <p:cNvPr id="11" name="Group 5"/>
          <p:cNvGrpSpPr/>
          <p:nvPr/>
        </p:nvGrpSpPr>
        <p:grpSpPr bwMode="auto">
          <a:xfrm>
            <a:off x="8753856" y="1415498"/>
            <a:ext cx="4096512" cy="2805220"/>
            <a:chOff x="0" y="0"/>
            <a:chExt cx="3815" cy="2088"/>
          </a:xfrm>
        </p:grpSpPr>
        <p:sp>
          <p:nvSpPr>
            <p:cNvPr id="12" name="AutoShape 6"/>
            <p:cNvSpPr>
              <a:spLocks noChangeAspect="1" noChangeArrowheads="1"/>
            </p:cNvSpPr>
            <p:nvPr/>
          </p:nvSpPr>
          <p:spPr bwMode="auto">
            <a:xfrm>
              <a:off x="0" y="0"/>
              <a:ext cx="3815" cy="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 name="Text Box 7"/>
            <p:cNvSpPr txBox="1">
              <a:spLocks noChangeArrowheads="1"/>
            </p:cNvSpPr>
            <p:nvPr/>
          </p:nvSpPr>
          <p:spPr bwMode="auto">
            <a:xfrm>
              <a:off x="755" y="768"/>
              <a:ext cx="1620" cy="624"/>
            </a:xfrm>
            <a:prstGeom prst="rect">
              <a:avLst/>
            </a:prstGeom>
            <a:solidFill>
              <a:srgbClr val="FFFFFF"/>
            </a:solidFill>
            <a:ln w="9525">
              <a:solidFill>
                <a:srgbClr val="000000"/>
              </a:solidFill>
              <a:miter lim="800000"/>
            </a:ln>
          </p:spPr>
          <p:txBody>
            <a:bodyPr lIns="18000" tIns="10800" rIns="18000" bIns="10800"/>
            <a:lstStyle/>
            <a:p>
              <a:pPr algn="ctr"/>
              <a:r>
                <a:rPr lang="en-US" altLang="zh-CN">
                  <a:latin typeface="Times New Roman" panose="02020603050405020304" pitchFamily="18" charset="0"/>
                </a:rPr>
                <a:t> 4×4</a:t>
              </a:r>
              <a:endParaRPr lang="en-US" altLang="zh-CN">
                <a:latin typeface="Times New Roman" panose="02020603050405020304" pitchFamily="18" charset="0"/>
              </a:endParaRPr>
            </a:p>
            <a:p>
              <a:pPr algn="ctr"/>
              <a:r>
                <a:rPr lang="en-US" altLang="zh-CN">
                  <a:latin typeface="Times New Roman" panose="02020603050405020304" pitchFamily="18" charset="0"/>
                </a:rPr>
                <a:t> </a:t>
              </a:r>
              <a:endParaRPr lang="en-US" altLang="zh-CN">
                <a:latin typeface="Times New Roman" panose="02020603050405020304" pitchFamily="18" charset="0"/>
              </a:endParaRPr>
            </a:p>
            <a:p>
              <a:pPr algn="ctr"/>
              <a:r>
                <a:rPr lang="en-US" altLang="zh-CN">
                  <a:latin typeface="Times New Roman" panose="02020603050405020304" pitchFamily="18" charset="0"/>
                </a:rPr>
                <a:t> S-box</a:t>
              </a:r>
              <a:endParaRPr lang="en-US" altLang="zh-CN"/>
            </a:p>
          </p:txBody>
        </p:sp>
        <p:sp>
          <p:nvSpPr>
            <p:cNvPr id="14" name="Line 8"/>
            <p:cNvSpPr>
              <a:spLocks noChangeShapeType="1"/>
            </p:cNvSpPr>
            <p:nvPr/>
          </p:nvSpPr>
          <p:spPr bwMode="auto">
            <a:xfrm>
              <a:off x="959" y="300"/>
              <a:ext cx="1" cy="468"/>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5" name="Line 9"/>
            <p:cNvSpPr>
              <a:spLocks noChangeShapeType="1"/>
            </p:cNvSpPr>
            <p:nvPr/>
          </p:nvSpPr>
          <p:spPr bwMode="auto">
            <a:xfrm>
              <a:off x="1379" y="300"/>
              <a:ext cx="1" cy="468"/>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6" name="Line 10"/>
            <p:cNvSpPr>
              <a:spLocks noChangeShapeType="1"/>
            </p:cNvSpPr>
            <p:nvPr/>
          </p:nvSpPr>
          <p:spPr bwMode="auto">
            <a:xfrm>
              <a:off x="1775" y="300"/>
              <a:ext cx="1" cy="468"/>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7" name="Text Box 11"/>
            <p:cNvSpPr txBox="1">
              <a:spLocks noChangeArrowheads="1"/>
            </p:cNvSpPr>
            <p:nvPr/>
          </p:nvSpPr>
          <p:spPr bwMode="auto">
            <a:xfrm>
              <a:off x="815" y="12"/>
              <a:ext cx="36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i="1" dirty="0">
                  <a:latin typeface="Times New Roman" panose="02020603050405020304" pitchFamily="18" charset="0"/>
                </a:rPr>
                <a:t>X</a:t>
              </a:r>
              <a:r>
                <a:rPr lang="en-US" altLang="zh-CN" baseline="-25000" dirty="0">
                  <a:latin typeface="Times New Roman" panose="02020603050405020304" pitchFamily="18" charset="0"/>
                </a:rPr>
                <a:t>1</a:t>
              </a:r>
              <a:endParaRPr lang="en-US" altLang="zh-CN" dirty="0"/>
            </a:p>
          </p:txBody>
        </p:sp>
        <p:sp>
          <p:nvSpPr>
            <p:cNvPr id="18" name="Text Box 12"/>
            <p:cNvSpPr txBox="1">
              <a:spLocks noChangeArrowheads="1"/>
            </p:cNvSpPr>
            <p:nvPr/>
          </p:nvSpPr>
          <p:spPr bwMode="auto">
            <a:xfrm>
              <a:off x="1295" y="0"/>
              <a:ext cx="36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i="1">
                  <a:latin typeface="Times New Roman" panose="02020603050405020304" pitchFamily="18" charset="0"/>
                </a:rPr>
                <a:t>X</a:t>
              </a:r>
              <a:r>
                <a:rPr lang="en-US" altLang="zh-CN" baseline="-25000">
                  <a:latin typeface="Times New Roman" panose="02020603050405020304" pitchFamily="18" charset="0"/>
                </a:rPr>
                <a:t>2</a:t>
              </a:r>
              <a:endParaRPr lang="en-US" altLang="zh-CN"/>
            </a:p>
          </p:txBody>
        </p:sp>
        <p:sp>
          <p:nvSpPr>
            <p:cNvPr id="19" name="Text Box 13"/>
            <p:cNvSpPr txBox="1">
              <a:spLocks noChangeArrowheads="1"/>
            </p:cNvSpPr>
            <p:nvPr/>
          </p:nvSpPr>
          <p:spPr bwMode="auto">
            <a:xfrm>
              <a:off x="1625" y="0"/>
              <a:ext cx="36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i="1">
                  <a:latin typeface="Times New Roman" panose="02020603050405020304" pitchFamily="18" charset="0"/>
                </a:rPr>
                <a:t>X</a:t>
              </a:r>
              <a:r>
                <a:rPr lang="en-US" altLang="zh-CN" baseline="-25000">
                  <a:latin typeface="Times New Roman" panose="02020603050405020304" pitchFamily="18" charset="0"/>
                </a:rPr>
                <a:t>3</a:t>
              </a:r>
              <a:endParaRPr lang="en-US" altLang="zh-CN"/>
            </a:p>
          </p:txBody>
        </p:sp>
        <p:sp>
          <p:nvSpPr>
            <p:cNvPr id="20" name="Text Box 14"/>
            <p:cNvSpPr txBox="1">
              <a:spLocks noChangeArrowheads="1"/>
            </p:cNvSpPr>
            <p:nvPr/>
          </p:nvSpPr>
          <p:spPr bwMode="auto">
            <a:xfrm>
              <a:off x="2015" y="0"/>
              <a:ext cx="36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i="1" dirty="0">
                  <a:latin typeface="Times New Roman" panose="02020603050405020304" pitchFamily="18" charset="0"/>
                </a:rPr>
                <a:t>X</a:t>
              </a:r>
              <a:r>
                <a:rPr lang="en-US" altLang="zh-CN" baseline="-25000" dirty="0">
                  <a:latin typeface="Times New Roman" panose="02020603050405020304" pitchFamily="18" charset="0"/>
                </a:rPr>
                <a:t>4</a:t>
              </a:r>
              <a:endParaRPr lang="en-US" altLang="zh-CN" dirty="0"/>
            </a:p>
          </p:txBody>
        </p:sp>
        <p:sp>
          <p:nvSpPr>
            <p:cNvPr id="21" name="Text Box 15"/>
            <p:cNvSpPr txBox="1">
              <a:spLocks noChangeArrowheads="1"/>
            </p:cNvSpPr>
            <p:nvPr/>
          </p:nvSpPr>
          <p:spPr bwMode="auto">
            <a:xfrm>
              <a:off x="959" y="1776"/>
              <a:ext cx="36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nchor="b"/>
            <a:lstStyle/>
            <a:p>
              <a:pPr algn="just"/>
              <a:r>
                <a:rPr lang="en-US" altLang="zh-CN" i="1">
                  <a:latin typeface="Times New Roman" panose="02020603050405020304" pitchFamily="18" charset="0"/>
                </a:rPr>
                <a:t>Y</a:t>
              </a:r>
              <a:r>
                <a:rPr lang="en-US" altLang="zh-CN" baseline="-25000">
                  <a:latin typeface="Times New Roman" panose="02020603050405020304" pitchFamily="18" charset="0"/>
                </a:rPr>
                <a:t>1</a:t>
              </a:r>
              <a:endParaRPr lang="en-US" altLang="zh-CN"/>
            </a:p>
          </p:txBody>
        </p:sp>
        <p:sp>
          <p:nvSpPr>
            <p:cNvPr id="22" name="Text Box 16"/>
            <p:cNvSpPr txBox="1">
              <a:spLocks noChangeArrowheads="1"/>
            </p:cNvSpPr>
            <p:nvPr/>
          </p:nvSpPr>
          <p:spPr bwMode="auto">
            <a:xfrm>
              <a:off x="1367" y="1752"/>
              <a:ext cx="255"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nchor="b"/>
            <a:lstStyle/>
            <a:p>
              <a:pPr algn="just"/>
              <a:r>
                <a:rPr lang="en-US" altLang="zh-CN" i="1">
                  <a:latin typeface="Times New Roman" panose="02020603050405020304" pitchFamily="18" charset="0"/>
                </a:rPr>
                <a:t>Y</a:t>
              </a:r>
              <a:r>
                <a:rPr lang="en-US" altLang="zh-CN" baseline="-25000">
                  <a:latin typeface="Times New Roman" panose="02020603050405020304" pitchFamily="18" charset="0"/>
                </a:rPr>
                <a:t>2</a:t>
              </a:r>
              <a:endParaRPr lang="en-US" altLang="zh-CN"/>
            </a:p>
          </p:txBody>
        </p:sp>
        <p:sp>
          <p:nvSpPr>
            <p:cNvPr id="23" name="Text Box 17"/>
            <p:cNvSpPr txBox="1">
              <a:spLocks noChangeArrowheads="1"/>
            </p:cNvSpPr>
            <p:nvPr/>
          </p:nvSpPr>
          <p:spPr bwMode="auto">
            <a:xfrm>
              <a:off x="1697" y="1764"/>
              <a:ext cx="39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nchor="b"/>
            <a:lstStyle/>
            <a:p>
              <a:pPr algn="just"/>
              <a:r>
                <a:rPr lang="en-US" altLang="zh-CN" i="1">
                  <a:latin typeface="Times New Roman" panose="02020603050405020304" pitchFamily="18" charset="0"/>
                </a:rPr>
                <a:t>Y</a:t>
              </a:r>
              <a:r>
                <a:rPr lang="en-US" altLang="zh-CN" baseline="-25000">
                  <a:latin typeface="Times New Roman" panose="02020603050405020304" pitchFamily="18" charset="0"/>
                </a:rPr>
                <a:t>3</a:t>
              </a:r>
              <a:endParaRPr lang="en-US" altLang="zh-CN"/>
            </a:p>
          </p:txBody>
        </p:sp>
        <p:sp>
          <p:nvSpPr>
            <p:cNvPr id="24" name="Text Box 18"/>
            <p:cNvSpPr txBox="1">
              <a:spLocks noChangeArrowheads="1"/>
            </p:cNvSpPr>
            <p:nvPr/>
          </p:nvSpPr>
          <p:spPr bwMode="auto">
            <a:xfrm>
              <a:off x="2111" y="1764"/>
              <a:ext cx="36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nchor="b"/>
            <a:lstStyle/>
            <a:p>
              <a:pPr algn="just"/>
              <a:r>
                <a:rPr lang="en-US" altLang="zh-CN" i="1">
                  <a:latin typeface="Times New Roman" panose="02020603050405020304" pitchFamily="18" charset="0"/>
                </a:rPr>
                <a:t>Y</a:t>
              </a:r>
              <a:r>
                <a:rPr lang="en-US" altLang="zh-CN" baseline="-25000">
                  <a:latin typeface="Times New Roman" panose="02020603050405020304" pitchFamily="18" charset="0"/>
                </a:rPr>
                <a:t>4</a:t>
              </a:r>
              <a:endParaRPr lang="en-US" altLang="zh-CN"/>
            </a:p>
          </p:txBody>
        </p:sp>
        <p:sp>
          <p:nvSpPr>
            <p:cNvPr id="25" name="Line 19"/>
            <p:cNvSpPr>
              <a:spLocks noChangeShapeType="1"/>
            </p:cNvSpPr>
            <p:nvPr/>
          </p:nvSpPr>
          <p:spPr bwMode="auto">
            <a:xfrm>
              <a:off x="2123" y="300"/>
              <a:ext cx="1" cy="468"/>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6" name="Line 20"/>
            <p:cNvSpPr>
              <a:spLocks noChangeShapeType="1"/>
            </p:cNvSpPr>
            <p:nvPr/>
          </p:nvSpPr>
          <p:spPr bwMode="auto">
            <a:xfrm>
              <a:off x="1031" y="1392"/>
              <a:ext cx="1" cy="468"/>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7" name="Line 21"/>
            <p:cNvSpPr>
              <a:spLocks noChangeShapeType="1"/>
            </p:cNvSpPr>
            <p:nvPr/>
          </p:nvSpPr>
          <p:spPr bwMode="auto">
            <a:xfrm>
              <a:off x="1451" y="1392"/>
              <a:ext cx="1" cy="468"/>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8" name="Line 22"/>
            <p:cNvSpPr>
              <a:spLocks noChangeShapeType="1"/>
            </p:cNvSpPr>
            <p:nvPr/>
          </p:nvSpPr>
          <p:spPr bwMode="auto">
            <a:xfrm>
              <a:off x="1847" y="1392"/>
              <a:ext cx="1" cy="468"/>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9" name="Line 23"/>
            <p:cNvSpPr>
              <a:spLocks noChangeShapeType="1"/>
            </p:cNvSpPr>
            <p:nvPr/>
          </p:nvSpPr>
          <p:spPr bwMode="auto">
            <a:xfrm>
              <a:off x="2195" y="1392"/>
              <a:ext cx="1" cy="468"/>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19282" y="969907"/>
            <a:ext cx="2484878" cy="480941"/>
          </a:xfrm>
          <a:solidFill>
            <a:schemeClr val="accent5">
              <a:lumMod val="40000"/>
              <a:lumOff val="60000"/>
            </a:schemeClr>
          </a:solidFill>
        </p:spPr>
        <p:txBody>
          <a:bodyPr/>
          <a:lstStyle/>
          <a:p>
            <a:r>
              <a:rPr lang="zh-CN" altLang="en-US" sz="2800" dirty="0" smtClean="0">
                <a:solidFill>
                  <a:srgbClr val="0070C0"/>
                </a:solidFill>
                <a:latin typeface="Times New Roman" panose="02020603050405020304" pitchFamily="18" charset="0"/>
              </a:rPr>
              <a:t>分析</a:t>
            </a:r>
            <a:r>
              <a:rPr lang="zh-CN" altLang="en-US" sz="2800" dirty="0">
                <a:solidFill>
                  <a:srgbClr val="0070C0"/>
                </a:solidFill>
                <a:latin typeface="Times New Roman" panose="02020603050405020304" pitchFamily="18" charset="0"/>
              </a:rPr>
              <a:t>加密部件</a:t>
            </a:r>
            <a:endParaRPr lang="zh-CN" altLang="en-US" sz="2800" dirty="0">
              <a:solidFill>
                <a:srgbClr val="0070C0"/>
              </a:solidFill>
              <a:latin typeface="Times New Roman" panose="02020603050405020304" pitchFamily="18" charset="0"/>
            </a:endParaRPr>
          </a:p>
        </p:txBody>
      </p:sp>
      <p:sp>
        <p:nvSpPr>
          <p:cNvPr id="20483" name="Rectangle 3"/>
          <p:cNvSpPr>
            <a:spLocks noGrp="1" noChangeArrowheads="1"/>
          </p:cNvSpPr>
          <p:nvPr>
            <p:ph type="body" idx="1"/>
          </p:nvPr>
        </p:nvSpPr>
        <p:spPr>
          <a:xfrm>
            <a:off x="264549" y="1659110"/>
            <a:ext cx="6136251" cy="4741690"/>
          </a:xfrm>
        </p:spPr>
        <p:txBody>
          <a:bodyPr/>
          <a:lstStyle/>
          <a:p>
            <a:pPr marL="0" indent="0">
              <a:buNone/>
            </a:pPr>
            <a:r>
              <a:rPr lang="zh-CN" altLang="en-US" dirty="0" smtClean="0"/>
              <a:t>在</a:t>
            </a:r>
            <a:r>
              <a:rPr lang="zh-CN" altLang="en-US" dirty="0"/>
              <a:t>下图中的</a:t>
            </a:r>
            <a:r>
              <a:rPr lang="en-US" altLang="zh-CN" dirty="0">
                <a:latin typeface="Times New Roman" panose="02020603050405020304" pitchFamily="18" charset="0"/>
                <a:ea typeface="华文中宋" panose="02010600040101010101" pitchFamily="2" charset="-122"/>
              </a:rPr>
              <a:t>S-box</a:t>
            </a:r>
            <a:r>
              <a:rPr lang="zh-CN" altLang="en-US" dirty="0"/>
              <a:t>中 </a:t>
            </a:r>
            <a:endParaRPr lang="zh-CN" altLang="en-US" dirty="0"/>
          </a:p>
          <a:p>
            <a:pPr>
              <a:buFont typeface="Wingdings" panose="05000000000000000000" pitchFamily="2" charset="2"/>
              <a:buNone/>
            </a:pPr>
            <a:endParaRPr lang="zh-CN" altLang="en-US" dirty="0"/>
          </a:p>
          <a:p>
            <a:endParaRPr lang="zh-CN" altLang="en-US" dirty="0"/>
          </a:p>
          <a:p>
            <a:endParaRPr lang="zh-CN" altLang="en-US" dirty="0"/>
          </a:p>
          <a:p>
            <a:endParaRPr lang="zh-CN" altLang="en-US" dirty="0"/>
          </a:p>
          <a:p>
            <a:endParaRPr lang="zh-CN" altLang="en-US" dirty="0"/>
          </a:p>
          <a:p>
            <a:pPr algn="just">
              <a:buFont typeface="Wingdings" panose="05000000000000000000" pitchFamily="2" charset="2"/>
              <a:buNone/>
            </a:pPr>
            <a:r>
              <a:rPr lang="zh-CN" altLang="en-US" dirty="0"/>
              <a:t>	</a:t>
            </a:r>
            <a:endParaRPr lang="en-US" altLang="zh-CN" dirty="0" smtClean="0"/>
          </a:p>
          <a:p>
            <a:pPr algn="just">
              <a:buFont typeface="Wingdings" panose="05000000000000000000" pitchFamily="2" charset="2"/>
              <a:buNone/>
            </a:pPr>
            <a:r>
              <a:rPr lang="zh-CN" altLang="en-US" dirty="0" smtClean="0">
                <a:latin typeface="Times New Roman" panose="02020603050405020304" pitchFamily="18" charset="0"/>
              </a:rPr>
              <a:t>考虑</a:t>
            </a:r>
            <a:r>
              <a:rPr lang="zh-CN" altLang="en-US" dirty="0">
                <a:latin typeface="Times New Roman" panose="02020603050405020304" pitchFamily="18" charset="0"/>
              </a:rPr>
              <a:t>表达式</a:t>
            </a:r>
            <a:r>
              <a:rPr lang="en-US" altLang="zh-CN" dirty="0">
                <a:latin typeface="Times New Roman" panose="02020603050405020304" pitchFamily="18" charset="0"/>
              </a:rPr>
              <a:t>X</a:t>
            </a:r>
            <a:r>
              <a:rPr lang="en-US" altLang="zh-CN" baseline="-25000" dirty="0">
                <a:latin typeface="Times New Roman" panose="02020603050405020304" pitchFamily="18" charset="0"/>
              </a:rPr>
              <a:t>2</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X</a:t>
            </a:r>
            <a:r>
              <a:rPr lang="en-US" altLang="zh-CN" baseline="-25000" dirty="0">
                <a:latin typeface="Times New Roman" panose="02020603050405020304" pitchFamily="18" charset="0"/>
              </a:rPr>
              <a:t>3</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Y</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Y</a:t>
            </a:r>
            <a:r>
              <a:rPr lang="en-US" altLang="zh-CN" baseline="-25000" dirty="0">
                <a:latin typeface="Times New Roman" panose="02020603050405020304" pitchFamily="18" charset="0"/>
              </a:rPr>
              <a:t>3</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Y</a:t>
            </a:r>
            <a:r>
              <a:rPr lang="en-US" altLang="zh-CN" baseline="-25000" dirty="0">
                <a:latin typeface="Times New Roman" panose="02020603050405020304" pitchFamily="18" charset="0"/>
              </a:rPr>
              <a:t>4</a:t>
            </a:r>
            <a:r>
              <a:rPr lang="zh-CN" altLang="en-US" sz="2400" dirty="0">
                <a:latin typeface="Times New Roman" panose="02020603050405020304" pitchFamily="18" charset="0"/>
              </a:rPr>
              <a:t>＝</a:t>
            </a:r>
            <a:r>
              <a:rPr lang="en-US" altLang="zh-CN" dirty="0" smtClean="0">
                <a:latin typeface="Times New Roman" panose="02020603050405020304" pitchFamily="18" charset="0"/>
              </a:rPr>
              <a:t>0</a:t>
            </a:r>
            <a:endParaRPr lang="en-US" altLang="zh-CN" dirty="0" smtClean="0">
              <a:latin typeface="Times New Roman" panose="02020603050405020304" pitchFamily="18" charset="0"/>
            </a:endParaRPr>
          </a:p>
          <a:p>
            <a:pPr algn="just">
              <a:buFont typeface="Wingdings" panose="05000000000000000000" pitchFamily="2" charset="2"/>
              <a:buNone/>
            </a:pPr>
            <a:r>
              <a:rPr lang="zh-CN" altLang="en-US" dirty="0" smtClean="0">
                <a:latin typeface="Times New Roman" panose="02020603050405020304" pitchFamily="18" charset="0"/>
              </a:rPr>
              <a:t>或</a:t>
            </a:r>
            <a:r>
              <a:rPr lang="zh-CN" altLang="en-US" dirty="0">
                <a:latin typeface="Times New Roman" panose="02020603050405020304" pitchFamily="18" charset="0"/>
              </a:rPr>
              <a:t>等价形式</a:t>
            </a:r>
            <a:r>
              <a:rPr lang="en-US" altLang="zh-CN" dirty="0">
                <a:latin typeface="Times New Roman" panose="02020603050405020304" pitchFamily="18" charset="0"/>
              </a:rPr>
              <a:t>X</a:t>
            </a:r>
            <a:r>
              <a:rPr lang="en-US" altLang="zh-CN" baseline="-25000" dirty="0">
                <a:latin typeface="Times New Roman" panose="02020603050405020304" pitchFamily="18" charset="0"/>
              </a:rPr>
              <a:t>2</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X</a:t>
            </a:r>
            <a:r>
              <a:rPr lang="en-US" altLang="zh-CN" baseline="-25000" dirty="0">
                <a:latin typeface="Times New Roman" panose="02020603050405020304" pitchFamily="18" charset="0"/>
              </a:rPr>
              <a:t>3</a:t>
            </a:r>
            <a:r>
              <a:rPr lang="zh-CN" altLang="en-US" sz="2400" dirty="0">
                <a:latin typeface="Times New Roman" panose="02020603050405020304" pitchFamily="18" charset="0"/>
              </a:rPr>
              <a:t>＝</a:t>
            </a:r>
            <a:r>
              <a:rPr lang="en-US" altLang="zh-CN" dirty="0">
                <a:latin typeface="Times New Roman" panose="02020603050405020304" pitchFamily="18" charset="0"/>
              </a:rPr>
              <a:t>Y</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Y</a:t>
            </a:r>
            <a:r>
              <a:rPr lang="en-US" altLang="zh-CN" baseline="-25000" dirty="0">
                <a:latin typeface="Times New Roman" panose="02020603050405020304" pitchFamily="18" charset="0"/>
              </a:rPr>
              <a:t>3</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Y</a:t>
            </a:r>
            <a:r>
              <a:rPr lang="en-US" altLang="zh-CN" baseline="-25000" dirty="0">
                <a:latin typeface="Times New Roman" panose="02020603050405020304" pitchFamily="18" charset="0"/>
              </a:rPr>
              <a:t>4</a:t>
            </a:r>
            <a:r>
              <a:rPr lang="zh-CN" altLang="en-US" dirty="0">
                <a:latin typeface="Times New Roman" panose="02020603050405020304" pitchFamily="18" charset="0"/>
              </a:rPr>
              <a:t>。</a:t>
            </a:r>
            <a:r>
              <a:rPr lang="zh-CN" altLang="en-US" dirty="0"/>
              <a:t> </a:t>
            </a:r>
            <a:endParaRPr lang="zh-CN" altLang="en-US" dirty="0"/>
          </a:p>
        </p:txBody>
      </p:sp>
      <p:grpSp>
        <p:nvGrpSpPr>
          <p:cNvPr id="20484" name="Group 4"/>
          <p:cNvGrpSpPr/>
          <p:nvPr/>
        </p:nvGrpSpPr>
        <p:grpSpPr bwMode="auto">
          <a:xfrm>
            <a:off x="0" y="2153268"/>
            <a:ext cx="4194048" cy="3077099"/>
            <a:chOff x="0" y="0"/>
            <a:chExt cx="3815" cy="2088"/>
          </a:xfrm>
        </p:grpSpPr>
        <p:sp>
          <p:nvSpPr>
            <p:cNvPr id="20485" name="AutoShape 5"/>
            <p:cNvSpPr>
              <a:spLocks noChangeAspect="1" noChangeArrowheads="1"/>
            </p:cNvSpPr>
            <p:nvPr/>
          </p:nvSpPr>
          <p:spPr bwMode="auto">
            <a:xfrm>
              <a:off x="0" y="0"/>
              <a:ext cx="3815" cy="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486" name="Text Box 6"/>
            <p:cNvSpPr txBox="1">
              <a:spLocks noChangeArrowheads="1"/>
            </p:cNvSpPr>
            <p:nvPr/>
          </p:nvSpPr>
          <p:spPr bwMode="auto">
            <a:xfrm>
              <a:off x="755" y="768"/>
              <a:ext cx="1620" cy="624"/>
            </a:xfrm>
            <a:prstGeom prst="rect">
              <a:avLst/>
            </a:prstGeom>
            <a:solidFill>
              <a:srgbClr val="FFFFFF"/>
            </a:solidFill>
            <a:ln w="9525">
              <a:solidFill>
                <a:srgbClr val="000000"/>
              </a:solidFill>
              <a:miter lim="800000"/>
            </a:ln>
          </p:spPr>
          <p:txBody>
            <a:bodyPr lIns="18000" tIns="10800" rIns="18000" bIns="10800"/>
            <a:lstStyle/>
            <a:p>
              <a:pPr algn="ctr"/>
              <a:r>
                <a:rPr lang="en-US" altLang="zh-CN" dirty="0">
                  <a:latin typeface="Times New Roman" panose="02020603050405020304" pitchFamily="18" charset="0"/>
                </a:rPr>
                <a:t> 4×4</a:t>
              </a:r>
              <a:endParaRPr lang="en-US" altLang="zh-CN" dirty="0">
                <a:latin typeface="Times New Roman" panose="02020603050405020304" pitchFamily="18" charset="0"/>
              </a:endParaRPr>
            </a:p>
            <a:p>
              <a:pPr algn="ctr"/>
              <a:r>
                <a:rPr lang="en-US" altLang="zh-CN" dirty="0">
                  <a:latin typeface="Times New Roman" panose="02020603050405020304" pitchFamily="18" charset="0"/>
                </a:rPr>
                <a:t> </a:t>
              </a:r>
              <a:endParaRPr lang="en-US" altLang="zh-CN" dirty="0">
                <a:latin typeface="Times New Roman" panose="02020603050405020304" pitchFamily="18" charset="0"/>
              </a:endParaRPr>
            </a:p>
            <a:p>
              <a:pPr algn="ctr"/>
              <a:r>
                <a:rPr lang="en-US" altLang="zh-CN" dirty="0">
                  <a:latin typeface="Times New Roman" panose="02020603050405020304" pitchFamily="18" charset="0"/>
                </a:rPr>
                <a:t> S-box</a:t>
              </a:r>
              <a:endParaRPr lang="en-US" altLang="zh-CN" dirty="0"/>
            </a:p>
          </p:txBody>
        </p:sp>
        <p:sp>
          <p:nvSpPr>
            <p:cNvPr id="20487" name="Line 7"/>
            <p:cNvSpPr>
              <a:spLocks noChangeShapeType="1"/>
            </p:cNvSpPr>
            <p:nvPr/>
          </p:nvSpPr>
          <p:spPr bwMode="auto">
            <a:xfrm>
              <a:off x="959" y="300"/>
              <a:ext cx="1" cy="468"/>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0488" name="Line 8"/>
            <p:cNvSpPr>
              <a:spLocks noChangeShapeType="1"/>
            </p:cNvSpPr>
            <p:nvPr/>
          </p:nvSpPr>
          <p:spPr bwMode="auto">
            <a:xfrm>
              <a:off x="1379" y="300"/>
              <a:ext cx="1" cy="468"/>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0489" name="Line 9"/>
            <p:cNvSpPr>
              <a:spLocks noChangeShapeType="1"/>
            </p:cNvSpPr>
            <p:nvPr/>
          </p:nvSpPr>
          <p:spPr bwMode="auto">
            <a:xfrm>
              <a:off x="1775" y="300"/>
              <a:ext cx="1" cy="468"/>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0490" name="Text Box 10"/>
            <p:cNvSpPr txBox="1">
              <a:spLocks noChangeArrowheads="1"/>
            </p:cNvSpPr>
            <p:nvPr/>
          </p:nvSpPr>
          <p:spPr bwMode="auto">
            <a:xfrm>
              <a:off x="815" y="12"/>
              <a:ext cx="36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i="1">
                  <a:latin typeface="Times New Roman" panose="02020603050405020304" pitchFamily="18" charset="0"/>
                </a:rPr>
                <a:t>X</a:t>
              </a:r>
              <a:r>
                <a:rPr lang="en-US" altLang="zh-CN" baseline="-25000">
                  <a:latin typeface="Times New Roman" panose="02020603050405020304" pitchFamily="18" charset="0"/>
                </a:rPr>
                <a:t>1</a:t>
              </a:r>
              <a:endParaRPr lang="en-US" altLang="zh-CN"/>
            </a:p>
          </p:txBody>
        </p:sp>
        <p:sp>
          <p:nvSpPr>
            <p:cNvPr id="20491" name="Text Box 11"/>
            <p:cNvSpPr txBox="1">
              <a:spLocks noChangeArrowheads="1"/>
            </p:cNvSpPr>
            <p:nvPr/>
          </p:nvSpPr>
          <p:spPr bwMode="auto">
            <a:xfrm>
              <a:off x="1295" y="0"/>
              <a:ext cx="36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i="1">
                  <a:latin typeface="Times New Roman" panose="02020603050405020304" pitchFamily="18" charset="0"/>
                </a:rPr>
                <a:t>X</a:t>
              </a:r>
              <a:r>
                <a:rPr lang="en-US" altLang="zh-CN" baseline="-25000">
                  <a:latin typeface="Times New Roman" panose="02020603050405020304" pitchFamily="18" charset="0"/>
                </a:rPr>
                <a:t>2</a:t>
              </a:r>
              <a:endParaRPr lang="en-US" altLang="zh-CN"/>
            </a:p>
          </p:txBody>
        </p:sp>
        <p:sp>
          <p:nvSpPr>
            <p:cNvPr id="20492" name="Text Box 12"/>
            <p:cNvSpPr txBox="1">
              <a:spLocks noChangeArrowheads="1"/>
            </p:cNvSpPr>
            <p:nvPr/>
          </p:nvSpPr>
          <p:spPr bwMode="auto">
            <a:xfrm>
              <a:off x="1625" y="0"/>
              <a:ext cx="36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i="1">
                  <a:latin typeface="Times New Roman" panose="02020603050405020304" pitchFamily="18" charset="0"/>
                </a:rPr>
                <a:t>X</a:t>
              </a:r>
              <a:r>
                <a:rPr lang="en-US" altLang="zh-CN" baseline="-25000">
                  <a:latin typeface="Times New Roman" panose="02020603050405020304" pitchFamily="18" charset="0"/>
                </a:rPr>
                <a:t>3</a:t>
              </a:r>
              <a:endParaRPr lang="en-US" altLang="zh-CN"/>
            </a:p>
          </p:txBody>
        </p:sp>
        <p:sp>
          <p:nvSpPr>
            <p:cNvPr id="20493" name="Text Box 13"/>
            <p:cNvSpPr txBox="1">
              <a:spLocks noChangeArrowheads="1"/>
            </p:cNvSpPr>
            <p:nvPr/>
          </p:nvSpPr>
          <p:spPr bwMode="auto">
            <a:xfrm>
              <a:off x="2015" y="0"/>
              <a:ext cx="36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i="1">
                  <a:latin typeface="Times New Roman" panose="02020603050405020304" pitchFamily="18" charset="0"/>
                </a:rPr>
                <a:t>X</a:t>
              </a:r>
              <a:r>
                <a:rPr lang="en-US" altLang="zh-CN" baseline="-25000">
                  <a:latin typeface="Times New Roman" panose="02020603050405020304" pitchFamily="18" charset="0"/>
                </a:rPr>
                <a:t>4</a:t>
              </a:r>
              <a:endParaRPr lang="en-US" altLang="zh-CN"/>
            </a:p>
          </p:txBody>
        </p:sp>
        <p:sp>
          <p:nvSpPr>
            <p:cNvPr id="20494" name="Text Box 14"/>
            <p:cNvSpPr txBox="1">
              <a:spLocks noChangeArrowheads="1"/>
            </p:cNvSpPr>
            <p:nvPr/>
          </p:nvSpPr>
          <p:spPr bwMode="auto">
            <a:xfrm>
              <a:off x="959" y="1776"/>
              <a:ext cx="36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nchor="b"/>
            <a:lstStyle/>
            <a:p>
              <a:pPr algn="just"/>
              <a:r>
                <a:rPr lang="en-US" altLang="zh-CN" i="1">
                  <a:latin typeface="Times New Roman" panose="02020603050405020304" pitchFamily="18" charset="0"/>
                </a:rPr>
                <a:t>Y</a:t>
              </a:r>
              <a:r>
                <a:rPr lang="en-US" altLang="zh-CN" baseline="-25000">
                  <a:latin typeface="Times New Roman" panose="02020603050405020304" pitchFamily="18" charset="0"/>
                </a:rPr>
                <a:t>1</a:t>
              </a:r>
              <a:endParaRPr lang="en-US" altLang="zh-CN"/>
            </a:p>
          </p:txBody>
        </p:sp>
        <p:sp>
          <p:nvSpPr>
            <p:cNvPr id="20495" name="Text Box 15"/>
            <p:cNvSpPr txBox="1">
              <a:spLocks noChangeArrowheads="1"/>
            </p:cNvSpPr>
            <p:nvPr/>
          </p:nvSpPr>
          <p:spPr bwMode="auto">
            <a:xfrm>
              <a:off x="1367" y="1752"/>
              <a:ext cx="255"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nchor="b"/>
            <a:lstStyle/>
            <a:p>
              <a:pPr algn="just"/>
              <a:r>
                <a:rPr lang="en-US" altLang="zh-CN" i="1">
                  <a:latin typeface="Times New Roman" panose="02020603050405020304" pitchFamily="18" charset="0"/>
                </a:rPr>
                <a:t>Y</a:t>
              </a:r>
              <a:r>
                <a:rPr lang="en-US" altLang="zh-CN" baseline="-25000">
                  <a:latin typeface="Times New Roman" panose="02020603050405020304" pitchFamily="18" charset="0"/>
                </a:rPr>
                <a:t>2</a:t>
              </a:r>
              <a:endParaRPr lang="en-US" altLang="zh-CN"/>
            </a:p>
          </p:txBody>
        </p:sp>
        <p:sp>
          <p:nvSpPr>
            <p:cNvPr id="20496" name="Text Box 16"/>
            <p:cNvSpPr txBox="1">
              <a:spLocks noChangeArrowheads="1"/>
            </p:cNvSpPr>
            <p:nvPr/>
          </p:nvSpPr>
          <p:spPr bwMode="auto">
            <a:xfrm>
              <a:off x="1697" y="1764"/>
              <a:ext cx="39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nchor="b"/>
            <a:lstStyle/>
            <a:p>
              <a:pPr algn="just"/>
              <a:r>
                <a:rPr lang="en-US" altLang="zh-CN" i="1">
                  <a:latin typeface="Times New Roman" panose="02020603050405020304" pitchFamily="18" charset="0"/>
                </a:rPr>
                <a:t>Y</a:t>
              </a:r>
              <a:r>
                <a:rPr lang="en-US" altLang="zh-CN" baseline="-25000">
                  <a:latin typeface="Times New Roman" panose="02020603050405020304" pitchFamily="18" charset="0"/>
                </a:rPr>
                <a:t>3</a:t>
              </a:r>
              <a:endParaRPr lang="en-US" altLang="zh-CN"/>
            </a:p>
          </p:txBody>
        </p:sp>
        <p:sp>
          <p:nvSpPr>
            <p:cNvPr id="20497" name="Text Box 17"/>
            <p:cNvSpPr txBox="1">
              <a:spLocks noChangeArrowheads="1"/>
            </p:cNvSpPr>
            <p:nvPr/>
          </p:nvSpPr>
          <p:spPr bwMode="auto">
            <a:xfrm>
              <a:off x="2111" y="1764"/>
              <a:ext cx="36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nchor="b"/>
            <a:lstStyle/>
            <a:p>
              <a:pPr algn="just"/>
              <a:r>
                <a:rPr lang="en-US" altLang="zh-CN" i="1">
                  <a:latin typeface="Times New Roman" panose="02020603050405020304" pitchFamily="18" charset="0"/>
                </a:rPr>
                <a:t>Y</a:t>
              </a:r>
              <a:r>
                <a:rPr lang="en-US" altLang="zh-CN" baseline="-25000">
                  <a:latin typeface="Times New Roman" panose="02020603050405020304" pitchFamily="18" charset="0"/>
                </a:rPr>
                <a:t>4</a:t>
              </a:r>
              <a:endParaRPr lang="en-US" altLang="zh-CN"/>
            </a:p>
          </p:txBody>
        </p:sp>
        <p:sp>
          <p:nvSpPr>
            <p:cNvPr id="20498" name="Line 18"/>
            <p:cNvSpPr>
              <a:spLocks noChangeShapeType="1"/>
            </p:cNvSpPr>
            <p:nvPr/>
          </p:nvSpPr>
          <p:spPr bwMode="auto">
            <a:xfrm>
              <a:off x="2123" y="300"/>
              <a:ext cx="1" cy="468"/>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0499" name="Line 19"/>
            <p:cNvSpPr>
              <a:spLocks noChangeShapeType="1"/>
            </p:cNvSpPr>
            <p:nvPr/>
          </p:nvSpPr>
          <p:spPr bwMode="auto">
            <a:xfrm>
              <a:off x="1031" y="1392"/>
              <a:ext cx="1" cy="468"/>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0500" name="Line 20"/>
            <p:cNvSpPr>
              <a:spLocks noChangeShapeType="1"/>
            </p:cNvSpPr>
            <p:nvPr/>
          </p:nvSpPr>
          <p:spPr bwMode="auto">
            <a:xfrm>
              <a:off x="1451" y="1392"/>
              <a:ext cx="1" cy="468"/>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0501" name="Line 21"/>
            <p:cNvSpPr>
              <a:spLocks noChangeShapeType="1"/>
            </p:cNvSpPr>
            <p:nvPr/>
          </p:nvSpPr>
          <p:spPr bwMode="auto">
            <a:xfrm>
              <a:off x="1847" y="1392"/>
              <a:ext cx="1" cy="468"/>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0502" name="Line 22"/>
            <p:cNvSpPr>
              <a:spLocks noChangeShapeType="1"/>
            </p:cNvSpPr>
            <p:nvPr/>
          </p:nvSpPr>
          <p:spPr bwMode="auto">
            <a:xfrm>
              <a:off x="2195" y="1392"/>
              <a:ext cx="1" cy="468"/>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grpSp>
      <p:sp>
        <p:nvSpPr>
          <p:cNvPr id="23" name="Rectangle 322"/>
          <p:cNvSpPr txBox="1">
            <a:spLocks noChangeArrowheads="1"/>
          </p:cNvSpPr>
          <p:nvPr/>
        </p:nvSpPr>
        <p:spPr>
          <a:xfrm>
            <a:off x="264549" y="233606"/>
            <a:ext cx="5747201" cy="71596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smtClean="0">
                <a:solidFill>
                  <a:srgbClr val="EB5E59"/>
                </a:solidFill>
                <a:latin typeface="微软雅黑" panose="020B0503020204020204" pitchFamily="34" charset="-122"/>
                <a:ea typeface="微软雅黑" panose="020B0503020204020204" pitchFamily="34" charset="-122"/>
              </a:rPr>
              <a:t>线性密码分析例子</a:t>
            </a:r>
            <a:r>
              <a:rPr lang="en-US" altLang="zh-CN" sz="3200" dirty="0" smtClean="0">
                <a:solidFill>
                  <a:srgbClr val="EB5E59"/>
                </a:solidFill>
                <a:latin typeface="微软雅黑" panose="020B0503020204020204" pitchFamily="34" charset="-122"/>
                <a:ea typeface="微软雅黑" panose="020B0503020204020204" pitchFamily="34" charset="-122"/>
              </a:rPr>
              <a:t>——SPN</a:t>
            </a:r>
            <a:endParaRPr lang="zh-CN" altLang="en-US" sz="3200" dirty="0">
              <a:solidFill>
                <a:srgbClr val="EB5E59"/>
              </a:solidFill>
              <a:latin typeface="微软雅黑" panose="020B0503020204020204" pitchFamily="34" charset="-122"/>
              <a:ea typeface="微软雅黑" panose="020B0503020204020204" pitchFamily="34" charset="-122"/>
            </a:endParaRPr>
          </a:p>
        </p:txBody>
      </p:sp>
      <p:sp>
        <p:nvSpPr>
          <p:cNvPr id="2" name="矩形 1"/>
          <p:cNvSpPr/>
          <p:nvPr/>
        </p:nvSpPr>
        <p:spPr>
          <a:xfrm>
            <a:off x="6966266" y="653585"/>
            <a:ext cx="4047744" cy="5262979"/>
          </a:xfrm>
          <a:prstGeom prst="rect">
            <a:avLst/>
          </a:prstGeom>
        </p:spPr>
        <p:txBody>
          <a:bodyPr wrap="square">
            <a:spAutoFit/>
          </a:bodyPr>
          <a:lstStyle/>
          <a:p>
            <a:pPr algn="just"/>
            <a:r>
              <a:rPr lang="zh-CN" altLang="en-US" sz="2800" dirty="0" smtClean="0">
                <a:solidFill>
                  <a:srgbClr val="EB5E59"/>
                </a:solidFill>
                <a:latin typeface="Times New Roman" panose="02020603050405020304" pitchFamily="18" charset="0"/>
              </a:rPr>
              <a:t>例子：</a:t>
            </a:r>
            <a:r>
              <a:rPr lang="zh-CN" altLang="en-US" sz="2800" dirty="0" smtClean="0">
                <a:latin typeface="Times New Roman" panose="02020603050405020304" pitchFamily="18" charset="0"/>
              </a:rPr>
              <a:t>对于</a:t>
            </a:r>
            <a:r>
              <a:rPr lang="en-US" altLang="zh-CN" sz="2800" dirty="0">
                <a:latin typeface="Times New Roman" panose="02020603050405020304" pitchFamily="18" charset="0"/>
              </a:rPr>
              <a:t>16</a:t>
            </a:r>
            <a:r>
              <a:rPr lang="zh-CN" altLang="en-US" sz="2800" dirty="0">
                <a:latin typeface="Times New Roman" panose="02020603050405020304" pitchFamily="18" charset="0"/>
              </a:rPr>
              <a:t>种可能的输入</a:t>
            </a:r>
            <a:r>
              <a:rPr lang="en-US" altLang="zh-CN" sz="2800" dirty="0">
                <a:latin typeface="Times New Roman" panose="02020603050405020304" pitchFamily="18" charset="0"/>
              </a:rPr>
              <a:t>X</a:t>
            </a:r>
            <a:r>
              <a:rPr lang="zh-CN" altLang="en-US" sz="2800" dirty="0">
                <a:latin typeface="Times New Roman" panose="02020603050405020304" pitchFamily="18" charset="0"/>
              </a:rPr>
              <a:t>和其相应的输出</a:t>
            </a:r>
            <a:r>
              <a:rPr lang="en-US" altLang="zh-CN" sz="2800" dirty="0">
                <a:latin typeface="Times New Roman" panose="02020603050405020304" pitchFamily="18" charset="0"/>
              </a:rPr>
              <a:t>Y</a:t>
            </a:r>
            <a:r>
              <a:rPr lang="zh-CN" altLang="en-US" sz="2800" dirty="0">
                <a:latin typeface="Times New Roman" panose="02020603050405020304" pitchFamily="18" charset="0"/>
              </a:rPr>
              <a:t>，有</a:t>
            </a:r>
            <a:r>
              <a:rPr lang="en-US" altLang="zh-CN" sz="2800" dirty="0">
                <a:latin typeface="Times New Roman" panose="02020603050405020304" pitchFamily="18" charset="0"/>
              </a:rPr>
              <a:t>12</a:t>
            </a:r>
            <a:r>
              <a:rPr lang="zh-CN" altLang="en-US" sz="2800" dirty="0">
                <a:latin typeface="Times New Roman" panose="02020603050405020304" pitchFamily="18" charset="0"/>
              </a:rPr>
              <a:t>种情况可以</a:t>
            </a:r>
            <a:r>
              <a:rPr lang="zh-CN" altLang="en-US" sz="2800" dirty="0" smtClean="0">
                <a:latin typeface="Times New Roman" panose="02020603050405020304" pitchFamily="18" charset="0"/>
              </a:rPr>
              <a:t>使得该式成立</a:t>
            </a:r>
            <a:r>
              <a:rPr lang="zh-CN" altLang="en-US" sz="2800" dirty="0">
                <a:latin typeface="Times New Roman" panose="02020603050405020304" pitchFamily="18" charset="0"/>
              </a:rPr>
              <a:t>，</a:t>
            </a:r>
            <a:r>
              <a:rPr lang="zh-CN" altLang="en-US" sz="2800" dirty="0"/>
              <a:t>因此线性可能性偏移量是</a:t>
            </a:r>
            <a:r>
              <a:rPr lang="en-US" altLang="zh-CN" sz="2800" dirty="0">
                <a:latin typeface="Times New Roman" panose="02020603050405020304" pitchFamily="18" charset="0"/>
              </a:rPr>
              <a:t>12/16</a:t>
            </a:r>
            <a:r>
              <a:rPr lang="zh-CN" altLang="en-US" sz="2800" dirty="0">
                <a:latin typeface="Times New Roman" panose="02020603050405020304" pitchFamily="18" charset="0"/>
              </a:rPr>
              <a:t>－</a:t>
            </a:r>
            <a:r>
              <a:rPr lang="en-US" altLang="zh-CN" sz="2800" dirty="0">
                <a:latin typeface="Times New Roman" panose="02020603050405020304" pitchFamily="18" charset="0"/>
              </a:rPr>
              <a:t>1/2</a:t>
            </a:r>
            <a:r>
              <a:rPr lang="zh-CN" altLang="en-US" sz="2400" dirty="0">
                <a:latin typeface="Times New Roman" panose="02020603050405020304" pitchFamily="18" charset="0"/>
              </a:rPr>
              <a:t>＝</a:t>
            </a:r>
            <a:r>
              <a:rPr lang="en-US" altLang="zh-CN" sz="2800" dirty="0">
                <a:latin typeface="Times New Roman" panose="02020603050405020304" pitchFamily="18" charset="0"/>
              </a:rPr>
              <a:t>1/4</a:t>
            </a:r>
            <a:r>
              <a:rPr lang="zh-CN" altLang="en-US" sz="2800" dirty="0">
                <a:latin typeface="Times New Roman" panose="02020603050405020304" pitchFamily="18" charset="0"/>
              </a:rPr>
              <a:t>。</a:t>
            </a:r>
            <a:endParaRPr lang="zh-CN" altLang="en-US" sz="2800" dirty="0">
              <a:latin typeface="Times New Roman" panose="02020603050405020304" pitchFamily="18" charset="0"/>
            </a:endParaRPr>
          </a:p>
          <a:p>
            <a:pPr algn="just"/>
            <a:r>
              <a:rPr lang="zh-CN" altLang="en-US" sz="2800" dirty="0">
                <a:latin typeface="Times New Roman" panose="02020603050405020304" pitchFamily="18" charset="0"/>
              </a:rPr>
              <a:t>相似的，对于等式</a:t>
            </a:r>
            <a:r>
              <a:rPr lang="en-US" altLang="zh-CN" sz="2800" dirty="0">
                <a:latin typeface="Times New Roman" panose="02020603050405020304" pitchFamily="18" charset="0"/>
              </a:rPr>
              <a:t>X</a:t>
            </a:r>
            <a:r>
              <a:rPr lang="en-US" altLang="zh-CN" sz="2800" baseline="-25000" dirty="0">
                <a:latin typeface="Times New Roman" panose="02020603050405020304" pitchFamily="18" charset="0"/>
              </a:rPr>
              <a:t>1</a:t>
            </a:r>
            <a:r>
              <a:rPr lang="en-US" altLang="zh-CN" sz="2800" dirty="0">
                <a:latin typeface="Times New Roman" panose="02020603050405020304" pitchFamily="18" charset="0"/>
              </a:rPr>
              <a:t> </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 X</a:t>
            </a:r>
            <a:r>
              <a:rPr lang="en-US" altLang="zh-CN" sz="2800" baseline="-25000" dirty="0">
                <a:latin typeface="Times New Roman" panose="02020603050405020304" pitchFamily="18" charset="0"/>
              </a:rPr>
              <a:t>4</a:t>
            </a:r>
            <a:r>
              <a:rPr lang="zh-CN" altLang="en-US" sz="2400" dirty="0">
                <a:latin typeface="Times New Roman" panose="02020603050405020304" pitchFamily="18" charset="0"/>
              </a:rPr>
              <a:t>＝</a:t>
            </a:r>
            <a:r>
              <a:rPr lang="en-US" altLang="zh-CN" sz="2800" dirty="0">
                <a:latin typeface="Times New Roman" panose="02020603050405020304" pitchFamily="18" charset="0"/>
              </a:rPr>
              <a:t>Y2</a:t>
            </a:r>
            <a:r>
              <a:rPr lang="zh-CN" altLang="en-US" sz="2800" dirty="0">
                <a:latin typeface="Times New Roman" panose="02020603050405020304" pitchFamily="18" charset="0"/>
              </a:rPr>
              <a:t>其线性可能性偏移量</a:t>
            </a:r>
            <a:r>
              <a:rPr lang="zh-CN" altLang="en-US" sz="2800" dirty="0">
                <a:solidFill>
                  <a:srgbClr val="1D1913"/>
                </a:solidFill>
                <a:latin typeface="Times New Roman" panose="02020603050405020304" pitchFamily="18" charset="0"/>
              </a:rPr>
              <a:t>接近</a:t>
            </a:r>
            <a:r>
              <a:rPr lang="zh-CN" altLang="en-US" sz="2800" dirty="0">
                <a:latin typeface="Times New Roman" panose="02020603050405020304" pitchFamily="18" charset="0"/>
              </a:rPr>
              <a:t>于</a:t>
            </a:r>
            <a:r>
              <a:rPr lang="en-US" altLang="zh-CN" sz="2800" dirty="0">
                <a:latin typeface="Times New Roman" panose="02020603050405020304" pitchFamily="18" charset="0"/>
              </a:rPr>
              <a:t>0</a:t>
            </a:r>
            <a:r>
              <a:rPr lang="zh-CN" altLang="en-US" sz="2800" dirty="0">
                <a:latin typeface="Times New Roman" panose="02020603050405020304" pitchFamily="18" charset="0"/>
              </a:rPr>
              <a:t>，</a:t>
            </a:r>
            <a:endParaRPr lang="zh-CN" altLang="en-US" sz="2800" dirty="0">
              <a:latin typeface="Times New Roman" panose="02020603050405020304" pitchFamily="18" charset="0"/>
            </a:endParaRPr>
          </a:p>
          <a:p>
            <a:pPr algn="just"/>
            <a:r>
              <a:rPr lang="zh-CN" altLang="en-US" sz="2800" dirty="0">
                <a:latin typeface="Times New Roman" panose="02020603050405020304" pitchFamily="18" charset="0"/>
              </a:rPr>
              <a:t>而等式</a:t>
            </a:r>
            <a:r>
              <a:rPr lang="en-US" altLang="zh-CN" sz="2800" dirty="0">
                <a:latin typeface="Times New Roman" panose="02020603050405020304" pitchFamily="18" charset="0"/>
              </a:rPr>
              <a:t>X</a:t>
            </a:r>
            <a:r>
              <a:rPr lang="en-US" altLang="zh-CN" sz="2800" baseline="-25000" dirty="0">
                <a:latin typeface="Times New Roman" panose="02020603050405020304" pitchFamily="18" charset="0"/>
              </a:rPr>
              <a:t>3</a:t>
            </a:r>
            <a:r>
              <a:rPr lang="en-US" altLang="zh-CN" sz="2800" dirty="0">
                <a:latin typeface="Times New Roman" panose="02020603050405020304" pitchFamily="18" charset="0"/>
              </a:rPr>
              <a:t> </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 X</a:t>
            </a:r>
            <a:r>
              <a:rPr lang="en-US" altLang="zh-CN" sz="2800" baseline="-25000" dirty="0">
                <a:latin typeface="Times New Roman" panose="02020603050405020304" pitchFamily="18" charset="0"/>
              </a:rPr>
              <a:t>4</a:t>
            </a:r>
            <a:r>
              <a:rPr lang="zh-CN" altLang="en-US" sz="2400" dirty="0">
                <a:latin typeface="Times New Roman" panose="02020603050405020304" pitchFamily="18" charset="0"/>
              </a:rPr>
              <a:t>＝</a:t>
            </a:r>
            <a:r>
              <a:rPr lang="en-US" altLang="zh-CN" sz="2800" dirty="0">
                <a:latin typeface="Times New Roman" panose="02020603050405020304" pitchFamily="18" charset="0"/>
              </a:rPr>
              <a:t>Y</a:t>
            </a:r>
            <a:r>
              <a:rPr lang="en-US" altLang="zh-CN" sz="2800" baseline="-25000" dirty="0">
                <a:latin typeface="Times New Roman" panose="02020603050405020304" pitchFamily="18" charset="0"/>
              </a:rPr>
              <a:t>1</a:t>
            </a:r>
            <a:r>
              <a:rPr lang="en-US" altLang="zh-CN" sz="2800" dirty="0">
                <a:latin typeface="Times New Roman" panose="02020603050405020304" pitchFamily="18" charset="0"/>
              </a:rPr>
              <a:t> </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 Y</a:t>
            </a:r>
            <a:r>
              <a:rPr lang="en-US" altLang="zh-CN" sz="2800" baseline="-25000" dirty="0">
                <a:latin typeface="Times New Roman" panose="02020603050405020304" pitchFamily="18" charset="0"/>
              </a:rPr>
              <a:t>4</a:t>
            </a:r>
            <a:r>
              <a:rPr lang="zh-CN" altLang="en-US" sz="2800" dirty="0">
                <a:latin typeface="Times New Roman" panose="02020603050405020304" pitchFamily="18" charset="0"/>
              </a:rPr>
              <a:t>的线性可能性偏移量是</a:t>
            </a:r>
            <a:r>
              <a:rPr lang="en-US" altLang="zh-CN" sz="2800" dirty="0">
                <a:latin typeface="Times New Roman" panose="02020603050405020304" pitchFamily="18" charset="0"/>
              </a:rPr>
              <a:t>2/16</a:t>
            </a:r>
            <a:r>
              <a:rPr lang="zh-CN" altLang="en-US" sz="2800" dirty="0">
                <a:latin typeface="Times New Roman" panose="02020603050405020304" pitchFamily="18" charset="0"/>
              </a:rPr>
              <a:t>－</a:t>
            </a:r>
            <a:r>
              <a:rPr lang="en-US" altLang="zh-CN" sz="2800" dirty="0">
                <a:latin typeface="Times New Roman" panose="02020603050405020304" pitchFamily="18" charset="0"/>
              </a:rPr>
              <a:t>1/2</a:t>
            </a:r>
            <a:r>
              <a:rPr lang="zh-CN" altLang="en-US" sz="2400" dirty="0">
                <a:latin typeface="Times New Roman" panose="02020603050405020304" pitchFamily="18" charset="0"/>
              </a:rPr>
              <a:t>＝</a:t>
            </a:r>
            <a:r>
              <a:rPr lang="zh-CN" altLang="en-US" sz="2800" dirty="0">
                <a:latin typeface="Times New Roman" panose="02020603050405020304" pitchFamily="18" charset="0"/>
              </a:rPr>
              <a:t>－</a:t>
            </a:r>
            <a:r>
              <a:rPr lang="en-US" altLang="zh-CN" sz="2800" dirty="0">
                <a:latin typeface="Times New Roman" panose="02020603050405020304" pitchFamily="18" charset="0"/>
              </a:rPr>
              <a:t>3/8</a:t>
            </a:r>
            <a:r>
              <a:rPr lang="zh-CN" altLang="en-US" sz="2800" dirty="0"/>
              <a:t>。 </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9896856" y="6491288"/>
            <a:ext cx="2165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dirty="0">
                <a:latin typeface="Times New Roman" panose="02020603050405020304" pitchFamily="18" charset="0"/>
              </a:rPr>
              <a:t>S-box</a:t>
            </a:r>
            <a:r>
              <a:rPr lang="zh-CN" altLang="en-US" dirty="0">
                <a:latin typeface="Times New Roman" panose="02020603050405020304" pitchFamily="18" charset="0"/>
              </a:rPr>
              <a:t>线性近似采样</a:t>
            </a:r>
            <a:r>
              <a:rPr lang="zh-CN" altLang="en-US" dirty="0"/>
              <a:t> </a:t>
            </a:r>
            <a:endParaRPr lang="zh-CN" altLang="en-US" dirty="0"/>
          </a:p>
        </p:txBody>
      </p:sp>
      <p:graphicFrame>
        <p:nvGraphicFramePr>
          <p:cNvPr id="21508" name="Group 4"/>
          <p:cNvGraphicFramePr>
            <a:graphicFrameLocks noGrp="1"/>
          </p:cNvGraphicFramePr>
          <p:nvPr>
            <p:ph idx="1"/>
          </p:nvPr>
        </p:nvGraphicFramePr>
        <p:xfrm>
          <a:off x="441959" y="846342"/>
          <a:ext cx="8388098" cy="5943600"/>
        </p:xfrm>
        <a:graphic>
          <a:graphicData uri="http://schemas.openxmlformats.org/drawingml/2006/table">
            <a:tbl>
              <a:tblPr/>
              <a:tblGrid>
                <a:gridCol w="439947"/>
                <a:gridCol w="438414"/>
                <a:gridCol w="439945"/>
                <a:gridCol w="439947"/>
                <a:gridCol w="430748"/>
                <a:gridCol w="432282"/>
                <a:gridCol w="430749"/>
                <a:gridCol w="430748"/>
                <a:gridCol w="879892"/>
                <a:gridCol w="1189539"/>
                <a:gridCol w="775654"/>
                <a:gridCol w="516592"/>
                <a:gridCol w="777186"/>
                <a:gridCol w="766455"/>
              </a:tblGrid>
              <a:tr h="410649">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 </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1268">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1268">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1268">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1268">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1268">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1268">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1268">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1268">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1268">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1268">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1268">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1268">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1268">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1268">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1268">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1268">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5" name="Group 4"/>
          <p:cNvGraphicFramePr/>
          <p:nvPr/>
        </p:nvGraphicFramePr>
        <p:xfrm>
          <a:off x="5777486" y="53862"/>
          <a:ext cx="6105142" cy="792480"/>
        </p:xfrm>
        <a:graphic>
          <a:graphicData uri="http://schemas.openxmlformats.org/drawingml/2006/table">
            <a:tbl>
              <a:tblPr/>
              <a:tblGrid>
                <a:gridCol w="1085616"/>
                <a:gridCol w="314764"/>
                <a:gridCol w="295493"/>
                <a:gridCol w="334036"/>
                <a:gridCol w="294209"/>
                <a:gridCol w="298063"/>
                <a:gridCol w="305771"/>
                <a:gridCol w="322472"/>
                <a:gridCol w="296778"/>
                <a:gridCol w="296777"/>
                <a:gridCol w="332751"/>
                <a:gridCol w="331466"/>
                <a:gridCol w="322472"/>
                <a:gridCol w="321188"/>
                <a:gridCol w="332751"/>
                <a:gridCol w="314764"/>
                <a:gridCol w="305771"/>
              </a:tblGrid>
              <a:tr h="286412">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input</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422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output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Rectangle 322"/>
          <p:cNvSpPr txBox="1">
            <a:spLocks noChangeArrowheads="1"/>
          </p:cNvSpPr>
          <p:nvPr/>
        </p:nvSpPr>
        <p:spPr>
          <a:xfrm>
            <a:off x="93861" y="-17996"/>
            <a:ext cx="5747201" cy="71596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smtClean="0">
                <a:solidFill>
                  <a:srgbClr val="EB5E59"/>
                </a:solidFill>
                <a:latin typeface="微软雅黑" panose="020B0503020204020204" pitchFamily="34" charset="-122"/>
                <a:ea typeface="微软雅黑" panose="020B0503020204020204" pitchFamily="34" charset="-122"/>
              </a:rPr>
              <a:t>线性密码分析例子</a:t>
            </a:r>
            <a:r>
              <a:rPr lang="en-US" altLang="zh-CN" sz="3200" dirty="0" smtClean="0">
                <a:solidFill>
                  <a:srgbClr val="EB5E59"/>
                </a:solidFill>
                <a:latin typeface="微软雅黑" panose="020B0503020204020204" pitchFamily="34" charset="-122"/>
                <a:ea typeface="微软雅黑" panose="020B0503020204020204" pitchFamily="34" charset="-122"/>
              </a:rPr>
              <a:t>——SPN</a:t>
            </a:r>
            <a:endParaRPr lang="zh-CN" altLang="en-US" sz="3200" dirty="0">
              <a:solidFill>
                <a:srgbClr val="EB5E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5156" y="1236372"/>
            <a:ext cx="11161690" cy="5262979"/>
          </a:xfrm>
          <a:prstGeom prst="rect">
            <a:avLst/>
          </a:prstGeom>
        </p:spPr>
        <p:txBody>
          <a:bodyPr wrap="square">
            <a:spAutoFit/>
          </a:bodyPr>
          <a:lstStyle/>
          <a:p>
            <a:pPr marL="514350" indent="-514350">
              <a:lnSpc>
                <a:spcPct val="150000"/>
              </a:lnSpc>
              <a:buSzPct val="100000"/>
              <a:buFont typeface="Wingdings" panose="05000000000000000000" pitchFamily="2" charset="2"/>
              <a:buChar char="u"/>
            </a:pPr>
            <a:r>
              <a:rPr lang="zh-CN" altLang="en-US" sz="3200" b="1" dirty="0">
                <a:latin typeface="宋体" panose="02010600030101010101" pitchFamily="2" charset="-122"/>
                <a:ea typeface="宋体" panose="02010600030101010101" pitchFamily="2" charset="-122"/>
              </a:rPr>
              <a:t>差分密码分析</a:t>
            </a:r>
            <a:r>
              <a:rPr lang="zh-CN" altLang="en-US" sz="3200" b="1" dirty="0" smtClean="0">
                <a:latin typeface="宋体" panose="02010600030101010101" pitchFamily="2" charset="-122"/>
                <a:ea typeface="宋体" panose="02010600030101010101" pitchFamily="2" charset="-122"/>
              </a:rPr>
              <a:t>是迄今为止已知的攻击迭代分组密码最有效的方法之一，其基本思想是：通过分析明文对的差值对密文对的差值来影响来恢复某些密钥比特</a:t>
            </a:r>
            <a:endParaRPr lang="en-US" altLang="zh-CN" sz="3200" b="1" dirty="0">
              <a:latin typeface="宋体" panose="02010600030101010101" pitchFamily="2" charset="-122"/>
              <a:ea typeface="宋体" panose="02010600030101010101" pitchFamily="2" charset="-122"/>
            </a:endParaRPr>
          </a:p>
          <a:p>
            <a:pPr marL="514350" indent="-514350">
              <a:lnSpc>
                <a:spcPct val="150000"/>
              </a:lnSpc>
              <a:buSzPct val="100000"/>
              <a:buFont typeface="Wingdings" panose="05000000000000000000" pitchFamily="2" charset="2"/>
              <a:buChar char="u"/>
            </a:pPr>
            <a:r>
              <a:rPr lang="zh-CN" altLang="en-US" sz="3200" b="1" dirty="0" smtClean="0">
                <a:latin typeface="宋体" panose="02010600030101010101" pitchFamily="2" charset="-122"/>
                <a:ea typeface="宋体" panose="02010600030101010101" pitchFamily="2" charset="-122"/>
              </a:rPr>
              <a:t>当</a:t>
            </a:r>
            <a:r>
              <a:rPr lang="zh-CN" altLang="en-US" sz="3200" b="1" dirty="0">
                <a:latin typeface="宋体" panose="02010600030101010101" pitchFamily="2" charset="-122"/>
                <a:ea typeface="宋体" panose="02010600030101010101" pitchFamily="2" charset="-122"/>
              </a:rPr>
              <a:t>密码分析人员可以进行选择明文分析时，差分密码分析十分有效。</a:t>
            </a:r>
            <a:endParaRPr lang="en-US" altLang="zh-CN" sz="3200" b="1" dirty="0">
              <a:latin typeface="宋体" panose="02010600030101010101" pitchFamily="2" charset="-122"/>
              <a:ea typeface="宋体" panose="02010600030101010101" pitchFamily="2" charset="-122"/>
            </a:endParaRPr>
          </a:p>
          <a:p>
            <a:pPr marL="514350" indent="-514350">
              <a:lnSpc>
                <a:spcPct val="150000"/>
              </a:lnSpc>
              <a:buSzPct val="100000"/>
              <a:buFont typeface="Wingdings" panose="05000000000000000000" pitchFamily="2" charset="2"/>
              <a:buChar char="u"/>
            </a:pPr>
            <a:r>
              <a:rPr lang="zh-CN" altLang="en-US" sz="3200" b="1" dirty="0">
                <a:latin typeface="宋体" panose="02010600030101010101" pitchFamily="2" charset="-122"/>
                <a:ea typeface="宋体" panose="02010600030101010101" pitchFamily="2" charset="-122"/>
              </a:rPr>
              <a:t>已知明文的差分密码分析也是可行的，但是要求已知明密文的量很大</a:t>
            </a:r>
            <a:endParaRPr lang="en-US" altLang="zh-CN" sz="3200" b="1" dirty="0">
              <a:latin typeface="宋体" panose="02010600030101010101" pitchFamily="2" charset="-122"/>
              <a:ea typeface="宋体" panose="02010600030101010101" pitchFamily="2" charset="-122"/>
            </a:endParaRPr>
          </a:p>
        </p:txBody>
      </p:sp>
      <p:sp>
        <p:nvSpPr>
          <p:cNvPr id="3" name="文本框 2"/>
          <p:cNvSpPr txBox="1"/>
          <p:nvPr/>
        </p:nvSpPr>
        <p:spPr>
          <a:xfrm>
            <a:off x="0" y="112718"/>
            <a:ext cx="4818929" cy="646331"/>
          </a:xfrm>
          <a:prstGeom prst="rect">
            <a:avLst/>
          </a:prstGeom>
          <a:noFill/>
        </p:spPr>
        <p:txBody>
          <a:bodyPr wrap="square" rtlCol="0">
            <a:spAutoFit/>
          </a:bodyPr>
          <a:lstStyle/>
          <a:p>
            <a:pPr algn="ctr"/>
            <a:r>
              <a:rPr lang="zh-CN" altLang="en-US" sz="3600" dirty="0" smtClean="0">
                <a:solidFill>
                  <a:srgbClr val="EB5E59"/>
                </a:solidFill>
                <a:latin typeface="微软雅黑" panose="020B0503020204020204" pitchFamily="34" charset="-122"/>
                <a:ea typeface="微软雅黑" panose="020B0503020204020204" pitchFamily="34" charset="-122"/>
              </a:rPr>
              <a:t>差分密码分析简介</a:t>
            </a:r>
            <a:endParaRPr lang="zh-CN" altLang="en-US" sz="3600" dirty="0">
              <a:solidFill>
                <a:srgbClr val="EB5E59"/>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370295" y="759049"/>
            <a:ext cx="1416591"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356316" y="-3195"/>
            <a:ext cx="0" cy="1239567"/>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1420368" y="1749552"/>
            <a:ext cx="8229600" cy="4876800"/>
          </a:xfrm>
        </p:spPr>
        <p:txBody>
          <a:bodyPr/>
          <a:lstStyle/>
          <a:p>
            <a:pPr algn="just">
              <a:lnSpc>
                <a:spcPct val="110000"/>
              </a:lnSpc>
            </a:pPr>
            <a:r>
              <a:rPr lang="zh-CN" altLang="en-US" sz="2400" dirty="0">
                <a:latin typeface="Times New Roman" panose="02020603050405020304" pitchFamily="18" charset="0"/>
              </a:rPr>
              <a:t>例如一个输入变量的线性近似表达式</a:t>
            </a: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 X</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a</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 X</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a</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 • X</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a</a:t>
            </a:r>
            <a:r>
              <a:rPr lang="en-US" altLang="zh-CN" sz="2400" baseline="-25000" dirty="0">
                <a:latin typeface="Times New Roman" panose="02020603050405020304" pitchFamily="18" charset="0"/>
              </a:rPr>
              <a:t>4</a:t>
            </a:r>
            <a:r>
              <a:rPr lang="en-US" altLang="zh-CN" sz="2400" dirty="0">
                <a:latin typeface="Times New Roman" panose="02020603050405020304" pitchFamily="18" charset="0"/>
              </a:rPr>
              <a:t> • X</a:t>
            </a:r>
            <a:r>
              <a:rPr lang="en-US" altLang="zh-CN" sz="2400" baseline="-25000" dirty="0">
                <a:latin typeface="Times New Roman" panose="02020603050405020304" pitchFamily="18" charset="0"/>
              </a:rPr>
              <a:t>4</a:t>
            </a:r>
            <a:r>
              <a:rPr lang="zh-CN" altLang="en-US" sz="2400" dirty="0">
                <a:latin typeface="Times New Roman" panose="02020603050405020304" pitchFamily="18" charset="0"/>
              </a:rPr>
              <a:t>，其中，</a:t>
            </a:r>
            <a:r>
              <a:rPr lang="en-US" altLang="zh-CN" sz="2400" dirty="0" err="1">
                <a:latin typeface="Times New Roman" panose="02020603050405020304" pitchFamily="18" charset="0"/>
              </a:rPr>
              <a:t>a</a:t>
            </a:r>
            <a:r>
              <a:rPr lang="en-US" altLang="zh-CN" sz="2400" baseline="-25000" dirty="0" err="1">
                <a:latin typeface="Times New Roman" panose="02020603050405020304" pitchFamily="18" charset="0"/>
              </a:rPr>
              <a:t>i</a:t>
            </a:r>
            <a:r>
              <a:rPr lang="en-US" altLang="zh-CN" sz="1800" dirty="0">
                <a:latin typeface="Times New Roman" panose="02020603050405020304" pitchFamily="18" charset="0"/>
              </a:rPr>
              <a:t>∈</a:t>
            </a:r>
            <a:r>
              <a:rPr lang="en-US" altLang="zh-CN" sz="2400" dirty="0">
                <a:latin typeface="Times New Roman" panose="02020603050405020304" pitchFamily="18" charset="0"/>
              </a:rPr>
              <a:t>{0, 1}</a:t>
            </a:r>
            <a:r>
              <a:rPr lang="zh-CN" altLang="en-US" sz="2400" dirty="0">
                <a:latin typeface="Times New Roman" panose="02020603050405020304" pitchFamily="18" charset="0"/>
              </a:rPr>
              <a:t>。“</a:t>
            </a:r>
            <a:r>
              <a:rPr lang="en-US" altLang="zh-CN" sz="2400" dirty="0">
                <a:latin typeface="Times New Roman" panose="02020603050405020304" pitchFamily="18" charset="0"/>
              </a:rPr>
              <a:t>•”</a:t>
            </a:r>
            <a:r>
              <a:rPr lang="zh-CN" altLang="en-US" sz="2400" dirty="0">
                <a:latin typeface="Times New Roman" panose="02020603050405020304" pitchFamily="18" charset="0"/>
              </a:rPr>
              <a:t>为二进制的“与”运算，输入行的</a:t>
            </a:r>
            <a:r>
              <a:rPr lang="en-US" altLang="zh-CN" sz="2400" dirty="0">
                <a:latin typeface="Times New Roman" panose="02020603050405020304" pitchFamily="18" charset="0"/>
              </a:rPr>
              <a:t>16</a:t>
            </a:r>
            <a:r>
              <a:rPr lang="zh-CN" altLang="en-US" sz="2400" dirty="0">
                <a:latin typeface="Times New Roman" panose="02020603050405020304" pitchFamily="18" charset="0"/>
              </a:rPr>
              <a:t>进制的值是</a:t>
            </a: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a</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a</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 a</a:t>
            </a:r>
            <a:r>
              <a:rPr lang="en-US" altLang="zh-CN" sz="2400" baseline="-25000" dirty="0">
                <a:latin typeface="Times New Roman" panose="02020603050405020304" pitchFamily="18" charset="0"/>
              </a:rPr>
              <a:t>4</a:t>
            </a:r>
            <a:r>
              <a:rPr lang="zh-CN" altLang="en-US" sz="2400" dirty="0">
                <a:latin typeface="Times New Roman" panose="02020603050405020304" pitchFamily="18" charset="0"/>
              </a:rPr>
              <a:t>的组合。</a:t>
            </a:r>
            <a:endParaRPr lang="zh-CN" altLang="en-US" sz="2400" dirty="0">
              <a:latin typeface="Times New Roman" panose="02020603050405020304" pitchFamily="18" charset="0"/>
            </a:endParaRPr>
          </a:p>
          <a:p>
            <a:pPr algn="just">
              <a:lnSpc>
                <a:spcPct val="110000"/>
              </a:lnSpc>
            </a:pPr>
            <a:endParaRPr lang="zh-CN" altLang="en-US" sz="2400" dirty="0">
              <a:latin typeface="Times New Roman" panose="02020603050405020304" pitchFamily="18" charset="0"/>
            </a:endParaRPr>
          </a:p>
          <a:p>
            <a:pPr algn="just">
              <a:lnSpc>
                <a:spcPct val="110000"/>
              </a:lnSpc>
            </a:pPr>
            <a:r>
              <a:rPr lang="zh-CN" altLang="en-US" sz="2400" dirty="0">
                <a:latin typeface="Times New Roman" panose="02020603050405020304" pitchFamily="18" charset="0"/>
              </a:rPr>
              <a:t>相似的，对于一个输出变量的线性近似表达式</a:t>
            </a:r>
            <a:r>
              <a:rPr lang="en-US" altLang="zh-CN" sz="2400" dirty="0">
                <a:latin typeface="Times New Roman" panose="02020603050405020304" pitchFamily="18" charset="0"/>
              </a:rPr>
              <a:t>b</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 Y</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b</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 Y</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b</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 • Y</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b</a:t>
            </a:r>
            <a:r>
              <a:rPr lang="en-US" altLang="zh-CN" sz="2400" baseline="-25000" dirty="0">
                <a:latin typeface="Times New Roman" panose="02020603050405020304" pitchFamily="18" charset="0"/>
              </a:rPr>
              <a:t>4</a:t>
            </a:r>
            <a:r>
              <a:rPr lang="en-US" altLang="zh-CN" sz="2400" dirty="0">
                <a:latin typeface="Times New Roman" panose="02020603050405020304" pitchFamily="18" charset="0"/>
              </a:rPr>
              <a:t> • Y</a:t>
            </a:r>
            <a:r>
              <a:rPr lang="en-US" altLang="zh-CN" sz="2400" baseline="-25000" dirty="0">
                <a:latin typeface="Times New Roman" panose="02020603050405020304" pitchFamily="18" charset="0"/>
              </a:rPr>
              <a:t>4</a:t>
            </a:r>
            <a:r>
              <a:rPr lang="zh-CN" altLang="en-US" sz="2400" dirty="0">
                <a:latin typeface="Times New Roman" panose="02020603050405020304" pitchFamily="18" charset="0"/>
              </a:rPr>
              <a:t>，其中，</a:t>
            </a:r>
            <a:r>
              <a:rPr lang="en-US" altLang="zh-CN" sz="2400" dirty="0">
                <a:latin typeface="Times New Roman" panose="02020603050405020304" pitchFamily="18" charset="0"/>
              </a:rPr>
              <a:t>b</a:t>
            </a:r>
            <a:r>
              <a:rPr lang="en-US" altLang="zh-CN" sz="2400" baseline="-25000" dirty="0">
                <a:latin typeface="Times New Roman" panose="02020603050405020304" pitchFamily="18" charset="0"/>
              </a:rPr>
              <a:t>i</a:t>
            </a:r>
            <a:r>
              <a:rPr lang="en-US" altLang="zh-CN" sz="1800" dirty="0">
                <a:latin typeface="Times New Roman" panose="02020603050405020304" pitchFamily="18" charset="0"/>
              </a:rPr>
              <a:t>∈</a:t>
            </a:r>
            <a:r>
              <a:rPr lang="en-US" altLang="zh-CN" sz="2400" dirty="0">
                <a:latin typeface="Times New Roman" panose="02020603050405020304" pitchFamily="18" charset="0"/>
              </a:rPr>
              <a:t>{0, 1}</a:t>
            </a:r>
            <a:r>
              <a:rPr lang="zh-CN" altLang="en-US" sz="2400" dirty="0">
                <a:latin typeface="Times New Roman" panose="02020603050405020304" pitchFamily="18" charset="0"/>
              </a:rPr>
              <a:t>，输出行的</a:t>
            </a:r>
            <a:r>
              <a:rPr lang="en-US" altLang="zh-CN" sz="2400" dirty="0">
                <a:latin typeface="Times New Roman" panose="02020603050405020304" pitchFamily="18" charset="0"/>
              </a:rPr>
              <a:t>16</a:t>
            </a:r>
            <a:r>
              <a:rPr lang="zh-CN" altLang="en-US" sz="2400" dirty="0">
                <a:latin typeface="Times New Roman" panose="02020603050405020304" pitchFamily="18" charset="0"/>
              </a:rPr>
              <a:t>进制的值是</a:t>
            </a:r>
            <a:r>
              <a:rPr lang="en-US" altLang="zh-CN" sz="2400" dirty="0">
                <a:latin typeface="Times New Roman" panose="02020603050405020304" pitchFamily="18" charset="0"/>
              </a:rPr>
              <a:t>b</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b</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b</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 b</a:t>
            </a:r>
            <a:r>
              <a:rPr lang="en-US" altLang="zh-CN" sz="2400" baseline="-25000" dirty="0">
                <a:latin typeface="Times New Roman" panose="02020603050405020304" pitchFamily="18" charset="0"/>
              </a:rPr>
              <a:t>4</a:t>
            </a:r>
            <a:r>
              <a:rPr lang="zh-CN" altLang="en-US" sz="2400" dirty="0">
                <a:latin typeface="Times New Roman" panose="02020603050405020304" pitchFamily="18" charset="0"/>
              </a:rPr>
              <a:t>的组合。</a:t>
            </a:r>
            <a:endParaRPr lang="zh-CN" altLang="en-US" sz="2400" dirty="0">
              <a:latin typeface="Times New Roman" panose="02020603050405020304" pitchFamily="18" charset="0"/>
            </a:endParaRPr>
          </a:p>
          <a:p>
            <a:pPr algn="just">
              <a:lnSpc>
                <a:spcPct val="90000"/>
              </a:lnSpc>
            </a:pPr>
            <a:endParaRPr lang="zh-CN" altLang="en-US" sz="2400" dirty="0">
              <a:latin typeface="Times New Roman" panose="02020603050405020304" pitchFamily="18" charset="0"/>
            </a:endParaRPr>
          </a:p>
          <a:p>
            <a:pPr algn="just">
              <a:lnSpc>
                <a:spcPct val="90000"/>
              </a:lnSpc>
            </a:pPr>
            <a:r>
              <a:rPr lang="zh-CN" altLang="en-US" sz="2400" dirty="0">
                <a:latin typeface="Times New Roman" panose="02020603050405020304" pitchFamily="18" charset="0"/>
              </a:rPr>
              <a:t>其中，</a:t>
            </a:r>
            <a:r>
              <a:rPr lang="en-US" altLang="zh-CN" sz="2400" dirty="0">
                <a:latin typeface="Times New Roman" panose="02020603050405020304" pitchFamily="18" charset="0"/>
              </a:rPr>
              <a:t>Input</a:t>
            </a:r>
            <a:r>
              <a:rPr lang="zh-CN" altLang="en-US" sz="2400" dirty="0">
                <a:latin typeface="Times New Roman" panose="02020603050405020304" pitchFamily="18" charset="0"/>
              </a:rPr>
              <a:t>表示表达式的输入系数，而</a:t>
            </a:r>
            <a:r>
              <a:rPr lang="en-US" altLang="zh-CN" sz="2400" dirty="0">
                <a:latin typeface="Times New Roman" panose="02020603050405020304" pitchFamily="18" charset="0"/>
              </a:rPr>
              <a:t>output</a:t>
            </a:r>
            <a:r>
              <a:rPr lang="zh-CN" altLang="en-US" sz="2400" dirty="0">
                <a:latin typeface="Times New Roman" panose="02020603050405020304" pitchFamily="18" charset="0"/>
              </a:rPr>
              <a:t>表示表达式的输出系数，行和列交集处的值表示以此行列值代表线性表达式成立的数量减去</a:t>
            </a:r>
            <a:r>
              <a:rPr lang="en-US" altLang="zh-CN" sz="2400" dirty="0">
                <a:latin typeface="Times New Roman" panose="02020603050405020304" pitchFamily="18" charset="0"/>
              </a:rPr>
              <a:t>8</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algn="just">
              <a:lnSpc>
                <a:spcPct val="90000"/>
              </a:lnSpc>
            </a:pPr>
            <a:endParaRPr lang="en-US" altLang="zh-CN" sz="2400" dirty="0"/>
          </a:p>
        </p:txBody>
      </p:sp>
      <p:sp>
        <p:nvSpPr>
          <p:cNvPr id="5" name="Rectangle 2"/>
          <p:cNvSpPr>
            <a:spLocks noGrp="1" noChangeArrowheads="1"/>
          </p:cNvSpPr>
          <p:nvPr>
            <p:ph type="title"/>
          </p:nvPr>
        </p:nvSpPr>
        <p:spPr>
          <a:xfrm>
            <a:off x="319282" y="969907"/>
            <a:ext cx="2484878" cy="480941"/>
          </a:xfrm>
          <a:solidFill>
            <a:schemeClr val="accent5">
              <a:lumMod val="40000"/>
              <a:lumOff val="60000"/>
            </a:schemeClr>
          </a:solidFill>
        </p:spPr>
        <p:txBody>
          <a:bodyPr/>
          <a:lstStyle/>
          <a:p>
            <a:r>
              <a:rPr lang="zh-CN" altLang="en-US" sz="2800" dirty="0" smtClean="0">
                <a:solidFill>
                  <a:srgbClr val="0070C0"/>
                </a:solidFill>
                <a:latin typeface="Times New Roman" panose="02020603050405020304" pitchFamily="18" charset="0"/>
              </a:rPr>
              <a:t>分析</a:t>
            </a:r>
            <a:r>
              <a:rPr lang="zh-CN" altLang="en-US" sz="2800" dirty="0">
                <a:solidFill>
                  <a:srgbClr val="0070C0"/>
                </a:solidFill>
                <a:latin typeface="Times New Roman" panose="02020603050405020304" pitchFamily="18" charset="0"/>
              </a:rPr>
              <a:t>加密部件</a:t>
            </a:r>
            <a:endParaRPr lang="zh-CN" altLang="en-US" sz="2800" dirty="0">
              <a:solidFill>
                <a:srgbClr val="0070C0"/>
              </a:solidFill>
              <a:latin typeface="Times New Roman" panose="02020603050405020304" pitchFamily="18" charset="0"/>
            </a:endParaRPr>
          </a:p>
        </p:txBody>
      </p:sp>
      <p:sp>
        <p:nvSpPr>
          <p:cNvPr id="6" name="Rectangle 322"/>
          <p:cNvSpPr txBox="1">
            <a:spLocks noChangeArrowheads="1"/>
          </p:cNvSpPr>
          <p:nvPr/>
        </p:nvSpPr>
        <p:spPr>
          <a:xfrm>
            <a:off x="264549" y="233606"/>
            <a:ext cx="5747201" cy="71596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smtClean="0">
                <a:solidFill>
                  <a:srgbClr val="EB5E59"/>
                </a:solidFill>
                <a:latin typeface="微软雅黑" panose="020B0503020204020204" pitchFamily="34" charset="-122"/>
                <a:ea typeface="微软雅黑" panose="020B0503020204020204" pitchFamily="34" charset="-122"/>
              </a:rPr>
              <a:t>线性密码分析例子</a:t>
            </a:r>
            <a:r>
              <a:rPr lang="en-US" altLang="zh-CN" sz="3200" dirty="0" smtClean="0">
                <a:solidFill>
                  <a:srgbClr val="EB5E59"/>
                </a:solidFill>
                <a:latin typeface="微软雅黑" panose="020B0503020204020204" pitchFamily="34" charset="-122"/>
                <a:ea typeface="微软雅黑" panose="020B0503020204020204" pitchFamily="34" charset="-122"/>
              </a:rPr>
              <a:t>——SPN</a:t>
            </a:r>
            <a:endParaRPr lang="zh-CN" altLang="en-US" sz="3200" dirty="0">
              <a:solidFill>
                <a:srgbClr val="EB5E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ChangeArrowheads="1"/>
          </p:cNvSpPr>
          <p:nvPr/>
        </p:nvSpPr>
        <p:spPr bwMode="auto">
          <a:xfrm>
            <a:off x="11643218" y="2892552"/>
            <a:ext cx="461665" cy="1761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spAutoFit/>
          </a:bodyPr>
          <a:lstStyle/>
          <a:p>
            <a:r>
              <a:rPr lang="zh-CN" altLang="en-US" dirty="0"/>
              <a:t>线性近似偏移量 </a:t>
            </a:r>
            <a:endParaRPr lang="zh-CN" altLang="en-US" dirty="0"/>
          </a:p>
        </p:txBody>
      </p:sp>
      <p:sp>
        <p:nvSpPr>
          <p:cNvPr id="23556" name="Rectangle 4"/>
          <p:cNvSpPr>
            <a:spLocks noChangeArrowheads="1"/>
          </p:cNvSpPr>
          <p:nvPr/>
        </p:nvSpPr>
        <p:spPr bwMode="auto">
          <a:xfrm>
            <a:off x="2657476" y="62706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aphicFrame>
        <p:nvGraphicFramePr>
          <p:cNvPr id="23557" name="Group 5"/>
          <p:cNvGraphicFramePr>
            <a:graphicFrameLocks noGrp="1"/>
          </p:cNvGraphicFramePr>
          <p:nvPr>
            <p:ph idx="1"/>
          </p:nvPr>
        </p:nvGraphicFramePr>
        <p:xfrm>
          <a:off x="3069999" y="609600"/>
          <a:ext cx="8229600" cy="6035040"/>
        </p:xfrm>
        <a:graphic>
          <a:graphicData uri="http://schemas.openxmlformats.org/drawingml/2006/table">
            <a:tbl>
              <a:tblPr/>
              <a:tblGrid>
                <a:gridCol w="401638"/>
                <a:gridCol w="393700"/>
                <a:gridCol w="485775"/>
                <a:gridCol w="442912"/>
                <a:gridCol w="465138"/>
                <a:gridCol w="481012"/>
                <a:gridCol w="433388"/>
                <a:gridCol w="477837"/>
                <a:gridCol w="463550"/>
                <a:gridCol w="501650"/>
                <a:gridCol w="427038"/>
                <a:gridCol w="463550"/>
                <a:gridCol w="466725"/>
                <a:gridCol w="461962"/>
                <a:gridCol w="466725"/>
                <a:gridCol w="461963"/>
                <a:gridCol w="465137"/>
                <a:gridCol w="469900"/>
              </a:tblGrid>
              <a:tr h="0">
                <a:tc gridSpan="18">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                                                        </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output</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0">
                <a:tc rowSpan="17">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vMerge="1">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vMerge="1">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vMerge="1">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vMerge="1">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vMerge="1">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vMerge="1">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vMerge="1">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vMerge="1">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vMerge="1">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vMerge="1">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vMerge="1">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vMerge="1">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vMerge="1">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vMerge="1">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vMerge="1">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vMerge="1">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Symbol" panose="05050102010706020507" pitchFamily="18" charset="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3887" name="Line 335"/>
          <p:cNvSpPr>
            <a:spLocks noChangeShapeType="1"/>
          </p:cNvSpPr>
          <p:nvPr/>
        </p:nvSpPr>
        <p:spPr bwMode="auto">
          <a:xfrm>
            <a:off x="2209800" y="609600"/>
            <a:ext cx="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Rectangle 2"/>
          <p:cNvSpPr>
            <a:spLocks noGrp="1" noChangeArrowheads="1"/>
          </p:cNvSpPr>
          <p:nvPr>
            <p:ph type="title"/>
          </p:nvPr>
        </p:nvSpPr>
        <p:spPr>
          <a:xfrm>
            <a:off x="357329" y="673929"/>
            <a:ext cx="2484878" cy="480941"/>
          </a:xfrm>
          <a:solidFill>
            <a:schemeClr val="accent5">
              <a:lumMod val="40000"/>
              <a:lumOff val="60000"/>
            </a:schemeClr>
          </a:solidFill>
        </p:spPr>
        <p:txBody>
          <a:bodyPr/>
          <a:lstStyle/>
          <a:p>
            <a:r>
              <a:rPr lang="zh-CN" altLang="en-US" sz="2800" dirty="0" smtClean="0">
                <a:solidFill>
                  <a:srgbClr val="0070C0"/>
                </a:solidFill>
                <a:latin typeface="Times New Roman" panose="02020603050405020304" pitchFamily="18" charset="0"/>
              </a:rPr>
              <a:t>分析</a:t>
            </a:r>
            <a:r>
              <a:rPr lang="zh-CN" altLang="en-US" sz="2800" dirty="0">
                <a:solidFill>
                  <a:srgbClr val="0070C0"/>
                </a:solidFill>
                <a:latin typeface="Times New Roman" panose="02020603050405020304" pitchFamily="18" charset="0"/>
              </a:rPr>
              <a:t>加密部件</a:t>
            </a:r>
            <a:endParaRPr lang="zh-CN" altLang="en-US" sz="2800" dirty="0">
              <a:solidFill>
                <a:srgbClr val="0070C0"/>
              </a:solidFill>
              <a:latin typeface="Times New Roman" panose="02020603050405020304" pitchFamily="18" charset="0"/>
            </a:endParaRPr>
          </a:p>
        </p:txBody>
      </p:sp>
      <p:sp>
        <p:nvSpPr>
          <p:cNvPr id="9" name="Rectangle 322"/>
          <p:cNvSpPr txBox="1">
            <a:spLocks noChangeArrowheads="1"/>
          </p:cNvSpPr>
          <p:nvPr/>
        </p:nvSpPr>
        <p:spPr>
          <a:xfrm>
            <a:off x="196399" y="0"/>
            <a:ext cx="5747201" cy="71596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smtClean="0">
                <a:solidFill>
                  <a:srgbClr val="EB5E59"/>
                </a:solidFill>
                <a:latin typeface="微软雅黑" panose="020B0503020204020204" pitchFamily="34" charset="-122"/>
                <a:ea typeface="微软雅黑" panose="020B0503020204020204" pitchFamily="34" charset="-122"/>
              </a:rPr>
              <a:t>线性密码分析例子</a:t>
            </a:r>
            <a:r>
              <a:rPr lang="en-US" altLang="zh-CN" sz="3200" dirty="0" smtClean="0">
                <a:solidFill>
                  <a:srgbClr val="EB5E59"/>
                </a:solidFill>
                <a:latin typeface="微软雅黑" panose="020B0503020204020204" pitchFamily="34" charset="-122"/>
                <a:ea typeface="微软雅黑" panose="020B0503020204020204" pitchFamily="34" charset="-122"/>
              </a:rPr>
              <a:t>——SPN</a:t>
            </a:r>
            <a:endParaRPr lang="zh-CN" altLang="en-US" sz="3200" dirty="0">
              <a:solidFill>
                <a:srgbClr val="EB5E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8660675" y="2463540"/>
            <a:ext cx="3265714" cy="2203126"/>
          </a:xfrm>
        </p:spPr>
        <p:txBody>
          <a:bodyPr/>
          <a:lstStyle/>
          <a:p>
            <a:pPr marL="0" indent="0" algn="just">
              <a:buNone/>
            </a:pPr>
            <a:r>
              <a:rPr lang="zh-CN" altLang="en-US" dirty="0" smtClean="0">
                <a:solidFill>
                  <a:srgbClr val="EB5E59"/>
                </a:solidFill>
                <a:latin typeface="Times New Roman" panose="02020603050405020304" pitchFamily="18" charset="0"/>
              </a:rPr>
              <a:t>例子：线性</a:t>
            </a:r>
            <a:r>
              <a:rPr lang="zh-CN" altLang="en-US" dirty="0">
                <a:solidFill>
                  <a:srgbClr val="EB5E59"/>
                </a:solidFill>
                <a:latin typeface="Times New Roman" panose="02020603050405020304" pitchFamily="18" charset="0"/>
              </a:rPr>
              <a:t>表达式</a:t>
            </a:r>
            <a:r>
              <a:rPr lang="en-US" altLang="zh-CN" dirty="0">
                <a:solidFill>
                  <a:srgbClr val="EB5E59"/>
                </a:solidFill>
                <a:latin typeface="Times New Roman" panose="02020603050405020304" pitchFamily="18" charset="0"/>
              </a:rPr>
              <a:t>X</a:t>
            </a:r>
            <a:r>
              <a:rPr lang="en-US" altLang="zh-CN" baseline="-25000" dirty="0">
                <a:solidFill>
                  <a:srgbClr val="EB5E59"/>
                </a:solidFill>
                <a:latin typeface="Times New Roman" panose="02020603050405020304" pitchFamily="18" charset="0"/>
              </a:rPr>
              <a:t>3</a:t>
            </a:r>
            <a:r>
              <a:rPr lang="en-US" altLang="zh-CN" dirty="0">
                <a:solidFill>
                  <a:srgbClr val="EB5E59"/>
                </a:solidFill>
                <a:latin typeface="Times New Roman" panose="02020603050405020304" pitchFamily="18" charset="0"/>
              </a:rPr>
              <a:t> </a:t>
            </a:r>
            <a:r>
              <a:rPr lang="en-US" altLang="zh-CN" dirty="0">
                <a:solidFill>
                  <a:srgbClr val="EB5E59"/>
                </a:solidFill>
                <a:latin typeface="Times New Roman" panose="02020603050405020304" pitchFamily="18" charset="0"/>
                <a:sym typeface="Symbol" panose="05050102010706020507" pitchFamily="18" charset="2"/>
              </a:rPr>
              <a:t></a:t>
            </a:r>
            <a:r>
              <a:rPr lang="en-US" altLang="zh-CN" dirty="0">
                <a:solidFill>
                  <a:srgbClr val="EB5E59"/>
                </a:solidFill>
                <a:latin typeface="Times New Roman" panose="02020603050405020304" pitchFamily="18" charset="0"/>
              </a:rPr>
              <a:t> X</a:t>
            </a:r>
            <a:r>
              <a:rPr lang="en-US" altLang="zh-CN" baseline="-25000" dirty="0">
                <a:solidFill>
                  <a:srgbClr val="EB5E59"/>
                </a:solidFill>
                <a:latin typeface="Times New Roman" panose="02020603050405020304" pitchFamily="18" charset="0"/>
              </a:rPr>
              <a:t>4</a:t>
            </a:r>
            <a:r>
              <a:rPr lang="zh-CN" altLang="en-US" sz="2400" dirty="0">
                <a:solidFill>
                  <a:srgbClr val="EB5E59"/>
                </a:solidFill>
                <a:latin typeface="Times New Roman" panose="02020603050405020304" pitchFamily="18" charset="0"/>
              </a:rPr>
              <a:t>＝</a:t>
            </a:r>
            <a:r>
              <a:rPr lang="en-US" altLang="zh-CN" dirty="0">
                <a:solidFill>
                  <a:srgbClr val="EB5E59"/>
                </a:solidFill>
                <a:latin typeface="Times New Roman" panose="02020603050405020304" pitchFamily="18" charset="0"/>
              </a:rPr>
              <a:t>Y</a:t>
            </a:r>
            <a:r>
              <a:rPr lang="en-US" altLang="zh-CN" baseline="-25000" dirty="0">
                <a:solidFill>
                  <a:srgbClr val="EB5E59"/>
                </a:solidFill>
                <a:latin typeface="Times New Roman" panose="02020603050405020304" pitchFamily="18" charset="0"/>
              </a:rPr>
              <a:t>1</a:t>
            </a:r>
            <a:r>
              <a:rPr lang="en-US" altLang="zh-CN" dirty="0">
                <a:solidFill>
                  <a:srgbClr val="EB5E59"/>
                </a:solidFill>
                <a:latin typeface="Times New Roman" panose="02020603050405020304" pitchFamily="18" charset="0"/>
              </a:rPr>
              <a:t> </a:t>
            </a:r>
            <a:r>
              <a:rPr lang="en-US" altLang="zh-CN" dirty="0">
                <a:solidFill>
                  <a:srgbClr val="EB5E59"/>
                </a:solidFill>
                <a:latin typeface="Times New Roman" panose="02020603050405020304" pitchFamily="18" charset="0"/>
                <a:sym typeface="Symbol" panose="05050102010706020507" pitchFamily="18" charset="2"/>
              </a:rPr>
              <a:t></a:t>
            </a:r>
            <a:r>
              <a:rPr lang="en-US" altLang="zh-CN" dirty="0">
                <a:solidFill>
                  <a:srgbClr val="EB5E59"/>
                </a:solidFill>
                <a:latin typeface="Times New Roman" panose="02020603050405020304" pitchFamily="18" charset="0"/>
              </a:rPr>
              <a:t> </a:t>
            </a:r>
            <a:r>
              <a:rPr lang="en-US" altLang="zh-CN" dirty="0" smtClean="0">
                <a:solidFill>
                  <a:srgbClr val="EB5E59"/>
                </a:solidFill>
                <a:latin typeface="Times New Roman" panose="02020603050405020304" pitchFamily="18" charset="0"/>
              </a:rPr>
              <a:t>Y</a:t>
            </a:r>
            <a:r>
              <a:rPr lang="en-US" altLang="zh-CN" baseline="-25000" dirty="0" smtClean="0">
                <a:solidFill>
                  <a:srgbClr val="EB5E59"/>
                </a:solidFill>
                <a:latin typeface="Times New Roman" panose="02020603050405020304" pitchFamily="18" charset="0"/>
              </a:rPr>
              <a:t>4</a:t>
            </a:r>
            <a:endParaRPr lang="en-US" altLang="zh-CN" baseline="-25000" dirty="0" smtClean="0">
              <a:solidFill>
                <a:srgbClr val="EB5E59"/>
              </a:solidFill>
              <a:latin typeface="Times New Roman" panose="02020603050405020304" pitchFamily="18" charset="0"/>
            </a:endParaRPr>
          </a:p>
          <a:p>
            <a:pPr marL="0" indent="0" algn="just">
              <a:buNone/>
            </a:pPr>
            <a:r>
              <a:rPr lang="en-US" altLang="zh-CN" baseline="-25000" dirty="0" smtClean="0">
                <a:solidFill>
                  <a:srgbClr val="EB5E59"/>
                </a:solidFill>
                <a:latin typeface="Times New Roman" panose="02020603050405020304" pitchFamily="18" charset="0"/>
              </a:rPr>
              <a:t> </a:t>
            </a:r>
            <a:r>
              <a:rPr lang="en-US" altLang="zh-CN" dirty="0" smtClean="0">
                <a:solidFill>
                  <a:srgbClr val="EB5E59"/>
                </a:solidFill>
                <a:latin typeface="Times New Roman" panose="02020603050405020304" pitchFamily="18" charset="0"/>
              </a:rPr>
              <a:t>N</a:t>
            </a:r>
            <a:r>
              <a:rPr lang="en-US" altLang="zh-CN" baseline="-25000" dirty="0" smtClean="0">
                <a:solidFill>
                  <a:srgbClr val="EB5E59"/>
                </a:solidFill>
                <a:latin typeface="Times New Roman" panose="02020603050405020304" pitchFamily="18" charset="0"/>
              </a:rPr>
              <a:t>L</a:t>
            </a:r>
            <a:r>
              <a:rPr lang="en-US" altLang="zh-CN" dirty="0" smtClean="0">
                <a:solidFill>
                  <a:srgbClr val="EB5E59"/>
                </a:solidFill>
                <a:latin typeface="Times New Roman" panose="02020603050405020304" pitchFamily="18" charset="0"/>
              </a:rPr>
              <a:t>(3,9)=2</a:t>
            </a:r>
            <a:endParaRPr lang="en-US" altLang="zh-CN" dirty="0" smtClean="0">
              <a:solidFill>
                <a:srgbClr val="EB5E59"/>
              </a:solidFill>
              <a:latin typeface="Times New Roman" panose="02020603050405020304" pitchFamily="18" charset="0"/>
            </a:endParaRPr>
          </a:p>
          <a:p>
            <a:pPr marL="0" indent="0" algn="just">
              <a:buNone/>
            </a:pPr>
            <a:r>
              <a:rPr lang="el-GR" altLang="zh-CN" dirty="0">
                <a:solidFill>
                  <a:srgbClr val="EB5E59"/>
                </a:solidFill>
                <a:latin typeface="Times New Roman" panose="02020603050405020304" pitchFamily="18" charset="0"/>
                <a:cs typeface="Times New Roman" panose="02020603050405020304" pitchFamily="18" charset="0"/>
              </a:rPr>
              <a:t>ε</a:t>
            </a:r>
            <a:r>
              <a:rPr lang="en-US" altLang="zh-CN" dirty="0" smtClean="0">
                <a:solidFill>
                  <a:srgbClr val="EB5E59"/>
                </a:solidFill>
                <a:latin typeface="Times New Roman" panose="02020603050405020304" pitchFamily="18" charset="0"/>
                <a:cs typeface="Times New Roman" panose="02020603050405020304" pitchFamily="18" charset="0"/>
              </a:rPr>
              <a:t>(3,9)=-3/8</a:t>
            </a:r>
            <a:endParaRPr lang="zh-CN" altLang="el-GR" dirty="0">
              <a:solidFill>
                <a:srgbClr val="EB5E59"/>
              </a:solidFill>
              <a:latin typeface="Times New Roman" panose="02020603050405020304" pitchFamily="18" charset="0"/>
              <a:cs typeface="Times New Roman" panose="02020603050405020304" pitchFamily="18" charset="0"/>
            </a:endParaRPr>
          </a:p>
          <a:p>
            <a:pPr marL="0" indent="0" algn="just">
              <a:buNone/>
            </a:pPr>
            <a:endParaRPr lang="zh-CN" altLang="en-US" dirty="0">
              <a:latin typeface="Times New Roman" panose="02020603050405020304" pitchFamily="18" charset="0"/>
            </a:endParaRPr>
          </a:p>
        </p:txBody>
      </p:sp>
      <p:sp>
        <p:nvSpPr>
          <p:cNvPr id="6" name="Rectangle 2"/>
          <p:cNvSpPr>
            <a:spLocks noGrp="1" noChangeArrowheads="1"/>
          </p:cNvSpPr>
          <p:nvPr>
            <p:ph type="title"/>
          </p:nvPr>
        </p:nvSpPr>
        <p:spPr>
          <a:xfrm>
            <a:off x="357329" y="673929"/>
            <a:ext cx="2484878" cy="480941"/>
          </a:xfrm>
          <a:solidFill>
            <a:schemeClr val="accent5">
              <a:lumMod val="40000"/>
              <a:lumOff val="60000"/>
            </a:schemeClr>
          </a:solidFill>
        </p:spPr>
        <p:txBody>
          <a:bodyPr/>
          <a:lstStyle/>
          <a:p>
            <a:r>
              <a:rPr lang="zh-CN" altLang="en-US" sz="2800" dirty="0" smtClean="0">
                <a:solidFill>
                  <a:srgbClr val="0070C0"/>
                </a:solidFill>
                <a:latin typeface="Times New Roman" panose="02020603050405020304" pitchFamily="18" charset="0"/>
              </a:rPr>
              <a:t>分析</a:t>
            </a:r>
            <a:r>
              <a:rPr lang="zh-CN" altLang="en-US" sz="2800" dirty="0">
                <a:solidFill>
                  <a:srgbClr val="0070C0"/>
                </a:solidFill>
                <a:latin typeface="Times New Roman" panose="02020603050405020304" pitchFamily="18" charset="0"/>
              </a:rPr>
              <a:t>加密部件</a:t>
            </a:r>
            <a:endParaRPr lang="zh-CN" altLang="en-US" sz="2800" dirty="0">
              <a:solidFill>
                <a:srgbClr val="0070C0"/>
              </a:solidFill>
              <a:latin typeface="Times New Roman" panose="02020603050405020304" pitchFamily="18" charset="0"/>
            </a:endParaRPr>
          </a:p>
        </p:txBody>
      </p:sp>
      <p:sp>
        <p:nvSpPr>
          <p:cNvPr id="7" name="Rectangle 322"/>
          <p:cNvSpPr txBox="1">
            <a:spLocks noChangeArrowheads="1"/>
          </p:cNvSpPr>
          <p:nvPr/>
        </p:nvSpPr>
        <p:spPr>
          <a:xfrm>
            <a:off x="196399" y="0"/>
            <a:ext cx="5747201" cy="71596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smtClean="0">
                <a:solidFill>
                  <a:srgbClr val="EB5E59"/>
                </a:solidFill>
                <a:latin typeface="微软雅黑" panose="020B0503020204020204" pitchFamily="34" charset="-122"/>
                <a:ea typeface="微软雅黑" panose="020B0503020204020204" pitchFamily="34" charset="-122"/>
              </a:rPr>
              <a:t>线性密码分析例子</a:t>
            </a:r>
            <a:r>
              <a:rPr lang="en-US" altLang="zh-CN" sz="3200" dirty="0" smtClean="0">
                <a:solidFill>
                  <a:srgbClr val="EB5E59"/>
                </a:solidFill>
                <a:latin typeface="微软雅黑" panose="020B0503020204020204" pitchFamily="34" charset="-122"/>
                <a:ea typeface="微软雅黑" panose="020B0503020204020204" pitchFamily="34" charset="-122"/>
              </a:rPr>
              <a:t>——SPN</a:t>
            </a:r>
            <a:endParaRPr lang="zh-CN" altLang="en-US" sz="3200" dirty="0">
              <a:solidFill>
                <a:srgbClr val="EB5E59"/>
              </a:solidFill>
              <a:latin typeface="微软雅黑" panose="020B0503020204020204" pitchFamily="34" charset="-122"/>
              <a:ea typeface="微软雅黑" panose="020B0503020204020204" pitchFamily="34" charset="-122"/>
            </a:endParaRPr>
          </a:p>
        </p:txBody>
      </p:sp>
      <p:sp>
        <p:nvSpPr>
          <p:cNvPr id="9" name="Rectangle 3"/>
          <p:cNvSpPr txBox="1">
            <a:spLocks noChangeArrowheads="1"/>
          </p:cNvSpPr>
          <p:nvPr/>
        </p:nvSpPr>
        <p:spPr>
          <a:xfrm>
            <a:off x="462280" y="1484448"/>
            <a:ext cx="8329023" cy="50355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zh-CN" sz="2400" dirty="0" smtClean="0">
                <a:latin typeface="Times New Roman" panose="02020603050405020304" pitchFamily="18" charset="0"/>
              </a:rPr>
              <a:t>(</a:t>
            </a:r>
            <a:r>
              <a:rPr lang="en-US" altLang="zh-CN" sz="2400" dirty="0" err="1" smtClean="0">
                <a:latin typeface="Times New Roman" panose="02020603050405020304" pitchFamily="18" charset="0"/>
              </a:rPr>
              <a:t>a,b</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表示随机变量</a:t>
            </a:r>
            <a:endParaRPr lang="zh-CN" altLang="en-US" sz="2400" dirty="0" smtClean="0">
              <a:latin typeface="Times New Roman" panose="02020603050405020304" pitchFamily="18" charset="0"/>
            </a:endParaRPr>
          </a:p>
          <a:p>
            <a:pPr>
              <a:buFontTx/>
              <a:buNone/>
            </a:pPr>
            <a:r>
              <a:rPr lang="zh-CN" altLang="en-US" sz="2400" dirty="0" smtClean="0">
                <a:latin typeface="Times New Roman" panose="02020603050405020304" pitchFamily="18" charset="0"/>
              </a:rPr>
              <a:t>        输入</a:t>
            </a:r>
            <a:r>
              <a:rPr lang="en-US" altLang="zh-CN" sz="2400" dirty="0" smtClean="0">
                <a:latin typeface="Times New Roman" panose="02020603050405020304" pitchFamily="18" charset="0"/>
              </a:rPr>
              <a:t>a:</a:t>
            </a:r>
            <a:r>
              <a:rPr lang="zh-CN" altLang="en-US" sz="2400" dirty="0" smtClean="0">
                <a:latin typeface="Times New Roman" panose="02020603050405020304" pitchFamily="18" charset="0"/>
              </a:rPr>
              <a:t> </a:t>
            </a:r>
            <a:r>
              <a:rPr lang="en-US" altLang="zh-CN" sz="2400" dirty="0" smtClean="0">
                <a:latin typeface="Times New Roman" panose="02020603050405020304" pitchFamily="18" charset="0"/>
              </a:rPr>
              <a:t>a=(a1,a2,a3,a4)</a:t>
            </a:r>
            <a:endParaRPr lang="en-US" altLang="zh-CN" sz="2400" dirty="0" smtClean="0">
              <a:latin typeface="Times New Roman" panose="02020603050405020304" pitchFamily="18" charset="0"/>
            </a:endParaRPr>
          </a:p>
          <a:p>
            <a:pPr>
              <a:buFontTx/>
              <a:buNone/>
            </a:pPr>
            <a:r>
              <a:rPr lang="zh-CN" altLang="en-US" sz="2400" dirty="0" smtClean="0">
                <a:latin typeface="Times New Roman" panose="02020603050405020304" pitchFamily="18" charset="0"/>
              </a:rPr>
              <a:t>        输出</a:t>
            </a:r>
            <a:r>
              <a:rPr lang="en-US" altLang="zh-CN" sz="2400" dirty="0" smtClean="0">
                <a:latin typeface="Times New Roman" panose="02020603050405020304" pitchFamily="18" charset="0"/>
              </a:rPr>
              <a:t>b:</a:t>
            </a:r>
            <a:r>
              <a:rPr lang="zh-CN" altLang="en-US" sz="2400" dirty="0" smtClean="0">
                <a:latin typeface="Times New Roman" panose="02020603050405020304" pitchFamily="18" charset="0"/>
              </a:rPr>
              <a:t> </a:t>
            </a:r>
            <a:r>
              <a:rPr lang="en-US" altLang="zh-CN" sz="2400" dirty="0" smtClean="0">
                <a:latin typeface="Times New Roman" panose="02020603050405020304" pitchFamily="18" charset="0"/>
              </a:rPr>
              <a:t>b=(b1,b2,b3,b4)</a:t>
            </a:r>
            <a:endParaRPr lang="en-US" altLang="zh-CN" sz="2400" dirty="0" smtClean="0">
              <a:latin typeface="Times New Roman" panose="02020603050405020304" pitchFamily="18" charset="0"/>
            </a:endParaRPr>
          </a:p>
          <a:p>
            <a:pPr>
              <a:buFontTx/>
              <a:buNone/>
            </a:pPr>
            <a:endParaRPr lang="en-US" altLang="zh-CN" sz="2400" dirty="0">
              <a:latin typeface="Times New Roman" panose="02020603050405020304" pitchFamily="18" charset="0"/>
            </a:endParaRPr>
          </a:p>
          <a:p>
            <a:pPr>
              <a:buFontTx/>
              <a:buNone/>
            </a:pPr>
            <a:endParaRPr lang="en-US" altLang="zh-CN" sz="2400" dirty="0" smtClean="0">
              <a:latin typeface="Times New Roman" panose="02020603050405020304" pitchFamily="18" charset="0"/>
            </a:endParaRPr>
          </a:p>
          <a:p>
            <a:pPr>
              <a:buFontTx/>
              <a:buNone/>
            </a:pPr>
            <a:r>
              <a:rPr lang="en-US" altLang="zh-CN" sz="2400" dirty="0" smtClean="0">
                <a:latin typeface="Times New Roman" panose="02020603050405020304" pitchFamily="18" charset="0"/>
              </a:rPr>
              <a:t>N</a:t>
            </a:r>
            <a:r>
              <a:rPr lang="en-US" altLang="zh-CN" sz="2400" baseline="-25000" dirty="0" smtClean="0">
                <a:latin typeface="Times New Roman" panose="02020603050405020304" pitchFamily="18" charset="0"/>
              </a:rPr>
              <a:t>L</a:t>
            </a:r>
            <a:r>
              <a:rPr lang="en-US" altLang="zh-CN" sz="2400" dirty="0" smtClean="0">
                <a:latin typeface="Times New Roman" panose="02020603050405020304" pitchFamily="18" charset="0"/>
              </a:rPr>
              <a:t>(</a:t>
            </a:r>
            <a:r>
              <a:rPr lang="en-US" altLang="zh-CN" sz="2400" dirty="0" err="1" smtClean="0">
                <a:latin typeface="Times New Roman" panose="02020603050405020304" pitchFamily="18" charset="0"/>
              </a:rPr>
              <a:t>a,b</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a:t>
            </a:r>
            <a:endParaRPr lang="zh-CN" altLang="en-US" sz="2400" dirty="0" smtClean="0">
              <a:latin typeface="Times New Roman" panose="02020603050405020304" pitchFamily="18" charset="0"/>
            </a:endParaRPr>
          </a:p>
          <a:p>
            <a:pPr>
              <a:buFontTx/>
              <a:buNone/>
            </a:pPr>
            <a:r>
              <a:rPr lang="zh-CN" altLang="en-US" sz="2400" dirty="0" smtClean="0">
                <a:latin typeface="Times New Roman" panose="02020603050405020304" pitchFamily="18" charset="0"/>
              </a:rPr>
              <a:t>表示满足如下条件的二元</a:t>
            </a:r>
            <a:r>
              <a:rPr lang="en-US" altLang="zh-CN" sz="2400" dirty="0" smtClean="0">
                <a:latin typeface="Times New Roman" panose="02020603050405020304" pitchFamily="18" charset="0"/>
              </a:rPr>
              <a:t>8</a:t>
            </a:r>
            <a:r>
              <a:rPr lang="zh-CN" altLang="en-US" sz="2400" dirty="0" smtClean="0">
                <a:latin typeface="Times New Roman" panose="02020603050405020304" pitchFamily="18" charset="0"/>
              </a:rPr>
              <a:t>重组</a:t>
            </a:r>
            <a:r>
              <a:rPr lang="en-US" altLang="zh-CN" sz="2400" dirty="0" smtClean="0">
                <a:latin typeface="Times New Roman" panose="02020603050405020304" pitchFamily="18" charset="0"/>
              </a:rPr>
              <a:t>(x1,x2,x3,x4,y1,y2,y3,y4)</a:t>
            </a:r>
            <a:r>
              <a:rPr lang="zh-CN" altLang="en-US" sz="2400" dirty="0" smtClean="0">
                <a:latin typeface="Times New Roman" panose="02020603050405020304" pitchFamily="18" charset="0"/>
              </a:rPr>
              <a:t>的个数：</a:t>
            </a:r>
            <a:endParaRPr lang="zh-CN" altLang="en-US" sz="2400" dirty="0" smtClean="0">
              <a:latin typeface="Times New Roman" panose="02020603050405020304" pitchFamily="18" charset="0"/>
            </a:endParaRPr>
          </a:p>
          <a:p>
            <a:pPr>
              <a:buFontTx/>
              <a:buNone/>
            </a:pPr>
            <a:r>
              <a:rPr lang="en-US" altLang="zh-CN" sz="2400" dirty="0" smtClean="0">
                <a:latin typeface="Times New Roman" panose="02020603050405020304" pitchFamily="18" charset="0"/>
              </a:rPr>
              <a:t>       (y1,y2,y3,y4)= </a:t>
            </a:r>
            <a:r>
              <a:rPr lang="en-US" altLang="zh-CN" sz="2400" i="1" dirty="0" smtClean="0">
                <a:latin typeface="Times New Roman" panose="02020603050405020304" pitchFamily="18" charset="0"/>
              </a:rPr>
              <a:t>f</a:t>
            </a:r>
            <a:r>
              <a:rPr lang="en-US" altLang="zh-CN" sz="2400" dirty="0" smtClean="0">
                <a:latin typeface="Times New Roman" panose="02020603050405020304" pitchFamily="18" charset="0"/>
              </a:rPr>
              <a:t>(x1,x2,x3,x4)</a:t>
            </a:r>
            <a:endParaRPr lang="en-US" altLang="zh-CN" sz="2400" dirty="0" smtClean="0">
              <a:latin typeface="Times New Roman" panose="02020603050405020304" pitchFamily="18" charset="0"/>
            </a:endParaRPr>
          </a:p>
          <a:p>
            <a:pPr>
              <a:buFontTx/>
              <a:buNone/>
            </a:pPr>
            <a:r>
              <a:rPr lang="zh-CN" altLang="en-US" sz="2400" dirty="0" smtClean="0">
                <a:latin typeface="Times New Roman" panose="02020603050405020304" pitchFamily="18" charset="0"/>
              </a:rPr>
              <a:t>并且</a:t>
            </a:r>
            <a:endParaRPr lang="zh-CN" altLang="en-US" sz="2400" dirty="0" smtClean="0">
              <a:latin typeface="Times New Roman" panose="02020603050405020304" pitchFamily="18" charset="0"/>
            </a:endParaRPr>
          </a:p>
          <a:p>
            <a:pPr>
              <a:buFontTx/>
              <a:buNone/>
            </a:pPr>
            <a:r>
              <a:rPr lang="en-US" altLang="zh-CN" sz="2400" dirty="0" smtClean="0">
                <a:latin typeface="Times New Roman" panose="02020603050405020304" pitchFamily="18" charset="0"/>
              </a:rPr>
              <a:t> </a:t>
            </a: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 X</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a</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 X</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a</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 • X</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a</a:t>
            </a:r>
            <a:r>
              <a:rPr lang="en-US" altLang="zh-CN" sz="2400" baseline="-25000" dirty="0">
                <a:latin typeface="Times New Roman" panose="02020603050405020304" pitchFamily="18" charset="0"/>
              </a:rPr>
              <a:t>4</a:t>
            </a:r>
            <a:r>
              <a:rPr lang="en-US" altLang="zh-CN" sz="2400" dirty="0">
                <a:latin typeface="Times New Roman" panose="02020603050405020304" pitchFamily="18" charset="0"/>
              </a:rPr>
              <a:t> • X</a:t>
            </a:r>
            <a:r>
              <a:rPr lang="en-US" altLang="zh-CN" sz="2400" baseline="-25000" dirty="0">
                <a:latin typeface="Times New Roman" panose="02020603050405020304" pitchFamily="18" charset="0"/>
              </a:rPr>
              <a:t>4 </a:t>
            </a:r>
            <a:r>
              <a:rPr lang="en-US" altLang="zh-CN" sz="2400" dirty="0" smtClean="0">
                <a:latin typeface="Times New Roman" panose="02020603050405020304" pitchFamily="18" charset="0"/>
              </a:rPr>
              <a:t>⊕</a:t>
            </a:r>
            <a:r>
              <a:rPr lang="en-US" altLang="zh-CN" sz="2400" dirty="0">
                <a:latin typeface="Times New Roman" panose="02020603050405020304" pitchFamily="18" charset="0"/>
              </a:rPr>
              <a:t> b</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 Y</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b</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 Y</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b</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 • Y</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 </a:t>
            </a:r>
            <a:r>
              <a:rPr lang="en-US" altLang="zh-CN" sz="2400" dirty="0" smtClean="0">
                <a:latin typeface="Times New Roman" panose="02020603050405020304" pitchFamily="18" charset="0"/>
                <a:sym typeface="Symbol" panose="05050102010706020507" pitchFamily="18" charset="2"/>
              </a:rPr>
              <a:t></a:t>
            </a:r>
            <a:r>
              <a:rPr lang="en-US" altLang="zh-CN" sz="2400" dirty="0" smtClean="0">
                <a:latin typeface="Times New Roman" panose="02020603050405020304" pitchFamily="18" charset="0"/>
              </a:rPr>
              <a:t> b</a:t>
            </a:r>
            <a:r>
              <a:rPr lang="en-US" altLang="zh-CN" sz="2400" baseline="-25000" dirty="0" smtClean="0">
                <a:latin typeface="Times New Roman" panose="02020603050405020304" pitchFamily="18" charset="0"/>
              </a:rPr>
              <a:t>4</a:t>
            </a:r>
            <a:r>
              <a:rPr lang="en-US" altLang="zh-CN" sz="2400" dirty="0" smtClean="0">
                <a:latin typeface="Times New Roman" panose="02020603050405020304" pitchFamily="18" charset="0"/>
              </a:rPr>
              <a:t> </a:t>
            </a:r>
            <a:r>
              <a:rPr lang="en-US" altLang="zh-CN" sz="2400" dirty="0">
                <a:latin typeface="Times New Roman" panose="02020603050405020304" pitchFamily="18" charset="0"/>
              </a:rPr>
              <a:t>• Y</a:t>
            </a:r>
            <a:r>
              <a:rPr lang="en-US" altLang="zh-CN" sz="2400" baseline="-25000" dirty="0">
                <a:latin typeface="Times New Roman" panose="02020603050405020304" pitchFamily="18" charset="0"/>
              </a:rPr>
              <a:t>4 </a:t>
            </a:r>
            <a:r>
              <a:rPr lang="en-US" altLang="zh-CN" sz="2400" dirty="0" smtClean="0">
                <a:latin typeface="Times New Roman" panose="02020603050405020304" pitchFamily="18" charset="0"/>
              </a:rPr>
              <a:t>=0</a:t>
            </a:r>
            <a:endParaRPr lang="en-US" altLang="zh-CN" sz="2400" dirty="0" smtClean="0">
              <a:latin typeface="Times New Roman" panose="02020603050405020304" pitchFamily="18" charset="0"/>
            </a:endParaRPr>
          </a:p>
          <a:p>
            <a:pPr>
              <a:buFontTx/>
              <a:buNone/>
            </a:pPr>
            <a:r>
              <a:rPr lang="zh-CN" altLang="el-GR" sz="2400" dirty="0" smtClean="0">
                <a:solidFill>
                  <a:srgbClr val="EB5E59"/>
                </a:solidFill>
                <a:latin typeface="Times New Roman" panose="02020603050405020304" pitchFamily="18" charset="0"/>
                <a:cs typeface="Times New Roman" panose="02020603050405020304" pitchFamily="18" charset="0"/>
              </a:rPr>
              <a:t>偏差计算公式</a:t>
            </a:r>
            <a:r>
              <a:rPr lang="el-GR" altLang="zh-CN" sz="2400" dirty="0" smtClean="0">
                <a:solidFill>
                  <a:srgbClr val="EB5E59"/>
                </a:solidFill>
                <a:latin typeface="Times New Roman" panose="02020603050405020304" pitchFamily="18" charset="0"/>
                <a:cs typeface="Times New Roman" panose="02020603050405020304" pitchFamily="18" charset="0"/>
              </a:rPr>
              <a:t>ε</a:t>
            </a:r>
            <a:r>
              <a:rPr lang="en-US" altLang="zh-CN" sz="2400" dirty="0" smtClean="0">
                <a:solidFill>
                  <a:srgbClr val="EB5E59"/>
                </a:solidFill>
                <a:latin typeface="Times New Roman" panose="02020603050405020304" pitchFamily="18" charset="0"/>
                <a:cs typeface="Times New Roman" panose="02020603050405020304" pitchFamily="18" charset="0"/>
              </a:rPr>
              <a:t>(</a:t>
            </a:r>
            <a:r>
              <a:rPr lang="en-US" altLang="zh-CN" sz="2400" dirty="0" err="1" smtClean="0">
                <a:solidFill>
                  <a:srgbClr val="EB5E59"/>
                </a:solidFill>
                <a:latin typeface="Times New Roman" panose="02020603050405020304" pitchFamily="18" charset="0"/>
                <a:cs typeface="Times New Roman" panose="02020603050405020304" pitchFamily="18" charset="0"/>
              </a:rPr>
              <a:t>a,b</a:t>
            </a:r>
            <a:r>
              <a:rPr lang="en-US" altLang="zh-CN" sz="2400" dirty="0" smtClean="0">
                <a:solidFill>
                  <a:srgbClr val="EB5E59"/>
                </a:solidFill>
                <a:latin typeface="Times New Roman" panose="02020603050405020304" pitchFamily="18" charset="0"/>
                <a:cs typeface="Times New Roman" panose="02020603050405020304" pitchFamily="18" charset="0"/>
              </a:rPr>
              <a:t>)=(</a:t>
            </a:r>
            <a:r>
              <a:rPr lang="en-US" altLang="zh-CN" sz="2400" dirty="0" smtClean="0">
                <a:solidFill>
                  <a:srgbClr val="EB5E59"/>
                </a:solidFill>
                <a:latin typeface="Times New Roman" panose="02020603050405020304" pitchFamily="18" charset="0"/>
              </a:rPr>
              <a:t>N</a:t>
            </a:r>
            <a:r>
              <a:rPr lang="en-US" altLang="zh-CN" sz="2400" baseline="-25000" dirty="0" smtClean="0">
                <a:solidFill>
                  <a:srgbClr val="EB5E59"/>
                </a:solidFill>
                <a:latin typeface="Times New Roman" panose="02020603050405020304" pitchFamily="18" charset="0"/>
              </a:rPr>
              <a:t>L</a:t>
            </a:r>
            <a:r>
              <a:rPr lang="en-US" altLang="zh-CN" sz="2400" dirty="0" smtClean="0">
                <a:solidFill>
                  <a:srgbClr val="EB5E59"/>
                </a:solidFill>
                <a:latin typeface="Times New Roman" panose="02020603050405020304" pitchFamily="18" charset="0"/>
              </a:rPr>
              <a:t>(</a:t>
            </a:r>
            <a:r>
              <a:rPr lang="en-US" altLang="zh-CN" sz="2400" dirty="0" err="1" smtClean="0">
                <a:solidFill>
                  <a:srgbClr val="EB5E59"/>
                </a:solidFill>
                <a:latin typeface="Times New Roman" panose="02020603050405020304" pitchFamily="18" charset="0"/>
              </a:rPr>
              <a:t>a,b</a:t>
            </a:r>
            <a:r>
              <a:rPr lang="en-US" altLang="zh-CN" sz="2400" dirty="0" smtClean="0">
                <a:solidFill>
                  <a:srgbClr val="EB5E59"/>
                </a:solidFill>
                <a:latin typeface="Times New Roman" panose="02020603050405020304" pitchFamily="18" charset="0"/>
              </a:rPr>
              <a:t>)</a:t>
            </a:r>
            <a:r>
              <a:rPr lang="en-US" altLang="zh-CN" sz="2400" dirty="0" smtClean="0">
                <a:solidFill>
                  <a:srgbClr val="EB5E59"/>
                </a:solidFill>
                <a:latin typeface="Times New Roman" panose="02020603050405020304" pitchFamily="18" charset="0"/>
                <a:cs typeface="Times New Roman" panose="02020603050405020304" pitchFamily="18" charset="0"/>
              </a:rPr>
              <a:t> -8)/16</a:t>
            </a:r>
            <a:endParaRPr lang="zh-CN" altLang="el-GR" sz="2400" dirty="0" smtClean="0">
              <a:solidFill>
                <a:srgbClr val="EB5E59"/>
              </a:solidFill>
              <a:latin typeface="Times New Roman" panose="02020603050405020304" pitchFamily="18" charset="0"/>
              <a:cs typeface="Times New Roman" panose="02020603050405020304" pitchFamily="18" charset="0"/>
            </a:endParaRPr>
          </a:p>
          <a:p>
            <a:pPr>
              <a:buFontTx/>
              <a:buNone/>
            </a:pPr>
            <a:endParaRPr lang="en-US" altLang="zh-CN" dirty="0"/>
          </a:p>
        </p:txBody>
      </p:sp>
      <p:sp>
        <p:nvSpPr>
          <p:cNvPr id="5" name="矩形 4"/>
          <p:cNvSpPr/>
          <p:nvPr/>
        </p:nvSpPr>
        <p:spPr>
          <a:xfrm>
            <a:off x="462280" y="2877055"/>
            <a:ext cx="6096000" cy="830997"/>
          </a:xfrm>
          <a:prstGeom prst="rect">
            <a:avLst/>
          </a:prstGeom>
        </p:spPr>
        <p:txBody>
          <a:bodyPr>
            <a:spAutoFit/>
          </a:bodyPr>
          <a:lstStyle/>
          <a:p>
            <a:pPr>
              <a:buFontTx/>
              <a:buNone/>
            </a:pPr>
            <a:r>
              <a:rPr lang="zh-CN" altLang="en-US" sz="2400" dirty="0">
                <a:solidFill>
                  <a:srgbClr val="EB5E59"/>
                </a:solidFill>
                <a:latin typeface="Times New Roman" panose="02020603050405020304" pitchFamily="18" charset="0"/>
              </a:rPr>
              <a:t>例如：随机变量</a:t>
            </a:r>
            <a:r>
              <a:rPr lang="en-US" altLang="zh-CN" sz="2400" dirty="0">
                <a:solidFill>
                  <a:srgbClr val="EB5E59"/>
                </a:solidFill>
                <a:latin typeface="Times New Roman" panose="02020603050405020304" pitchFamily="18" charset="0"/>
              </a:rPr>
              <a:t>X1 ⊕X4 ⊕Y2</a:t>
            </a:r>
            <a:endParaRPr lang="zh-CN" altLang="en-US" sz="2400" dirty="0">
              <a:solidFill>
                <a:srgbClr val="EB5E59"/>
              </a:solidFill>
              <a:latin typeface="Times New Roman" panose="02020603050405020304" pitchFamily="18" charset="0"/>
            </a:endParaRPr>
          </a:p>
          <a:p>
            <a:pPr>
              <a:buFontTx/>
              <a:buNone/>
            </a:pPr>
            <a:r>
              <a:rPr lang="en-US" altLang="zh-CN" sz="2400" dirty="0">
                <a:solidFill>
                  <a:srgbClr val="EB5E59"/>
                </a:solidFill>
                <a:latin typeface="Times New Roman" panose="02020603050405020304" pitchFamily="18" charset="0"/>
              </a:rPr>
              <a:t>           </a:t>
            </a:r>
            <a:r>
              <a:rPr lang="zh-CN" altLang="en-US" sz="2400" dirty="0">
                <a:solidFill>
                  <a:srgbClr val="EB5E59"/>
                </a:solidFill>
                <a:latin typeface="Times New Roman" panose="02020603050405020304" pitchFamily="18" charset="0"/>
              </a:rPr>
              <a:t>可以表示成（</a:t>
            </a:r>
            <a:r>
              <a:rPr lang="en-US" altLang="zh-CN" sz="2400" dirty="0">
                <a:solidFill>
                  <a:srgbClr val="EB5E59"/>
                </a:solidFill>
                <a:latin typeface="Times New Roman" panose="02020603050405020304" pitchFamily="18" charset="0"/>
              </a:rPr>
              <a:t>9</a:t>
            </a:r>
            <a:r>
              <a:rPr lang="zh-CN" altLang="en-US" sz="2400" dirty="0">
                <a:solidFill>
                  <a:srgbClr val="EB5E59"/>
                </a:solidFill>
                <a:latin typeface="Times New Roman" panose="02020603050405020304" pitchFamily="18" charset="0"/>
              </a:rPr>
              <a:t>，</a:t>
            </a:r>
            <a:r>
              <a:rPr lang="en-US" altLang="zh-CN" sz="2400" dirty="0">
                <a:solidFill>
                  <a:srgbClr val="EB5E59"/>
                </a:solidFill>
                <a:latin typeface="Times New Roman" panose="02020603050405020304" pitchFamily="18" charset="0"/>
              </a:rPr>
              <a:t>4</a:t>
            </a:r>
            <a:r>
              <a:rPr lang="zh-CN" altLang="en-US" sz="2400" dirty="0">
                <a:solidFill>
                  <a:srgbClr val="EB5E59"/>
                </a:solidFill>
                <a:latin typeface="Times New Roman" panose="02020603050405020304" pitchFamily="18" charset="0"/>
              </a:rPr>
              <a:t>）</a:t>
            </a:r>
            <a:endParaRPr lang="zh-CN" altLang="en-US" sz="2400" dirty="0">
              <a:solidFill>
                <a:srgbClr val="EB5E59"/>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5603">
                                            <p:txEl>
                                              <p:pRg st="0" end="0"/>
                                            </p:txEl>
                                          </p:spTgt>
                                        </p:tgtEl>
                                        <p:attrNameLst>
                                          <p:attrName>style.visibility</p:attrName>
                                        </p:attrNameLst>
                                      </p:cBhvr>
                                      <p:to>
                                        <p:strVal val="visible"/>
                                      </p:to>
                                    </p:set>
                                    <p:animEffect transition="in" filter="fade">
                                      <p:cBhvr>
                                        <p:cTn id="14" dur="1000"/>
                                        <p:tgtEl>
                                          <p:spTgt spid="25603">
                                            <p:txEl>
                                              <p:pRg st="0" end="0"/>
                                            </p:txEl>
                                          </p:spTgt>
                                        </p:tgtEl>
                                      </p:cBhvr>
                                    </p:animEffect>
                                    <p:anim calcmode="lin" valueType="num">
                                      <p:cBhvr>
                                        <p:cTn id="15" dur="10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560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5603">
                                            <p:txEl>
                                              <p:pRg st="1" end="1"/>
                                            </p:txEl>
                                          </p:spTgt>
                                        </p:tgtEl>
                                        <p:attrNameLst>
                                          <p:attrName>style.visibility</p:attrName>
                                        </p:attrNameLst>
                                      </p:cBhvr>
                                      <p:to>
                                        <p:strVal val="visible"/>
                                      </p:to>
                                    </p:set>
                                    <p:animEffect transition="in" filter="fade">
                                      <p:cBhvr>
                                        <p:cTn id="21" dur="1000"/>
                                        <p:tgtEl>
                                          <p:spTgt spid="25603">
                                            <p:txEl>
                                              <p:pRg st="1" end="1"/>
                                            </p:txEl>
                                          </p:spTgt>
                                        </p:tgtEl>
                                      </p:cBhvr>
                                    </p:animEffect>
                                    <p:anim calcmode="lin" valueType="num">
                                      <p:cBhvr>
                                        <p:cTn id="22" dur="10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560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5603">
                                            <p:txEl>
                                              <p:pRg st="2" end="2"/>
                                            </p:txEl>
                                          </p:spTgt>
                                        </p:tgtEl>
                                        <p:attrNameLst>
                                          <p:attrName>style.visibility</p:attrName>
                                        </p:attrNameLst>
                                      </p:cBhvr>
                                      <p:to>
                                        <p:strVal val="visible"/>
                                      </p:to>
                                    </p:set>
                                    <p:animEffect transition="in" filter="fade">
                                      <p:cBhvr>
                                        <p:cTn id="28" dur="1000"/>
                                        <p:tgtEl>
                                          <p:spTgt spid="25603">
                                            <p:txEl>
                                              <p:pRg st="2" end="2"/>
                                            </p:txEl>
                                          </p:spTgt>
                                        </p:tgtEl>
                                      </p:cBhvr>
                                    </p:animEffect>
                                    <p:anim calcmode="lin" valueType="num">
                                      <p:cBhvr>
                                        <p:cTn id="29" dur="10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560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540208" y="1828799"/>
            <a:ext cx="4175482" cy="4616450"/>
          </a:xfrm>
        </p:spPr>
        <p:txBody>
          <a:bodyPr/>
          <a:lstStyle/>
          <a:p>
            <a:pPr algn="just"/>
            <a:r>
              <a:rPr lang="zh-CN" altLang="en-US" dirty="0"/>
              <a:t>通过构造一个关于明文和</a:t>
            </a:r>
            <a:r>
              <a:rPr lang="zh-CN" altLang="en-US" dirty="0">
                <a:solidFill>
                  <a:srgbClr val="1D1913"/>
                </a:solidFill>
              </a:rPr>
              <a:t>倒数第二轮输入的线性表达式</a:t>
            </a:r>
            <a:endParaRPr lang="zh-CN" altLang="en-US" dirty="0">
              <a:solidFill>
                <a:srgbClr val="1D1913"/>
              </a:solidFill>
            </a:endParaRPr>
          </a:p>
          <a:p>
            <a:pPr algn="just"/>
            <a:endParaRPr lang="zh-CN" altLang="en-US" dirty="0">
              <a:solidFill>
                <a:srgbClr val="1D1913"/>
              </a:solidFill>
            </a:endParaRPr>
          </a:p>
          <a:p>
            <a:pPr algn="just"/>
            <a:r>
              <a:rPr lang="zh-CN" altLang="en-US" dirty="0">
                <a:solidFill>
                  <a:srgbClr val="1D1913"/>
                </a:solidFill>
              </a:rPr>
              <a:t>就有可能恢复出最后一轮加密使用的子密钥的一个子集，以达到攻击的目的。 </a:t>
            </a:r>
            <a:endParaRPr lang="zh-CN" altLang="en-US" dirty="0">
              <a:solidFill>
                <a:srgbClr val="1D1913"/>
              </a:solidFill>
            </a:endParaRPr>
          </a:p>
        </p:txBody>
      </p:sp>
      <p:pic>
        <p:nvPicPr>
          <p:cNvPr id="2662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79326" y="0"/>
            <a:ext cx="4961563" cy="676576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txBox="1">
            <a:spLocks noChangeArrowheads="1"/>
          </p:cNvSpPr>
          <p:nvPr/>
        </p:nvSpPr>
        <p:spPr>
          <a:xfrm>
            <a:off x="357328" y="647803"/>
            <a:ext cx="4541243" cy="480941"/>
          </a:xfrm>
          <a:prstGeom prst="rect">
            <a:avLst/>
          </a:prstGeom>
          <a:solidFill>
            <a:schemeClr val="accent5">
              <a:lumMod val="40000"/>
              <a:lumOff val="6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smtClean="0">
                <a:solidFill>
                  <a:srgbClr val="0070C0"/>
                </a:solidFill>
                <a:latin typeface="Times New Roman" panose="02020603050405020304" pitchFamily="18" charset="0"/>
              </a:rPr>
              <a:t>构造</a:t>
            </a:r>
            <a:r>
              <a:rPr lang="zh-CN" altLang="en-US" sz="2400" dirty="0">
                <a:solidFill>
                  <a:srgbClr val="0070C0"/>
                </a:solidFill>
                <a:latin typeface="Times New Roman" panose="02020603050405020304" pitchFamily="18" charset="0"/>
              </a:rPr>
              <a:t>加密函数的线性近似表达式</a:t>
            </a:r>
            <a:endParaRPr lang="zh-CN" altLang="en-US" sz="2400" dirty="0">
              <a:solidFill>
                <a:srgbClr val="0070C0"/>
              </a:solidFill>
              <a:latin typeface="Times New Roman" panose="02020603050405020304" pitchFamily="18" charset="0"/>
            </a:endParaRPr>
          </a:p>
        </p:txBody>
      </p:sp>
      <p:sp>
        <p:nvSpPr>
          <p:cNvPr id="6" name="Rectangle 322"/>
          <p:cNvSpPr txBox="1">
            <a:spLocks noChangeArrowheads="1"/>
          </p:cNvSpPr>
          <p:nvPr/>
        </p:nvSpPr>
        <p:spPr>
          <a:xfrm>
            <a:off x="196399" y="-26126"/>
            <a:ext cx="5747201" cy="71596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smtClean="0">
                <a:solidFill>
                  <a:srgbClr val="EB5E59"/>
                </a:solidFill>
                <a:latin typeface="微软雅黑" panose="020B0503020204020204" pitchFamily="34" charset="-122"/>
                <a:ea typeface="微软雅黑" panose="020B0503020204020204" pitchFamily="34" charset="-122"/>
              </a:rPr>
              <a:t>线性密码分析例子</a:t>
            </a:r>
            <a:r>
              <a:rPr lang="en-US" altLang="zh-CN" sz="3200" dirty="0" smtClean="0">
                <a:solidFill>
                  <a:srgbClr val="EB5E59"/>
                </a:solidFill>
                <a:latin typeface="微软雅黑" panose="020B0503020204020204" pitchFamily="34" charset="-122"/>
                <a:ea typeface="微软雅黑" panose="020B0503020204020204" pitchFamily="34" charset="-122"/>
              </a:rPr>
              <a:t>——SPN</a:t>
            </a:r>
            <a:endParaRPr lang="zh-CN" altLang="en-US" sz="3200" dirty="0">
              <a:solidFill>
                <a:srgbClr val="EB5E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5695405" y="888273"/>
            <a:ext cx="6244045" cy="5408023"/>
          </a:xfrm>
        </p:spPr>
        <p:txBody>
          <a:bodyPr>
            <a:noAutofit/>
          </a:bodyPr>
          <a:lstStyle/>
          <a:p>
            <a:pPr algn="just">
              <a:lnSpc>
                <a:spcPct val="80000"/>
              </a:lnSpc>
            </a:pPr>
            <a:r>
              <a:rPr lang="zh-CN" altLang="en-US" sz="2400" dirty="0" smtClean="0">
                <a:latin typeface="Times New Roman" panose="02020603050405020304" pitchFamily="18" charset="0"/>
              </a:rPr>
              <a:t>首先</a:t>
            </a:r>
            <a:r>
              <a:rPr lang="zh-CN" altLang="en-US" sz="2400" dirty="0">
                <a:latin typeface="Times New Roman" panose="02020603050405020304" pitchFamily="18" charset="0"/>
              </a:rPr>
              <a:t>对于上图，有如下的</a:t>
            </a:r>
            <a:r>
              <a:rPr lang="en-US" altLang="zh-CN" sz="2400" dirty="0">
                <a:latin typeface="Times New Roman" panose="02020603050405020304" pitchFamily="18" charset="0"/>
              </a:rPr>
              <a:t>S-box</a:t>
            </a:r>
            <a:r>
              <a:rPr lang="zh-CN" altLang="en-US" sz="2400" dirty="0">
                <a:latin typeface="Times New Roman" panose="02020603050405020304" pitchFamily="18" charset="0"/>
              </a:rPr>
              <a:t>线性近似表达式</a:t>
            </a:r>
            <a:r>
              <a:rPr lang="zh-CN" altLang="en-US" sz="2400" dirty="0" smtClean="0">
                <a:latin typeface="Times New Roman" panose="02020603050405020304" pitchFamily="18" charset="0"/>
              </a:rPr>
              <a:t>：</a:t>
            </a:r>
            <a:endParaRPr lang="zh-CN" altLang="en-US" sz="2400" dirty="0">
              <a:latin typeface="Times New Roman" panose="02020603050405020304" pitchFamily="18" charset="0"/>
            </a:endParaRPr>
          </a:p>
          <a:p>
            <a:pPr algn="just">
              <a:lnSpc>
                <a:spcPct val="110000"/>
              </a:lnSpc>
              <a:buFont typeface="Wingdings" panose="05000000000000000000" pitchFamily="2" charset="2"/>
              <a:buNone/>
            </a:pPr>
            <a:r>
              <a:rPr lang="en-US" altLang="zh-CN" sz="2400" dirty="0">
                <a:latin typeface="Times New Roman" panose="02020603050405020304" pitchFamily="18" charset="0"/>
              </a:rPr>
              <a:t>S</a:t>
            </a:r>
            <a:r>
              <a:rPr lang="en-US" altLang="zh-CN" sz="2400" baseline="-25000" dirty="0">
                <a:latin typeface="Times New Roman" panose="02020603050405020304" pitchFamily="18" charset="0"/>
              </a:rPr>
              <a:t>12</a:t>
            </a:r>
            <a:r>
              <a:rPr lang="zh-CN" altLang="en-US" sz="2400" dirty="0">
                <a:latin typeface="Times New Roman" panose="02020603050405020304" pitchFamily="18" charset="0"/>
              </a:rPr>
              <a:t>：</a:t>
            </a:r>
            <a:r>
              <a:rPr lang="en-US" altLang="zh-CN" sz="2400" dirty="0">
                <a:latin typeface="Times New Roman" panose="02020603050405020304" pitchFamily="18" charset="0"/>
              </a:rPr>
              <a:t>X</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X</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X</a:t>
            </a:r>
            <a:r>
              <a:rPr lang="en-US" altLang="zh-CN" sz="2400" baseline="-25000" dirty="0">
                <a:latin typeface="Times New Roman" panose="02020603050405020304" pitchFamily="18" charset="0"/>
              </a:rPr>
              <a:t>4</a:t>
            </a:r>
            <a:r>
              <a:rPr lang="zh-CN" altLang="en-US" sz="2400" dirty="0">
                <a:latin typeface="Times New Roman" panose="02020603050405020304" pitchFamily="18" charset="0"/>
              </a:rPr>
              <a:t>＝</a:t>
            </a:r>
            <a:r>
              <a:rPr lang="en-US" altLang="zh-CN" sz="2400" dirty="0">
                <a:latin typeface="Times New Roman" panose="02020603050405020304" pitchFamily="18" charset="0"/>
              </a:rPr>
              <a:t>Y</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a:t>
            </a:r>
            <a:r>
              <a:rPr lang="zh-CN" altLang="en-US" sz="2400" dirty="0">
                <a:latin typeface="Times New Roman" panose="02020603050405020304" pitchFamily="18" charset="0"/>
              </a:rPr>
              <a:t>概率为</a:t>
            </a:r>
            <a:r>
              <a:rPr lang="en-US" altLang="zh-CN" sz="2400" dirty="0">
                <a:latin typeface="Times New Roman" panose="02020603050405020304" pitchFamily="18" charset="0"/>
              </a:rPr>
              <a:t>12/16</a:t>
            </a:r>
            <a:r>
              <a:rPr lang="zh-CN" altLang="en-US" sz="2400" dirty="0">
                <a:latin typeface="Times New Roman" panose="02020603050405020304" pitchFamily="18" charset="0"/>
              </a:rPr>
              <a:t>，偏移量为＋</a:t>
            </a:r>
            <a:r>
              <a:rPr lang="en-US" altLang="zh-CN" sz="2400" dirty="0" smtClean="0">
                <a:latin typeface="Times New Roman" panose="02020603050405020304" pitchFamily="18" charset="0"/>
              </a:rPr>
              <a:t>1/4</a:t>
            </a:r>
            <a:endParaRPr lang="en-US" altLang="zh-CN" sz="2400" dirty="0">
              <a:latin typeface="Times New Roman" panose="02020603050405020304" pitchFamily="18" charset="0"/>
            </a:endParaRPr>
          </a:p>
          <a:p>
            <a:pPr algn="just">
              <a:lnSpc>
                <a:spcPct val="110000"/>
              </a:lnSpc>
              <a:buFont typeface="Wingdings" panose="05000000000000000000" pitchFamily="2" charset="2"/>
              <a:buNone/>
            </a:pPr>
            <a:r>
              <a:rPr lang="en-US" altLang="zh-CN" sz="2400" dirty="0">
                <a:latin typeface="Times New Roman" panose="02020603050405020304" pitchFamily="18" charset="0"/>
              </a:rPr>
              <a:t>S</a:t>
            </a:r>
            <a:r>
              <a:rPr lang="en-US" altLang="zh-CN" sz="2400" baseline="-25000" dirty="0">
                <a:latin typeface="Times New Roman" panose="02020603050405020304" pitchFamily="18" charset="0"/>
              </a:rPr>
              <a:t>22</a:t>
            </a:r>
            <a:r>
              <a:rPr lang="zh-CN" altLang="en-US" sz="2400" dirty="0">
                <a:latin typeface="Times New Roman" panose="02020603050405020304" pitchFamily="18" charset="0"/>
              </a:rPr>
              <a:t>：</a:t>
            </a:r>
            <a:r>
              <a:rPr lang="en-US" altLang="zh-CN" sz="2400" dirty="0">
                <a:latin typeface="Times New Roman" panose="02020603050405020304" pitchFamily="18" charset="0"/>
              </a:rPr>
              <a:t>X</a:t>
            </a:r>
            <a:r>
              <a:rPr lang="en-US" altLang="zh-CN" sz="2400" baseline="-25000" dirty="0">
                <a:latin typeface="Times New Roman" panose="02020603050405020304" pitchFamily="18" charset="0"/>
              </a:rPr>
              <a:t>2</a:t>
            </a:r>
            <a:r>
              <a:rPr lang="zh-CN" altLang="en-US" sz="2400" dirty="0">
                <a:latin typeface="Times New Roman" panose="02020603050405020304" pitchFamily="18" charset="0"/>
              </a:rPr>
              <a:t>＝</a:t>
            </a:r>
            <a:r>
              <a:rPr lang="en-US" altLang="zh-CN" sz="2400" dirty="0">
                <a:latin typeface="Times New Roman" panose="02020603050405020304" pitchFamily="18" charset="0"/>
              </a:rPr>
              <a:t>Y</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Y</a:t>
            </a:r>
            <a:r>
              <a:rPr lang="en-US" altLang="zh-CN" sz="2400" baseline="-25000" dirty="0">
                <a:latin typeface="Times New Roman" panose="02020603050405020304" pitchFamily="18" charset="0"/>
              </a:rPr>
              <a:t>4</a:t>
            </a:r>
            <a:r>
              <a:rPr lang="en-US" altLang="zh-CN" sz="2400" dirty="0">
                <a:latin typeface="Times New Roman" panose="02020603050405020304" pitchFamily="18" charset="0"/>
              </a:rPr>
              <a:t>       </a:t>
            </a:r>
            <a:r>
              <a:rPr lang="zh-CN" altLang="en-US" sz="2400" dirty="0">
                <a:latin typeface="Times New Roman" panose="02020603050405020304" pitchFamily="18" charset="0"/>
              </a:rPr>
              <a:t>概率为</a:t>
            </a:r>
            <a:r>
              <a:rPr lang="en-US" altLang="zh-CN" sz="2400" dirty="0">
                <a:latin typeface="Times New Roman" panose="02020603050405020304" pitchFamily="18" charset="0"/>
              </a:rPr>
              <a:t>4/16</a:t>
            </a:r>
            <a:r>
              <a:rPr lang="zh-CN" altLang="en-US" sz="2400" dirty="0">
                <a:latin typeface="Times New Roman" panose="02020603050405020304" pitchFamily="18" charset="0"/>
              </a:rPr>
              <a:t>，偏移量为－</a:t>
            </a:r>
            <a:r>
              <a:rPr lang="en-US" altLang="zh-CN" sz="2400" dirty="0">
                <a:latin typeface="Times New Roman" panose="02020603050405020304" pitchFamily="18" charset="0"/>
              </a:rPr>
              <a:t>1/4</a:t>
            </a:r>
            <a:endParaRPr lang="en-US" altLang="zh-CN" sz="2400" dirty="0">
              <a:latin typeface="Times New Roman" panose="02020603050405020304" pitchFamily="18" charset="0"/>
            </a:endParaRPr>
          </a:p>
          <a:p>
            <a:pPr algn="just">
              <a:lnSpc>
                <a:spcPct val="110000"/>
              </a:lnSpc>
              <a:buFont typeface="Wingdings" panose="05000000000000000000" pitchFamily="2" charset="2"/>
              <a:buNone/>
            </a:pPr>
            <a:r>
              <a:rPr lang="en-US" altLang="zh-CN" sz="2400" dirty="0" smtClean="0">
                <a:latin typeface="Times New Roman" panose="02020603050405020304" pitchFamily="18" charset="0"/>
              </a:rPr>
              <a:t>S</a:t>
            </a:r>
            <a:r>
              <a:rPr lang="en-US" altLang="zh-CN" sz="2400" baseline="-25000" dirty="0" smtClean="0">
                <a:latin typeface="Times New Roman" panose="02020603050405020304" pitchFamily="18" charset="0"/>
              </a:rPr>
              <a:t>32</a:t>
            </a:r>
            <a:r>
              <a:rPr lang="zh-CN" altLang="en-US" sz="2400" dirty="0">
                <a:latin typeface="Times New Roman" panose="02020603050405020304" pitchFamily="18" charset="0"/>
              </a:rPr>
              <a:t>：</a:t>
            </a:r>
            <a:r>
              <a:rPr lang="en-US" altLang="zh-CN" sz="2400" dirty="0">
                <a:latin typeface="Times New Roman" panose="02020603050405020304" pitchFamily="18" charset="0"/>
              </a:rPr>
              <a:t>X</a:t>
            </a:r>
            <a:r>
              <a:rPr lang="en-US" altLang="zh-CN" sz="2400" baseline="-25000" dirty="0">
                <a:latin typeface="Times New Roman" panose="02020603050405020304" pitchFamily="18" charset="0"/>
              </a:rPr>
              <a:t>2</a:t>
            </a:r>
            <a:r>
              <a:rPr lang="zh-CN" altLang="en-US" sz="2400" dirty="0">
                <a:latin typeface="Times New Roman" panose="02020603050405020304" pitchFamily="18" charset="0"/>
              </a:rPr>
              <a:t>＝</a:t>
            </a:r>
            <a:r>
              <a:rPr lang="en-US" altLang="zh-CN" sz="2400" dirty="0">
                <a:latin typeface="Times New Roman" panose="02020603050405020304" pitchFamily="18" charset="0"/>
              </a:rPr>
              <a:t>Y</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Y</a:t>
            </a:r>
            <a:r>
              <a:rPr lang="en-US" altLang="zh-CN" sz="2400" baseline="-25000" dirty="0">
                <a:latin typeface="Times New Roman" panose="02020603050405020304" pitchFamily="18" charset="0"/>
              </a:rPr>
              <a:t>4</a:t>
            </a:r>
            <a:r>
              <a:rPr lang="en-US" altLang="zh-CN" sz="2400" dirty="0">
                <a:latin typeface="Times New Roman" panose="02020603050405020304" pitchFamily="18" charset="0"/>
              </a:rPr>
              <a:t>       </a:t>
            </a:r>
            <a:r>
              <a:rPr lang="zh-CN" altLang="en-US" sz="2400" dirty="0">
                <a:latin typeface="Times New Roman" panose="02020603050405020304" pitchFamily="18" charset="0"/>
              </a:rPr>
              <a:t>概率为</a:t>
            </a:r>
            <a:r>
              <a:rPr lang="en-US" altLang="zh-CN" sz="2400" dirty="0">
                <a:latin typeface="Times New Roman" panose="02020603050405020304" pitchFamily="18" charset="0"/>
              </a:rPr>
              <a:t>4/16</a:t>
            </a:r>
            <a:r>
              <a:rPr lang="zh-CN" altLang="en-US" sz="2400" dirty="0">
                <a:latin typeface="Times New Roman" panose="02020603050405020304" pitchFamily="18" charset="0"/>
              </a:rPr>
              <a:t>，偏移量为－</a:t>
            </a:r>
            <a:r>
              <a:rPr lang="en-US" altLang="zh-CN" sz="2400" dirty="0" smtClean="0">
                <a:latin typeface="Times New Roman" panose="02020603050405020304" pitchFamily="18" charset="0"/>
              </a:rPr>
              <a:t>1/4</a:t>
            </a:r>
            <a:endParaRPr lang="en-US" altLang="zh-CN" sz="2400" dirty="0">
              <a:latin typeface="Times New Roman" panose="02020603050405020304" pitchFamily="18" charset="0"/>
            </a:endParaRPr>
          </a:p>
          <a:p>
            <a:pPr algn="just">
              <a:lnSpc>
                <a:spcPct val="110000"/>
              </a:lnSpc>
              <a:buFont typeface="Wingdings" panose="05000000000000000000" pitchFamily="2" charset="2"/>
              <a:buNone/>
            </a:pPr>
            <a:r>
              <a:rPr lang="en-US" altLang="zh-CN" sz="2400" dirty="0">
                <a:latin typeface="Times New Roman" panose="02020603050405020304" pitchFamily="18" charset="0"/>
              </a:rPr>
              <a:t>S</a:t>
            </a:r>
            <a:r>
              <a:rPr lang="en-US" altLang="zh-CN" sz="2400" baseline="-25000" dirty="0">
                <a:latin typeface="Times New Roman" panose="02020603050405020304" pitchFamily="18" charset="0"/>
              </a:rPr>
              <a:t>34</a:t>
            </a:r>
            <a:r>
              <a:rPr lang="zh-CN" altLang="en-US" sz="2400" dirty="0">
                <a:latin typeface="Times New Roman" panose="02020603050405020304" pitchFamily="18" charset="0"/>
              </a:rPr>
              <a:t>：</a:t>
            </a:r>
            <a:r>
              <a:rPr lang="en-US" altLang="zh-CN" sz="2400" dirty="0">
                <a:latin typeface="Times New Roman" panose="02020603050405020304" pitchFamily="18" charset="0"/>
              </a:rPr>
              <a:t>X</a:t>
            </a:r>
            <a:r>
              <a:rPr lang="en-US" altLang="zh-CN" sz="2400" baseline="-25000" dirty="0">
                <a:latin typeface="Times New Roman" panose="02020603050405020304" pitchFamily="18" charset="0"/>
              </a:rPr>
              <a:t>2</a:t>
            </a:r>
            <a:r>
              <a:rPr lang="zh-CN" altLang="en-US" sz="2400" dirty="0">
                <a:latin typeface="Times New Roman" panose="02020603050405020304" pitchFamily="18" charset="0"/>
              </a:rPr>
              <a:t>＝</a:t>
            </a:r>
            <a:r>
              <a:rPr lang="en-US" altLang="zh-CN" sz="2400" dirty="0">
                <a:latin typeface="Times New Roman" panose="02020603050405020304" pitchFamily="18" charset="0"/>
              </a:rPr>
              <a:t>Y</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Y</a:t>
            </a:r>
            <a:r>
              <a:rPr lang="en-US" altLang="zh-CN" sz="2400" baseline="-25000" dirty="0">
                <a:latin typeface="Times New Roman" panose="02020603050405020304" pitchFamily="18" charset="0"/>
              </a:rPr>
              <a:t>4</a:t>
            </a:r>
            <a:r>
              <a:rPr lang="en-US" altLang="zh-CN" sz="2400" dirty="0">
                <a:latin typeface="Times New Roman" panose="02020603050405020304" pitchFamily="18" charset="0"/>
              </a:rPr>
              <a:t>       </a:t>
            </a:r>
            <a:r>
              <a:rPr lang="zh-CN" altLang="en-US" sz="2400" dirty="0">
                <a:latin typeface="Times New Roman" panose="02020603050405020304" pitchFamily="18" charset="0"/>
              </a:rPr>
              <a:t>概率为</a:t>
            </a:r>
            <a:r>
              <a:rPr lang="en-US" altLang="zh-CN" sz="2400" dirty="0">
                <a:latin typeface="Times New Roman" panose="02020603050405020304" pitchFamily="18" charset="0"/>
              </a:rPr>
              <a:t>4/16</a:t>
            </a:r>
            <a:r>
              <a:rPr lang="zh-CN" altLang="en-US" sz="2400" dirty="0">
                <a:latin typeface="Times New Roman" panose="02020603050405020304" pitchFamily="18" charset="0"/>
              </a:rPr>
              <a:t>，偏移量为－</a:t>
            </a:r>
            <a:r>
              <a:rPr lang="en-US" altLang="zh-CN" sz="2400" dirty="0">
                <a:latin typeface="Times New Roman" panose="02020603050405020304" pitchFamily="18" charset="0"/>
              </a:rPr>
              <a:t>1/4 </a:t>
            </a:r>
            <a:endParaRPr lang="en-US" altLang="zh-CN" sz="2400" dirty="0">
              <a:latin typeface="Times New Roman" panose="02020603050405020304" pitchFamily="18" charset="0"/>
            </a:endParaRPr>
          </a:p>
        </p:txBody>
      </p:sp>
      <p:pic>
        <p:nvPicPr>
          <p:cNvPr id="2765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7328" y="1143000"/>
            <a:ext cx="4191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txBox="1">
            <a:spLocks noChangeArrowheads="1"/>
          </p:cNvSpPr>
          <p:nvPr/>
        </p:nvSpPr>
        <p:spPr>
          <a:xfrm>
            <a:off x="357328" y="647803"/>
            <a:ext cx="4541243" cy="480941"/>
          </a:xfrm>
          <a:prstGeom prst="rect">
            <a:avLst/>
          </a:prstGeom>
          <a:solidFill>
            <a:schemeClr val="accent5">
              <a:lumMod val="40000"/>
              <a:lumOff val="6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smtClean="0">
                <a:solidFill>
                  <a:srgbClr val="0070C0"/>
                </a:solidFill>
                <a:latin typeface="Times New Roman" panose="02020603050405020304" pitchFamily="18" charset="0"/>
              </a:rPr>
              <a:t>构造</a:t>
            </a:r>
            <a:r>
              <a:rPr lang="zh-CN" altLang="en-US" sz="2400" dirty="0">
                <a:solidFill>
                  <a:srgbClr val="0070C0"/>
                </a:solidFill>
                <a:latin typeface="Times New Roman" panose="02020603050405020304" pitchFamily="18" charset="0"/>
              </a:rPr>
              <a:t>加密函数的线性近似表达式</a:t>
            </a:r>
            <a:endParaRPr lang="zh-CN" altLang="en-US" sz="2400" dirty="0">
              <a:solidFill>
                <a:srgbClr val="0070C0"/>
              </a:solidFill>
              <a:latin typeface="Times New Roman" panose="02020603050405020304" pitchFamily="18" charset="0"/>
            </a:endParaRPr>
          </a:p>
        </p:txBody>
      </p:sp>
      <p:sp>
        <p:nvSpPr>
          <p:cNvPr id="7" name="Rectangle 322"/>
          <p:cNvSpPr txBox="1">
            <a:spLocks noChangeArrowheads="1"/>
          </p:cNvSpPr>
          <p:nvPr/>
        </p:nvSpPr>
        <p:spPr>
          <a:xfrm>
            <a:off x="196399" y="-26126"/>
            <a:ext cx="5747201" cy="71596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smtClean="0">
                <a:solidFill>
                  <a:srgbClr val="EB5E59"/>
                </a:solidFill>
                <a:latin typeface="微软雅黑" panose="020B0503020204020204" pitchFamily="34" charset="-122"/>
                <a:ea typeface="微软雅黑" panose="020B0503020204020204" pitchFamily="34" charset="-122"/>
              </a:rPr>
              <a:t>线性密码分析例子</a:t>
            </a:r>
            <a:r>
              <a:rPr lang="en-US" altLang="zh-CN" sz="3200" dirty="0" smtClean="0">
                <a:solidFill>
                  <a:srgbClr val="EB5E59"/>
                </a:solidFill>
                <a:latin typeface="微软雅黑" panose="020B0503020204020204" pitchFamily="34" charset="-122"/>
                <a:ea typeface="微软雅黑" panose="020B0503020204020204" pitchFamily="34" charset="-122"/>
              </a:rPr>
              <a:t>——SPN</a:t>
            </a:r>
            <a:endParaRPr lang="zh-CN" altLang="en-US" sz="3200" dirty="0">
              <a:solidFill>
                <a:srgbClr val="EB5E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5562599" y="1240971"/>
            <a:ext cx="6429104" cy="2808515"/>
          </a:xfrm>
        </p:spPr>
        <p:txBody>
          <a:bodyPr/>
          <a:lstStyle/>
          <a:p>
            <a:pPr algn="just">
              <a:lnSpc>
                <a:spcPct val="80000"/>
              </a:lnSpc>
            </a:pPr>
            <a:r>
              <a:rPr lang="zh-CN" altLang="en-US" dirty="0">
                <a:latin typeface="Times New Roman" panose="02020603050405020304" pitchFamily="18" charset="0"/>
              </a:rPr>
              <a:t>令</a:t>
            </a:r>
            <a:r>
              <a:rPr lang="en-US" altLang="zh-CN" dirty="0" err="1">
                <a:latin typeface="Times New Roman" panose="02020603050405020304" pitchFamily="18" charset="0"/>
              </a:rPr>
              <a:t>U</a:t>
            </a:r>
            <a:r>
              <a:rPr lang="en-US" altLang="zh-CN" baseline="-25000" dirty="0" err="1">
                <a:latin typeface="Times New Roman" panose="02020603050405020304" pitchFamily="18" charset="0"/>
              </a:rPr>
              <a:t>i</a:t>
            </a:r>
            <a:r>
              <a:rPr lang="en-US" altLang="zh-CN" dirty="0">
                <a:latin typeface="Times New Roman" panose="02020603050405020304" pitchFamily="18" charset="0"/>
              </a:rPr>
              <a:t>(V</a:t>
            </a:r>
            <a:r>
              <a:rPr lang="en-US" altLang="zh-CN" baseline="-25000" dirty="0">
                <a:latin typeface="Times New Roman" panose="02020603050405020304" pitchFamily="18" charset="0"/>
              </a:rPr>
              <a:t>i</a:t>
            </a:r>
            <a:r>
              <a:rPr lang="en-US" altLang="zh-CN" dirty="0">
                <a:latin typeface="Times New Roman" panose="02020603050405020304" pitchFamily="18" charset="0"/>
              </a:rPr>
              <a:t>)</a:t>
            </a:r>
            <a:r>
              <a:rPr lang="zh-CN" altLang="en-US" dirty="0">
                <a:latin typeface="Times New Roman" panose="02020603050405020304" pitchFamily="18" charset="0"/>
              </a:rPr>
              <a:t>作为第</a:t>
            </a:r>
            <a:r>
              <a:rPr lang="en-US" altLang="zh-CN" dirty="0" err="1">
                <a:latin typeface="Times New Roman" panose="02020603050405020304" pitchFamily="18" charset="0"/>
              </a:rPr>
              <a:t>i</a:t>
            </a:r>
            <a:r>
              <a:rPr lang="zh-CN" altLang="en-US" dirty="0">
                <a:latin typeface="Times New Roman" panose="02020603050405020304" pitchFamily="18" charset="0"/>
              </a:rPr>
              <a:t>轮</a:t>
            </a:r>
            <a:r>
              <a:rPr lang="en-US" altLang="zh-CN" dirty="0">
                <a:latin typeface="Times New Roman" panose="02020603050405020304" pitchFamily="18" charset="0"/>
              </a:rPr>
              <a:t>S-box</a:t>
            </a:r>
            <a:r>
              <a:rPr lang="zh-CN" altLang="en-US" dirty="0">
                <a:latin typeface="Times New Roman" panose="02020603050405020304" pitchFamily="18" charset="0"/>
              </a:rPr>
              <a:t>的</a:t>
            </a:r>
            <a:r>
              <a:rPr lang="en-US" altLang="zh-CN" dirty="0">
                <a:latin typeface="Times New Roman" panose="02020603050405020304" pitchFamily="18" charset="0"/>
              </a:rPr>
              <a:t>16</a:t>
            </a:r>
            <a:r>
              <a:rPr lang="zh-CN" altLang="en-US" dirty="0">
                <a:latin typeface="Times New Roman" panose="02020603050405020304" pitchFamily="18" charset="0"/>
              </a:rPr>
              <a:t>比特的输入（输出），并且</a:t>
            </a:r>
            <a:r>
              <a:rPr lang="en-US" altLang="zh-CN" dirty="0" err="1">
                <a:latin typeface="Times New Roman" panose="02020603050405020304" pitchFamily="18" charset="0"/>
              </a:rPr>
              <a:t>U</a:t>
            </a:r>
            <a:r>
              <a:rPr lang="en-US" altLang="zh-CN" baseline="-25000" dirty="0" err="1">
                <a:latin typeface="Times New Roman" panose="02020603050405020304" pitchFamily="18" charset="0"/>
              </a:rPr>
              <a:t>ij</a:t>
            </a:r>
            <a:r>
              <a:rPr lang="en-US" altLang="zh-CN" dirty="0">
                <a:latin typeface="Times New Roman" panose="02020603050405020304" pitchFamily="18" charset="0"/>
              </a:rPr>
              <a:t>(</a:t>
            </a:r>
            <a:r>
              <a:rPr lang="en-US" altLang="zh-CN" dirty="0" err="1">
                <a:latin typeface="Times New Roman" panose="02020603050405020304" pitchFamily="18" charset="0"/>
              </a:rPr>
              <a:t>V</a:t>
            </a:r>
            <a:r>
              <a:rPr lang="en-US" altLang="zh-CN" baseline="-25000" dirty="0" err="1">
                <a:latin typeface="Times New Roman" panose="02020603050405020304" pitchFamily="18" charset="0"/>
              </a:rPr>
              <a:t>ij</a:t>
            </a:r>
            <a:r>
              <a:rPr lang="en-US" altLang="zh-CN" dirty="0">
                <a:latin typeface="Times New Roman" panose="02020603050405020304" pitchFamily="18" charset="0"/>
              </a:rPr>
              <a:t>)</a:t>
            </a:r>
            <a:r>
              <a:rPr lang="zh-CN" altLang="en-US" dirty="0">
                <a:latin typeface="Times New Roman" panose="02020603050405020304" pitchFamily="18" charset="0"/>
              </a:rPr>
              <a:t>作为第</a:t>
            </a:r>
            <a:r>
              <a:rPr lang="en-US" altLang="zh-CN" dirty="0" err="1">
                <a:latin typeface="Times New Roman" panose="02020603050405020304" pitchFamily="18" charset="0"/>
              </a:rPr>
              <a:t>U</a:t>
            </a:r>
            <a:r>
              <a:rPr lang="en-US" altLang="zh-CN" baseline="-25000" dirty="0" err="1">
                <a:latin typeface="Times New Roman" panose="02020603050405020304" pitchFamily="18" charset="0"/>
              </a:rPr>
              <a:t>i</a:t>
            </a:r>
            <a:r>
              <a:rPr lang="zh-CN" altLang="en-US" dirty="0">
                <a:latin typeface="Times New Roman" panose="02020603050405020304" pitchFamily="18" charset="0"/>
              </a:rPr>
              <a:t>块的第</a:t>
            </a:r>
            <a:r>
              <a:rPr lang="en-US" altLang="zh-CN" dirty="0">
                <a:latin typeface="Times New Roman" panose="02020603050405020304" pitchFamily="18" charset="0"/>
              </a:rPr>
              <a:t>j</a:t>
            </a:r>
            <a:r>
              <a:rPr lang="zh-CN" altLang="en-US" dirty="0">
                <a:latin typeface="Times New Roman" panose="02020603050405020304" pitchFamily="18" charset="0"/>
              </a:rPr>
              <a:t>比特</a:t>
            </a:r>
            <a:r>
              <a:rPr lang="zh-CN" altLang="en-US" dirty="0" smtClean="0">
                <a:latin typeface="Times New Roman" panose="02020603050405020304" pitchFamily="18" charset="0"/>
              </a:rPr>
              <a:t>。</a:t>
            </a:r>
            <a:endParaRPr lang="zh-CN" altLang="en-US" dirty="0">
              <a:latin typeface="Times New Roman" panose="02020603050405020304" pitchFamily="18" charset="0"/>
            </a:endParaRPr>
          </a:p>
          <a:p>
            <a:pPr algn="just">
              <a:lnSpc>
                <a:spcPct val="80000"/>
              </a:lnSpc>
            </a:pPr>
            <a:r>
              <a:rPr lang="zh-CN" altLang="en-US" dirty="0">
                <a:latin typeface="Times New Roman" panose="02020603050405020304" pitchFamily="18" charset="0"/>
              </a:rPr>
              <a:t>令</a:t>
            </a:r>
            <a:r>
              <a:rPr lang="en-US" altLang="zh-CN" dirty="0">
                <a:latin typeface="Times New Roman" panose="02020603050405020304" pitchFamily="18" charset="0"/>
              </a:rPr>
              <a:t>K</a:t>
            </a:r>
            <a:r>
              <a:rPr lang="en-US" altLang="zh-CN" baseline="-25000" dirty="0">
                <a:latin typeface="Times New Roman" panose="02020603050405020304" pitchFamily="18" charset="0"/>
              </a:rPr>
              <a:t>i</a:t>
            </a:r>
            <a:r>
              <a:rPr lang="zh-CN" altLang="en-US" dirty="0">
                <a:latin typeface="Times New Roman" panose="02020603050405020304" pitchFamily="18" charset="0"/>
              </a:rPr>
              <a:t>表示与第</a:t>
            </a:r>
            <a:r>
              <a:rPr lang="en-US" altLang="zh-CN" dirty="0" err="1">
                <a:latin typeface="Times New Roman" panose="02020603050405020304" pitchFamily="18" charset="0"/>
              </a:rPr>
              <a:t>i</a:t>
            </a:r>
            <a:r>
              <a:rPr lang="zh-CN" altLang="en-US" dirty="0">
                <a:latin typeface="Times New Roman" panose="02020603050405020304" pitchFamily="18" charset="0"/>
              </a:rPr>
              <a:t>轮输入进行</a:t>
            </a:r>
            <a:r>
              <a:rPr lang="en-US" altLang="zh-CN" dirty="0">
                <a:latin typeface="Times New Roman" panose="02020603050405020304" pitchFamily="18" charset="0"/>
              </a:rPr>
              <a:t>XOR</a:t>
            </a:r>
            <a:r>
              <a:rPr lang="zh-CN" altLang="en-US" dirty="0">
                <a:latin typeface="Times New Roman" panose="02020603050405020304" pitchFamily="18" charset="0"/>
              </a:rPr>
              <a:t>运算的子密钥。可知，</a:t>
            </a:r>
            <a:r>
              <a:rPr lang="en-US" altLang="zh-CN" dirty="0">
                <a:latin typeface="Times New Roman" panose="02020603050405020304" pitchFamily="18" charset="0"/>
              </a:rPr>
              <a:t>K</a:t>
            </a:r>
            <a:r>
              <a:rPr lang="en-US" altLang="zh-CN" baseline="-25000" dirty="0">
                <a:latin typeface="Times New Roman" panose="02020603050405020304" pitchFamily="18" charset="0"/>
              </a:rPr>
              <a:t>5</a:t>
            </a:r>
            <a:r>
              <a:rPr lang="zh-CN" altLang="en-US" dirty="0">
                <a:latin typeface="Times New Roman" panose="02020603050405020304" pitchFamily="18" charset="0"/>
              </a:rPr>
              <a:t>表示与第四轮的输出进行</a:t>
            </a:r>
            <a:r>
              <a:rPr lang="en-US" altLang="zh-CN" dirty="0">
                <a:latin typeface="Times New Roman" panose="02020603050405020304" pitchFamily="18" charset="0"/>
              </a:rPr>
              <a:t>XOR</a:t>
            </a:r>
            <a:r>
              <a:rPr lang="zh-CN" altLang="en-US" dirty="0">
                <a:latin typeface="Times New Roman" panose="02020603050405020304" pitchFamily="18" charset="0"/>
              </a:rPr>
              <a:t>运算的子密钥。</a:t>
            </a:r>
            <a:endParaRPr lang="zh-CN" altLang="en-US" dirty="0">
              <a:latin typeface="Times New Roman" panose="02020603050405020304" pitchFamily="18" charset="0"/>
            </a:endParaRPr>
          </a:p>
        </p:txBody>
      </p:sp>
      <p:pic>
        <p:nvPicPr>
          <p:cNvPr id="2867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00" y="1143000"/>
            <a:ext cx="4191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22"/>
          <p:cNvSpPr txBox="1">
            <a:spLocks noChangeArrowheads="1"/>
          </p:cNvSpPr>
          <p:nvPr/>
        </p:nvSpPr>
        <p:spPr>
          <a:xfrm>
            <a:off x="222524" y="0"/>
            <a:ext cx="5747201" cy="71596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smtClean="0">
                <a:solidFill>
                  <a:srgbClr val="EB5E59"/>
                </a:solidFill>
                <a:latin typeface="微软雅黑" panose="020B0503020204020204" pitchFamily="34" charset="-122"/>
                <a:ea typeface="微软雅黑" panose="020B0503020204020204" pitchFamily="34" charset="-122"/>
              </a:rPr>
              <a:t>线性密码分析例子</a:t>
            </a:r>
            <a:r>
              <a:rPr lang="en-US" altLang="zh-CN" sz="3200" dirty="0" smtClean="0">
                <a:solidFill>
                  <a:srgbClr val="EB5E59"/>
                </a:solidFill>
                <a:latin typeface="微软雅黑" panose="020B0503020204020204" pitchFamily="34" charset="-122"/>
                <a:ea typeface="微软雅黑" panose="020B0503020204020204" pitchFamily="34" charset="-122"/>
              </a:rPr>
              <a:t>——SPN</a:t>
            </a:r>
            <a:endParaRPr lang="zh-CN" altLang="en-US" sz="3200" dirty="0">
              <a:solidFill>
                <a:srgbClr val="EB5E59"/>
              </a:solidFill>
              <a:latin typeface="微软雅黑" panose="020B0503020204020204" pitchFamily="34" charset="-122"/>
              <a:ea typeface="微软雅黑" panose="020B0503020204020204" pitchFamily="34" charset="-122"/>
            </a:endParaRPr>
          </a:p>
        </p:txBody>
      </p:sp>
      <p:sp>
        <p:nvSpPr>
          <p:cNvPr id="7" name="Rectangle 3"/>
          <p:cNvSpPr txBox="1">
            <a:spLocks noChangeArrowheads="1"/>
          </p:cNvSpPr>
          <p:nvPr/>
        </p:nvSpPr>
        <p:spPr>
          <a:xfrm>
            <a:off x="5562599" y="3526971"/>
            <a:ext cx="6248400" cy="313508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zh-CN" altLang="en-US" dirty="0" smtClean="0">
                <a:latin typeface="Times New Roman" panose="02020603050405020304" pitchFamily="18" charset="0"/>
              </a:rPr>
              <a:t>因此，</a:t>
            </a:r>
            <a:r>
              <a:rPr lang="en-US" altLang="zh-CN" dirty="0" smtClean="0">
                <a:latin typeface="Times New Roman" panose="02020603050405020304" pitchFamily="18" charset="0"/>
              </a:rPr>
              <a:t>U</a:t>
            </a:r>
            <a:r>
              <a:rPr lang="en-US" altLang="zh-CN" baseline="-25000" dirty="0" smtClean="0">
                <a:latin typeface="Times New Roman" panose="02020603050405020304" pitchFamily="18" charset="0"/>
              </a:rPr>
              <a:t>1</a:t>
            </a:r>
            <a:r>
              <a:rPr lang="zh-CN" altLang="en-US" sz="2400" dirty="0" smtClean="0">
                <a:latin typeface="Times New Roman" panose="02020603050405020304" pitchFamily="18" charset="0"/>
              </a:rPr>
              <a:t>＝</a:t>
            </a:r>
            <a:r>
              <a:rPr lang="en-US" altLang="zh-CN" dirty="0" smtClean="0">
                <a:latin typeface="Times New Roman" panose="02020603050405020304" pitchFamily="18" charset="0"/>
              </a:rPr>
              <a:t>P </a:t>
            </a:r>
            <a:r>
              <a:rPr lang="en-US" altLang="zh-CN" dirty="0" smtClean="0">
                <a:latin typeface="Times New Roman" panose="02020603050405020304" pitchFamily="18" charset="0"/>
                <a:sym typeface="Symbol" panose="05050102010706020507" pitchFamily="18" charset="2"/>
              </a:rPr>
              <a:t></a:t>
            </a:r>
            <a:r>
              <a:rPr lang="en-US" altLang="zh-CN" dirty="0" smtClean="0">
                <a:latin typeface="Times New Roman" panose="02020603050405020304" pitchFamily="18" charset="0"/>
              </a:rPr>
              <a:t> K</a:t>
            </a:r>
            <a:r>
              <a:rPr lang="en-US" altLang="zh-CN" baseline="-25000" dirty="0" smtClean="0">
                <a:latin typeface="Times New Roman" panose="02020603050405020304" pitchFamily="18" charset="0"/>
              </a:rPr>
              <a:t>1</a:t>
            </a:r>
            <a:r>
              <a:rPr lang="zh-CN" altLang="en-US" dirty="0" smtClean="0">
                <a:latin typeface="Times New Roman" panose="02020603050405020304" pitchFamily="18" charset="0"/>
              </a:rPr>
              <a:t>，其中</a:t>
            </a:r>
            <a:r>
              <a:rPr lang="en-US" altLang="zh-CN" dirty="0" smtClean="0">
                <a:latin typeface="Times New Roman" panose="02020603050405020304" pitchFamily="18" charset="0"/>
              </a:rPr>
              <a:t>P</a:t>
            </a:r>
            <a:r>
              <a:rPr lang="zh-CN" altLang="en-US" dirty="0" smtClean="0">
                <a:latin typeface="Times New Roman" panose="02020603050405020304" pitchFamily="18" charset="0"/>
              </a:rPr>
              <a:t>表示</a:t>
            </a:r>
            <a:r>
              <a:rPr lang="en-US" altLang="zh-CN" dirty="0" smtClean="0">
                <a:latin typeface="Times New Roman" panose="02020603050405020304" pitchFamily="18" charset="0"/>
              </a:rPr>
              <a:t>16</a:t>
            </a:r>
            <a:r>
              <a:rPr lang="zh-CN" altLang="en-US" dirty="0" smtClean="0">
                <a:latin typeface="Times New Roman" panose="02020603050405020304" pitchFamily="18" charset="0"/>
              </a:rPr>
              <a:t>比特的明文，</a:t>
            </a:r>
            <a:r>
              <a:rPr lang="zh-CN" altLang="en-US" dirty="0" smtClean="0">
                <a:latin typeface="Times New Roman" panose="02020603050405020304" pitchFamily="18" charset="0"/>
                <a:sym typeface="Symbol" panose="05050102010706020507" pitchFamily="18" charset="2"/>
              </a:rPr>
              <a:t></a:t>
            </a:r>
            <a:r>
              <a:rPr lang="zh-CN" altLang="en-US" dirty="0" smtClean="0">
                <a:latin typeface="Times New Roman" panose="02020603050405020304" pitchFamily="18" charset="0"/>
              </a:rPr>
              <a:t>表示比特之间的</a:t>
            </a:r>
            <a:r>
              <a:rPr lang="en-US" altLang="zh-CN" dirty="0" smtClean="0">
                <a:latin typeface="Times New Roman" panose="02020603050405020304" pitchFamily="18" charset="0"/>
              </a:rPr>
              <a:t>XOR</a:t>
            </a:r>
            <a:r>
              <a:rPr lang="zh-CN" altLang="en-US" dirty="0" smtClean="0">
                <a:latin typeface="Times New Roman" panose="02020603050405020304" pitchFamily="18" charset="0"/>
              </a:rPr>
              <a:t>运算。</a:t>
            </a:r>
            <a:endParaRPr lang="zh-CN" altLang="en-US" dirty="0" smtClean="0">
              <a:latin typeface="Times New Roman" panose="02020603050405020304" pitchFamily="18" charset="0"/>
            </a:endParaRPr>
          </a:p>
          <a:p>
            <a:pPr algn="just"/>
            <a:r>
              <a:rPr lang="zh-CN" altLang="en-US" dirty="0" smtClean="0">
                <a:latin typeface="Times New Roman" panose="02020603050405020304" pitchFamily="18" charset="0"/>
              </a:rPr>
              <a:t>利用第一轮</a:t>
            </a:r>
            <a:r>
              <a:rPr lang="en-US" altLang="zh-CN" dirty="0" smtClean="0">
                <a:latin typeface="Times New Roman" panose="02020603050405020304" pitchFamily="18" charset="0"/>
              </a:rPr>
              <a:t>S</a:t>
            </a:r>
            <a:r>
              <a:rPr lang="en-US" altLang="zh-CN" baseline="-25000" dirty="0" smtClean="0">
                <a:latin typeface="Times New Roman" panose="02020603050405020304" pitchFamily="18" charset="0"/>
              </a:rPr>
              <a:t>12</a:t>
            </a:r>
            <a:r>
              <a:rPr lang="zh-CN" altLang="en-US" dirty="0" smtClean="0">
                <a:latin typeface="Times New Roman" panose="02020603050405020304" pitchFamily="18" charset="0"/>
              </a:rPr>
              <a:t>的线性近似表达式，可得：</a:t>
            </a:r>
            <a:endParaRPr lang="zh-CN" altLang="en-US" dirty="0" smtClean="0">
              <a:latin typeface="Times New Roman" panose="02020603050405020304" pitchFamily="18" charset="0"/>
            </a:endParaRPr>
          </a:p>
          <a:p>
            <a:pPr algn="just">
              <a:buFont typeface="Wingdings" panose="05000000000000000000" pitchFamily="2" charset="2"/>
              <a:buNone/>
            </a:pPr>
            <a:r>
              <a:rPr lang="en-US" altLang="zh-CN" sz="2400" dirty="0" smtClean="0">
                <a:latin typeface="Times New Roman" panose="02020603050405020304" pitchFamily="18" charset="0"/>
              </a:rPr>
              <a:t>    V</a:t>
            </a:r>
            <a:r>
              <a:rPr lang="en-US" altLang="zh-CN" sz="2400" baseline="-25000" dirty="0" smtClean="0">
                <a:latin typeface="Times New Roman" panose="02020603050405020304" pitchFamily="18" charset="0"/>
              </a:rPr>
              <a:t>1,6</a:t>
            </a:r>
            <a:r>
              <a:rPr lang="zh-CN" altLang="en-US" sz="2400" dirty="0" smtClean="0">
                <a:latin typeface="Times New Roman" panose="02020603050405020304" pitchFamily="18" charset="0"/>
              </a:rPr>
              <a:t>＝</a:t>
            </a:r>
            <a:r>
              <a:rPr lang="en-US" altLang="zh-CN" sz="2400" dirty="0" smtClean="0">
                <a:latin typeface="Times New Roman" panose="02020603050405020304" pitchFamily="18" charset="0"/>
              </a:rPr>
              <a:t>U</a:t>
            </a:r>
            <a:r>
              <a:rPr lang="en-US" altLang="zh-CN" sz="2400" baseline="-25000" dirty="0" smtClean="0">
                <a:latin typeface="Times New Roman" panose="02020603050405020304" pitchFamily="18" charset="0"/>
              </a:rPr>
              <a:t>1,5</a:t>
            </a:r>
            <a:r>
              <a:rPr lang="en-US" altLang="zh-CN" sz="2400" dirty="0" smtClean="0">
                <a:latin typeface="Times New Roman" panose="02020603050405020304" pitchFamily="18" charset="0"/>
              </a:rPr>
              <a:t> </a:t>
            </a:r>
            <a:r>
              <a:rPr lang="en-US" altLang="zh-CN" sz="2400" dirty="0" smtClean="0">
                <a:latin typeface="Times New Roman" panose="02020603050405020304" pitchFamily="18" charset="0"/>
                <a:sym typeface="Symbol" panose="05050102010706020507" pitchFamily="18" charset="2"/>
              </a:rPr>
              <a:t></a:t>
            </a:r>
            <a:r>
              <a:rPr lang="en-US" altLang="zh-CN" sz="2400" dirty="0" smtClean="0">
                <a:latin typeface="Times New Roman" panose="02020603050405020304" pitchFamily="18" charset="0"/>
              </a:rPr>
              <a:t> U</a:t>
            </a:r>
            <a:r>
              <a:rPr lang="en-US" altLang="zh-CN" sz="2400" baseline="-25000" dirty="0" smtClean="0">
                <a:latin typeface="Times New Roman" panose="02020603050405020304" pitchFamily="18" charset="0"/>
              </a:rPr>
              <a:t>1,7</a:t>
            </a:r>
            <a:r>
              <a:rPr lang="en-US" altLang="zh-CN" sz="2400" dirty="0" smtClean="0">
                <a:latin typeface="Times New Roman" panose="02020603050405020304" pitchFamily="18" charset="0"/>
              </a:rPr>
              <a:t> </a:t>
            </a:r>
            <a:r>
              <a:rPr lang="en-US" altLang="zh-CN" sz="2400" dirty="0" smtClean="0">
                <a:latin typeface="Times New Roman" panose="02020603050405020304" pitchFamily="18" charset="0"/>
                <a:sym typeface="Symbol" panose="05050102010706020507" pitchFamily="18" charset="2"/>
              </a:rPr>
              <a:t></a:t>
            </a:r>
            <a:r>
              <a:rPr lang="en-US" altLang="zh-CN" sz="2400" dirty="0" smtClean="0">
                <a:latin typeface="Times New Roman" panose="02020603050405020304" pitchFamily="18" charset="0"/>
              </a:rPr>
              <a:t> U</a:t>
            </a:r>
            <a:r>
              <a:rPr lang="en-US" altLang="zh-CN" sz="2400" baseline="-25000" dirty="0" smtClean="0">
                <a:latin typeface="Times New Roman" panose="02020603050405020304" pitchFamily="18" charset="0"/>
              </a:rPr>
              <a:t>1,8</a:t>
            </a:r>
            <a:endParaRPr lang="en-US" altLang="zh-CN" sz="2400" baseline="-25000" dirty="0" smtClean="0">
              <a:latin typeface="Times New Roman" panose="02020603050405020304" pitchFamily="18" charset="0"/>
            </a:endParaRPr>
          </a:p>
          <a:p>
            <a:pPr algn="just">
              <a:buFont typeface="Wingdings" panose="05000000000000000000" pitchFamily="2" charset="2"/>
              <a:buNone/>
            </a:pPr>
            <a:r>
              <a:rPr lang="zh-CN" altLang="en-US" sz="2400" dirty="0" smtClean="0">
                <a:latin typeface="Times New Roman" panose="02020603050405020304" pitchFamily="18" charset="0"/>
              </a:rPr>
              <a:t>＝</a:t>
            </a:r>
            <a:r>
              <a:rPr lang="en-US" altLang="zh-CN" sz="2400" dirty="0" smtClean="0">
                <a:latin typeface="Times New Roman" panose="02020603050405020304" pitchFamily="18" charset="0"/>
              </a:rPr>
              <a:t>(P</a:t>
            </a:r>
            <a:r>
              <a:rPr lang="en-US" altLang="zh-CN" sz="2400" baseline="-25000" dirty="0" smtClean="0">
                <a:latin typeface="Times New Roman" panose="02020603050405020304" pitchFamily="18" charset="0"/>
              </a:rPr>
              <a:t>5</a:t>
            </a:r>
            <a:r>
              <a:rPr lang="en-US" altLang="zh-CN" sz="2400" dirty="0" smtClean="0">
                <a:latin typeface="Times New Roman" panose="02020603050405020304" pitchFamily="18" charset="0"/>
              </a:rPr>
              <a:t> </a:t>
            </a:r>
            <a:r>
              <a:rPr lang="en-US" altLang="zh-CN" sz="2400" dirty="0" smtClean="0">
                <a:latin typeface="Times New Roman" panose="02020603050405020304" pitchFamily="18" charset="0"/>
                <a:sym typeface="Symbol" panose="05050102010706020507" pitchFamily="18" charset="2"/>
              </a:rPr>
              <a:t></a:t>
            </a:r>
            <a:r>
              <a:rPr lang="en-US" altLang="zh-CN" sz="2400" dirty="0" smtClean="0">
                <a:latin typeface="Times New Roman" panose="02020603050405020304" pitchFamily="18" charset="0"/>
              </a:rPr>
              <a:t> K</a:t>
            </a:r>
            <a:r>
              <a:rPr lang="en-US" altLang="zh-CN" sz="2400" baseline="-25000" dirty="0" smtClean="0">
                <a:latin typeface="Times New Roman" panose="02020603050405020304" pitchFamily="18" charset="0"/>
              </a:rPr>
              <a:t>1,5</a:t>
            </a:r>
            <a:r>
              <a:rPr lang="en-US" altLang="zh-CN" sz="2400" dirty="0" smtClean="0">
                <a:latin typeface="Times New Roman" panose="02020603050405020304" pitchFamily="18" charset="0"/>
              </a:rPr>
              <a:t>) </a:t>
            </a:r>
            <a:r>
              <a:rPr lang="en-US" altLang="zh-CN" sz="2400" dirty="0" smtClean="0">
                <a:latin typeface="Times New Roman" panose="02020603050405020304" pitchFamily="18" charset="0"/>
                <a:sym typeface="Symbol" panose="05050102010706020507" pitchFamily="18" charset="2"/>
              </a:rPr>
              <a:t></a:t>
            </a:r>
            <a:r>
              <a:rPr lang="en-US" altLang="zh-CN" sz="2400" dirty="0" smtClean="0">
                <a:latin typeface="Times New Roman" panose="02020603050405020304" pitchFamily="18" charset="0"/>
              </a:rPr>
              <a:t> (P</a:t>
            </a:r>
            <a:r>
              <a:rPr lang="en-US" altLang="zh-CN" sz="2400" baseline="-25000" dirty="0" smtClean="0">
                <a:latin typeface="Times New Roman" panose="02020603050405020304" pitchFamily="18" charset="0"/>
              </a:rPr>
              <a:t>7</a:t>
            </a:r>
            <a:r>
              <a:rPr lang="en-US" altLang="zh-CN" sz="2400" dirty="0" smtClean="0">
                <a:latin typeface="Times New Roman" panose="02020603050405020304" pitchFamily="18" charset="0"/>
              </a:rPr>
              <a:t> </a:t>
            </a:r>
            <a:r>
              <a:rPr lang="en-US" altLang="zh-CN" sz="2400" dirty="0" smtClean="0">
                <a:latin typeface="Times New Roman" panose="02020603050405020304" pitchFamily="18" charset="0"/>
                <a:sym typeface="Symbol" panose="05050102010706020507" pitchFamily="18" charset="2"/>
              </a:rPr>
              <a:t></a:t>
            </a:r>
            <a:r>
              <a:rPr lang="en-US" altLang="zh-CN" sz="2400" dirty="0" smtClean="0">
                <a:latin typeface="Times New Roman" panose="02020603050405020304" pitchFamily="18" charset="0"/>
              </a:rPr>
              <a:t> K</a:t>
            </a:r>
            <a:r>
              <a:rPr lang="en-US" altLang="zh-CN" sz="2400" baseline="-25000" dirty="0" smtClean="0">
                <a:latin typeface="Times New Roman" panose="02020603050405020304" pitchFamily="18" charset="0"/>
              </a:rPr>
              <a:t>1,7</a:t>
            </a:r>
            <a:r>
              <a:rPr lang="en-US" altLang="zh-CN" sz="2400" dirty="0" smtClean="0">
                <a:latin typeface="Times New Roman" panose="02020603050405020304" pitchFamily="18" charset="0"/>
              </a:rPr>
              <a:t>) </a:t>
            </a:r>
            <a:r>
              <a:rPr lang="en-US" altLang="zh-CN" sz="2400" dirty="0" smtClean="0">
                <a:latin typeface="Times New Roman" panose="02020603050405020304" pitchFamily="18" charset="0"/>
                <a:sym typeface="Symbol" panose="05050102010706020507" pitchFamily="18" charset="2"/>
              </a:rPr>
              <a:t></a:t>
            </a:r>
            <a:r>
              <a:rPr lang="en-US" altLang="zh-CN" sz="2400" dirty="0" smtClean="0">
                <a:latin typeface="Times New Roman" panose="02020603050405020304" pitchFamily="18" charset="0"/>
              </a:rPr>
              <a:t> ( P</a:t>
            </a:r>
            <a:r>
              <a:rPr lang="en-US" altLang="zh-CN" sz="2400" baseline="-25000" dirty="0" smtClean="0">
                <a:latin typeface="Times New Roman" panose="02020603050405020304" pitchFamily="18" charset="0"/>
              </a:rPr>
              <a:t>8</a:t>
            </a:r>
            <a:r>
              <a:rPr lang="en-US" altLang="zh-CN" sz="2400" dirty="0" smtClean="0">
                <a:latin typeface="Times New Roman" panose="02020603050405020304" pitchFamily="18" charset="0"/>
              </a:rPr>
              <a:t> </a:t>
            </a:r>
            <a:r>
              <a:rPr lang="en-US" altLang="zh-CN" sz="2400" dirty="0" smtClean="0">
                <a:latin typeface="Times New Roman" panose="02020603050405020304" pitchFamily="18" charset="0"/>
                <a:sym typeface="Symbol" panose="05050102010706020507" pitchFamily="18" charset="2"/>
              </a:rPr>
              <a:t></a:t>
            </a:r>
            <a:r>
              <a:rPr lang="en-US" altLang="zh-CN" sz="2400" dirty="0" smtClean="0">
                <a:latin typeface="Times New Roman" panose="02020603050405020304" pitchFamily="18" charset="0"/>
              </a:rPr>
              <a:t> K</a:t>
            </a:r>
            <a:r>
              <a:rPr lang="en-US" altLang="zh-CN" sz="2400" baseline="-25000" dirty="0" smtClean="0">
                <a:latin typeface="Times New Roman" panose="02020603050405020304" pitchFamily="18" charset="0"/>
              </a:rPr>
              <a:t>1,8</a:t>
            </a:r>
            <a:r>
              <a:rPr lang="en-US" altLang="zh-CN" sz="2400" dirty="0" smtClean="0">
                <a:latin typeface="Times New Roman" panose="02020603050405020304" pitchFamily="18" charset="0"/>
              </a:rPr>
              <a:t>)</a:t>
            </a:r>
            <a:endParaRPr lang="en-US" altLang="zh-CN" sz="2400" dirty="0" smtClean="0">
              <a:latin typeface="Times New Roman" panose="02020603050405020304" pitchFamily="18" charset="0"/>
            </a:endParaRPr>
          </a:p>
          <a:p>
            <a:pPr algn="just">
              <a:buFont typeface="Wingdings" panose="05000000000000000000" pitchFamily="2" charset="2"/>
              <a:buNone/>
            </a:pPr>
            <a:r>
              <a:rPr lang="en-US" altLang="zh-CN" dirty="0" smtClean="0">
                <a:latin typeface="Times New Roman" panose="02020603050405020304" pitchFamily="18" charset="0"/>
              </a:rPr>
              <a:t>	</a:t>
            </a:r>
            <a:r>
              <a:rPr lang="zh-CN" altLang="en-US" dirty="0" smtClean="0">
                <a:latin typeface="Times New Roman" panose="02020603050405020304" pitchFamily="18" charset="0"/>
              </a:rPr>
              <a:t>表达式成立的概率为</a:t>
            </a:r>
            <a:r>
              <a:rPr lang="en-US" altLang="zh-CN" dirty="0" smtClean="0">
                <a:latin typeface="Times New Roman" panose="02020603050405020304" pitchFamily="18" charset="0"/>
              </a:rPr>
              <a:t>12/16</a:t>
            </a:r>
            <a:r>
              <a:rPr lang="zh-CN" altLang="en-US" dirty="0" smtClean="0">
                <a:latin typeface="Times New Roman" panose="02020603050405020304" pitchFamily="18" charset="0"/>
              </a:rPr>
              <a:t>。</a:t>
            </a:r>
            <a:endParaRPr lang="zh-CN" altLang="en-US" dirty="0">
              <a:latin typeface="Times New Roman" panose="02020603050405020304" pitchFamily="18" charset="0"/>
            </a:endParaRPr>
          </a:p>
        </p:txBody>
      </p:sp>
      <p:sp>
        <p:nvSpPr>
          <p:cNvPr id="3" name="矩形 2"/>
          <p:cNvSpPr/>
          <p:nvPr/>
        </p:nvSpPr>
        <p:spPr>
          <a:xfrm>
            <a:off x="9611546" y="4801773"/>
            <a:ext cx="2034531" cy="369332"/>
          </a:xfrm>
          <a:prstGeom prst="rect">
            <a:avLst/>
          </a:prstGeom>
        </p:spPr>
        <p:txBody>
          <a:bodyPr wrap="none">
            <a:spAutoFit/>
          </a:bodyPr>
          <a:lstStyle/>
          <a:p>
            <a:r>
              <a:rPr lang="en-US" altLang="zh-CN" b="1" dirty="0">
                <a:solidFill>
                  <a:schemeClr val="accent1">
                    <a:lumMod val="75000"/>
                  </a:schemeClr>
                </a:solidFill>
                <a:latin typeface="Times New Roman" panose="02020603050405020304" pitchFamily="18" charset="0"/>
              </a:rPr>
              <a:t>X</a:t>
            </a:r>
            <a:r>
              <a:rPr lang="en-US" altLang="zh-CN" b="1" baseline="-25000" dirty="0">
                <a:solidFill>
                  <a:schemeClr val="accent1">
                    <a:lumMod val="75000"/>
                  </a:schemeClr>
                </a:solidFill>
                <a:latin typeface="Times New Roman" panose="02020603050405020304" pitchFamily="18" charset="0"/>
              </a:rPr>
              <a:t>1</a:t>
            </a:r>
            <a:r>
              <a:rPr lang="en-US" altLang="zh-CN" b="1" dirty="0">
                <a:solidFill>
                  <a:schemeClr val="accent1">
                    <a:lumMod val="75000"/>
                  </a:schemeClr>
                </a:solidFill>
                <a:latin typeface="Times New Roman" panose="02020603050405020304" pitchFamily="18" charset="0"/>
              </a:rPr>
              <a:t> </a:t>
            </a:r>
            <a:r>
              <a:rPr lang="en-US" altLang="zh-CN" b="1" dirty="0">
                <a:solidFill>
                  <a:schemeClr val="accent1">
                    <a:lumMod val="75000"/>
                  </a:schemeClr>
                </a:solidFill>
                <a:latin typeface="Times New Roman" panose="02020603050405020304" pitchFamily="18" charset="0"/>
                <a:sym typeface="Symbol" panose="05050102010706020507" pitchFamily="18" charset="2"/>
              </a:rPr>
              <a:t></a:t>
            </a:r>
            <a:r>
              <a:rPr lang="en-US" altLang="zh-CN" b="1" dirty="0">
                <a:solidFill>
                  <a:schemeClr val="accent1">
                    <a:lumMod val="75000"/>
                  </a:schemeClr>
                </a:solidFill>
                <a:latin typeface="Times New Roman" panose="02020603050405020304" pitchFamily="18" charset="0"/>
              </a:rPr>
              <a:t> X</a:t>
            </a:r>
            <a:r>
              <a:rPr lang="en-US" altLang="zh-CN" b="1" baseline="-25000" dirty="0">
                <a:solidFill>
                  <a:schemeClr val="accent1">
                    <a:lumMod val="75000"/>
                  </a:schemeClr>
                </a:solidFill>
                <a:latin typeface="Times New Roman" panose="02020603050405020304" pitchFamily="18" charset="0"/>
              </a:rPr>
              <a:t>3</a:t>
            </a:r>
            <a:r>
              <a:rPr lang="en-US" altLang="zh-CN" b="1" dirty="0">
                <a:solidFill>
                  <a:schemeClr val="accent1">
                    <a:lumMod val="75000"/>
                  </a:schemeClr>
                </a:solidFill>
                <a:latin typeface="Times New Roman" panose="02020603050405020304" pitchFamily="18" charset="0"/>
              </a:rPr>
              <a:t> </a:t>
            </a:r>
            <a:r>
              <a:rPr lang="en-US" altLang="zh-CN" b="1" dirty="0">
                <a:solidFill>
                  <a:schemeClr val="accent1">
                    <a:lumMod val="75000"/>
                  </a:schemeClr>
                </a:solidFill>
                <a:latin typeface="Times New Roman" panose="02020603050405020304" pitchFamily="18" charset="0"/>
                <a:sym typeface="Symbol" panose="05050102010706020507" pitchFamily="18" charset="2"/>
              </a:rPr>
              <a:t></a:t>
            </a:r>
            <a:r>
              <a:rPr lang="en-US" altLang="zh-CN" b="1" dirty="0">
                <a:solidFill>
                  <a:schemeClr val="accent1">
                    <a:lumMod val="75000"/>
                  </a:schemeClr>
                </a:solidFill>
                <a:latin typeface="Times New Roman" panose="02020603050405020304" pitchFamily="18" charset="0"/>
              </a:rPr>
              <a:t> X</a:t>
            </a:r>
            <a:r>
              <a:rPr lang="en-US" altLang="zh-CN" b="1" baseline="-25000" dirty="0">
                <a:solidFill>
                  <a:schemeClr val="accent1">
                    <a:lumMod val="75000"/>
                  </a:schemeClr>
                </a:solidFill>
                <a:latin typeface="Times New Roman" panose="02020603050405020304" pitchFamily="18" charset="0"/>
              </a:rPr>
              <a:t>4</a:t>
            </a:r>
            <a:r>
              <a:rPr lang="zh-CN" altLang="en-US" b="1" dirty="0">
                <a:solidFill>
                  <a:schemeClr val="accent1">
                    <a:lumMod val="75000"/>
                  </a:schemeClr>
                </a:solidFill>
                <a:latin typeface="Times New Roman" panose="02020603050405020304" pitchFamily="18" charset="0"/>
              </a:rPr>
              <a:t>＝</a:t>
            </a:r>
            <a:r>
              <a:rPr lang="en-US" altLang="zh-CN" b="1" dirty="0">
                <a:solidFill>
                  <a:schemeClr val="accent1">
                    <a:lumMod val="75000"/>
                  </a:schemeClr>
                </a:solidFill>
                <a:latin typeface="Times New Roman" panose="02020603050405020304" pitchFamily="18" charset="0"/>
              </a:rPr>
              <a:t>Y</a:t>
            </a:r>
            <a:r>
              <a:rPr lang="en-US" altLang="zh-CN" b="1" baseline="-25000" dirty="0">
                <a:solidFill>
                  <a:schemeClr val="accent1">
                    <a:lumMod val="75000"/>
                  </a:schemeClr>
                </a:solidFill>
                <a:latin typeface="Times New Roman" panose="02020603050405020304" pitchFamily="18" charset="0"/>
              </a:rPr>
              <a:t>2</a:t>
            </a:r>
            <a:r>
              <a:rPr lang="en-US" altLang="zh-CN" b="1" dirty="0">
                <a:solidFill>
                  <a:schemeClr val="accent1">
                    <a:lumMod val="75000"/>
                  </a:schemeClr>
                </a:solidFill>
                <a:latin typeface="Times New Roman" panose="02020603050405020304" pitchFamily="18" charset="0"/>
              </a:rPr>
              <a:t> </a:t>
            </a:r>
            <a:endParaRPr lang="zh-CN" altLang="en-US" b="1" dirty="0">
              <a:solidFill>
                <a:schemeClr val="accent1">
                  <a:lumMod val="75000"/>
                </a:schemeClr>
              </a:solidFill>
            </a:endParaRPr>
          </a:p>
        </p:txBody>
      </p:sp>
      <p:cxnSp>
        <p:nvCxnSpPr>
          <p:cNvPr id="8" name="直接箭头连接符 7"/>
          <p:cNvCxnSpPr/>
          <p:nvPr/>
        </p:nvCxnSpPr>
        <p:spPr>
          <a:xfrm flipV="1">
            <a:off x="9078686" y="5094514"/>
            <a:ext cx="352697" cy="222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2"/>
          <p:cNvSpPr txBox="1">
            <a:spLocks noChangeArrowheads="1"/>
          </p:cNvSpPr>
          <p:nvPr/>
        </p:nvSpPr>
        <p:spPr>
          <a:xfrm>
            <a:off x="357328" y="647803"/>
            <a:ext cx="4541243" cy="480941"/>
          </a:xfrm>
          <a:prstGeom prst="rect">
            <a:avLst/>
          </a:prstGeom>
          <a:solidFill>
            <a:schemeClr val="accent5">
              <a:lumMod val="40000"/>
              <a:lumOff val="6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smtClean="0">
                <a:solidFill>
                  <a:srgbClr val="0070C0"/>
                </a:solidFill>
                <a:latin typeface="Times New Roman" panose="02020603050405020304" pitchFamily="18" charset="0"/>
              </a:rPr>
              <a:t>构造</a:t>
            </a:r>
            <a:r>
              <a:rPr lang="zh-CN" altLang="en-US" sz="2400" dirty="0">
                <a:solidFill>
                  <a:srgbClr val="0070C0"/>
                </a:solidFill>
                <a:latin typeface="Times New Roman" panose="02020603050405020304" pitchFamily="18" charset="0"/>
              </a:rPr>
              <a:t>加密函数的线性近似表达式</a:t>
            </a:r>
            <a:endParaRPr lang="zh-CN" altLang="en-US" sz="2400" dirty="0">
              <a:solidFill>
                <a:srgbClr val="0070C0"/>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5068390" y="1257300"/>
            <a:ext cx="4859381" cy="5295900"/>
          </a:xfrm>
        </p:spPr>
        <p:txBody>
          <a:bodyPr/>
          <a:lstStyle/>
          <a:p>
            <a:pPr>
              <a:lnSpc>
                <a:spcPct val="90000"/>
              </a:lnSpc>
            </a:pPr>
            <a:r>
              <a:rPr lang="en-US" altLang="zh-CN" sz="2400" dirty="0">
                <a:solidFill>
                  <a:srgbClr val="1D1913"/>
                </a:solidFill>
                <a:latin typeface="Times New Roman" panose="02020603050405020304" pitchFamily="18" charset="0"/>
              </a:rPr>
              <a:t>S12  V</a:t>
            </a:r>
            <a:r>
              <a:rPr lang="en-US" altLang="zh-CN" sz="2400" baseline="-25000" dirty="0">
                <a:solidFill>
                  <a:srgbClr val="1D1913"/>
                </a:solidFill>
                <a:latin typeface="Times New Roman" panose="02020603050405020304" pitchFamily="18" charset="0"/>
              </a:rPr>
              <a:t>1,6</a:t>
            </a:r>
            <a:r>
              <a:rPr lang="zh-CN" altLang="en-US" sz="2400" dirty="0">
                <a:solidFill>
                  <a:srgbClr val="1D1913"/>
                </a:solidFill>
                <a:latin typeface="Times New Roman" panose="02020603050405020304" pitchFamily="18" charset="0"/>
              </a:rPr>
              <a:t>＝</a:t>
            </a:r>
            <a:r>
              <a:rPr lang="en-US" altLang="zh-CN" sz="2400" dirty="0">
                <a:solidFill>
                  <a:srgbClr val="1D1913"/>
                </a:solidFill>
                <a:latin typeface="Times New Roman" panose="02020603050405020304" pitchFamily="18" charset="0"/>
              </a:rPr>
              <a:t>U</a:t>
            </a:r>
            <a:r>
              <a:rPr lang="en-US" altLang="zh-CN" sz="2400" baseline="-25000" dirty="0">
                <a:solidFill>
                  <a:srgbClr val="1D1913"/>
                </a:solidFill>
                <a:latin typeface="Times New Roman" panose="02020603050405020304" pitchFamily="18" charset="0"/>
              </a:rPr>
              <a:t>1,5</a:t>
            </a:r>
            <a:r>
              <a:rPr lang="en-US" altLang="zh-CN" sz="2400" dirty="0">
                <a:solidFill>
                  <a:srgbClr val="1D1913"/>
                </a:solidFill>
                <a:latin typeface="Times New Roman" panose="02020603050405020304" pitchFamily="18" charset="0"/>
              </a:rPr>
              <a:t> </a:t>
            </a:r>
            <a:r>
              <a:rPr lang="en-US" altLang="zh-CN" sz="2400" dirty="0">
                <a:solidFill>
                  <a:srgbClr val="1D1913"/>
                </a:solidFill>
                <a:latin typeface="Times New Roman" panose="02020603050405020304" pitchFamily="18" charset="0"/>
                <a:sym typeface="Symbol" panose="05050102010706020507" pitchFamily="18" charset="2"/>
              </a:rPr>
              <a:t></a:t>
            </a:r>
            <a:r>
              <a:rPr lang="en-US" altLang="zh-CN" sz="2400" dirty="0">
                <a:solidFill>
                  <a:srgbClr val="1D1913"/>
                </a:solidFill>
                <a:latin typeface="Times New Roman" panose="02020603050405020304" pitchFamily="18" charset="0"/>
              </a:rPr>
              <a:t> U</a:t>
            </a:r>
            <a:r>
              <a:rPr lang="en-US" altLang="zh-CN" sz="2400" baseline="-25000" dirty="0">
                <a:solidFill>
                  <a:srgbClr val="1D1913"/>
                </a:solidFill>
                <a:latin typeface="Times New Roman" panose="02020603050405020304" pitchFamily="18" charset="0"/>
              </a:rPr>
              <a:t>1,7</a:t>
            </a:r>
            <a:r>
              <a:rPr lang="en-US" altLang="zh-CN" sz="2400" dirty="0">
                <a:solidFill>
                  <a:srgbClr val="1D1913"/>
                </a:solidFill>
                <a:latin typeface="Times New Roman" panose="02020603050405020304" pitchFamily="18" charset="0"/>
              </a:rPr>
              <a:t> </a:t>
            </a:r>
            <a:r>
              <a:rPr lang="en-US" altLang="zh-CN" sz="2400" dirty="0">
                <a:solidFill>
                  <a:srgbClr val="1D1913"/>
                </a:solidFill>
                <a:latin typeface="Times New Roman" panose="02020603050405020304" pitchFamily="18" charset="0"/>
                <a:sym typeface="Symbol" panose="05050102010706020507" pitchFamily="18" charset="2"/>
              </a:rPr>
              <a:t></a:t>
            </a:r>
            <a:r>
              <a:rPr lang="en-US" altLang="zh-CN" sz="2400" dirty="0">
                <a:solidFill>
                  <a:srgbClr val="1D1913"/>
                </a:solidFill>
                <a:latin typeface="Times New Roman" panose="02020603050405020304" pitchFamily="18" charset="0"/>
              </a:rPr>
              <a:t> U</a:t>
            </a:r>
            <a:r>
              <a:rPr lang="en-US" altLang="zh-CN" sz="2400" baseline="-25000" dirty="0">
                <a:solidFill>
                  <a:srgbClr val="1D1913"/>
                </a:solidFill>
                <a:latin typeface="Times New Roman" panose="02020603050405020304" pitchFamily="18" charset="0"/>
              </a:rPr>
              <a:t>1,8 </a:t>
            </a:r>
            <a:r>
              <a:rPr lang="zh-CN" altLang="en-US" sz="2400" dirty="0">
                <a:solidFill>
                  <a:srgbClr val="1D1913"/>
                </a:solidFill>
                <a:latin typeface="Times New Roman" panose="02020603050405020304" pitchFamily="18" charset="0"/>
              </a:rPr>
              <a:t>＝</a:t>
            </a:r>
            <a:r>
              <a:rPr lang="en-US" altLang="zh-CN" sz="2400" dirty="0">
                <a:solidFill>
                  <a:srgbClr val="1D1913"/>
                </a:solidFill>
                <a:latin typeface="Times New Roman" panose="02020603050405020304" pitchFamily="18" charset="0"/>
              </a:rPr>
              <a:t>(P</a:t>
            </a:r>
            <a:r>
              <a:rPr lang="en-US" altLang="zh-CN" sz="2400" baseline="-25000" dirty="0">
                <a:solidFill>
                  <a:srgbClr val="1D1913"/>
                </a:solidFill>
                <a:latin typeface="Times New Roman" panose="02020603050405020304" pitchFamily="18" charset="0"/>
              </a:rPr>
              <a:t>5</a:t>
            </a:r>
            <a:r>
              <a:rPr lang="en-US" altLang="zh-CN" sz="2400" dirty="0">
                <a:solidFill>
                  <a:srgbClr val="1D1913"/>
                </a:solidFill>
                <a:latin typeface="Times New Roman" panose="02020603050405020304" pitchFamily="18" charset="0"/>
              </a:rPr>
              <a:t> </a:t>
            </a:r>
            <a:r>
              <a:rPr lang="en-US" altLang="zh-CN" sz="2400" dirty="0">
                <a:solidFill>
                  <a:srgbClr val="1D1913"/>
                </a:solidFill>
                <a:latin typeface="Times New Roman" panose="02020603050405020304" pitchFamily="18" charset="0"/>
                <a:sym typeface="Symbol" panose="05050102010706020507" pitchFamily="18" charset="2"/>
              </a:rPr>
              <a:t></a:t>
            </a:r>
            <a:r>
              <a:rPr lang="en-US" altLang="zh-CN" sz="2400" dirty="0">
                <a:solidFill>
                  <a:srgbClr val="1D1913"/>
                </a:solidFill>
                <a:latin typeface="Times New Roman" panose="02020603050405020304" pitchFamily="18" charset="0"/>
              </a:rPr>
              <a:t> K</a:t>
            </a:r>
            <a:r>
              <a:rPr lang="en-US" altLang="zh-CN" sz="2400" baseline="-25000" dirty="0">
                <a:solidFill>
                  <a:srgbClr val="1D1913"/>
                </a:solidFill>
                <a:latin typeface="Times New Roman" panose="02020603050405020304" pitchFamily="18" charset="0"/>
              </a:rPr>
              <a:t>1,5</a:t>
            </a:r>
            <a:r>
              <a:rPr lang="en-US" altLang="zh-CN" sz="2400" dirty="0">
                <a:solidFill>
                  <a:srgbClr val="1D1913"/>
                </a:solidFill>
                <a:latin typeface="Times New Roman" panose="02020603050405020304" pitchFamily="18" charset="0"/>
              </a:rPr>
              <a:t>) </a:t>
            </a:r>
            <a:r>
              <a:rPr lang="en-US" altLang="zh-CN" sz="2400" dirty="0">
                <a:solidFill>
                  <a:srgbClr val="1D1913"/>
                </a:solidFill>
                <a:latin typeface="Times New Roman" panose="02020603050405020304" pitchFamily="18" charset="0"/>
                <a:sym typeface="Symbol" panose="05050102010706020507" pitchFamily="18" charset="2"/>
              </a:rPr>
              <a:t></a:t>
            </a:r>
            <a:r>
              <a:rPr lang="en-US" altLang="zh-CN" sz="2400" dirty="0">
                <a:solidFill>
                  <a:srgbClr val="1D1913"/>
                </a:solidFill>
                <a:latin typeface="Times New Roman" panose="02020603050405020304" pitchFamily="18" charset="0"/>
              </a:rPr>
              <a:t> (P</a:t>
            </a:r>
            <a:r>
              <a:rPr lang="en-US" altLang="zh-CN" sz="2400" baseline="-25000" dirty="0">
                <a:solidFill>
                  <a:srgbClr val="1D1913"/>
                </a:solidFill>
                <a:latin typeface="Times New Roman" panose="02020603050405020304" pitchFamily="18" charset="0"/>
              </a:rPr>
              <a:t>7</a:t>
            </a:r>
            <a:r>
              <a:rPr lang="en-US" altLang="zh-CN" sz="2400" dirty="0">
                <a:solidFill>
                  <a:srgbClr val="1D1913"/>
                </a:solidFill>
                <a:latin typeface="Times New Roman" panose="02020603050405020304" pitchFamily="18" charset="0"/>
              </a:rPr>
              <a:t> </a:t>
            </a:r>
            <a:r>
              <a:rPr lang="en-US" altLang="zh-CN" sz="2400" dirty="0">
                <a:solidFill>
                  <a:srgbClr val="1D1913"/>
                </a:solidFill>
                <a:latin typeface="Times New Roman" panose="02020603050405020304" pitchFamily="18" charset="0"/>
                <a:sym typeface="Symbol" panose="05050102010706020507" pitchFamily="18" charset="2"/>
              </a:rPr>
              <a:t></a:t>
            </a:r>
            <a:r>
              <a:rPr lang="en-US" altLang="zh-CN" sz="2400" dirty="0">
                <a:solidFill>
                  <a:srgbClr val="1D1913"/>
                </a:solidFill>
                <a:latin typeface="Times New Roman" panose="02020603050405020304" pitchFamily="18" charset="0"/>
              </a:rPr>
              <a:t> K</a:t>
            </a:r>
            <a:r>
              <a:rPr lang="en-US" altLang="zh-CN" sz="2400" baseline="-25000" dirty="0">
                <a:solidFill>
                  <a:srgbClr val="1D1913"/>
                </a:solidFill>
                <a:latin typeface="Times New Roman" panose="02020603050405020304" pitchFamily="18" charset="0"/>
              </a:rPr>
              <a:t>1,7</a:t>
            </a:r>
            <a:r>
              <a:rPr lang="en-US" altLang="zh-CN" sz="2400" dirty="0">
                <a:solidFill>
                  <a:srgbClr val="1D1913"/>
                </a:solidFill>
                <a:latin typeface="Times New Roman" panose="02020603050405020304" pitchFamily="18" charset="0"/>
              </a:rPr>
              <a:t>) </a:t>
            </a:r>
            <a:r>
              <a:rPr lang="en-US" altLang="zh-CN" sz="2400" dirty="0">
                <a:solidFill>
                  <a:srgbClr val="1D1913"/>
                </a:solidFill>
                <a:latin typeface="Times New Roman" panose="02020603050405020304" pitchFamily="18" charset="0"/>
                <a:sym typeface="Symbol" panose="05050102010706020507" pitchFamily="18" charset="2"/>
              </a:rPr>
              <a:t></a:t>
            </a:r>
            <a:r>
              <a:rPr lang="en-US" altLang="zh-CN" sz="2400" dirty="0">
                <a:solidFill>
                  <a:srgbClr val="1D1913"/>
                </a:solidFill>
                <a:latin typeface="Times New Roman" panose="02020603050405020304" pitchFamily="18" charset="0"/>
              </a:rPr>
              <a:t> ( P</a:t>
            </a:r>
            <a:r>
              <a:rPr lang="en-US" altLang="zh-CN" sz="2400" baseline="-25000" dirty="0">
                <a:solidFill>
                  <a:srgbClr val="1D1913"/>
                </a:solidFill>
                <a:latin typeface="Times New Roman" panose="02020603050405020304" pitchFamily="18" charset="0"/>
              </a:rPr>
              <a:t>8</a:t>
            </a:r>
            <a:r>
              <a:rPr lang="en-US" altLang="zh-CN" sz="2400" dirty="0">
                <a:solidFill>
                  <a:srgbClr val="1D1913"/>
                </a:solidFill>
                <a:latin typeface="Times New Roman" panose="02020603050405020304" pitchFamily="18" charset="0"/>
              </a:rPr>
              <a:t> </a:t>
            </a:r>
            <a:r>
              <a:rPr lang="en-US" altLang="zh-CN" sz="2400" dirty="0">
                <a:solidFill>
                  <a:srgbClr val="1D1913"/>
                </a:solidFill>
                <a:latin typeface="Times New Roman" panose="02020603050405020304" pitchFamily="18" charset="0"/>
                <a:sym typeface="Symbol" panose="05050102010706020507" pitchFamily="18" charset="2"/>
              </a:rPr>
              <a:t></a:t>
            </a:r>
            <a:r>
              <a:rPr lang="en-US" altLang="zh-CN" sz="2400" dirty="0">
                <a:solidFill>
                  <a:srgbClr val="1D1913"/>
                </a:solidFill>
                <a:latin typeface="Times New Roman" panose="02020603050405020304" pitchFamily="18" charset="0"/>
              </a:rPr>
              <a:t> K</a:t>
            </a:r>
            <a:r>
              <a:rPr lang="en-US" altLang="zh-CN" sz="2400" baseline="-25000" dirty="0">
                <a:solidFill>
                  <a:srgbClr val="1D1913"/>
                </a:solidFill>
                <a:latin typeface="Times New Roman" panose="02020603050405020304" pitchFamily="18" charset="0"/>
              </a:rPr>
              <a:t>1,8</a:t>
            </a:r>
            <a:r>
              <a:rPr lang="en-US" altLang="zh-CN" sz="2400" dirty="0">
                <a:solidFill>
                  <a:srgbClr val="1D1913"/>
                </a:solidFill>
                <a:latin typeface="Times New Roman" panose="02020603050405020304" pitchFamily="18" charset="0"/>
              </a:rPr>
              <a:t>)</a:t>
            </a:r>
            <a:endParaRPr lang="en-US" altLang="zh-CN" sz="2400" dirty="0">
              <a:solidFill>
                <a:srgbClr val="1D1913"/>
              </a:solidFill>
              <a:latin typeface="Times New Roman" panose="02020603050405020304" pitchFamily="18" charset="0"/>
            </a:endParaRPr>
          </a:p>
          <a:p>
            <a:pPr algn="just">
              <a:lnSpc>
                <a:spcPct val="90000"/>
              </a:lnSpc>
            </a:pPr>
            <a:endParaRPr lang="en-US" altLang="zh-CN" sz="2400" dirty="0">
              <a:solidFill>
                <a:srgbClr val="1D1913"/>
              </a:solidFill>
              <a:latin typeface="Times New Roman" panose="02020603050405020304" pitchFamily="18" charset="0"/>
            </a:endParaRPr>
          </a:p>
          <a:p>
            <a:pPr algn="just">
              <a:lnSpc>
                <a:spcPct val="90000"/>
              </a:lnSpc>
            </a:pPr>
            <a:r>
              <a:rPr lang="en-US" altLang="zh-CN" sz="2400" dirty="0">
                <a:solidFill>
                  <a:srgbClr val="1D1913"/>
                </a:solidFill>
                <a:latin typeface="Times New Roman" panose="02020603050405020304" pitchFamily="18" charset="0"/>
              </a:rPr>
              <a:t>S22   V</a:t>
            </a:r>
            <a:r>
              <a:rPr lang="en-US" altLang="zh-CN" sz="2400" baseline="-25000" dirty="0">
                <a:solidFill>
                  <a:srgbClr val="1D1913"/>
                </a:solidFill>
                <a:latin typeface="Times New Roman" panose="02020603050405020304" pitchFamily="18" charset="0"/>
              </a:rPr>
              <a:t>2,6</a:t>
            </a:r>
            <a:r>
              <a:rPr lang="en-US" altLang="zh-CN" sz="2400" dirty="0">
                <a:solidFill>
                  <a:srgbClr val="1D1913"/>
                </a:solidFill>
                <a:latin typeface="Times New Roman" panose="02020603050405020304" pitchFamily="18" charset="0"/>
              </a:rPr>
              <a:t> </a:t>
            </a:r>
            <a:r>
              <a:rPr lang="en-US" altLang="zh-CN" sz="2400" dirty="0">
                <a:solidFill>
                  <a:srgbClr val="1D1913"/>
                </a:solidFill>
                <a:latin typeface="Times New Roman" panose="02020603050405020304" pitchFamily="18" charset="0"/>
                <a:sym typeface="Symbol" panose="05050102010706020507" pitchFamily="18" charset="2"/>
              </a:rPr>
              <a:t></a:t>
            </a:r>
            <a:r>
              <a:rPr lang="en-US" altLang="zh-CN" sz="2400" dirty="0">
                <a:solidFill>
                  <a:srgbClr val="1D1913"/>
                </a:solidFill>
                <a:latin typeface="Times New Roman" panose="02020603050405020304" pitchFamily="18" charset="0"/>
              </a:rPr>
              <a:t> V</a:t>
            </a:r>
            <a:r>
              <a:rPr lang="en-US" altLang="zh-CN" sz="2400" baseline="-25000" dirty="0">
                <a:solidFill>
                  <a:srgbClr val="1D1913"/>
                </a:solidFill>
                <a:latin typeface="Times New Roman" panose="02020603050405020304" pitchFamily="18" charset="0"/>
              </a:rPr>
              <a:t>2,8</a:t>
            </a:r>
            <a:r>
              <a:rPr lang="zh-CN" altLang="en-US" sz="2400" dirty="0">
                <a:solidFill>
                  <a:srgbClr val="1D1913"/>
                </a:solidFill>
                <a:latin typeface="Times New Roman" panose="02020603050405020304" pitchFamily="18" charset="0"/>
              </a:rPr>
              <a:t>＝</a:t>
            </a:r>
            <a:r>
              <a:rPr lang="en-US" altLang="zh-CN" sz="2400" dirty="0">
                <a:solidFill>
                  <a:srgbClr val="1D1913"/>
                </a:solidFill>
                <a:latin typeface="Times New Roman" panose="02020603050405020304" pitchFamily="18" charset="0"/>
              </a:rPr>
              <a:t>V</a:t>
            </a:r>
            <a:r>
              <a:rPr lang="en-US" altLang="zh-CN" sz="2400" baseline="-25000" dirty="0">
                <a:solidFill>
                  <a:srgbClr val="1D1913"/>
                </a:solidFill>
                <a:latin typeface="Times New Roman" panose="02020603050405020304" pitchFamily="18" charset="0"/>
              </a:rPr>
              <a:t>1,6</a:t>
            </a:r>
            <a:r>
              <a:rPr lang="en-US" altLang="zh-CN" sz="2400" dirty="0">
                <a:solidFill>
                  <a:srgbClr val="1D1913"/>
                </a:solidFill>
                <a:latin typeface="Times New Roman" panose="02020603050405020304" pitchFamily="18" charset="0"/>
              </a:rPr>
              <a:t> </a:t>
            </a:r>
            <a:r>
              <a:rPr lang="en-US" altLang="zh-CN" sz="2400" dirty="0">
                <a:solidFill>
                  <a:srgbClr val="1D1913"/>
                </a:solidFill>
                <a:latin typeface="Times New Roman" panose="02020603050405020304" pitchFamily="18" charset="0"/>
                <a:sym typeface="Symbol" panose="05050102010706020507" pitchFamily="18" charset="2"/>
              </a:rPr>
              <a:t></a:t>
            </a:r>
            <a:r>
              <a:rPr lang="en-US" altLang="zh-CN" sz="2400" dirty="0">
                <a:solidFill>
                  <a:srgbClr val="1D1913"/>
                </a:solidFill>
                <a:latin typeface="Times New Roman" panose="02020603050405020304" pitchFamily="18" charset="0"/>
              </a:rPr>
              <a:t> K</a:t>
            </a:r>
            <a:r>
              <a:rPr lang="en-US" altLang="zh-CN" sz="2400" baseline="-25000" dirty="0">
                <a:solidFill>
                  <a:srgbClr val="1D1913"/>
                </a:solidFill>
                <a:latin typeface="Times New Roman" panose="02020603050405020304" pitchFamily="18" charset="0"/>
              </a:rPr>
              <a:t>2,6</a:t>
            </a:r>
            <a:r>
              <a:rPr lang="en-US" altLang="zh-CN" sz="2400" dirty="0">
                <a:solidFill>
                  <a:srgbClr val="1D1913"/>
                </a:solidFill>
              </a:rPr>
              <a:t> </a:t>
            </a:r>
            <a:endParaRPr lang="en-US" altLang="zh-CN" sz="2400" dirty="0">
              <a:solidFill>
                <a:srgbClr val="1D1913"/>
              </a:solidFill>
            </a:endParaRPr>
          </a:p>
          <a:p>
            <a:pPr algn="just">
              <a:buNone/>
            </a:pPr>
            <a:r>
              <a:rPr lang="en-US" altLang="zh-CN" sz="2400" dirty="0">
                <a:solidFill>
                  <a:srgbClr val="1D1913"/>
                </a:solidFill>
              </a:rPr>
              <a:t>	</a:t>
            </a:r>
            <a:r>
              <a:rPr lang="en-US" altLang="zh-CN" sz="2400" dirty="0">
                <a:latin typeface="Times New Roman" panose="02020603050405020304" pitchFamily="18" charset="0"/>
              </a:rPr>
              <a:t> </a:t>
            </a:r>
            <a:r>
              <a:rPr lang="zh-CN" altLang="en-US" sz="2400" dirty="0" smtClean="0">
                <a:solidFill>
                  <a:srgbClr val="1D1913"/>
                </a:solidFill>
              </a:rPr>
              <a:t>联合</a:t>
            </a:r>
            <a:r>
              <a:rPr lang="zh-CN" altLang="en-US" sz="2400" dirty="0">
                <a:solidFill>
                  <a:srgbClr val="1D1913"/>
                </a:solidFill>
              </a:rPr>
              <a:t>可得：</a:t>
            </a:r>
            <a:endParaRPr lang="zh-CN" altLang="en-US" sz="2400" dirty="0">
              <a:solidFill>
                <a:srgbClr val="1D1913"/>
              </a:solidFill>
              <a:latin typeface="Times New Roman" panose="02020603050405020304" pitchFamily="18" charset="0"/>
            </a:endParaRPr>
          </a:p>
          <a:p>
            <a:r>
              <a:rPr lang="en-US" altLang="zh-CN" sz="2400" dirty="0">
                <a:solidFill>
                  <a:srgbClr val="1D1913"/>
                </a:solidFill>
                <a:latin typeface="Times New Roman" panose="02020603050405020304" pitchFamily="18" charset="0"/>
              </a:rPr>
              <a:t>V</a:t>
            </a:r>
            <a:r>
              <a:rPr lang="en-US" altLang="zh-CN" sz="2400" baseline="-25000" dirty="0">
                <a:solidFill>
                  <a:srgbClr val="1D1913"/>
                </a:solidFill>
                <a:latin typeface="Times New Roman" panose="02020603050405020304" pitchFamily="18" charset="0"/>
              </a:rPr>
              <a:t>2,6</a:t>
            </a:r>
            <a:r>
              <a:rPr lang="en-US" altLang="zh-CN" sz="2400" dirty="0">
                <a:solidFill>
                  <a:srgbClr val="1D1913"/>
                </a:solidFill>
                <a:latin typeface="Times New Roman" panose="02020603050405020304" pitchFamily="18" charset="0"/>
              </a:rPr>
              <a:t> </a:t>
            </a:r>
            <a:r>
              <a:rPr lang="en-US" altLang="zh-CN" sz="2400" dirty="0">
                <a:solidFill>
                  <a:srgbClr val="1D1913"/>
                </a:solidFill>
                <a:latin typeface="Times New Roman" panose="02020603050405020304" pitchFamily="18" charset="0"/>
                <a:sym typeface="Symbol" panose="05050102010706020507" pitchFamily="18" charset="2"/>
              </a:rPr>
              <a:t></a:t>
            </a:r>
            <a:r>
              <a:rPr lang="en-US" altLang="zh-CN" sz="2400" dirty="0">
                <a:solidFill>
                  <a:srgbClr val="1D1913"/>
                </a:solidFill>
                <a:latin typeface="Times New Roman" panose="02020603050405020304" pitchFamily="18" charset="0"/>
              </a:rPr>
              <a:t> V</a:t>
            </a:r>
            <a:r>
              <a:rPr lang="en-US" altLang="zh-CN" sz="2400" baseline="-25000" dirty="0">
                <a:solidFill>
                  <a:srgbClr val="1D1913"/>
                </a:solidFill>
                <a:latin typeface="Times New Roman" panose="02020603050405020304" pitchFamily="18" charset="0"/>
              </a:rPr>
              <a:t>2,8</a:t>
            </a:r>
            <a:r>
              <a:rPr lang="en-US" altLang="zh-CN" sz="2400" dirty="0">
                <a:solidFill>
                  <a:srgbClr val="1D1913"/>
                </a:solidFill>
                <a:latin typeface="Times New Roman" panose="02020603050405020304" pitchFamily="18" charset="0"/>
              </a:rPr>
              <a:t> </a:t>
            </a:r>
            <a:r>
              <a:rPr lang="en-US" altLang="zh-CN" sz="2400" dirty="0">
                <a:solidFill>
                  <a:srgbClr val="1D1913"/>
                </a:solidFill>
                <a:latin typeface="Times New Roman" panose="02020603050405020304" pitchFamily="18" charset="0"/>
                <a:sym typeface="Symbol" panose="05050102010706020507" pitchFamily="18" charset="2"/>
              </a:rPr>
              <a:t></a:t>
            </a:r>
            <a:r>
              <a:rPr lang="en-US" altLang="zh-CN" sz="2400" dirty="0">
                <a:solidFill>
                  <a:srgbClr val="1D1913"/>
                </a:solidFill>
                <a:latin typeface="Times New Roman" panose="02020603050405020304" pitchFamily="18" charset="0"/>
              </a:rPr>
              <a:t> P</a:t>
            </a:r>
            <a:r>
              <a:rPr lang="en-US" altLang="zh-CN" sz="2400" baseline="-25000" dirty="0">
                <a:solidFill>
                  <a:srgbClr val="1D1913"/>
                </a:solidFill>
                <a:latin typeface="Times New Roman" panose="02020603050405020304" pitchFamily="18" charset="0"/>
              </a:rPr>
              <a:t>5</a:t>
            </a:r>
            <a:r>
              <a:rPr lang="en-US" altLang="zh-CN" sz="2400" dirty="0">
                <a:solidFill>
                  <a:srgbClr val="1D1913"/>
                </a:solidFill>
                <a:latin typeface="Times New Roman" panose="02020603050405020304" pitchFamily="18" charset="0"/>
              </a:rPr>
              <a:t> </a:t>
            </a:r>
            <a:r>
              <a:rPr lang="en-US" altLang="zh-CN" sz="2400" dirty="0">
                <a:solidFill>
                  <a:srgbClr val="1D1913"/>
                </a:solidFill>
                <a:latin typeface="Times New Roman" panose="02020603050405020304" pitchFamily="18" charset="0"/>
                <a:sym typeface="Symbol" panose="05050102010706020507" pitchFamily="18" charset="2"/>
              </a:rPr>
              <a:t></a:t>
            </a:r>
            <a:r>
              <a:rPr lang="en-US" altLang="zh-CN" sz="2400" dirty="0">
                <a:solidFill>
                  <a:srgbClr val="1D1913"/>
                </a:solidFill>
                <a:latin typeface="Times New Roman" panose="02020603050405020304" pitchFamily="18" charset="0"/>
              </a:rPr>
              <a:t> P</a:t>
            </a:r>
            <a:r>
              <a:rPr lang="en-US" altLang="zh-CN" sz="2400" baseline="-25000" dirty="0">
                <a:solidFill>
                  <a:srgbClr val="1D1913"/>
                </a:solidFill>
                <a:latin typeface="Times New Roman" panose="02020603050405020304" pitchFamily="18" charset="0"/>
              </a:rPr>
              <a:t>7</a:t>
            </a:r>
            <a:r>
              <a:rPr lang="en-US" altLang="zh-CN" sz="2400" dirty="0">
                <a:solidFill>
                  <a:srgbClr val="1D1913"/>
                </a:solidFill>
                <a:latin typeface="Times New Roman" panose="02020603050405020304" pitchFamily="18" charset="0"/>
              </a:rPr>
              <a:t> </a:t>
            </a:r>
            <a:r>
              <a:rPr lang="en-US" altLang="zh-CN" sz="2400" dirty="0">
                <a:solidFill>
                  <a:srgbClr val="1D1913"/>
                </a:solidFill>
                <a:latin typeface="Times New Roman" panose="02020603050405020304" pitchFamily="18" charset="0"/>
                <a:sym typeface="Symbol" panose="05050102010706020507" pitchFamily="18" charset="2"/>
              </a:rPr>
              <a:t></a:t>
            </a:r>
            <a:r>
              <a:rPr lang="en-US" altLang="zh-CN" sz="2400" dirty="0">
                <a:solidFill>
                  <a:srgbClr val="1D1913"/>
                </a:solidFill>
                <a:latin typeface="Times New Roman" panose="02020603050405020304" pitchFamily="18" charset="0"/>
              </a:rPr>
              <a:t> P</a:t>
            </a:r>
            <a:r>
              <a:rPr lang="en-US" altLang="zh-CN" sz="2400" baseline="-25000" dirty="0">
                <a:solidFill>
                  <a:srgbClr val="1D1913"/>
                </a:solidFill>
                <a:latin typeface="Times New Roman" panose="02020603050405020304" pitchFamily="18" charset="0"/>
              </a:rPr>
              <a:t>8</a:t>
            </a:r>
            <a:r>
              <a:rPr lang="en-US" altLang="zh-CN" sz="2400" dirty="0">
                <a:solidFill>
                  <a:srgbClr val="1D1913"/>
                </a:solidFill>
                <a:latin typeface="Times New Roman" panose="02020603050405020304" pitchFamily="18" charset="0"/>
              </a:rPr>
              <a:t> </a:t>
            </a:r>
            <a:r>
              <a:rPr lang="en-US" altLang="zh-CN" sz="2400" dirty="0">
                <a:solidFill>
                  <a:srgbClr val="1D1913"/>
                </a:solidFill>
                <a:latin typeface="Times New Roman" panose="02020603050405020304" pitchFamily="18" charset="0"/>
                <a:sym typeface="Symbol" panose="05050102010706020507" pitchFamily="18" charset="2"/>
              </a:rPr>
              <a:t></a:t>
            </a:r>
            <a:r>
              <a:rPr lang="en-US" altLang="zh-CN" sz="2400" dirty="0">
                <a:solidFill>
                  <a:srgbClr val="1D1913"/>
                </a:solidFill>
                <a:latin typeface="Times New Roman" panose="02020603050405020304" pitchFamily="18" charset="0"/>
              </a:rPr>
              <a:t> K</a:t>
            </a:r>
            <a:r>
              <a:rPr lang="en-US" altLang="zh-CN" sz="2400" baseline="-25000" dirty="0">
                <a:solidFill>
                  <a:srgbClr val="1D1913"/>
                </a:solidFill>
                <a:latin typeface="Times New Roman" panose="02020603050405020304" pitchFamily="18" charset="0"/>
              </a:rPr>
              <a:t>1,5</a:t>
            </a:r>
            <a:r>
              <a:rPr lang="en-US" altLang="zh-CN" sz="2400" dirty="0">
                <a:solidFill>
                  <a:srgbClr val="1D1913"/>
                </a:solidFill>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K</a:t>
            </a:r>
            <a:r>
              <a:rPr lang="en-US" altLang="zh-CN" sz="2400" baseline="-25000" dirty="0">
                <a:latin typeface="Times New Roman" panose="02020603050405020304" pitchFamily="18" charset="0"/>
              </a:rPr>
              <a:t>1,7</a:t>
            </a:r>
            <a:r>
              <a:rPr lang="en-US" altLang="zh-CN" sz="2400" dirty="0">
                <a:latin typeface="Times New Roman" panose="02020603050405020304" pitchFamily="18" charset="0"/>
              </a:rPr>
              <a:t> </a:t>
            </a:r>
            <a:r>
              <a:rPr lang="en-US" altLang="zh-CN" sz="2400" dirty="0" smtClean="0">
                <a:solidFill>
                  <a:srgbClr val="1D1913"/>
                </a:solidFill>
                <a:latin typeface="Times New Roman" panose="02020603050405020304" pitchFamily="18" charset="0"/>
                <a:sym typeface="Symbol" panose="05050102010706020507" pitchFamily="18" charset="2"/>
              </a:rPr>
              <a:t></a:t>
            </a:r>
            <a:r>
              <a:rPr lang="en-US" altLang="zh-CN" sz="2400" dirty="0" smtClean="0">
                <a:solidFill>
                  <a:srgbClr val="1D1913"/>
                </a:solidFill>
                <a:latin typeface="Times New Roman" panose="02020603050405020304" pitchFamily="18" charset="0"/>
              </a:rPr>
              <a:t> </a:t>
            </a:r>
            <a:r>
              <a:rPr lang="en-US" altLang="zh-CN" sz="2400" dirty="0">
                <a:solidFill>
                  <a:srgbClr val="1D1913"/>
                </a:solidFill>
                <a:latin typeface="Times New Roman" panose="02020603050405020304" pitchFamily="18" charset="0"/>
              </a:rPr>
              <a:t>K</a:t>
            </a:r>
            <a:r>
              <a:rPr lang="en-US" altLang="zh-CN" sz="2400" baseline="-25000" dirty="0">
                <a:solidFill>
                  <a:srgbClr val="1D1913"/>
                </a:solidFill>
                <a:latin typeface="Times New Roman" panose="02020603050405020304" pitchFamily="18" charset="0"/>
              </a:rPr>
              <a:t>1,8</a:t>
            </a:r>
            <a:r>
              <a:rPr lang="en-US" altLang="zh-CN" sz="2400" dirty="0">
                <a:solidFill>
                  <a:srgbClr val="1D1913"/>
                </a:solidFill>
                <a:latin typeface="Times New Roman" panose="02020603050405020304" pitchFamily="18" charset="0"/>
              </a:rPr>
              <a:t> </a:t>
            </a:r>
            <a:r>
              <a:rPr lang="en-US" altLang="zh-CN" sz="2400" dirty="0">
                <a:solidFill>
                  <a:srgbClr val="1D1913"/>
                </a:solidFill>
                <a:latin typeface="Times New Roman" panose="02020603050405020304" pitchFamily="18" charset="0"/>
                <a:sym typeface="Symbol" panose="05050102010706020507" pitchFamily="18" charset="2"/>
              </a:rPr>
              <a:t></a:t>
            </a:r>
            <a:r>
              <a:rPr lang="en-US" altLang="zh-CN" sz="2400" dirty="0">
                <a:solidFill>
                  <a:srgbClr val="1D1913"/>
                </a:solidFill>
                <a:latin typeface="Times New Roman" panose="02020603050405020304" pitchFamily="18" charset="0"/>
              </a:rPr>
              <a:t> K</a:t>
            </a:r>
            <a:r>
              <a:rPr lang="en-US" altLang="zh-CN" sz="2400" baseline="-25000" dirty="0">
                <a:solidFill>
                  <a:srgbClr val="1D1913"/>
                </a:solidFill>
                <a:latin typeface="Times New Roman" panose="02020603050405020304" pitchFamily="18" charset="0"/>
              </a:rPr>
              <a:t>2,6</a:t>
            </a:r>
            <a:r>
              <a:rPr lang="zh-CN" altLang="en-US" sz="2400" dirty="0">
                <a:solidFill>
                  <a:srgbClr val="1D1913"/>
                </a:solidFill>
                <a:latin typeface="Times New Roman" panose="02020603050405020304" pitchFamily="18" charset="0"/>
              </a:rPr>
              <a:t>＝</a:t>
            </a:r>
            <a:r>
              <a:rPr lang="en-US" altLang="zh-CN" sz="2400" dirty="0">
                <a:solidFill>
                  <a:srgbClr val="1D1913"/>
                </a:solidFill>
                <a:latin typeface="Times New Roman" panose="02020603050405020304" pitchFamily="18" charset="0"/>
              </a:rPr>
              <a:t>0</a:t>
            </a:r>
            <a:r>
              <a:rPr lang="en-US" altLang="zh-CN" sz="2400" dirty="0">
                <a:solidFill>
                  <a:srgbClr val="1D1913"/>
                </a:solidFill>
              </a:rPr>
              <a:t> </a:t>
            </a:r>
            <a:endParaRPr lang="en-US" altLang="zh-CN" sz="2400" dirty="0">
              <a:solidFill>
                <a:srgbClr val="1D1913"/>
              </a:solidFill>
            </a:endParaRPr>
          </a:p>
          <a:p>
            <a:pPr algn="just">
              <a:lnSpc>
                <a:spcPct val="90000"/>
              </a:lnSpc>
              <a:buFont typeface="Wingdings" panose="05000000000000000000" pitchFamily="2" charset="2"/>
              <a:buNone/>
            </a:pPr>
            <a:r>
              <a:rPr lang="en-US" altLang="zh-CN" sz="2400" dirty="0">
                <a:solidFill>
                  <a:srgbClr val="1D1913"/>
                </a:solidFill>
                <a:latin typeface="Times New Roman" panose="02020603050405020304" pitchFamily="18" charset="0"/>
              </a:rPr>
              <a:t> </a:t>
            </a:r>
            <a:r>
              <a:rPr lang="en-US" altLang="zh-CN" sz="2400" dirty="0" smtClean="0">
                <a:solidFill>
                  <a:srgbClr val="1D1913"/>
                </a:solidFill>
                <a:latin typeface="Times New Roman" panose="02020603050405020304" pitchFamily="18" charset="0"/>
              </a:rPr>
              <a:t> </a:t>
            </a:r>
            <a:r>
              <a:rPr lang="zh-CN" altLang="en-US" sz="2400" dirty="0" smtClean="0">
                <a:solidFill>
                  <a:srgbClr val="1D1913"/>
                </a:solidFill>
                <a:latin typeface="Times New Roman" panose="02020603050405020304" pitchFamily="18" charset="0"/>
              </a:rPr>
              <a:t>由</a:t>
            </a:r>
            <a:r>
              <a:rPr lang="en-US" altLang="zh-CN" sz="2400" dirty="0">
                <a:solidFill>
                  <a:srgbClr val="1D1913"/>
                </a:solidFill>
                <a:latin typeface="Times New Roman" panose="02020603050405020304" pitchFamily="18" charset="0"/>
              </a:rPr>
              <a:t>Piling-Up</a:t>
            </a:r>
            <a:r>
              <a:rPr lang="zh-CN" altLang="en-US" sz="2400" dirty="0">
                <a:solidFill>
                  <a:srgbClr val="1D1913"/>
                </a:solidFill>
                <a:latin typeface="Times New Roman" panose="02020603050405020304" pitchFamily="18" charset="0"/>
              </a:rPr>
              <a:t>引理可得其成立的</a:t>
            </a:r>
            <a:r>
              <a:rPr lang="zh-CN" altLang="en-US" sz="2400" dirty="0" smtClean="0">
                <a:solidFill>
                  <a:srgbClr val="1D1913"/>
                </a:solidFill>
                <a:latin typeface="Times New Roman" panose="02020603050405020304" pitchFamily="18" charset="0"/>
              </a:rPr>
              <a:t>概率为</a:t>
            </a:r>
            <a:r>
              <a:rPr lang="en-US" altLang="zh-CN" sz="2400" dirty="0" smtClean="0">
                <a:solidFill>
                  <a:srgbClr val="1D1913"/>
                </a:solidFill>
                <a:latin typeface="Times New Roman" panose="02020603050405020304" pitchFamily="18" charset="0"/>
              </a:rPr>
              <a:t>1/2</a:t>
            </a:r>
            <a:r>
              <a:rPr lang="zh-CN" altLang="en-US" sz="2400" dirty="0">
                <a:solidFill>
                  <a:srgbClr val="1D1913"/>
                </a:solidFill>
                <a:latin typeface="Times New Roman" panose="02020603050405020304" pitchFamily="18" charset="0"/>
              </a:rPr>
              <a:t>＋</a:t>
            </a:r>
            <a:r>
              <a:rPr lang="en-US" altLang="zh-CN" sz="2400" dirty="0">
                <a:solidFill>
                  <a:srgbClr val="1D1913"/>
                </a:solidFill>
                <a:latin typeface="Times New Roman" panose="02020603050405020304" pitchFamily="18" charset="0"/>
              </a:rPr>
              <a:t>2(3/4</a:t>
            </a:r>
            <a:r>
              <a:rPr lang="zh-CN" altLang="en-US" sz="2400" dirty="0">
                <a:solidFill>
                  <a:srgbClr val="1D1913"/>
                </a:solidFill>
                <a:latin typeface="Times New Roman" panose="02020603050405020304" pitchFamily="18" charset="0"/>
              </a:rPr>
              <a:t>－</a:t>
            </a:r>
            <a:r>
              <a:rPr lang="en-US" altLang="zh-CN" sz="2400" dirty="0">
                <a:solidFill>
                  <a:srgbClr val="1D1913"/>
                </a:solidFill>
                <a:latin typeface="Times New Roman" panose="02020603050405020304" pitchFamily="18" charset="0"/>
              </a:rPr>
              <a:t>1/2)(1/4</a:t>
            </a:r>
            <a:r>
              <a:rPr lang="zh-CN" altLang="en-US" sz="2400" dirty="0">
                <a:solidFill>
                  <a:srgbClr val="1D1913"/>
                </a:solidFill>
                <a:latin typeface="Times New Roman" panose="02020603050405020304" pitchFamily="18" charset="0"/>
              </a:rPr>
              <a:t>－</a:t>
            </a:r>
            <a:r>
              <a:rPr lang="en-US" altLang="zh-CN" sz="2400" dirty="0">
                <a:solidFill>
                  <a:srgbClr val="1D1913"/>
                </a:solidFill>
                <a:latin typeface="Times New Roman" panose="02020603050405020304" pitchFamily="18" charset="0"/>
              </a:rPr>
              <a:t>1/2)</a:t>
            </a:r>
            <a:r>
              <a:rPr lang="zh-CN" altLang="en-US" sz="2400" dirty="0">
                <a:solidFill>
                  <a:srgbClr val="1D1913"/>
                </a:solidFill>
                <a:latin typeface="Times New Roman" panose="02020603050405020304" pitchFamily="18" charset="0"/>
              </a:rPr>
              <a:t>＝</a:t>
            </a:r>
            <a:r>
              <a:rPr lang="en-US" altLang="zh-CN" sz="2400" dirty="0">
                <a:solidFill>
                  <a:srgbClr val="1D1913"/>
                </a:solidFill>
                <a:latin typeface="Times New Roman" panose="02020603050405020304" pitchFamily="18" charset="0"/>
              </a:rPr>
              <a:t>3/8</a:t>
            </a:r>
            <a:r>
              <a:rPr lang="zh-CN" altLang="en-US" sz="2400" dirty="0">
                <a:solidFill>
                  <a:srgbClr val="1D1913"/>
                </a:solidFill>
                <a:latin typeface="Times New Roman" panose="02020603050405020304" pitchFamily="18" charset="0"/>
              </a:rPr>
              <a:t>（线性偏移量为－</a:t>
            </a:r>
            <a:r>
              <a:rPr lang="en-US" altLang="zh-CN" sz="2400" dirty="0">
                <a:solidFill>
                  <a:srgbClr val="1D1913"/>
                </a:solidFill>
                <a:latin typeface="Times New Roman" panose="02020603050405020304" pitchFamily="18" charset="0"/>
              </a:rPr>
              <a:t>1/8</a:t>
            </a:r>
            <a:r>
              <a:rPr lang="zh-CN" altLang="en-US" sz="2400" dirty="0">
                <a:solidFill>
                  <a:srgbClr val="1D1913"/>
                </a:solidFill>
                <a:latin typeface="Times New Roman" panose="02020603050405020304" pitchFamily="18" charset="0"/>
              </a:rPr>
              <a:t>）。</a:t>
            </a:r>
            <a:endParaRPr lang="zh-CN" altLang="en-US" sz="2400" dirty="0">
              <a:solidFill>
                <a:srgbClr val="1D1913"/>
              </a:solidFill>
              <a:latin typeface="Times New Roman" panose="02020603050405020304" pitchFamily="18" charset="0"/>
            </a:endParaRPr>
          </a:p>
        </p:txBody>
      </p:sp>
      <p:pic>
        <p:nvPicPr>
          <p:cNvPr id="3174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7328" y="1257300"/>
            <a:ext cx="4191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txBox="1">
            <a:spLocks noChangeArrowheads="1"/>
          </p:cNvSpPr>
          <p:nvPr/>
        </p:nvSpPr>
        <p:spPr>
          <a:xfrm>
            <a:off x="357328" y="647803"/>
            <a:ext cx="4541243" cy="480941"/>
          </a:xfrm>
          <a:prstGeom prst="rect">
            <a:avLst/>
          </a:prstGeom>
          <a:solidFill>
            <a:schemeClr val="accent5">
              <a:lumMod val="40000"/>
              <a:lumOff val="6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smtClean="0">
                <a:solidFill>
                  <a:srgbClr val="0070C0"/>
                </a:solidFill>
                <a:latin typeface="Times New Roman" panose="02020603050405020304" pitchFamily="18" charset="0"/>
              </a:rPr>
              <a:t>构造</a:t>
            </a:r>
            <a:r>
              <a:rPr lang="zh-CN" altLang="en-US" sz="2400" dirty="0">
                <a:solidFill>
                  <a:srgbClr val="0070C0"/>
                </a:solidFill>
                <a:latin typeface="Times New Roman" panose="02020603050405020304" pitchFamily="18" charset="0"/>
              </a:rPr>
              <a:t>加密函数的线性近似表达式</a:t>
            </a:r>
            <a:endParaRPr lang="zh-CN" altLang="en-US" sz="2400" dirty="0">
              <a:solidFill>
                <a:srgbClr val="0070C0"/>
              </a:solidFill>
              <a:latin typeface="Times New Roman" panose="02020603050405020304" pitchFamily="18" charset="0"/>
            </a:endParaRPr>
          </a:p>
        </p:txBody>
      </p:sp>
      <p:sp>
        <p:nvSpPr>
          <p:cNvPr id="7" name="Rectangle 322"/>
          <p:cNvSpPr txBox="1">
            <a:spLocks noChangeArrowheads="1"/>
          </p:cNvSpPr>
          <p:nvPr/>
        </p:nvSpPr>
        <p:spPr>
          <a:xfrm>
            <a:off x="196399" y="-26126"/>
            <a:ext cx="5747201" cy="71596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smtClean="0">
                <a:solidFill>
                  <a:srgbClr val="EB5E59"/>
                </a:solidFill>
                <a:latin typeface="微软雅黑" panose="020B0503020204020204" pitchFamily="34" charset="-122"/>
                <a:ea typeface="微软雅黑" panose="020B0503020204020204" pitchFamily="34" charset="-122"/>
              </a:rPr>
              <a:t>线性密码分析例子</a:t>
            </a:r>
            <a:r>
              <a:rPr lang="en-US" altLang="zh-CN" sz="3200" dirty="0" smtClean="0">
                <a:solidFill>
                  <a:srgbClr val="EB5E59"/>
                </a:solidFill>
                <a:latin typeface="微软雅黑" panose="020B0503020204020204" pitchFamily="34" charset="-122"/>
                <a:ea typeface="微软雅黑" panose="020B0503020204020204" pitchFamily="34" charset="-122"/>
              </a:rPr>
              <a:t>——SPN</a:t>
            </a:r>
            <a:endParaRPr lang="zh-CN" altLang="en-US" sz="3200" dirty="0">
              <a:solidFill>
                <a:srgbClr val="EB5E59"/>
              </a:solidFill>
              <a:latin typeface="微软雅黑" panose="020B0503020204020204" pitchFamily="34" charset="-122"/>
              <a:ea typeface="微软雅黑" panose="020B0503020204020204" pitchFamily="34" charset="-122"/>
            </a:endParaRPr>
          </a:p>
        </p:txBody>
      </p:sp>
      <p:sp>
        <p:nvSpPr>
          <p:cNvPr id="3" name="矩形 2"/>
          <p:cNvSpPr/>
          <p:nvPr/>
        </p:nvSpPr>
        <p:spPr>
          <a:xfrm>
            <a:off x="9601317" y="2382185"/>
            <a:ext cx="2024626" cy="461665"/>
          </a:xfrm>
          <a:prstGeom prst="rect">
            <a:avLst/>
          </a:prstGeom>
        </p:spPr>
        <p:txBody>
          <a:bodyPr wrap="square">
            <a:spAutoFit/>
          </a:bodyPr>
          <a:lstStyle/>
          <a:p>
            <a:pPr algn="just">
              <a:buNone/>
            </a:pPr>
            <a:r>
              <a:rPr lang="en-US" altLang="zh-CN" sz="2400" b="1" dirty="0">
                <a:solidFill>
                  <a:schemeClr val="accent1">
                    <a:lumMod val="75000"/>
                  </a:schemeClr>
                </a:solidFill>
                <a:latin typeface="Times New Roman" panose="02020603050405020304" pitchFamily="18" charset="0"/>
              </a:rPr>
              <a:t>X</a:t>
            </a:r>
            <a:r>
              <a:rPr lang="en-US" altLang="zh-CN" sz="2400" b="1" baseline="-25000" dirty="0">
                <a:solidFill>
                  <a:schemeClr val="accent1">
                    <a:lumMod val="75000"/>
                  </a:schemeClr>
                </a:solidFill>
                <a:latin typeface="Times New Roman" panose="02020603050405020304" pitchFamily="18" charset="0"/>
              </a:rPr>
              <a:t>2</a:t>
            </a:r>
            <a:r>
              <a:rPr lang="zh-CN" altLang="en-US" sz="2400" b="1" dirty="0">
                <a:solidFill>
                  <a:schemeClr val="accent1">
                    <a:lumMod val="75000"/>
                  </a:schemeClr>
                </a:solidFill>
                <a:latin typeface="Times New Roman" panose="02020603050405020304" pitchFamily="18" charset="0"/>
              </a:rPr>
              <a:t>＝</a:t>
            </a:r>
            <a:r>
              <a:rPr lang="en-US" altLang="zh-CN" sz="2400" b="1" dirty="0">
                <a:solidFill>
                  <a:schemeClr val="accent1">
                    <a:lumMod val="75000"/>
                  </a:schemeClr>
                </a:solidFill>
                <a:latin typeface="Times New Roman" panose="02020603050405020304" pitchFamily="18" charset="0"/>
              </a:rPr>
              <a:t>Y</a:t>
            </a:r>
            <a:r>
              <a:rPr lang="en-US" altLang="zh-CN" sz="2400" b="1" baseline="-25000" dirty="0">
                <a:solidFill>
                  <a:schemeClr val="accent1">
                    <a:lumMod val="75000"/>
                  </a:schemeClr>
                </a:solidFill>
                <a:latin typeface="Times New Roman" panose="02020603050405020304" pitchFamily="18" charset="0"/>
              </a:rPr>
              <a:t>2</a:t>
            </a:r>
            <a:r>
              <a:rPr lang="en-US" altLang="zh-CN" sz="2400" b="1" dirty="0">
                <a:solidFill>
                  <a:schemeClr val="accent1">
                    <a:lumMod val="75000"/>
                  </a:schemeClr>
                </a:solidFill>
                <a:latin typeface="Times New Roman" panose="02020603050405020304" pitchFamily="18" charset="0"/>
              </a:rPr>
              <a:t> </a:t>
            </a:r>
            <a:r>
              <a:rPr lang="en-US" altLang="zh-CN" sz="2400" b="1" dirty="0">
                <a:solidFill>
                  <a:schemeClr val="accent1">
                    <a:lumMod val="75000"/>
                  </a:schemeClr>
                </a:solidFill>
                <a:latin typeface="Times New Roman" panose="02020603050405020304" pitchFamily="18" charset="0"/>
                <a:sym typeface="Symbol" panose="05050102010706020507" pitchFamily="18" charset="2"/>
              </a:rPr>
              <a:t></a:t>
            </a:r>
            <a:r>
              <a:rPr lang="en-US" altLang="zh-CN" sz="2400" b="1" dirty="0">
                <a:solidFill>
                  <a:schemeClr val="accent1">
                    <a:lumMod val="75000"/>
                  </a:schemeClr>
                </a:solidFill>
                <a:latin typeface="Times New Roman" panose="02020603050405020304" pitchFamily="18" charset="0"/>
              </a:rPr>
              <a:t> Y</a:t>
            </a:r>
            <a:r>
              <a:rPr lang="en-US" altLang="zh-CN" sz="2400" b="1" baseline="-25000" dirty="0">
                <a:solidFill>
                  <a:schemeClr val="accent1">
                    <a:lumMod val="75000"/>
                  </a:schemeClr>
                </a:solidFill>
                <a:latin typeface="Times New Roman" panose="02020603050405020304" pitchFamily="18" charset="0"/>
              </a:rPr>
              <a:t>4</a:t>
            </a:r>
            <a:r>
              <a:rPr lang="en-US" altLang="zh-CN" sz="2400" b="1" dirty="0">
                <a:solidFill>
                  <a:schemeClr val="accent1">
                    <a:lumMod val="75000"/>
                  </a:schemeClr>
                </a:solidFill>
                <a:latin typeface="Times New Roman" panose="02020603050405020304" pitchFamily="18" charset="0"/>
              </a:rPr>
              <a:t> </a:t>
            </a:r>
            <a:endParaRPr lang="en-US" altLang="zh-CN" sz="2400" b="1" dirty="0">
              <a:solidFill>
                <a:schemeClr val="accent1">
                  <a:lumMod val="75000"/>
                </a:schemeClr>
              </a:solidFill>
            </a:endParaRPr>
          </a:p>
        </p:txBody>
      </p:sp>
      <p:cxnSp>
        <p:nvCxnSpPr>
          <p:cNvPr id="5" name="直接箭头连接符 4"/>
          <p:cNvCxnSpPr/>
          <p:nvPr/>
        </p:nvCxnSpPr>
        <p:spPr>
          <a:xfrm flipV="1">
            <a:off x="9130937" y="2573383"/>
            <a:ext cx="418012"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5226186" y="1010193"/>
            <a:ext cx="5655174" cy="5612675"/>
          </a:xfrm>
        </p:spPr>
        <p:txBody>
          <a:bodyPr>
            <a:noAutofit/>
          </a:bodyPr>
          <a:lstStyle/>
          <a:p>
            <a:pPr>
              <a:lnSpc>
                <a:spcPct val="80000"/>
              </a:lnSpc>
            </a:pPr>
            <a:r>
              <a:rPr lang="zh-CN" altLang="en-US" sz="2400" dirty="0"/>
              <a:t>对于第</a:t>
            </a:r>
            <a:r>
              <a:rPr lang="en-US" altLang="zh-CN" sz="2400" dirty="0">
                <a:latin typeface="Times New Roman" panose="02020603050405020304" pitchFamily="18" charset="0"/>
              </a:rPr>
              <a:t>3</a:t>
            </a:r>
            <a:r>
              <a:rPr lang="zh-CN" altLang="en-US" sz="2400" dirty="0"/>
              <a:t>轮，可得到：</a:t>
            </a:r>
            <a:endParaRPr lang="zh-CN" altLang="en-US" sz="2400" dirty="0"/>
          </a:p>
          <a:p>
            <a:pPr algn="just">
              <a:lnSpc>
                <a:spcPct val="80000"/>
              </a:lnSpc>
              <a:buFont typeface="Wingdings" panose="05000000000000000000" pitchFamily="2" charset="2"/>
              <a:buNone/>
            </a:pPr>
            <a:r>
              <a:rPr lang="zh-CN" altLang="en-US" sz="2400" dirty="0">
                <a:latin typeface="Times New Roman" panose="02020603050405020304" pitchFamily="18" charset="0"/>
              </a:rPr>
              <a:t>	</a:t>
            </a:r>
            <a:r>
              <a:rPr lang="zh-CN" altLang="en-US" sz="2400" dirty="0">
                <a:solidFill>
                  <a:srgbClr val="1D1913"/>
                </a:solidFill>
                <a:latin typeface="Times New Roman" panose="02020603050405020304" pitchFamily="18" charset="0"/>
              </a:rPr>
              <a:t> </a:t>
            </a:r>
            <a:r>
              <a:rPr lang="en-US" altLang="zh-CN" sz="2400" dirty="0">
                <a:solidFill>
                  <a:srgbClr val="1D1913"/>
                </a:solidFill>
                <a:latin typeface="Times New Roman" panose="02020603050405020304" pitchFamily="18" charset="0"/>
              </a:rPr>
              <a:t>S32 V</a:t>
            </a:r>
            <a:r>
              <a:rPr lang="en-US" altLang="zh-CN" sz="2400" baseline="-25000" dirty="0">
                <a:solidFill>
                  <a:srgbClr val="1D1913"/>
                </a:solidFill>
                <a:latin typeface="Times New Roman" panose="02020603050405020304" pitchFamily="18" charset="0"/>
              </a:rPr>
              <a:t>3,6</a:t>
            </a:r>
            <a:r>
              <a:rPr lang="en-US" altLang="zh-CN" sz="2400" dirty="0">
                <a:solidFill>
                  <a:srgbClr val="1D1913"/>
                </a:solidFill>
                <a:latin typeface="Times New Roman" panose="02020603050405020304" pitchFamily="18" charset="0"/>
              </a:rPr>
              <a:t> </a:t>
            </a:r>
            <a:r>
              <a:rPr lang="en-US" altLang="zh-CN" sz="2400" dirty="0">
                <a:solidFill>
                  <a:srgbClr val="1D1913"/>
                </a:solidFill>
                <a:latin typeface="Times New Roman" panose="02020603050405020304" pitchFamily="18" charset="0"/>
                <a:sym typeface="Symbol" panose="05050102010706020507" pitchFamily="18" charset="2"/>
              </a:rPr>
              <a:t></a:t>
            </a:r>
            <a:r>
              <a:rPr lang="en-US" altLang="zh-CN" sz="2400" dirty="0">
                <a:solidFill>
                  <a:srgbClr val="1D1913"/>
                </a:solidFill>
                <a:latin typeface="Times New Roman" panose="02020603050405020304" pitchFamily="18" charset="0"/>
              </a:rPr>
              <a:t> V</a:t>
            </a:r>
            <a:r>
              <a:rPr lang="en-US" altLang="zh-CN" sz="2400" baseline="-25000" dirty="0">
                <a:solidFill>
                  <a:srgbClr val="1D1913"/>
                </a:solidFill>
                <a:latin typeface="Times New Roman" panose="02020603050405020304" pitchFamily="18" charset="0"/>
              </a:rPr>
              <a:t>3,8</a:t>
            </a:r>
            <a:r>
              <a:rPr lang="zh-CN" altLang="en-US" sz="2400" dirty="0">
                <a:solidFill>
                  <a:srgbClr val="1D1913"/>
                </a:solidFill>
                <a:latin typeface="Times New Roman" panose="02020603050405020304" pitchFamily="18" charset="0"/>
              </a:rPr>
              <a:t>＝</a:t>
            </a:r>
            <a:r>
              <a:rPr lang="en-US" altLang="zh-CN" sz="2400" dirty="0">
                <a:solidFill>
                  <a:srgbClr val="1D1913"/>
                </a:solidFill>
                <a:latin typeface="Times New Roman" panose="02020603050405020304" pitchFamily="18" charset="0"/>
              </a:rPr>
              <a:t>U</a:t>
            </a:r>
            <a:r>
              <a:rPr lang="en-US" altLang="zh-CN" sz="2400" baseline="-25000" dirty="0">
                <a:solidFill>
                  <a:srgbClr val="1D1913"/>
                </a:solidFill>
                <a:latin typeface="Times New Roman" panose="02020603050405020304" pitchFamily="18" charset="0"/>
              </a:rPr>
              <a:t>3,6</a:t>
            </a:r>
            <a:r>
              <a:rPr lang="en-US" altLang="zh-CN" sz="2400" dirty="0">
                <a:solidFill>
                  <a:srgbClr val="1D1913"/>
                </a:solidFill>
                <a:latin typeface="Times New Roman" panose="02020603050405020304" pitchFamily="18" charset="0"/>
              </a:rPr>
              <a:t>     </a:t>
            </a:r>
            <a:r>
              <a:rPr lang="zh-CN" altLang="en-US" sz="2400" dirty="0">
                <a:solidFill>
                  <a:srgbClr val="1D1913"/>
                </a:solidFill>
                <a:latin typeface="Times New Roman" panose="02020603050405020304" pitchFamily="18" charset="0"/>
              </a:rPr>
              <a:t>等式成立的概率为</a:t>
            </a:r>
            <a:r>
              <a:rPr lang="en-US" altLang="zh-CN" sz="2400" dirty="0">
                <a:solidFill>
                  <a:srgbClr val="1D1913"/>
                </a:solidFill>
                <a:latin typeface="Times New Roman" panose="02020603050405020304" pitchFamily="18" charset="0"/>
              </a:rPr>
              <a:t>1/</a:t>
            </a:r>
            <a:r>
              <a:rPr lang="en-US" altLang="zh-CN" sz="2400" dirty="0">
                <a:solidFill>
                  <a:srgbClr val="1D1913"/>
                </a:solidFill>
                <a:latin typeface="Times New Roman" panose="02020603050405020304" pitchFamily="18" charset="0"/>
                <a:ea typeface="华文中宋" panose="02010600040101010101" pitchFamily="2" charset="-122"/>
              </a:rPr>
              <a:t> 4</a:t>
            </a:r>
            <a:endParaRPr lang="en-US" altLang="zh-CN" sz="2400" dirty="0">
              <a:solidFill>
                <a:srgbClr val="1D1913"/>
              </a:solidFill>
              <a:latin typeface="Times New Roman" panose="02020603050405020304" pitchFamily="18" charset="0"/>
              <a:ea typeface="华文中宋" panose="02010600040101010101" pitchFamily="2" charset="-122"/>
            </a:endParaRPr>
          </a:p>
          <a:p>
            <a:pPr algn="just">
              <a:lnSpc>
                <a:spcPct val="80000"/>
              </a:lnSpc>
              <a:buFont typeface="Wingdings" panose="05000000000000000000" pitchFamily="2" charset="2"/>
              <a:buNone/>
            </a:pPr>
            <a:r>
              <a:rPr lang="en-US" altLang="zh-CN" sz="2400" dirty="0">
                <a:solidFill>
                  <a:srgbClr val="1D1913"/>
                </a:solidFill>
                <a:latin typeface="Times New Roman" panose="02020603050405020304" pitchFamily="18" charset="0"/>
                <a:ea typeface="华文中宋" panose="02010600040101010101" pitchFamily="2" charset="-122"/>
              </a:rPr>
              <a:t>	 </a:t>
            </a:r>
            <a:r>
              <a:rPr lang="en-US" altLang="zh-CN" sz="2400" dirty="0">
                <a:solidFill>
                  <a:srgbClr val="1D1913"/>
                </a:solidFill>
                <a:latin typeface="Times New Roman" panose="02020603050405020304" pitchFamily="18" charset="0"/>
              </a:rPr>
              <a:t>S34</a:t>
            </a:r>
            <a:r>
              <a:rPr lang="en-US" altLang="zh-CN" sz="2400" dirty="0">
                <a:solidFill>
                  <a:srgbClr val="1D1913"/>
                </a:solidFill>
                <a:latin typeface="Times New Roman" panose="02020603050405020304" pitchFamily="18" charset="0"/>
                <a:ea typeface="华文中宋" panose="02010600040101010101" pitchFamily="2" charset="-122"/>
              </a:rPr>
              <a:t> </a:t>
            </a:r>
            <a:r>
              <a:rPr lang="en-US" altLang="zh-CN" sz="2400" dirty="0">
                <a:solidFill>
                  <a:srgbClr val="1D1913"/>
                </a:solidFill>
                <a:latin typeface="Times New Roman" panose="02020603050405020304" pitchFamily="18" charset="0"/>
              </a:rPr>
              <a:t>V</a:t>
            </a:r>
            <a:r>
              <a:rPr lang="en-US" altLang="zh-CN" sz="2400" baseline="-25000" dirty="0">
                <a:solidFill>
                  <a:srgbClr val="1D1913"/>
                </a:solidFill>
                <a:latin typeface="Times New Roman" panose="02020603050405020304" pitchFamily="18" charset="0"/>
              </a:rPr>
              <a:t>3,14</a:t>
            </a:r>
            <a:r>
              <a:rPr lang="en-US" altLang="zh-CN" sz="2400" dirty="0">
                <a:solidFill>
                  <a:srgbClr val="1D1913"/>
                </a:solidFill>
                <a:latin typeface="Times New Roman" panose="02020603050405020304" pitchFamily="18" charset="0"/>
              </a:rPr>
              <a:t> </a:t>
            </a:r>
            <a:r>
              <a:rPr lang="en-US" altLang="zh-CN" sz="2400" dirty="0">
                <a:solidFill>
                  <a:srgbClr val="1D1913"/>
                </a:solidFill>
                <a:latin typeface="Times New Roman" panose="02020603050405020304" pitchFamily="18" charset="0"/>
                <a:sym typeface="Symbol" panose="05050102010706020507" pitchFamily="18" charset="2"/>
              </a:rPr>
              <a:t></a:t>
            </a:r>
            <a:r>
              <a:rPr lang="en-US" altLang="zh-CN" sz="2400" dirty="0">
                <a:solidFill>
                  <a:srgbClr val="1D1913"/>
                </a:solidFill>
                <a:latin typeface="Times New Roman" panose="02020603050405020304" pitchFamily="18" charset="0"/>
              </a:rPr>
              <a:t> V</a:t>
            </a:r>
            <a:r>
              <a:rPr lang="en-US" altLang="zh-CN" sz="2400" baseline="-25000" dirty="0">
                <a:solidFill>
                  <a:srgbClr val="1D1913"/>
                </a:solidFill>
                <a:latin typeface="Times New Roman" panose="02020603050405020304" pitchFamily="18" charset="0"/>
              </a:rPr>
              <a:t>3,16</a:t>
            </a:r>
            <a:r>
              <a:rPr lang="zh-CN" altLang="en-US" sz="2400" dirty="0">
                <a:solidFill>
                  <a:srgbClr val="1D1913"/>
                </a:solidFill>
                <a:latin typeface="Times New Roman" panose="02020603050405020304" pitchFamily="18" charset="0"/>
              </a:rPr>
              <a:t>＝</a:t>
            </a:r>
            <a:r>
              <a:rPr lang="en-US" altLang="zh-CN" sz="2400" dirty="0">
                <a:solidFill>
                  <a:srgbClr val="1D1913"/>
                </a:solidFill>
                <a:latin typeface="Times New Roman" panose="02020603050405020304" pitchFamily="18" charset="0"/>
              </a:rPr>
              <a:t>U</a:t>
            </a:r>
            <a:r>
              <a:rPr lang="en-US" altLang="zh-CN" sz="2400" baseline="-25000" dirty="0">
                <a:solidFill>
                  <a:srgbClr val="1D1913"/>
                </a:solidFill>
                <a:latin typeface="Times New Roman" panose="02020603050405020304" pitchFamily="18" charset="0"/>
              </a:rPr>
              <a:t>3,14</a:t>
            </a:r>
            <a:r>
              <a:rPr lang="en-US" altLang="zh-CN" sz="2400" dirty="0">
                <a:solidFill>
                  <a:srgbClr val="1D1913"/>
                </a:solidFill>
                <a:latin typeface="Times New Roman" panose="02020603050405020304" pitchFamily="18" charset="0"/>
              </a:rPr>
              <a:t> </a:t>
            </a:r>
            <a:r>
              <a:rPr lang="zh-CN" altLang="en-US" sz="2400" dirty="0">
                <a:solidFill>
                  <a:srgbClr val="1D1913"/>
                </a:solidFill>
                <a:latin typeface="Times New Roman" panose="02020603050405020304" pitchFamily="18" charset="0"/>
              </a:rPr>
              <a:t>等式成立的概率为</a:t>
            </a:r>
            <a:r>
              <a:rPr lang="en-US" altLang="zh-CN" sz="2400" dirty="0" smtClean="0">
                <a:solidFill>
                  <a:srgbClr val="1D1913"/>
                </a:solidFill>
                <a:latin typeface="Times New Roman" panose="02020603050405020304" pitchFamily="18" charset="0"/>
              </a:rPr>
              <a:t>1/4</a:t>
            </a:r>
            <a:endParaRPr lang="en-US" altLang="zh-CN" sz="2400" dirty="0">
              <a:solidFill>
                <a:srgbClr val="1D1913"/>
              </a:solidFill>
            </a:endParaRPr>
          </a:p>
          <a:p>
            <a:pPr algn="just">
              <a:lnSpc>
                <a:spcPct val="80000"/>
              </a:lnSpc>
              <a:buFont typeface="Wingdings" panose="05000000000000000000" pitchFamily="2" charset="2"/>
              <a:buNone/>
            </a:pPr>
            <a:endParaRPr lang="en-US" altLang="zh-CN" sz="2400" dirty="0">
              <a:latin typeface="Times New Roman" panose="02020603050405020304" pitchFamily="18" charset="0"/>
            </a:endParaRPr>
          </a:p>
          <a:p>
            <a:pPr algn="just">
              <a:lnSpc>
                <a:spcPct val="80000"/>
              </a:lnSpc>
            </a:pPr>
            <a:r>
              <a:rPr lang="zh-CN" altLang="en-US" sz="2400" dirty="0">
                <a:latin typeface="Times New Roman" panose="02020603050405020304" pitchFamily="18" charset="0"/>
              </a:rPr>
              <a:t>又由</a:t>
            </a:r>
            <a:r>
              <a:rPr lang="en-US" altLang="zh-CN" sz="2400" dirty="0">
                <a:latin typeface="Times New Roman" panose="02020603050405020304" pitchFamily="18" charset="0"/>
              </a:rPr>
              <a:t>U</a:t>
            </a:r>
            <a:r>
              <a:rPr lang="en-US" altLang="zh-CN" sz="2400" baseline="-25000" dirty="0">
                <a:latin typeface="Times New Roman" panose="02020603050405020304" pitchFamily="18" charset="0"/>
              </a:rPr>
              <a:t>3,6</a:t>
            </a:r>
            <a:r>
              <a:rPr lang="zh-CN" altLang="en-US" sz="2400" dirty="0">
                <a:latin typeface="Times New Roman" panose="02020603050405020304" pitchFamily="18" charset="0"/>
              </a:rPr>
              <a:t>＝</a:t>
            </a:r>
            <a:r>
              <a:rPr lang="en-US" altLang="zh-CN" sz="2400" dirty="0">
                <a:latin typeface="Times New Roman" panose="02020603050405020304" pitchFamily="18" charset="0"/>
              </a:rPr>
              <a:t>V</a:t>
            </a:r>
            <a:r>
              <a:rPr lang="en-US" altLang="zh-CN" sz="2400" baseline="-25000" dirty="0">
                <a:latin typeface="Times New Roman" panose="02020603050405020304" pitchFamily="18" charset="0"/>
              </a:rPr>
              <a:t>2,6</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K</a:t>
            </a:r>
            <a:r>
              <a:rPr lang="en-US" altLang="zh-CN" sz="2400" baseline="-25000" dirty="0">
                <a:latin typeface="Times New Roman" panose="02020603050405020304" pitchFamily="18" charset="0"/>
              </a:rPr>
              <a:t>3,6     </a:t>
            </a:r>
            <a:r>
              <a:rPr lang="en-US" altLang="zh-CN" sz="2400" dirty="0">
                <a:latin typeface="Times New Roman" panose="02020603050405020304" pitchFamily="18" charset="0"/>
              </a:rPr>
              <a:t>U</a:t>
            </a:r>
            <a:r>
              <a:rPr lang="en-US" altLang="zh-CN" sz="2400" baseline="-25000" dirty="0">
                <a:latin typeface="Times New Roman" panose="02020603050405020304" pitchFamily="18" charset="0"/>
              </a:rPr>
              <a:t>3,14</a:t>
            </a:r>
            <a:r>
              <a:rPr lang="zh-CN" altLang="en-US" sz="2400" dirty="0">
                <a:latin typeface="Times New Roman" panose="02020603050405020304" pitchFamily="18" charset="0"/>
              </a:rPr>
              <a:t>＝</a:t>
            </a:r>
            <a:r>
              <a:rPr lang="en-US" altLang="zh-CN" sz="2400" dirty="0">
                <a:latin typeface="Times New Roman" panose="02020603050405020304" pitchFamily="18" charset="0"/>
              </a:rPr>
              <a:t>V</a:t>
            </a:r>
            <a:r>
              <a:rPr lang="en-US" altLang="zh-CN" sz="2400" baseline="-25000" dirty="0">
                <a:latin typeface="Times New Roman" panose="02020603050405020304" pitchFamily="18" charset="0"/>
              </a:rPr>
              <a:t>2,8</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K</a:t>
            </a:r>
            <a:r>
              <a:rPr lang="en-US" altLang="zh-CN" sz="2400" baseline="-25000" dirty="0">
                <a:latin typeface="Times New Roman" panose="02020603050405020304" pitchFamily="18" charset="0"/>
              </a:rPr>
              <a:t>3,14 </a:t>
            </a:r>
            <a:r>
              <a:rPr lang="zh-CN" altLang="en-US" sz="2400" dirty="0">
                <a:latin typeface="Times New Roman" panose="02020603050405020304" pitchFamily="18" charset="0"/>
              </a:rPr>
              <a:t>可得：</a:t>
            </a:r>
            <a:endParaRPr lang="zh-CN" altLang="en-US" sz="2400" dirty="0">
              <a:latin typeface="Times New Roman" panose="02020603050405020304" pitchFamily="18" charset="0"/>
            </a:endParaRPr>
          </a:p>
          <a:p>
            <a:pPr algn="just">
              <a:lnSpc>
                <a:spcPct val="80000"/>
              </a:lnSpc>
              <a:buFont typeface="Wingdings" panose="05000000000000000000" pitchFamily="2" charset="2"/>
              <a:buNone/>
            </a:pPr>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a:p>
            <a:pPr algn="just">
              <a:lnSpc>
                <a:spcPct val="80000"/>
              </a:lnSpc>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V</a:t>
            </a:r>
            <a:r>
              <a:rPr lang="en-US" altLang="zh-CN" sz="2400" baseline="-25000" dirty="0">
                <a:latin typeface="Times New Roman" panose="02020603050405020304" pitchFamily="18" charset="0"/>
              </a:rPr>
              <a:t>3,6</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V</a:t>
            </a:r>
            <a:r>
              <a:rPr lang="en-US" altLang="zh-CN" sz="2400" baseline="-25000" dirty="0">
                <a:latin typeface="Times New Roman" panose="02020603050405020304" pitchFamily="18" charset="0"/>
              </a:rPr>
              <a:t>3,8</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V</a:t>
            </a:r>
            <a:r>
              <a:rPr lang="en-US" altLang="zh-CN" sz="2400" baseline="-25000" dirty="0">
                <a:latin typeface="Times New Roman" panose="02020603050405020304" pitchFamily="18" charset="0"/>
              </a:rPr>
              <a:t>3,14</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V</a:t>
            </a:r>
            <a:r>
              <a:rPr lang="en-US" altLang="zh-CN" sz="2400" baseline="-25000" dirty="0">
                <a:latin typeface="Times New Roman" panose="02020603050405020304" pitchFamily="18" charset="0"/>
              </a:rPr>
              <a:t>3,16</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V</a:t>
            </a:r>
            <a:r>
              <a:rPr lang="en-US" altLang="zh-CN" sz="2400" baseline="-25000" dirty="0">
                <a:latin typeface="Times New Roman" panose="02020603050405020304" pitchFamily="18" charset="0"/>
              </a:rPr>
              <a:t>2,6</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K</a:t>
            </a:r>
            <a:r>
              <a:rPr lang="en-US" altLang="zh-CN" sz="2400" baseline="-25000" dirty="0">
                <a:latin typeface="Times New Roman" panose="02020603050405020304" pitchFamily="18" charset="0"/>
              </a:rPr>
              <a:t>3,6</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V</a:t>
            </a:r>
            <a:r>
              <a:rPr lang="en-US" altLang="zh-CN" sz="2400" baseline="-25000" dirty="0">
                <a:latin typeface="Times New Roman" panose="02020603050405020304" pitchFamily="18" charset="0"/>
              </a:rPr>
              <a:t>2,8</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K</a:t>
            </a:r>
            <a:r>
              <a:rPr lang="en-US" altLang="zh-CN" sz="2400" baseline="-25000" dirty="0">
                <a:latin typeface="Times New Roman" panose="02020603050405020304" pitchFamily="18" charset="0"/>
              </a:rPr>
              <a:t>3,14</a:t>
            </a:r>
            <a:r>
              <a:rPr lang="zh-CN" altLang="en-US" sz="2400" dirty="0">
                <a:latin typeface="Times New Roman" panose="02020603050405020304" pitchFamily="18" charset="0"/>
              </a:rPr>
              <a:t>＝</a:t>
            </a:r>
            <a:r>
              <a:rPr lang="en-US" altLang="zh-CN" sz="2400" dirty="0">
                <a:latin typeface="Times New Roman" panose="02020603050405020304" pitchFamily="18" charset="0"/>
              </a:rPr>
              <a:t>0</a:t>
            </a:r>
            <a:endParaRPr lang="en-US" altLang="zh-CN" sz="2400" dirty="0">
              <a:latin typeface="Times New Roman" panose="02020603050405020304" pitchFamily="18" charset="0"/>
            </a:endParaRPr>
          </a:p>
          <a:p>
            <a:pPr algn="just">
              <a:lnSpc>
                <a:spcPct val="80000"/>
              </a:lnSpc>
              <a:buFont typeface="Wingdings" panose="05000000000000000000" pitchFamily="2" charset="2"/>
              <a:buNone/>
            </a:pP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algn="just">
              <a:lnSpc>
                <a:spcPct val="80000"/>
              </a:lnSpc>
              <a:buFont typeface="Wingdings" panose="05000000000000000000" pitchFamily="2" charset="2"/>
              <a:buNone/>
            </a:pPr>
            <a:r>
              <a:rPr lang="en-US" altLang="zh-CN" sz="2400" dirty="0">
                <a:latin typeface="Times New Roman" panose="02020603050405020304" pitchFamily="18" charset="0"/>
              </a:rPr>
              <a:t>      </a:t>
            </a:r>
            <a:r>
              <a:rPr lang="zh-CN" altLang="en-US" sz="2400" dirty="0">
                <a:latin typeface="Times New Roman" panose="02020603050405020304" pitchFamily="18" charset="0"/>
              </a:rPr>
              <a:t>等式成立的概率为</a:t>
            </a:r>
            <a:r>
              <a:rPr lang="en-US" altLang="zh-CN" sz="2400" dirty="0">
                <a:latin typeface="Times New Roman" panose="02020603050405020304" pitchFamily="18" charset="0"/>
              </a:rPr>
              <a:t>1/2</a:t>
            </a:r>
            <a:r>
              <a:rPr lang="zh-CN" altLang="en-US" sz="2400" dirty="0">
                <a:latin typeface="Times New Roman" panose="02020603050405020304" pitchFamily="18" charset="0"/>
              </a:rPr>
              <a:t>＋</a:t>
            </a:r>
            <a:r>
              <a:rPr lang="en-US" altLang="zh-CN" sz="2400" dirty="0">
                <a:latin typeface="Times New Roman" panose="02020603050405020304" pitchFamily="18" charset="0"/>
              </a:rPr>
              <a:t>2(1/4</a:t>
            </a:r>
            <a:r>
              <a:rPr lang="zh-CN" altLang="en-US" sz="2400" dirty="0">
                <a:latin typeface="Times New Roman" panose="02020603050405020304" pitchFamily="18" charset="0"/>
              </a:rPr>
              <a:t>－</a:t>
            </a:r>
            <a:r>
              <a:rPr lang="en-US" altLang="zh-CN" sz="2400" dirty="0">
                <a:latin typeface="Times New Roman" panose="02020603050405020304" pitchFamily="18" charset="0"/>
              </a:rPr>
              <a:t>1/2)</a:t>
            </a:r>
            <a:r>
              <a:rPr lang="en-US" altLang="zh-CN" sz="2400" baseline="30000" dirty="0">
                <a:latin typeface="Times New Roman" panose="02020603050405020304" pitchFamily="18" charset="0"/>
              </a:rPr>
              <a:t>2</a:t>
            </a:r>
            <a:r>
              <a:rPr lang="zh-CN" altLang="en-US" sz="2400" dirty="0">
                <a:latin typeface="Times New Roman" panose="02020603050405020304" pitchFamily="18" charset="0"/>
              </a:rPr>
              <a:t>＝</a:t>
            </a:r>
            <a:r>
              <a:rPr lang="en-US" altLang="zh-CN" sz="2400" dirty="0">
                <a:latin typeface="Times New Roman" panose="02020603050405020304" pitchFamily="18" charset="0"/>
              </a:rPr>
              <a:t>5/8</a:t>
            </a:r>
            <a:r>
              <a:rPr lang="zh-CN" altLang="en-US" sz="2400" dirty="0">
                <a:latin typeface="Times New Roman" panose="02020603050405020304" pitchFamily="18" charset="0"/>
              </a:rPr>
              <a:t>（线性可能性偏移量为＋</a:t>
            </a:r>
            <a:r>
              <a:rPr lang="en-US" altLang="zh-CN" sz="2400" dirty="0">
                <a:latin typeface="Times New Roman" panose="02020603050405020304" pitchFamily="18" charset="0"/>
              </a:rPr>
              <a:t>1/8</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p:txBody>
      </p:sp>
      <p:pic>
        <p:nvPicPr>
          <p:cNvPr id="3277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7328" y="1251857"/>
            <a:ext cx="4191000" cy="58674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txBox="1">
            <a:spLocks noChangeArrowheads="1"/>
          </p:cNvSpPr>
          <p:nvPr/>
        </p:nvSpPr>
        <p:spPr>
          <a:xfrm>
            <a:off x="357328" y="647803"/>
            <a:ext cx="4541243" cy="480941"/>
          </a:xfrm>
          <a:prstGeom prst="rect">
            <a:avLst/>
          </a:prstGeom>
          <a:solidFill>
            <a:schemeClr val="accent5">
              <a:lumMod val="40000"/>
              <a:lumOff val="6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smtClean="0">
                <a:solidFill>
                  <a:srgbClr val="0070C0"/>
                </a:solidFill>
                <a:latin typeface="Times New Roman" panose="02020603050405020304" pitchFamily="18" charset="0"/>
              </a:rPr>
              <a:t>构造</a:t>
            </a:r>
            <a:r>
              <a:rPr lang="zh-CN" altLang="en-US" sz="2400" dirty="0">
                <a:solidFill>
                  <a:srgbClr val="0070C0"/>
                </a:solidFill>
                <a:latin typeface="Times New Roman" panose="02020603050405020304" pitchFamily="18" charset="0"/>
              </a:rPr>
              <a:t>加密函数的线性近似表达式</a:t>
            </a:r>
            <a:endParaRPr lang="zh-CN" altLang="en-US" sz="2400" dirty="0">
              <a:solidFill>
                <a:srgbClr val="0070C0"/>
              </a:solidFill>
              <a:latin typeface="Times New Roman" panose="02020603050405020304" pitchFamily="18" charset="0"/>
            </a:endParaRPr>
          </a:p>
        </p:txBody>
      </p:sp>
      <p:sp>
        <p:nvSpPr>
          <p:cNvPr id="7" name="Rectangle 322"/>
          <p:cNvSpPr txBox="1">
            <a:spLocks noChangeArrowheads="1"/>
          </p:cNvSpPr>
          <p:nvPr/>
        </p:nvSpPr>
        <p:spPr>
          <a:xfrm>
            <a:off x="196399" y="-26126"/>
            <a:ext cx="5747201" cy="71596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smtClean="0">
                <a:solidFill>
                  <a:srgbClr val="EB5E59"/>
                </a:solidFill>
                <a:latin typeface="微软雅黑" panose="020B0503020204020204" pitchFamily="34" charset="-122"/>
                <a:ea typeface="微软雅黑" panose="020B0503020204020204" pitchFamily="34" charset="-122"/>
              </a:rPr>
              <a:t>线性密码分析例子</a:t>
            </a:r>
            <a:r>
              <a:rPr lang="en-US" altLang="zh-CN" sz="3200" dirty="0" smtClean="0">
                <a:solidFill>
                  <a:srgbClr val="EB5E59"/>
                </a:solidFill>
                <a:latin typeface="微软雅黑" panose="020B0503020204020204" pitchFamily="34" charset="-122"/>
                <a:ea typeface="微软雅黑" panose="020B0503020204020204" pitchFamily="34" charset="-122"/>
              </a:rPr>
              <a:t>——SPN</a:t>
            </a:r>
            <a:endParaRPr lang="zh-CN" altLang="en-US" sz="3200" dirty="0">
              <a:solidFill>
                <a:srgbClr val="EB5E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685800" y="1363766"/>
            <a:ext cx="10515600" cy="4351338"/>
          </a:xfrm>
        </p:spPr>
        <p:txBody>
          <a:bodyPr/>
          <a:lstStyle/>
          <a:p>
            <a:pPr algn="just">
              <a:lnSpc>
                <a:spcPct val="110000"/>
              </a:lnSpc>
            </a:pPr>
            <a:r>
              <a:rPr lang="zh-CN" altLang="en-US" dirty="0"/>
              <a:t>应</a:t>
            </a:r>
            <a:r>
              <a:rPr lang="zh-CN" altLang="en-US" dirty="0">
                <a:latin typeface="Times New Roman" panose="02020603050405020304" pitchFamily="18" charset="0"/>
              </a:rPr>
              <a:t>用</a:t>
            </a:r>
            <a:r>
              <a:rPr lang="en-US" altLang="zh-CN" dirty="0">
                <a:latin typeface="Times New Roman" panose="02020603050405020304" pitchFamily="18" charset="0"/>
              </a:rPr>
              <a:t>Piling-Up</a:t>
            </a:r>
            <a:r>
              <a:rPr lang="zh-CN" altLang="en-US" dirty="0"/>
              <a:t>引理</a:t>
            </a:r>
            <a:r>
              <a:rPr lang="zh-CN" altLang="en-US" dirty="0">
                <a:latin typeface="Times New Roman" panose="02020603050405020304" pitchFamily="18" charset="0"/>
              </a:rPr>
              <a:t>联合</a:t>
            </a:r>
            <a:endParaRPr lang="zh-CN" altLang="en-US" dirty="0">
              <a:latin typeface="Times New Roman" panose="02020603050405020304" pitchFamily="18" charset="0"/>
            </a:endParaRPr>
          </a:p>
          <a:p>
            <a:pPr algn="just">
              <a:lnSpc>
                <a:spcPct val="110000"/>
              </a:lnSpc>
              <a:buFont typeface="Wingdings" panose="05000000000000000000" pitchFamily="2" charset="2"/>
              <a:buNone/>
            </a:pPr>
            <a:r>
              <a:rPr lang="zh-CN" altLang="en-US" sz="2000" dirty="0">
                <a:latin typeface="Times New Roman" panose="02020603050405020304" pitchFamily="18" charset="0"/>
              </a:rPr>
              <a:t>	</a:t>
            </a:r>
            <a:r>
              <a:rPr lang="en-US" altLang="zh-CN" sz="2400" dirty="0">
                <a:latin typeface="Times New Roman" panose="02020603050405020304" pitchFamily="18" charset="0"/>
              </a:rPr>
              <a:t>V</a:t>
            </a:r>
            <a:r>
              <a:rPr lang="en-US" altLang="zh-CN" sz="2400" baseline="-25000" dirty="0">
                <a:latin typeface="Times New Roman" panose="02020603050405020304" pitchFamily="18" charset="0"/>
              </a:rPr>
              <a:t>2,6</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V</a:t>
            </a:r>
            <a:r>
              <a:rPr lang="en-US" altLang="zh-CN" sz="2400" baseline="-25000" dirty="0">
                <a:latin typeface="Times New Roman" panose="02020603050405020304" pitchFamily="18" charset="0"/>
              </a:rPr>
              <a:t>2,8</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P</a:t>
            </a:r>
            <a:r>
              <a:rPr lang="en-US" altLang="zh-CN" sz="2400" baseline="-25000" dirty="0">
                <a:latin typeface="Times New Roman" panose="02020603050405020304" pitchFamily="18" charset="0"/>
              </a:rPr>
              <a:t>5</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P</a:t>
            </a:r>
            <a:r>
              <a:rPr lang="en-US" altLang="zh-CN" sz="2400" baseline="-25000" dirty="0">
                <a:latin typeface="Times New Roman" panose="02020603050405020304" pitchFamily="18" charset="0"/>
              </a:rPr>
              <a:t>7</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P</a:t>
            </a:r>
            <a:r>
              <a:rPr lang="en-US" altLang="zh-CN" sz="2400" baseline="-25000" dirty="0">
                <a:latin typeface="Times New Roman" panose="02020603050405020304" pitchFamily="18" charset="0"/>
              </a:rPr>
              <a:t>8</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a:t>
            </a:r>
            <a:r>
              <a:rPr lang="en-US" altLang="zh-CN" sz="2400" dirty="0" smtClean="0">
                <a:latin typeface="Times New Roman" panose="02020603050405020304" pitchFamily="18" charset="0"/>
              </a:rPr>
              <a:t>K</a:t>
            </a:r>
            <a:r>
              <a:rPr lang="en-US" altLang="zh-CN" sz="2400" baseline="-25000" dirty="0" smtClean="0">
                <a:latin typeface="Times New Roman" panose="02020603050405020304" pitchFamily="18" charset="0"/>
              </a:rPr>
              <a:t>1,5</a:t>
            </a:r>
            <a:r>
              <a:rPr lang="en-US" altLang="zh-CN" sz="2400"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rPr>
              <a:t> K</a:t>
            </a:r>
            <a:r>
              <a:rPr lang="en-US" altLang="zh-CN" sz="2400" baseline="-25000" dirty="0">
                <a:latin typeface="Times New Roman" panose="02020603050405020304" pitchFamily="18" charset="0"/>
              </a:rPr>
              <a:t>1,7</a:t>
            </a:r>
            <a:r>
              <a:rPr lang="en-US" altLang="zh-CN" sz="2400" dirty="0" smtClean="0">
                <a:latin typeface="Times New Roman" panose="02020603050405020304" pitchFamily="18" charset="0"/>
              </a:rPr>
              <a:t> </a:t>
            </a:r>
            <a:r>
              <a:rPr lang="en-US" altLang="zh-CN" sz="2400" dirty="0" smtClean="0">
                <a:latin typeface="Times New Roman" panose="02020603050405020304" pitchFamily="18" charset="0"/>
                <a:sym typeface="Symbol" panose="05050102010706020507" pitchFamily="18" charset="2"/>
              </a:rPr>
              <a:t></a:t>
            </a:r>
            <a:r>
              <a:rPr lang="en-US" altLang="zh-CN" sz="2400" dirty="0" smtClean="0">
                <a:latin typeface="Times New Roman" panose="02020603050405020304" pitchFamily="18" charset="0"/>
              </a:rPr>
              <a:t> </a:t>
            </a:r>
            <a:r>
              <a:rPr lang="en-US" altLang="zh-CN" sz="2400" dirty="0">
                <a:latin typeface="Times New Roman" panose="02020603050405020304" pitchFamily="18" charset="0"/>
              </a:rPr>
              <a:t>K</a:t>
            </a:r>
            <a:r>
              <a:rPr lang="en-US" altLang="zh-CN" sz="2400" baseline="-25000" dirty="0">
                <a:latin typeface="Times New Roman" panose="02020603050405020304" pitchFamily="18" charset="0"/>
              </a:rPr>
              <a:t>1,8</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K</a:t>
            </a:r>
            <a:r>
              <a:rPr lang="en-US" altLang="zh-CN" sz="2400" baseline="-25000" dirty="0">
                <a:latin typeface="Times New Roman" panose="02020603050405020304" pitchFamily="18" charset="0"/>
              </a:rPr>
              <a:t>2,6</a:t>
            </a:r>
            <a:r>
              <a:rPr lang="zh-CN" altLang="en-US" sz="2400" dirty="0">
                <a:latin typeface="Times New Roman" panose="02020603050405020304" pitchFamily="18" charset="0"/>
              </a:rPr>
              <a:t>＝</a:t>
            </a:r>
            <a:r>
              <a:rPr lang="en-US" altLang="zh-CN" sz="2400" dirty="0">
                <a:latin typeface="Times New Roman" panose="02020603050405020304" pitchFamily="18" charset="0"/>
              </a:rPr>
              <a:t>0</a:t>
            </a:r>
            <a:endParaRPr lang="en-US" altLang="zh-CN" sz="2400" dirty="0">
              <a:latin typeface="Times New Roman" panose="02020603050405020304" pitchFamily="18" charset="0"/>
            </a:endParaRPr>
          </a:p>
          <a:p>
            <a:pPr algn="just">
              <a:lnSpc>
                <a:spcPct val="110000"/>
              </a:lnSpc>
              <a:buFont typeface="Wingdings" panose="05000000000000000000" pitchFamily="2" charset="2"/>
              <a:buNone/>
            </a:pPr>
            <a:r>
              <a:rPr lang="en-US" altLang="zh-CN" sz="2400" dirty="0">
                <a:latin typeface="Times New Roman" panose="02020603050405020304" pitchFamily="18" charset="0"/>
              </a:rPr>
              <a:t>	V</a:t>
            </a:r>
            <a:r>
              <a:rPr lang="en-US" altLang="zh-CN" sz="2400" baseline="-25000" dirty="0">
                <a:latin typeface="Times New Roman" panose="02020603050405020304" pitchFamily="18" charset="0"/>
              </a:rPr>
              <a:t>3,6</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V</a:t>
            </a:r>
            <a:r>
              <a:rPr lang="en-US" altLang="zh-CN" sz="2400" baseline="-25000" dirty="0">
                <a:latin typeface="Times New Roman" panose="02020603050405020304" pitchFamily="18" charset="0"/>
              </a:rPr>
              <a:t>3,8</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V</a:t>
            </a:r>
            <a:r>
              <a:rPr lang="en-US" altLang="zh-CN" sz="2400" baseline="-25000" dirty="0">
                <a:latin typeface="Times New Roman" panose="02020603050405020304" pitchFamily="18" charset="0"/>
              </a:rPr>
              <a:t>3,14</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V</a:t>
            </a:r>
            <a:r>
              <a:rPr lang="en-US" altLang="zh-CN" sz="2400" baseline="-25000" dirty="0">
                <a:latin typeface="Times New Roman" panose="02020603050405020304" pitchFamily="18" charset="0"/>
              </a:rPr>
              <a:t>3,16</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V</a:t>
            </a:r>
            <a:r>
              <a:rPr lang="en-US" altLang="zh-CN" sz="2400" baseline="-25000" dirty="0">
                <a:latin typeface="Times New Roman" panose="02020603050405020304" pitchFamily="18" charset="0"/>
              </a:rPr>
              <a:t>2,6</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K</a:t>
            </a:r>
            <a:r>
              <a:rPr lang="en-US" altLang="zh-CN" sz="2400" baseline="-25000" dirty="0">
                <a:latin typeface="Times New Roman" panose="02020603050405020304" pitchFamily="18" charset="0"/>
              </a:rPr>
              <a:t>3,6</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V</a:t>
            </a:r>
            <a:r>
              <a:rPr lang="en-US" altLang="zh-CN" sz="2400" baseline="-25000" dirty="0">
                <a:latin typeface="Times New Roman" panose="02020603050405020304" pitchFamily="18" charset="0"/>
              </a:rPr>
              <a:t>2,8</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K</a:t>
            </a:r>
            <a:r>
              <a:rPr lang="en-US" altLang="zh-CN" sz="2400" baseline="-25000" dirty="0">
                <a:latin typeface="Times New Roman" panose="02020603050405020304" pitchFamily="18" charset="0"/>
              </a:rPr>
              <a:t>3,14</a:t>
            </a:r>
            <a:r>
              <a:rPr lang="zh-CN" altLang="en-US" sz="2400" dirty="0">
                <a:latin typeface="Times New Roman" panose="02020603050405020304" pitchFamily="18" charset="0"/>
              </a:rPr>
              <a:t>＝</a:t>
            </a:r>
            <a:r>
              <a:rPr lang="en-US" altLang="zh-CN" sz="2400" dirty="0">
                <a:latin typeface="Times New Roman" panose="02020603050405020304" pitchFamily="18" charset="0"/>
              </a:rPr>
              <a:t>0</a:t>
            </a:r>
            <a:endParaRPr lang="en-US" altLang="zh-CN" sz="2400" dirty="0">
              <a:latin typeface="Times New Roman" panose="02020603050405020304" pitchFamily="18" charset="0"/>
            </a:endParaRPr>
          </a:p>
          <a:p>
            <a:pPr algn="just">
              <a:lnSpc>
                <a:spcPct val="110000"/>
              </a:lnSpc>
              <a:buFont typeface="Wingdings" panose="05000000000000000000" pitchFamily="2" charset="2"/>
              <a:buNone/>
            </a:pP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algn="just">
              <a:lnSpc>
                <a:spcPct val="110000"/>
              </a:lnSpc>
            </a:pPr>
            <a:r>
              <a:rPr lang="zh-CN" altLang="en-US" dirty="0">
                <a:latin typeface="Times New Roman" panose="02020603050405020304" pitchFamily="18" charset="0"/>
              </a:rPr>
              <a:t>可得</a:t>
            </a:r>
            <a:r>
              <a:rPr lang="zh-CN" altLang="en-US" dirty="0"/>
              <a:t>构成四个</a:t>
            </a:r>
            <a:r>
              <a:rPr lang="en-US" altLang="zh-CN" dirty="0">
                <a:latin typeface="Times New Roman" panose="02020603050405020304" pitchFamily="18" charset="0"/>
                <a:ea typeface="华文中宋" panose="02010600040101010101" pitchFamily="2" charset="-122"/>
              </a:rPr>
              <a:t>S-box</a:t>
            </a:r>
            <a:r>
              <a:rPr lang="zh-CN" altLang="en-US" dirty="0"/>
              <a:t>的线性近似表达式</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algn="just">
              <a:lnSpc>
                <a:spcPct val="110000"/>
              </a:lnSpc>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V</a:t>
            </a:r>
            <a:r>
              <a:rPr lang="en-US" altLang="zh-CN" sz="2400" baseline="-25000" dirty="0">
                <a:latin typeface="Times New Roman" panose="02020603050405020304" pitchFamily="18" charset="0"/>
              </a:rPr>
              <a:t>3,6</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V</a:t>
            </a:r>
            <a:r>
              <a:rPr lang="en-US" altLang="zh-CN" sz="2400" baseline="-25000" dirty="0">
                <a:latin typeface="Times New Roman" panose="02020603050405020304" pitchFamily="18" charset="0"/>
              </a:rPr>
              <a:t>3,8</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V</a:t>
            </a:r>
            <a:r>
              <a:rPr lang="en-US" altLang="zh-CN" sz="2400" baseline="-25000" dirty="0">
                <a:latin typeface="Times New Roman" panose="02020603050405020304" pitchFamily="18" charset="0"/>
              </a:rPr>
              <a:t>3,14</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V</a:t>
            </a:r>
            <a:r>
              <a:rPr lang="en-US" altLang="zh-CN" sz="2400" baseline="-25000" dirty="0">
                <a:latin typeface="Times New Roman" panose="02020603050405020304" pitchFamily="18" charset="0"/>
              </a:rPr>
              <a:t>3,16</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P</a:t>
            </a:r>
            <a:r>
              <a:rPr lang="en-US" altLang="zh-CN" sz="2400" baseline="-25000" dirty="0">
                <a:latin typeface="Times New Roman" panose="02020603050405020304" pitchFamily="18" charset="0"/>
              </a:rPr>
              <a:t>5</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P</a:t>
            </a:r>
            <a:r>
              <a:rPr lang="en-US" altLang="zh-CN" sz="2400" baseline="-25000" dirty="0">
                <a:latin typeface="Times New Roman" panose="02020603050405020304" pitchFamily="18" charset="0"/>
              </a:rPr>
              <a:t>7</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P</a:t>
            </a:r>
            <a:r>
              <a:rPr lang="en-US" altLang="zh-CN" sz="2400" baseline="-25000" dirty="0">
                <a:latin typeface="Times New Roman" panose="02020603050405020304" pitchFamily="18" charset="0"/>
              </a:rPr>
              <a:t>8</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K</a:t>
            </a:r>
            <a:r>
              <a:rPr lang="en-US" altLang="zh-CN" sz="2400" baseline="-25000" dirty="0">
                <a:latin typeface="Times New Roman" panose="02020603050405020304" pitchFamily="18" charset="0"/>
              </a:rPr>
              <a:t>1,5</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K</a:t>
            </a:r>
            <a:r>
              <a:rPr lang="en-US" altLang="zh-CN" sz="2400" baseline="-25000" dirty="0">
                <a:latin typeface="Times New Roman" panose="02020603050405020304" pitchFamily="18" charset="0"/>
              </a:rPr>
              <a:t>1,7</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K</a:t>
            </a:r>
            <a:r>
              <a:rPr lang="en-US" altLang="zh-CN" sz="2400" baseline="-25000" dirty="0">
                <a:latin typeface="Times New Roman" panose="02020603050405020304" pitchFamily="18" charset="0"/>
              </a:rPr>
              <a:t>1,8</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K</a:t>
            </a:r>
            <a:r>
              <a:rPr lang="en-US" altLang="zh-CN" sz="2400" baseline="-25000" dirty="0">
                <a:latin typeface="Times New Roman" panose="02020603050405020304" pitchFamily="18" charset="0"/>
              </a:rPr>
              <a:t>2,6</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K</a:t>
            </a:r>
            <a:r>
              <a:rPr lang="en-US" altLang="zh-CN" sz="2400" baseline="-25000" dirty="0">
                <a:latin typeface="Times New Roman" panose="02020603050405020304" pitchFamily="18" charset="0"/>
              </a:rPr>
              <a:t>3,6</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K</a:t>
            </a:r>
            <a:r>
              <a:rPr lang="en-US" altLang="zh-CN" sz="2400" baseline="-25000" dirty="0">
                <a:latin typeface="Times New Roman" panose="02020603050405020304" pitchFamily="18" charset="0"/>
              </a:rPr>
              <a:t>3,14</a:t>
            </a:r>
            <a:r>
              <a:rPr lang="zh-CN" altLang="en-US" sz="1800" dirty="0">
                <a:latin typeface="Times New Roman" panose="02020603050405020304" pitchFamily="18" charset="0"/>
              </a:rPr>
              <a:t>＝</a:t>
            </a:r>
            <a:r>
              <a:rPr lang="en-US" altLang="zh-CN" sz="2400" dirty="0">
                <a:latin typeface="Times New Roman" panose="02020603050405020304" pitchFamily="18" charset="0"/>
              </a:rPr>
              <a:t>0</a:t>
            </a:r>
            <a:r>
              <a:rPr lang="zh-CN" altLang="en-US" sz="2400" dirty="0">
                <a:latin typeface="Times New Roman" panose="02020603050405020304" pitchFamily="18" charset="0"/>
              </a:rPr>
              <a:t>。</a:t>
            </a:r>
            <a:r>
              <a:rPr lang="zh-CN" altLang="en-US" sz="2400" dirty="0"/>
              <a:t> </a:t>
            </a:r>
            <a:endParaRPr lang="zh-CN" altLang="en-US" sz="2400" dirty="0">
              <a:latin typeface="Times New Roman" panose="02020603050405020304" pitchFamily="18" charset="0"/>
            </a:endParaRPr>
          </a:p>
          <a:p>
            <a:pPr algn="just">
              <a:lnSpc>
                <a:spcPct val="90000"/>
              </a:lnSpc>
              <a:buFont typeface="Wingdings" panose="05000000000000000000" pitchFamily="2" charset="2"/>
              <a:buNone/>
            </a:pPr>
            <a:endParaRPr lang="en-US" altLang="zh-CN" sz="2400" dirty="0">
              <a:latin typeface="Times New Roman" panose="02020603050405020304" pitchFamily="18" charset="0"/>
            </a:endParaRPr>
          </a:p>
        </p:txBody>
      </p:sp>
      <p:sp>
        <p:nvSpPr>
          <p:cNvPr id="5" name="Rectangle 2"/>
          <p:cNvSpPr txBox="1">
            <a:spLocks noChangeArrowheads="1"/>
          </p:cNvSpPr>
          <p:nvPr/>
        </p:nvSpPr>
        <p:spPr>
          <a:xfrm>
            <a:off x="357328" y="647803"/>
            <a:ext cx="4541243" cy="480941"/>
          </a:xfrm>
          <a:prstGeom prst="rect">
            <a:avLst/>
          </a:prstGeom>
          <a:solidFill>
            <a:schemeClr val="accent5">
              <a:lumMod val="40000"/>
              <a:lumOff val="6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smtClean="0">
                <a:solidFill>
                  <a:srgbClr val="0070C0"/>
                </a:solidFill>
                <a:latin typeface="Times New Roman" panose="02020603050405020304" pitchFamily="18" charset="0"/>
              </a:rPr>
              <a:t>构造</a:t>
            </a:r>
            <a:r>
              <a:rPr lang="zh-CN" altLang="en-US" sz="2400" dirty="0">
                <a:solidFill>
                  <a:srgbClr val="0070C0"/>
                </a:solidFill>
                <a:latin typeface="Times New Roman" panose="02020603050405020304" pitchFamily="18" charset="0"/>
              </a:rPr>
              <a:t>加密函数的线性近似表达式</a:t>
            </a:r>
            <a:endParaRPr lang="zh-CN" altLang="en-US" sz="2400" dirty="0">
              <a:solidFill>
                <a:srgbClr val="0070C0"/>
              </a:solidFill>
              <a:latin typeface="Times New Roman" panose="02020603050405020304" pitchFamily="18" charset="0"/>
            </a:endParaRPr>
          </a:p>
        </p:txBody>
      </p:sp>
      <p:sp>
        <p:nvSpPr>
          <p:cNvPr id="6" name="Rectangle 322"/>
          <p:cNvSpPr txBox="1">
            <a:spLocks noChangeArrowheads="1"/>
          </p:cNvSpPr>
          <p:nvPr/>
        </p:nvSpPr>
        <p:spPr>
          <a:xfrm>
            <a:off x="196399" y="-26126"/>
            <a:ext cx="5747201" cy="71596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smtClean="0">
                <a:solidFill>
                  <a:srgbClr val="EB5E59"/>
                </a:solidFill>
                <a:latin typeface="微软雅黑" panose="020B0503020204020204" pitchFamily="34" charset="-122"/>
                <a:ea typeface="微软雅黑" panose="020B0503020204020204" pitchFamily="34" charset="-122"/>
              </a:rPr>
              <a:t>线性密码分析例子</a:t>
            </a:r>
            <a:r>
              <a:rPr lang="en-US" altLang="zh-CN" sz="3200" dirty="0" smtClean="0">
                <a:solidFill>
                  <a:srgbClr val="EB5E59"/>
                </a:solidFill>
                <a:latin typeface="微软雅黑" panose="020B0503020204020204" pitchFamily="34" charset="-122"/>
                <a:ea typeface="微软雅黑" panose="020B0503020204020204" pitchFamily="34" charset="-122"/>
              </a:rPr>
              <a:t>——SPN</a:t>
            </a:r>
            <a:endParaRPr lang="zh-CN" altLang="en-US" sz="3200" dirty="0">
              <a:solidFill>
                <a:srgbClr val="EB5E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5286102" y="689838"/>
            <a:ext cx="6718664" cy="3150642"/>
          </a:xfrm>
        </p:spPr>
        <p:txBody>
          <a:bodyPr>
            <a:normAutofit fontScale="92500"/>
          </a:bodyPr>
          <a:lstStyle/>
          <a:p>
            <a:pPr marL="0" indent="0" algn="just">
              <a:lnSpc>
                <a:spcPct val="110000"/>
              </a:lnSpc>
              <a:buNone/>
            </a:pPr>
            <a:r>
              <a:rPr lang="zh-CN" altLang="en-US" sz="2000" dirty="0">
                <a:latin typeface="Times New Roman" panose="02020603050405020304" pitchFamily="18" charset="0"/>
              </a:rPr>
              <a:t>计算</a:t>
            </a:r>
            <a:r>
              <a:rPr lang="en-US" altLang="zh-CN" sz="2000" dirty="0">
                <a:latin typeface="Times New Roman" panose="02020603050405020304" pitchFamily="18" charset="0"/>
              </a:rPr>
              <a:t>U</a:t>
            </a:r>
            <a:r>
              <a:rPr lang="en-US" altLang="zh-CN" sz="2000" baseline="-25000" dirty="0">
                <a:latin typeface="Times New Roman" panose="02020603050405020304" pitchFamily="18" charset="0"/>
              </a:rPr>
              <a:t>4,6</a:t>
            </a:r>
            <a:r>
              <a:rPr lang="zh-CN" altLang="en-US" sz="2000" dirty="0">
                <a:latin typeface="Times New Roman" panose="02020603050405020304" pitchFamily="18" charset="0"/>
              </a:rPr>
              <a:t>＝</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3,6</a:t>
            </a:r>
            <a:r>
              <a:rPr lang="en-US" altLang="zh-CN" sz="2000" dirty="0">
                <a:latin typeface="Times New Roman" panose="02020603050405020304" pitchFamily="18" charset="0"/>
              </a:rPr>
              <a:t>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K</a:t>
            </a:r>
            <a:r>
              <a:rPr lang="en-US" altLang="zh-CN" sz="2000" baseline="-25000" dirty="0">
                <a:latin typeface="Times New Roman" panose="02020603050405020304" pitchFamily="18" charset="0"/>
              </a:rPr>
              <a:t>4,6</a:t>
            </a:r>
            <a:r>
              <a:rPr lang="zh-CN" altLang="en-US" sz="2000" dirty="0">
                <a:latin typeface="Times New Roman" panose="02020603050405020304" pitchFamily="18" charset="0"/>
              </a:rPr>
              <a:t>，</a:t>
            </a:r>
            <a:r>
              <a:rPr lang="en-US" altLang="zh-CN" sz="2000" dirty="0">
                <a:latin typeface="Times New Roman" panose="02020603050405020304" pitchFamily="18" charset="0"/>
              </a:rPr>
              <a:t>U</a:t>
            </a:r>
            <a:r>
              <a:rPr lang="en-US" altLang="zh-CN" sz="2000" baseline="-25000" dirty="0">
                <a:latin typeface="Times New Roman" panose="02020603050405020304" pitchFamily="18" charset="0"/>
              </a:rPr>
              <a:t>4,8</a:t>
            </a:r>
            <a:r>
              <a:rPr lang="zh-CN" altLang="en-US" sz="2000" dirty="0">
                <a:latin typeface="Times New Roman" panose="02020603050405020304" pitchFamily="18" charset="0"/>
              </a:rPr>
              <a:t>＝</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3,16</a:t>
            </a:r>
            <a:r>
              <a:rPr lang="en-US" altLang="zh-CN" sz="2000" dirty="0">
                <a:latin typeface="Times New Roman" panose="02020603050405020304" pitchFamily="18" charset="0"/>
              </a:rPr>
              <a:t>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K</a:t>
            </a:r>
            <a:r>
              <a:rPr lang="en-US" altLang="zh-CN" sz="2000" baseline="-25000" dirty="0">
                <a:latin typeface="Times New Roman" panose="02020603050405020304" pitchFamily="18" charset="0"/>
              </a:rPr>
              <a:t>4,8</a:t>
            </a:r>
            <a:r>
              <a:rPr lang="zh-CN" altLang="en-US" sz="2000" dirty="0">
                <a:latin typeface="Times New Roman" panose="02020603050405020304" pitchFamily="18" charset="0"/>
              </a:rPr>
              <a:t>，</a:t>
            </a:r>
            <a:r>
              <a:rPr lang="en-US" altLang="zh-CN" sz="2000" dirty="0">
                <a:latin typeface="Times New Roman" panose="02020603050405020304" pitchFamily="18" charset="0"/>
              </a:rPr>
              <a:t>U</a:t>
            </a:r>
            <a:r>
              <a:rPr lang="en-US" altLang="zh-CN" sz="2000" baseline="-25000" dirty="0">
                <a:latin typeface="Times New Roman" panose="02020603050405020304" pitchFamily="18" charset="0"/>
              </a:rPr>
              <a:t>4,14</a:t>
            </a:r>
            <a:r>
              <a:rPr lang="zh-CN" altLang="en-US" sz="2000" dirty="0">
                <a:latin typeface="Times New Roman" panose="02020603050405020304" pitchFamily="18" charset="0"/>
              </a:rPr>
              <a:t>＝</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3,8</a:t>
            </a:r>
            <a:r>
              <a:rPr lang="en-US" altLang="zh-CN" sz="2000" dirty="0">
                <a:latin typeface="Times New Roman" panose="02020603050405020304" pitchFamily="18" charset="0"/>
              </a:rPr>
              <a:t>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K</a:t>
            </a:r>
            <a:r>
              <a:rPr lang="en-US" altLang="zh-CN" sz="2000" baseline="-25000" dirty="0">
                <a:latin typeface="Times New Roman" panose="02020603050405020304" pitchFamily="18" charset="0"/>
              </a:rPr>
              <a:t>4,14</a:t>
            </a:r>
            <a:r>
              <a:rPr lang="en-US" altLang="zh-CN" sz="2000" dirty="0">
                <a:latin typeface="Times New Roman" panose="02020603050405020304" pitchFamily="18" charset="0"/>
              </a:rPr>
              <a:t>U</a:t>
            </a:r>
            <a:r>
              <a:rPr lang="en-US" altLang="zh-CN" sz="2000" baseline="-25000" dirty="0">
                <a:latin typeface="Times New Roman" panose="02020603050405020304" pitchFamily="18" charset="0"/>
              </a:rPr>
              <a:t>4,16</a:t>
            </a:r>
            <a:r>
              <a:rPr lang="zh-CN" altLang="en-US" sz="2000" dirty="0">
                <a:latin typeface="Times New Roman" panose="02020603050405020304" pitchFamily="18" charset="0"/>
              </a:rPr>
              <a:t>＝</a:t>
            </a:r>
            <a:r>
              <a:rPr lang="en-US" altLang="zh-CN" sz="2000" dirty="0">
                <a:latin typeface="Times New Roman" panose="02020603050405020304" pitchFamily="18" charset="0"/>
              </a:rPr>
              <a:t>V</a:t>
            </a:r>
            <a:r>
              <a:rPr lang="en-US" altLang="zh-CN" sz="2000" baseline="-25000" dirty="0">
                <a:latin typeface="Times New Roman" panose="02020603050405020304" pitchFamily="18" charset="0"/>
              </a:rPr>
              <a:t>3,16</a:t>
            </a:r>
            <a:r>
              <a:rPr lang="en-US" altLang="zh-CN" sz="2000" dirty="0">
                <a:latin typeface="Times New Roman" panose="02020603050405020304" pitchFamily="18" charset="0"/>
              </a:rPr>
              <a:t>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K</a:t>
            </a:r>
            <a:r>
              <a:rPr lang="en-US" altLang="zh-CN" sz="2000" baseline="-25000" dirty="0">
                <a:latin typeface="Times New Roman" panose="02020603050405020304" pitchFamily="18" charset="0"/>
              </a:rPr>
              <a:t>4,16</a:t>
            </a:r>
            <a:endParaRPr lang="en-US" altLang="zh-CN" sz="2000" dirty="0">
              <a:latin typeface="Times New Roman" panose="02020603050405020304" pitchFamily="18" charset="0"/>
            </a:endParaRPr>
          </a:p>
          <a:p>
            <a:pPr algn="just">
              <a:lnSpc>
                <a:spcPct val="110000"/>
              </a:lnSpc>
              <a:buFont typeface="Wingdings" panose="05000000000000000000" pitchFamily="2" charset="2"/>
              <a:buNone/>
            </a:pPr>
            <a:r>
              <a:rPr lang="en-US" altLang="zh-CN" sz="2000" dirty="0">
                <a:latin typeface="Times New Roman" panose="02020603050405020304" pitchFamily="18" charset="0"/>
              </a:rPr>
              <a:t>	</a:t>
            </a:r>
            <a:r>
              <a:rPr lang="zh-CN" altLang="en-US" sz="2000" dirty="0">
                <a:latin typeface="Times New Roman" panose="02020603050405020304" pitchFamily="18" charset="0"/>
              </a:rPr>
              <a:t>可以得到：</a:t>
            </a:r>
            <a:endParaRPr lang="zh-CN" altLang="en-US" sz="2000" dirty="0">
              <a:latin typeface="Times New Roman" panose="02020603050405020304" pitchFamily="18" charset="0"/>
            </a:endParaRPr>
          </a:p>
          <a:p>
            <a:pPr marL="0" indent="0" algn="just">
              <a:lnSpc>
                <a:spcPct val="110000"/>
              </a:lnSpc>
              <a:buNone/>
            </a:pPr>
            <a:r>
              <a:rPr lang="zh-CN" altLang="en-US" sz="2000" dirty="0">
                <a:latin typeface="Times New Roman" panose="02020603050405020304" pitchFamily="18" charset="0"/>
              </a:rPr>
              <a:t> </a:t>
            </a: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U</a:t>
            </a:r>
            <a:r>
              <a:rPr lang="en-US" altLang="zh-CN" sz="2000" baseline="-25000" dirty="0" smtClean="0">
                <a:latin typeface="Times New Roman" panose="02020603050405020304" pitchFamily="18" charset="0"/>
              </a:rPr>
              <a:t>4,6</a:t>
            </a:r>
            <a:r>
              <a:rPr lang="en-US" altLang="zh-CN" sz="2000" dirty="0" smtClean="0">
                <a:latin typeface="Times New Roman" panose="02020603050405020304" pitchFamily="18" charset="0"/>
              </a:rPr>
              <a:t>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U</a:t>
            </a:r>
            <a:r>
              <a:rPr lang="en-US" altLang="zh-CN" sz="2000" baseline="-25000" dirty="0">
                <a:latin typeface="Times New Roman" panose="02020603050405020304" pitchFamily="18" charset="0"/>
              </a:rPr>
              <a:t>4,8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U</a:t>
            </a:r>
            <a:r>
              <a:rPr lang="en-US" altLang="zh-CN" sz="2000" baseline="-25000" dirty="0">
                <a:latin typeface="Times New Roman" panose="02020603050405020304" pitchFamily="18" charset="0"/>
              </a:rPr>
              <a:t>4,14</a:t>
            </a:r>
            <a:r>
              <a:rPr lang="en-US" altLang="zh-CN" sz="2000" dirty="0">
                <a:latin typeface="Times New Roman" panose="02020603050405020304" pitchFamily="18" charset="0"/>
              </a:rPr>
              <a:t>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U</a:t>
            </a:r>
            <a:r>
              <a:rPr lang="en-US" altLang="zh-CN" sz="2000" baseline="-25000" dirty="0">
                <a:latin typeface="Times New Roman" panose="02020603050405020304" pitchFamily="18" charset="0"/>
              </a:rPr>
              <a:t>4,16</a:t>
            </a:r>
            <a:r>
              <a:rPr lang="en-US" altLang="zh-CN" sz="2000" dirty="0">
                <a:latin typeface="Times New Roman" panose="02020603050405020304" pitchFamily="18" charset="0"/>
              </a:rPr>
              <a:t>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P</a:t>
            </a:r>
            <a:r>
              <a:rPr lang="en-US" altLang="zh-CN" sz="2000" baseline="-25000" dirty="0">
                <a:latin typeface="Times New Roman" panose="02020603050405020304" pitchFamily="18" charset="0"/>
              </a:rPr>
              <a:t>5</a:t>
            </a:r>
            <a:r>
              <a:rPr lang="en-US" altLang="zh-CN" sz="2000" dirty="0">
                <a:latin typeface="Times New Roman" panose="02020603050405020304" pitchFamily="18" charset="0"/>
              </a:rPr>
              <a:t>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P</a:t>
            </a:r>
            <a:r>
              <a:rPr lang="en-US" altLang="zh-CN" sz="2000" baseline="-25000" dirty="0">
                <a:latin typeface="Times New Roman" panose="02020603050405020304" pitchFamily="18" charset="0"/>
              </a:rPr>
              <a:t>7</a:t>
            </a:r>
            <a:r>
              <a:rPr lang="en-US" altLang="zh-CN" sz="2000" dirty="0">
                <a:latin typeface="Times New Roman" panose="02020603050405020304" pitchFamily="18" charset="0"/>
              </a:rPr>
              <a:t>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P</a:t>
            </a:r>
            <a:r>
              <a:rPr lang="en-US" altLang="zh-CN" sz="2000" baseline="-25000" dirty="0">
                <a:latin typeface="Times New Roman" panose="02020603050405020304" pitchFamily="18" charset="0"/>
              </a:rPr>
              <a:t>8</a:t>
            </a:r>
            <a:r>
              <a:rPr lang="en-US" altLang="zh-CN" sz="2000" dirty="0">
                <a:latin typeface="Times New Roman" panose="02020603050405020304" pitchFamily="18" charset="0"/>
              </a:rPr>
              <a:t>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∑k</a:t>
            </a:r>
            <a:r>
              <a:rPr lang="zh-CN" altLang="en-US" sz="2000" dirty="0">
                <a:latin typeface="Times New Roman" panose="02020603050405020304" pitchFamily="18" charset="0"/>
              </a:rPr>
              <a:t>＝</a:t>
            </a:r>
            <a:r>
              <a:rPr lang="en-US" altLang="zh-CN" sz="2000" dirty="0">
                <a:latin typeface="Times New Roman" panose="02020603050405020304" pitchFamily="18" charset="0"/>
              </a:rPr>
              <a:t>0</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a:p>
            <a:pPr algn="just">
              <a:lnSpc>
                <a:spcPct val="110000"/>
              </a:lnSpc>
              <a:buFont typeface="Wingdings" panose="05000000000000000000" pitchFamily="2" charset="2"/>
              <a:buNone/>
            </a:pPr>
            <a:r>
              <a:rPr lang="zh-CN" altLang="en-US" sz="2000" dirty="0">
                <a:latin typeface="Times New Roman" panose="02020603050405020304" pitchFamily="18" charset="0"/>
              </a:rPr>
              <a:t>	    其中，∑</a:t>
            </a:r>
            <a:r>
              <a:rPr lang="en-US" altLang="zh-CN" sz="2000" dirty="0">
                <a:latin typeface="Times New Roman" panose="02020603050405020304" pitchFamily="18" charset="0"/>
              </a:rPr>
              <a:t>k</a:t>
            </a:r>
            <a:r>
              <a:rPr lang="zh-CN" altLang="en-US" sz="2000" dirty="0">
                <a:latin typeface="Times New Roman" panose="02020603050405020304" pitchFamily="18" charset="0"/>
              </a:rPr>
              <a:t>＝</a:t>
            </a:r>
            <a:r>
              <a:rPr lang="en-US" altLang="zh-CN" sz="2000" dirty="0">
                <a:latin typeface="Times New Roman" panose="02020603050405020304" pitchFamily="18" charset="0"/>
              </a:rPr>
              <a:t>K</a:t>
            </a:r>
            <a:r>
              <a:rPr lang="en-US" altLang="zh-CN" sz="2000" baseline="-25000" dirty="0">
                <a:latin typeface="Times New Roman" panose="02020603050405020304" pitchFamily="18" charset="0"/>
              </a:rPr>
              <a:t>1,5</a:t>
            </a:r>
            <a:r>
              <a:rPr lang="en-US" altLang="zh-CN" sz="2000" dirty="0">
                <a:latin typeface="Times New Roman" panose="02020603050405020304" pitchFamily="18" charset="0"/>
              </a:rPr>
              <a:t>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K</a:t>
            </a:r>
            <a:r>
              <a:rPr lang="en-US" altLang="zh-CN" sz="2000" baseline="-25000" dirty="0">
                <a:latin typeface="Times New Roman" panose="02020603050405020304" pitchFamily="18" charset="0"/>
              </a:rPr>
              <a:t>1,7</a:t>
            </a:r>
            <a:r>
              <a:rPr lang="en-US" altLang="zh-CN" sz="2000" dirty="0">
                <a:latin typeface="Times New Roman" panose="02020603050405020304" pitchFamily="18" charset="0"/>
              </a:rPr>
              <a:t>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K</a:t>
            </a:r>
            <a:r>
              <a:rPr lang="en-US" altLang="zh-CN" sz="2000" baseline="-25000" dirty="0">
                <a:latin typeface="Times New Roman" panose="02020603050405020304" pitchFamily="18" charset="0"/>
              </a:rPr>
              <a:t>1,8</a:t>
            </a:r>
            <a:r>
              <a:rPr lang="en-US" altLang="zh-CN" sz="2000" dirty="0">
                <a:latin typeface="Times New Roman" panose="02020603050405020304" pitchFamily="18" charset="0"/>
              </a:rPr>
              <a:t>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K</a:t>
            </a:r>
            <a:r>
              <a:rPr lang="en-US" altLang="zh-CN" sz="2000" baseline="-25000" dirty="0">
                <a:latin typeface="Times New Roman" panose="02020603050405020304" pitchFamily="18" charset="0"/>
              </a:rPr>
              <a:t>2,6</a:t>
            </a:r>
            <a:r>
              <a:rPr lang="en-US" altLang="zh-CN" sz="2000" dirty="0">
                <a:latin typeface="Times New Roman" panose="02020603050405020304" pitchFamily="18" charset="0"/>
              </a:rPr>
              <a:t>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K</a:t>
            </a:r>
            <a:r>
              <a:rPr lang="en-US" altLang="zh-CN" sz="2000" baseline="-25000" dirty="0">
                <a:latin typeface="Times New Roman" panose="02020603050405020304" pitchFamily="18" charset="0"/>
              </a:rPr>
              <a:t>3,6</a:t>
            </a:r>
            <a:r>
              <a:rPr lang="en-US" altLang="zh-CN" sz="2000" dirty="0">
                <a:latin typeface="Times New Roman" panose="02020603050405020304" pitchFamily="18" charset="0"/>
              </a:rPr>
              <a:t>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K</a:t>
            </a:r>
            <a:r>
              <a:rPr lang="en-US" altLang="zh-CN" sz="2000" baseline="-25000" dirty="0">
                <a:latin typeface="Times New Roman" panose="02020603050405020304" pitchFamily="18" charset="0"/>
              </a:rPr>
              <a:t>3,14</a:t>
            </a:r>
            <a:r>
              <a:rPr lang="en-US" altLang="zh-CN" sz="2000" dirty="0">
                <a:latin typeface="Times New Roman" panose="02020603050405020304" pitchFamily="18" charset="0"/>
              </a:rPr>
              <a:t>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K</a:t>
            </a:r>
            <a:r>
              <a:rPr lang="en-US" altLang="zh-CN" sz="2000" baseline="-25000" dirty="0">
                <a:latin typeface="Times New Roman" panose="02020603050405020304" pitchFamily="18" charset="0"/>
              </a:rPr>
              <a:t>4,6</a:t>
            </a:r>
            <a:r>
              <a:rPr lang="en-US" altLang="zh-CN" sz="2000" dirty="0">
                <a:latin typeface="Times New Roman" panose="02020603050405020304" pitchFamily="18" charset="0"/>
              </a:rPr>
              <a:t>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K</a:t>
            </a:r>
            <a:r>
              <a:rPr lang="en-US" altLang="zh-CN" sz="2000" baseline="-25000" dirty="0">
                <a:latin typeface="Times New Roman" panose="02020603050405020304" pitchFamily="18" charset="0"/>
              </a:rPr>
              <a:t>4,8</a:t>
            </a:r>
            <a:r>
              <a:rPr lang="en-US" altLang="zh-CN" sz="2000" dirty="0">
                <a:latin typeface="Times New Roman" panose="02020603050405020304" pitchFamily="18" charset="0"/>
              </a:rPr>
              <a:t>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K</a:t>
            </a:r>
            <a:r>
              <a:rPr lang="en-US" altLang="zh-CN" sz="2000" baseline="-25000" dirty="0">
                <a:latin typeface="Times New Roman" panose="02020603050405020304" pitchFamily="18" charset="0"/>
              </a:rPr>
              <a:t>4,14</a:t>
            </a:r>
            <a:r>
              <a:rPr lang="en-US" altLang="zh-CN" sz="2000" dirty="0">
                <a:latin typeface="Times New Roman" panose="02020603050405020304" pitchFamily="18" charset="0"/>
              </a:rPr>
              <a:t>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K</a:t>
            </a:r>
            <a:r>
              <a:rPr lang="en-US" altLang="zh-CN" sz="2000" baseline="-25000" dirty="0">
                <a:latin typeface="Times New Roman" panose="02020603050405020304" pitchFamily="18" charset="0"/>
              </a:rPr>
              <a:t>4,16</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marL="0" indent="0" algn="just">
              <a:lnSpc>
                <a:spcPct val="110000"/>
              </a:lnSpc>
              <a:buNone/>
            </a:pPr>
            <a:r>
              <a:rPr lang="zh-CN" altLang="en-US" sz="2000" dirty="0">
                <a:latin typeface="Times New Roman" panose="02020603050405020304" pitchFamily="18" charset="0"/>
              </a:rPr>
              <a:t>利用</a:t>
            </a:r>
            <a:r>
              <a:rPr lang="en-US" altLang="zh-CN" sz="2000" dirty="0">
                <a:latin typeface="Times New Roman" panose="02020603050405020304" pitchFamily="18" charset="0"/>
              </a:rPr>
              <a:t>Piling-Up</a:t>
            </a:r>
            <a:r>
              <a:rPr lang="zh-CN" altLang="en-US" sz="2000" dirty="0">
                <a:latin typeface="Times New Roman" panose="02020603050405020304" pitchFamily="18" charset="0"/>
              </a:rPr>
              <a:t>引理，可以得出上述表达式成立的概率为</a:t>
            </a:r>
            <a:r>
              <a:rPr lang="en-US" altLang="zh-CN" sz="2000" dirty="0">
                <a:latin typeface="Times New Roman" panose="02020603050405020304" pitchFamily="18" charset="0"/>
              </a:rPr>
              <a:t>1/2</a:t>
            </a:r>
            <a:r>
              <a:rPr lang="zh-CN" altLang="en-US" sz="2000" dirty="0">
                <a:latin typeface="Times New Roman" panose="02020603050405020304" pitchFamily="18" charset="0"/>
              </a:rPr>
              <a:t>＋</a:t>
            </a:r>
            <a:r>
              <a:rPr lang="en-US" altLang="zh-CN" sz="2000" dirty="0">
                <a:latin typeface="Times New Roman" panose="02020603050405020304" pitchFamily="18" charset="0"/>
              </a:rPr>
              <a:t>2</a:t>
            </a:r>
            <a:r>
              <a:rPr lang="en-US" altLang="zh-CN" sz="2000" baseline="30000" dirty="0">
                <a:latin typeface="Times New Roman" panose="02020603050405020304" pitchFamily="18" charset="0"/>
              </a:rPr>
              <a:t>3</a:t>
            </a:r>
            <a:r>
              <a:rPr lang="en-US" altLang="zh-CN" sz="2000" dirty="0">
                <a:latin typeface="Times New Roman" panose="02020603050405020304" pitchFamily="18" charset="0"/>
              </a:rPr>
              <a:t>(3/4</a:t>
            </a:r>
            <a:r>
              <a:rPr lang="zh-CN" altLang="en-US" sz="2000" dirty="0">
                <a:latin typeface="Times New Roman" panose="02020603050405020304" pitchFamily="18" charset="0"/>
              </a:rPr>
              <a:t>－</a:t>
            </a:r>
            <a:r>
              <a:rPr lang="en-US" altLang="zh-CN" sz="2000" dirty="0">
                <a:latin typeface="Times New Roman" panose="02020603050405020304" pitchFamily="18" charset="0"/>
              </a:rPr>
              <a:t>1/2)(1/4</a:t>
            </a:r>
            <a:r>
              <a:rPr lang="zh-CN" altLang="en-US" sz="2000" dirty="0">
                <a:latin typeface="Times New Roman" panose="02020603050405020304" pitchFamily="18" charset="0"/>
              </a:rPr>
              <a:t>－</a:t>
            </a:r>
            <a:r>
              <a:rPr lang="en-US" altLang="zh-CN" sz="2000" dirty="0">
                <a:latin typeface="Times New Roman" panose="02020603050405020304" pitchFamily="18" charset="0"/>
              </a:rPr>
              <a:t>1/2)</a:t>
            </a:r>
            <a:r>
              <a:rPr lang="en-US" altLang="zh-CN" sz="2000" baseline="30000" dirty="0">
                <a:latin typeface="Times New Roman" panose="02020603050405020304" pitchFamily="18" charset="0"/>
              </a:rPr>
              <a:t>3</a:t>
            </a:r>
            <a:r>
              <a:rPr lang="zh-CN" altLang="en-US" sz="2000" dirty="0">
                <a:latin typeface="Times New Roman" panose="02020603050405020304" pitchFamily="18" charset="0"/>
              </a:rPr>
              <a:t>＝</a:t>
            </a:r>
            <a:r>
              <a:rPr lang="en-US" altLang="zh-CN" sz="2000" dirty="0">
                <a:latin typeface="Times New Roman" panose="02020603050405020304" pitchFamily="18" charset="0"/>
              </a:rPr>
              <a:t>15/32</a:t>
            </a:r>
            <a:r>
              <a:rPr lang="zh-CN" altLang="en-US" sz="2000" dirty="0">
                <a:latin typeface="Times New Roman" panose="02020603050405020304" pitchFamily="18" charset="0"/>
              </a:rPr>
              <a:t>（线性可能性偏移量为－</a:t>
            </a:r>
            <a:r>
              <a:rPr lang="en-US" altLang="zh-CN" sz="2000" dirty="0">
                <a:latin typeface="Times New Roman" panose="02020603050405020304" pitchFamily="18" charset="0"/>
              </a:rPr>
              <a:t>1/32</a:t>
            </a:r>
            <a:r>
              <a:rPr lang="zh-CN" altLang="en-US" sz="2000" dirty="0">
                <a:latin typeface="Times New Roman" panose="02020603050405020304" pitchFamily="18" charset="0"/>
              </a:rPr>
              <a:t>）</a:t>
            </a:r>
            <a:r>
              <a:rPr lang="zh-CN" altLang="en-US" sz="2000" dirty="0" smtClean="0">
                <a:latin typeface="Times New Roman" panose="02020603050405020304" pitchFamily="18" charset="0"/>
              </a:rPr>
              <a:t>。</a:t>
            </a:r>
            <a:endParaRPr lang="zh-CN" altLang="en-US" sz="2000" dirty="0">
              <a:latin typeface="Times New Roman" panose="02020603050405020304" pitchFamily="18" charset="0"/>
            </a:endParaRPr>
          </a:p>
        </p:txBody>
      </p:sp>
      <p:pic>
        <p:nvPicPr>
          <p:cNvPr id="3482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7328" y="1363766"/>
            <a:ext cx="4038600" cy="5715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txBox="1">
            <a:spLocks noChangeArrowheads="1"/>
          </p:cNvSpPr>
          <p:nvPr/>
        </p:nvSpPr>
        <p:spPr>
          <a:xfrm>
            <a:off x="357328" y="647803"/>
            <a:ext cx="4541243" cy="480941"/>
          </a:xfrm>
          <a:prstGeom prst="rect">
            <a:avLst/>
          </a:prstGeom>
          <a:solidFill>
            <a:schemeClr val="accent5">
              <a:lumMod val="40000"/>
              <a:lumOff val="6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smtClean="0">
                <a:solidFill>
                  <a:srgbClr val="0070C0"/>
                </a:solidFill>
                <a:latin typeface="Times New Roman" panose="02020603050405020304" pitchFamily="18" charset="0"/>
              </a:rPr>
              <a:t>构造</a:t>
            </a:r>
            <a:r>
              <a:rPr lang="zh-CN" altLang="en-US" sz="2400" dirty="0">
                <a:solidFill>
                  <a:srgbClr val="0070C0"/>
                </a:solidFill>
                <a:latin typeface="Times New Roman" panose="02020603050405020304" pitchFamily="18" charset="0"/>
              </a:rPr>
              <a:t>加密函数的线性近似表达式</a:t>
            </a:r>
            <a:endParaRPr lang="zh-CN" altLang="en-US" sz="2400" dirty="0">
              <a:solidFill>
                <a:srgbClr val="0070C0"/>
              </a:solidFill>
              <a:latin typeface="Times New Roman" panose="02020603050405020304" pitchFamily="18" charset="0"/>
            </a:endParaRPr>
          </a:p>
        </p:txBody>
      </p:sp>
      <p:sp>
        <p:nvSpPr>
          <p:cNvPr id="7" name="Rectangle 322"/>
          <p:cNvSpPr txBox="1">
            <a:spLocks noChangeArrowheads="1"/>
          </p:cNvSpPr>
          <p:nvPr/>
        </p:nvSpPr>
        <p:spPr>
          <a:xfrm>
            <a:off x="196399" y="-26126"/>
            <a:ext cx="5747201" cy="71596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smtClean="0">
                <a:solidFill>
                  <a:srgbClr val="EB5E59"/>
                </a:solidFill>
                <a:latin typeface="微软雅黑" panose="020B0503020204020204" pitchFamily="34" charset="-122"/>
                <a:ea typeface="微软雅黑" panose="020B0503020204020204" pitchFamily="34" charset="-122"/>
              </a:rPr>
              <a:t>线性密码分析例子</a:t>
            </a:r>
            <a:r>
              <a:rPr lang="en-US" altLang="zh-CN" sz="3200" dirty="0" smtClean="0">
                <a:solidFill>
                  <a:srgbClr val="EB5E59"/>
                </a:solidFill>
                <a:latin typeface="微软雅黑" panose="020B0503020204020204" pitchFamily="34" charset="-122"/>
                <a:ea typeface="微软雅黑" panose="020B0503020204020204" pitchFamily="34" charset="-122"/>
              </a:rPr>
              <a:t>——SPN</a:t>
            </a:r>
            <a:endParaRPr lang="zh-CN" altLang="en-US" sz="3200" dirty="0">
              <a:solidFill>
                <a:srgbClr val="EB5E59"/>
              </a:solidFill>
              <a:latin typeface="微软雅黑" panose="020B0503020204020204" pitchFamily="34" charset="-122"/>
              <a:ea typeface="微软雅黑" panose="020B0503020204020204" pitchFamily="34" charset="-122"/>
            </a:endParaRPr>
          </a:p>
        </p:txBody>
      </p:sp>
      <p:sp>
        <p:nvSpPr>
          <p:cNvPr id="3" name="矩形 2"/>
          <p:cNvSpPr/>
          <p:nvPr/>
        </p:nvSpPr>
        <p:spPr>
          <a:xfrm>
            <a:off x="4767943" y="4106478"/>
            <a:ext cx="7236823" cy="2751522"/>
          </a:xfrm>
          <a:prstGeom prst="rect">
            <a:avLst/>
          </a:prstGeom>
        </p:spPr>
        <p:txBody>
          <a:bodyPr wrap="square">
            <a:spAutoFit/>
          </a:bodyPr>
          <a:lstStyle/>
          <a:p>
            <a:pPr algn="just">
              <a:lnSpc>
                <a:spcPct val="110000"/>
              </a:lnSpc>
            </a:pPr>
            <a:r>
              <a:rPr lang="zh-CN" altLang="en-US" sz="2400" dirty="0">
                <a:latin typeface="Times New Roman" panose="02020603050405020304" pitchFamily="18" charset="0"/>
              </a:rPr>
              <a:t>∑</a:t>
            </a:r>
            <a:r>
              <a:rPr lang="en-US" altLang="zh-CN" sz="2400" dirty="0">
                <a:latin typeface="Times New Roman" panose="02020603050405020304" pitchFamily="18" charset="0"/>
              </a:rPr>
              <a:t>k</a:t>
            </a:r>
            <a:r>
              <a:rPr lang="zh-CN" altLang="en-US" sz="2400" dirty="0">
                <a:latin typeface="Times New Roman" panose="02020603050405020304" pitchFamily="18" charset="0"/>
              </a:rPr>
              <a:t>是确定的（或者为</a:t>
            </a:r>
            <a:r>
              <a:rPr lang="en-US" altLang="zh-CN" sz="2400" dirty="0">
                <a:latin typeface="Times New Roman" panose="02020603050405020304" pitchFamily="18" charset="0"/>
              </a:rPr>
              <a:t>0</a:t>
            </a:r>
            <a:r>
              <a:rPr lang="zh-CN" altLang="en-US" sz="2400" dirty="0">
                <a:latin typeface="Times New Roman" panose="02020603050405020304" pitchFamily="18" charset="0"/>
              </a:rPr>
              <a:t>或者为</a:t>
            </a:r>
            <a:r>
              <a:rPr lang="en-US" altLang="zh-CN" sz="2400" dirty="0">
                <a:latin typeface="Times New Roman" panose="02020603050405020304" pitchFamily="18" charset="0"/>
              </a:rPr>
              <a:t>1</a:t>
            </a:r>
            <a:r>
              <a:rPr lang="zh-CN" altLang="en-US" sz="2400" dirty="0">
                <a:latin typeface="Times New Roman" panose="02020603050405020304" pitchFamily="18" charset="0"/>
              </a:rPr>
              <a:t>，取决于加密算法的密钥）。</a:t>
            </a:r>
            <a:endParaRPr lang="zh-CN" altLang="en-US" sz="2400" dirty="0">
              <a:latin typeface="Times New Roman" panose="02020603050405020304" pitchFamily="18" charset="0"/>
            </a:endParaRPr>
          </a:p>
          <a:p>
            <a:pPr algn="just"/>
            <a:r>
              <a:rPr lang="en-US" altLang="zh-CN" sz="2400" dirty="0">
                <a:solidFill>
                  <a:srgbClr val="EB5E59"/>
                </a:solidFill>
                <a:latin typeface="Times New Roman" panose="02020603050405020304" pitchFamily="18" charset="0"/>
              </a:rPr>
              <a:t>U</a:t>
            </a:r>
            <a:r>
              <a:rPr lang="en-US" altLang="zh-CN" sz="2400" baseline="-25000" dirty="0">
                <a:solidFill>
                  <a:srgbClr val="EB5E59"/>
                </a:solidFill>
                <a:latin typeface="Times New Roman" panose="02020603050405020304" pitchFamily="18" charset="0"/>
              </a:rPr>
              <a:t>4,6</a:t>
            </a:r>
            <a:r>
              <a:rPr lang="en-US" altLang="zh-CN" sz="2400" dirty="0">
                <a:solidFill>
                  <a:srgbClr val="EB5E59"/>
                </a:solidFill>
                <a:latin typeface="Times New Roman" panose="02020603050405020304" pitchFamily="18" charset="0"/>
              </a:rPr>
              <a:t> </a:t>
            </a:r>
            <a:r>
              <a:rPr lang="en-US" altLang="zh-CN" sz="2400" dirty="0">
                <a:solidFill>
                  <a:srgbClr val="EB5E59"/>
                </a:solidFill>
                <a:latin typeface="Times New Roman" panose="02020603050405020304" pitchFamily="18" charset="0"/>
                <a:sym typeface="Symbol" panose="05050102010706020507" pitchFamily="18" charset="2"/>
              </a:rPr>
              <a:t></a:t>
            </a:r>
            <a:r>
              <a:rPr lang="en-US" altLang="zh-CN" sz="2400" dirty="0">
                <a:solidFill>
                  <a:srgbClr val="EB5E59"/>
                </a:solidFill>
                <a:latin typeface="Times New Roman" panose="02020603050405020304" pitchFamily="18" charset="0"/>
              </a:rPr>
              <a:t> U</a:t>
            </a:r>
            <a:r>
              <a:rPr lang="en-US" altLang="zh-CN" sz="2400" baseline="-25000" dirty="0">
                <a:solidFill>
                  <a:srgbClr val="EB5E59"/>
                </a:solidFill>
                <a:latin typeface="Times New Roman" panose="02020603050405020304" pitchFamily="18" charset="0"/>
              </a:rPr>
              <a:t>4,8</a:t>
            </a:r>
            <a:r>
              <a:rPr lang="en-US" altLang="zh-CN" sz="2400" dirty="0">
                <a:solidFill>
                  <a:srgbClr val="EB5E59"/>
                </a:solidFill>
                <a:latin typeface="Times New Roman" panose="02020603050405020304" pitchFamily="18" charset="0"/>
              </a:rPr>
              <a:t> </a:t>
            </a:r>
            <a:r>
              <a:rPr lang="en-US" altLang="zh-CN" sz="2400" dirty="0">
                <a:solidFill>
                  <a:srgbClr val="EB5E59"/>
                </a:solidFill>
                <a:latin typeface="Times New Roman" panose="02020603050405020304" pitchFamily="18" charset="0"/>
                <a:sym typeface="Symbol" panose="05050102010706020507" pitchFamily="18" charset="2"/>
              </a:rPr>
              <a:t></a:t>
            </a:r>
            <a:r>
              <a:rPr lang="en-US" altLang="zh-CN" sz="2400" dirty="0">
                <a:solidFill>
                  <a:srgbClr val="EB5E59"/>
                </a:solidFill>
                <a:latin typeface="Times New Roman" panose="02020603050405020304" pitchFamily="18" charset="0"/>
              </a:rPr>
              <a:t> U</a:t>
            </a:r>
            <a:r>
              <a:rPr lang="en-US" altLang="zh-CN" sz="2400" baseline="-25000" dirty="0">
                <a:solidFill>
                  <a:srgbClr val="EB5E59"/>
                </a:solidFill>
                <a:latin typeface="Times New Roman" panose="02020603050405020304" pitchFamily="18" charset="0"/>
              </a:rPr>
              <a:t>4,14</a:t>
            </a:r>
            <a:r>
              <a:rPr lang="en-US" altLang="zh-CN" sz="2400" dirty="0">
                <a:solidFill>
                  <a:srgbClr val="EB5E59"/>
                </a:solidFill>
                <a:latin typeface="Times New Roman" panose="02020603050405020304" pitchFamily="18" charset="0"/>
              </a:rPr>
              <a:t> </a:t>
            </a:r>
            <a:r>
              <a:rPr lang="en-US" altLang="zh-CN" sz="2400" dirty="0">
                <a:solidFill>
                  <a:srgbClr val="EB5E59"/>
                </a:solidFill>
                <a:latin typeface="Times New Roman" panose="02020603050405020304" pitchFamily="18" charset="0"/>
                <a:sym typeface="Symbol" panose="05050102010706020507" pitchFamily="18" charset="2"/>
              </a:rPr>
              <a:t></a:t>
            </a:r>
            <a:r>
              <a:rPr lang="en-US" altLang="zh-CN" sz="2400" dirty="0">
                <a:solidFill>
                  <a:srgbClr val="EB5E59"/>
                </a:solidFill>
                <a:latin typeface="Times New Roman" panose="02020603050405020304" pitchFamily="18" charset="0"/>
              </a:rPr>
              <a:t> U</a:t>
            </a:r>
            <a:r>
              <a:rPr lang="en-US" altLang="zh-CN" sz="2400" baseline="-25000" dirty="0">
                <a:solidFill>
                  <a:srgbClr val="EB5E59"/>
                </a:solidFill>
                <a:latin typeface="Times New Roman" panose="02020603050405020304" pitchFamily="18" charset="0"/>
              </a:rPr>
              <a:t>4,16</a:t>
            </a:r>
            <a:r>
              <a:rPr lang="en-US" altLang="zh-CN" sz="2400" dirty="0">
                <a:solidFill>
                  <a:srgbClr val="EB5E59"/>
                </a:solidFill>
                <a:latin typeface="Times New Roman" panose="02020603050405020304" pitchFamily="18" charset="0"/>
              </a:rPr>
              <a:t> </a:t>
            </a:r>
            <a:r>
              <a:rPr lang="en-US" altLang="zh-CN" sz="2400" dirty="0">
                <a:solidFill>
                  <a:srgbClr val="EB5E59"/>
                </a:solidFill>
                <a:latin typeface="Times New Roman" panose="02020603050405020304" pitchFamily="18" charset="0"/>
                <a:sym typeface="Symbol" panose="05050102010706020507" pitchFamily="18" charset="2"/>
              </a:rPr>
              <a:t></a:t>
            </a:r>
            <a:r>
              <a:rPr lang="en-US" altLang="zh-CN" sz="2400" dirty="0">
                <a:solidFill>
                  <a:srgbClr val="EB5E59"/>
                </a:solidFill>
                <a:latin typeface="Times New Roman" panose="02020603050405020304" pitchFamily="18" charset="0"/>
              </a:rPr>
              <a:t> P</a:t>
            </a:r>
            <a:r>
              <a:rPr lang="en-US" altLang="zh-CN" sz="2400" baseline="-25000" dirty="0">
                <a:solidFill>
                  <a:srgbClr val="EB5E59"/>
                </a:solidFill>
                <a:latin typeface="Times New Roman" panose="02020603050405020304" pitchFamily="18" charset="0"/>
              </a:rPr>
              <a:t>5</a:t>
            </a:r>
            <a:r>
              <a:rPr lang="en-US" altLang="zh-CN" sz="2400" dirty="0">
                <a:solidFill>
                  <a:srgbClr val="EB5E59"/>
                </a:solidFill>
                <a:latin typeface="Times New Roman" panose="02020603050405020304" pitchFamily="18" charset="0"/>
              </a:rPr>
              <a:t> </a:t>
            </a:r>
            <a:r>
              <a:rPr lang="en-US" altLang="zh-CN" sz="2400" dirty="0">
                <a:solidFill>
                  <a:srgbClr val="EB5E59"/>
                </a:solidFill>
                <a:latin typeface="Times New Roman" panose="02020603050405020304" pitchFamily="18" charset="0"/>
                <a:sym typeface="Symbol" panose="05050102010706020507" pitchFamily="18" charset="2"/>
              </a:rPr>
              <a:t></a:t>
            </a:r>
            <a:r>
              <a:rPr lang="en-US" altLang="zh-CN" sz="2400" dirty="0">
                <a:solidFill>
                  <a:srgbClr val="EB5E59"/>
                </a:solidFill>
                <a:latin typeface="Times New Roman" panose="02020603050405020304" pitchFamily="18" charset="0"/>
              </a:rPr>
              <a:t> P</a:t>
            </a:r>
            <a:r>
              <a:rPr lang="en-US" altLang="zh-CN" sz="2400" baseline="-25000" dirty="0">
                <a:solidFill>
                  <a:srgbClr val="EB5E59"/>
                </a:solidFill>
                <a:latin typeface="Times New Roman" panose="02020603050405020304" pitchFamily="18" charset="0"/>
              </a:rPr>
              <a:t>7</a:t>
            </a:r>
            <a:r>
              <a:rPr lang="en-US" altLang="zh-CN" sz="2400" dirty="0">
                <a:solidFill>
                  <a:srgbClr val="EB5E59"/>
                </a:solidFill>
                <a:latin typeface="Times New Roman" panose="02020603050405020304" pitchFamily="18" charset="0"/>
              </a:rPr>
              <a:t> </a:t>
            </a:r>
            <a:r>
              <a:rPr lang="en-US" altLang="zh-CN" sz="2400" dirty="0">
                <a:solidFill>
                  <a:srgbClr val="EB5E59"/>
                </a:solidFill>
                <a:latin typeface="Times New Roman" panose="02020603050405020304" pitchFamily="18" charset="0"/>
                <a:sym typeface="Symbol" panose="05050102010706020507" pitchFamily="18" charset="2"/>
              </a:rPr>
              <a:t></a:t>
            </a:r>
            <a:r>
              <a:rPr lang="en-US" altLang="zh-CN" sz="2400" dirty="0">
                <a:solidFill>
                  <a:srgbClr val="EB5E59"/>
                </a:solidFill>
                <a:latin typeface="Times New Roman" panose="02020603050405020304" pitchFamily="18" charset="0"/>
              </a:rPr>
              <a:t> P</a:t>
            </a:r>
            <a:r>
              <a:rPr lang="en-US" altLang="zh-CN" sz="2400" baseline="-25000" dirty="0">
                <a:solidFill>
                  <a:srgbClr val="EB5E59"/>
                </a:solidFill>
                <a:latin typeface="Times New Roman" panose="02020603050405020304" pitchFamily="18" charset="0"/>
              </a:rPr>
              <a:t>8</a:t>
            </a:r>
            <a:r>
              <a:rPr lang="zh-CN" altLang="en-US" sz="2400" dirty="0">
                <a:solidFill>
                  <a:srgbClr val="EB5E59"/>
                </a:solidFill>
                <a:latin typeface="Times New Roman" panose="02020603050405020304" pitchFamily="18" charset="0"/>
              </a:rPr>
              <a:t>＝</a:t>
            </a:r>
            <a:r>
              <a:rPr lang="en-US" altLang="zh-CN" sz="2400" dirty="0" smtClean="0">
                <a:solidFill>
                  <a:srgbClr val="EB5E59"/>
                </a:solidFill>
                <a:latin typeface="Times New Roman" panose="02020603050405020304" pitchFamily="18" charset="0"/>
              </a:rPr>
              <a:t>0</a:t>
            </a:r>
            <a:r>
              <a:rPr lang="zh-CN" altLang="en-US" sz="2400" dirty="0" smtClean="0">
                <a:latin typeface="Times New Roman" panose="02020603050405020304" pitchFamily="18" charset="0"/>
              </a:rPr>
              <a:t>成立</a:t>
            </a:r>
            <a:r>
              <a:rPr lang="zh-CN" altLang="en-US" sz="2400" dirty="0">
                <a:latin typeface="Times New Roman" panose="02020603050405020304" pitchFamily="18" charset="0"/>
              </a:rPr>
              <a:t>的概率为</a:t>
            </a:r>
            <a:r>
              <a:rPr lang="en-US" altLang="zh-CN" sz="2400" dirty="0">
                <a:latin typeface="Times New Roman" panose="02020603050405020304" pitchFamily="18" charset="0"/>
              </a:rPr>
              <a:t>15/32 </a:t>
            </a:r>
            <a:r>
              <a:rPr lang="zh-CN" altLang="en-US" sz="2400" dirty="0">
                <a:latin typeface="Times New Roman" panose="02020603050405020304" pitchFamily="18" charset="0"/>
              </a:rPr>
              <a:t>或者</a:t>
            </a:r>
            <a:r>
              <a:rPr lang="en-US" altLang="zh-CN" sz="2400" dirty="0">
                <a:latin typeface="Times New Roman" panose="02020603050405020304" pitchFamily="18" charset="0"/>
              </a:rPr>
              <a:t>(1</a:t>
            </a:r>
            <a:r>
              <a:rPr lang="zh-CN" altLang="en-US" sz="2400" dirty="0">
                <a:latin typeface="Times New Roman" panose="02020603050405020304" pitchFamily="18" charset="0"/>
              </a:rPr>
              <a:t>－</a:t>
            </a:r>
            <a:r>
              <a:rPr lang="en-US" altLang="zh-CN" sz="2400" dirty="0">
                <a:latin typeface="Times New Roman" panose="02020603050405020304" pitchFamily="18" charset="0"/>
              </a:rPr>
              <a:t>15/32)</a:t>
            </a:r>
            <a:r>
              <a:rPr lang="zh-CN" altLang="en-US" sz="2400" dirty="0">
                <a:latin typeface="Times New Roman" panose="02020603050405020304" pitchFamily="18" charset="0"/>
              </a:rPr>
              <a:t>＝</a:t>
            </a:r>
            <a:r>
              <a:rPr lang="en-US" altLang="zh-CN" sz="2400" dirty="0">
                <a:latin typeface="Times New Roman" panose="02020603050405020304" pitchFamily="18" charset="0"/>
              </a:rPr>
              <a:t>17/32</a:t>
            </a:r>
            <a:r>
              <a:rPr lang="zh-CN" altLang="en-US" sz="2400" dirty="0">
                <a:latin typeface="Times New Roman" panose="02020603050405020304" pitchFamily="18" charset="0"/>
              </a:rPr>
              <a:t>（取决于∑</a:t>
            </a:r>
            <a:r>
              <a:rPr lang="en-US" altLang="zh-CN" sz="2400" dirty="0">
                <a:latin typeface="Times New Roman" panose="02020603050405020304" pitchFamily="18" charset="0"/>
              </a:rPr>
              <a:t>k</a:t>
            </a:r>
            <a:r>
              <a:rPr lang="zh-CN" altLang="en-US" sz="2400" dirty="0">
                <a:latin typeface="Times New Roman" panose="02020603050405020304" pitchFamily="18" charset="0"/>
              </a:rPr>
              <a:t>的值是</a:t>
            </a:r>
            <a:r>
              <a:rPr lang="en-US" altLang="zh-CN" sz="2400" dirty="0">
                <a:latin typeface="Times New Roman" panose="02020603050405020304" pitchFamily="18" charset="0"/>
              </a:rPr>
              <a:t>0</a:t>
            </a:r>
            <a:r>
              <a:rPr lang="zh-CN" altLang="en-US" sz="2400" dirty="0">
                <a:latin typeface="Times New Roman" panose="02020603050405020304" pitchFamily="18" charset="0"/>
              </a:rPr>
              <a:t>还是</a:t>
            </a:r>
            <a:r>
              <a:rPr lang="en-US" altLang="zh-CN" sz="2400" dirty="0">
                <a:latin typeface="Times New Roman" panose="02020603050405020304" pitchFamily="18" charset="0"/>
              </a:rPr>
              <a:t>1</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algn="just"/>
            <a:r>
              <a:rPr lang="zh-CN" altLang="en-US" sz="2400" dirty="0">
                <a:latin typeface="Times New Roman" panose="02020603050405020304" pitchFamily="18" charset="0"/>
              </a:rPr>
              <a:t>换句话说，现在有前三轮加密过程的一个线性近似表达式，其线性偏移量是</a:t>
            </a:r>
            <a:r>
              <a:rPr lang="en-US" altLang="zh-CN" sz="2400" dirty="0">
                <a:latin typeface="Times New Roman" panose="02020603050405020304" pitchFamily="18" charset="0"/>
              </a:rPr>
              <a:t>1/32</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219200" y="4281711"/>
            <a:ext cx="10101943" cy="0"/>
          </a:xfrm>
          <a:prstGeom prst="line">
            <a:avLst/>
          </a:prstGeom>
          <a:ln>
            <a:solidFill>
              <a:srgbClr val="1D1913"/>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1946560" y="4111766"/>
            <a:ext cx="339895" cy="339895"/>
          </a:xfrm>
          <a:prstGeom prst="ellipse">
            <a:avLst/>
          </a:prstGeom>
          <a:solidFill>
            <a:srgbClr val="1D1913"/>
          </a:solidFill>
          <a:ln>
            <a:solidFill>
              <a:srgbClr val="1D19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265872" y="4122415"/>
            <a:ext cx="339895" cy="339895"/>
          </a:xfrm>
          <a:prstGeom prst="ellipse">
            <a:avLst/>
          </a:prstGeom>
          <a:solidFill>
            <a:schemeClr val="bg1"/>
          </a:solidFill>
          <a:ln w="57150">
            <a:solidFill>
              <a:srgbClr val="1D19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7981573" y="4111766"/>
            <a:ext cx="339895" cy="339895"/>
          </a:xfrm>
          <a:prstGeom prst="ellipse">
            <a:avLst/>
          </a:prstGeom>
          <a:solidFill>
            <a:srgbClr val="1D1913"/>
          </a:solidFill>
          <a:ln>
            <a:solidFill>
              <a:srgbClr val="1D19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a:off x="11304940" y="4171394"/>
            <a:ext cx="80926" cy="220635"/>
          </a:xfrm>
          <a:prstGeom prst="triangle">
            <a:avLst/>
          </a:prstGeom>
          <a:solidFill>
            <a:srgbClr val="1D1913"/>
          </a:solidFill>
          <a:ln>
            <a:solidFill>
              <a:srgbClr val="1D19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标注 18"/>
          <p:cNvSpPr/>
          <p:nvPr/>
        </p:nvSpPr>
        <p:spPr>
          <a:xfrm>
            <a:off x="1463040" y="2703586"/>
            <a:ext cx="2456597" cy="932378"/>
          </a:xfrm>
          <a:prstGeom prst="wedgeRectCallout">
            <a:avLst>
              <a:gd name="adj1" fmla="val -26388"/>
              <a:gd name="adj2" fmla="val 63315"/>
            </a:avLst>
          </a:prstGeom>
          <a:solidFill>
            <a:srgbClr val="EB5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bg1"/>
                </a:solidFill>
                <a:latin typeface="微软雅黑" panose="020B0503020204020204" pitchFamily="34" charset="-122"/>
                <a:ea typeface="微软雅黑" panose="020B0503020204020204" pitchFamily="34" charset="-122"/>
              </a:rPr>
              <a:t>设计</a:t>
            </a:r>
            <a:r>
              <a:rPr lang="en-US" altLang="zh-CN" sz="1600" b="1" dirty="0">
                <a:solidFill>
                  <a:schemeClr val="bg1"/>
                </a:solidFill>
                <a:latin typeface="微软雅黑" panose="020B0503020204020204" pitchFamily="34" charset="-122"/>
                <a:ea typeface="微软雅黑" panose="020B0503020204020204" pitchFamily="34" charset="-122"/>
              </a:rPr>
              <a:t>DES</a:t>
            </a:r>
            <a:r>
              <a:rPr lang="zh-CN" altLang="en-US" sz="1600" b="1" dirty="0">
                <a:solidFill>
                  <a:schemeClr val="bg1"/>
                </a:solidFill>
                <a:latin typeface="微软雅黑" panose="020B0503020204020204" pitchFamily="34" charset="-122"/>
                <a:ea typeface="微软雅黑" panose="020B0503020204020204" pitchFamily="34" charset="-122"/>
              </a:rPr>
              <a:t>的</a:t>
            </a:r>
            <a:r>
              <a:rPr lang="en-US" altLang="zh-CN" sz="1600" b="1" dirty="0">
                <a:solidFill>
                  <a:schemeClr val="bg1"/>
                </a:solidFill>
                <a:latin typeface="微软雅黑" panose="020B0503020204020204" pitchFamily="34" charset="-122"/>
                <a:ea typeface="微软雅黑" panose="020B0503020204020204" pitchFamily="34" charset="-122"/>
              </a:rPr>
              <a:t>IBM</a:t>
            </a:r>
            <a:r>
              <a:rPr lang="zh-CN" altLang="en-US" sz="1600" b="1" dirty="0">
                <a:solidFill>
                  <a:schemeClr val="bg1"/>
                </a:solidFill>
                <a:latin typeface="微软雅黑" panose="020B0503020204020204" pitchFamily="34" charset="-122"/>
                <a:ea typeface="微软雅黑" panose="020B0503020204020204" pitchFamily="34" charset="-122"/>
              </a:rPr>
              <a:t>小组知道了差分分析</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useBgFill="1">
        <p:nvSpPr>
          <p:cNvPr id="20" name="矩形标注 19"/>
          <p:cNvSpPr/>
          <p:nvPr/>
        </p:nvSpPr>
        <p:spPr>
          <a:xfrm rot="10800000">
            <a:off x="4890940" y="5000107"/>
            <a:ext cx="2909198" cy="1070266"/>
          </a:xfrm>
          <a:prstGeom prst="wedgeRectCallout">
            <a:avLst>
              <a:gd name="adj1" fmla="val 31680"/>
              <a:gd name="adj2" fmla="val 66894"/>
            </a:avLst>
          </a:prstGeom>
          <a:ln w="57150">
            <a:solidFill>
              <a:srgbClr val="1D19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标注 20"/>
          <p:cNvSpPr/>
          <p:nvPr/>
        </p:nvSpPr>
        <p:spPr>
          <a:xfrm>
            <a:off x="7647001" y="2511012"/>
            <a:ext cx="2609086" cy="1122557"/>
          </a:xfrm>
          <a:prstGeom prst="wedgeRectCallout">
            <a:avLst>
              <a:gd name="adj1" fmla="val -25277"/>
              <a:gd name="adj2" fmla="val 68673"/>
            </a:avLst>
          </a:prstGeom>
          <a:solidFill>
            <a:srgbClr val="EB5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396063" y="3756628"/>
            <a:ext cx="1437637" cy="400110"/>
          </a:xfrm>
          <a:prstGeom prst="rect">
            <a:avLst/>
          </a:prstGeom>
          <a:noFill/>
        </p:spPr>
        <p:txBody>
          <a:bodyPr wrap="square" rtlCol="0">
            <a:spAutoFit/>
          </a:bodyPr>
          <a:lstStyle/>
          <a:p>
            <a:pPr algn="ctr"/>
            <a:r>
              <a:rPr lang="en-US" altLang="zh-CN" sz="2000" dirty="0" smtClean="0">
                <a:solidFill>
                  <a:srgbClr val="163152"/>
                </a:solidFill>
                <a:latin typeface="MHeiSung HKS UltraBold" panose="00000900000000000000" pitchFamily="2" charset="-120"/>
                <a:ea typeface="MHeiSung HKS UltraBold" panose="00000900000000000000" pitchFamily="2" charset="-120"/>
              </a:rPr>
              <a:t>1974</a:t>
            </a:r>
            <a:endParaRPr lang="zh-CN" altLang="en-US" sz="2000" dirty="0">
              <a:solidFill>
                <a:srgbClr val="163152"/>
              </a:solidFill>
              <a:latin typeface="MHeiSung HKS UltraBold" panose="00000900000000000000" pitchFamily="2" charset="-120"/>
              <a:ea typeface="MHeiSung HKS UltraBold" panose="00000900000000000000" pitchFamily="2" charset="-120"/>
            </a:endParaRPr>
          </a:p>
        </p:txBody>
      </p:sp>
      <p:sp>
        <p:nvSpPr>
          <p:cNvPr id="24" name="文本框 23"/>
          <p:cNvSpPr txBox="1"/>
          <p:nvPr/>
        </p:nvSpPr>
        <p:spPr>
          <a:xfrm>
            <a:off x="7446855" y="3806544"/>
            <a:ext cx="1437637" cy="400110"/>
          </a:xfrm>
          <a:prstGeom prst="rect">
            <a:avLst/>
          </a:prstGeom>
          <a:noFill/>
        </p:spPr>
        <p:txBody>
          <a:bodyPr wrap="square" rtlCol="0">
            <a:spAutoFit/>
          </a:bodyPr>
          <a:lstStyle/>
          <a:p>
            <a:pPr algn="ctr"/>
            <a:r>
              <a:rPr lang="en-US" altLang="zh-CN" sz="2000" dirty="0" smtClean="0">
                <a:solidFill>
                  <a:srgbClr val="163152"/>
                </a:solidFill>
                <a:latin typeface="MHeiSung HKS UltraBold" panose="00000900000000000000" pitchFamily="2" charset="-120"/>
                <a:ea typeface="MHeiSung HKS UltraBold" panose="00000900000000000000" pitchFamily="2" charset="-120"/>
              </a:rPr>
              <a:t>1991</a:t>
            </a:r>
            <a:endParaRPr lang="zh-CN" altLang="en-US" sz="2000" dirty="0">
              <a:solidFill>
                <a:srgbClr val="163152"/>
              </a:solidFill>
              <a:latin typeface="MHeiSung HKS UltraBold" panose="00000900000000000000" pitchFamily="2" charset="-120"/>
              <a:ea typeface="MHeiSung HKS UltraBold" panose="00000900000000000000" pitchFamily="2" charset="-120"/>
            </a:endParaRPr>
          </a:p>
        </p:txBody>
      </p:sp>
      <p:sp>
        <p:nvSpPr>
          <p:cNvPr id="25" name="文本框 24"/>
          <p:cNvSpPr txBox="1"/>
          <p:nvPr/>
        </p:nvSpPr>
        <p:spPr>
          <a:xfrm>
            <a:off x="4717000" y="4514224"/>
            <a:ext cx="1437637" cy="400110"/>
          </a:xfrm>
          <a:prstGeom prst="rect">
            <a:avLst/>
          </a:prstGeom>
          <a:noFill/>
        </p:spPr>
        <p:txBody>
          <a:bodyPr wrap="square" rtlCol="0">
            <a:spAutoFit/>
          </a:bodyPr>
          <a:lstStyle/>
          <a:p>
            <a:pPr algn="ctr"/>
            <a:r>
              <a:rPr lang="en-US" altLang="zh-CN" sz="2000" dirty="0" smtClean="0">
                <a:solidFill>
                  <a:srgbClr val="163152"/>
                </a:solidFill>
                <a:latin typeface="MHeiSung HKS UltraBold" panose="00000900000000000000" pitchFamily="2" charset="-120"/>
                <a:ea typeface="MHeiSung HKS UltraBold" panose="00000900000000000000" pitchFamily="2" charset="-120"/>
              </a:rPr>
              <a:t>1990</a:t>
            </a:r>
            <a:endParaRPr lang="zh-CN" altLang="en-US" sz="2000" dirty="0">
              <a:solidFill>
                <a:srgbClr val="163152"/>
              </a:solidFill>
              <a:latin typeface="MHeiSung HKS UltraBold" panose="00000900000000000000" pitchFamily="2" charset="-120"/>
              <a:ea typeface="MHeiSung HKS UltraBold" panose="00000900000000000000" pitchFamily="2" charset="-120"/>
            </a:endParaRPr>
          </a:p>
        </p:txBody>
      </p:sp>
      <p:sp>
        <p:nvSpPr>
          <p:cNvPr id="26" name="文本框 25"/>
          <p:cNvSpPr txBox="1"/>
          <p:nvPr/>
        </p:nvSpPr>
        <p:spPr>
          <a:xfrm>
            <a:off x="9134054" y="4406685"/>
            <a:ext cx="1437637" cy="400110"/>
          </a:xfrm>
          <a:prstGeom prst="rect">
            <a:avLst/>
          </a:prstGeom>
          <a:noFill/>
        </p:spPr>
        <p:txBody>
          <a:bodyPr wrap="square" rtlCol="0">
            <a:spAutoFit/>
          </a:bodyPr>
          <a:lstStyle/>
          <a:p>
            <a:pPr algn="ctr"/>
            <a:r>
              <a:rPr lang="en-US" altLang="zh-CN" sz="2000" dirty="0" smtClean="0">
                <a:solidFill>
                  <a:srgbClr val="163152"/>
                </a:solidFill>
                <a:latin typeface="MHeiSung HKS UltraBold" panose="00000900000000000000" pitchFamily="2" charset="-120"/>
                <a:ea typeface="MHeiSung HKS UltraBold" panose="00000900000000000000" pitchFamily="2" charset="-120"/>
              </a:rPr>
              <a:t>……</a:t>
            </a:r>
            <a:endParaRPr lang="zh-CN" altLang="en-US" sz="2000" dirty="0">
              <a:solidFill>
                <a:srgbClr val="163152"/>
              </a:solidFill>
              <a:latin typeface="MHeiSung HKS UltraBold" panose="00000900000000000000" pitchFamily="2" charset="-120"/>
              <a:ea typeface="MHeiSung HKS UltraBold" panose="00000900000000000000" pitchFamily="2" charset="-120"/>
            </a:endParaRPr>
          </a:p>
        </p:txBody>
      </p:sp>
      <p:sp>
        <p:nvSpPr>
          <p:cNvPr id="58" name="文本框 57"/>
          <p:cNvSpPr txBox="1"/>
          <p:nvPr/>
        </p:nvSpPr>
        <p:spPr>
          <a:xfrm>
            <a:off x="7647001" y="2541688"/>
            <a:ext cx="2609086" cy="1323439"/>
          </a:xfrm>
          <a:prstGeom prst="rect">
            <a:avLst/>
          </a:prstGeom>
          <a:noFill/>
        </p:spPr>
        <p:txBody>
          <a:bodyPr wrap="square" rtlCol="0">
            <a:spAutoFit/>
          </a:bodyPr>
          <a:lstStyle/>
          <a:p>
            <a:r>
              <a:rPr lang="en-US" altLang="zh-CN" sz="1600" b="1" dirty="0" err="1" smtClean="0">
                <a:solidFill>
                  <a:schemeClr val="bg1"/>
                </a:solidFill>
                <a:latin typeface="微软雅黑" panose="020B0503020204020204" pitchFamily="34" charset="-122"/>
                <a:ea typeface="微软雅黑" panose="020B0503020204020204" pitchFamily="34" charset="-122"/>
              </a:rPr>
              <a:t>Biham</a:t>
            </a:r>
            <a:r>
              <a:rPr lang="zh-CN" altLang="en-US" sz="1600" b="1" dirty="0" smtClean="0">
                <a:solidFill>
                  <a:schemeClr val="bg1"/>
                </a:solidFill>
                <a:latin typeface="微软雅黑" panose="020B0503020204020204" pitchFamily="34" charset="-122"/>
                <a:ea typeface="微软雅黑" panose="020B0503020204020204" pitchFamily="34" charset="-122"/>
              </a:rPr>
              <a:t>和</a:t>
            </a:r>
            <a:r>
              <a:rPr lang="en-US" altLang="zh-CN" sz="1600" b="1" dirty="0" smtClean="0">
                <a:solidFill>
                  <a:schemeClr val="bg1"/>
                </a:solidFill>
                <a:latin typeface="微软雅黑" panose="020B0503020204020204" pitchFamily="34" charset="-122"/>
                <a:ea typeface="微软雅黑" panose="020B0503020204020204" pitchFamily="34" charset="-122"/>
              </a:rPr>
              <a:t>Shamir</a:t>
            </a:r>
            <a:r>
              <a:rPr lang="zh-CN" altLang="en-US" sz="1600" b="1" dirty="0" smtClean="0">
                <a:solidFill>
                  <a:schemeClr val="bg1"/>
                </a:solidFill>
                <a:latin typeface="微软雅黑" panose="020B0503020204020204" pitchFamily="34" charset="-122"/>
                <a:ea typeface="微软雅黑" panose="020B0503020204020204" pitchFamily="34" charset="-122"/>
              </a:rPr>
              <a:t>对多种加密算法和</a:t>
            </a:r>
            <a:r>
              <a:rPr lang="en-US" altLang="zh-CN" sz="1600" b="1" dirty="0" smtClean="0">
                <a:solidFill>
                  <a:schemeClr val="bg1"/>
                </a:solidFill>
                <a:latin typeface="微软雅黑" panose="020B0503020204020204" pitchFamily="34" charset="-122"/>
                <a:ea typeface="微软雅黑" panose="020B0503020204020204" pitchFamily="34" charset="-122"/>
              </a:rPr>
              <a:t>Hash</a:t>
            </a:r>
            <a:r>
              <a:rPr lang="zh-CN" altLang="en-US" sz="1600" b="1" dirty="0" smtClean="0">
                <a:solidFill>
                  <a:schemeClr val="bg1"/>
                </a:solidFill>
                <a:latin typeface="微软雅黑" panose="020B0503020204020204" pitchFamily="34" charset="-122"/>
                <a:ea typeface="微软雅黑" panose="020B0503020204020204" pitchFamily="34" charset="-122"/>
              </a:rPr>
              <a:t>函数进行差分密码分析攻击，结果发表在</a:t>
            </a:r>
            <a:r>
              <a:rPr lang="en-US" altLang="zh-CN" sz="1600" b="1" dirty="0" smtClean="0">
                <a:solidFill>
                  <a:schemeClr val="bg1"/>
                </a:solidFill>
                <a:latin typeface="微软雅黑" panose="020B0503020204020204" pitchFamily="34" charset="-122"/>
                <a:ea typeface="微软雅黑" panose="020B0503020204020204" pitchFamily="34" charset="-122"/>
              </a:rPr>
              <a:t>[BIHA93]</a:t>
            </a:r>
            <a:r>
              <a:rPr lang="zh-CN" altLang="en-US" sz="1600" b="1" dirty="0" smtClean="0">
                <a:solidFill>
                  <a:schemeClr val="bg1"/>
                </a:solidFill>
                <a:latin typeface="微软雅黑" panose="020B0503020204020204" pitchFamily="34" charset="-122"/>
                <a:ea typeface="微软雅黑" panose="020B0503020204020204" pitchFamily="34" charset="-122"/>
              </a:rPr>
              <a:t>中</a:t>
            </a:r>
            <a:endParaRPr lang="zh-CN" altLang="en-US" sz="1600" b="1" dirty="0">
              <a:solidFill>
                <a:schemeClr val="bg1"/>
              </a:solidFill>
              <a:latin typeface="微软雅黑" panose="020B0503020204020204" pitchFamily="34" charset="-122"/>
              <a:ea typeface="微软雅黑" panose="020B0503020204020204" pitchFamily="34" charset="-122"/>
            </a:endParaRPr>
          </a:p>
          <a:p>
            <a:endParaRPr lang="zh-CN" altLang="en-US" sz="1600" b="1" dirty="0">
              <a:latin typeface="微软雅黑" panose="020B0503020204020204" pitchFamily="34" charset="-122"/>
              <a:ea typeface="微软雅黑" panose="020B0503020204020204" pitchFamily="34" charset="-122"/>
            </a:endParaRPr>
          </a:p>
        </p:txBody>
      </p:sp>
      <p:sp>
        <p:nvSpPr>
          <p:cNvPr id="59" name="文本框 58"/>
          <p:cNvSpPr txBox="1"/>
          <p:nvPr/>
        </p:nvSpPr>
        <p:spPr>
          <a:xfrm>
            <a:off x="5040995" y="5119741"/>
            <a:ext cx="2609086" cy="830997"/>
          </a:xfrm>
          <a:prstGeom prst="rect">
            <a:avLst/>
          </a:prstGeom>
          <a:noFill/>
        </p:spPr>
        <p:txBody>
          <a:bodyPr wrap="square" rtlCol="0">
            <a:spAutoFit/>
          </a:bodyPr>
          <a:lstStyle/>
          <a:p>
            <a:r>
              <a:rPr lang="zh-CN" altLang="en-US" sz="1600" b="1" dirty="0" smtClean="0">
                <a:latin typeface="微软雅黑" panose="020B0503020204020204" pitchFamily="34" charset="-122"/>
                <a:ea typeface="微软雅黑" panose="020B0503020204020204" pitchFamily="34" charset="-122"/>
              </a:rPr>
              <a:t>差分密码分析公开发表</a:t>
            </a:r>
            <a:endParaRPr lang="en-US" altLang="zh-CN" sz="1600" b="1" dirty="0" smtClean="0">
              <a:latin typeface="微软雅黑" panose="020B0503020204020204" pitchFamily="34" charset="-122"/>
              <a:ea typeface="微软雅黑" panose="020B0503020204020204" pitchFamily="34" charset="-122"/>
            </a:endParaRPr>
          </a:p>
          <a:p>
            <a:r>
              <a:rPr lang="zh-CN" altLang="en-US" sz="1600" b="1" dirty="0" smtClean="0">
                <a:latin typeface="微软雅黑" panose="020B0503020204020204" pitchFamily="34" charset="-122"/>
                <a:ea typeface="微软雅黑" panose="020B0503020204020204" pitchFamily="34" charset="-122"/>
              </a:rPr>
              <a:t>最早研究是</a:t>
            </a:r>
            <a:r>
              <a:rPr lang="en-US" altLang="zh-CN" sz="1600" b="1" dirty="0" smtClean="0">
                <a:latin typeface="微软雅黑" panose="020B0503020204020204" pitchFamily="34" charset="-122"/>
                <a:ea typeface="微软雅黑" panose="020B0503020204020204" pitchFamily="34" charset="-122"/>
              </a:rPr>
              <a:t>Murphy</a:t>
            </a:r>
            <a:r>
              <a:rPr lang="zh-CN" altLang="en-US" sz="1600" b="1" dirty="0" smtClean="0">
                <a:latin typeface="微软雅黑" panose="020B0503020204020204" pitchFamily="34" charset="-122"/>
                <a:ea typeface="微软雅黑" panose="020B0503020204020204" pitchFamily="34" charset="-122"/>
              </a:rPr>
              <a:t>分析分组密码</a:t>
            </a:r>
            <a:r>
              <a:rPr lang="en-US" altLang="zh-CN" sz="1600" b="1" dirty="0" smtClean="0">
                <a:latin typeface="微软雅黑" panose="020B0503020204020204" pitchFamily="34" charset="-122"/>
                <a:ea typeface="微软雅黑" panose="020B0503020204020204" pitchFamily="34" charset="-122"/>
              </a:rPr>
              <a:t>FEAL【MURP90】</a:t>
            </a:r>
            <a:endParaRPr lang="zh-CN" altLang="en-US" sz="1600" b="1" dirty="0">
              <a:latin typeface="微软雅黑" panose="020B0503020204020204" pitchFamily="34" charset="-122"/>
              <a:ea typeface="微软雅黑" panose="020B0503020204020204" pitchFamily="34" charset="-122"/>
            </a:endParaRPr>
          </a:p>
        </p:txBody>
      </p:sp>
      <p:sp>
        <p:nvSpPr>
          <p:cNvPr id="45" name="文本框 44"/>
          <p:cNvSpPr txBox="1"/>
          <p:nvPr/>
        </p:nvSpPr>
        <p:spPr>
          <a:xfrm>
            <a:off x="136752" y="148751"/>
            <a:ext cx="4818929" cy="646331"/>
          </a:xfrm>
          <a:prstGeom prst="rect">
            <a:avLst/>
          </a:prstGeom>
          <a:noFill/>
        </p:spPr>
        <p:txBody>
          <a:bodyPr wrap="square" rtlCol="0">
            <a:spAutoFit/>
          </a:bodyPr>
          <a:lstStyle/>
          <a:p>
            <a:pPr algn="ctr"/>
            <a:r>
              <a:rPr lang="zh-CN" altLang="en-US" sz="3600" dirty="0" smtClean="0">
                <a:solidFill>
                  <a:srgbClr val="EB5E59"/>
                </a:solidFill>
                <a:latin typeface="微软雅黑" panose="020B0503020204020204" pitchFamily="34" charset="-122"/>
                <a:ea typeface="微软雅黑" panose="020B0503020204020204" pitchFamily="34" charset="-122"/>
              </a:rPr>
              <a:t>差分密码分析的历史</a:t>
            </a:r>
            <a:endParaRPr lang="zh-CN" altLang="en-US" sz="3600" dirty="0">
              <a:solidFill>
                <a:srgbClr val="EB5E59"/>
              </a:solidFill>
              <a:latin typeface="微软雅黑" panose="020B0503020204020204" pitchFamily="34" charset="-122"/>
              <a:ea typeface="微软雅黑" panose="020B0503020204020204" pitchFamily="34" charset="-122"/>
            </a:endParaRPr>
          </a:p>
        </p:txBody>
      </p:sp>
      <p:cxnSp>
        <p:nvCxnSpPr>
          <p:cNvPr id="27" name="直接连接符 26"/>
          <p:cNvCxnSpPr/>
          <p:nvPr/>
        </p:nvCxnSpPr>
        <p:spPr>
          <a:xfrm>
            <a:off x="836666" y="4281711"/>
            <a:ext cx="10101943" cy="0"/>
          </a:xfrm>
          <a:prstGeom prst="line">
            <a:avLst/>
          </a:prstGeom>
          <a:ln>
            <a:solidFill>
              <a:srgbClr val="1D191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70295" y="759049"/>
            <a:ext cx="1416591"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356316" y="-3195"/>
            <a:ext cx="0" cy="1239567"/>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fade">
                                      <p:cBhvr>
                                        <p:cTn id="24" dur="1000"/>
                                        <p:tgtEl>
                                          <p:spTgt spid="59"/>
                                        </p:tgtEl>
                                      </p:cBhvr>
                                    </p:animEffect>
                                    <p:anim calcmode="lin" valueType="num">
                                      <p:cBhvr>
                                        <p:cTn id="25" dur="1000" fill="hold"/>
                                        <p:tgtEl>
                                          <p:spTgt spid="59"/>
                                        </p:tgtEl>
                                        <p:attrNameLst>
                                          <p:attrName>ppt_x</p:attrName>
                                        </p:attrNameLst>
                                      </p:cBhvr>
                                      <p:tavLst>
                                        <p:tav tm="0">
                                          <p:val>
                                            <p:strVal val="#ppt_x"/>
                                          </p:val>
                                        </p:tav>
                                        <p:tav tm="100000">
                                          <p:val>
                                            <p:strVal val="#ppt_x"/>
                                          </p:val>
                                        </p:tav>
                                      </p:tavLst>
                                    </p:anim>
                                    <p:anim calcmode="lin" valueType="num">
                                      <p:cBhvr>
                                        <p:cTn id="26" dur="1000" fill="hold"/>
                                        <p:tgtEl>
                                          <p:spTgt spid="59"/>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1000"/>
                                        <p:tgtEl>
                                          <p:spTgt spid="25"/>
                                        </p:tgtEl>
                                      </p:cBhvr>
                                    </p:animEffect>
                                    <p:anim calcmode="lin" valueType="num">
                                      <p:cBhvr>
                                        <p:cTn id="30" dur="1000" fill="hold"/>
                                        <p:tgtEl>
                                          <p:spTgt spid="25"/>
                                        </p:tgtEl>
                                        <p:attrNameLst>
                                          <p:attrName>ppt_x</p:attrName>
                                        </p:attrNameLst>
                                      </p:cBhvr>
                                      <p:tavLst>
                                        <p:tav tm="0">
                                          <p:val>
                                            <p:strVal val="#ppt_x"/>
                                          </p:val>
                                        </p:tav>
                                        <p:tav tm="100000">
                                          <p:val>
                                            <p:strVal val="#ppt_x"/>
                                          </p:val>
                                        </p:tav>
                                      </p:tavLst>
                                    </p:anim>
                                    <p:anim calcmode="lin" valueType="num">
                                      <p:cBhvr>
                                        <p:cTn id="3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1000"/>
                                        <p:tgtEl>
                                          <p:spTgt spid="21"/>
                                        </p:tgtEl>
                                      </p:cBhvr>
                                    </p:animEffect>
                                    <p:anim calcmode="lin" valueType="num">
                                      <p:cBhvr>
                                        <p:cTn id="37" dur="1000" fill="hold"/>
                                        <p:tgtEl>
                                          <p:spTgt spid="21"/>
                                        </p:tgtEl>
                                        <p:attrNameLst>
                                          <p:attrName>ppt_x</p:attrName>
                                        </p:attrNameLst>
                                      </p:cBhvr>
                                      <p:tavLst>
                                        <p:tav tm="0">
                                          <p:val>
                                            <p:strVal val="#ppt_x"/>
                                          </p:val>
                                        </p:tav>
                                        <p:tav tm="100000">
                                          <p:val>
                                            <p:strVal val="#ppt_x"/>
                                          </p:val>
                                        </p:tav>
                                      </p:tavLst>
                                    </p:anim>
                                    <p:anim calcmode="lin" valueType="num">
                                      <p:cBhvr>
                                        <p:cTn id="38" dur="1000" fill="hold"/>
                                        <p:tgtEl>
                                          <p:spTgt spid="21"/>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1000"/>
                                        <p:tgtEl>
                                          <p:spTgt spid="24"/>
                                        </p:tgtEl>
                                      </p:cBhvr>
                                    </p:animEffect>
                                    <p:anim calcmode="lin" valueType="num">
                                      <p:cBhvr>
                                        <p:cTn id="42" dur="1000" fill="hold"/>
                                        <p:tgtEl>
                                          <p:spTgt spid="24"/>
                                        </p:tgtEl>
                                        <p:attrNameLst>
                                          <p:attrName>ppt_x</p:attrName>
                                        </p:attrNameLst>
                                      </p:cBhvr>
                                      <p:tavLst>
                                        <p:tav tm="0">
                                          <p:val>
                                            <p:strVal val="#ppt_x"/>
                                          </p:val>
                                        </p:tav>
                                        <p:tav tm="100000">
                                          <p:val>
                                            <p:strVal val="#ppt_x"/>
                                          </p:val>
                                        </p:tav>
                                      </p:tavLst>
                                    </p:anim>
                                    <p:anim calcmode="lin" valueType="num">
                                      <p:cBhvr>
                                        <p:cTn id="43" dur="1000" fill="hold"/>
                                        <p:tgtEl>
                                          <p:spTgt spid="24"/>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1000"/>
                                        <p:tgtEl>
                                          <p:spTgt spid="58"/>
                                        </p:tgtEl>
                                      </p:cBhvr>
                                    </p:animEffect>
                                    <p:anim calcmode="lin" valueType="num">
                                      <p:cBhvr>
                                        <p:cTn id="47" dur="1000" fill="hold"/>
                                        <p:tgtEl>
                                          <p:spTgt spid="58"/>
                                        </p:tgtEl>
                                        <p:attrNameLst>
                                          <p:attrName>ppt_x</p:attrName>
                                        </p:attrNameLst>
                                      </p:cBhvr>
                                      <p:tavLst>
                                        <p:tav tm="0">
                                          <p:val>
                                            <p:strVal val="#ppt_x"/>
                                          </p:val>
                                        </p:tav>
                                        <p:tav tm="100000">
                                          <p:val>
                                            <p:strVal val="#ppt_x"/>
                                          </p:val>
                                        </p:tav>
                                      </p:tavLst>
                                    </p:anim>
                                    <p:anim calcmode="lin" valueType="num">
                                      <p:cBhvr>
                                        <p:cTn id="48" dur="1000" fill="hold"/>
                                        <p:tgtEl>
                                          <p:spTgt spid="58"/>
                                        </p:tgtEl>
                                        <p:attrNameLst>
                                          <p:attrName>ppt_y</p:attrName>
                                        </p:attrNameLst>
                                      </p:cBhvr>
                                      <p:tavLst>
                                        <p:tav tm="0">
                                          <p:val>
                                            <p:strVal val="#ppt_y+.1"/>
                                          </p:val>
                                        </p:tav>
                                        <p:tav tm="100000">
                                          <p:val>
                                            <p:strVal val="#ppt_y"/>
                                          </p:val>
                                        </p:tav>
                                      </p:tavLst>
                                    </p:anim>
                                  </p:childTnLst>
                                </p:cTn>
                              </p:par>
                            </p:childTnLst>
                          </p:cTn>
                        </p:par>
                        <p:par>
                          <p:cTn id="49" fill="hold">
                            <p:stCondLst>
                              <p:cond delay="1000"/>
                            </p:stCondLst>
                            <p:childTnLst>
                              <p:par>
                                <p:cTn id="50" presetID="42" presetClass="entr" presetSubtype="0" fill="hold" grpId="0" nodeType="after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1000"/>
                                        <p:tgtEl>
                                          <p:spTgt spid="26"/>
                                        </p:tgtEl>
                                      </p:cBhvr>
                                    </p:animEffect>
                                    <p:anim calcmode="lin" valueType="num">
                                      <p:cBhvr>
                                        <p:cTn id="53" dur="1000" fill="hold"/>
                                        <p:tgtEl>
                                          <p:spTgt spid="26"/>
                                        </p:tgtEl>
                                        <p:attrNameLst>
                                          <p:attrName>ppt_x</p:attrName>
                                        </p:attrNameLst>
                                      </p:cBhvr>
                                      <p:tavLst>
                                        <p:tav tm="0">
                                          <p:val>
                                            <p:strVal val="#ppt_x"/>
                                          </p:val>
                                        </p:tav>
                                        <p:tav tm="100000">
                                          <p:val>
                                            <p:strVal val="#ppt_x"/>
                                          </p:val>
                                        </p:tav>
                                      </p:tavLst>
                                    </p:anim>
                                    <p:anim calcmode="lin" valueType="num">
                                      <p:cBhvr>
                                        <p:cTn id="5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3" grpId="0"/>
      <p:bldP spid="24" grpId="0"/>
      <p:bldP spid="25" grpId="0"/>
      <p:bldP spid="26" grpId="0"/>
      <p:bldP spid="58" grpId="0"/>
      <p:bldP spid="5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1072446" y="2007236"/>
            <a:ext cx="9742307" cy="1134381"/>
          </a:xfrm>
        </p:spPr>
        <p:txBody>
          <a:bodyPr>
            <a:normAutofit lnSpcReduction="10000"/>
          </a:bodyPr>
          <a:lstStyle/>
          <a:p>
            <a:pPr marL="0" indent="0" algn="just">
              <a:buNone/>
            </a:pPr>
            <a:r>
              <a:rPr lang="zh-CN" altLang="en-US" dirty="0">
                <a:latin typeface="Times New Roman" panose="02020603050405020304" pitchFamily="18" charset="0"/>
              </a:rPr>
              <a:t>一旦获得了有</a:t>
            </a:r>
            <a:r>
              <a:rPr lang="en-US" altLang="zh-CN" dirty="0">
                <a:latin typeface="Times New Roman" panose="02020603050405020304" pitchFamily="18" charset="0"/>
              </a:rPr>
              <a:t>R</a:t>
            </a:r>
            <a:r>
              <a:rPr lang="zh-CN" altLang="en-US" dirty="0">
                <a:latin typeface="Times New Roman" panose="02020603050405020304" pitchFamily="18" charset="0"/>
              </a:rPr>
              <a:t>轮加密过程的加密算法的前</a:t>
            </a:r>
            <a:r>
              <a:rPr lang="en-US" altLang="zh-CN" dirty="0">
                <a:latin typeface="Times New Roman" panose="02020603050405020304" pitchFamily="18" charset="0"/>
              </a:rPr>
              <a:t>R-1</a:t>
            </a:r>
            <a:r>
              <a:rPr lang="zh-CN" altLang="en-US" dirty="0">
                <a:latin typeface="Times New Roman" panose="02020603050405020304" pitchFamily="18" charset="0"/>
              </a:rPr>
              <a:t>轮的线性近似表达式</a:t>
            </a:r>
            <a:r>
              <a:rPr lang="zh-CN" altLang="en-US" dirty="0" smtClean="0">
                <a:latin typeface="Times New Roman" panose="02020603050405020304" pitchFamily="18" charset="0"/>
              </a:rPr>
              <a:t>，且</a:t>
            </a:r>
            <a:r>
              <a:rPr lang="zh-CN" altLang="en-US" dirty="0">
                <a:latin typeface="Times New Roman" panose="02020603050405020304" pitchFamily="18" charset="0"/>
              </a:rPr>
              <a:t>该表达式具有足够大的线性可能性偏移量</a:t>
            </a:r>
            <a:r>
              <a:rPr lang="zh-CN" altLang="en-US" dirty="0" smtClean="0">
                <a:latin typeface="Times New Roman" panose="02020603050405020304" pitchFamily="18" charset="0"/>
              </a:rPr>
              <a:t>，则</a:t>
            </a:r>
            <a:r>
              <a:rPr lang="zh-CN" altLang="en-US" dirty="0">
                <a:latin typeface="Times New Roman" panose="02020603050405020304" pitchFamily="18" charset="0"/>
              </a:rPr>
              <a:t>恢复最后一轮的子密钥来攻击该密码算法是可行的。</a:t>
            </a:r>
            <a:endParaRPr lang="zh-CN" altLang="en-US" dirty="0">
              <a:latin typeface="Times New Roman" panose="02020603050405020304" pitchFamily="18" charset="0"/>
            </a:endParaRPr>
          </a:p>
          <a:p>
            <a:pPr algn="just"/>
            <a:endParaRPr lang="en-US" altLang="zh-CN" dirty="0"/>
          </a:p>
        </p:txBody>
      </p:sp>
      <p:sp>
        <p:nvSpPr>
          <p:cNvPr id="6" name="Rectangle 322"/>
          <p:cNvSpPr txBox="1">
            <a:spLocks noChangeArrowheads="1"/>
          </p:cNvSpPr>
          <p:nvPr/>
        </p:nvSpPr>
        <p:spPr>
          <a:xfrm>
            <a:off x="196399" y="-26126"/>
            <a:ext cx="5747201" cy="71596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smtClean="0">
                <a:solidFill>
                  <a:srgbClr val="EB5E59"/>
                </a:solidFill>
                <a:latin typeface="微软雅黑" panose="020B0503020204020204" pitchFamily="34" charset="-122"/>
                <a:ea typeface="微软雅黑" panose="020B0503020204020204" pitchFamily="34" charset="-122"/>
              </a:rPr>
              <a:t>线性密码分析例子</a:t>
            </a:r>
            <a:r>
              <a:rPr lang="en-US" altLang="zh-CN" sz="3200" dirty="0" smtClean="0">
                <a:solidFill>
                  <a:srgbClr val="EB5E59"/>
                </a:solidFill>
                <a:latin typeface="微软雅黑" panose="020B0503020204020204" pitchFamily="34" charset="-122"/>
                <a:ea typeface="微软雅黑" panose="020B0503020204020204" pitchFamily="34" charset="-122"/>
              </a:rPr>
              <a:t>——SPN</a:t>
            </a:r>
            <a:endParaRPr lang="zh-CN" altLang="en-US" sz="3200" dirty="0">
              <a:solidFill>
                <a:srgbClr val="EB5E59"/>
              </a:solidFill>
              <a:latin typeface="微软雅黑" panose="020B0503020204020204" pitchFamily="34" charset="-122"/>
              <a:ea typeface="微软雅黑" panose="020B0503020204020204" pitchFamily="34" charset="-122"/>
            </a:endParaRPr>
          </a:p>
        </p:txBody>
      </p:sp>
      <p:sp>
        <p:nvSpPr>
          <p:cNvPr id="7" name="Rectangle 3"/>
          <p:cNvSpPr txBox="1">
            <a:spLocks noChangeArrowheads="1"/>
          </p:cNvSpPr>
          <p:nvPr/>
        </p:nvSpPr>
        <p:spPr>
          <a:xfrm>
            <a:off x="1165179" y="4096412"/>
            <a:ext cx="9742307" cy="15206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latin typeface="Times New Roman" panose="02020603050405020304" pitchFamily="18" charset="0"/>
              </a:rPr>
              <a:t>把从最后一个子密钥中恢复出的密钥的一部分称为局部目标子密钥（或部分目标子密钥）。</a:t>
            </a:r>
            <a:endParaRPr lang="zh-CN" altLang="en-US" dirty="0" smtClean="0">
              <a:latin typeface="Times New Roman" panose="02020603050405020304" pitchFamily="18" charset="0"/>
            </a:endParaRPr>
          </a:p>
          <a:p>
            <a:pPr marL="0" indent="0">
              <a:buNone/>
            </a:pPr>
            <a:r>
              <a:rPr lang="zh-CN" altLang="en-US" dirty="0" smtClean="0">
                <a:latin typeface="Times New Roman" panose="02020603050405020304" pitchFamily="18" charset="0"/>
              </a:rPr>
              <a:t>局部目标子密钥来自与最后一轮的</a:t>
            </a:r>
            <a:r>
              <a:rPr lang="en-US" altLang="zh-CN" dirty="0" smtClean="0">
                <a:latin typeface="Times New Roman" panose="02020603050405020304" pitchFamily="18" charset="0"/>
              </a:rPr>
              <a:t>S-box</a:t>
            </a:r>
            <a:r>
              <a:rPr lang="zh-CN" altLang="en-US" dirty="0" smtClean="0">
                <a:latin typeface="Times New Roman" panose="02020603050405020304" pitchFamily="18" charset="0"/>
              </a:rPr>
              <a:t>相关联的子密钥。</a:t>
            </a:r>
            <a:endParaRPr lang="zh-CN" altLang="en-US" dirty="0">
              <a:latin typeface="Times New Roman" panose="02020603050405020304" pitchFamily="18" charset="0"/>
            </a:endParaRPr>
          </a:p>
        </p:txBody>
      </p:sp>
      <p:sp>
        <p:nvSpPr>
          <p:cNvPr id="8" name="Rectangle 2"/>
          <p:cNvSpPr txBox="1">
            <a:spLocks noChangeArrowheads="1"/>
          </p:cNvSpPr>
          <p:nvPr/>
        </p:nvSpPr>
        <p:spPr>
          <a:xfrm>
            <a:off x="196400" y="571500"/>
            <a:ext cx="2076538" cy="480941"/>
          </a:xfrm>
          <a:prstGeom prst="rect">
            <a:avLst/>
          </a:prstGeom>
          <a:solidFill>
            <a:schemeClr val="accent5">
              <a:lumMod val="40000"/>
              <a:lumOff val="6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smtClean="0">
                <a:solidFill>
                  <a:srgbClr val="0070C0"/>
                </a:solidFill>
                <a:latin typeface="Times New Roman" panose="02020603050405020304" pitchFamily="18" charset="0"/>
              </a:rPr>
              <a:t>获取</a:t>
            </a:r>
            <a:r>
              <a:rPr lang="zh-CN" altLang="en-US" sz="2400" dirty="0">
                <a:solidFill>
                  <a:srgbClr val="0070C0"/>
                </a:solidFill>
                <a:latin typeface="Times New Roman" panose="02020603050405020304" pitchFamily="18" charset="0"/>
              </a:rPr>
              <a:t>密钥比特</a:t>
            </a:r>
            <a:endParaRPr lang="zh-CN" altLang="en-US" sz="2400" dirty="0">
              <a:solidFill>
                <a:srgbClr val="0070C0"/>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5199016" y="1196976"/>
            <a:ext cx="6662057" cy="5545210"/>
          </a:xfrm>
        </p:spPr>
        <p:txBody>
          <a:bodyPr>
            <a:noAutofit/>
          </a:bodyPr>
          <a:lstStyle/>
          <a:p>
            <a:pPr algn="just">
              <a:lnSpc>
                <a:spcPct val="110000"/>
              </a:lnSpc>
            </a:pPr>
            <a:r>
              <a:rPr lang="zh-CN" altLang="en-US" sz="2000" dirty="0">
                <a:latin typeface="Times New Roman" panose="02020603050405020304" pitchFamily="18" charset="0"/>
              </a:rPr>
              <a:t>特别地，对于所有可能的局部目标子密钥，相应的密文比特与其进行</a:t>
            </a:r>
            <a:r>
              <a:rPr lang="en-US" altLang="zh-CN" sz="2000" dirty="0">
                <a:latin typeface="Times New Roman" panose="02020603050405020304" pitchFamily="18" charset="0"/>
              </a:rPr>
              <a:t>XOR</a:t>
            </a:r>
            <a:r>
              <a:rPr lang="zh-CN" altLang="en-US" sz="2000" dirty="0">
                <a:latin typeface="Times New Roman" panose="02020603050405020304" pitchFamily="18" charset="0"/>
              </a:rPr>
              <a:t>运算，运算的结果向后通过最后一轮相应的</a:t>
            </a:r>
            <a:r>
              <a:rPr lang="en-US" altLang="zh-CN" sz="2000" dirty="0">
                <a:latin typeface="Times New Roman" panose="02020603050405020304" pitchFamily="18" charset="0"/>
              </a:rPr>
              <a:t>S-box</a:t>
            </a:r>
            <a:r>
              <a:rPr lang="zh-CN" altLang="en-US" sz="2000" dirty="0">
                <a:latin typeface="Times New Roman" panose="02020603050405020304" pitchFamily="18" charset="0"/>
              </a:rPr>
              <a:t>进行运算</a:t>
            </a:r>
            <a:r>
              <a:rPr lang="zh-CN" altLang="en-US" sz="2000" dirty="0" smtClean="0">
                <a:latin typeface="Times New Roman" panose="02020603050405020304" pitchFamily="18" charset="0"/>
              </a:rPr>
              <a:t>。</a:t>
            </a:r>
            <a:endParaRPr lang="zh-CN" altLang="en-US" sz="2000" dirty="0">
              <a:latin typeface="Times New Roman" panose="02020603050405020304" pitchFamily="18" charset="0"/>
            </a:endParaRPr>
          </a:p>
          <a:p>
            <a:pPr algn="just">
              <a:lnSpc>
                <a:spcPct val="110000"/>
              </a:lnSpc>
            </a:pPr>
            <a:r>
              <a:rPr lang="zh-CN" altLang="en-US" sz="2000" dirty="0">
                <a:latin typeface="Times New Roman" panose="02020603050405020304" pitchFamily="18" charset="0"/>
              </a:rPr>
              <a:t>对所有的明文</a:t>
            </a:r>
            <a:r>
              <a:rPr lang="en-US" altLang="zh-CN" sz="2000" dirty="0">
                <a:latin typeface="Times New Roman" panose="02020603050405020304" pitchFamily="18" charset="0"/>
              </a:rPr>
              <a:t>/</a:t>
            </a:r>
            <a:r>
              <a:rPr lang="zh-CN" altLang="en-US" sz="2000" dirty="0">
                <a:latin typeface="Times New Roman" panose="02020603050405020304" pitchFamily="18" charset="0"/>
              </a:rPr>
              <a:t>密文对进行这种运算过程，并且设置一个计数器对每个局部目标子密钥进行计数。若对于输入到最后一轮</a:t>
            </a:r>
            <a:r>
              <a:rPr lang="en-US" altLang="zh-CN" sz="2000" dirty="0">
                <a:latin typeface="Times New Roman" panose="02020603050405020304" pitchFamily="18" charset="0"/>
              </a:rPr>
              <a:t>S-box</a:t>
            </a:r>
            <a:r>
              <a:rPr lang="zh-CN" altLang="en-US" sz="2000" dirty="0">
                <a:latin typeface="Times New Roman" panose="02020603050405020304" pitchFamily="18" charset="0"/>
              </a:rPr>
              <a:t>的比特和已知明文，线性近似表达式成立，则计数器增加</a:t>
            </a:r>
            <a:r>
              <a:rPr lang="zh-CN" altLang="en-US" sz="2000" dirty="0" smtClean="0">
                <a:latin typeface="Times New Roman" panose="02020603050405020304" pitchFamily="18" charset="0"/>
              </a:rPr>
              <a:t>。</a:t>
            </a:r>
            <a:endParaRPr lang="zh-CN" altLang="en-US" sz="2000" dirty="0">
              <a:latin typeface="Times New Roman" panose="02020603050405020304" pitchFamily="18" charset="0"/>
            </a:endParaRPr>
          </a:p>
          <a:p>
            <a:pPr algn="just">
              <a:lnSpc>
                <a:spcPct val="110000"/>
              </a:lnSpc>
            </a:pPr>
            <a:r>
              <a:rPr lang="en-US" altLang="zh-CN" sz="2000" dirty="0">
                <a:latin typeface="Times New Roman" panose="02020603050405020304" pitchFamily="18" charset="0"/>
              </a:rPr>
              <a:t>U</a:t>
            </a:r>
            <a:r>
              <a:rPr lang="en-US" altLang="zh-CN" sz="2000" baseline="-25000" dirty="0">
                <a:latin typeface="Times New Roman" panose="02020603050405020304" pitchFamily="18" charset="0"/>
              </a:rPr>
              <a:t>4,6</a:t>
            </a:r>
            <a:r>
              <a:rPr lang="en-US" altLang="zh-CN" sz="2000" dirty="0">
                <a:latin typeface="Times New Roman" panose="02020603050405020304" pitchFamily="18" charset="0"/>
              </a:rPr>
              <a:t>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U</a:t>
            </a:r>
            <a:r>
              <a:rPr lang="en-US" altLang="zh-CN" sz="2000" baseline="-25000" dirty="0">
                <a:latin typeface="Times New Roman" panose="02020603050405020304" pitchFamily="18" charset="0"/>
              </a:rPr>
              <a:t>4,8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U</a:t>
            </a:r>
            <a:r>
              <a:rPr lang="en-US" altLang="zh-CN" sz="2000" baseline="-25000" dirty="0">
                <a:latin typeface="Times New Roman" panose="02020603050405020304" pitchFamily="18" charset="0"/>
              </a:rPr>
              <a:t>4,14</a:t>
            </a:r>
            <a:r>
              <a:rPr lang="en-US" altLang="zh-CN" sz="2000" dirty="0">
                <a:latin typeface="Times New Roman" panose="02020603050405020304" pitchFamily="18" charset="0"/>
              </a:rPr>
              <a:t>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U</a:t>
            </a:r>
            <a:r>
              <a:rPr lang="en-US" altLang="zh-CN" sz="2000" baseline="-25000" dirty="0">
                <a:latin typeface="Times New Roman" panose="02020603050405020304" pitchFamily="18" charset="0"/>
              </a:rPr>
              <a:t>4,16</a:t>
            </a:r>
            <a:r>
              <a:rPr lang="en-US" altLang="zh-CN" sz="2000" dirty="0">
                <a:latin typeface="Times New Roman" panose="02020603050405020304" pitchFamily="18" charset="0"/>
              </a:rPr>
              <a:t>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P</a:t>
            </a:r>
            <a:r>
              <a:rPr lang="en-US" altLang="zh-CN" sz="2000" baseline="-25000" dirty="0">
                <a:latin typeface="Times New Roman" panose="02020603050405020304" pitchFamily="18" charset="0"/>
              </a:rPr>
              <a:t>5</a:t>
            </a:r>
            <a:r>
              <a:rPr lang="en-US" altLang="zh-CN" sz="2000" dirty="0">
                <a:latin typeface="Times New Roman" panose="02020603050405020304" pitchFamily="18" charset="0"/>
              </a:rPr>
              <a:t>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P</a:t>
            </a:r>
            <a:r>
              <a:rPr lang="en-US" altLang="zh-CN" sz="2000" baseline="-25000" dirty="0">
                <a:latin typeface="Times New Roman" panose="02020603050405020304" pitchFamily="18" charset="0"/>
              </a:rPr>
              <a:t>7</a:t>
            </a:r>
            <a:r>
              <a:rPr lang="en-US" altLang="zh-CN" sz="2000" dirty="0">
                <a:latin typeface="Times New Roman" panose="02020603050405020304" pitchFamily="18" charset="0"/>
              </a:rPr>
              <a:t>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P</a:t>
            </a:r>
            <a:r>
              <a:rPr lang="en-US" altLang="zh-CN" sz="2000" baseline="-25000" dirty="0">
                <a:latin typeface="Times New Roman" panose="02020603050405020304" pitchFamily="18" charset="0"/>
              </a:rPr>
              <a:t>8</a:t>
            </a:r>
            <a:r>
              <a:rPr lang="en-US" altLang="zh-CN" sz="2000" dirty="0">
                <a:latin typeface="Times New Roman" panose="02020603050405020304" pitchFamily="18" charset="0"/>
              </a:rPr>
              <a:t> </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∑k</a:t>
            </a:r>
            <a:r>
              <a:rPr lang="zh-CN" altLang="en-US" sz="2000" dirty="0">
                <a:latin typeface="Times New Roman" panose="02020603050405020304" pitchFamily="18" charset="0"/>
              </a:rPr>
              <a:t>＝</a:t>
            </a:r>
            <a:r>
              <a:rPr lang="en-US" altLang="zh-CN" sz="2000" dirty="0" smtClean="0">
                <a:latin typeface="Times New Roman" panose="02020603050405020304" pitchFamily="18" charset="0"/>
              </a:rPr>
              <a:t>0</a:t>
            </a:r>
            <a:endParaRPr lang="en-US" altLang="zh-CN" sz="2000" dirty="0">
              <a:latin typeface="Times New Roman" panose="02020603050405020304" pitchFamily="18" charset="0"/>
            </a:endParaRPr>
          </a:p>
          <a:p>
            <a:pPr algn="just">
              <a:lnSpc>
                <a:spcPct val="110000"/>
              </a:lnSpc>
            </a:pPr>
            <a:r>
              <a:rPr lang="zh-CN" altLang="en-US" sz="2000" dirty="0">
                <a:latin typeface="Times New Roman" panose="02020603050405020304" pitchFamily="18" charset="0"/>
              </a:rPr>
              <a:t>一个不正确的子密钥被认为导致一个向最后一轮</a:t>
            </a:r>
            <a:r>
              <a:rPr lang="en-US" altLang="zh-CN" sz="2000" dirty="0">
                <a:latin typeface="Times New Roman" panose="02020603050405020304" pitchFamily="18" charset="0"/>
              </a:rPr>
              <a:t>S-box</a:t>
            </a:r>
            <a:r>
              <a:rPr lang="zh-CN" altLang="en-US" sz="2000" dirty="0">
                <a:latin typeface="Times New Roman" panose="02020603050405020304" pitchFamily="18" charset="0"/>
              </a:rPr>
              <a:t>的随机猜测输入，因而线性表达式成立的可能性非常接近</a:t>
            </a:r>
            <a:r>
              <a:rPr lang="en-US" altLang="zh-CN" sz="2000" dirty="0">
                <a:latin typeface="Times New Roman" panose="02020603050405020304" pitchFamily="18" charset="0"/>
              </a:rPr>
              <a:t>1/2</a:t>
            </a:r>
            <a:r>
              <a:rPr lang="zh-CN" altLang="en-US" sz="2000" dirty="0">
                <a:latin typeface="Times New Roman" panose="02020603050405020304" pitchFamily="18" charset="0"/>
              </a:rPr>
              <a:t>。 </a:t>
            </a:r>
            <a:endParaRPr lang="zh-CN" altLang="en-US" sz="2000" dirty="0">
              <a:latin typeface="Times New Roman" panose="02020603050405020304" pitchFamily="18" charset="0"/>
            </a:endParaRPr>
          </a:p>
        </p:txBody>
      </p:sp>
      <p:pic>
        <p:nvPicPr>
          <p:cNvPr id="3789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9756" y="1196976"/>
            <a:ext cx="4038600" cy="6553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txBox="1">
            <a:spLocks noChangeArrowheads="1"/>
          </p:cNvSpPr>
          <p:nvPr/>
        </p:nvSpPr>
        <p:spPr>
          <a:xfrm>
            <a:off x="196400" y="571500"/>
            <a:ext cx="2076538" cy="480941"/>
          </a:xfrm>
          <a:prstGeom prst="rect">
            <a:avLst/>
          </a:prstGeom>
          <a:solidFill>
            <a:schemeClr val="accent5">
              <a:lumMod val="40000"/>
              <a:lumOff val="6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smtClean="0">
                <a:solidFill>
                  <a:srgbClr val="0070C0"/>
                </a:solidFill>
                <a:latin typeface="Times New Roman" panose="02020603050405020304" pitchFamily="18" charset="0"/>
              </a:rPr>
              <a:t>获取</a:t>
            </a:r>
            <a:r>
              <a:rPr lang="zh-CN" altLang="en-US" sz="2400" dirty="0">
                <a:solidFill>
                  <a:srgbClr val="0070C0"/>
                </a:solidFill>
                <a:latin typeface="Times New Roman" panose="02020603050405020304" pitchFamily="18" charset="0"/>
              </a:rPr>
              <a:t>密钥比特</a:t>
            </a:r>
            <a:endParaRPr lang="zh-CN" altLang="en-US" sz="2400" dirty="0">
              <a:solidFill>
                <a:srgbClr val="0070C0"/>
              </a:solidFill>
              <a:latin typeface="Times New Roman" panose="02020603050405020304" pitchFamily="18" charset="0"/>
            </a:endParaRPr>
          </a:p>
        </p:txBody>
      </p:sp>
      <p:sp>
        <p:nvSpPr>
          <p:cNvPr id="6" name="Rectangle 322"/>
          <p:cNvSpPr txBox="1">
            <a:spLocks noChangeArrowheads="1"/>
          </p:cNvSpPr>
          <p:nvPr/>
        </p:nvSpPr>
        <p:spPr>
          <a:xfrm>
            <a:off x="196399" y="-26126"/>
            <a:ext cx="5747201" cy="71596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smtClean="0">
                <a:solidFill>
                  <a:srgbClr val="EB5E59"/>
                </a:solidFill>
                <a:latin typeface="微软雅黑" panose="020B0503020204020204" pitchFamily="34" charset="-122"/>
                <a:ea typeface="微软雅黑" panose="020B0503020204020204" pitchFamily="34" charset="-122"/>
              </a:rPr>
              <a:t>线性密码分析例子</a:t>
            </a:r>
            <a:r>
              <a:rPr lang="en-US" altLang="zh-CN" sz="3200" dirty="0" smtClean="0">
                <a:solidFill>
                  <a:srgbClr val="EB5E59"/>
                </a:solidFill>
                <a:latin typeface="微软雅黑" panose="020B0503020204020204" pitchFamily="34" charset="-122"/>
                <a:ea typeface="微软雅黑" panose="020B0503020204020204" pitchFamily="34" charset="-122"/>
              </a:rPr>
              <a:t>——SPN</a:t>
            </a:r>
            <a:endParaRPr lang="zh-CN" altLang="en-US" sz="3200" dirty="0">
              <a:solidFill>
                <a:srgbClr val="EB5E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5821726" y="571500"/>
            <a:ext cx="5542959" cy="3464923"/>
          </a:xfrm>
        </p:spPr>
        <p:txBody>
          <a:bodyPr/>
          <a:lstStyle/>
          <a:p>
            <a:pPr algn="just">
              <a:lnSpc>
                <a:spcPct val="90000"/>
              </a:lnSpc>
            </a:pPr>
            <a:r>
              <a:rPr lang="zh-CN" altLang="en-US" sz="2400" dirty="0">
                <a:latin typeface="Times New Roman" panose="02020603050405020304" pitchFamily="18" charset="0"/>
              </a:rPr>
              <a:t>线性表达式</a:t>
            </a:r>
            <a:r>
              <a:rPr lang="en-US" altLang="zh-CN" sz="2400" dirty="0">
                <a:latin typeface="Times New Roman" panose="02020603050405020304" pitchFamily="18" charset="0"/>
              </a:rPr>
              <a:t>U</a:t>
            </a:r>
            <a:r>
              <a:rPr lang="en-US" altLang="zh-CN" sz="2400" baseline="-25000" dirty="0">
                <a:latin typeface="Times New Roman" panose="02020603050405020304" pitchFamily="18" charset="0"/>
              </a:rPr>
              <a:t>4,6</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U</a:t>
            </a:r>
            <a:r>
              <a:rPr lang="en-US" altLang="zh-CN" sz="2400" baseline="-25000" dirty="0">
                <a:latin typeface="Times New Roman" panose="02020603050405020304" pitchFamily="18" charset="0"/>
              </a:rPr>
              <a:t>4,8</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U</a:t>
            </a:r>
            <a:r>
              <a:rPr lang="en-US" altLang="zh-CN" sz="2400" baseline="-25000" dirty="0">
                <a:latin typeface="Times New Roman" panose="02020603050405020304" pitchFamily="18" charset="0"/>
              </a:rPr>
              <a:t>4,14</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U</a:t>
            </a:r>
            <a:r>
              <a:rPr lang="en-US" altLang="zh-CN" sz="2400" baseline="-25000" dirty="0">
                <a:latin typeface="Times New Roman" panose="02020603050405020304" pitchFamily="18" charset="0"/>
              </a:rPr>
              <a:t>4,16</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P</a:t>
            </a:r>
            <a:r>
              <a:rPr lang="en-US" altLang="zh-CN" sz="2400" baseline="-25000" dirty="0">
                <a:latin typeface="Times New Roman" panose="02020603050405020304" pitchFamily="18" charset="0"/>
              </a:rPr>
              <a:t>5</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P</a:t>
            </a:r>
            <a:r>
              <a:rPr lang="en-US" altLang="zh-CN" sz="2400" baseline="-25000" dirty="0">
                <a:latin typeface="Times New Roman" panose="02020603050405020304" pitchFamily="18" charset="0"/>
              </a:rPr>
              <a:t>7</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P</a:t>
            </a:r>
            <a:r>
              <a:rPr lang="en-US" altLang="zh-CN" sz="2400" baseline="-25000" dirty="0">
                <a:latin typeface="Times New Roman" panose="02020603050405020304" pitchFamily="18" charset="0"/>
              </a:rPr>
              <a:t>8</a:t>
            </a:r>
            <a:r>
              <a:rPr lang="zh-CN" altLang="en-US" sz="1800" dirty="0">
                <a:latin typeface="Times New Roman" panose="02020603050405020304" pitchFamily="18" charset="0"/>
              </a:rPr>
              <a:t>＝</a:t>
            </a:r>
            <a:r>
              <a:rPr lang="en-US" altLang="zh-CN" sz="2400" dirty="0">
                <a:latin typeface="Times New Roman" panose="02020603050405020304" pitchFamily="18" charset="0"/>
              </a:rPr>
              <a:t>0</a:t>
            </a:r>
            <a:endParaRPr lang="en-US" altLang="zh-CN" sz="2400" dirty="0">
              <a:latin typeface="Times New Roman" panose="02020603050405020304" pitchFamily="18" charset="0"/>
            </a:endParaRPr>
          </a:p>
          <a:p>
            <a:pPr algn="just">
              <a:lnSpc>
                <a:spcPct val="90000"/>
              </a:lnSpc>
            </a:pPr>
            <a:endParaRPr lang="en-US" altLang="zh-CN" sz="2400" dirty="0">
              <a:latin typeface="Times New Roman" panose="02020603050405020304" pitchFamily="18" charset="0"/>
            </a:endParaRPr>
          </a:p>
          <a:p>
            <a:pPr algn="just">
              <a:lnSpc>
                <a:spcPct val="90000"/>
              </a:lnSpc>
            </a:pPr>
            <a:r>
              <a:rPr lang="zh-CN" altLang="en-US" sz="2400" dirty="0">
                <a:latin typeface="Times New Roman" panose="02020603050405020304" pitchFamily="18" charset="0"/>
              </a:rPr>
              <a:t>对于每个明文</a:t>
            </a:r>
            <a:r>
              <a:rPr lang="en-US" altLang="zh-CN" sz="2400" dirty="0">
                <a:latin typeface="Times New Roman" panose="02020603050405020304" pitchFamily="18" charset="0"/>
              </a:rPr>
              <a:t>/</a:t>
            </a:r>
            <a:r>
              <a:rPr lang="zh-CN" altLang="en-US" sz="2400" dirty="0">
                <a:latin typeface="Times New Roman" panose="02020603050405020304" pitchFamily="18" charset="0"/>
              </a:rPr>
              <a:t>密文对，尝试部分目标子密钥</a:t>
            </a:r>
            <a:r>
              <a:rPr lang="en-US" altLang="zh-CN" sz="2400" dirty="0">
                <a:latin typeface="Times New Roman" panose="02020603050405020304" pitchFamily="18" charset="0"/>
              </a:rPr>
              <a:t>[K</a:t>
            </a:r>
            <a:r>
              <a:rPr lang="en-US" altLang="zh-CN" sz="2400" baseline="-25000" dirty="0">
                <a:latin typeface="Times New Roman" panose="02020603050405020304" pitchFamily="18" charset="0"/>
              </a:rPr>
              <a:t>5,5</a:t>
            </a:r>
            <a:r>
              <a:rPr lang="en-US" altLang="zh-CN" sz="2400" dirty="0">
                <a:latin typeface="Times New Roman" panose="02020603050405020304" pitchFamily="18" charset="0"/>
              </a:rPr>
              <a:t>...K</a:t>
            </a:r>
            <a:r>
              <a:rPr lang="en-US" altLang="zh-CN" sz="2400" baseline="-25000" dirty="0">
                <a:latin typeface="Times New Roman" panose="02020603050405020304" pitchFamily="18" charset="0"/>
              </a:rPr>
              <a:t>5,8</a:t>
            </a:r>
            <a:r>
              <a:rPr lang="en-US" altLang="zh-CN" sz="2400" dirty="0">
                <a:latin typeface="Times New Roman" panose="02020603050405020304" pitchFamily="18" charset="0"/>
              </a:rPr>
              <a:t>, K</a:t>
            </a:r>
            <a:r>
              <a:rPr lang="en-US" altLang="zh-CN" sz="2400" baseline="-25000" dirty="0">
                <a:latin typeface="Times New Roman" panose="02020603050405020304" pitchFamily="18" charset="0"/>
              </a:rPr>
              <a:t>5,13</a:t>
            </a:r>
            <a:r>
              <a:rPr lang="en-US" altLang="zh-CN" sz="2400" dirty="0">
                <a:latin typeface="Times New Roman" panose="02020603050405020304" pitchFamily="18" charset="0"/>
              </a:rPr>
              <a:t>...K</a:t>
            </a:r>
            <a:r>
              <a:rPr lang="en-US" altLang="zh-CN" sz="2400" baseline="-25000" dirty="0">
                <a:latin typeface="Times New Roman" panose="02020603050405020304" pitchFamily="18" charset="0"/>
              </a:rPr>
              <a:t>5,16</a:t>
            </a:r>
            <a:r>
              <a:rPr lang="en-US" altLang="zh-CN" sz="2400" dirty="0">
                <a:latin typeface="Times New Roman" panose="02020603050405020304" pitchFamily="18" charset="0"/>
              </a:rPr>
              <a:t>]</a:t>
            </a:r>
            <a:r>
              <a:rPr lang="zh-CN" altLang="en-US" sz="2400" dirty="0">
                <a:latin typeface="Times New Roman" panose="02020603050405020304" pitchFamily="18" charset="0"/>
              </a:rPr>
              <a:t>的</a:t>
            </a:r>
            <a:r>
              <a:rPr lang="en-US" altLang="zh-CN" sz="2400" dirty="0">
                <a:latin typeface="Times New Roman" panose="02020603050405020304" pitchFamily="18" charset="0"/>
              </a:rPr>
              <a:t>256</a:t>
            </a:r>
            <a:r>
              <a:rPr lang="zh-CN" altLang="en-US" sz="2400" dirty="0">
                <a:latin typeface="Times New Roman" panose="02020603050405020304" pitchFamily="18" charset="0"/>
              </a:rPr>
              <a:t>种可能。其中</a:t>
            </a:r>
            <a:r>
              <a:rPr lang="en-US" altLang="zh-CN" sz="2400" dirty="0">
                <a:latin typeface="Times New Roman" panose="02020603050405020304" pitchFamily="18" charset="0"/>
              </a:rPr>
              <a:t>[U</a:t>
            </a:r>
            <a:r>
              <a:rPr lang="en-US" altLang="zh-CN" sz="2400" baseline="-25000" dirty="0">
                <a:latin typeface="Times New Roman" panose="02020603050405020304" pitchFamily="18" charset="0"/>
              </a:rPr>
              <a:t>5,5</a:t>
            </a:r>
            <a:r>
              <a:rPr lang="en-US" altLang="zh-CN" sz="2400" dirty="0">
                <a:latin typeface="Times New Roman" panose="02020603050405020304" pitchFamily="18" charset="0"/>
              </a:rPr>
              <a:t>...U</a:t>
            </a:r>
            <a:r>
              <a:rPr lang="en-US" altLang="zh-CN" sz="2400" baseline="-25000" dirty="0">
                <a:latin typeface="Times New Roman" panose="02020603050405020304" pitchFamily="18" charset="0"/>
              </a:rPr>
              <a:t>5,8</a:t>
            </a:r>
            <a:r>
              <a:rPr lang="en-US" altLang="zh-CN" sz="2400" dirty="0">
                <a:latin typeface="Times New Roman" panose="02020603050405020304" pitchFamily="18" charset="0"/>
              </a:rPr>
              <a:t>, U5,</a:t>
            </a:r>
            <a:r>
              <a:rPr lang="en-US" altLang="zh-CN" sz="2400" baseline="-25000" dirty="0">
                <a:latin typeface="Times New Roman" panose="02020603050405020304" pitchFamily="18" charset="0"/>
              </a:rPr>
              <a:t>13</a:t>
            </a:r>
            <a:r>
              <a:rPr lang="en-US" altLang="zh-CN" sz="2400" dirty="0">
                <a:latin typeface="Times New Roman" panose="02020603050405020304" pitchFamily="18" charset="0"/>
              </a:rPr>
              <a:t>...U</a:t>
            </a:r>
            <a:r>
              <a:rPr lang="en-US" altLang="zh-CN" sz="2400" baseline="-25000" dirty="0">
                <a:latin typeface="Times New Roman" panose="02020603050405020304" pitchFamily="18" charset="0"/>
              </a:rPr>
              <a:t>5,16</a:t>
            </a:r>
            <a:r>
              <a:rPr lang="en-US" altLang="zh-CN" sz="2400" dirty="0">
                <a:latin typeface="Times New Roman" panose="02020603050405020304" pitchFamily="18" charset="0"/>
              </a:rPr>
              <a:t>]</a:t>
            </a:r>
            <a:r>
              <a:rPr lang="zh-CN" altLang="en-US" sz="2400" dirty="0">
                <a:latin typeface="Times New Roman" panose="02020603050405020304" pitchFamily="18" charset="0"/>
              </a:rPr>
              <a:t>是通过将相应的密文与子密钥</a:t>
            </a:r>
            <a:r>
              <a:rPr lang="en-US" altLang="zh-CN" sz="2400" dirty="0">
                <a:latin typeface="Times New Roman" panose="02020603050405020304" pitchFamily="18" charset="0"/>
              </a:rPr>
              <a:t>[K</a:t>
            </a:r>
            <a:r>
              <a:rPr lang="en-US" altLang="zh-CN" sz="2400" baseline="-25000" dirty="0">
                <a:latin typeface="Times New Roman" panose="02020603050405020304" pitchFamily="18" charset="0"/>
              </a:rPr>
              <a:t>5,5</a:t>
            </a:r>
            <a:r>
              <a:rPr lang="en-US" altLang="zh-CN" sz="2400" dirty="0">
                <a:latin typeface="Times New Roman" panose="02020603050405020304" pitchFamily="18" charset="0"/>
              </a:rPr>
              <a:t>...K</a:t>
            </a:r>
            <a:r>
              <a:rPr lang="en-US" altLang="zh-CN" sz="2400" baseline="-25000" dirty="0">
                <a:latin typeface="Times New Roman" panose="02020603050405020304" pitchFamily="18" charset="0"/>
              </a:rPr>
              <a:t>5,8</a:t>
            </a:r>
            <a:r>
              <a:rPr lang="en-US" altLang="zh-CN" sz="2400" dirty="0">
                <a:latin typeface="Times New Roman" panose="02020603050405020304" pitchFamily="18" charset="0"/>
              </a:rPr>
              <a:t>, K</a:t>
            </a:r>
            <a:r>
              <a:rPr lang="en-US" altLang="zh-CN" sz="2400" baseline="-25000" dirty="0">
                <a:latin typeface="Times New Roman" panose="02020603050405020304" pitchFamily="18" charset="0"/>
              </a:rPr>
              <a:t>5,13</a:t>
            </a:r>
            <a:r>
              <a:rPr lang="en-US" altLang="zh-CN" sz="2400" dirty="0">
                <a:latin typeface="Times New Roman" panose="02020603050405020304" pitchFamily="18" charset="0"/>
              </a:rPr>
              <a:t>...K</a:t>
            </a:r>
            <a:r>
              <a:rPr lang="en-US" altLang="zh-CN" sz="2400" baseline="-25000" dirty="0">
                <a:latin typeface="Times New Roman" panose="02020603050405020304" pitchFamily="18" charset="0"/>
              </a:rPr>
              <a:t>5,16</a:t>
            </a:r>
            <a:r>
              <a:rPr lang="en-US" altLang="zh-CN" sz="2400" dirty="0">
                <a:latin typeface="Times New Roman" panose="02020603050405020304" pitchFamily="18" charset="0"/>
              </a:rPr>
              <a:t>]</a:t>
            </a:r>
            <a:r>
              <a:rPr lang="zh-CN" altLang="en-US" sz="2400" dirty="0">
                <a:latin typeface="Times New Roman" panose="02020603050405020304" pitchFamily="18" charset="0"/>
              </a:rPr>
              <a:t>进行</a:t>
            </a:r>
            <a:r>
              <a:rPr lang="en-US" altLang="zh-CN" sz="2400" dirty="0">
                <a:latin typeface="Times New Roman" panose="02020603050405020304" pitchFamily="18" charset="0"/>
              </a:rPr>
              <a:t>XOR</a:t>
            </a:r>
            <a:r>
              <a:rPr lang="zh-CN" altLang="en-US" sz="2400" dirty="0">
                <a:latin typeface="Times New Roman" panose="02020603050405020304" pitchFamily="18" charset="0"/>
              </a:rPr>
              <a:t>运算，然后将运算结果向后经过</a:t>
            </a:r>
            <a:r>
              <a:rPr lang="en-US" altLang="zh-CN" sz="2400" dirty="0">
                <a:latin typeface="Times New Roman" panose="02020603050405020304" pitchFamily="18" charset="0"/>
              </a:rPr>
              <a:t>S</a:t>
            </a:r>
            <a:r>
              <a:rPr lang="en-US" altLang="zh-CN" sz="2400" baseline="-25000" dirty="0">
                <a:latin typeface="Times New Roman" panose="02020603050405020304" pitchFamily="18" charset="0"/>
              </a:rPr>
              <a:t>42</a:t>
            </a:r>
            <a:r>
              <a:rPr lang="zh-CN" altLang="en-US" sz="2400" dirty="0">
                <a:latin typeface="Times New Roman" panose="02020603050405020304" pitchFamily="18" charset="0"/>
              </a:rPr>
              <a:t>，</a:t>
            </a:r>
            <a:r>
              <a:rPr lang="en-US" altLang="zh-CN" sz="2400" dirty="0">
                <a:latin typeface="Times New Roman" panose="02020603050405020304" pitchFamily="18" charset="0"/>
              </a:rPr>
              <a:t>S</a:t>
            </a:r>
            <a:r>
              <a:rPr lang="en-US" altLang="zh-CN" sz="2400" baseline="-25000" dirty="0">
                <a:latin typeface="Times New Roman" panose="02020603050405020304" pitchFamily="18" charset="0"/>
              </a:rPr>
              <a:t>44</a:t>
            </a:r>
            <a:r>
              <a:rPr lang="zh-CN" altLang="en-US" sz="2400" dirty="0">
                <a:latin typeface="Times New Roman" panose="02020603050405020304" pitchFamily="18" charset="0"/>
              </a:rPr>
              <a:t>运算得到的。 </a:t>
            </a:r>
            <a:endParaRPr lang="zh-CN" altLang="en-US" sz="2400" dirty="0">
              <a:latin typeface="Times New Roman" panose="02020603050405020304" pitchFamily="18" charset="0"/>
            </a:endParaRPr>
          </a:p>
        </p:txBody>
      </p:sp>
      <p:pic>
        <p:nvPicPr>
          <p:cNvPr id="3994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2677" y="892629"/>
            <a:ext cx="4521472" cy="6553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txBox="1">
            <a:spLocks noChangeArrowheads="1"/>
          </p:cNvSpPr>
          <p:nvPr/>
        </p:nvSpPr>
        <p:spPr>
          <a:xfrm>
            <a:off x="196400" y="571500"/>
            <a:ext cx="2076538" cy="480941"/>
          </a:xfrm>
          <a:prstGeom prst="rect">
            <a:avLst/>
          </a:prstGeom>
          <a:solidFill>
            <a:schemeClr val="accent5">
              <a:lumMod val="40000"/>
              <a:lumOff val="6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smtClean="0">
                <a:solidFill>
                  <a:srgbClr val="0070C0"/>
                </a:solidFill>
                <a:latin typeface="Times New Roman" panose="02020603050405020304" pitchFamily="18" charset="0"/>
              </a:rPr>
              <a:t>获取</a:t>
            </a:r>
            <a:r>
              <a:rPr lang="zh-CN" altLang="en-US" sz="2400" dirty="0">
                <a:solidFill>
                  <a:srgbClr val="0070C0"/>
                </a:solidFill>
                <a:latin typeface="Times New Roman" panose="02020603050405020304" pitchFamily="18" charset="0"/>
              </a:rPr>
              <a:t>密钥比特</a:t>
            </a:r>
            <a:endParaRPr lang="zh-CN" altLang="en-US" sz="2400" dirty="0">
              <a:solidFill>
                <a:srgbClr val="0070C0"/>
              </a:solidFill>
              <a:latin typeface="Times New Roman" panose="02020603050405020304" pitchFamily="18" charset="0"/>
            </a:endParaRPr>
          </a:p>
        </p:txBody>
      </p:sp>
      <p:sp>
        <p:nvSpPr>
          <p:cNvPr id="6" name="Rectangle 322"/>
          <p:cNvSpPr txBox="1">
            <a:spLocks noChangeArrowheads="1"/>
          </p:cNvSpPr>
          <p:nvPr/>
        </p:nvSpPr>
        <p:spPr>
          <a:xfrm>
            <a:off x="196400" y="0"/>
            <a:ext cx="5747201" cy="71596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smtClean="0">
                <a:solidFill>
                  <a:srgbClr val="EB5E59"/>
                </a:solidFill>
                <a:latin typeface="微软雅黑" panose="020B0503020204020204" pitchFamily="34" charset="-122"/>
                <a:ea typeface="微软雅黑" panose="020B0503020204020204" pitchFamily="34" charset="-122"/>
              </a:rPr>
              <a:t>线性密码分析例子</a:t>
            </a:r>
            <a:r>
              <a:rPr lang="en-US" altLang="zh-CN" sz="3200" dirty="0" smtClean="0">
                <a:solidFill>
                  <a:srgbClr val="EB5E59"/>
                </a:solidFill>
                <a:latin typeface="微软雅黑" panose="020B0503020204020204" pitchFamily="34" charset="-122"/>
                <a:ea typeface="微软雅黑" panose="020B0503020204020204" pitchFamily="34" charset="-122"/>
              </a:rPr>
              <a:t>——SPN</a:t>
            </a:r>
            <a:endParaRPr lang="zh-CN" altLang="en-US" sz="3200" dirty="0">
              <a:solidFill>
                <a:srgbClr val="EB5E59"/>
              </a:solidFill>
              <a:latin typeface="微软雅黑" panose="020B0503020204020204" pitchFamily="34" charset="-122"/>
              <a:ea typeface="微软雅黑" panose="020B0503020204020204" pitchFamily="34" charset="-122"/>
            </a:endParaRPr>
          </a:p>
        </p:txBody>
      </p:sp>
      <p:sp>
        <p:nvSpPr>
          <p:cNvPr id="9" name="Rectangle 3"/>
          <p:cNvSpPr txBox="1">
            <a:spLocks noChangeArrowheads="1"/>
          </p:cNvSpPr>
          <p:nvPr/>
        </p:nvSpPr>
        <p:spPr>
          <a:xfrm>
            <a:off x="5943601" y="4109150"/>
            <a:ext cx="5952308" cy="26634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zh-CN" altLang="en-US" sz="2400" dirty="0" smtClean="0">
                <a:latin typeface="Times New Roman" panose="02020603050405020304" pitchFamily="18" charset="0"/>
              </a:rPr>
              <a:t>对每个局部目标子密钥，当表达式</a:t>
            </a:r>
            <a:r>
              <a:rPr lang="en-US" altLang="zh-CN" sz="2400" dirty="0" smtClean="0">
                <a:latin typeface="Times New Roman" panose="02020603050405020304" pitchFamily="18" charset="0"/>
              </a:rPr>
              <a:t>U</a:t>
            </a:r>
            <a:r>
              <a:rPr lang="en-US" altLang="zh-CN" sz="2400" baseline="-25000" dirty="0" smtClean="0">
                <a:latin typeface="Times New Roman" panose="02020603050405020304" pitchFamily="18" charset="0"/>
              </a:rPr>
              <a:t>4,6</a:t>
            </a:r>
            <a:r>
              <a:rPr lang="en-US" altLang="zh-CN" sz="2400" dirty="0" smtClean="0">
                <a:latin typeface="Times New Roman" panose="02020603050405020304" pitchFamily="18" charset="0"/>
              </a:rPr>
              <a:t> </a:t>
            </a:r>
            <a:r>
              <a:rPr lang="en-US" altLang="zh-CN" sz="2400" dirty="0" smtClean="0">
                <a:latin typeface="Times New Roman" panose="02020603050405020304" pitchFamily="18" charset="0"/>
                <a:sym typeface="Symbol" panose="05050102010706020507" pitchFamily="18" charset="2"/>
              </a:rPr>
              <a:t></a:t>
            </a:r>
            <a:r>
              <a:rPr lang="en-US" altLang="zh-CN" sz="2400" dirty="0" smtClean="0">
                <a:latin typeface="Times New Roman" panose="02020603050405020304" pitchFamily="18" charset="0"/>
              </a:rPr>
              <a:t> U</a:t>
            </a:r>
            <a:r>
              <a:rPr lang="en-US" altLang="zh-CN" sz="2400" baseline="-25000" dirty="0" smtClean="0">
                <a:latin typeface="Times New Roman" panose="02020603050405020304" pitchFamily="18" charset="0"/>
              </a:rPr>
              <a:t>4,8</a:t>
            </a:r>
            <a:r>
              <a:rPr lang="en-US" altLang="zh-CN" sz="2400" dirty="0" smtClean="0">
                <a:latin typeface="Times New Roman" panose="02020603050405020304" pitchFamily="18" charset="0"/>
              </a:rPr>
              <a:t> </a:t>
            </a:r>
            <a:r>
              <a:rPr lang="en-US" altLang="zh-CN" sz="2400" dirty="0" smtClean="0">
                <a:latin typeface="Times New Roman" panose="02020603050405020304" pitchFamily="18" charset="0"/>
                <a:sym typeface="Symbol" panose="05050102010706020507" pitchFamily="18" charset="2"/>
              </a:rPr>
              <a:t></a:t>
            </a:r>
            <a:r>
              <a:rPr lang="en-US" altLang="zh-CN" sz="2400" dirty="0" smtClean="0">
                <a:latin typeface="Times New Roman" panose="02020603050405020304" pitchFamily="18" charset="0"/>
              </a:rPr>
              <a:t> U</a:t>
            </a:r>
            <a:r>
              <a:rPr lang="en-US" altLang="zh-CN" sz="2400" baseline="-25000" dirty="0" smtClean="0">
                <a:latin typeface="Times New Roman" panose="02020603050405020304" pitchFamily="18" charset="0"/>
              </a:rPr>
              <a:t>4,14</a:t>
            </a:r>
            <a:r>
              <a:rPr lang="en-US" altLang="zh-CN" sz="2400" dirty="0" smtClean="0">
                <a:latin typeface="Times New Roman" panose="02020603050405020304" pitchFamily="18" charset="0"/>
              </a:rPr>
              <a:t> </a:t>
            </a:r>
            <a:r>
              <a:rPr lang="en-US" altLang="zh-CN" sz="2400" dirty="0" smtClean="0">
                <a:latin typeface="Times New Roman" panose="02020603050405020304" pitchFamily="18" charset="0"/>
                <a:sym typeface="Symbol" panose="05050102010706020507" pitchFamily="18" charset="2"/>
              </a:rPr>
              <a:t></a:t>
            </a:r>
            <a:r>
              <a:rPr lang="en-US" altLang="zh-CN" sz="2400" dirty="0" smtClean="0">
                <a:latin typeface="Times New Roman" panose="02020603050405020304" pitchFamily="18" charset="0"/>
              </a:rPr>
              <a:t> U</a:t>
            </a:r>
            <a:r>
              <a:rPr lang="en-US" altLang="zh-CN" sz="2400" baseline="-25000" dirty="0" smtClean="0">
                <a:latin typeface="Times New Roman" panose="02020603050405020304" pitchFamily="18" charset="0"/>
              </a:rPr>
              <a:t>4,16</a:t>
            </a:r>
            <a:r>
              <a:rPr lang="en-US" altLang="zh-CN" sz="2400" dirty="0" smtClean="0">
                <a:latin typeface="Times New Roman" panose="02020603050405020304" pitchFamily="18" charset="0"/>
              </a:rPr>
              <a:t> </a:t>
            </a:r>
            <a:r>
              <a:rPr lang="en-US" altLang="zh-CN" sz="2400" dirty="0" smtClean="0">
                <a:latin typeface="Times New Roman" panose="02020603050405020304" pitchFamily="18" charset="0"/>
                <a:sym typeface="Symbol" panose="05050102010706020507" pitchFamily="18" charset="2"/>
              </a:rPr>
              <a:t></a:t>
            </a:r>
            <a:r>
              <a:rPr lang="en-US" altLang="zh-CN" sz="2400" dirty="0" smtClean="0">
                <a:latin typeface="Times New Roman" panose="02020603050405020304" pitchFamily="18" charset="0"/>
              </a:rPr>
              <a:t> P</a:t>
            </a:r>
            <a:r>
              <a:rPr lang="en-US" altLang="zh-CN" sz="2400" baseline="-25000" dirty="0" smtClean="0">
                <a:latin typeface="Times New Roman" panose="02020603050405020304" pitchFamily="18" charset="0"/>
              </a:rPr>
              <a:t>5</a:t>
            </a:r>
            <a:r>
              <a:rPr lang="en-US" altLang="zh-CN" sz="2400" dirty="0" smtClean="0">
                <a:latin typeface="Times New Roman" panose="02020603050405020304" pitchFamily="18" charset="0"/>
              </a:rPr>
              <a:t> </a:t>
            </a:r>
            <a:r>
              <a:rPr lang="en-US" altLang="zh-CN" sz="2400" dirty="0" smtClean="0">
                <a:latin typeface="Times New Roman" panose="02020603050405020304" pitchFamily="18" charset="0"/>
                <a:sym typeface="Symbol" panose="05050102010706020507" pitchFamily="18" charset="2"/>
              </a:rPr>
              <a:t></a:t>
            </a:r>
            <a:r>
              <a:rPr lang="en-US" altLang="zh-CN" sz="2400" dirty="0" smtClean="0">
                <a:latin typeface="Times New Roman" panose="02020603050405020304" pitchFamily="18" charset="0"/>
              </a:rPr>
              <a:t> P</a:t>
            </a:r>
            <a:r>
              <a:rPr lang="en-US" altLang="zh-CN" sz="2400" baseline="-25000" dirty="0" smtClean="0">
                <a:latin typeface="Times New Roman" panose="02020603050405020304" pitchFamily="18" charset="0"/>
              </a:rPr>
              <a:t>7</a:t>
            </a:r>
            <a:r>
              <a:rPr lang="en-US" altLang="zh-CN" sz="2400" dirty="0" smtClean="0">
                <a:latin typeface="Times New Roman" panose="02020603050405020304" pitchFamily="18" charset="0"/>
              </a:rPr>
              <a:t> </a:t>
            </a:r>
            <a:r>
              <a:rPr lang="en-US" altLang="zh-CN" sz="2400" dirty="0" smtClean="0">
                <a:latin typeface="Times New Roman" panose="02020603050405020304" pitchFamily="18" charset="0"/>
                <a:sym typeface="Symbol" panose="05050102010706020507" pitchFamily="18" charset="2"/>
              </a:rPr>
              <a:t></a:t>
            </a:r>
            <a:r>
              <a:rPr lang="en-US" altLang="zh-CN" sz="2400" dirty="0" smtClean="0">
                <a:latin typeface="Times New Roman" panose="02020603050405020304" pitchFamily="18" charset="0"/>
              </a:rPr>
              <a:t> P</a:t>
            </a:r>
            <a:r>
              <a:rPr lang="en-US" altLang="zh-CN" sz="2400" baseline="-25000" dirty="0" smtClean="0">
                <a:latin typeface="Times New Roman" panose="02020603050405020304" pitchFamily="18" charset="0"/>
              </a:rPr>
              <a:t>8</a:t>
            </a:r>
            <a:r>
              <a:rPr lang="zh-CN" altLang="en-US" sz="2400" dirty="0" smtClean="0">
                <a:latin typeface="Times New Roman" panose="02020603050405020304" pitchFamily="18" charset="0"/>
              </a:rPr>
              <a:t>＝</a:t>
            </a:r>
            <a:r>
              <a:rPr lang="en-US" altLang="zh-CN" sz="2400" dirty="0" smtClean="0">
                <a:latin typeface="Times New Roman" panose="02020603050405020304" pitchFamily="18" charset="0"/>
              </a:rPr>
              <a:t>0</a:t>
            </a:r>
            <a:r>
              <a:rPr lang="zh-CN" altLang="en-US" sz="2400" dirty="0" smtClean="0">
                <a:latin typeface="Times New Roman" panose="02020603050405020304" pitchFamily="18" charset="0"/>
              </a:rPr>
              <a:t>成立时，增加计数。</a:t>
            </a:r>
            <a:endParaRPr lang="zh-CN" altLang="en-US" sz="2400" dirty="0" smtClean="0">
              <a:latin typeface="Times New Roman" panose="02020603050405020304" pitchFamily="18" charset="0"/>
            </a:endParaRPr>
          </a:p>
          <a:p>
            <a:pPr algn="just"/>
            <a:r>
              <a:rPr lang="zh-CN" altLang="en-US" sz="2400" dirty="0" smtClean="0">
                <a:latin typeface="Times New Roman" panose="02020603050405020304" pitchFamily="18" charset="0"/>
              </a:rPr>
              <a:t>若一个子密钥的计数值与明文</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密文的数目的一半相差最多，被假定为正确的子密钥。</a:t>
            </a:r>
            <a:r>
              <a:rPr lang="en-US" altLang="zh-CN" sz="2400" dirty="0" smtClean="0">
                <a:latin typeface="Times New Roman" panose="02020603050405020304" pitchFamily="18" charset="0"/>
              </a:rPr>
              <a:t>(</a:t>
            </a:r>
            <a:r>
              <a:rPr lang="zh-CN" altLang="en-US" sz="2400" dirty="0">
                <a:latin typeface="Times New Roman" panose="02020603050405020304" pitchFamily="18" charset="0"/>
              </a:rPr>
              <a:t>一个正确的子密钥将使得线性近似表达式成立的概率偏离</a:t>
            </a:r>
            <a:r>
              <a:rPr lang="en-US" altLang="zh-CN" sz="2400" dirty="0" smtClean="0">
                <a:latin typeface="Times New Roman" panose="02020603050405020304" pitchFamily="18" charset="0"/>
              </a:rPr>
              <a:t>1/2)</a:t>
            </a:r>
            <a:endParaRPr lang="zh-CN" altLang="en-US" sz="2400" dirty="0" smtClean="0">
              <a:latin typeface="Times New Roman" panose="02020603050405020304" pitchFamily="18" charset="0"/>
            </a:endParaRPr>
          </a:p>
          <a:p>
            <a:pPr algn="just"/>
            <a:endParaRPr lang="zh-CN" altLang="en-US" sz="2400" dirty="0" smtClean="0">
              <a:latin typeface="Times New Roman" panose="02020603050405020304" pitchFamily="18" charset="0"/>
            </a:endParaRPr>
          </a:p>
          <a:p>
            <a:pPr algn="just"/>
            <a:endParaRPr lang="en-US" altLang="zh-CN" sz="2000" dirty="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5951538" y="377826"/>
            <a:ext cx="5630862" cy="6480175"/>
          </a:xfrm>
        </p:spPr>
        <p:txBody>
          <a:bodyPr/>
          <a:lstStyle/>
          <a:p>
            <a:pPr algn="just">
              <a:lnSpc>
                <a:spcPct val="80000"/>
              </a:lnSpc>
            </a:pPr>
            <a:r>
              <a:rPr lang="zh-CN" altLang="en-US" sz="1800" dirty="0">
                <a:latin typeface="Times New Roman" panose="02020603050405020304" pitchFamily="18" charset="0"/>
              </a:rPr>
              <a:t>产生 </a:t>
            </a:r>
            <a:r>
              <a:rPr lang="en-US" altLang="zh-CN" sz="1800" dirty="0">
                <a:latin typeface="Times New Roman" panose="02020603050405020304" pitchFamily="18" charset="0"/>
              </a:rPr>
              <a:t>10000</a:t>
            </a:r>
            <a:r>
              <a:rPr lang="zh-CN" altLang="en-US" sz="1800" dirty="0">
                <a:latin typeface="Times New Roman" panose="02020603050405020304" pitchFamily="18" charset="0"/>
              </a:rPr>
              <a:t>个已知明文</a:t>
            </a:r>
            <a:r>
              <a:rPr lang="en-US" altLang="zh-CN" sz="1800" dirty="0">
                <a:latin typeface="Times New Roman" panose="02020603050405020304" pitchFamily="18" charset="0"/>
              </a:rPr>
              <a:t>/</a:t>
            </a:r>
            <a:r>
              <a:rPr lang="zh-CN" altLang="en-US" sz="1800" dirty="0">
                <a:latin typeface="Times New Roman" panose="02020603050405020304" pitchFamily="18" charset="0"/>
              </a:rPr>
              <a:t>密文对，取部分子密钥</a:t>
            </a:r>
            <a:r>
              <a:rPr lang="en-US" altLang="zh-CN" sz="1800" dirty="0">
                <a:latin typeface="Times New Roman" panose="02020603050405020304" pitchFamily="18" charset="0"/>
              </a:rPr>
              <a:t>[K</a:t>
            </a:r>
            <a:r>
              <a:rPr lang="en-US" altLang="zh-CN" sz="1800" baseline="-25000" dirty="0">
                <a:latin typeface="Times New Roman" panose="02020603050405020304" pitchFamily="18" charset="0"/>
              </a:rPr>
              <a:t>5,5</a:t>
            </a:r>
            <a:r>
              <a:rPr lang="en-US" altLang="zh-CN" sz="1800" dirty="0">
                <a:latin typeface="Times New Roman" panose="02020603050405020304" pitchFamily="18" charset="0"/>
              </a:rPr>
              <a:t>...K</a:t>
            </a:r>
            <a:r>
              <a:rPr lang="en-US" altLang="zh-CN" sz="1800" baseline="-25000" dirty="0">
                <a:latin typeface="Times New Roman" panose="02020603050405020304" pitchFamily="18" charset="0"/>
              </a:rPr>
              <a:t>5,8</a:t>
            </a:r>
            <a:r>
              <a:rPr lang="en-US" altLang="zh-CN" sz="1800" dirty="0">
                <a:latin typeface="Times New Roman" panose="02020603050405020304" pitchFamily="18" charset="0"/>
              </a:rPr>
              <a:t>]</a:t>
            </a:r>
            <a:r>
              <a:rPr lang="zh-CN" altLang="en-US" sz="1800" dirty="0">
                <a:latin typeface="Times New Roman" panose="02020603050405020304" pitchFamily="18" charset="0"/>
              </a:rPr>
              <a:t>＝</a:t>
            </a:r>
            <a:r>
              <a:rPr lang="en-US" altLang="zh-CN" sz="1800" dirty="0">
                <a:latin typeface="Times New Roman" panose="02020603050405020304" pitchFamily="18" charset="0"/>
              </a:rPr>
              <a:t>[0010]</a:t>
            </a:r>
            <a:r>
              <a:rPr lang="zh-CN" altLang="en-US" sz="1800" dirty="0">
                <a:latin typeface="Times New Roman" panose="02020603050405020304" pitchFamily="18" charset="0"/>
              </a:rPr>
              <a:t>，</a:t>
            </a:r>
            <a:r>
              <a:rPr lang="en-US" altLang="zh-CN" sz="1800" dirty="0">
                <a:latin typeface="Times New Roman" panose="02020603050405020304" pitchFamily="18" charset="0"/>
              </a:rPr>
              <a:t>[K</a:t>
            </a:r>
            <a:r>
              <a:rPr lang="en-US" altLang="zh-CN" sz="1800" baseline="-25000" dirty="0">
                <a:latin typeface="Times New Roman" panose="02020603050405020304" pitchFamily="18" charset="0"/>
              </a:rPr>
              <a:t>5,13</a:t>
            </a:r>
            <a:r>
              <a:rPr lang="en-US" altLang="zh-CN" sz="1800" dirty="0">
                <a:latin typeface="Times New Roman" panose="02020603050405020304" pitchFamily="18" charset="0"/>
              </a:rPr>
              <a:t>...K</a:t>
            </a:r>
            <a:r>
              <a:rPr lang="en-US" altLang="zh-CN" sz="1800" baseline="-25000" dirty="0">
                <a:latin typeface="Times New Roman" panose="02020603050405020304" pitchFamily="18" charset="0"/>
              </a:rPr>
              <a:t>5,16</a:t>
            </a:r>
            <a:r>
              <a:rPr lang="en-US" altLang="zh-CN" sz="1800" dirty="0">
                <a:latin typeface="Times New Roman" panose="02020603050405020304" pitchFamily="18" charset="0"/>
              </a:rPr>
              <a:t>]</a:t>
            </a:r>
            <a:r>
              <a:rPr lang="zh-CN" altLang="en-US" sz="1800" dirty="0">
                <a:latin typeface="Times New Roman" panose="02020603050405020304" pitchFamily="18" charset="0"/>
              </a:rPr>
              <a:t>＝</a:t>
            </a:r>
            <a:r>
              <a:rPr lang="en-US" altLang="zh-CN" sz="1800" dirty="0">
                <a:latin typeface="Times New Roman" panose="02020603050405020304" pitchFamily="18" charset="0"/>
              </a:rPr>
              <a:t>[ 0100 ]</a:t>
            </a:r>
            <a:r>
              <a:rPr lang="zh-CN" altLang="en-US" sz="1800" dirty="0">
                <a:latin typeface="Times New Roman" panose="02020603050405020304" pitchFamily="18" charset="0"/>
              </a:rPr>
              <a:t>来模拟前面描述的攻击。</a:t>
            </a:r>
            <a:endParaRPr lang="zh-CN" altLang="en-US" sz="1800" dirty="0">
              <a:latin typeface="Times New Roman" panose="02020603050405020304" pitchFamily="18" charset="0"/>
            </a:endParaRPr>
          </a:p>
          <a:p>
            <a:pPr algn="just">
              <a:lnSpc>
                <a:spcPct val="80000"/>
              </a:lnSpc>
            </a:pPr>
            <a:endParaRPr lang="zh-CN" altLang="en-US" sz="1800" dirty="0">
              <a:latin typeface="Times New Roman" panose="02020603050405020304" pitchFamily="18" charset="0"/>
            </a:endParaRPr>
          </a:p>
          <a:p>
            <a:pPr algn="just">
              <a:lnSpc>
                <a:spcPct val="80000"/>
              </a:lnSpc>
            </a:pPr>
            <a:r>
              <a:rPr lang="zh-CN" altLang="en-US" sz="1800" dirty="0">
                <a:latin typeface="Times New Roman" panose="02020603050405020304" pitchFamily="18" charset="0"/>
              </a:rPr>
              <a:t>下表给出了部分子密钥对应的偏移量计数值（完整的应该有</a:t>
            </a:r>
            <a:r>
              <a:rPr lang="en-US" altLang="zh-CN" sz="1800" dirty="0">
                <a:latin typeface="Times New Roman" panose="02020603050405020304" pitchFamily="18" charset="0"/>
              </a:rPr>
              <a:t>256</a:t>
            </a:r>
            <a:r>
              <a:rPr lang="zh-CN" altLang="en-US" sz="1800" dirty="0">
                <a:latin typeface="Times New Roman" panose="02020603050405020304" pitchFamily="18" charset="0"/>
              </a:rPr>
              <a:t>条记录，每个目标子密钥对应一个），从中可以确认找到正确的子密钥。</a:t>
            </a:r>
            <a:endParaRPr lang="zh-CN" altLang="en-US" sz="1800" dirty="0">
              <a:latin typeface="Times New Roman" panose="02020603050405020304" pitchFamily="18" charset="0"/>
            </a:endParaRPr>
          </a:p>
          <a:p>
            <a:pPr algn="just">
              <a:lnSpc>
                <a:spcPct val="80000"/>
              </a:lnSpc>
            </a:pPr>
            <a:endParaRPr lang="zh-CN" altLang="en-US" sz="1800" dirty="0">
              <a:latin typeface="Times New Roman" panose="02020603050405020304" pitchFamily="18" charset="0"/>
            </a:endParaRPr>
          </a:p>
          <a:p>
            <a:pPr>
              <a:lnSpc>
                <a:spcPct val="80000"/>
              </a:lnSpc>
            </a:pPr>
            <a:r>
              <a:rPr lang="zh-CN" altLang="en-US" sz="1800" dirty="0"/>
              <a:t>结合表中的数据，可以计算出线性可能性</a:t>
            </a:r>
            <a:endParaRPr lang="zh-CN" altLang="en-US" sz="1800" dirty="0"/>
          </a:p>
          <a:p>
            <a:pPr>
              <a:lnSpc>
                <a:spcPct val="80000"/>
              </a:lnSpc>
              <a:buFont typeface="Wingdings" panose="05000000000000000000" pitchFamily="2" charset="2"/>
              <a:buNone/>
            </a:pPr>
            <a:r>
              <a:rPr lang="zh-CN" altLang="en-US" sz="1800" dirty="0"/>
              <a:t>	偏移量，公式如下：</a:t>
            </a:r>
            <a:endParaRPr lang="zh-CN" altLang="en-US" sz="1800" dirty="0"/>
          </a:p>
          <a:p>
            <a:pPr algn="just">
              <a:lnSpc>
                <a:spcPct val="80000"/>
              </a:lnSpc>
              <a:buFont typeface="Wingdings" panose="05000000000000000000" pitchFamily="2" charset="2"/>
              <a:buNone/>
            </a:pPr>
            <a:r>
              <a:rPr lang="zh-CN" altLang="en-US" sz="1800" dirty="0"/>
              <a:t>		</a:t>
            </a:r>
            <a:r>
              <a:rPr lang="en-US" altLang="zh-CN" sz="1800" dirty="0">
                <a:latin typeface="Times New Roman" panose="02020603050405020304" pitchFamily="18" charset="0"/>
              </a:rPr>
              <a:t>| bias |</a:t>
            </a:r>
            <a:r>
              <a:rPr lang="zh-CN" altLang="en-US" sz="1800" dirty="0">
                <a:latin typeface="Times New Roman" panose="02020603050405020304" pitchFamily="18" charset="0"/>
              </a:rPr>
              <a:t>＝</a:t>
            </a:r>
            <a:r>
              <a:rPr lang="en-US" altLang="zh-CN" sz="1800" dirty="0">
                <a:latin typeface="Times New Roman" panose="02020603050405020304" pitchFamily="18" charset="0"/>
              </a:rPr>
              <a:t>|count</a:t>
            </a:r>
            <a:r>
              <a:rPr lang="zh-CN" altLang="en-US" sz="1800" dirty="0">
                <a:latin typeface="Times New Roman" panose="02020603050405020304" pitchFamily="18" charset="0"/>
              </a:rPr>
              <a:t>－</a:t>
            </a:r>
            <a:r>
              <a:rPr lang="en-US" altLang="zh-CN" sz="1800" dirty="0">
                <a:latin typeface="Times New Roman" panose="02020603050405020304" pitchFamily="18" charset="0"/>
              </a:rPr>
              <a:t>5000 | / 10000</a:t>
            </a:r>
            <a:endParaRPr lang="en-US" altLang="zh-CN" sz="1800" dirty="0"/>
          </a:p>
          <a:p>
            <a:pPr>
              <a:lnSpc>
                <a:spcPct val="80000"/>
              </a:lnSpc>
              <a:buFont typeface="Wingdings" panose="05000000000000000000" pitchFamily="2" charset="2"/>
              <a:buNone/>
            </a:pPr>
            <a:r>
              <a:rPr lang="en-US" altLang="zh-CN" sz="1800" dirty="0"/>
              <a:t>	</a:t>
            </a:r>
            <a:r>
              <a:rPr lang="zh-CN" altLang="en-US" sz="1800" dirty="0">
                <a:latin typeface="Times New Roman" panose="02020603050405020304" pitchFamily="18" charset="0"/>
              </a:rPr>
              <a:t>其中</a:t>
            </a:r>
            <a:r>
              <a:rPr lang="en-US" altLang="zh-CN" sz="1800" dirty="0">
                <a:latin typeface="Times New Roman" panose="02020603050405020304" pitchFamily="18" charset="0"/>
              </a:rPr>
              <a:t>count</a:t>
            </a:r>
            <a:r>
              <a:rPr lang="zh-CN" altLang="en-US" sz="1800" dirty="0">
                <a:latin typeface="Times New Roman" panose="02020603050405020304" pitchFamily="18" charset="0"/>
              </a:rPr>
              <a:t>表示对应的子密钥的计数值。</a:t>
            </a:r>
            <a:endParaRPr lang="zh-CN" altLang="en-US" sz="1800" dirty="0"/>
          </a:p>
          <a:p>
            <a:pPr algn="just">
              <a:lnSpc>
                <a:spcPct val="110000"/>
              </a:lnSpc>
            </a:pPr>
            <a:endParaRPr lang="zh-CN" altLang="en-US" sz="900" dirty="0">
              <a:latin typeface="Times New Roman" panose="02020603050405020304" pitchFamily="18" charset="0"/>
            </a:endParaRPr>
          </a:p>
          <a:p>
            <a:pPr algn="just">
              <a:lnSpc>
                <a:spcPct val="110000"/>
              </a:lnSpc>
            </a:pPr>
            <a:r>
              <a:rPr lang="en-US" altLang="zh-CN" sz="1600" dirty="0">
                <a:latin typeface="Times New Roman" panose="02020603050405020304" pitchFamily="18" charset="0"/>
              </a:rPr>
              <a:t>U</a:t>
            </a:r>
            <a:r>
              <a:rPr lang="en-US" altLang="zh-CN" sz="1600" baseline="-25000" dirty="0">
                <a:latin typeface="Times New Roman" panose="02020603050405020304" pitchFamily="18" charset="0"/>
              </a:rPr>
              <a:t>4,6</a:t>
            </a:r>
            <a:r>
              <a:rPr lang="en-US" altLang="zh-CN" sz="1600" dirty="0">
                <a:latin typeface="Times New Roman" panose="02020603050405020304" pitchFamily="18" charset="0"/>
              </a:rPr>
              <a:t> </a:t>
            </a:r>
            <a:r>
              <a:rPr lang="en-US" altLang="zh-CN" sz="1600" dirty="0">
                <a:latin typeface="Times New Roman" panose="02020603050405020304" pitchFamily="18" charset="0"/>
                <a:sym typeface="Symbol" panose="05050102010706020507" pitchFamily="18" charset="2"/>
              </a:rPr>
              <a:t></a:t>
            </a:r>
            <a:r>
              <a:rPr lang="en-US" altLang="zh-CN" sz="1600" dirty="0">
                <a:latin typeface="Times New Roman" panose="02020603050405020304" pitchFamily="18" charset="0"/>
              </a:rPr>
              <a:t> U</a:t>
            </a:r>
            <a:r>
              <a:rPr lang="en-US" altLang="zh-CN" sz="1600" baseline="-25000" dirty="0">
                <a:latin typeface="Times New Roman" panose="02020603050405020304" pitchFamily="18" charset="0"/>
              </a:rPr>
              <a:t>4,8 </a:t>
            </a:r>
            <a:r>
              <a:rPr lang="en-US" altLang="zh-CN" sz="1600" dirty="0">
                <a:latin typeface="Times New Roman" panose="02020603050405020304" pitchFamily="18" charset="0"/>
                <a:sym typeface="Symbol" panose="05050102010706020507" pitchFamily="18" charset="2"/>
              </a:rPr>
              <a:t></a:t>
            </a:r>
            <a:r>
              <a:rPr lang="en-US" altLang="zh-CN" sz="1600" dirty="0">
                <a:latin typeface="Times New Roman" panose="02020603050405020304" pitchFamily="18" charset="0"/>
              </a:rPr>
              <a:t> U</a:t>
            </a:r>
            <a:r>
              <a:rPr lang="en-US" altLang="zh-CN" sz="1600" baseline="-25000" dirty="0">
                <a:latin typeface="Times New Roman" panose="02020603050405020304" pitchFamily="18" charset="0"/>
              </a:rPr>
              <a:t>4,14</a:t>
            </a:r>
            <a:r>
              <a:rPr lang="en-US" altLang="zh-CN" sz="1600" dirty="0">
                <a:latin typeface="Times New Roman" panose="02020603050405020304" pitchFamily="18" charset="0"/>
              </a:rPr>
              <a:t> </a:t>
            </a:r>
            <a:r>
              <a:rPr lang="en-US" altLang="zh-CN" sz="1600" dirty="0">
                <a:latin typeface="Times New Roman" panose="02020603050405020304" pitchFamily="18" charset="0"/>
                <a:sym typeface="Symbol" panose="05050102010706020507" pitchFamily="18" charset="2"/>
              </a:rPr>
              <a:t></a:t>
            </a:r>
            <a:r>
              <a:rPr lang="en-US" altLang="zh-CN" sz="1600" dirty="0">
                <a:latin typeface="Times New Roman" panose="02020603050405020304" pitchFamily="18" charset="0"/>
              </a:rPr>
              <a:t> U</a:t>
            </a:r>
            <a:r>
              <a:rPr lang="en-US" altLang="zh-CN" sz="1600" baseline="-25000" dirty="0">
                <a:latin typeface="Times New Roman" panose="02020603050405020304" pitchFamily="18" charset="0"/>
              </a:rPr>
              <a:t>4,16</a:t>
            </a:r>
            <a:r>
              <a:rPr lang="en-US" altLang="zh-CN" sz="1600" dirty="0">
                <a:latin typeface="Times New Roman" panose="02020603050405020304" pitchFamily="18" charset="0"/>
              </a:rPr>
              <a:t> </a:t>
            </a:r>
            <a:r>
              <a:rPr lang="en-US" altLang="zh-CN" sz="1600" dirty="0">
                <a:latin typeface="Times New Roman" panose="02020603050405020304" pitchFamily="18" charset="0"/>
                <a:sym typeface="Symbol" panose="05050102010706020507" pitchFamily="18" charset="2"/>
              </a:rPr>
              <a:t></a:t>
            </a:r>
            <a:r>
              <a:rPr lang="en-US" altLang="zh-CN" sz="1600" dirty="0">
                <a:latin typeface="Times New Roman" panose="02020603050405020304" pitchFamily="18" charset="0"/>
              </a:rPr>
              <a:t> P</a:t>
            </a:r>
            <a:r>
              <a:rPr lang="en-US" altLang="zh-CN" sz="1600" baseline="-25000" dirty="0">
                <a:latin typeface="Times New Roman" panose="02020603050405020304" pitchFamily="18" charset="0"/>
              </a:rPr>
              <a:t>5</a:t>
            </a:r>
            <a:r>
              <a:rPr lang="en-US" altLang="zh-CN" sz="1600" dirty="0">
                <a:latin typeface="Times New Roman" panose="02020603050405020304" pitchFamily="18" charset="0"/>
              </a:rPr>
              <a:t> </a:t>
            </a:r>
            <a:r>
              <a:rPr lang="en-US" altLang="zh-CN" sz="1600" dirty="0">
                <a:latin typeface="Times New Roman" panose="02020603050405020304" pitchFamily="18" charset="0"/>
                <a:sym typeface="Symbol" panose="05050102010706020507" pitchFamily="18" charset="2"/>
              </a:rPr>
              <a:t></a:t>
            </a:r>
            <a:r>
              <a:rPr lang="en-US" altLang="zh-CN" sz="1600" dirty="0">
                <a:latin typeface="Times New Roman" panose="02020603050405020304" pitchFamily="18" charset="0"/>
              </a:rPr>
              <a:t> P</a:t>
            </a:r>
            <a:r>
              <a:rPr lang="en-US" altLang="zh-CN" sz="1600" baseline="-25000" dirty="0">
                <a:latin typeface="Times New Roman" panose="02020603050405020304" pitchFamily="18" charset="0"/>
              </a:rPr>
              <a:t>7</a:t>
            </a:r>
            <a:r>
              <a:rPr lang="en-US" altLang="zh-CN" sz="1600" dirty="0">
                <a:latin typeface="Times New Roman" panose="02020603050405020304" pitchFamily="18" charset="0"/>
              </a:rPr>
              <a:t> </a:t>
            </a:r>
            <a:r>
              <a:rPr lang="en-US" altLang="zh-CN" sz="1600" dirty="0">
                <a:latin typeface="Times New Roman" panose="02020603050405020304" pitchFamily="18" charset="0"/>
                <a:sym typeface="Symbol" panose="05050102010706020507" pitchFamily="18" charset="2"/>
              </a:rPr>
              <a:t></a:t>
            </a:r>
            <a:r>
              <a:rPr lang="en-US" altLang="zh-CN" sz="1600" dirty="0">
                <a:latin typeface="Times New Roman" panose="02020603050405020304" pitchFamily="18" charset="0"/>
              </a:rPr>
              <a:t> P</a:t>
            </a:r>
            <a:r>
              <a:rPr lang="en-US" altLang="zh-CN" sz="1600" baseline="-25000" dirty="0">
                <a:latin typeface="Times New Roman" panose="02020603050405020304" pitchFamily="18" charset="0"/>
              </a:rPr>
              <a:t>8</a:t>
            </a:r>
            <a:r>
              <a:rPr lang="en-US" altLang="zh-CN" sz="1600" dirty="0">
                <a:latin typeface="Times New Roman" panose="02020603050405020304" pitchFamily="18" charset="0"/>
              </a:rPr>
              <a:t> </a:t>
            </a:r>
            <a:r>
              <a:rPr lang="en-US" altLang="zh-CN" sz="1600" dirty="0">
                <a:latin typeface="Times New Roman" panose="02020603050405020304" pitchFamily="18" charset="0"/>
                <a:sym typeface="Symbol" panose="05050102010706020507" pitchFamily="18" charset="2"/>
              </a:rPr>
              <a:t></a:t>
            </a:r>
            <a:r>
              <a:rPr lang="en-US" altLang="zh-CN" sz="1600" dirty="0">
                <a:latin typeface="Times New Roman" panose="02020603050405020304" pitchFamily="18" charset="0"/>
              </a:rPr>
              <a:t> ∑k</a:t>
            </a:r>
            <a:r>
              <a:rPr lang="zh-CN" altLang="en-US" sz="1600" dirty="0">
                <a:latin typeface="Times New Roman" panose="02020603050405020304" pitchFamily="18" charset="0"/>
              </a:rPr>
              <a:t>＝</a:t>
            </a:r>
            <a:r>
              <a:rPr lang="en-US" altLang="zh-CN" sz="1600" dirty="0">
                <a:latin typeface="Times New Roman" panose="02020603050405020304" pitchFamily="18" charset="0"/>
              </a:rPr>
              <a:t>0</a:t>
            </a:r>
            <a:endParaRPr lang="en-US" altLang="zh-CN" sz="1600" dirty="0">
              <a:latin typeface="Times New Roman" panose="02020603050405020304" pitchFamily="18" charset="0"/>
            </a:endParaRPr>
          </a:p>
          <a:p>
            <a:pPr algn="just">
              <a:lnSpc>
                <a:spcPct val="80000"/>
              </a:lnSpc>
            </a:pPr>
            <a:endParaRPr lang="en-US" altLang="zh-CN" sz="1800" dirty="0">
              <a:latin typeface="Times New Roman" panose="02020603050405020304" pitchFamily="18" charset="0"/>
            </a:endParaRPr>
          </a:p>
          <a:p>
            <a:pPr algn="just">
              <a:lnSpc>
                <a:spcPct val="80000"/>
              </a:lnSpc>
            </a:pPr>
            <a:r>
              <a:rPr lang="zh-CN" altLang="en-US" sz="1800" dirty="0">
                <a:latin typeface="Times New Roman" panose="02020603050405020304" pitchFamily="18" charset="0"/>
              </a:rPr>
              <a:t>从表中可以看出偏移量最大的子密钥是</a:t>
            </a:r>
            <a:r>
              <a:rPr lang="en-US" altLang="zh-CN" sz="1800" dirty="0">
                <a:latin typeface="Times New Roman" panose="02020603050405020304" pitchFamily="18" charset="0"/>
              </a:rPr>
              <a:t>[K</a:t>
            </a:r>
            <a:r>
              <a:rPr lang="en-US" altLang="zh-CN" sz="1800" baseline="-25000" dirty="0">
                <a:latin typeface="Times New Roman" panose="02020603050405020304" pitchFamily="18" charset="0"/>
              </a:rPr>
              <a:t>5,5</a:t>
            </a:r>
            <a:r>
              <a:rPr lang="en-US" altLang="zh-CN" sz="1800" dirty="0">
                <a:latin typeface="Times New Roman" panose="02020603050405020304" pitchFamily="18" charset="0"/>
              </a:rPr>
              <a:t>...K</a:t>
            </a:r>
            <a:r>
              <a:rPr lang="en-US" altLang="zh-CN" sz="1800" baseline="-25000" dirty="0">
                <a:latin typeface="Times New Roman" panose="02020603050405020304" pitchFamily="18" charset="0"/>
              </a:rPr>
              <a:t>5,8</a:t>
            </a:r>
            <a:r>
              <a:rPr lang="en-US" altLang="zh-CN" sz="1800" dirty="0">
                <a:latin typeface="Times New Roman" panose="02020603050405020304" pitchFamily="18" charset="0"/>
              </a:rPr>
              <a:t>, K</a:t>
            </a:r>
            <a:r>
              <a:rPr lang="en-US" altLang="zh-CN" sz="1800" baseline="-25000" dirty="0">
                <a:latin typeface="Times New Roman" panose="02020603050405020304" pitchFamily="18" charset="0"/>
              </a:rPr>
              <a:t>5,13</a:t>
            </a:r>
            <a:r>
              <a:rPr lang="en-US" altLang="zh-CN" sz="1800" dirty="0">
                <a:latin typeface="Times New Roman" panose="02020603050405020304" pitchFamily="18" charset="0"/>
              </a:rPr>
              <a:t>...K</a:t>
            </a:r>
            <a:r>
              <a:rPr lang="en-US" altLang="zh-CN" sz="1800" baseline="-25000" dirty="0">
                <a:latin typeface="Times New Roman" panose="02020603050405020304" pitchFamily="18" charset="0"/>
              </a:rPr>
              <a:t>5,16</a:t>
            </a:r>
            <a:r>
              <a:rPr lang="en-US" altLang="zh-CN" sz="1800" dirty="0">
                <a:latin typeface="Times New Roman" panose="02020603050405020304" pitchFamily="18" charset="0"/>
              </a:rPr>
              <a:t>]</a:t>
            </a:r>
            <a:r>
              <a:rPr lang="zh-CN" altLang="en-US" sz="1800" dirty="0">
                <a:latin typeface="Times New Roman" panose="02020603050405020304" pitchFamily="18" charset="0"/>
              </a:rPr>
              <a:t>＝</a:t>
            </a:r>
            <a:r>
              <a:rPr lang="en-US" altLang="zh-CN" sz="1800" dirty="0">
                <a:latin typeface="Times New Roman" panose="02020603050405020304" pitchFamily="18" charset="0"/>
              </a:rPr>
              <a:t>[2, 4]</a:t>
            </a:r>
            <a:r>
              <a:rPr lang="zh-CN" altLang="en-US" sz="1800" dirty="0">
                <a:latin typeface="Times New Roman" panose="02020603050405020304" pitchFamily="18" charset="0"/>
              </a:rPr>
              <a:t>，实际上，这个结果对于所有可能子密钥产生的结果也是正确的。</a:t>
            </a:r>
            <a:r>
              <a:rPr lang="zh-CN" altLang="en-US" sz="1400" dirty="0">
                <a:latin typeface="Times New Roman" panose="02020603050405020304" pitchFamily="18" charset="0"/>
              </a:rPr>
              <a:t> </a:t>
            </a:r>
            <a:endParaRPr lang="zh-CN" altLang="en-US" sz="1400" dirty="0">
              <a:latin typeface="Times New Roman" panose="02020603050405020304" pitchFamily="18" charset="0"/>
            </a:endParaRPr>
          </a:p>
          <a:p>
            <a:pPr algn="just">
              <a:lnSpc>
                <a:spcPct val="80000"/>
              </a:lnSpc>
            </a:pPr>
            <a:endParaRPr lang="en-US" altLang="zh-CN" sz="1400" dirty="0">
              <a:latin typeface="Times New Roman" panose="02020603050405020304" pitchFamily="18" charset="0"/>
            </a:endParaRPr>
          </a:p>
        </p:txBody>
      </p:sp>
      <p:pic>
        <p:nvPicPr>
          <p:cNvPr id="4198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3773" y="110537"/>
            <a:ext cx="4284663" cy="66690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ChangeArrowheads="1"/>
          </p:cNvSpPr>
          <p:nvPr/>
        </p:nvSpPr>
        <p:spPr bwMode="auto">
          <a:xfrm>
            <a:off x="4663440" y="6247448"/>
            <a:ext cx="2305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dirty="0">
                <a:latin typeface="Times New Roman" panose="02020603050405020304" pitchFamily="18" charset="0"/>
              </a:rPr>
              <a:t>线性攻击的实验数据</a:t>
            </a:r>
            <a:r>
              <a:rPr lang="zh-CN" altLang="en-US" dirty="0"/>
              <a:t> </a:t>
            </a:r>
            <a:endParaRPr lang="zh-CN" altLang="en-US" dirty="0"/>
          </a:p>
        </p:txBody>
      </p:sp>
      <p:graphicFrame>
        <p:nvGraphicFramePr>
          <p:cNvPr id="43012" name="Group 4"/>
          <p:cNvGraphicFramePr>
            <a:graphicFrameLocks noGrp="1"/>
          </p:cNvGraphicFramePr>
          <p:nvPr>
            <p:ph idx="1"/>
          </p:nvPr>
        </p:nvGraphicFramePr>
        <p:xfrm>
          <a:off x="1589314" y="613955"/>
          <a:ext cx="8229600" cy="5411153"/>
        </p:xfrm>
        <a:graphic>
          <a:graphicData uri="http://schemas.openxmlformats.org/drawingml/2006/table">
            <a:tbl>
              <a:tblPr/>
              <a:tblGrid>
                <a:gridCol w="2841625"/>
                <a:gridCol w="1379538"/>
                <a:gridCol w="2752725"/>
                <a:gridCol w="1255712"/>
              </a:tblGrid>
              <a:tr h="703263">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partial subkey</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5,5...</a:t>
                      </a: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5,8, </a:t>
                      </a: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5,13...</a:t>
                      </a: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5,16]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bias |</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partial subkey</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5,5...</a:t>
                      </a: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5,8, </a:t>
                      </a: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5,13...</a:t>
                      </a:r>
                      <a:r>
                        <a:rPr kumimoji="0" lang="en-US" altLang="zh-CN" sz="1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5,16]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bias |</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3050">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1C</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0.0031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0.0044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3050">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1D</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0.0078</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2B</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0.0186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3050">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1E</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0.0071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2C</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0.0094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9250">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1F</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0.0170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2D</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0.0053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3050">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0.0025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2E</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0.0062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3050">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0.0220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2F</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0.0133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3050">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0.0211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0.0027</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3050">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0.0064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0.0050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3050">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0.0336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0.0075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3050">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0.0106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0.0162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3050">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0.0096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0.0218</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3050">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27</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0.0074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0.0052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3050">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28</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0.0224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0.0056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3050">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29</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0.0054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37</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0.0048</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body" idx="1"/>
          </p:nvPr>
        </p:nvSpPr>
        <p:spPr>
          <a:xfrm>
            <a:off x="587830" y="1183851"/>
            <a:ext cx="9838871" cy="4525962"/>
          </a:xfrm>
        </p:spPr>
        <p:txBody>
          <a:bodyPr/>
          <a:lstStyle/>
          <a:p>
            <a:pPr algn="just">
              <a:lnSpc>
                <a:spcPct val="90000"/>
              </a:lnSpc>
            </a:pPr>
            <a:r>
              <a:rPr lang="zh-CN" altLang="en-US" dirty="0">
                <a:latin typeface="Times New Roman" panose="02020603050405020304" pitchFamily="18" charset="0"/>
              </a:rPr>
              <a:t>线性近似表达式中包含的</a:t>
            </a:r>
            <a:r>
              <a:rPr lang="en-US" altLang="zh-CN" dirty="0">
                <a:latin typeface="Times New Roman" panose="02020603050405020304" pitchFamily="18" charset="0"/>
              </a:rPr>
              <a:t>S-box</a:t>
            </a:r>
            <a:r>
              <a:rPr lang="zh-CN" altLang="en-US" dirty="0">
                <a:latin typeface="Times New Roman" panose="02020603050405020304" pitchFamily="18" charset="0"/>
              </a:rPr>
              <a:t>称为活跃</a:t>
            </a:r>
            <a:r>
              <a:rPr lang="en-US" altLang="zh-CN" dirty="0">
                <a:latin typeface="Times New Roman" panose="02020603050405020304" pitchFamily="18" charset="0"/>
              </a:rPr>
              <a:t>S-box</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algn="just">
              <a:lnSpc>
                <a:spcPct val="90000"/>
              </a:lnSpc>
            </a:pPr>
            <a:r>
              <a:rPr lang="zh-CN" altLang="en-US" dirty="0" smtClean="0">
                <a:latin typeface="Times New Roman" panose="02020603050405020304" pitchFamily="18" charset="0"/>
              </a:rPr>
              <a:t>图</a:t>
            </a:r>
            <a:r>
              <a:rPr lang="zh-CN" altLang="en-US" dirty="0">
                <a:latin typeface="Times New Roman" panose="02020603050405020304" pitchFamily="18" charset="0"/>
              </a:rPr>
              <a:t>中，从第</a:t>
            </a:r>
            <a:r>
              <a:rPr lang="en-US" altLang="zh-CN" dirty="0">
                <a:latin typeface="Times New Roman" panose="02020603050405020304" pitchFamily="18" charset="0"/>
              </a:rPr>
              <a:t>1</a:t>
            </a:r>
            <a:r>
              <a:rPr lang="zh-CN" altLang="en-US" dirty="0">
                <a:latin typeface="Times New Roman" panose="02020603050405020304" pitchFamily="18" charset="0"/>
              </a:rPr>
              <a:t>轮到第</a:t>
            </a:r>
            <a:r>
              <a:rPr lang="en-US" altLang="zh-CN" dirty="0">
                <a:latin typeface="Times New Roman" panose="02020603050405020304" pitchFamily="18" charset="0"/>
              </a:rPr>
              <a:t>3</a:t>
            </a:r>
            <a:r>
              <a:rPr lang="zh-CN" altLang="en-US" dirty="0">
                <a:latin typeface="Times New Roman" panose="02020603050405020304" pitchFamily="18" charset="0"/>
              </a:rPr>
              <a:t>轮中被粗线条标出的四个</a:t>
            </a:r>
            <a:r>
              <a:rPr lang="en-US" altLang="zh-CN" dirty="0">
                <a:latin typeface="Times New Roman" panose="02020603050405020304" pitchFamily="18" charset="0"/>
              </a:rPr>
              <a:t>S-box</a:t>
            </a:r>
            <a:r>
              <a:rPr lang="zh-CN" altLang="en-US" dirty="0">
                <a:latin typeface="Times New Roman" panose="02020603050405020304" pitchFamily="18" charset="0"/>
              </a:rPr>
              <a:t>都是活跃的。</a:t>
            </a:r>
            <a:endParaRPr lang="zh-CN" altLang="en-US" dirty="0">
              <a:latin typeface="Times New Roman" panose="02020603050405020304" pitchFamily="18" charset="0"/>
            </a:endParaRPr>
          </a:p>
          <a:p>
            <a:pPr algn="just">
              <a:lnSpc>
                <a:spcPct val="90000"/>
              </a:lnSpc>
            </a:pPr>
            <a:r>
              <a:rPr lang="zh-CN" altLang="en-US" dirty="0">
                <a:latin typeface="Times New Roman" panose="02020603050405020304" pitchFamily="18" charset="0"/>
              </a:rPr>
              <a:t>一个线性近似表达式成立的可能性，与</a:t>
            </a:r>
            <a:r>
              <a:rPr lang="en-US" altLang="zh-CN" dirty="0">
                <a:latin typeface="Times New Roman" panose="02020603050405020304" pitchFamily="18" charset="0"/>
              </a:rPr>
              <a:t>S-box</a:t>
            </a:r>
            <a:r>
              <a:rPr lang="zh-CN" altLang="en-US" dirty="0">
                <a:latin typeface="Times New Roman" panose="02020603050405020304" pitchFamily="18" charset="0"/>
              </a:rPr>
              <a:t>的线性可能性偏移量的大小，活跃</a:t>
            </a:r>
            <a:r>
              <a:rPr lang="en-US" altLang="zh-CN" dirty="0">
                <a:latin typeface="Times New Roman" panose="02020603050405020304" pitchFamily="18" charset="0"/>
              </a:rPr>
              <a:t>S-box</a:t>
            </a:r>
            <a:r>
              <a:rPr lang="zh-CN" altLang="en-US" dirty="0">
                <a:latin typeface="Times New Roman" panose="02020603050405020304" pitchFamily="18" charset="0"/>
              </a:rPr>
              <a:t>的数目有关。 </a:t>
            </a:r>
            <a:endParaRPr lang="zh-CN" altLang="en-US" dirty="0">
              <a:latin typeface="Times New Roman" panose="02020603050405020304" pitchFamily="18" charset="0"/>
            </a:endParaRPr>
          </a:p>
        </p:txBody>
      </p:sp>
      <p:sp>
        <p:nvSpPr>
          <p:cNvPr id="6" name="Rectangle 322"/>
          <p:cNvSpPr txBox="1">
            <a:spLocks noChangeArrowheads="1"/>
          </p:cNvSpPr>
          <p:nvPr/>
        </p:nvSpPr>
        <p:spPr>
          <a:xfrm>
            <a:off x="348799" y="188913"/>
            <a:ext cx="6078127" cy="71596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smtClean="0">
                <a:solidFill>
                  <a:srgbClr val="EB5E59"/>
                </a:solidFill>
                <a:latin typeface="微软雅黑" panose="020B0503020204020204" pitchFamily="34" charset="-122"/>
                <a:ea typeface="微软雅黑" panose="020B0503020204020204" pitchFamily="34" charset="-122"/>
              </a:rPr>
              <a:t>线性密码分析</a:t>
            </a:r>
            <a:r>
              <a:rPr lang="en-US" altLang="zh-CN" sz="3200" dirty="0" smtClean="0">
                <a:solidFill>
                  <a:srgbClr val="EB5E59"/>
                </a:solidFill>
                <a:latin typeface="微软雅黑" panose="020B0503020204020204" pitchFamily="34" charset="-122"/>
                <a:ea typeface="微软雅黑" panose="020B0503020204020204" pitchFamily="34" charset="-122"/>
              </a:rPr>
              <a:t>——</a:t>
            </a:r>
            <a:r>
              <a:rPr lang="zh-CN" altLang="en-US" sz="3200" dirty="0">
                <a:solidFill>
                  <a:srgbClr val="EB5E59"/>
                </a:solidFill>
                <a:latin typeface="微软雅黑" panose="020B0503020204020204" pitchFamily="34" charset="-122"/>
                <a:ea typeface="微软雅黑" panose="020B0503020204020204" pitchFamily="34" charset="-122"/>
              </a:rPr>
              <a:t>攻击的复杂度</a:t>
            </a:r>
            <a:endParaRPr lang="zh-CN" altLang="en-US" sz="3200" dirty="0">
              <a:solidFill>
                <a:srgbClr val="EB5E59"/>
              </a:solidFill>
              <a:latin typeface="微软雅黑" panose="020B0503020204020204" pitchFamily="34" charset="-122"/>
              <a:ea typeface="微软雅黑" panose="020B0503020204020204" pitchFamily="34" charset="-122"/>
            </a:endParaRPr>
          </a:p>
        </p:txBody>
      </p:sp>
      <p:sp>
        <p:nvSpPr>
          <p:cNvPr id="8" name="Rectangle 3"/>
          <p:cNvSpPr txBox="1">
            <a:spLocks noChangeArrowheads="1"/>
          </p:cNvSpPr>
          <p:nvPr/>
        </p:nvSpPr>
        <p:spPr>
          <a:xfrm>
            <a:off x="587830" y="3795301"/>
            <a:ext cx="10423608" cy="2798794"/>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0000"/>
              </a:lnSpc>
            </a:pPr>
            <a:r>
              <a:rPr lang="zh-CN" altLang="en-US" sz="11200" dirty="0">
                <a:latin typeface="Times New Roman" panose="02020603050405020304" pitchFamily="18" charset="0"/>
              </a:rPr>
              <a:t>一般情况下，这些活跃</a:t>
            </a:r>
            <a:r>
              <a:rPr lang="en-US" altLang="zh-CN" sz="11200" dirty="0">
                <a:latin typeface="Times New Roman" panose="02020603050405020304" pitchFamily="18" charset="0"/>
              </a:rPr>
              <a:t>S-box</a:t>
            </a:r>
            <a:r>
              <a:rPr lang="zh-CN" altLang="en-US" sz="11200" dirty="0">
                <a:latin typeface="Times New Roman" panose="02020603050405020304" pitchFamily="18" charset="0"/>
              </a:rPr>
              <a:t>的线性可能性偏移量越大，整个线性近似表达式的线性可能性偏移量越大</a:t>
            </a:r>
            <a:r>
              <a:rPr lang="zh-CN" altLang="en-US" sz="11200" dirty="0" smtClean="0">
                <a:latin typeface="Times New Roman" panose="02020603050405020304" pitchFamily="18" charset="0"/>
              </a:rPr>
              <a:t>。</a:t>
            </a:r>
            <a:endParaRPr lang="zh-CN" altLang="en-US" sz="11200" dirty="0">
              <a:latin typeface="Times New Roman" panose="02020603050405020304" pitchFamily="18" charset="0"/>
            </a:endParaRPr>
          </a:p>
          <a:p>
            <a:pPr algn="just">
              <a:lnSpc>
                <a:spcPct val="110000"/>
              </a:lnSpc>
            </a:pPr>
            <a:r>
              <a:rPr lang="zh-CN" altLang="en-US" sz="11200" dirty="0">
                <a:latin typeface="Times New Roman" panose="02020603050405020304" pitchFamily="18" charset="0"/>
              </a:rPr>
              <a:t>同样，活跃</a:t>
            </a:r>
            <a:r>
              <a:rPr lang="en-US" altLang="zh-CN" sz="11200" dirty="0">
                <a:latin typeface="Times New Roman" panose="02020603050405020304" pitchFamily="18" charset="0"/>
              </a:rPr>
              <a:t>S-box</a:t>
            </a:r>
            <a:r>
              <a:rPr lang="zh-CN" altLang="en-US" sz="11200" dirty="0">
                <a:latin typeface="Times New Roman" panose="02020603050405020304" pitchFamily="18" charset="0"/>
              </a:rPr>
              <a:t>的线性可能性偏移量越小，整个线性表达式的线性可能性偏移量越小</a:t>
            </a:r>
            <a:r>
              <a:rPr lang="zh-CN" altLang="en-US" sz="11200" dirty="0" smtClean="0">
                <a:latin typeface="Times New Roman" panose="02020603050405020304" pitchFamily="18" charset="0"/>
              </a:rPr>
              <a:t>。</a:t>
            </a:r>
            <a:endParaRPr lang="zh-CN" altLang="en-US" sz="11200" dirty="0">
              <a:latin typeface="Times New Roman" panose="02020603050405020304" pitchFamily="18" charset="0"/>
            </a:endParaRPr>
          </a:p>
          <a:p>
            <a:pPr algn="just">
              <a:lnSpc>
                <a:spcPct val="110000"/>
              </a:lnSpc>
            </a:pPr>
            <a:r>
              <a:rPr lang="zh-CN" altLang="en-US" sz="11200" dirty="0">
                <a:latin typeface="Times New Roman" panose="02020603050405020304" pitchFamily="18" charset="0"/>
              </a:rPr>
              <a:t>一般地提高算法安全性抵抗线性分析的方法集中在优化</a:t>
            </a:r>
            <a:r>
              <a:rPr lang="en-US" altLang="zh-CN" sz="11200" dirty="0">
                <a:latin typeface="Times New Roman" panose="02020603050405020304" pitchFamily="18" charset="0"/>
              </a:rPr>
              <a:t>S-box</a:t>
            </a:r>
            <a:r>
              <a:rPr lang="zh-CN" altLang="en-US" sz="11200" dirty="0">
                <a:latin typeface="Times New Roman" panose="02020603050405020304" pitchFamily="18" charset="0"/>
              </a:rPr>
              <a:t>（例如，减小最大偏移量）和增加活跃</a:t>
            </a:r>
            <a:r>
              <a:rPr lang="en-US" altLang="zh-CN" sz="11200" dirty="0">
                <a:latin typeface="Times New Roman" panose="02020603050405020304" pitchFamily="18" charset="0"/>
              </a:rPr>
              <a:t>S-box</a:t>
            </a:r>
            <a:r>
              <a:rPr lang="zh-CN" altLang="en-US" sz="11200" dirty="0">
                <a:latin typeface="Times New Roman" panose="02020603050405020304" pitchFamily="18" charset="0"/>
              </a:rPr>
              <a:t>的数目。</a:t>
            </a:r>
            <a:endParaRPr lang="zh-CN" altLang="en-US" sz="11200" dirty="0">
              <a:latin typeface="Times New Roman" panose="02020603050405020304" pitchFamily="18" charset="0"/>
            </a:endParaRPr>
          </a:p>
          <a:p>
            <a:pPr algn="just"/>
            <a:endParaRPr lang="en-US" altLang="zh-CN" dirty="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99663" y="1109822"/>
            <a:ext cx="10417274" cy="1323439"/>
          </a:xfrm>
          <a:prstGeom prst="rect">
            <a:avLst/>
          </a:prstGeom>
        </p:spPr>
        <p:txBody>
          <a:bodyPr wrap="square">
            <a:spAutoFit/>
          </a:bodyPr>
          <a:lstStyle/>
          <a:p>
            <a:r>
              <a:rPr lang="zh-CN" altLang="en-US" sz="2000" dirty="0" smtClean="0"/>
              <a:t>假如我们能够</a:t>
            </a:r>
            <a:r>
              <a:rPr lang="zh-CN" altLang="en-US" sz="2000" dirty="0"/>
              <a:t>在一个明文比特子集和最后一轮即将</a:t>
            </a:r>
            <a:r>
              <a:rPr lang="zh-CN" altLang="en-US" sz="2000" dirty="0" smtClean="0"/>
              <a:t>进行</a:t>
            </a:r>
            <a:r>
              <a:rPr lang="zh-CN" altLang="en-US" sz="2000" dirty="0"/>
              <a:t>代换的输入状态比特子集之间找到一个</a:t>
            </a:r>
            <a:r>
              <a:rPr lang="zh-CN" altLang="en-US" sz="2000" dirty="0" smtClean="0"/>
              <a:t>概率线性关系</a:t>
            </a:r>
            <a:r>
              <a:rPr lang="zh-CN" altLang="en-US" sz="2000" dirty="0"/>
              <a:t>, 换句话说, 即存在一个比特</a:t>
            </a:r>
            <a:r>
              <a:rPr lang="zh-CN" altLang="en-US" sz="2000" dirty="0" smtClean="0"/>
              <a:t>子集使得</a:t>
            </a:r>
            <a:r>
              <a:rPr lang="zh-CN" altLang="en-US" sz="2000" dirty="0"/>
              <a:t>其中元素的异或表现出非随机的</a:t>
            </a:r>
            <a:r>
              <a:rPr lang="zh-CN" altLang="en-US" sz="2000" dirty="0" smtClean="0"/>
              <a:t>分布（</a:t>
            </a:r>
            <a:r>
              <a:rPr lang="zh-CN" altLang="en-US" sz="2000" dirty="0"/>
              <a:t>即明文和最后一轮输入的最佳</a:t>
            </a:r>
            <a:r>
              <a:rPr lang="zh-CN" altLang="en-US" sz="2000" dirty="0" smtClean="0"/>
              <a:t>线性逼近式</a:t>
            </a:r>
            <a:r>
              <a:rPr lang="zh-CN" altLang="en-US" sz="2000" dirty="0"/>
              <a:t>）, 再假设一个攻击者拥有大量的用同一</a:t>
            </a:r>
            <a:r>
              <a:rPr lang="zh-CN" altLang="en-US" sz="2000" dirty="0" smtClean="0"/>
              <a:t>未知</a:t>
            </a:r>
            <a:r>
              <a:rPr lang="zh-CN" altLang="en-US" sz="2000" dirty="0"/>
              <a:t>密钥加密的明文密文对.</a:t>
            </a:r>
            <a:endParaRPr lang="zh-CN" altLang="en-US" sz="2000" dirty="0"/>
          </a:p>
        </p:txBody>
      </p:sp>
      <p:sp>
        <p:nvSpPr>
          <p:cNvPr id="6" name="矩形 5"/>
          <p:cNvSpPr/>
          <p:nvPr/>
        </p:nvSpPr>
        <p:spPr>
          <a:xfrm>
            <a:off x="999663" y="2796036"/>
            <a:ext cx="10495651" cy="1015663"/>
          </a:xfrm>
          <a:prstGeom prst="rect">
            <a:avLst/>
          </a:prstGeom>
        </p:spPr>
        <p:txBody>
          <a:bodyPr wrap="square">
            <a:spAutoFit/>
          </a:bodyPr>
          <a:lstStyle/>
          <a:p>
            <a:r>
              <a:rPr lang="zh-CN" altLang="en-US" sz="2000" dirty="0" smtClean="0"/>
              <a:t>对每一个明文密文对, 将用所有的(最后一轮)候选密钥来对最后一轮解密密文. 对每一个候选密钥, 计算包含在线性关系式中的相关比特的异或的值, 然后确定上述的线性关系式是否成立. 如果成立, 就在对应于特定候选密钥的计数器上加1. </a:t>
            </a:r>
            <a:endParaRPr lang="zh-CN" altLang="en-US" sz="2000" dirty="0"/>
          </a:p>
        </p:txBody>
      </p:sp>
      <p:sp>
        <p:nvSpPr>
          <p:cNvPr id="7" name="矩形 6"/>
          <p:cNvSpPr/>
          <p:nvPr/>
        </p:nvSpPr>
        <p:spPr>
          <a:xfrm>
            <a:off x="999663" y="4174474"/>
            <a:ext cx="10417274" cy="1015663"/>
          </a:xfrm>
          <a:prstGeom prst="rect">
            <a:avLst/>
          </a:prstGeom>
        </p:spPr>
        <p:txBody>
          <a:bodyPr wrap="square">
            <a:spAutoFit/>
          </a:bodyPr>
          <a:lstStyle/>
          <a:p>
            <a:r>
              <a:rPr lang="zh-CN" altLang="en-US" sz="2000" dirty="0"/>
              <a:t>在这个过程的最后, 我们希望计数频率</a:t>
            </a:r>
            <a:r>
              <a:rPr lang="zh-CN" altLang="en-US" sz="2000" dirty="0" smtClean="0"/>
              <a:t>离明</a:t>
            </a:r>
            <a:r>
              <a:rPr lang="zh-CN" altLang="en-US" sz="2000" dirty="0"/>
              <a:t>-密文对数的一半最远的候选密钥含有</a:t>
            </a:r>
            <a:r>
              <a:rPr lang="zh-CN" altLang="en-US" sz="2000" dirty="0" smtClean="0"/>
              <a:t>那些密钥</a:t>
            </a:r>
            <a:r>
              <a:rPr lang="zh-CN" altLang="en-US" sz="2000" dirty="0"/>
              <a:t>比特的正确值. </a:t>
            </a:r>
            <a:r>
              <a:rPr lang="zh-CN" altLang="en-US" sz="2000" dirty="0" smtClean="0"/>
              <a:t>可以</a:t>
            </a:r>
            <a:r>
              <a:rPr lang="zh-CN" altLang="en-US" sz="2000" dirty="0"/>
              <a:t>看到, 线性攻击成功只依赖于明文</a:t>
            </a:r>
            <a:r>
              <a:rPr lang="zh-CN" altLang="en-US" sz="2000" dirty="0" smtClean="0"/>
              <a:t>的个数</a:t>
            </a:r>
            <a:r>
              <a:rPr lang="zh-CN" altLang="en-US" sz="2000" dirty="0"/>
              <a:t>N和|p–1/2|, 并且随着</a:t>
            </a:r>
            <a:r>
              <a:rPr lang="zh-CN" altLang="en-US" sz="2000" dirty="0" smtClean="0"/>
              <a:t>N或</a:t>
            </a:r>
            <a:r>
              <a:rPr lang="en-US" altLang="zh-CN" sz="2000" dirty="0" smtClean="0"/>
              <a:t>|</a:t>
            </a:r>
            <a:r>
              <a:rPr lang="zh-CN" altLang="en-US" sz="2000" dirty="0" smtClean="0"/>
              <a:t>p </a:t>
            </a:r>
            <a:r>
              <a:rPr lang="zh-CN" altLang="en-US" sz="2000" dirty="0"/>
              <a:t>−</a:t>
            </a:r>
            <a:r>
              <a:rPr lang="zh-CN" altLang="en-US" sz="2000" dirty="0" smtClean="0"/>
              <a:t>1/2</a:t>
            </a:r>
            <a:r>
              <a:rPr lang="en-US" altLang="zh-CN" sz="2000" dirty="0" smtClean="0"/>
              <a:t>|</a:t>
            </a:r>
            <a:r>
              <a:rPr lang="zh-CN" altLang="en-US" sz="2000" dirty="0" smtClean="0"/>
              <a:t>的增加而</a:t>
            </a:r>
            <a:r>
              <a:rPr lang="zh-CN" altLang="en-US" sz="2000" dirty="0"/>
              <a:t>增加. </a:t>
            </a:r>
            <a:endParaRPr lang="zh-CN" altLang="en-US" sz="2000" dirty="0"/>
          </a:p>
        </p:txBody>
      </p:sp>
      <p:sp>
        <p:nvSpPr>
          <p:cNvPr id="8" name="矩形 7"/>
          <p:cNvSpPr/>
          <p:nvPr/>
        </p:nvSpPr>
        <p:spPr>
          <a:xfrm>
            <a:off x="999663" y="5243136"/>
            <a:ext cx="10417274" cy="1200329"/>
          </a:xfrm>
          <a:prstGeom prst="rect">
            <a:avLst/>
          </a:prstGeom>
        </p:spPr>
        <p:txBody>
          <a:bodyPr wrap="square">
            <a:spAutoFit/>
          </a:bodyPr>
          <a:lstStyle/>
          <a:p>
            <a:r>
              <a:rPr lang="zh-CN" altLang="en-US" sz="2400" dirty="0"/>
              <a:t>要说明的是：在选择从一轮到多轮</a:t>
            </a:r>
            <a:r>
              <a:rPr lang="zh-CN" altLang="en-US" sz="2400" dirty="0" smtClean="0"/>
              <a:t>线性逼近</a:t>
            </a:r>
            <a:r>
              <a:rPr lang="zh-CN" altLang="en-US" sz="2400" dirty="0"/>
              <a:t>式时，除了考虑有效性外，还需使得</a:t>
            </a:r>
            <a:r>
              <a:rPr lang="zh-CN" altLang="en-US" sz="2400" dirty="0" smtClean="0"/>
              <a:t>得到的</a:t>
            </a:r>
            <a:r>
              <a:rPr lang="zh-CN" altLang="en-US" sz="2400" dirty="0"/>
              <a:t>最后关系式中，只包含明文、密文和</a:t>
            </a:r>
            <a:r>
              <a:rPr lang="zh-CN" altLang="en-US" sz="2400" dirty="0" smtClean="0"/>
              <a:t>最后一</a:t>
            </a:r>
            <a:r>
              <a:rPr lang="zh-CN" altLang="en-US" sz="2400" dirty="0"/>
              <a:t>轮的密钥比特，才能实施有效攻击。</a:t>
            </a:r>
            <a:endParaRPr lang="zh-CN" altLang="en-US" sz="2400" dirty="0"/>
          </a:p>
        </p:txBody>
      </p:sp>
      <p:sp>
        <p:nvSpPr>
          <p:cNvPr id="9" name="Rectangle 322"/>
          <p:cNvSpPr txBox="1">
            <a:spLocks noChangeArrowheads="1"/>
          </p:cNvSpPr>
          <p:nvPr/>
        </p:nvSpPr>
        <p:spPr>
          <a:xfrm>
            <a:off x="348799" y="188913"/>
            <a:ext cx="6078127" cy="71596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smtClean="0">
                <a:solidFill>
                  <a:srgbClr val="EB5E59"/>
                </a:solidFill>
                <a:latin typeface="微软雅黑" panose="020B0503020204020204" pitchFamily="34" charset="-122"/>
                <a:ea typeface="微软雅黑" panose="020B0503020204020204" pitchFamily="34" charset="-122"/>
              </a:rPr>
              <a:t>线性密码分析攻击过程</a:t>
            </a:r>
            <a:endParaRPr lang="zh-CN" altLang="en-US" sz="3200" dirty="0">
              <a:solidFill>
                <a:srgbClr val="EB5E5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52893" y="478465"/>
            <a:ext cx="4284921" cy="707886"/>
          </a:xfrm>
          <a:prstGeom prst="rect">
            <a:avLst/>
          </a:prstGeom>
          <a:noFill/>
        </p:spPr>
        <p:txBody>
          <a:bodyPr wrap="square" rtlCol="0">
            <a:spAutoFit/>
          </a:bodyPr>
          <a:lstStyle/>
          <a:p>
            <a:r>
              <a:rPr lang="zh-CN" altLang="en-US" sz="4000" dirty="0">
                <a:solidFill>
                  <a:srgbClr val="EB5E59"/>
                </a:solidFill>
                <a:latin typeface="微软雅黑" panose="020B0503020204020204" pitchFamily="34" charset="-122"/>
                <a:ea typeface="微软雅黑" panose="020B0503020204020204" pitchFamily="34" charset="-122"/>
                <a:cs typeface="+mj-cs"/>
              </a:rPr>
              <a:t>总结</a:t>
            </a:r>
            <a:endParaRPr lang="zh-CN" altLang="en-US" sz="4000" dirty="0">
              <a:solidFill>
                <a:srgbClr val="EB5E59"/>
              </a:solidFill>
              <a:latin typeface="微软雅黑" panose="020B0503020204020204" pitchFamily="34" charset="-122"/>
              <a:ea typeface="微软雅黑" panose="020B0503020204020204" pitchFamily="34" charset="-122"/>
              <a:cs typeface="+mj-cs"/>
            </a:endParaRPr>
          </a:p>
        </p:txBody>
      </p:sp>
      <p:sp>
        <p:nvSpPr>
          <p:cNvPr id="5" name="文本框 4"/>
          <p:cNvSpPr txBox="1"/>
          <p:nvPr/>
        </p:nvSpPr>
        <p:spPr>
          <a:xfrm>
            <a:off x="1052622" y="2158409"/>
            <a:ext cx="10313582" cy="2523768"/>
          </a:xfrm>
          <a:prstGeom prst="rect">
            <a:avLst/>
          </a:prstGeom>
          <a:noFill/>
        </p:spPr>
        <p:txBody>
          <a:bodyPr wrap="square" rtlCol="0">
            <a:spAutoFit/>
          </a:bodyPr>
          <a:lstStyle/>
          <a:p>
            <a:r>
              <a:rPr lang="zh-CN" altLang="en-US" sz="2800" dirty="0" smtClean="0"/>
              <a:t>      差分密码分析和线性密码分析是目前常用于</a:t>
            </a:r>
            <a:r>
              <a:rPr lang="zh-CN" altLang="en-US" sz="2800" dirty="0" smtClean="0">
                <a:latin typeface="宋体" panose="02010600030101010101" pitchFamily="2" charset="-122"/>
              </a:rPr>
              <a:t>攻击</a:t>
            </a:r>
            <a:r>
              <a:rPr lang="zh-CN" altLang="en-US" sz="2800" dirty="0">
                <a:latin typeface="宋体" panose="02010600030101010101" pitchFamily="2" charset="-122"/>
              </a:rPr>
              <a:t>迭代</a:t>
            </a:r>
            <a:r>
              <a:rPr lang="zh-CN" altLang="en-US" sz="2800" dirty="0" smtClean="0">
                <a:latin typeface="宋体" panose="02010600030101010101" pitchFamily="2" charset="-122"/>
              </a:rPr>
              <a:t>分组密码的方法之一，但是有些密码为了抵抗差分密码分析和线性密码分析，设计得很复杂，很难用一般的差分密码分析和线性密码分析的理论去研究，如何把差分密码分析和线性密码分析的理论应用于不同类型的密码上，也是许多学者研究的问题。</a:t>
            </a:r>
            <a:endParaRPr lang="en-US" altLang="zh-CN" sz="2800" dirty="0" smtClean="0">
              <a:latin typeface="宋体" panose="02010600030101010101" pitchFamily="2" charset="-122"/>
            </a:endParaRPr>
          </a:p>
          <a:p>
            <a:r>
              <a:rPr lang="en-US" altLang="zh-CN" b="1" dirty="0">
                <a:latin typeface="宋体" panose="02010600030101010101" pitchFamily="2" charset="-122"/>
              </a:rPr>
              <a:t> </a:t>
            </a:r>
            <a:endParaRPr lang="zh-CN"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254689" y="1552486"/>
            <a:ext cx="3601872" cy="3601872"/>
          </a:xfrm>
          <a:prstGeom prst="ellipse">
            <a:avLst/>
          </a:prstGeom>
          <a:noFill/>
          <a:ln w="76200">
            <a:gradFill flip="none" rotWithShape="1">
              <a:gsLst>
                <a:gs pos="0">
                  <a:srgbClr val="163152"/>
                </a:gs>
                <a:gs pos="100000">
                  <a:srgbClr val="262626"/>
                </a:gs>
              </a:gsLst>
              <a:lin ang="16200000" scaled="1"/>
              <a:tileRect/>
            </a:gradFill>
          </a:ln>
          <a:effectLst>
            <a:outerShdw blurRad="50800" dist="25400" dir="2700000" algn="tl"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10" name="文本框 9"/>
          <p:cNvSpPr txBox="1"/>
          <p:nvPr/>
        </p:nvSpPr>
        <p:spPr>
          <a:xfrm>
            <a:off x="4254689" y="3565447"/>
            <a:ext cx="3682622" cy="523220"/>
          </a:xfrm>
          <a:prstGeom prst="rect">
            <a:avLst/>
          </a:prstGeom>
          <a:noFill/>
        </p:spPr>
        <p:txBody>
          <a:bodyPr wrap="square" rtlCol="0">
            <a:spAutoFit/>
          </a:bodyPr>
          <a:lstStyle/>
          <a:p>
            <a:pPr algn="ctr"/>
            <a:r>
              <a:rPr lang="zh-CN" altLang="en-US" sz="2800" b="1" dirty="0" smtClean="0">
                <a:solidFill>
                  <a:schemeClr val="tx1">
                    <a:lumMod val="95000"/>
                    <a:lumOff val="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谢谢聆听</a:t>
            </a:r>
            <a:endParaRPr lang="zh-CN" altLang="en-US" sz="2800" b="1" dirty="0">
              <a:solidFill>
                <a:schemeClr val="tx1">
                  <a:lumMod val="95000"/>
                  <a:lumOff val="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4601001" y="4147392"/>
            <a:ext cx="2975211" cy="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7576212" y="5570086"/>
            <a:ext cx="232012" cy="232012"/>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844769" y="1727059"/>
            <a:ext cx="286603" cy="286603"/>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6931072" y="5457591"/>
            <a:ext cx="272955" cy="272955"/>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8146007" y="5082707"/>
            <a:ext cx="143301" cy="143301"/>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8040046" y="5570086"/>
            <a:ext cx="477671" cy="477671"/>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7385143" y="4990737"/>
            <a:ext cx="300251" cy="300251"/>
          </a:xfrm>
          <a:prstGeom prst="ellipse">
            <a:avLst/>
          </a:prstGeom>
          <a:noFill/>
          <a:ln w="76200">
            <a:solidFill>
              <a:srgbClr val="1D19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7789161" y="4393412"/>
            <a:ext cx="424246" cy="424246"/>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4804281" y="1353545"/>
            <a:ext cx="395785" cy="395785"/>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256943" y="1316324"/>
            <a:ext cx="347976" cy="347976"/>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rot="21400710">
            <a:off x="4298073" y="1749330"/>
            <a:ext cx="423081" cy="423081"/>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3571748" y="1167744"/>
            <a:ext cx="482109" cy="482109"/>
          </a:xfrm>
          <a:prstGeom prst="ellipse">
            <a:avLst/>
          </a:prstGeom>
          <a:noFill/>
          <a:ln w="76200">
            <a:solidFill>
              <a:srgbClr val="1D19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3953441" y="2274163"/>
            <a:ext cx="272955" cy="272955"/>
          </a:xfrm>
          <a:prstGeom prst="ellipse">
            <a:avLst/>
          </a:prstGeom>
          <a:solidFill>
            <a:srgbClr val="1D1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弧形 2"/>
          <p:cNvSpPr/>
          <p:nvPr/>
        </p:nvSpPr>
        <p:spPr>
          <a:xfrm>
            <a:off x="4038151" y="1335948"/>
            <a:ext cx="4034948" cy="4034948"/>
          </a:xfrm>
          <a:prstGeom prst="arc">
            <a:avLst>
              <a:gd name="adj1" fmla="val 5987191"/>
              <a:gd name="adj2" fmla="val 9697283"/>
            </a:avLst>
          </a:prstGeom>
          <a:ln w="57150">
            <a:solidFill>
              <a:srgbClr val="163152"/>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弧形 46"/>
          <p:cNvSpPr/>
          <p:nvPr/>
        </p:nvSpPr>
        <p:spPr>
          <a:xfrm>
            <a:off x="4053857" y="1336197"/>
            <a:ext cx="4034948" cy="4034948"/>
          </a:xfrm>
          <a:prstGeom prst="arc">
            <a:avLst>
              <a:gd name="adj1" fmla="val 16785252"/>
              <a:gd name="adj2" fmla="val 20126852"/>
            </a:avLst>
          </a:prstGeom>
          <a:ln w="57150">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p:cNvSpPr txBox="1"/>
          <p:nvPr/>
        </p:nvSpPr>
        <p:spPr>
          <a:xfrm>
            <a:off x="3576820" y="1993931"/>
            <a:ext cx="5038360" cy="1446550"/>
          </a:xfrm>
          <a:prstGeom prst="rect">
            <a:avLst/>
          </a:prstGeom>
          <a:noFill/>
        </p:spPr>
        <p:txBody>
          <a:bodyPr wrap="square" rtlCol="0">
            <a:spAutoFit/>
          </a:bodyPr>
          <a:lstStyle/>
          <a:p>
            <a:pPr algn="ctr"/>
            <a:r>
              <a:rPr lang="en-US" altLang="zh-CN" sz="7200" dirty="0" smtClean="0">
                <a:solidFill>
                  <a:srgbClr val="EB5E59"/>
                </a:solidFill>
                <a:effectLst>
                  <a:outerShdw blurRad="38100" dist="38100" dir="2700000" algn="tl">
                    <a:srgbClr val="000000">
                      <a:alpha val="43137"/>
                    </a:srgbClr>
                  </a:outerShdw>
                </a:effectLst>
                <a:latin typeface="MHeiSung HKS UltraBold" panose="00000900000000000000" pitchFamily="2" charset="-120"/>
                <a:ea typeface="MHeiSung HKS UltraBold" panose="00000900000000000000" pitchFamily="2" charset="-120"/>
              </a:rPr>
              <a:t>THANKS</a:t>
            </a:r>
            <a:endParaRPr lang="en-US" altLang="zh-CN" sz="7200" dirty="0" smtClean="0">
              <a:solidFill>
                <a:srgbClr val="EB5E59"/>
              </a:solidFill>
              <a:effectLst>
                <a:outerShdw blurRad="38100" dist="38100" dir="2700000" algn="tl">
                  <a:srgbClr val="000000">
                    <a:alpha val="43137"/>
                  </a:srgbClr>
                </a:outerShdw>
              </a:effectLst>
              <a:latin typeface="MHeiSung HKS UltraBold" panose="00000900000000000000" pitchFamily="2" charset="-120"/>
              <a:ea typeface="MHeiSung HKS UltraBold" panose="00000900000000000000" pitchFamily="2" charset="-120"/>
            </a:endParaRPr>
          </a:p>
          <a:p>
            <a:endParaRPr lang="zh-CN" altLang="en-US" sz="1600"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p:txBody>
          <a:bodyPr/>
          <a:lstStyle/>
          <a:p>
            <a:fld id="{2DF887B1-936E-42B1-8C16-3EE8CE19651F}" type="slidenum">
              <a:rPr lang="zh-CN" altLang="en-US"/>
            </a:fld>
            <a:endParaRPr lang="en-US" altLang="zh-CN"/>
          </a:p>
        </p:txBody>
      </p:sp>
      <p:sp>
        <p:nvSpPr>
          <p:cNvPr id="11266" name="Rectangle 1"/>
          <p:cNvSpPr>
            <a:spLocks noGrp="1" noChangeArrowheads="1"/>
          </p:cNvSpPr>
          <p:nvPr>
            <p:ph type="title"/>
          </p:nvPr>
        </p:nvSpPr>
        <p:spPr>
          <a:xfrm>
            <a:off x="356316" y="-3195"/>
            <a:ext cx="8165657" cy="966342"/>
          </a:xfrm>
        </p:spPr>
        <p:txBody>
          <a:bodyPr/>
          <a:lstStyle/>
          <a:p>
            <a:pPr defTabSz="-635">
              <a:tabLst>
                <a:tab pos="656590" algn="l"/>
                <a:tab pos="1313180" algn="l"/>
                <a:tab pos="1969770" algn="l"/>
                <a:tab pos="2626360" algn="l"/>
                <a:tab pos="3283585" algn="l"/>
                <a:tab pos="3940175" algn="l"/>
                <a:tab pos="4596765" algn="l"/>
                <a:tab pos="5253355" algn="l"/>
                <a:tab pos="5909945" algn="l"/>
                <a:tab pos="6567170" algn="l"/>
                <a:tab pos="7223760" algn="l"/>
                <a:tab pos="7880350" algn="l"/>
              </a:tabLst>
            </a:pPr>
            <a:r>
              <a:rPr lang="zh-CN" altLang="en-US" dirty="0" smtClean="0">
                <a:solidFill>
                  <a:srgbClr val="EB5E59"/>
                </a:solidFill>
                <a:latin typeface="微软雅黑" panose="020B0503020204020204" pitchFamily="34" charset="-122"/>
                <a:ea typeface="微软雅黑" panose="020B0503020204020204" pitchFamily="34" charset="-122"/>
              </a:rPr>
              <a:t>符号定义</a:t>
            </a:r>
            <a:endParaRPr lang="en-GB" altLang="zh-CN" dirty="0" smtClean="0">
              <a:solidFill>
                <a:srgbClr val="EB5E59"/>
              </a:solidFill>
              <a:latin typeface="微软雅黑" panose="020B0503020204020204" pitchFamily="34" charset="-122"/>
              <a:ea typeface="微软雅黑" panose="020B0503020204020204" pitchFamily="34" charset="-122"/>
            </a:endParaRPr>
          </a:p>
        </p:txBody>
      </p:sp>
      <p:sp>
        <p:nvSpPr>
          <p:cNvPr id="11269" name="矩形 4"/>
          <p:cNvSpPr>
            <a:spLocks noChangeArrowheads="1"/>
          </p:cNvSpPr>
          <p:nvPr/>
        </p:nvSpPr>
        <p:spPr bwMode="auto">
          <a:xfrm>
            <a:off x="2076538" y="1382546"/>
            <a:ext cx="8135415" cy="4783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eaLnBrk="0" hangingPunct="0">
              <a:defRPr sz="2400">
                <a:solidFill>
                  <a:schemeClr val="bg1"/>
                </a:solidFill>
                <a:latin typeface="Times New Roman" panose="02020603050405020304" pitchFamily="18" charset="0"/>
                <a:ea typeface="宋体" panose="02010600030101010101" pitchFamily="2" charset="-122"/>
              </a:defRPr>
            </a:lvl1pPr>
            <a:lvl2pPr marL="742950" indent="-285750" eaLnBrk="0" hangingPunct="0">
              <a:defRPr sz="2400">
                <a:solidFill>
                  <a:schemeClr val="bg1"/>
                </a:solidFill>
                <a:latin typeface="Times New Roman" panose="02020603050405020304" pitchFamily="18" charset="0"/>
                <a:ea typeface="宋体" panose="02010600030101010101" pitchFamily="2" charset="-122"/>
              </a:defRPr>
            </a:lvl2pPr>
            <a:lvl3pPr marL="1143000" indent="-228600" eaLnBrk="0" hangingPunct="0">
              <a:defRPr sz="2400">
                <a:solidFill>
                  <a:schemeClr val="bg1"/>
                </a:solidFill>
                <a:latin typeface="Times New Roman" panose="02020603050405020304" pitchFamily="18" charset="0"/>
                <a:ea typeface="宋体" panose="02010600030101010101" pitchFamily="2" charset="-122"/>
              </a:defRPr>
            </a:lvl3pPr>
            <a:lvl4pPr marL="1600200" indent="-228600" eaLnBrk="0" hangingPunct="0">
              <a:defRPr sz="2400">
                <a:solidFill>
                  <a:schemeClr val="bg1"/>
                </a:solidFill>
                <a:latin typeface="Times New Roman" panose="02020603050405020304" pitchFamily="18" charset="0"/>
                <a:ea typeface="宋体" panose="02010600030101010101" pitchFamily="2" charset="-122"/>
              </a:defRPr>
            </a:lvl4pPr>
            <a:lvl5pPr marL="2057400" indent="-228600" eaLnBrk="0" hangingPunct="0">
              <a:defRPr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宋体" panose="02010600030101010101" pitchFamily="2" charset="-122"/>
              </a:defRPr>
            </a:lvl9pPr>
          </a:lstStyle>
          <a:p>
            <a:pPr>
              <a:lnSpc>
                <a:spcPct val="150000"/>
              </a:lnSpc>
              <a:buFont typeface="Wingdings" panose="05000000000000000000" pitchFamily="2" charset="2"/>
              <a:buChar char="u"/>
            </a:pPr>
            <a:r>
              <a:rPr lang="fr-FR" altLang="zh-CN" sz="2905" b="1" i="1" dirty="0">
                <a:solidFill>
                  <a:schemeClr val="tx1"/>
                </a:solidFill>
                <a:latin typeface="华文楷体" panose="02010600040101010101" pitchFamily="2" charset="-122"/>
                <a:ea typeface="华文楷体" panose="02010600040101010101" pitchFamily="2" charset="-122"/>
              </a:rPr>
              <a:t>P </a:t>
            </a:r>
            <a:r>
              <a:rPr lang="zh-CN" altLang="en-US" sz="2905" b="1" dirty="0">
                <a:solidFill>
                  <a:schemeClr val="tx1"/>
                </a:solidFill>
                <a:latin typeface="华文楷体" panose="02010600040101010101" pitchFamily="2" charset="-122"/>
                <a:ea typeface="华文楷体" panose="02010600040101010101" pitchFamily="2" charset="-122"/>
              </a:rPr>
              <a:t>表示明文</a:t>
            </a:r>
            <a:r>
              <a:rPr lang="zh-CN" altLang="en-US" sz="2905" b="1" i="1" dirty="0">
                <a:solidFill>
                  <a:schemeClr val="tx1"/>
                </a:solidFill>
                <a:latin typeface="华文楷体" panose="02010600040101010101" pitchFamily="2" charset="-122"/>
                <a:ea typeface="华文楷体" panose="02010600040101010101" pitchFamily="2" charset="-122"/>
              </a:rPr>
              <a:t>，</a:t>
            </a:r>
            <a:r>
              <a:rPr lang="fr-FR" altLang="zh-CN" sz="2905" b="1" i="1" dirty="0">
                <a:solidFill>
                  <a:schemeClr val="tx1"/>
                </a:solidFill>
                <a:latin typeface="华文楷体" panose="02010600040101010101" pitchFamily="2" charset="-122"/>
                <a:ea typeface="华文楷体" panose="02010600040101010101" pitchFamily="2" charset="-122"/>
              </a:rPr>
              <a:t>T </a:t>
            </a:r>
            <a:r>
              <a:rPr lang="zh-CN" altLang="en-US" sz="2905" b="1" dirty="0">
                <a:solidFill>
                  <a:schemeClr val="tx1"/>
                </a:solidFill>
                <a:latin typeface="华文楷体" panose="02010600040101010101" pitchFamily="2" charset="-122"/>
                <a:ea typeface="华文楷体" panose="02010600040101010101" pitchFamily="2" charset="-122"/>
              </a:rPr>
              <a:t>表示密文</a:t>
            </a:r>
            <a:endParaRPr lang="en-US" altLang="zh-CN" sz="2905" b="1" dirty="0">
              <a:solidFill>
                <a:schemeClr val="tx1"/>
              </a:solidFill>
              <a:latin typeface="华文楷体" panose="02010600040101010101" pitchFamily="2" charset="-122"/>
              <a:ea typeface="华文楷体" panose="02010600040101010101" pitchFamily="2" charset="-122"/>
            </a:endParaRPr>
          </a:p>
          <a:p>
            <a:pPr>
              <a:lnSpc>
                <a:spcPct val="150000"/>
              </a:lnSpc>
              <a:buFont typeface="Wingdings" panose="05000000000000000000" pitchFamily="2" charset="2"/>
              <a:buChar char="u"/>
            </a:pPr>
            <a:r>
              <a:rPr lang="en-US" altLang="zh-CN" sz="2905" b="1" dirty="0">
                <a:solidFill>
                  <a:schemeClr val="tx1"/>
                </a:solidFill>
                <a:latin typeface="华文楷体" panose="02010600040101010101" pitchFamily="2" charset="-122"/>
                <a:ea typeface="华文楷体" panose="02010600040101010101" pitchFamily="2" charset="-122"/>
              </a:rPr>
              <a:t>(</a:t>
            </a:r>
            <a:r>
              <a:rPr lang="en-US" altLang="zh-CN" sz="2905" b="1" i="1" dirty="0">
                <a:solidFill>
                  <a:schemeClr val="tx1"/>
                </a:solidFill>
                <a:latin typeface="华文楷体" panose="02010600040101010101" pitchFamily="2" charset="-122"/>
                <a:ea typeface="华文楷体" panose="02010600040101010101" pitchFamily="2" charset="-122"/>
              </a:rPr>
              <a:t>P, P</a:t>
            </a:r>
            <a:r>
              <a:rPr lang="en-US" altLang="zh-CN" sz="2905" b="1" i="1" baseline="30000" dirty="0">
                <a:solidFill>
                  <a:schemeClr val="tx1"/>
                </a:solidFill>
                <a:latin typeface="华文楷体" panose="02010600040101010101" pitchFamily="2" charset="-122"/>
                <a:ea typeface="华文楷体" panose="02010600040101010101" pitchFamily="2" charset="-122"/>
              </a:rPr>
              <a:t>∗</a:t>
            </a:r>
            <a:r>
              <a:rPr lang="en-US" altLang="zh-CN" sz="2905" b="1" i="1" dirty="0">
                <a:solidFill>
                  <a:schemeClr val="tx1"/>
                </a:solidFill>
                <a:latin typeface="华文楷体" panose="02010600040101010101" pitchFamily="2" charset="-122"/>
                <a:ea typeface="华文楷体" panose="02010600040101010101" pitchFamily="2" charset="-122"/>
              </a:rPr>
              <a:t>)</a:t>
            </a:r>
            <a:r>
              <a:rPr lang="zh-CN" altLang="en-US" sz="2905" b="1" dirty="0">
                <a:solidFill>
                  <a:schemeClr val="tx1"/>
                </a:solidFill>
                <a:latin typeface="华文楷体" panose="02010600040101010101" pitchFamily="2" charset="-122"/>
                <a:ea typeface="华文楷体" panose="02010600040101010101" pitchFamily="2" charset="-122"/>
              </a:rPr>
              <a:t>表示明文对，其异或后得到特定的值：</a:t>
            </a:r>
            <a:r>
              <a:rPr lang="en-US" altLang="zh-CN" sz="2905" b="1" i="1" dirty="0">
                <a:solidFill>
                  <a:schemeClr val="tx1"/>
                </a:solidFill>
                <a:latin typeface="华文楷体" panose="02010600040101010101" pitchFamily="2" charset="-122"/>
                <a:ea typeface="华文楷体" panose="02010600040101010101" pitchFamily="2" charset="-122"/>
              </a:rPr>
              <a:t>P’,</a:t>
            </a:r>
            <a:r>
              <a:rPr lang="zh-CN" altLang="en-US" sz="2905" b="1" dirty="0">
                <a:solidFill>
                  <a:schemeClr val="tx1"/>
                </a:solidFill>
                <a:latin typeface="华文楷体" panose="02010600040101010101" pitchFamily="2" charset="-122"/>
                <a:ea typeface="华文楷体" panose="02010600040101010101" pitchFamily="2" charset="-122"/>
              </a:rPr>
              <a:t>使得</a:t>
            </a:r>
            <a:r>
              <a:rPr lang="en-US" altLang="zh-CN" sz="2905" b="1" dirty="0">
                <a:solidFill>
                  <a:schemeClr val="tx1"/>
                </a:solidFill>
                <a:latin typeface="华文楷体" panose="02010600040101010101" pitchFamily="2" charset="-122"/>
                <a:ea typeface="华文楷体" panose="02010600040101010101" pitchFamily="2" charset="-122"/>
              </a:rPr>
              <a:t> </a:t>
            </a:r>
            <a:r>
              <a:rPr lang="en-US" altLang="zh-CN" sz="2905" b="1" i="1" dirty="0">
                <a:solidFill>
                  <a:schemeClr val="tx1"/>
                </a:solidFill>
                <a:latin typeface="华文楷体" panose="02010600040101010101" pitchFamily="2" charset="-122"/>
                <a:ea typeface="华文楷体" panose="02010600040101010101" pitchFamily="2" charset="-122"/>
              </a:rPr>
              <a:t>P’ = P ⊕ P</a:t>
            </a:r>
            <a:r>
              <a:rPr lang="zh-CN" altLang="en-US" sz="2905" b="1" i="1" baseline="30000" dirty="0">
                <a:solidFill>
                  <a:schemeClr val="tx1"/>
                </a:solidFill>
                <a:latin typeface="华文楷体" panose="02010600040101010101" pitchFamily="2" charset="-122"/>
                <a:ea typeface="华文楷体" panose="02010600040101010101" pitchFamily="2" charset="-122"/>
              </a:rPr>
              <a:t>∗</a:t>
            </a:r>
            <a:endParaRPr lang="en-US" altLang="zh-CN" sz="2905" b="1" i="1" baseline="30000" dirty="0">
              <a:solidFill>
                <a:schemeClr val="tx1"/>
              </a:solidFill>
              <a:latin typeface="华文楷体" panose="02010600040101010101" pitchFamily="2" charset="-122"/>
              <a:ea typeface="华文楷体" panose="02010600040101010101" pitchFamily="2" charset="-122"/>
            </a:endParaRPr>
          </a:p>
          <a:p>
            <a:pPr>
              <a:lnSpc>
                <a:spcPct val="150000"/>
              </a:lnSpc>
              <a:buFont typeface="Wingdings" panose="05000000000000000000" pitchFamily="2" charset="2"/>
              <a:buChar char="u"/>
            </a:pPr>
            <a:r>
              <a:rPr lang="en-US" altLang="zh-CN" sz="2905" b="1" dirty="0">
                <a:solidFill>
                  <a:schemeClr val="tx1"/>
                </a:solidFill>
                <a:latin typeface="华文楷体" panose="02010600040101010101" pitchFamily="2" charset="-122"/>
                <a:ea typeface="华文楷体" panose="02010600040101010101" pitchFamily="2" charset="-122"/>
              </a:rPr>
              <a:t>(</a:t>
            </a:r>
            <a:r>
              <a:rPr lang="en-US" altLang="zh-CN" sz="2905" b="1" i="1" dirty="0">
                <a:solidFill>
                  <a:schemeClr val="tx1"/>
                </a:solidFill>
                <a:latin typeface="华文楷体" panose="02010600040101010101" pitchFamily="2" charset="-122"/>
                <a:ea typeface="华文楷体" panose="02010600040101010101" pitchFamily="2" charset="-122"/>
              </a:rPr>
              <a:t>T, T</a:t>
            </a:r>
            <a:r>
              <a:rPr lang="en-US" altLang="zh-CN" sz="2905" b="1" i="1" baseline="30000" dirty="0">
                <a:solidFill>
                  <a:schemeClr val="tx1"/>
                </a:solidFill>
                <a:latin typeface="华文楷体" panose="02010600040101010101" pitchFamily="2" charset="-122"/>
                <a:ea typeface="华文楷体" panose="02010600040101010101" pitchFamily="2" charset="-122"/>
              </a:rPr>
              <a:t>∗</a:t>
            </a:r>
            <a:r>
              <a:rPr lang="en-US" altLang="zh-CN" sz="2905" b="1" i="1" dirty="0">
                <a:solidFill>
                  <a:schemeClr val="tx1"/>
                </a:solidFill>
                <a:latin typeface="华文楷体" panose="02010600040101010101" pitchFamily="2" charset="-122"/>
                <a:ea typeface="华文楷体" panose="02010600040101010101" pitchFamily="2" charset="-122"/>
              </a:rPr>
              <a:t>) </a:t>
            </a:r>
            <a:r>
              <a:rPr lang="zh-CN" altLang="en-US" sz="2905" b="1" dirty="0">
                <a:solidFill>
                  <a:schemeClr val="tx1"/>
                </a:solidFill>
                <a:latin typeface="华文楷体" panose="02010600040101010101" pitchFamily="2" charset="-122"/>
                <a:ea typeface="华文楷体" panose="02010600040101010101" pitchFamily="2" charset="-122"/>
              </a:rPr>
              <a:t>表示密文对，其异或后得到特定的值</a:t>
            </a:r>
            <a:r>
              <a:rPr lang="en-US" altLang="zh-CN" sz="2905" b="1" i="1" dirty="0">
                <a:solidFill>
                  <a:schemeClr val="tx1"/>
                </a:solidFill>
                <a:latin typeface="华文楷体" panose="02010600040101010101" pitchFamily="2" charset="-122"/>
                <a:ea typeface="华文楷体" panose="02010600040101010101" pitchFamily="2" charset="-122"/>
              </a:rPr>
              <a:t>T’</a:t>
            </a:r>
            <a:r>
              <a:rPr lang="zh-CN" altLang="en-US" sz="2905" b="1" dirty="0">
                <a:solidFill>
                  <a:schemeClr val="tx1"/>
                </a:solidFill>
                <a:latin typeface="华文楷体" panose="02010600040101010101" pitchFamily="2" charset="-122"/>
                <a:ea typeface="华文楷体" panose="02010600040101010101" pitchFamily="2" charset="-122"/>
              </a:rPr>
              <a:t>，使得</a:t>
            </a:r>
            <a:r>
              <a:rPr lang="en-US" altLang="zh-CN" sz="2905" b="1" dirty="0">
                <a:solidFill>
                  <a:schemeClr val="tx1"/>
                </a:solidFill>
                <a:latin typeface="华文楷体" panose="02010600040101010101" pitchFamily="2" charset="-122"/>
                <a:ea typeface="华文楷体" panose="02010600040101010101" pitchFamily="2" charset="-122"/>
              </a:rPr>
              <a:t> </a:t>
            </a:r>
            <a:r>
              <a:rPr lang="en-US" altLang="zh-CN" sz="2905" b="1" i="1" dirty="0">
                <a:solidFill>
                  <a:schemeClr val="tx1"/>
                </a:solidFill>
                <a:latin typeface="华文楷体" panose="02010600040101010101" pitchFamily="2" charset="-122"/>
                <a:ea typeface="华文楷体" panose="02010600040101010101" pitchFamily="2" charset="-122"/>
              </a:rPr>
              <a:t>T’ = T ⊕ T</a:t>
            </a:r>
            <a:r>
              <a:rPr lang="zh-CN" altLang="en-US" sz="2905" b="1" i="1" baseline="30000" dirty="0">
                <a:solidFill>
                  <a:schemeClr val="tx1"/>
                </a:solidFill>
                <a:latin typeface="华文楷体" panose="02010600040101010101" pitchFamily="2" charset="-122"/>
                <a:ea typeface="华文楷体" panose="02010600040101010101" pitchFamily="2" charset="-122"/>
              </a:rPr>
              <a:t>∗</a:t>
            </a:r>
            <a:endParaRPr lang="en-US" altLang="zh-CN" sz="2905" b="1" i="1" baseline="30000" dirty="0">
              <a:solidFill>
                <a:schemeClr val="tx1"/>
              </a:solidFill>
              <a:latin typeface="华文楷体" panose="02010600040101010101" pitchFamily="2" charset="-122"/>
              <a:ea typeface="华文楷体" panose="02010600040101010101" pitchFamily="2" charset="-122"/>
            </a:endParaRPr>
          </a:p>
          <a:p>
            <a:pPr>
              <a:lnSpc>
                <a:spcPct val="150000"/>
              </a:lnSpc>
              <a:buFont typeface="Wingdings" panose="05000000000000000000" pitchFamily="2" charset="2"/>
              <a:buChar char="u"/>
            </a:pPr>
            <a:r>
              <a:rPr lang="zh-CN" altLang="en-US" sz="2905" b="1" dirty="0">
                <a:solidFill>
                  <a:schemeClr val="tx1"/>
                </a:solidFill>
                <a:latin typeface="华文楷体" panose="02010600040101010101" pitchFamily="2" charset="-122"/>
                <a:ea typeface="华文楷体" panose="02010600040101010101" pitchFamily="2" charset="-122"/>
              </a:rPr>
              <a:t>带撇的值</a:t>
            </a:r>
            <a:r>
              <a:rPr lang="zh-CN" altLang="en-US" sz="2905" b="1" dirty="0" smtClean="0">
                <a:solidFill>
                  <a:schemeClr val="tx1"/>
                </a:solidFill>
                <a:latin typeface="华文楷体" panose="02010600040101010101" pitchFamily="2" charset="-122"/>
                <a:ea typeface="华文楷体" panose="02010600040101010101" pitchFamily="2" charset="-122"/>
              </a:rPr>
              <a:t>总是</a:t>
            </a:r>
            <a:r>
              <a:rPr lang="zh-CN" altLang="en-US" sz="2905" b="1" dirty="0">
                <a:solidFill>
                  <a:schemeClr val="tx1"/>
                </a:solidFill>
                <a:latin typeface="华文楷体" panose="02010600040101010101" pitchFamily="2" charset="-122"/>
                <a:ea typeface="华文楷体" panose="02010600040101010101" pitchFamily="2" charset="-122"/>
              </a:rPr>
              <a:t>表示</a:t>
            </a:r>
            <a:r>
              <a:rPr lang="zh-CN" altLang="en-US" sz="2905" b="1" dirty="0" smtClean="0">
                <a:solidFill>
                  <a:schemeClr val="tx1"/>
                </a:solidFill>
                <a:latin typeface="华文楷体" panose="02010600040101010101" pitchFamily="2" charset="-122"/>
                <a:ea typeface="华文楷体" panose="02010600040101010101" pitchFamily="2" charset="-122"/>
              </a:rPr>
              <a:t>差分，</a:t>
            </a:r>
            <a:r>
              <a:rPr lang="en-US" altLang="zh-CN" sz="2905" b="1" i="1" dirty="0">
                <a:solidFill>
                  <a:schemeClr val="tx1"/>
                </a:solidFill>
                <a:latin typeface="华文楷体" panose="02010600040101010101" pitchFamily="2" charset="-122"/>
                <a:ea typeface="华文楷体" panose="02010600040101010101" pitchFamily="2" charset="-122"/>
              </a:rPr>
              <a:t>P’</a:t>
            </a:r>
            <a:r>
              <a:rPr lang="en-US" altLang="zh-CN" sz="2905" b="1" dirty="0">
                <a:solidFill>
                  <a:schemeClr val="tx1"/>
                </a:solidFill>
                <a:latin typeface="华文楷体" panose="02010600040101010101" pitchFamily="2" charset="-122"/>
                <a:ea typeface="华文楷体" panose="02010600040101010101" pitchFamily="2" charset="-122"/>
              </a:rPr>
              <a:t> ,</a:t>
            </a:r>
            <a:r>
              <a:rPr lang="en-US" altLang="zh-CN" sz="2905" b="1" i="1" dirty="0">
                <a:solidFill>
                  <a:schemeClr val="tx1"/>
                </a:solidFill>
                <a:latin typeface="华文楷体" panose="02010600040101010101" pitchFamily="2" charset="-122"/>
                <a:ea typeface="华文楷体" panose="02010600040101010101" pitchFamily="2" charset="-122"/>
              </a:rPr>
              <a:t>T’</a:t>
            </a:r>
            <a:r>
              <a:rPr lang="en-US" altLang="zh-CN" sz="2905" b="1" dirty="0">
                <a:solidFill>
                  <a:schemeClr val="tx1"/>
                </a:solidFill>
                <a:latin typeface="华文楷体" panose="02010600040101010101" pitchFamily="2" charset="-122"/>
                <a:ea typeface="华文楷体" panose="02010600040101010101" pitchFamily="2" charset="-122"/>
              </a:rPr>
              <a:t>, </a:t>
            </a:r>
            <a:r>
              <a:rPr lang="en-US" altLang="zh-CN" sz="2905" b="1" i="1" dirty="0">
                <a:solidFill>
                  <a:schemeClr val="tx1"/>
                </a:solidFill>
                <a:latin typeface="华文楷体" panose="02010600040101010101" pitchFamily="2" charset="-122"/>
                <a:ea typeface="华文楷体" panose="02010600040101010101" pitchFamily="2" charset="-122"/>
              </a:rPr>
              <a:t>a’</a:t>
            </a:r>
            <a:r>
              <a:rPr lang="en-US" altLang="zh-CN" sz="2905" b="1" dirty="0">
                <a:solidFill>
                  <a:schemeClr val="tx1"/>
                </a:solidFill>
                <a:latin typeface="华文楷体" panose="02010600040101010101" pitchFamily="2" charset="-122"/>
                <a:ea typeface="华文楷体" panose="02010600040101010101" pitchFamily="2" charset="-122"/>
              </a:rPr>
              <a:t>, </a:t>
            </a:r>
            <a:r>
              <a:rPr lang="en-US" altLang="zh-CN" sz="2905" b="1" i="1" dirty="0">
                <a:solidFill>
                  <a:schemeClr val="tx1"/>
                </a:solidFill>
                <a:latin typeface="华文楷体" panose="02010600040101010101" pitchFamily="2" charset="-122"/>
                <a:ea typeface="华文楷体" panose="02010600040101010101" pitchFamily="2" charset="-122"/>
              </a:rPr>
              <a:t>A’</a:t>
            </a:r>
            <a:r>
              <a:rPr lang="zh-CN" altLang="en-US" sz="2905" b="1" i="1" dirty="0">
                <a:solidFill>
                  <a:schemeClr val="tx1"/>
                </a:solidFill>
                <a:latin typeface="华文楷体" panose="02010600040101010101" pitchFamily="2" charset="-122"/>
                <a:ea typeface="华文楷体" panose="02010600040101010101" pitchFamily="2" charset="-122"/>
              </a:rPr>
              <a:t>。</a:t>
            </a:r>
            <a:r>
              <a:rPr lang="zh-CN" altLang="en-US" sz="2905" b="1" dirty="0">
                <a:solidFill>
                  <a:schemeClr val="tx1"/>
                </a:solidFill>
                <a:latin typeface="华文楷体" panose="02010600040101010101" pitchFamily="2" charset="-122"/>
                <a:ea typeface="华文楷体" panose="02010600040101010101" pitchFamily="2" charset="-122"/>
              </a:rPr>
              <a:t>例如，</a:t>
            </a:r>
            <a:r>
              <a:rPr lang="en-US" altLang="zh-CN" sz="2905" b="1" i="1" dirty="0">
                <a:solidFill>
                  <a:schemeClr val="tx1"/>
                </a:solidFill>
                <a:latin typeface="华文楷体" panose="02010600040101010101" pitchFamily="2" charset="-122"/>
                <a:ea typeface="华文楷体" panose="02010600040101010101" pitchFamily="2" charset="-122"/>
              </a:rPr>
              <a:t>a’=  a ⊕ a</a:t>
            </a:r>
            <a:r>
              <a:rPr lang="zh-CN" altLang="en-US" sz="2905" b="1" i="1" baseline="30000" dirty="0">
                <a:solidFill>
                  <a:schemeClr val="tx1"/>
                </a:solidFill>
                <a:latin typeface="华文楷体" panose="02010600040101010101" pitchFamily="2" charset="-122"/>
                <a:ea typeface="华文楷体" panose="02010600040101010101" pitchFamily="2" charset="-122"/>
              </a:rPr>
              <a:t>∗</a:t>
            </a:r>
            <a:endParaRPr lang="zh-CN" altLang="en-US" sz="2905" b="1" i="1" baseline="30000" dirty="0">
              <a:solidFill>
                <a:schemeClr val="tx1"/>
              </a:solidFill>
              <a:latin typeface="华文楷体" panose="02010600040101010101" pitchFamily="2" charset="-122"/>
              <a:ea typeface="华文楷体" panose="02010600040101010101" pitchFamily="2" charset="-122"/>
            </a:endParaRPr>
          </a:p>
        </p:txBody>
      </p:sp>
      <p:cxnSp>
        <p:nvCxnSpPr>
          <p:cNvPr id="7" name="直接连接符 6"/>
          <p:cNvCxnSpPr/>
          <p:nvPr/>
        </p:nvCxnSpPr>
        <p:spPr>
          <a:xfrm>
            <a:off x="-370295" y="759049"/>
            <a:ext cx="1416591"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56316" y="-3195"/>
            <a:ext cx="0" cy="1239567"/>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p:txBody>
          <a:bodyPr/>
          <a:lstStyle/>
          <a:p>
            <a:fld id="{747D9C45-EDF0-4414-8A9C-E75BB5979DEB}" type="slidenum">
              <a:rPr lang="zh-CN" altLang="en-US"/>
            </a:fld>
            <a:endParaRPr lang="en-US" altLang="zh-CN"/>
          </a:p>
        </p:txBody>
      </p:sp>
      <p:sp>
        <p:nvSpPr>
          <p:cNvPr id="12290" name="Rectangle 1"/>
          <p:cNvSpPr>
            <a:spLocks noGrp="1" noChangeArrowheads="1"/>
          </p:cNvSpPr>
          <p:nvPr>
            <p:ph type="title"/>
          </p:nvPr>
        </p:nvSpPr>
        <p:spPr>
          <a:xfrm>
            <a:off x="194003" y="38637"/>
            <a:ext cx="8165657" cy="966342"/>
          </a:xfrm>
        </p:spPr>
        <p:txBody>
          <a:bodyPr>
            <a:normAutofit/>
          </a:bodyPr>
          <a:lstStyle/>
          <a:p>
            <a:pPr defTabSz="-635">
              <a:tabLst>
                <a:tab pos="656590" algn="l"/>
                <a:tab pos="1313180" algn="l"/>
                <a:tab pos="1969770" algn="l"/>
                <a:tab pos="2626360" algn="l"/>
                <a:tab pos="3283585" algn="l"/>
                <a:tab pos="3940175" algn="l"/>
                <a:tab pos="4596765" algn="l"/>
                <a:tab pos="5253355" algn="l"/>
                <a:tab pos="5909945" algn="l"/>
                <a:tab pos="6567170" algn="l"/>
                <a:tab pos="7223760" algn="l"/>
                <a:tab pos="7880350" algn="l"/>
              </a:tabLst>
            </a:pPr>
            <a:r>
              <a:rPr lang="zh-CN" altLang="en-US" dirty="0" smtClean="0">
                <a:solidFill>
                  <a:srgbClr val="EB5E59"/>
                </a:solidFill>
                <a:latin typeface="微软雅黑" panose="020B0503020204020204" pitchFamily="34" charset="-122"/>
                <a:ea typeface="微软雅黑" panose="020B0503020204020204" pitchFamily="34" charset="-122"/>
              </a:rPr>
              <a:t>差分</a:t>
            </a:r>
            <a:r>
              <a:rPr lang="zh-CN" altLang="en-US" dirty="0">
                <a:solidFill>
                  <a:srgbClr val="EB5E59"/>
                </a:solidFill>
                <a:latin typeface="微软雅黑" panose="020B0503020204020204" pitchFamily="34" charset="-122"/>
                <a:ea typeface="微软雅黑" panose="020B0503020204020204" pitchFamily="34" charset="-122"/>
              </a:rPr>
              <a:t>密码</a:t>
            </a:r>
            <a:r>
              <a:rPr lang="zh-CN" altLang="en-US" dirty="0" smtClean="0">
                <a:solidFill>
                  <a:srgbClr val="EB5E59"/>
                </a:solidFill>
                <a:latin typeface="微软雅黑" panose="020B0503020204020204" pitchFamily="34" charset="-122"/>
                <a:ea typeface="微软雅黑" panose="020B0503020204020204" pitchFamily="34" charset="-122"/>
              </a:rPr>
              <a:t>分析</a:t>
            </a:r>
            <a:r>
              <a:rPr lang="en-US" altLang="zh-CN" dirty="0" smtClean="0">
                <a:solidFill>
                  <a:srgbClr val="EB5E59"/>
                </a:solidFill>
                <a:latin typeface="微软雅黑" panose="020B0503020204020204" pitchFamily="34" charset="-122"/>
                <a:ea typeface="微软雅黑" panose="020B0503020204020204" pitchFamily="34" charset="-122"/>
              </a:rPr>
              <a:t>_DES</a:t>
            </a:r>
            <a:endParaRPr lang="en-GB" altLang="zh-CN" dirty="0">
              <a:solidFill>
                <a:srgbClr val="EB5E59"/>
              </a:solidFill>
              <a:latin typeface="微软雅黑" panose="020B0503020204020204" pitchFamily="34" charset="-122"/>
              <a:ea typeface="微软雅黑" panose="020B0503020204020204" pitchFamily="34" charset="-122"/>
            </a:endParaRPr>
          </a:p>
        </p:txBody>
      </p:sp>
      <p:sp>
        <p:nvSpPr>
          <p:cNvPr id="12293" name="Rectangle 2"/>
          <p:cNvSpPr>
            <a:spLocks noGrp="1" noChangeArrowheads="1"/>
          </p:cNvSpPr>
          <p:nvPr>
            <p:ph type="subTitle" idx="4294967295"/>
          </p:nvPr>
        </p:nvSpPr>
        <p:spPr>
          <a:xfrm>
            <a:off x="1689138" y="1419990"/>
            <a:ext cx="8979342" cy="2495187"/>
          </a:xfrm>
        </p:spPr>
        <p:txBody>
          <a:bodyPr anchor="ctr">
            <a:normAutofit fontScale="92500"/>
          </a:bodyPr>
          <a:lstStyle/>
          <a:p>
            <a:pPr marL="0" indent="0">
              <a:lnSpc>
                <a:spcPct val="150000"/>
              </a:lnSpc>
              <a:buSzPct val="100000"/>
              <a:buNone/>
            </a:pPr>
            <a:r>
              <a:rPr lang="en-US" altLang="zh-CN" sz="3265" b="1" dirty="0">
                <a:latin typeface="华文楷体" panose="02010600040101010101" pitchFamily="2" charset="-122"/>
                <a:ea typeface="华文楷体" panose="02010600040101010101" pitchFamily="2" charset="-122"/>
              </a:rPr>
              <a:t>DES </a:t>
            </a:r>
            <a:r>
              <a:rPr lang="zh-CN" altLang="en-US" sz="3265" b="1" dirty="0">
                <a:latin typeface="华文楷体" panose="02010600040101010101" pitchFamily="2" charset="-122"/>
                <a:ea typeface="华文楷体" panose="02010600040101010101" pitchFamily="2" charset="-122"/>
              </a:rPr>
              <a:t>的设计要求之一是确保尽可能的分布均匀</a:t>
            </a:r>
            <a:endParaRPr lang="en-US" altLang="zh-CN" sz="3265" b="1" dirty="0">
              <a:latin typeface="华文楷体" panose="02010600040101010101" pitchFamily="2" charset="-122"/>
              <a:ea typeface="华文楷体" panose="02010600040101010101" pitchFamily="2" charset="-122"/>
            </a:endParaRPr>
          </a:p>
          <a:p>
            <a:pPr marL="0" indent="0">
              <a:lnSpc>
                <a:spcPct val="150000"/>
              </a:lnSpc>
              <a:buSzPct val="100000"/>
              <a:buNone/>
            </a:pPr>
            <a:r>
              <a:rPr lang="zh-CN" altLang="en-US" sz="3265" b="1" dirty="0">
                <a:latin typeface="华文楷体" panose="02010600040101010101" pitchFamily="2" charset="-122"/>
                <a:ea typeface="华文楷体" panose="02010600040101010101" pitchFamily="2" charset="-122"/>
              </a:rPr>
              <a:t>例如，明文或密钥的</a:t>
            </a:r>
            <a:r>
              <a:rPr lang="en-US" altLang="zh-CN" sz="3265" b="1" dirty="0">
                <a:latin typeface="华文楷体" panose="02010600040101010101" pitchFamily="2" charset="-122"/>
                <a:ea typeface="华文楷体" panose="02010600040101010101" pitchFamily="2" charset="-122"/>
              </a:rPr>
              <a:t>1</a:t>
            </a:r>
            <a:r>
              <a:rPr lang="zh-CN" altLang="en-US" sz="3265" b="1" dirty="0">
                <a:latin typeface="华文楷体" panose="02010600040101010101" pitchFamily="2" charset="-122"/>
                <a:ea typeface="华文楷体" panose="02010600040101010101" pitchFamily="2" charset="-122"/>
              </a:rPr>
              <a:t>比特变化，将导致</a:t>
            </a:r>
            <a:r>
              <a:rPr lang="en-US" altLang="zh-CN" sz="3265" b="1" dirty="0">
                <a:latin typeface="华文楷体" panose="02010600040101010101" pitchFamily="2" charset="-122"/>
                <a:ea typeface="华文楷体" panose="02010600040101010101" pitchFamily="2" charset="-122"/>
              </a:rPr>
              <a:t>64</a:t>
            </a:r>
            <a:r>
              <a:rPr lang="zh-CN" altLang="en-US" sz="3265" b="1" dirty="0">
                <a:latin typeface="华文楷体" panose="02010600040101010101" pitchFamily="2" charset="-122"/>
                <a:ea typeface="华文楷体" panose="02010600040101010101" pitchFamily="2" charset="-122"/>
              </a:rPr>
              <a:t>比特的密文中大约</a:t>
            </a:r>
            <a:r>
              <a:rPr lang="en-US" altLang="zh-CN" sz="3265" b="1" dirty="0">
                <a:latin typeface="华文楷体" panose="02010600040101010101" pitchFamily="2" charset="-122"/>
                <a:ea typeface="华文楷体" panose="02010600040101010101" pitchFamily="2" charset="-122"/>
              </a:rPr>
              <a:t>32</a:t>
            </a:r>
            <a:r>
              <a:rPr lang="zh-CN" altLang="en-US" sz="3265" b="1" dirty="0">
                <a:latin typeface="华文楷体" panose="02010600040101010101" pitchFamily="2" charset="-122"/>
                <a:ea typeface="华文楷体" panose="02010600040101010101" pitchFamily="2" charset="-122"/>
              </a:rPr>
              <a:t>比特的看起来是不可预测和随机的变化</a:t>
            </a:r>
            <a:endParaRPr lang="en-US" altLang="zh-CN" sz="3265" b="1" dirty="0">
              <a:latin typeface="华文楷体" panose="02010600040101010101" pitchFamily="2" charset="-122"/>
              <a:ea typeface="华文楷体" panose="02010600040101010101" pitchFamily="2" charset="-122"/>
            </a:endParaRPr>
          </a:p>
          <a:p>
            <a:pPr marL="466725" indent="-466725">
              <a:lnSpc>
                <a:spcPct val="150000"/>
              </a:lnSpc>
              <a:buSzPct val="100000"/>
              <a:buFont typeface="Wingdings" panose="05000000000000000000" pitchFamily="2" charset="2"/>
              <a:buChar char="u"/>
            </a:pPr>
            <a:endParaRPr lang="zh-CN" altLang="en-US" sz="3265" b="1" dirty="0">
              <a:latin typeface="华文楷体" panose="02010600040101010101" pitchFamily="2" charset="-122"/>
              <a:ea typeface="华文楷体" panose="02010600040101010101" pitchFamily="2" charset="-122"/>
            </a:endParaRPr>
          </a:p>
        </p:txBody>
      </p:sp>
      <p:sp>
        <p:nvSpPr>
          <p:cNvPr id="2" name="矩形 1"/>
          <p:cNvSpPr/>
          <p:nvPr/>
        </p:nvSpPr>
        <p:spPr>
          <a:xfrm>
            <a:off x="1720785" y="3485710"/>
            <a:ext cx="9078785" cy="738664"/>
          </a:xfrm>
          <a:prstGeom prst="rect">
            <a:avLst/>
          </a:prstGeom>
        </p:spPr>
        <p:txBody>
          <a:bodyPr wrap="square">
            <a:spAutoFit/>
          </a:bodyPr>
          <a:lstStyle/>
          <a:p>
            <a:pPr>
              <a:lnSpc>
                <a:spcPct val="150000"/>
              </a:lnSpc>
              <a:buSzPct val="60000"/>
            </a:pPr>
            <a:r>
              <a:rPr lang="zh-CN" altLang="en-US" sz="2800" b="1" dirty="0" smtClean="0">
                <a:latin typeface="华文楷体" panose="02010600040101010101" pitchFamily="2" charset="-122"/>
                <a:ea typeface="华文楷体" panose="02010600040101010101" pitchFamily="2" charset="-122"/>
              </a:rPr>
              <a:t>不过对于</a:t>
            </a:r>
            <a:r>
              <a:rPr lang="zh-CN" altLang="en-US" sz="2800" b="1" dirty="0">
                <a:latin typeface="华文楷体" panose="02010600040101010101" pitchFamily="2" charset="-122"/>
                <a:ea typeface="华文楷体" panose="02010600040101010101" pitchFamily="2" charset="-122"/>
              </a:rPr>
              <a:t>固定的密钥，</a:t>
            </a:r>
            <a:r>
              <a:rPr lang="en-US" altLang="zh-CN" sz="2800" b="1" dirty="0">
                <a:latin typeface="华文楷体" panose="02010600040101010101" pitchFamily="2" charset="-122"/>
                <a:ea typeface="华文楷体" panose="02010600040101010101" pitchFamily="2" charset="-122"/>
              </a:rPr>
              <a:t>DES</a:t>
            </a:r>
            <a:r>
              <a:rPr lang="zh-CN" altLang="en-US" sz="2800" b="1" dirty="0">
                <a:latin typeface="华文楷体" panose="02010600040101010101" pitchFamily="2" charset="-122"/>
                <a:ea typeface="华文楷体" panose="02010600040101010101" pitchFamily="2" charset="-122"/>
              </a:rPr>
              <a:t>的差分并不呈现伪</a:t>
            </a:r>
            <a:r>
              <a:rPr lang="zh-CN" altLang="en-US" sz="2800" b="1" dirty="0" smtClean="0">
                <a:latin typeface="华文楷体" panose="02010600040101010101" pitchFamily="2" charset="-122"/>
                <a:ea typeface="华文楷体" panose="02010600040101010101" pitchFamily="2" charset="-122"/>
              </a:rPr>
              <a:t>随机现象</a:t>
            </a:r>
            <a:endParaRPr lang="en-US" altLang="zh-CN" sz="2800" b="1" dirty="0">
              <a:latin typeface="华文楷体" panose="02010600040101010101" pitchFamily="2" charset="-122"/>
              <a:ea typeface="华文楷体" panose="02010600040101010101" pitchFamily="2" charset="-122"/>
            </a:endParaRPr>
          </a:p>
        </p:txBody>
      </p:sp>
      <p:sp>
        <p:nvSpPr>
          <p:cNvPr id="3" name="矩形 2"/>
          <p:cNvSpPr/>
          <p:nvPr/>
        </p:nvSpPr>
        <p:spPr>
          <a:xfrm>
            <a:off x="3130809" y="4368824"/>
            <a:ext cx="6096000" cy="1384995"/>
          </a:xfrm>
          <a:prstGeom prst="rect">
            <a:avLst/>
          </a:prstGeom>
        </p:spPr>
        <p:txBody>
          <a:bodyPr>
            <a:spAutoFit/>
          </a:bodyPr>
          <a:lstStyle/>
          <a:p>
            <a:pPr>
              <a:lnSpc>
                <a:spcPct val="150000"/>
              </a:lnSpc>
              <a:buSzPct val="60000"/>
            </a:pPr>
            <a:r>
              <a:rPr lang="zh-CN" altLang="en-US" sz="2800" b="1" dirty="0">
                <a:solidFill>
                  <a:srgbClr val="EB5E59"/>
                </a:solidFill>
                <a:latin typeface="华文楷体" panose="02010600040101010101" pitchFamily="2" charset="-122"/>
                <a:ea typeface="华文楷体" panose="02010600040101010101" pitchFamily="2" charset="-122"/>
              </a:rPr>
              <a:t>即对于固定明文</a:t>
            </a:r>
            <a:r>
              <a:rPr lang="en-US" altLang="zh-CN" sz="2800" b="1" dirty="0">
                <a:solidFill>
                  <a:srgbClr val="EB5E59"/>
                </a:solidFill>
                <a:latin typeface="华文楷体" panose="02010600040101010101" pitchFamily="2" charset="-122"/>
                <a:ea typeface="华文楷体" panose="02010600040101010101" pitchFamily="2" charset="-122"/>
              </a:rPr>
              <a:t>P </a:t>
            </a:r>
            <a:r>
              <a:rPr lang="zh-CN" altLang="en-US" sz="2800" b="1" dirty="0">
                <a:solidFill>
                  <a:srgbClr val="EB5E59"/>
                </a:solidFill>
                <a:latin typeface="华文楷体" panose="02010600040101010101" pitchFamily="2" charset="-122"/>
                <a:ea typeface="华文楷体" panose="02010600040101010101" pitchFamily="2" charset="-122"/>
              </a:rPr>
              <a:t>和</a:t>
            </a:r>
            <a:r>
              <a:rPr lang="en-US" altLang="zh-CN" sz="2800" b="1" dirty="0">
                <a:solidFill>
                  <a:srgbClr val="EB5E59"/>
                </a:solidFill>
                <a:latin typeface="华文楷体" panose="02010600040101010101" pitchFamily="2" charset="-122"/>
                <a:ea typeface="华文楷体" panose="02010600040101010101" pitchFamily="2" charset="-122"/>
              </a:rPr>
              <a:t>P</a:t>
            </a:r>
            <a:r>
              <a:rPr lang="zh-CN" altLang="en-US" sz="2800" b="1" dirty="0">
                <a:solidFill>
                  <a:srgbClr val="EB5E59"/>
                </a:solidFill>
                <a:latin typeface="华文楷体" panose="02010600040101010101" pitchFamily="2" charset="-122"/>
                <a:ea typeface="华文楷体" panose="02010600040101010101" pitchFamily="2" charset="-122"/>
              </a:rPr>
              <a:t>∗ 的异或</a:t>
            </a:r>
            <a:r>
              <a:rPr lang="en-US" altLang="zh-CN" sz="2800" b="1" dirty="0">
                <a:solidFill>
                  <a:srgbClr val="EB5E59"/>
                </a:solidFill>
                <a:latin typeface="华文楷体" panose="02010600040101010101" pitchFamily="2" charset="-122"/>
                <a:ea typeface="华文楷体" panose="02010600040101010101" pitchFamily="2" charset="-122"/>
              </a:rPr>
              <a:t>P</a:t>
            </a:r>
            <a:r>
              <a:rPr lang="en-US" altLang="zh-CN" sz="2800" b="1" dirty="0" smtClean="0">
                <a:solidFill>
                  <a:srgbClr val="EB5E59"/>
                </a:solidFill>
                <a:latin typeface="华文楷体" panose="02010600040101010101" pitchFamily="2" charset="-122"/>
                <a:ea typeface="华文楷体" panose="02010600040101010101" pitchFamily="2" charset="-122"/>
              </a:rPr>
              <a:t>’</a:t>
            </a:r>
            <a:endParaRPr lang="en-US" altLang="zh-CN" sz="2800" b="1" dirty="0">
              <a:solidFill>
                <a:srgbClr val="EB5E59"/>
              </a:solidFill>
              <a:latin typeface="华文楷体" panose="02010600040101010101" pitchFamily="2" charset="-122"/>
              <a:ea typeface="华文楷体" panose="02010600040101010101" pitchFamily="2" charset="-122"/>
            </a:endParaRPr>
          </a:p>
          <a:p>
            <a:pPr>
              <a:lnSpc>
                <a:spcPct val="150000"/>
              </a:lnSpc>
              <a:buSzPct val="60000"/>
            </a:pPr>
            <a:r>
              <a:rPr lang="en-US" altLang="zh-CN" sz="2800" b="1" dirty="0">
                <a:solidFill>
                  <a:srgbClr val="EB5E59"/>
                </a:solidFill>
                <a:latin typeface="华文楷体" panose="02010600040101010101" pitchFamily="2" charset="-122"/>
                <a:ea typeface="华文楷体" panose="02010600040101010101" pitchFamily="2" charset="-122"/>
              </a:rPr>
              <a:t>T’=T⊕T∗ </a:t>
            </a:r>
            <a:r>
              <a:rPr lang="zh-CN" altLang="en-US" sz="2800" b="1" dirty="0">
                <a:solidFill>
                  <a:srgbClr val="EB5E59"/>
                </a:solidFill>
                <a:latin typeface="华文楷体" panose="02010600040101010101" pitchFamily="2" charset="-122"/>
                <a:ea typeface="华文楷体" panose="02010600040101010101" pitchFamily="2" charset="-122"/>
              </a:rPr>
              <a:t>不是均匀分布的</a:t>
            </a:r>
            <a:endParaRPr lang="en-US" altLang="zh-CN" sz="2800" b="1" dirty="0">
              <a:solidFill>
                <a:srgbClr val="EB5E59"/>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1"/>
          </p:nvPr>
        </p:nvSpPr>
        <p:spPr/>
        <p:txBody>
          <a:bodyPr/>
          <a:lstStyle/>
          <a:p>
            <a:fld id="{DBAF8E2E-0F05-45AE-A7A2-E31B5E2BC41F}" type="slidenum">
              <a:rPr lang="zh-CN" altLang="en-US"/>
            </a:fld>
            <a:endParaRPr lang="en-US" altLang="zh-CN"/>
          </a:p>
        </p:txBody>
      </p:sp>
      <p:sp>
        <p:nvSpPr>
          <p:cNvPr id="14338" name="Rectangle 1"/>
          <p:cNvSpPr>
            <a:spLocks noGrp="1" noChangeArrowheads="1"/>
          </p:cNvSpPr>
          <p:nvPr>
            <p:ph type="title"/>
          </p:nvPr>
        </p:nvSpPr>
        <p:spPr>
          <a:xfrm>
            <a:off x="251761" y="209296"/>
            <a:ext cx="8165657" cy="966342"/>
          </a:xfrm>
        </p:spPr>
        <p:txBody>
          <a:bodyPr/>
          <a:lstStyle/>
          <a:p>
            <a:pPr defTabSz="-635">
              <a:tabLst>
                <a:tab pos="656590" algn="l"/>
                <a:tab pos="1313180" algn="l"/>
                <a:tab pos="1969770" algn="l"/>
                <a:tab pos="2626360" algn="l"/>
                <a:tab pos="3283585" algn="l"/>
                <a:tab pos="3940175" algn="l"/>
                <a:tab pos="4596765" algn="l"/>
                <a:tab pos="5253355" algn="l"/>
                <a:tab pos="5909945" algn="l"/>
                <a:tab pos="6567170" algn="l"/>
                <a:tab pos="7223760" algn="l"/>
                <a:tab pos="7880350" algn="l"/>
              </a:tabLst>
            </a:pPr>
            <a:r>
              <a:rPr lang="en-US" altLang="zh-CN" dirty="0" smtClean="0">
                <a:solidFill>
                  <a:srgbClr val="EB5E59"/>
                </a:solidFill>
                <a:latin typeface="Times New Roman" panose="02020603050405020304" pitchFamily="18" charset="0"/>
                <a:cs typeface="Times New Roman" panose="02020603050405020304" pitchFamily="18" charset="0"/>
              </a:rPr>
              <a:t>S-Box</a:t>
            </a:r>
            <a:r>
              <a:rPr lang="zh-CN" altLang="en-US" dirty="0" smtClean="0">
                <a:solidFill>
                  <a:srgbClr val="EB5E59"/>
                </a:solidFill>
              </a:rPr>
              <a:t>是非差分均匀的</a:t>
            </a:r>
            <a:endParaRPr lang="en-GB" altLang="zh-CN" dirty="0" smtClean="0">
              <a:solidFill>
                <a:srgbClr val="EB5E59"/>
              </a:solidFill>
              <a:ea typeface="宋体" panose="02010600030101010101" pitchFamily="2" charset="-122"/>
            </a:endParaRPr>
          </a:p>
        </p:txBody>
      </p:sp>
      <mc:AlternateContent xmlns:mc="http://schemas.openxmlformats.org/markup-compatibility/2006">
        <mc:Choice xmlns:a14="http://schemas.microsoft.com/office/drawing/2010/main" Requires="a14">
          <p:sp>
            <p:nvSpPr>
              <p:cNvPr id="14341" name="Rectangle 2"/>
              <p:cNvSpPr>
                <a:spLocks noGrp="1" noChangeArrowheads="1"/>
              </p:cNvSpPr>
              <p:nvPr>
                <p:ph type="subTitle" idx="4294967295"/>
              </p:nvPr>
            </p:nvSpPr>
            <p:spPr>
              <a:xfrm>
                <a:off x="435725" y="1175638"/>
                <a:ext cx="2728697" cy="1107583"/>
              </a:xfrm>
            </p:spPr>
            <p:txBody>
              <a:bodyPr anchor="ctr">
                <a:normAutofit fontScale="55000" lnSpcReduction="20000"/>
              </a:bodyPr>
              <a:lstStyle/>
              <a:p>
                <a:pPr marL="0" indent="0">
                  <a:lnSpc>
                    <a:spcPct val="150000"/>
                  </a:lnSpc>
                  <a:buSzPct val="60000"/>
                  <a:buNone/>
                </a:pPr>
                <a14:m>
                  <m:oMathPara xmlns:m="http://schemas.openxmlformats.org/officeDocument/2006/math">
                    <m:oMathParaPr>
                      <m:jc m:val="centerGroup"/>
                    </m:oMathParaPr>
                    <m:oMath xmlns:m="http://schemas.openxmlformats.org/officeDocument/2006/math">
                      <m:sSub>
                        <m:sSubPr>
                          <m:ctrlPr>
                            <a:rPr lang="en-US" altLang="zh-CN" sz="5600" b="1" i="1" smtClean="0">
                              <a:latin typeface="Cambria Math" panose="02040503050406030204" pitchFamily="18" charset="0"/>
                              <a:ea typeface="华文楷体" panose="02010600040101010101" pitchFamily="2" charset="-122"/>
                            </a:rPr>
                          </m:ctrlPr>
                        </m:sSubPr>
                        <m:e>
                          <m:r>
                            <a:rPr lang="en-US" altLang="zh-CN" sz="5600" b="1" i="1" smtClean="0">
                              <a:latin typeface="Cambria Math" panose="02040503050406030204" pitchFamily="18" charset="0"/>
                              <a:ea typeface="华文楷体" panose="02010600040101010101" pitchFamily="2" charset="-122"/>
                            </a:rPr>
                            <m:t>𝑺</m:t>
                          </m:r>
                        </m:e>
                        <m:sub>
                          <m:r>
                            <a:rPr lang="en-US" altLang="zh-CN" sz="5600" b="1" i="1" smtClean="0">
                              <a:latin typeface="Cambria Math" panose="02040503050406030204" pitchFamily="18" charset="0"/>
                              <a:ea typeface="华文楷体" panose="02010600040101010101" pitchFamily="2" charset="-122"/>
                            </a:rPr>
                            <m:t>𝟏</m:t>
                          </m:r>
                        </m:sub>
                      </m:sSub>
                      <m:d>
                        <m:dPr>
                          <m:begChr m:val="（"/>
                          <m:endChr m:val="）"/>
                          <m:ctrlPr>
                            <a:rPr lang="zh-CN" altLang="en-US" sz="5600" b="1" i="1" smtClean="0">
                              <a:latin typeface="Cambria Math" panose="02040503050406030204" pitchFamily="18" charset="0"/>
                              <a:ea typeface="华文楷体" panose="02010600040101010101" pitchFamily="2" charset="-122"/>
                            </a:rPr>
                          </m:ctrlPr>
                        </m:dPr>
                        <m:e>
                          <m:sSub>
                            <m:sSubPr>
                              <m:ctrlPr>
                                <a:rPr lang="en-US" altLang="zh-CN" sz="5600" b="1" i="1" smtClean="0">
                                  <a:latin typeface="Cambria Math" panose="02040503050406030204" pitchFamily="18" charset="0"/>
                                  <a:ea typeface="华文楷体" panose="02010600040101010101" pitchFamily="2" charset="-122"/>
                                </a:rPr>
                              </m:ctrlPr>
                            </m:sSubPr>
                            <m:e>
                              <m:r>
                                <a:rPr lang="en-US" altLang="zh-CN" sz="5600" b="1" i="1" smtClean="0">
                                  <a:latin typeface="Cambria Math" panose="02040503050406030204" pitchFamily="18" charset="0"/>
                                  <a:ea typeface="华文楷体" panose="02010600040101010101" pitchFamily="2" charset="-122"/>
                                </a:rPr>
                                <m:t>𝒙</m:t>
                              </m:r>
                            </m:e>
                            <m:sub>
                              <m:r>
                                <a:rPr lang="en-US" altLang="zh-CN" sz="5600" b="1" i="1" smtClean="0">
                                  <a:latin typeface="Cambria Math" panose="02040503050406030204" pitchFamily="18" charset="0"/>
                                  <a:ea typeface="华文楷体" panose="02010600040101010101" pitchFamily="2" charset="-122"/>
                                </a:rPr>
                                <m:t>𝟏</m:t>
                              </m:r>
                            </m:sub>
                          </m:sSub>
                          <m:r>
                            <a:rPr lang="en-US" altLang="zh-CN" sz="5600" b="1" i="1">
                              <a:latin typeface="Cambria Math" panose="02040503050406030204" pitchFamily="18" charset="0"/>
                              <a:ea typeface="华文楷体" panose="02010600040101010101" pitchFamily="2" charset="-122"/>
                            </a:rPr>
                            <m:t>…</m:t>
                          </m:r>
                          <m:sSub>
                            <m:sSubPr>
                              <m:ctrlPr>
                                <a:rPr lang="en-US" altLang="zh-CN" sz="5600" b="1" i="1" smtClean="0">
                                  <a:latin typeface="Cambria Math" panose="02040503050406030204" pitchFamily="18" charset="0"/>
                                  <a:ea typeface="华文楷体" panose="02010600040101010101" pitchFamily="2" charset="-122"/>
                                </a:rPr>
                              </m:ctrlPr>
                            </m:sSubPr>
                            <m:e>
                              <m:r>
                                <a:rPr lang="en-US" altLang="zh-CN" sz="5600" b="1" i="1" smtClean="0">
                                  <a:latin typeface="Cambria Math" panose="02040503050406030204" pitchFamily="18" charset="0"/>
                                  <a:ea typeface="华文楷体" panose="02010600040101010101" pitchFamily="2" charset="-122"/>
                                </a:rPr>
                                <m:t>𝒙</m:t>
                              </m:r>
                            </m:e>
                            <m:sub>
                              <m:r>
                                <a:rPr lang="en-US" altLang="zh-CN" sz="5600" b="1" i="1" smtClean="0">
                                  <a:latin typeface="Cambria Math" panose="02040503050406030204" pitchFamily="18" charset="0"/>
                                  <a:ea typeface="华文楷体" panose="02010600040101010101" pitchFamily="2" charset="-122"/>
                                </a:rPr>
                                <m:t>𝟔</m:t>
                              </m:r>
                            </m:sub>
                          </m:sSub>
                        </m:e>
                      </m:d>
                      <m:r>
                        <a:rPr lang="zh-CN" altLang="en-US" sz="5600" b="1" i="1" smtClean="0">
                          <a:latin typeface="Cambria Math" panose="02040503050406030204" pitchFamily="18" charset="0"/>
                          <a:ea typeface="华文楷体" panose="02010600040101010101" pitchFamily="2" charset="-122"/>
                        </a:rPr>
                        <m:t>：</m:t>
                      </m:r>
                    </m:oMath>
                  </m:oMathPara>
                </a14:m>
                <a:endParaRPr lang="en-US" altLang="zh-CN" sz="3266" b="1" dirty="0">
                  <a:latin typeface="华文楷体" panose="02010600040101010101" pitchFamily="2" charset="-122"/>
                  <a:ea typeface="华文楷体" panose="02010600040101010101" pitchFamily="2" charset="-122"/>
                </a:endParaRPr>
              </a:p>
            </p:txBody>
          </p:sp>
        </mc:Choice>
        <mc:Fallback>
          <p:sp>
            <p:nvSpPr>
              <p:cNvPr id="14341" name="Rectangle 2"/>
              <p:cNvSpPr>
                <a:spLocks noGrp="1" noRot="1" noChangeAspect="1" noMove="1" noResize="1" noEditPoints="1" noAdjustHandles="1" noChangeArrowheads="1" noChangeShapeType="1" noTextEdit="1"/>
              </p:cNvSpPr>
              <p:nvPr>
                <p:ph type="subTitle" idx="4294967295"/>
              </p:nvPr>
            </p:nvSpPr>
            <p:spPr>
              <a:xfrm>
                <a:off x="435725" y="1175638"/>
                <a:ext cx="2728697" cy="1107583"/>
              </a:xfrm>
              <a:blipFill rotWithShape="0">
                <a:blip r:embed="rId1"/>
                <a:stretch>
                  <a:fillRect/>
                </a:stretch>
              </a:blipFill>
            </p:spPr>
            <p:txBody>
              <a:bodyPr/>
              <a:lstStyle/>
              <a:p>
                <a:r>
                  <a:rPr lang="zh-CN" altLang="en-US">
                    <a:noFill/>
                  </a:rPr>
                  <a:t> </a:t>
                </a:r>
                <a:endParaRPr lang="zh-CN" altLang="en-US">
                  <a:noFill/>
                </a:endParaRPr>
              </a:p>
            </p:txBody>
          </p:sp>
        </mc:Fallback>
      </mc:AlternateContent>
      <p:pic>
        <p:nvPicPr>
          <p:cNvPr id="1434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683" y="2862209"/>
            <a:ext cx="6146904" cy="2440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2" name="矩形 1"/>
              <p:cNvSpPr/>
              <p:nvPr/>
            </p:nvSpPr>
            <p:spPr>
              <a:xfrm>
                <a:off x="2794593" y="1486431"/>
                <a:ext cx="2863284" cy="646331"/>
              </a:xfrm>
              <a:prstGeom prst="rect">
                <a:avLst/>
              </a:prstGeom>
            </p:spPr>
            <p:txBody>
              <a:bodyPr wrap="none">
                <a:spAutoFit/>
              </a:bodyPr>
              <a:lstStyle/>
              <a:p>
                <a:pPr>
                  <a:lnSpc>
                    <a:spcPct val="150000"/>
                  </a:lnSpc>
                  <a:buSzPct val="60000"/>
                </a:pPr>
                <a14:m>
                  <m:oMathPara xmlns:m="http://schemas.openxmlformats.org/officeDocument/2006/math">
                    <m:oMathParaPr>
                      <m:jc m:val="centerGroup"/>
                    </m:oMathParaPr>
                    <m:oMath xmlns:m="http://schemas.openxmlformats.org/officeDocument/2006/math">
                      <m:r>
                        <a:rPr lang="en-US" altLang="zh-CN" sz="2400" b="1" i="1">
                          <a:latin typeface="Cambria Math" panose="02040503050406030204" pitchFamily="18" charset="0"/>
                          <a:ea typeface="华文楷体" panose="02010600040101010101" pitchFamily="2" charset="-122"/>
                        </a:rPr>
                        <m:t>𝟔</m:t>
                      </m:r>
                      <m:r>
                        <a:rPr lang="zh-CN" altLang="en-US" sz="2400" b="1" i="1">
                          <a:latin typeface="Cambria Math" panose="02040503050406030204" pitchFamily="18" charset="0"/>
                          <a:ea typeface="华文楷体" panose="02010600040101010101" pitchFamily="2" charset="-122"/>
                        </a:rPr>
                        <m:t>位输入，</m:t>
                      </m:r>
                      <m:r>
                        <a:rPr lang="en-US" altLang="zh-CN" sz="2400" b="1" i="1">
                          <a:latin typeface="Cambria Math" panose="02040503050406030204" pitchFamily="18" charset="0"/>
                          <a:ea typeface="华文楷体" panose="02010600040101010101" pitchFamily="2" charset="-122"/>
                        </a:rPr>
                        <m:t>𝟒</m:t>
                      </m:r>
                      <m:r>
                        <a:rPr lang="zh-CN" altLang="en-US" sz="2400" b="1" i="1">
                          <a:latin typeface="Cambria Math" panose="02040503050406030204" pitchFamily="18" charset="0"/>
                          <a:ea typeface="华文楷体" panose="02010600040101010101" pitchFamily="2" charset="-122"/>
                        </a:rPr>
                        <m:t>位输出</m:t>
                      </m:r>
                    </m:oMath>
                  </m:oMathPara>
                </a14:m>
                <a:endParaRPr lang="en-US" altLang="zh-CN" sz="1050" b="1" dirty="0">
                  <a:latin typeface="宋体" panose="02010600030101010101" pitchFamily="2" charset="-122"/>
                  <a:ea typeface="宋体" panose="02010600030101010101" pitchFamily="2" charset="-122"/>
                </a:endParaRPr>
              </a:p>
            </p:txBody>
          </p:sp>
        </mc:Choice>
        <mc:Fallback>
          <p:sp>
            <p:nvSpPr>
              <p:cNvPr id="2" name="矩形 1"/>
              <p:cNvSpPr>
                <a:spLocks noRot="1" noChangeAspect="1" noMove="1" noResize="1" noEditPoints="1" noAdjustHandles="1" noChangeArrowheads="1" noChangeShapeType="1" noTextEdit="1"/>
              </p:cNvSpPr>
              <p:nvPr/>
            </p:nvSpPr>
            <p:spPr>
              <a:xfrm>
                <a:off x="2794593" y="1486431"/>
                <a:ext cx="2863284" cy="646331"/>
              </a:xfrm>
              <a:prstGeom prst="rect">
                <a:avLst/>
              </a:prstGeom>
              <a:blipFill rotWithShape="0">
                <a:blip r:embed="rId3"/>
                <a:stretch>
                  <a:fillRect/>
                </a:stretch>
              </a:blipFill>
            </p:spPr>
            <p:txBody>
              <a:bodyPr/>
              <a:lstStyle/>
              <a:p>
                <a:r>
                  <a:rPr lang="zh-CN" altLang="en-US">
                    <a:noFill/>
                  </a:rPr>
                  <a:t> </a:t>
                </a:r>
                <a:endParaRPr lang="zh-CN" altLang="en-US">
                  <a:noFill/>
                </a:endParaRPr>
              </a:p>
            </p:txBody>
          </p:sp>
        </mc:Fallback>
      </mc:AlternateContent>
      <p:sp>
        <p:nvSpPr>
          <p:cNvPr id="3" name="矩形 2"/>
          <p:cNvSpPr/>
          <p:nvPr/>
        </p:nvSpPr>
        <p:spPr>
          <a:xfrm>
            <a:off x="7144893" y="1239505"/>
            <a:ext cx="4085484" cy="830997"/>
          </a:xfrm>
          <a:prstGeom prst="rect">
            <a:avLst/>
          </a:prstGeom>
        </p:spPr>
        <p:txBody>
          <a:bodyPr wrap="square">
            <a:spAutoFit/>
          </a:bodyPr>
          <a:lstStyle/>
          <a:p>
            <a:r>
              <a:rPr lang="zh-CN" altLang="en-US" sz="2400" b="1" dirty="0" smtClean="0">
                <a:solidFill>
                  <a:srgbClr val="000000"/>
                </a:solidFill>
                <a:latin typeface="华文楷体" panose="02010600040101010101" pitchFamily="2" charset="-122"/>
                <a:ea typeface="华文楷体" panose="02010600040101010101" pitchFamily="2" charset="-122"/>
              </a:rPr>
              <a:t>对于输入</a:t>
            </a:r>
            <a:r>
              <a:rPr lang="en-US" altLang="zh-CN" sz="2400" b="1" dirty="0" smtClean="0">
                <a:solidFill>
                  <a:srgbClr val="000000"/>
                </a:solidFill>
                <a:latin typeface="华文楷体" panose="02010600040101010101" pitchFamily="2" charset="-122"/>
                <a:ea typeface="华文楷体" panose="02010600040101010101" pitchFamily="2" charset="-122"/>
              </a:rPr>
              <a:t>S</a:t>
            </a:r>
            <a:r>
              <a:rPr lang="zh-CN" altLang="en-US" sz="2400" b="1" dirty="0" smtClean="0">
                <a:solidFill>
                  <a:srgbClr val="000000"/>
                </a:solidFill>
                <a:latin typeface="华文楷体" panose="02010600040101010101" pitchFamily="2" charset="-122"/>
                <a:ea typeface="华文楷体" panose="02010600040101010101" pitchFamily="2" charset="-122"/>
              </a:rPr>
              <a:t>盒的</a:t>
            </a:r>
            <a:r>
              <a:rPr lang="en-US" altLang="zh-CN" sz="2400" b="1" dirty="0" smtClean="0">
                <a:solidFill>
                  <a:srgbClr val="000000"/>
                </a:solidFill>
                <a:latin typeface="华文楷体" panose="02010600040101010101" pitchFamily="2" charset="-122"/>
                <a:ea typeface="华文楷体" panose="02010600040101010101" pitchFamily="2" charset="-122"/>
              </a:rPr>
              <a:t>6</a:t>
            </a:r>
            <a:r>
              <a:rPr lang="zh-CN" altLang="en-US" sz="2400" b="1" dirty="0" smtClean="0">
                <a:solidFill>
                  <a:srgbClr val="000000"/>
                </a:solidFill>
                <a:latin typeface="华文楷体" panose="02010600040101010101" pitchFamily="2" charset="-122"/>
                <a:ea typeface="华文楷体" panose="02010600040101010101" pitchFamily="2" charset="-122"/>
              </a:rPr>
              <a:t>比特的</a:t>
            </a:r>
            <a:r>
              <a:rPr lang="en-US" altLang="zh-CN" sz="2400" b="1" dirty="0" smtClean="0">
                <a:solidFill>
                  <a:srgbClr val="000000"/>
                </a:solidFill>
                <a:latin typeface="华文楷体" panose="02010600040101010101" pitchFamily="2" charset="-122"/>
                <a:ea typeface="华文楷体" panose="02010600040101010101" pitchFamily="2" charset="-122"/>
              </a:rPr>
              <a:t>(</a:t>
            </a:r>
            <a:r>
              <a:rPr lang="en-US" altLang="zh-CN" sz="2400" b="1" i="1" dirty="0" smtClean="0">
                <a:solidFill>
                  <a:srgbClr val="000000"/>
                </a:solidFill>
                <a:latin typeface="华文楷体" panose="02010600040101010101" pitchFamily="2" charset="-122"/>
                <a:ea typeface="华文楷体" panose="02010600040101010101" pitchFamily="2" charset="-122"/>
              </a:rPr>
              <a:t>x</a:t>
            </a:r>
            <a:r>
              <a:rPr lang="en-US" altLang="zh-CN" sz="2400" b="1" i="1" dirty="0">
                <a:solidFill>
                  <a:srgbClr val="000000"/>
                </a:solidFill>
                <a:latin typeface="华文楷体" panose="02010600040101010101" pitchFamily="2" charset="-122"/>
                <a:ea typeface="华文楷体" panose="02010600040101010101" pitchFamily="2" charset="-122"/>
              </a:rPr>
              <a:t>, x</a:t>
            </a:r>
            <a:r>
              <a:rPr lang="zh-CN" altLang="en-US" sz="2400" b="1" i="1" baseline="30000" dirty="0">
                <a:solidFill>
                  <a:srgbClr val="000000"/>
                </a:solidFill>
                <a:latin typeface="华文楷体" panose="02010600040101010101" pitchFamily="2" charset="-122"/>
                <a:ea typeface="华文楷体" panose="02010600040101010101" pitchFamily="2" charset="-122"/>
              </a:rPr>
              <a:t>∗</a:t>
            </a:r>
            <a:r>
              <a:rPr lang="en-US" altLang="zh-CN" sz="2400" b="1" i="1" dirty="0">
                <a:solidFill>
                  <a:srgbClr val="000000"/>
                </a:solidFill>
                <a:latin typeface="华文楷体" panose="02010600040101010101" pitchFamily="2" charset="-122"/>
                <a:ea typeface="华文楷体" panose="02010600040101010101" pitchFamily="2" charset="-122"/>
              </a:rPr>
              <a:t>)</a:t>
            </a:r>
            <a:r>
              <a:rPr lang="zh-CN" altLang="en-US" sz="2400" b="1" dirty="0">
                <a:solidFill>
                  <a:srgbClr val="000000"/>
                </a:solidFill>
                <a:latin typeface="华文楷体" panose="02010600040101010101" pitchFamily="2" charset="-122"/>
                <a:ea typeface="华文楷体" panose="02010600040101010101" pitchFamily="2" charset="-122"/>
              </a:rPr>
              <a:t>值</a:t>
            </a:r>
            <a:r>
              <a:rPr lang="zh-CN" altLang="en-US" sz="2400" b="1" dirty="0" smtClean="0">
                <a:solidFill>
                  <a:srgbClr val="000000"/>
                </a:solidFill>
                <a:latin typeface="华文楷体" panose="02010600040101010101" pitchFamily="2" charset="-122"/>
                <a:ea typeface="华文楷体" panose="02010600040101010101" pitchFamily="2" charset="-122"/>
              </a:rPr>
              <a:t>对，一共有多少种可能？</a:t>
            </a:r>
            <a:endParaRPr lang="zh-CN" altLang="en-US" sz="2400" dirty="0"/>
          </a:p>
        </p:txBody>
      </p:sp>
      <p:sp>
        <p:nvSpPr>
          <p:cNvPr id="5" name="矩形 4"/>
          <p:cNvSpPr/>
          <p:nvPr/>
        </p:nvSpPr>
        <p:spPr>
          <a:xfrm>
            <a:off x="7131559" y="345134"/>
            <a:ext cx="3961341" cy="593560"/>
          </a:xfrm>
          <a:prstGeom prst="rect">
            <a:avLst/>
          </a:prstGeom>
        </p:spPr>
        <p:txBody>
          <a:bodyPr wrap="none">
            <a:spAutoFit/>
          </a:bodyPr>
          <a:lstStyle/>
          <a:p>
            <a:pPr>
              <a:lnSpc>
                <a:spcPct val="150000"/>
              </a:lnSpc>
            </a:pPr>
            <a:r>
              <a:rPr lang="zh-CN" altLang="en-US" sz="2400" b="1" dirty="0">
                <a:solidFill>
                  <a:srgbClr val="FF0000"/>
                </a:solidFill>
                <a:latin typeface="华文楷体" panose="02010600040101010101" pitchFamily="2" charset="-122"/>
                <a:ea typeface="华文楷体" panose="02010600040101010101" pitchFamily="2" charset="-122"/>
              </a:rPr>
              <a:t>考虑一个</a:t>
            </a:r>
            <a:r>
              <a:rPr lang="en-US" altLang="zh-CN" sz="2400" b="1" dirty="0">
                <a:solidFill>
                  <a:srgbClr val="FF0000"/>
                </a:solidFill>
                <a:latin typeface="华文楷体" panose="02010600040101010101" pitchFamily="2" charset="-122"/>
                <a:ea typeface="华文楷体" panose="02010600040101010101" pitchFamily="2" charset="-122"/>
              </a:rPr>
              <a:t>S-box</a:t>
            </a:r>
            <a:r>
              <a:rPr lang="zh-CN" altLang="en-US" sz="2400" b="1" dirty="0">
                <a:solidFill>
                  <a:srgbClr val="FF0000"/>
                </a:solidFill>
                <a:latin typeface="华文楷体" panose="02010600040101010101" pitchFamily="2" charset="-122"/>
                <a:ea typeface="华文楷体" panose="02010600040101010101" pitchFamily="2" charset="-122"/>
              </a:rPr>
              <a:t>的差分现象：</a:t>
            </a:r>
            <a:endParaRPr lang="en-US" altLang="zh-CN" sz="2400" b="1" dirty="0">
              <a:solidFill>
                <a:srgbClr val="FF0000"/>
              </a:solidFill>
              <a:latin typeface="华文楷体" panose="02010600040101010101" pitchFamily="2" charset="-122"/>
              <a:ea typeface="华文楷体" panose="02010600040101010101" pitchFamily="2" charset="-122"/>
            </a:endParaRPr>
          </a:p>
        </p:txBody>
      </p:sp>
      <p:sp>
        <p:nvSpPr>
          <p:cNvPr id="9" name="矩形 8"/>
          <p:cNvSpPr/>
          <p:nvPr/>
        </p:nvSpPr>
        <p:spPr>
          <a:xfrm>
            <a:off x="7131559" y="2762451"/>
            <a:ext cx="5489119" cy="830997"/>
          </a:xfrm>
          <a:prstGeom prst="rect">
            <a:avLst/>
          </a:prstGeom>
        </p:spPr>
        <p:txBody>
          <a:bodyPr wrap="square">
            <a:spAutoFit/>
          </a:bodyPr>
          <a:lstStyle/>
          <a:p>
            <a:r>
              <a:rPr lang="zh-CN" altLang="en-US" sz="2400" b="1" i="1" dirty="0" smtClean="0">
                <a:solidFill>
                  <a:srgbClr val="000000"/>
                </a:solidFill>
                <a:latin typeface="华文楷体" panose="02010600040101010101" pitchFamily="2" charset="-122"/>
                <a:ea typeface="华文楷体" panose="02010600040101010101" pitchFamily="2" charset="-122"/>
              </a:rPr>
              <a:t>输入值对的差分为</a:t>
            </a:r>
            <a:r>
              <a:rPr lang="en-US" altLang="zh-CN" sz="2400" b="1" i="1" dirty="0" smtClean="0">
                <a:solidFill>
                  <a:srgbClr val="000000"/>
                </a:solidFill>
                <a:latin typeface="华文楷体" panose="02010600040101010101" pitchFamily="2" charset="-122"/>
                <a:ea typeface="华文楷体" panose="02010600040101010101" pitchFamily="2" charset="-122"/>
              </a:rPr>
              <a:t>x</a:t>
            </a:r>
            <a:r>
              <a:rPr lang="en-US" altLang="zh-CN" sz="2400" b="1" i="1" dirty="0">
                <a:solidFill>
                  <a:srgbClr val="000000"/>
                </a:solidFill>
                <a:latin typeface="华文楷体" panose="02010600040101010101" pitchFamily="2" charset="-122"/>
                <a:ea typeface="华文楷体" panose="02010600040101010101" pitchFamily="2" charset="-122"/>
              </a:rPr>
              <a:t>’= x⊕ x</a:t>
            </a:r>
            <a:r>
              <a:rPr lang="zh-CN" altLang="en-US" sz="2400" b="1" i="1" baseline="30000" dirty="0" smtClean="0">
                <a:solidFill>
                  <a:srgbClr val="000000"/>
                </a:solidFill>
                <a:latin typeface="华文楷体" panose="02010600040101010101" pitchFamily="2" charset="-122"/>
                <a:ea typeface="华文楷体" panose="02010600040101010101" pitchFamily="2" charset="-122"/>
              </a:rPr>
              <a:t>∗    </a:t>
            </a:r>
            <a:endParaRPr lang="en-US" altLang="zh-CN" sz="2400" b="1" i="1" baseline="30000" dirty="0" smtClean="0">
              <a:solidFill>
                <a:srgbClr val="000000"/>
              </a:solidFill>
              <a:latin typeface="华文楷体" panose="02010600040101010101" pitchFamily="2" charset="-122"/>
              <a:ea typeface="华文楷体" panose="02010600040101010101" pitchFamily="2" charset="-122"/>
            </a:endParaRPr>
          </a:p>
          <a:p>
            <a:r>
              <a:rPr lang="zh-CN" altLang="en-US" sz="2400" b="1" dirty="0">
                <a:solidFill>
                  <a:srgbClr val="000000"/>
                </a:solidFill>
                <a:latin typeface="华文楷体" panose="02010600040101010101" pitchFamily="2" charset="-122"/>
                <a:ea typeface="华文楷体" panose="02010600040101010101" pitchFamily="2" charset="-122"/>
              </a:rPr>
              <a:t>差分值可能有多少</a:t>
            </a:r>
            <a:r>
              <a:rPr lang="zh-CN" altLang="en-US" sz="2400" b="1" dirty="0" smtClean="0">
                <a:solidFill>
                  <a:srgbClr val="000000"/>
                </a:solidFill>
                <a:latin typeface="华文楷体" panose="02010600040101010101" pitchFamily="2" charset="-122"/>
                <a:ea typeface="华文楷体" panose="02010600040101010101" pitchFamily="2" charset="-122"/>
              </a:rPr>
              <a:t>种？</a:t>
            </a:r>
            <a:endParaRPr lang="en-US" altLang="zh-CN" sz="2400" b="1" dirty="0">
              <a:solidFill>
                <a:srgbClr val="000000"/>
              </a:solidFill>
              <a:latin typeface="华文楷体" panose="02010600040101010101" pitchFamily="2" charset="-122"/>
              <a:ea typeface="华文楷体" panose="02010600040101010101" pitchFamily="2" charset="-122"/>
            </a:endParaRPr>
          </a:p>
        </p:txBody>
      </p:sp>
      <p:sp>
        <p:nvSpPr>
          <p:cNvPr id="11" name="矩形 10"/>
          <p:cNvSpPr/>
          <p:nvPr/>
        </p:nvSpPr>
        <p:spPr>
          <a:xfrm>
            <a:off x="7131559" y="4009838"/>
            <a:ext cx="4673001" cy="1754326"/>
          </a:xfrm>
          <a:prstGeom prst="rect">
            <a:avLst/>
          </a:prstGeom>
        </p:spPr>
        <p:txBody>
          <a:bodyPr wrap="square">
            <a:spAutoFit/>
          </a:bodyPr>
          <a:lstStyle/>
          <a:p>
            <a:pPr>
              <a:lnSpc>
                <a:spcPct val="150000"/>
              </a:lnSpc>
            </a:pPr>
            <a:r>
              <a:rPr lang="zh-CN" altLang="en-US" sz="2400" b="1" dirty="0" smtClean="0">
                <a:solidFill>
                  <a:srgbClr val="000000"/>
                </a:solidFill>
                <a:latin typeface="华文楷体" panose="02010600040101010101" pitchFamily="2" charset="-122"/>
                <a:ea typeface="华文楷体" panose="02010600040101010101" pitchFamily="2" charset="-122"/>
              </a:rPr>
              <a:t>对于其</a:t>
            </a:r>
            <a:r>
              <a:rPr lang="en-US" altLang="zh-CN" sz="2400" b="1" dirty="0">
                <a:solidFill>
                  <a:srgbClr val="000000"/>
                </a:solidFill>
                <a:latin typeface="华文楷体" panose="02010600040101010101" pitchFamily="2" charset="-122"/>
                <a:ea typeface="华文楷体" panose="02010600040101010101" pitchFamily="2" charset="-122"/>
              </a:rPr>
              <a:t>4</a:t>
            </a:r>
            <a:r>
              <a:rPr lang="zh-CN" altLang="en-US" sz="2400" b="1" dirty="0">
                <a:solidFill>
                  <a:srgbClr val="000000"/>
                </a:solidFill>
                <a:latin typeface="华文楷体" panose="02010600040101010101" pitchFamily="2" charset="-122"/>
                <a:ea typeface="华文楷体" panose="02010600040101010101" pitchFamily="2" charset="-122"/>
              </a:rPr>
              <a:t>比特输出值，</a:t>
            </a:r>
            <a:r>
              <a:rPr lang="fr-FR" altLang="zh-CN" sz="2400" b="1" i="1" dirty="0">
                <a:solidFill>
                  <a:srgbClr val="000000"/>
                </a:solidFill>
                <a:latin typeface="华文楷体" panose="02010600040101010101" pitchFamily="2" charset="-122"/>
                <a:ea typeface="华文楷体" panose="02010600040101010101" pitchFamily="2" charset="-122"/>
              </a:rPr>
              <a:t>y=S(x), y</a:t>
            </a:r>
            <a:r>
              <a:rPr lang="en-US" altLang="zh-CN" sz="2400" b="1" i="1" baseline="30000" dirty="0">
                <a:solidFill>
                  <a:srgbClr val="000000"/>
                </a:solidFill>
                <a:latin typeface="华文楷体" panose="02010600040101010101" pitchFamily="2" charset="-122"/>
                <a:ea typeface="华文楷体" panose="02010600040101010101" pitchFamily="2" charset="-122"/>
              </a:rPr>
              <a:t>∗</a:t>
            </a:r>
            <a:r>
              <a:rPr lang="en-US" altLang="zh-CN" sz="2400" b="1" i="1" dirty="0">
                <a:solidFill>
                  <a:srgbClr val="000000"/>
                </a:solidFill>
                <a:latin typeface="华文楷体" panose="02010600040101010101" pitchFamily="2" charset="-122"/>
                <a:ea typeface="华文楷体" panose="02010600040101010101" pitchFamily="2" charset="-122"/>
              </a:rPr>
              <a:t>= S(x</a:t>
            </a:r>
            <a:r>
              <a:rPr lang="en-US" altLang="zh-CN" sz="2400" b="1" i="1" baseline="30000" dirty="0">
                <a:solidFill>
                  <a:srgbClr val="000000"/>
                </a:solidFill>
                <a:latin typeface="华文楷体" panose="02010600040101010101" pitchFamily="2" charset="-122"/>
                <a:ea typeface="华文楷体" panose="02010600040101010101" pitchFamily="2" charset="-122"/>
              </a:rPr>
              <a:t>∗</a:t>
            </a:r>
            <a:r>
              <a:rPr lang="en-US" altLang="zh-CN" sz="2400" b="1" i="1" dirty="0">
                <a:solidFill>
                  <a:srgbClr val="000000"/>
                </a:solidFill>
                <a:latin typeface="华文楷体" panose="02010600040101010101" pitchFamily="2" charset="-122"/>
                <a:ea typeface="华文楷体" panose="02010600040101010101" pitchFamily="2" charset="-122"/>
              </a:rPr>
              <a:t>)</a:t>
            </a:r>
            <a:r>
              <a:rPr lang="zh-CN" altLang="en-US" sz="2400" b="1" i="1" dirty="0">
                <a:solidFill>
                  <a:srgbClr val="000000"/>
                </a:solidFill>
                <a:latin typeface="华文楷体" panose="02010600040101010101" pitchFamily="2" charset="-122"/>
                <a:ea typeface="华文楷体" panose="02010600040101010101" pitchFamily="2" charset="-122"/>
              </a:rPr>
              <a:t>，</a:t>
            </a:r>
            <a:r>
              <a:rPr lang="zh-CN" altLang="en-US" sz="2400" b="1" dirty="0">
                <a:solidFill>
                  <a:srgbClr val="000000"/>
                </a:solidFill>
                <a:latin typeface="华文楷体" panose="02010600040101010101" pitchFamily="2" charset="-122"/>
                <a:ea typeface="华文楷体" panose="02010600040101010101" pitchFamily="2" charset="-122"/>
              </a:rPr>
              <a:t>以及</a:t>
            </a:r>
            <a:r>
              <a:rPr lang="en-US" altLang="zh-CN" sz="2400" b="1" i="1" dirty="0">
                <a:solidFill>
                  <a:srgbClr val="000000"/>
                </a:solidFill>
                <a:latin typeface="华文楷体" panose="02010600040101010101" pitchFamily="2" charset="-122"/>
                <a:ea typeface="华文楷体" panose="02010600040101010101" pitchFamily="2" charset="-122"/>
              </a:rPr>
              <a:t>y’=y⊕ y</a:t>
            </a:r>
            <a:r>
              <a:rPr lang="en-US" altLang="zh-CN" sz="2400" b="1" i="1" baseline="30000" dirty="0">
                <a:solidFill>
                  <a:srgbClr val="000000"/>
                </a:solidFill>
                <a:latin typeface="华文楷体" panose="02010600040101010101" pitchFamily="2" charset="-122"/>
                <a:ea typeface="华文楷体" panose="02010600040101010101" pitchFamily="2" charset="-122"/>
              </a:rPr>
              <a:t>∗</a:t>
            </a:r>
            <a:r>
              <a:rPr lang="en-US" altLang="zh-CN" sz="2400" b="1" i="1" dirty="0">
                <a:solidFill>
                  <a:srgbClr val="000000"/>
                </a:solidFill>
                <a:latin typeface="华文楷体" panose="02010600040101010101" pitchFamily="2" charset="-122"/>
                <a:ea typeface="华文楷体" panose="02010600040101010101" pitchFamily="2" charset="-122"/>
              </a:rPr>
              <a:t> =S(x)⊕ S(x</a:t>
            </a:r>
            <a:r>
              <a:rPr lang="en-US" altLang="zh-CN" sz="2400" b="1" i="1" baseline="30000" dirty="0">
                <a:solidFill>
                  <a:srgbClr val="000000"/>
                </a:solidFill>
                <a:latin typeface="华文楷体" panose="02010600040101010101" pitchFamily="2" charset="-122"/>
                <a:ea typeface="华文楷体" panose="02010600040101010101" pitchFamily="2" charset="-122"/>
              </a:rPr>
              <a:t>∗</a:t>
            </a:r>
            <a:r>
              <a:rPr lang="en-US" altLang="zh-CN" sz="2400" b="1" i="1" dirty="0">
                <a:solidFill>
                  <a:srgbClr val="000000"/>
                </a:solidFill>
                <a:latin typeface="华文楷体" panose="02010600040101010101" pitchFamily="2" charset="-122"/>
                <a:ea typeface="华文楷体" panose="02010600040101010101" pitchFamily="2" charset="-122"/>
              </a:rPr>
              <a:t>) </a:t>
            </a:r>
            <a:endParaRPr lang="en-US" altLang="zh-CN" sz="2400" b="1" dirty="0">
              <a:solidFill>
                <a:srgbClr val="000000"/>
              </a:solidFill>
              <a:latin typeface="华文楷体" panose="02010600040101010101" pitchFamily="2" charset="-122"/>
              <a:ea typeface="华文楷体" panose="02010600040101010101" pitchFamily="2" charset="-122"/>
            </a:endParaRPr>
          </a:p>
          <a:p>
            <a:pPr>
              <a:lnSpc>
                <a:spcPct val="150000"/>
              </a:lnSpc>
            </a:pPr>
            <a:r>
              <a:rPr lang="zh-CN" altLang="en-US" sz="2400" b="1" dirty="0" smtClean="0">
                <a:solidFill>
                  <a:srgbClr val="000000"/>
                </a:solidFill>
                <a:latin typeface="华文楷体" panose="02010600040101010101" pitchFamily="2" charset="-122"/>
                <a:ea typeface="华文楷体" panose="02010600040101010101" pitchFamily="2" charset="-122"/>
              </a:rPr>
              <a:t>输出差分值有多少种可能？</a:t>
            </a:r>
            <a:endParaRPr lang="en-US" altLang="zh-CN" sz="2400" b="1" dirty="0">
              <a:solidFill>
                <a:srgbClr val="000000"/>
              </a:solidFill>
              <a:latin typeface="华文楷体" panose="02010600040101010101" pitchFamily="2" charset="-122"/>
              <a:ea typeface="华文楷体" panose="02010600040101010101" pitchFamily="2" charset="-122"/>
            </a:endParaRPr>
          </a:p>
        </p:txBody>
      </p:sp>
      <p:sp>
        <p:nvSpPr>
          <p:cNvPr id="12" name="矩形 11"/>
          <p:cNvSpPr/>
          <p:nvPr/>
        </p:nvSpPr>
        <p:spPr>
          <a:xfrm>
            <a:off x="8417418" y="2115228"/>
            <a:ext cx="2053841" cy="461665"/>
          </a:xfrm>
          <a:prstGeom prst="rect">
            <a:avLst/>
          </a:prstGeom>
        </p:spPr>
        <p:txBody>
          <a:bodyPr wrap="square">
            <a:spAutoFit/>
          </a:bodyPr>
          <a:lstStyle/>
          <a:p>
            <a:r>
              <a:rPr lang="en-US" altLang="zh-CN" sz="2400" b="1" dirty="0">
                <a:solidFill>
                  <a:srgbClr val="FF0000"/>
                </a:solidFill>
                <a:latin typeface="华文楷体" panose="02010600040101010101" pitchFamily="2" charset="-122"/>
                <a:ea typeface="华文楷体" panose="02010600040101010101" pitchFamily="2" charset="-122"/>
              </a:rPr>
              <a:t>64</a:t>
            </a:r>
            <a:r>
              <a:rPr lang="en-US" altLang="zh-CN" sz="2400" b="1" baseline="30000" dirty="0">
                <a:solidFill>
                  <a:srgbClr val="FF0000"/>
                </a:solidFill>
                <a:latin typeface="华文楷体" panose="02010600040101010101" pitchFamily="2" charset="-122"/>
                <a:ea typeface="华文楷体" panose="02010600040101010101" pitchFamily="2" charset="-122"/>
              </a:rPr>
              <a:t>2</a:t>
            </a:r>
            <a:r>
              <a:rPr lang="en-US" altLang="zh-CN" sz="2400" b="1" dirty="0">
                <a:solidFill>
                  <a:srgbClr val="FF0000"/>
                </a:solidFill>
                <a:latin typeface="华文楷体" panose="02010600040101010101" pitchFamily="2" charset="-122"/>
                <a:ea typeface="华文楷体" panose="02010600040101010101" pitchFamily="2" charset="-122"/>
              </a:rPr>
              <a:t> = </a:t>
            </a:r>
            <a:r>
              <a:rPr lang="en-US" altLang="zh-CN" sz="2400" b="1" i="1" dirty="0">
                <a:solidFill>
                  <a:srgbClr val="FF0000"/>
                </a:solidFill>
                <a:latin typeface="华文楷体" panose="02010600040101010101" pitchFamily="2" charset="-122"/>
                <a:ea typeface="华文楷体" panose="02010600040101010101" pitchFamily="2" charset="-122"/>
              </a:rPr>
              <a:t>4096 </a:t>
            </a:r>
            <a:endParaRPr lang="zh-CN" altLang="en-US" sz="2400" dirty="0">
              <a:solidFill>
                <a:srgbClr val="FF0000"/>
              </a:solidFill>
            </a:endParaRPr>
          </a:p>
        </p:txBody>
      </p:sp>
      <p:sp>
        <p:nvSpPr>
          <p:cNvPr id="13" name="矩形 12"/>
          <p:cNvSpPr/>
          <p:nvPr/>
        </p:nvSpPr>
        <p:spPr>
          <a:xfrm>
            <a:off x="8392733" y="3593448"/>
            <a:ext cx="1823912" cy="954107"/>
          </a:xfrm>
          <a:prstGeom prst="rect">
            <a:avLst/>
          </a:prstGeom>
        </p:spPr>
        <p:txBody>
          <a:bodyPr wrap="square">
            <a:spAutoFit/>
          </a:bodyPr>
          <a:lstStyle/>
          <a:p>
            <a:r>
              <a:rPr lang="en-US" altLang="zh-CN" sz="2800" b="1" dirty="0" smtClean="0">
                <a:solidFill>
                  <a:srgbClr val="FF0000"/>
                </a:solidFill>
                <a:latin typeface="华文楷体" panose="02010600040101010101" pitchFamily="2" charset="-122"/>
                <a:ea typeface="华文楷体" panose="02010600040101010101" pitchFamily="2" charset="-122"/>
              </a:rPr>
              <a:t>2</a:t>
            </a:r>
            <a:r>
              <a:rPr lang="en-US" altLang="zh-CN" sz="2800" b="1" baseline="30000" dirty="0" smtClean="0">
                <a:solidFill>
                  <a:srgbClr val="FF0000"/>
                </a:solidFill>
                <a:latin typeface="华文楷体" panose="02010600040101010101" pitchFamily="2" charset="-122"/>
                <a:ea typeface="华文楷体" panose="02010600040101010101" pitchFamily="2" charset="-122"/>
              </a:rPr>
              <a:t>6</a:t>
            </a:r>
            <a:r>
              <a:rPr lang="en-US" altLang="zh-CN" sz="2800" b="1" dirty="0">
                <a:solidFill>
                  <a:srgbClr val="FF0000"/>
                </a:solidFill>
                <a:latin typeface="华文楷体" panose="02010600040101010101" pitchFamily="2" charset="-122"/>
                <a:ea typeface="华文楷体" panose="02010600040101010101" pitchFamily="2" charset="-122"/>
              </a:rPr>
              <a:t>= </a:t>
            </a:r>
            <a:r>
              <a:rPr lang="en-US" altLang="zh-CN" sz="2800" b="1" i="1" dirty="0" smtClean="0">
                <a:solidFill>
                  <a:srgbClr val="FF0000"/>
                </a:solidFill>
                <a:latin typeface="华文楷体" panose="02010600040101010101" pitchFamily="2" charset="-122"/>
                <a:ea typeface="华文楷体" panose="02010600040101010101" pitchFamily="2" charset="-122"/>
              </a:rPr>
              <a:t>64</a:t>
            </a:r>
            <a:endParaRPr lang="zh-CN" altLang="en-US" sz="2800" dirty="0">
              <a:solidFill>
                <a:srgbClr val="FF0000"/>
              </a:solidFill>
            </a:endParaRPr>
          </a:p>
          <a:p>
            <a:endParaRPr lang="zh-CN" altLang="en-US" sz="2800" dirty="0"/>
          </a:p>
        </p:txBody>
      </p:sp>
      <p:sp>
        <p:nvSpPr>
          <p:cNvPr id="17" name="矩形 16"/>
          <p:cNvSpPr/>
          <p:nvPr/>
        </p:nvSpPr>
        <p:spPr>
          <a:xfrm>
            <a:off x="8417418" y="5764164"/>
            <a:ext cx="1823912" cy="954107"/>
          </a:xfrm>
          <a:prstGeom prst="rect">
            <a:avLst/>
          </a:prstGeom>
        </p:spPr>
        <p:txBody>
          <a:bodyPr wrap="square">
            <a:spAutoFit/>
          </a:bodyPr>
          <a:lstStyle/>
          <a:p>
            <a:r>
              <a:rPr lang="en-US" altLang="zh-CN" sz="2800" b="1" dirty="0" smtClean="0">
                <a:solidFill>
                  <a:srgbClr val="FF0000"/>
                </a:solidFill>
                <a:latin typeface="华文楷体" panose="02010600040101010101" pitchFamily="2" charset="-122"/>
                <a:ea typeface="华文楷体" panose="02010600040101010101" pitchFamily="2" charset="-122"/>
              </a:rPr>
              <a:t>2</a:t>
            </a:r>
            <a:r>
              <a:rPr lang="en-US" altLang="zh-CN" sz="2800" b="1" baseline="30000" dirty="0">
                <a:solidFill>
                  <a:srgbClr val="FF0000"/>
                </a:solidFill>
                <a:latin typeface="华文楷体" panose="02010600040101010101" pitchFamily="2" charset="-122"/>
                <a:ea typeface="华文楷体" panose="02010600040101010101" pitchFamily="2" charset="-122"/>
              </a:rPr>
              <a:t>4</a:t>
            </a:r>
            <a:r>
              <a:rPr lang="en-US" altLang="zh-CN" sz="2800" b="1" dirty="0" smtClean="0">
                <a:solidFill>
                  <a:srgbClr val="FF0000"/>
                </a:solidFill>
                <a:latin typeface="华文楷体" panose="02010600040101010101" pitchFamily="2" charset="-122"/>
                <a:ea typeface="华文楷体" panose="02010600040101010101" pitchFamily="2" charset="-122"/>
              </a:rPr>
              <a:t>= </a:t>
            </a:r>
            <a:r>
              <a:rPr lang="en-US" altLang="zh-CN" sz="2800" b="1" i="1" dirty="0" smtClean="0">
                <a:solidFill>
                  <a:srgbClr val="FF0000"/>
                </a:solidFill>
                <a:latin typeface="华文楷体" panose="02010600040101010101" pitchFamily="2" charset="-122"/>
                <a:ea typeface="华文楷体" panose="02010600040101010101" pitchFamily="2" charset="-122"/>
              </a:rPr>
              <a:t>16</a:t>
            </a:r>
            <a:endParaRPr lang="zh-CN" altLang="en-US" sz="2800" dirty="0">
              <a:solidFill>
                <a:srgbClr val="FF0000"/>
              </a:solidFill>
            </a:endParaRPr>
          </a:p>
          <a:p>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anim calcmode="lin" valueType="num">
                                      <p:cBhvr>
                                        <p:cTn id="35" dur="1000" fill="hold"/>
                                        <p:tgtEl>
                                          <p:spTgt spid="13"/>
                                        </p:tgtEl>
                                        <p:attrNameLst>
                                          <p:attrName>ppt_x</p:attrName>
                                        </p:attrNameLst>
                                      </p:cBhvr>
                                      <p:tavLst>
                                        <p:tav tm="0">
                                          <p:val>
                                            <p:strVal val="#ppt_x"/>
                                          </p:val>
                                        </p:tav>
                                        <p:tav tm="100000">
                                          <p:val>
                                            <p:strVal val="#ppt_x"/>
                                          </p:val>
                                        </p:tav>
                                      </p:tavLst>
                                    </p:anim>
                                    <p:anim calcmode="lin" valueType="num">
                                      <p:cBhvr>
                                        <p:cTn id="3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anim calcmode="lin" valueType="num">
                                      <p:cBhvr>
                                        <p:cTn id="42" dur="1000" fill="hold"/>
                                        <p:tgtEl>
                                          <p:spTgt spid="11"/>
                                        </p:tgtEl>
                                        <p:attrNameLst>
                                          <p:attrName>ppt_x</p:attrName>
                                        </p:attrNameLst>
                                      </p:cBhvr>
                                      <p:tavLst>
                                        <p:tav tm="0">
                                          <p:val>
                                            <p:strVal val="#ppt_x"/>
                                          </p:val>
                                        </p:tav>
                                        <p:tav tm="100000">
                                          <p:val>
                                            <p:strVal val="#ppt_x"/>
                                          </p:val>
                                        </p:tav>
                                      </p:tavLst>
                                    </p:anim>
                                    <p:anim calcmode="lin" valueType="num">
                                      <p:cBhvr>
                                        <p:cTn id="4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1000"/>
                                        <p:tgtEl>
                                          <p:spTgt spid="17"/>
                                        </p:tgtEl>
                                      </p:cBhvr>
                                    </p:animEffect>
                                    <p:anim calcmode="lin" valueType="num">
                                      <p:cBhvr>
                                        <p:cTn id="49" dur="1000" fill="hold"/>
                                        <p:tgtEl>
                                          <p:spTgt spid="17"/>
                                        </p:tgtEl>
                                        <p:attrNameLst>
                                          <p:attrName>ppt_x</p:attrName>
                                        </p:attrNameLst>
                                      </p:cBhvr>
                                      <p:tavLst>
                                        <p:tav tm="0">
                                          <p:val>
                                            <p:strVal val="#ppt_x"/>
                                          </p:val>
                                        </p:tav>
                                        <p:tav tm="100000">
                                          <p:val>
                                            <p:strVal val="#ppt_x"/>
                                          </p:val>
                                        </p:tav>
                                      </p:tavLst>
                                    </p:anim>
                                    <p:anim calcmode="lin" valueType="num">
                                      <p:cBhvr>
                                        <p:cTn id="5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9" grpId="0"/>
      <p:bldP spid="11" grpId="0"/>
      <p:bldP spid="12" grpId="0"/>
      <p:bldP spid="13"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a:xfrm>
            <a:off x="251761" y="209296"/>
            <a:ext cx="8165657" cy="966342"/>
          </a:xfrm>
        </p:spPr>
        <p:txBody>
          <a:bodyPr/>
          <a:lstStyle/>
          <a:p>
            <a:pPr defTabSz="-635">
              <a:tabLst>
                <a:tab pos="656590" algn="l"/>
                <a:tab pos="1313180" algn="l"/>
                <a:tab pos="1969770" algn="l"/>
                <a:tab pos="2626360" algn="l"/>
                <a:tab pos="3283585" algn="l"/>
                <a:tab pos="3940175" algn="l"/>
                <a:tab pos="4596765" algn="l"/>
                <a:tab pos="5253355" algn="l"/>
                <a:tab pos="5909945" algn="l"/>
                <a:tab pos="6567170" algn="l"/>
                <a:tab pos="7223760" algn="l"/>
                <a:tab pos="7880350" algn="l"/>
              </a:tabLst>
            </a:pPr>
            <a:r>
              <a:rPr lang="en-US" altLang="zh-CN" dirty="0" smtClean="0">
                <a:solidFill>
                  <a:srgbClr val="EB5E59"/>
                </a:solidFill>
                <a:latin typeface="Times New Roman" panose="02020603050405020304" pitchFamily="18" charset="0"/>
                <a:cs typeface="Times New Roman" panose="02020603050405020304" pitchFamily="18" charset="0"/>
              </a:rPr>
              <a:t>S-Box</a:t>
            </a:r>
            <a:r>
              <a:rPr lang="zh-CN" altLang="en-US" dirty="0" smtClean="0">
                <a:solidFill>
                  <a:srgbClr val="EB5E59"/>
                </a:solidFill>
              </a:rPr>
              <a:t>是非差分均匀的</a:t>
            </a:r>
            <a:endParaRPr lang="en-GB" altLang="zh-CN" dirty="0" smtClean="0">
              <a:solidFill>
                <a:srgbClr val="EB5E59"/>
              </a:solidFill>
              <a:ea typeface="宋体" panose="02010600030101010101" pitchFamily="2" charset="-122"/>
            </a:endParaRPr>
          </a:p>
        </p:txBody>
      </p:sp>
      <mc:AlternateContent xmlns:mc="http://schemas.openxmlformats.org/markup-compatibility/2006">
        <mc:Choice xmlns:a14="http://schemas.microsoft.com/office/drawing/2010/main" Requires="a14">
          <p:sp>
            <p:nvSpPr>
              <p:cNvPr id="14341" name="Rectangle 2"/>
              <p:cNvSpPr>
                <a:spLocks noGrp="1" noChangeArrowheads="1"/>
              </p:cNvSpPr>
              <p:nvPr>
                <p:ph type="subTitle" idx="4294967295"/>
              </p:nvPr>
            </p:nvSpPr>
            <p:spPr>
              <a:xfrm>
                <a:off x="435725" y="1175638"/>
                <a:ext cx="2728697" cy="1107583"/>
              </a:xfrm>
            </p:spPr>
            <p:txBody>
              <a:bodyPr anchor="ctr">
                <a:normAutofit fontScale="55000" lnSpcReduction="20000"/>
              </a:bodyPr>
              <a:lstStyle/>
              <a:p>
                <a:pPr marL="0" indent="0">
                  <a:lnSpc>
                    <a:spcPct val="150000"/>
                  </a:lnSpc>
                  <a:buSzPct val="60000"/>
                  <a:buNone/>
                </a:pPr>
                <a14:m>
                  <m:oMathPara xmlns:m="http://schemas.openxmlformats.org/officeDocument/2006/math">
                    <m:oMathParaPr>
                      <m:jc m:val="centerGroup"/>
                    </m:oMathParaPr>
                    <m:oMath xmlns:m="http://schemas.openxmlformats.org/officeDocument/2006/math">
                      <m:sSub>
                        <m:sSubPr>
                          <m:ctrlPr>
                            <a:rPr lang="en-US" altLang="zh-CN" sz="5600" b="1" i="1" smtClean="0">
                              <a:latin typeface="Cambria Math" panose="02040503050406030204" pitchFamily="18" charset="0"/>
                              <a:ea typeface="华文楷体" panose="02010600040101010101" pitchFamily="2" charset="-122"/>
                            </a:rPr>
                          </m:ctrlPr>
                        </m:sSubPr>
                        <m:e>
                          <m:r>
                            <a:rPr lang="en-US" altLang="zh-CN" sz="5600" b="1" i="1" smtClean="0">
                              <a:latin typeface="Cambria Math" panose="02040503050406030204" pitchFamily="18" charset="0"/>
                              <a:ea typeface="华文楷体" panose="02010600040101010101" pitchFamily="2" charset="-122"/>
                            </a:rPr>
                            <m:t>𝑺</m:t>
                          </m:r>
                        </m:e>
                        <m:sub>
                          <m:r>
                            <a:rPr lang="en-US" altLang="zh-CN" sz="5600" b="1" i="1" smtClean="0">
                              <a:latin typeface="Cambria Math" panose="02040503050406030204" pitchFamily="18" charset="0"/>
                              <a:ea typeface="华文楷体" panose="02010600040101010101" pitchFamily="2" charset="-122"/>
                            </a:rPr>
                            <m:t>𝟏</m:t>
                          </m:r>
                        </m:sub>
                      </m:sSub>
                      <m:d>
                        <m:dPr>
                          <m:begChr m:val="（"/>
                          <m:endChr m:val="）"/>
                          <m:ctrlPr>
                            <a:rPr lang="zh-CN" altLang="en-US" sz="5600" b="1" i="1" smtClean="0">
                              <a:latin typeface="Cambria Math" panose="02040503050406030204" pitchFamily="18" charset="0"/>
                              <a:ea typeface="华文楷体" panose="02010600040101010101" pitchFamily="2" charset="-122"/>
                            </a:rPr>
                          </m:ctrlPr>
                        </m:dPr>
                        <m:e>
                          <m:sSub>
                            <m:sSubPr>
                              <m:ctrlPr>
                                <a:rPr lang="en-US" altLang="zh-CN" sz="5600" b="1" i="1" smtClean="0">
                                  <a:latin typeface="Cambria Math" panose="02040503050406030204" pitchFamily="18" charset="0"/>
                                  <a:ea typeface="华文楷体" panose="02010600040101010101" pitchFamily="2" charset="-122"/>
                                </a:rPr>
                              </m:ctrlPr>
                            </m:sSubPr>
                            <m:e>
                              <m:r>
                                <a:rPr lang="en-US" altLang="zh-CN" sz="5600" b="1" i="1" smtClean="0">
                                  <a:latin typeface="Cambria Math" panose="02040503050406030204" pitchFamily="18" charset="0"/>
                                  <a:ea typeface="华文楷体" panose="02010600040101010101" pitchFamily="2" charset="-122"/>
                                </a:rPr>
                                <m:t>𝒙</m:t>
                              </m:r>
                            </m:e>
                            <m:sub>
                              <m:r>
                                <a:rPr lang="en-US" altLang="zh-CN" sz="5600" b="1" i="1" smtClean="0">
                                  <a:latin typeface="Cambria Math" panose="02040503050406030204" pitchFamily="18" charset="0"/>
                                  <a:ea typeface="华文楷体" panose="02010600040101010101" pitchFamily="2" charset="-122"/>
                                </a:rPr>
                                <m:t>𝟏</m:t>
                              </m:r>
                            </m:sub>
                          </m:sSub>
                          <m:r>
                            <a:rPr lang="en-US" altLang="zh-CN" sz="5600" b="1" i="1">
                              <a:latin typeface="Cambria Math" panose="02040503050406030204" pitchFamily="18" charset="0"/>
                              <a:ea typeface="华文楷体" panose="02010600040101010101" pitchFamily="2" charset="-122"/>
                            </a:rPr>
                            <m:t>…</m:t>
                          </m:r>
                          <m:sSub>
                            <m:sSubPr>
                              <m:ctrlPr>
                                <a:rPr lang="en-US" altLang="zh-CN" sz="5600" b="1" i="1" smtClean="0">
                                  <a:latin typeface="Cambria Math" panose="02040503050406030204" pitchFamily="18" charset="0"/>
                                  <a:ea typeface="华文楷体" panose="02010600040101010101" pitchFamily="2" charset="-122"/>
                                </a:rPr>
                              </m:ctrlPr>
                            </m:sSubPr>
                            <m:e>
                              <m:r>
                                <a:rPr lang="en-US" altLang="zh-CN" sz="5600" b="1" i="1" smtClean="0">
                                  <a:latin typeface="Cambria Math" panose="02040503050406030204" pitchFamily="18" charset="0"/>
                                  <a:ea typeface="华文楷体" panose="02010600040101010101" pitchFamily="2" charset="-122"/>
                                </a:rPr>
                                <m:t>𝒙</m:t>
                              </m:r>
                            </m:e>
                            <m:sub>
                              <m:r>
                                <a:rPr lang="en-US" altLang="zh-CN" sz="5600" b="1" i="1" smtClean="0">
                                  <a:latin typeface="Cambria Math" panose="02040503050406030204" pitchFamily="18" charset="0"/>
                                  <a:ea typeface="华文楷体" panose="02010600040101010101" pitchFamily="2" charset="-122"/>
                                </a:rPr>
                                <m:t>𝟔</m:t>
                              </m:r>
                            </m:sub>
                          </m:sSub>
                        </m:e>
                      </m:d>
                      <m:r>
                        <a:rPr lang="zh-CN" altLang="en-US" sz="5600" b="1" i="1" smtClean="0">
                          <a:latin typeface="Cambria Math" panose="02040503050406030204" pitchFamily="18" charset="0"/>
                          <a:ea typeface="华文楷体" panose="02010600040101010101" pitchFamily="2" charset="-122"/>
                        </a:rPr>
                        <m:t>：</m:t>
                      </m:r>
                    </m:oMath>
                  </m:oMathPara>
                </a14:m>
                <a:endParaRPr lang="en-US" altLang="zh-CN" sz="3266" b="1" dirty="0">
                  <a:latin typeface="华文楷体" panose="02010600040101010101" pitchFamily="2" charset="-122"/>
                  <a:ea typeface="华文楷体" panose="02010600040101010101" pitchFamily="2" charset="-122"/>
                </a:endParaRPr>
              </a:p>
            </p:txBody>
          </p:sp>
        </mc:Choice>
        <mc:Fallback>
          <p:sp>
            <p:nvSpPr>
              <p:cNvPr id="14341" name="Rectangle 2"/>
              <p:cNvSpPr>
                <a:spLocks noGrp="1" noRot="1" noChangeAspect="1" noMove="1" noResize="1" noEditPoints="1" noAdjustHandles="1" noChangeArrowheads="1" noChangeShapeType="1" noTextEdit="1"/>
              </p:cNvSpPr>
              <p:nvPr>
                <p:ph type="subTitle" idx="4294967295"/>
              </p:nvPr>
            </p:nvSpPr>
            <p:spPr>
              <a:xfrm>
                <a:off x="435725" y="1175638"/>
                <a:ext cx="2728697" cy="1107583"/>
              </a:xfrm>
              <a:blipFill rotWithShape="0">
                <a:blip r:embed="rId1"/>
                <a:stretch>
                  <a:fillRect/>
                </a:stretch>
              </a:blipFill>
            </p:spPr>
            <p:txBody>
              <a:bodyPr/>
              <a:lstStyle/>
              <a:p>
                <a:r>
                  <a:rPr lang="zh-CN" altLang="en-US">
                    <a:noFill/>
                  </a:rPr>
                  <a:t> </a:t>
                </a:r>
                <a:endParaRPr lang="zh-CN" altLang="en-US">
                  <a:noFill/>
                </a:endParaRPr>
              </a:p>
            </p:txBody>
          </p:sp>
        </mc:Fallback>
      </mc:AlternateContent>
      <p:pic>
        <p:nvPicPr>
          <p:cNvPr id="1434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7460" y="509264"/>
            <a:ext cx="6146904" cy="2440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2" name="矩形 1"/>
              <p:cNvSpPr/>
              <p:nvPr/>
            </p:nvSpPr>
            <p:spPr>
              <a:xfrm>
                <a:off x="2794593" y="1486431"/>
                <a:ext cx="2863284" cy="646331"/>
              </a:xfrm>
              <a:prstGeom prst="rect">
                <a:avLst/>
              </a:prstGeom>
            </p:spPr>
            <p:txBody>
              <a:bodyPr wrap="none">
                <a:spAutoFit/>
              </a:bodyPr>
              <a:lstStyle/>
              <a:p>
                <a:pPr>
                  <a:lnSpc>
                    <a:spcPct val="150000"/>
                  </a:lnSpc>
                  <a:buSzPct val="60000"/>
                </a:pPr>
                <a14:m>
                  <m:oMathPara xmlns:m="http://schemas.openxmlformats.org/officeDocument/2006/math">
                    <m:oMathParaPr>
                      <m:jc m:val="centerGroup"/>
                    </m:oMathParaPr>
                    <m:oMath xmlns:m="http://schemas.openxmlformats.org/officeDocument/2006/math">
                      <m:r>
                        <a:rPr lang="en-US" altLang="zh-CN" sz="2400" b="1" i="1">
                          <a:latin typeface="Cambria Math" panose="02040503050406030204" pitchFamily="18" charset="0"/>
                          <a:ea typeface="华文楷体" panose="02010600040101010101" pitchFamily="2" charset="-122"/>
                        </a:rPr>
                        <m:t>𝟔</m:t>
                      </m:r>
                      <m:r>
                        <a:rPr lang="zh-CN" altLang="en-US" sz="2400" b="1" i="1">
                          <a:latin typeface="Cambria Math" panose="02040503050406030204" pitchFamily="18" charset="0"/>
                          <a:ea typeface="华文楷体" panose="02010600040101010101" pitchFamily="2" charset="-122"/>
                        </a:rPr>
                        <m:t>位输入，</m:t>
                      </m:r>
                      <m:r>
                        <a:rPr lang="en-US" altLang="zh-CN" sz="2400" b="1" i="1">
                          <a:latin typeface="Cambria Math" panose="02040503050406030204" pitchFamily="18" charset="0"/>
                          <a:ea typeface="华文楷体" panose="02010600040101010101" pitchFamily="2" charset="-122"/>
                        </a:rPr>
                        <m:t>𝟒</m:t>
                      </m:r>
                      <m:r>
                        <a:rPr lang="zh-CN" altLang="en-US" sz="2400" b="1" i="1">
                          <a:latin typeface="Cambria Math" panose="02040503050406030204" pitchFamily="18" charset="0"/>
                          <a:ea typeface="华文楷体" panose="02010600040101010101" pitchFamily="2" charset="-122"/>
                        </a:rPr>
                        <m:t>位输出</m:t>
                      </m:r>
                    </m:oMath>
                  </m:oMathPara>
                </a14:m>
                <a:endParaRPr lang="en-US" altLang="zh-CN" sz="1050" b="1" dirty="0">
                  <a:latin typeface="宋体" panose="02010600030101010101" pitchFamily="2" charset="-122"/>
                  <a:ea typeface="宋体" panose="02010600030101010101" pitchFamily="2" charset="-122"/>
                </a:endParaRPr>
              </a:p>
            </p:txBody>
          </p:sp>
        </mc:Choice>
        <mc:Fallback>
          <p:sp>
            <p:nvSpPr>
              <p:cNvPr id="2" name="矩形 1"/>
              <p:cNvSpPr>
                <a:spLocks noRot="1" noChangeAspect="1" noMove="1" noResize="1" noEditPoints="1" noAdjustHandles="1" noChangeArrowheads="1" noChangeShapeType="1" noTextEdit="1"/>
              </p:cNvSpPr>
              <p:nvPr/>
            </p:nvSpPr>
            <p:spPr>
              <a:xfrm>
                <a:off x="2794593" y="1486431"/>
                <a:ext cx="2863284" cy="646331"/>
              </a:xfrm>
              <a:prstGeom prst="rect">
                <a:avLst/>
              </a:prstGeom>
              <a:blipFill rotWithShape="0">
                <a:blip r:embed="rId3"/>
                <a:stretch>
                  <a:fillRect/>
                </a:stretch>
              </a:blipFill>
            </p:spPr>
            <p:txBody>
              <a:bodyPr/>
              <a:lstStyle/>
              <a:p>
                <a:r>
                  <a:rPr lang="zh-CN" altLang="en-US">
                    <a:noFill/>
                  </a:rPr>
                  <a:t> </a:t>
                </a:r>
                <a:endParaRPr lang="zh-CN" altLang="en-US">
                  <a:noFill/>
                </a:endParaRPr>
              </a:p>
            </p:txBody>
          </p:sp>
        </mc:Fallback>
      </mc:AlternateContent>
      <p:graphicFrame>
        <p:nvGraphicFramePr>
          <p:cNvPr id="4" name="表格 3"/>
          <p:cNvGraphicFramePr>
            <a:graphicFrameLocks noGrp="1"/>
          </p:cNvGraphicFramePr>
          <p:nvPr/>
        </p:nvGraphicFramePr>
        <p:xfrm>
          <a:off x="251761" y="3471575"/>
          <a:ext cx="11548355" cy="2397760"/>
        </p:xfrm>
        <a:graphic>
          <a:graphicData uri="http://schemas.openxmlformats.org/drawingml/2006/table">
            <a:tbl>
              <a:tblPr firstRow="1" bandRow="1">
                <a:tableStyleId>{5C22544A-7EE6-4342-B048-85BDC9FD1C3A}</a:tableStyleId>
              </a:tblPr>
              <a:tblGrid>
                <a:gridCol w="1655416"/>
                <a:gridCol w="478972"/>
                <a:gridCol w="330925"/>
                <a:gridCol w="452846"/>
                <a:gridCol w="478416"/>
                <a:gridCol w="679315"/>
                <a:gridCol w="679315"/>
                <a:gridCol w="679315"/>
                <a:gridCol w="679315"/>
                <a:gridCol w="679315"/>
                <a:gridCol w="679315"/>
                <a:gridCol w="679315"/>
                <a:gridCol w="679315"/>
                <a:gridCol w="679315"/>
                <a:gridCol w="679315"/>
                <a:gridCol w="679315"/>
                <a:gridCol w="679315"/>
              </a:tblGrid>
              <a:tr h="370840">
                <a:tc>
                  <a:txBody>
                    <a:bodyPr/>
                    <a:lstStyle/>
                    <a:p>
                      <a:r>
                        <a:rPr lang="en-US" altLang="zh-CN" dirty="0" smtClean="0"/>
                        <a:t>x</a:t>
                      </a:r>
                      <a:endParaRPr lang="zh-CN" altLang="en-US" dirty="0"/>
                    </a:p>
                  </a:txBody>
                  <a:tcPr/>
                </a:tc>
                <a:tc>
                  <a:txBody>
                    <a:bodyPr/>
                    <a:lstStyle/>
                    <a:p>
                      <a:r>
                        <a:rPr lang="en-US" altLang="zh-CN" dirty="0" smtClean="0"/>
                        <a:t>0</a:t>
                      </a:r>
                      <a:endParaRPr lang="en-US" altLang="zh-CN" dirty="0" smtClean="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c</a:t>
                      </a:r>
                      <a:endParaRPr lang="zh-CN" altLang="en-US" dirty="0"/>
                    </a:p>
                  </a:txBody>
                  <a:tcPr/>
                </a:tc>
                <a:tc>
                  <a:txBody>
                    <a:bodyPr/>
                    <a:lstStyle/>
                    <a:p>
                      <a:r>
                        <a:rPr lang="en-US" altLang="zh-CN" dirty="0" smtClean="0"/>
                        <a:t>d</a:t>
                      </a:r>
                      <a:endParaRPr lang="zh-CN" altLang="en-US" dirty="0"/>
                    </a:p>
                  </a:txBody>
                  <a:tcPr/>
                </a:tc>
                <a:tc>
                  <a:txBody>
                    <a:bodyPr/>
                    <a:lstStyle/>
                    <a:p>
                      <a:r>
                        <a:rPr lang="en-US" altLang="zh-CN" dirty="0" smtClean="0"/>
                        <a:t>e</a:t>
                      </a:r>
                      <a:endParaRPr lang="zh-CN" altLang="en-US" dirty="0"/>
                    </a:p>
                  </a:txBody>
                  <a:tcPr/>
                </a:tc>
                <a:tc>
                  <a:txBody>
                    <a:bodyPr/>
                    <a:lstStyle/>
                    <a:p>
                      <a:r>
                        <a:rPr lang="en-US" altLang="zh-CN" dirty="0" smtClean="0"/>
                        <a:t>f</a:t>
                      </a:r>
                      <a:endParaRPr lang="zh-CN" altLang="en-US" dirty="0"/>
                    </a:p>
                  </a:txBody>
                  <a:tcPr/>
                </a:tc>
              </a:tr>
              <a:tr h="370840">
                <a:tc>
                  <a:txBody>
                    <a:bodyPr/>
                    <a:lstStyle/>
                    <a:p>
                      <a:r>
                        <a:rPr lang="en-US" altLang="zh-CN" dirty="0" err="1" smtClean="0"/>
                        <a:t>x</a:t>
                      </a:r>
                      <a:r>
                        <a:rPr lang="en-US" altLang="zh-CN" sz="1800" b="1" i="1" dirty="0" err="1" smtClean="0">
                          <a:solidFill>
                            <a:schemeClr val="tx1"/>
                          </a:solidFill>
                          <a:latin typeface="华文楷体" panose="02010600040101010101" pitchFamily="2" charset="-122"/>
                          <a:ea typeface="华文楷体" panose="02010600040101010101" pitchFamily="2" charset="-122"/>
                        </a:rPr>
                        <a:t>⊕f</a:t>
                      </a:r>
                      <a:r>
                        <a:rPr lang="en-US" altLang="zh-CN" sz="1800" b="1" i="1" dirty="0" smtClean="0">
                          <a:solidFill>
                            <a:schemeClr val="tx1"/>
                          </a:solidFill>
                          <a:latin typeface="华文楷体" panose="02010600040101010101" pitchFamily="2" charset="-122"/>
                          <a:ea typeface="华文楷体" panose="02010600040101010101" pitchFamily="2" charset="-122"/>
                        </a:rPr>
                        <a:t>’</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e</a:t>
                      </a:r>
                      <a:endParaRPr lang="zh-CN" altLang="en-US" dirty="0"/>
                    </a:p>
                  </a:txBody>
                  <a:tcPr/>
                </a:tc>
                <a:tc>
                  <a:txBody>
                    <a:bodyPr/>
                    <a:lstStyle/>
                    <a:p>
                      <a:r>
                        <a:rPr lang="en-US" altLang="zh-CN" dirty="0" smtClean="0"/>
                        <a:t>d</a:t>
                      </a:r>
                      <a:endParaRPr lang="zh-CN" altLang="en-US" dirty="0"/>
                    </a:p>
                  </a:txBody>
                  <a:tcPr/>
                </a:tc>
                <a:tc>
                  <a:txBody>
                    <a:bodyPr/>
                    <a:lstStyle/>
                    <a:p>
                      <a:r>
                        <a:rPr lang="en-US" altLang="zh-CN" dirty="0" smtClean="0"/>
                        <a:t>c</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r>
              <a:tr h="370840">
                <a:tc>
                  <a:txBody>
                    <a:bodyPr/>
                    <a:lstStyle/>
                    <a:p>
                      <a:r>
                        <a:rPr lang="en-US" altLang="zh-CN" dirty="0" smtClean="0"/>
                        <a:t>S(x)</a:t>
                      </a:r>
                      <a:endParaRPr lang="zh-CN" altLang="en-US" dirty="0"/>
                    </a:p>
                  </a:txBody>
                  <a:tcPr/>
                </a:tc>
                <a:tc>
                  <a:txBody>
                    <a:bodyPr/>
                    <a:lstStyle/>
                    <a:p>
                      <a:r>
                        <a:rPr lang="en-US" altLang="zh-CN" dirty="0" smtClean="0"/>
                        <a:t>e</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d</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c</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7</a:t>
                      </a:r>
                      <a:endParaRPr lang="zh-CN" alt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t>S(</a:t>
                      </a:r>
                      <a:r>
                        <a:rPr lang="en-US" altLang="zh-CN" dirty="0" err="1" smtClean="0"/>
                        <a:t>x</a:t>
                      </a:r>
                      <a:r>
                        <a:rPr lang="en-US" altLang="zh-CN" sz="1800" b="1" i="1" dirty="0" err="1" smtClean="0">
                          <a:solidFill>
                            <a:schemeClr val="tx1"/>
                          </a:solidFill>
                          <a:latin typeface="华文楷体" panose="02010600040101010101" pitchFamily="2" charset="-122"/>
                          <a:ea typeface="华文楷体" panose="02010600040101010101" pitchFamily="2" charset="-122"/>
                        </a:rPr>
                        <a:t>⊕f</a:t>
                      </a:r>
                      <a:r>
                        <a:rPr lang="en-US" altLang="zh-CN" sz="1800" b="1" i="1" dirty="0" smtClean="0">
                          <a:solidFill>
                            <a:schemeClr val="tx1"/>
                          </a:solidFill>
                          <a:latin typeface="华文楷体" panose="02010600040101010101" pitchFamily="2" charset="-122"/>
                          <a:ea typeface="华文楷体" panose="02010600040101010101" pitchFamily="2" charset="-122"/>
                        </a:rPr>
                        <a:t>’</a:t>
                      </a:r>
                      <a:r>
                        <a:rPr lang="en-US" altLang="zh-CN" dirty="0" smtClean="0"/>
                        <a:t>)</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c</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d</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E</a:t>
                      </a:r>
                      <a:endParaRPr lang="zh-CN" alt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t>S(x) </a:t>
                      </a:r>
                      <a:r>
                        <a:rPr lang="en-US" altLang="zh-CN" sz="1800" b="1" i="1" dirty="0" smtClean="0">
                          <a:solidFill>
                            <a:schemeClr val="tx1"/>
                          </a:solidFill>
                          <a:latin typeface="华文楷体" panose="02010600040101010101" pitchFamily="2" charset="-122"/>
                          <a:ea typeface="华文楷体" panose="02010600040101010101" pitchFamily="2" charset="-122"/>
                        </a:rPr>
                        <a:t>⊕</a:t>
                      </a:r>
                      <a:r>
                        <a:rPr lang="en-US" altLang="zh-CN" dirty="0" smtClean="0"/>
                        <a:t>S(</a:t>
                      </a:r>
                      <a:r>
                        <a:rPr lang="en-US" altLang="zh-CN" dirty="0" err="1" smtClean="0"/>
                        <a:t>x</a:t>
                      </a:r>
                      <a:r>
                        <a:rPr lang="en-US" altLang="zh-CN" sz="1800" b="1" i="1" dirty="0" err="1" smtClean="0">
                          <a:solidFill>
                            <a:schemeClr val="tx1"/>
                          </a:solidFill>
                          <a:latin typeface="华文楷体" panose="02010600040101010101" pitchFamily="2" charset="-122"/>
                          <a:ea typeface="华文楷体" panose="02010600040101010101" pitchFamily="2" charset="-122"/>
                        </a:rPr>
                        <a:t>⊕f</a:t>
                      </a:r>
                      <a:r>
                        <a:rPr lang="en-US" altLang="zh-CN" sz="1800" b="1" i="1" dirty="0" smtClean="0">
                          <a:solidFill>
                            <a:schemeClr val="tx1"/>
                          </a:solidFill>
                          <a:latin typeface="华文楷体" panose="02010600040101010101" pitchFamily="2" charset="-122"/>
                          <a:ea typeface="华文楷体" panose="02010600040101010101" pitchFamily="2" charset="-122"/>
                        </a:rPr>
                        <a:t>’</a:t>
                      </a:r>
                      <a:r>
                        <a:rPr lang="en-US" altLang="zh-CN" dirty="0" smtClean="0"/>
                        <a:t>)</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smtClean="0"/>
                    </a:p>
                    <a:p>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e</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e</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4</a:t>
                      </a:r>
                      <a:endParaRPr lang="zh-CN" altLang="en-US" dirty="0"/>
                    </a:p>
                  </a:txBody>
                  <a:tcPr/>
                </a:tc>
                <a:tc>
                  <a:txBody>
                    <a:bodyPr/>
                    <a:lstStyle/>
                    <a:p>
                      <a:r>
                        <a:rPr lang="en-US" altLang="zh-CN" smtClean="0"/>
                        <a:t>9</a:t>
                      </a:r>
                      <a:endParaRPr lang="zh-CN" altLang="en-US" dirty="0"/>
                    </a:p>
                  </a:txBody>
                  <a:tcPr/>
                </a:tc>
              </a:tr>
            </a:tbl>
          </a:graphicData>
        </a:graphic>
      </p:graphicFrame>
      <p:sp>
        <p:nvSpPr>
          <p:cNvPr id="7" name="文本框 6"/>
          <p:cNvSpPr txBox="1"/>
          <p:nvPr/>
        </p:nvSpPr>
        <p:spPr>
          <a:xfrm>
            <a:off x="766354" y="2577737"/>
            <a:ext cx="2499360" cy="369332"/>
          </a:xfrm>
          <a:prstGeom prst="rect">
            <a:avLst/>
          </a:prstGeom>
          <a:noFill/>
        </p:spPr>
        <p:txBody>
          <a:bodyPr wrap="square" rtlCol="0">
            <a:spAutoFit/>
          </a:bodyPr>
          <a:lstStyle/>
          <a:p>
            <a:r>
              <a:rPr lang="zh-CN" altLang="en-US" b="1" i="1" dirty="0" smtClean="0">
                <a:latin typeface="华文楷体" panose="02010600040101010101" pitchFamily="2" charset="-122"/>
                <a:ea typeface="华文楷体" panose="02010600040101010101" pitchFamily="2" charset="-122"/>
              </a:rPr>
              <a:t>输入差分</a:t>
            </a:r>
            <a:r>
              <a:rPr lang="en-US" altLang="zh-CN" b="1" i="1" dirty="0" smtClean="0">
                <a:latin typeface="华文楷体" panose="02010600040101010101" pitchFamily="2" charset="-122"/>
                <a:ea typeface="华文楷体" panose="02010600040101010101" pitchFamily="2" charset="-122"/>
              </a:rPr>
              <a:t>f’=1111</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11851</Words>
  <Application>WPS 演示</Application>
  <PresentationFormat>宽屏</PresentationFormat>
  <Paragraphs>2638</Paragraphs>
  <Slides>58</Slides>
  <Notes>26</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58</vt:i4>
      </vt:variant>
    </vt:vector>
  </HeadingPairs>
  <TitlesOfParts>
    <vt:vector size="76" baseType="lpstr">
      <vt:lpstr>Arial</vt:lpstr>
      <vt:lpstr>宋体</vt:lpstr>
      <vt:lpstr>Wingdings</vt:lpstr>
      <vt:lpstr>微软雅黑</vt:lpstr>
      <vt:lpstr>Impact</vt:lpstr>
      <vt:lpstr>MHeiSung HKS UltraBold</vt:lpstr>
      <vt:lpstr>Times New Roman</vt:lpstr>
      <vt:lpstr>华文楷体</vt:lpstr>
      <vt:lpstr>HG Mincho Light J;MS Mincho;HG</vt:lpstr>
      <vt:lpstr>华文仿宋</vt:lpstr>
      <vt:lpstr>Calibri</vt:lpstr>
      <vt:lpstr>Calibri Light</vt:lpstr>
      <vt:lpstr>Dotum</vt:lpstr>
      <vt:lpstr>华文中宋</vt:lpstr>
      <vt:lpstr>Symbol</vt:lpstr>
      <vt:lpstr>MingLiU</vt:lpstr>
      <vt:lpstr>Segoe Print</vt:lpstr>
      <vt:lpstr>Office 主题</vt:lpstr>
      <vt:lpstr>PowerPoint 演示文稿</vt:lpstr>
      <vt:lpstr>PowerPoint 演示文稿</vt:lpstr>
      <vt:lpstr>PowerPoint 演示文稿</vt:lpstr>
      <vt:lpstr>PowerPoint 演示文稿</vt:lpstr>
      <vt:lpstr>PowerPoint 演示文稿</vt:lpstr>
      <vt:lpstr>符号定义</vt:lpstr>
      <vt:lpstr>差分密码分析_DES</vt:lpstr>
      <vt:lpstr>S-Box是非差分均匀的</vt:lpstr>
      <vt:lpstr>S-Box是非差分均匀的</vt:lpstr>
      <vt:lpstr>S1 的差分分布表</vt:lpstr>
      <vt:lpstr>S1 的差分分布表</vt:lpstr>
      <vt:lpstr>S1 的差分分布表</vt:lpstr>
      <vt:lpstr>确定密钥的原理</vt:lpstr>
      <vt:lpstr>确定密钥的原理</vt:lpstr>
      <vt:lpstr>确定密钥的原理</vt:lpstr>
      <vt:lpstr>确定密钥的原理</vt:lpstr>
      <vt:lpstr>确定密钥的原理</vt:lpstr>
      <vt:lpstr>多轮DES的特征</vt:lpstr>
      <vt:lpstr>2轮DES的特征差分密码分析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差分密码分析破解DES效率</vt:lpstr>
      <vt:lpstr>R轮迭代密码的差分攻击步骤</vt:lpstr>
      <vt:lpstr>R轮迭代密码的差分攻击步骤</vt:lpstr>
      <vt:lpstr>PowerPoint 演示文稿</vt:lpstr>
      <vt:lpstr>线性密码分析概述                                       </vt:lpstr>
      <vt:lpstr>线性密码分析的基本方法</vt:lpstr>
      <vt:lpstr>线性密码分析的基本方法——相关定理</vt:lpstr>
      <vt:lpstr>线性密码分析的基本方法</vt:lpstr>
      <vt:lpstr>线性密码分析例子——SPN</vt:lpstr>
      <vt:lpstr>PowerPoint 演示文稿</vt:lpstr>
      <vt:lpstr>分析加密部件</vt:lpstr>
      <vt:lpstr>PowerPoint 演示文稿</vt:lpstr>
      <vt:lpstr>分析加密部件</vt:lpstr>
      <vt:lpstr>分析加密部件</vt:lpstr>
      <vt:lpstr>分析加密部件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这电脑有毒</dc:creator>
  <cp:lastModifiedBy>lvronzheng</cp:lastModifiedBy>
  <cp:revision>145</cp:revision>
  <dcterms:created xsi:type="dcterms:W3CDTF">2016-01-27T03:34:00Z</dcterms:created>
  <dcterms:modified xsi:type="dcterms:W3CDTF">2017-04-16T11:14:32Z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