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 id="261"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EE986A-04F7-411B-B38E-EA6C2B807DEC}" v="480" dt="2021-04-21T08:48:45.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8" d="100"/>
          <a:sy n="78" d="100"/>
        </p:scale>
        <p:origin x="2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4/28/2021</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15155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4/28/2021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62073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4/28/2021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56042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4/28/2021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85996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4/28/2021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55477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4/28/2021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4772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4/28/2021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5842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4/28/2021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70946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4/28/2021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0222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4/28/2021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06586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4/28/2021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42061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4/28/2021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028893533"/>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13" r:id="rId3"/>
    <p:sldLayoutId id="2147483714" r:id="rId4"/>
    <p:sldLayoutId id="2147483715" r:id="rId5"/>
    <p:sldLayoutId id="2147483716" r:id="rId6"/>
    <p:sldLayoutId id="2147483717" r:id="rId7"/>
    <p:sldLayoutId id="2147483721" r:id="rId8"/>
    <p:sldLayoutId id="2147483718" r:id="rId9"/>
    <p:sldLayoutId id="2147483719" r:id="rId10"/>
    <p:sldLayoutId id="2147483720"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reativecommons.org/licenses/by-nc-nd/3.0/" TargetMode="External"/><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www.wired.it/economia/business/2017/12/27/uber-vede-il-proprio-leasing-automobilistico-a-fair-com/" TargetMode="Externa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fif"/><Relationship Id="rId4" Type="http://schemas.openxmlformats.org/officeDocument/2006/relationships/image" Target="../media/image9.jfi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hyperlink" Target="https://creativecommons.org/licenses/by-nc-sa/3.0/"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technofaq.org/posts/2016/10/top-tech-helpers-apps-every-rideshare-driver-should-have/" TargetMode="Externa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2" name="Picture 2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4" name="Rectangle 2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8" name="Rectangle 27">
            <a:extLst>
              <a:ext uri="{FF2B5EF4-FFF2-40B4-BE49-F238E27FC236}">
                <a16:creationId xmlns:a16="http://schemas.microsoft.com/office/drawing/2014/main" id="{6E3BD6E7-B38D-4E49-AB74-A2B160730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7" name="Picture 3" descr="Abstract background of luminous blue">
            <a:extLst>
              <a:ext uri="{FF2B5EF4-FFF2-40B4-BE49-F238E27FC236}">
                <a16:creationId xmlns:a16="http://schemas.microsoft.com/office/drawing/2014/main" id="{0AA9F1EC-485E-4850-B283-D97B53F1172E}"/>
              </a:ext>
            </a:extLst>
          </p:cNvPr>
          <p:cNvPicPr>
            <a:picLocks noChangeAspect="1"/>
          </p:cNvPicPr>
          <p:nvPr/>
        </p:nvPicPr>
        <p:blipFill rotWithShape="1">
          <a:blip r:embed="rId3">
            <a:alphaModFix amt="60000"/>
          </a:blip>
          <a:srcRect l="29818" r="19059" b="-1"/>
          <a:stretch/>
        </p:blipFill>
        <p:spPr>
          <a:xfrm>
            <a:off x="3" y="10"/>
            <a:ext cx="6095999" cy="6856614"/>
          </a:xfrm>
          <a:prstGeom prst="rect">
            <a:avLst/>
          </a:prstGeom>
        </p:spPr>
      </p:pic>
      <p:pic>
        <p:nvPicPr>
          <p:cNvPr id="10" name="Picture 11">
            <a:extLst>
              <a:ext uri="{FF2B5EF4-FFF2-40B4-BE49-F238E27FC236}">
                <a16:creationId xmlns:a16="http://schemas.microsoft.com/office/drawing/2014/main" id="{6FE74659-8B90-41FF-BA2B-6069AA570167}"/>
              </a:ext>
            </a:extLst>
          </p:cNvPr>
          <p:cNvPicPr>
            <a:picLocks noChangeAspect="1"/>
          </p:cNvPicPr>
          <p:nvPr/>
        </p:nvPicPr>
        <p:blipFill rotWithShape="1">
          <a:blip r:embed="rId4">
            <a:alphaModFix amt="60000"/>
            <a:extLst>
              <a:ext uri="{837473B0-CC2E-450A-ABE3-18F120FF3D39}">
                <a1611:picAttrSrcUrl xmlns:a1611="http://schemas.microsoft.com/office/drawing/2016/11/main" r:id="rId5"/>
              </a:ext>
            </a:extLst>
          </a:blip>
          <a:srcRect l="37476" r="12514" b="1"/>
          <a:stretch/>
        </p:blipFill>
        <p:spPr>
          <a:xfrm>
            <a:off x="6095997" y="10"/>
            <a:ext cx="6096000" cy="6856614"/>
          </a:xfrm>
          <a:prstGeom prst="rect">
            <a:avLst/>
          </a:prstGeom>
        </p:spPr>
      </p:pic>
      <p:sp>
        <p:nvSpPr>
          <p:cNvPr id="2" name="Title 1"/>
          <p:cNvSpPr>
            <a:spLocks noGrp="1"/>
          </p:cNvSpPr>
          <p:nvPr>
            <p:ph type="ctrTitle"/>
          </p:nvPr>
        </p:nvSpPr>
        <p:spPr>
          <a:xfrm>
            <a:off x="1198180" y="726066"/>
            <a:ext cx="9774619" cy="2474333"/>
          </a:xfrm>
        </p:spPr>
        <p:txBody>
          <a:bodyPr vert="horz" lIns="91440" tIns="45720" rIns="91440" bIns="45720" rtlCol="0" anchor="b">
            <a:normAutofit/>
          </a:bodyPr>
          <a:lstStyle/>
          <a:p>
            <a:r>
              <a:rPr lang="en-US">
                <a:solidFill>
                  <a:srgbClr val="FFFFFF"/>
                </a:solidFill>
              </a:rPr>
              <a:t>Team-YATRA</a:t>
            </a:r>
            <a:br>
              <a:rPr lang="en-US">
                <a:solidFill>
                  <a:srgbClr val="FFFFFF"/>
                </a:solidFill>
              </a:rPr>
            </a:br>
            <a:endParaRPr lang="en-US">
              <a:solidFill>
                <a:srgbClr val="FFFFFF"/>
              </a:solidFill>
            </a:endParaRPr>
          </a:p>
        </p:txBody>
      </p:sp>
      <p:sp>
        <p:nvSpPr>
          <p:cNvPr id="3" name="Subtitle 2"/>
          <p:cNvSpPr>
            <a:spLocks noGrp="1"/>
          </p:cNvSpPr>
          <p:nvPr>
            <p:ph type="subTitle" idx="1"/>
          </p:nvPr>
        </p:nvSpPr>
        <p:spPr>
          <a:xfrm>
            <a:off x="1219202" y="3429000"/>
            <a:ext cx="9954076" cy="2514600"/>
          </a:xfrm>
        </p:spPr>
        <p:txBody>
          <a:bodyPr vert="horz" lIns="91440" tIns="45720" rIns="91440" bIns="45720" rtlCol="0" anchor="ctr">
            <a:normAutofit/>
          </a:bodyPr>
          <a:lstStyle/>
          <a:p>
            <a:pPr indent="-228600">
              <a:buFont typeface="Arial" panose="020B0604020202020204" pitchFamily="34" charset="0"/>
              <a:buChar char="•"/>
            </a:pPr>
            <a:r>
              <a:rPr lang="en-US" sz="1800" dirty="0">
                <a:solidFill>
                  <a:srgbClr val="FFFFFF"/>
                </a:solidFill>
              </a:rPr>
              <a:t>Members :</a:t>
            </a:r>
          </a:p>
          <a:p>
            <a:pPr indent="-228600">
              <a:buFont typeface="Arial" panose="020B0604020202020204" pitchFamily="34" charset="0"/>
              <a:buChar char="•"/>
            </a:pPr>
            <a:r>
              <a:rPr lang="en-US" sz="1800" dirty="0" err="1">
                <a:solidFill>
                  <a:srgbClr val="FFFFFF"/>
                </a:solidFill>
              </a:rPr>
              <a:t>Saharsha</a:t>
            </a:r>
            <a:r>
              <a:rPr lang="en-US" sz="1800" dirty="0">
                <a:solidFill>
                  <a:srgbClr val="FFFFFF"/>
                </a:solidFill>
              </a:rPr>
              <a:t> ojha</a:t>
            </a:r>
          </a:p>
          <a:p>
            <a:pPr indent="-228600">
              <a:buFont typeface="Arial" panose="020B0604020202020204" pitchFamily="34" charset="0"/>
              <a:buChar char="•"/>
            </a:pPr>
            <a:r>
              <a:rPr lang="en-US" sz="1800" dirty="0">
                <a:solidFill>
                  <a:srgbClr val="FFFFFF"/>
                </a:solidFill>
              </a:rPr>
              <a:t>Sanjeev Kumar Khatri</a:t>
            </a:r>
          </a:p>
          <a:p>
            <a:pPr indent="-228600">
              <a:buFont typeface="Arial" panose="020B0604020202020204" pitchFamily="34" charset="0"/>
              <a:buChar char="•"/>
            </a:pPr>
            <a:r>
              <a:rPr lang="en-US" sz="1800" dirty="0">
                <a:solidFill>
                  <a:srgbClr val="FFFFFF"/>
                </a:solidFill>
              </a:rPr>
              <a:t>Sachin </a:t>
            </a:r>
            <a:r>
              <a:rPr lang="en-US" sz="1800" dirty="0" err="1">
                <a:solidFill>
                  <a:srgbClr val="FFFFFF"/>
                </a:solidFill>
              </a:rPr>
              <a:t>karki</a:t>
            </a:r>
            <a:endParaRPr lang="en-US" sz="1800" dirty="0">
              <a:solidFill>
                <a:srgbClr val="FFFFFF"/>
              </a:solidFill>
            </a:endParaRPr>
          </a:p>
          <a:p>
            <a:pPr indent="-228600">
              <a:buFont typeface="Arial" panose="020B0604020202020204" pitchFamily="34" charset="0"/>
              <a:buChar char="•"/>
            </a:pPr>
            <a:endParaRPr lang="en-US" sz="1800" dirty="0">
              <a:solidFill>
                <a:srgbClr val="FFFFFF"/>
              </a:solidFill>
            </a:endParaRPr>
          </a:p>
        </p:txBody>
      </p:sp>
      <p:grpSp>
        <p:nvGrpSpPr>
          <p:cNvPr id="30" name="Group 29">
            <a:extLst>
              <a:ext uri="{FF2B5EF4-FFF2-40B4-BE49-F238E27FC236}">
                <a16:creationId xmlns:a16="http://schemas.microsoft.com/office/drawing/2014/main" id="{78597762-58E1-4E07-864C-D6AFE1B665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31" name="Picture 30">
              <a:extLst>
                <a:ext uri="{FF2B5EF4-FFF2-40B4-BE49-F238E27FC236}">
                  <a16:creationId xmlns:a16="http://schemas.microsoft.com/office/drawing/2014/main" id="{3D5D12CE-B005-4A7E-81A4-83D14DB329B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6">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2" name="Picture 31">
              <a:extLst>
                <a:ext uri="{FF2B5EF4-FFF2-40B4-BE49-F238E27FC236}">
                  <a16:creationId xmlns:a16="http://schemas.microsoft.com/office/drawing/2014/main" id="{A3A7933F-9102-47FC-80CB-3C09F9F95E8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7">
              <a:alphaModFix amt="5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2" name="TextBox 11">
            <a:extLst>
              <a:ext uri="{FF2B5EF4-FFF2-40B4-BE49-F238E27FC236}">
                <a16:creationId xmlns:a16="http://schemas.microsoft.com/office/drawing/2014/main" id="{35DB2676-51F2-468F-9935-F9FA587E51CB}"/>
              </a:ext>
            </a:extLst>
          </p:cNvPr>
          <p:cNvSpPr txBox="1"/>
          <p:nvPr/>
        </p:nvSpPr>
        <p:spPr>
          <a:xfrm>
            <a:off x="9391230" y="6656569"/>
            <a:ext cx="2800767"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5">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8">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6C35EF-DBC8-41DC-A647-F1E0F599B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6DEB0BA5-59CA-4DBF-A716-BEEC67603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DAA8545C-2832-4EB7-9624-D6EEA011A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1981" y="1"/>
            <a:ext cx="5236971" cy="6858000"/>
            <a:chOff x="20829" y="1"/>
            <a:chExt cx="5236971" cy="6857999"/>
          </a:xfrm>
        </p:grpSpPr>
        <p:pic>
          <p:nvPicPr>
            <p:cNvPr id="13" name="Picture 12">
              <a:extLst>
                <a:ext uri="{FF2B5EF4-FFF2-40B4-BE49-F238E27FC236}">
                  <a16:creationId xmlns:a16="http://schemas.microsoft.com/office/drawing/2014/main" id="{FDDB8A50-D39E-4D33-819B-739ECB9D102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4" name="Picture 13">
              <a:extLst>
                <a:ext uri="{FF2B5EF4-FFF2-40B4-BE49-F238E27FC236}">
                  <a16:creationId xmlns:a16="http://schemas.microsoft.com/office/drawing/2014/main" id="{3DCB7945-057F-4373-B268-FF1BE88A4C4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1819FB15-FC73-4E9C-8D2B-1A65D08D0735}"/>
              </a:ext>
            </a:extLst>
          </p:cNvPr>
          <p:cNvSpPr>
            <a:spLocks noGrp="1"/>
          </p:cNvSpPr>
          <p:nvPr>
            <p:ph type="title"/>
          </p:nvPr>
        </p:nvSpPr>
        <p:spPr>
          <a:xfrm>
            <a:off x="838200" y="559813"/>
            <a:ext cx="6858000" cy="1664573"/>
          </a:xfrm>
        </p:spPr>
        <p:txBody>
          <a:bodyPr>
            <a:normAutofit/>
          </a:bodyPr>
          <a:lstStyle/>
          <a:p>
            <a:r>
              <a:rPr lang="en-US">
                <a:solidFill>
                  <a:srgbClr val="FFFFFF"/>
                </a:solidFill>
                <a:cs typeface="Sabon Next LT"/>
              </a:rPr>
              <a:t>What is YATRA?</a:t>
            </a:r>
            <a:br>
              <a:rPr lang="en-US">
                <a:solidFill>
                  <a:srgbClr val="FFFFFF"/>
                </a:solidFill>
                <a:cs typeface="Sabon Next LT"/>
              </a:rPr>
            </a:br>
            <a:endParaRPr lang="en-US">
              <a:solidFill>
                <a:srgbClr val="FFFFFF"/>
              </a:solidFill>
            </a:endParaRPr>
          </a:p>
        </p:txBody>
      </p:sp>
      <p:sp>
        <p:nvSpPr>
          <p:cNvPr id="3" name="Content Placeholder 2">
            <a:extLst>
              <a:ext uri="{FF2B5EF4-FFF2-40B4-BE49-F238E27FC236}">
                <a16:creationId xmlns:a16="http://schemas.microsoft.com/office/drawing/2014/main" id="{5BF13EAE-AA52-4857-9E02-7EFB1AA85163}"/>
              </a:ext>
            </a:extLst>
          </p:cNvPr>
          <p:cNvSpPr>
            <a:spLocks noGrp="1"/>
          </p:cNvSpPr>
          <p:nvPr>
            <p:ph idx="1"/>
          </p:nvPr>
        </p:nvSpPr>
        <p:spPr>
          <a:xfrm>
            <a:off x="838200" y="2384474"/>
            <a:ext cx="6857558" cy="3728613"/>
          </a:xfrm>
        </p:spPr>
        <p:txBody>
          <a:bodyPr vert="horz" lIns="91440" tIns="45720" rIns="91440" bIns="45720" rtlCol="0">
            <a:normAutofit/>
          </a:bodyPr>
          <a:lstStyle/>
          <a:p>
            <a:pPr marL="0" indent="0">
              <a:lnSpc>
                <a:spcPct val="100000"/>
              </a:lnSpc>
              <a:buNone/>
            </a:pPr>
            <a:r>
              <a:rPr lang="en-US" sz="1700">
                <a:solidFill>
                  <a:srgbClr val="FFFFFF"/>
                </a:solidFill>
              </a:rPr>
              <a:t>• </a:t>
            </a:r>
            <a:r>
              <a:rPr lang="en-US" sz="1700">
                <a:solidFill>
                  <a:srgbClr val="FFFFFF"/>
                </a:solidFill>
                <a:ea typeface="+mn-lt"/>
                <a:cs typeface="+mn-lt"/>
              </a:rPr>
              <a:t>‘Yatra’ is a ridesharing application which allows users to request rides from virtual location at any time. This application allows travel by connecting users to drivers in the area. Users simply enter their pickup location as well as drop location or destination and wait for the rider to arrive. So basically, ridesharing is simply ridesharing vehicles can share the ride with riders heading to the same destination. This system helps to keep the information of Customer online, can check customer information any time by using this system. Two separate app will be made for both driver(Driver app) and user(Customer app ).where in driver app one can accept the customer request or reject it and in customer app one can request a ride for him from the variety of option of rides available for him/her . </a:t>
            </a:r>
            <a:endParaRPr lang="en-US" sz="1700">
              <a:solidFill>
                <a:srgbClr val="FFFFFF"/>
              </a:solidFill>
            </a:endParaRPr>
          </a:p>
        </p:txBody>
      </p:sp>
    </p:spTree>
    <p:extLst>
      <p:ext uri="{BB962C8B-B14F-4D97-AF65-F5344CB8AC3E}">
        <p14:creationId xmlns:p14="http://schemas.microsoft.com/office/powerpoint/2010/main" val="1031737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DB2F975E-DA49-4702-8C47-1C492A7A84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3" name="Picture 12">
              <a:extLst>
                <a:ext uri="{FF2B5EF4-FFF2-40B4-BE49-F238E27FC236}">
                  <a16:creationId xmlns:a16="http://schemas.microsoft.com/office/drawing/2014/main" id="{9BB1C3C0-F046-4A8E-B762-5D60202A6BB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4" name="Picture 13">
              <a:extLst>
                <a:ext uri="{FF2B5EF4-FFF2-40B4-BE49-F238E27FC236}">
                  <a16:creationId xmlns:a16="http://schemas.microsoft.com/office/drawing/2014/main" id="{CC2C50DE-161C-4D3A-8A43-4DFCF8C6415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E25922DB-D42A-4766-94E0-95CE0FD4030D}"/>
              </a:ext>
            </a:extLst>
          </p:cNvPr>
          <p:cNvSpPr>
            <a:spLocks noGrp="1"/>
          </p:cNvSpPr>
          <p:nvPr>
            <p:ph type="title"/>
          </p:nvPr>
        </p:nvSpPr>
        <p:spPr>
          <a:xfrm>
            <a:off x="1563625" y="559813"/>
            <a:ext cx="9067799" cy="1664573"/>
          </a:xfrm>
        </p:spPr>
        <p:txBody>
          <a:bodyPr>
            <a:normAutofit/>
          </a:bodyPr>
          <a:lstStyle/>
          <a:p>
            <a:pPr algn="ctr"/>
            <a:r>
              <a:rPr lang="en-US">
                <a:solidFill>
                  <a:srgbClr val="FFFFFF"/>
                </a:solidFill>
                <a:cs typeface="Sabon Next LT"/>
              </a:rPr>
              <a:t>Our Motivation</a:t>
            </a:r>
            <a:br>
              <a:rPr lang="en-US">
                <a:solidFill>
                  <a:srgbClr val="FFFFFF"/>
                </a:solidFill>
                <a:cs typeface="Sabon Next LT"/>
              </a:rPr>
            </a:br>
            <a:endParaRPr lang="en-US">
              <a:solidFill>
                <a:srgbClr val="FFFFFF"/>
              </a:solidFill>
            </a:endParaRPr>
          </a:p>
        </p:txBody>
      </p:sp>
      <p:sp>
        <p:nvSpPr>
          <p:cNvPr id="3" name="Content Placeholder 2">
            <a:extLst>
              <a:ext uri="{FF2B5EF4-FFF2-40B4-BE49-F238E27FC236}">
                <a16:creationId xmlns:a16="http://schemas.microsoft.com/office/drawing/2014/main" id="{D07DEA63-D4E3-4F03-AD4E-1D8ABECAE038}"/>
              </a:ext>
            </a:extLst>
          </p:cNvPr>
          <p:cNvSpPr>
            <a:spLocks noGrp="1"/>
          </p:cNvSpPr>
          <p:nvPr>
            <p:ph idx="1"/>
          </p:nvPr>
        </p:nvSpPr>
        <p:spPr>
          <a:xfrm>
            <a:off x="1563917" y="2384474"/>
            <a:ext cx="9067215" cy="3728613"/>
          </a:xfrm>
        </p:spPr>
        <p:txBody>
          <a:bodyPr vert="horz" lIns="91440" tIns="45720" rIns="91440" bIns="45720" rtlCol="0">
            <a:normAutofit/>
          </a:bodyPr>
          <a:lstStyle/>
          <a:p>
            <a:pPr algn="ctr"/>
            <a:r>
              <a:rPr lang="en-US" sz="1800">
                <a:solidFill>
                  <a:srgbClr val="FFFFFF"/>
                </a:solidFill>
                <a:ea typeface="+mn-lt"/>
                <a:cs typeface="+mn-lt"/>
              </a:rPr>
              <a:t>Ridesharing app has make a certain compact in the world as one can travel from one place to another through easier method and by choosing the rides s/he likes. </a:t>
            </a:r>
          </a:p>
          <a:p>
            <a:pPr algn="ctr"/>
            <a:r>
              <a:rPr lang="en-US" sz="1800">
                <a:solidFill>
                  <a:srgbClr val="FFFFFF"/>
                </a:solidFill>
                <a:ea typeface="+mn-lt"/>
                <a:cs typeface="+mn-lt"/>
              </a:rPr>
              <a:t>The main motive behind choosing this project is to build a ride sharing app which will have more advanced features than that of the ride sharing app present in the context of our country. </a:t>
            </a:r>
          </a:p>
          <a:p>
            <a:pPr algn="ctr"/>
            <a:r>
              <a:rPr lang="en-US" sz="1800">
                <a:solidFill>
                  <a:srgbClr val="FFFFFF"/>
                </a:solidFill>
                <a:ea typeface="+mn-lt"/>
                <a:cs typeface="+mn-lt"/>
              </a:rPr>
              <a:t>it will have feature like Realtime GPS tracing , waiting time required to reach a ride for a customer , rider can notified a customer whenever s/he reach the starting point of the ride  as well as chat system for the rider and customer</a:t>
            </a:r>
            <a:endParaRPr lang="en-US" sz="1800">
              <a:solidFill>
                <a:srgbClr val="FFFFFF"/>
              </a:solidFill>
            </a:endParaRPr>
          </a:p>
        </p:txBody>
      </p:sp>
    </p:spTree>
    <p:extLst>
      <p:ext uri="{BB962C8B-B14F-4D97-AF65-F5344CB8AC3E}">
        <p14:creationId xmlns:p14="http://schemas.microsoft.com/office/powerpoint/2010/main" val="1820725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 name="Rectangle 12">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9" name="Rectangle 14">
            <a:extLst>
              <a:ext uri="{FF2B5EF4-FFF2-40B4-BE49-F238E27FC236}">
                <a16:creationId xmlns:a16="http://schemas.microsoft.com/office/drawing/2014/main" id="{C2D5331B-6E57-4C50-8FBB-431781288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E5B988DA-7F10-4454-97B3-1EB634F221E0}"/>
              </a:ext>
            </a:extLst>
          </p:cNvPr>
          <p:cNvSpPr>
            <a:spLocks noGrp="1"/>
          </p:cNvSpPr>
          <p:nvPr>
            <p:ph type="title"/>
          </p:nvPr>
        </p:nvSpPr>
        <p:spPr>
          <a:xfrm>
            <a:off x="4077630" y="-523685"/>
            <a:ext cx="5332506" cy="2831136"/>
          </a:xfrm>
        </p:spPr>
        <p:txBody>
          <a:bodyPr>
            <a:normAutofit/>
          </a:bodyPr>
          <a:lstStyle/>
          <a:p>
            <a:r>
              <a:rPr lang="en-US" dirty="0">
                <a:solidFill>
                  <a:srgbClr val="FFFFFF"/>
                </a:solidFill>
                <a:cs typeface="Sabon Next LT"/>
              </a:rPr>
              <a:t>Our Methods</a:t>
            </a:r>
          </a:p>
        </p:txBody>
      </p:sp>
      <p:grpSp>
        <p:nvGrpSpPr>
          <p:cNvPr id="10" name="Group 16">
            <a:extLst>
              <a:ext uri="{FF2B5EF4-FFF2-40B4-BE49-F238E27FC236}">
                <a16:creationId xmlns:a16="http://schemas.microsoft.com/office/drawing/2014/main" id="{E4A40E9D-B0FA-4A78-B58C-87A64C4FD5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727783" y="5080"/>
            <a:ext cx="3464215" cy="4598234"/>
            <a:chOff x="8059620" y="41922"/>
            <a:chExt cx="3997615" cy="6816077"/>
          </a:xfrm>
        </p:grpSpPr>
        <p:pic>
          <p:nvPicPr>
            <p:cNvPr id="18" name="Picture 17">
              <a:extLst>
                <a:ext uri="{FF2B5EF4-FFF2-40B4-BE49-F238E27FC236}">
                  <a16:creationId xmlns:a16="http://schemas.microsoft.com/office/drawing/2014/main" id="{5CEBF341-3BD6-4B3B-9B47-1FCC74EB708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5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9" name="Picture 18">
              <a:extLst>
                <a:ext uri="{FF2B5EF4-FFF2-40B4-BE49-F238E27FC236}">
                  <a16:creationId xmlns:a16="http://schemas.microsoft.com/office/drawing/2014/main" id="{3078DAA6-6247-4C19-B6CD-81D79702EC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11" name="Content Placeholder 10">
            <a:extLst>
              <a:ext uri="{FF2B5EF4-FFF2-40B4-BE49-F238E27FC236}">
                <a16:creationId xmlns:a16="http://schemas.microsoft.com/office/drawing/2014/main" id="{85AC90B3-284D-4FD7-BF1F-21815A538DA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89011" y="1294636"/>
            <a:ext cx="1714500" cy="1714500"/>
          </a:xfrm>
        </p:spPr>
      </p:pic>
      <p:pic>
        <p:nvPicPr>
          <p:cNvPr id="13" name="Picture 12">
            <a:extLst>
              <a:ext uri="{FF2B5EF4-FFF2-40B4-BE49-F238E27FC236}">
                <a16:creationId xmlns:a16="http://schemas.microsoft.com/office/drawing/2014/main" id="{01E30308-C1CD-4C20-BDDD-47CD075B6E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3525" y="4099149"/>
            <a:ext cx="1810111" cy="1503601"/>
          </a:xfrm>
          <a:prstGeom prst="rect">
            <a:avLst/>
          </a:prstGeom>
        </p:spPr>
      </p:pic>
      <p:pic>
        <p:nvPicPr>
          <p:cNvPr id="15" name="Picture 14">
            <a:extLst>
              <a:ext uri="{FF2B5EF4-FFF2-40B4-BE49-F238E27FC236}">
                <a16:creationId xmlns:a16="http://schemas.microsoft.com/office/drawing/2014/main" id="{A5B3C445-0973-48ED-B277-85CC893A0E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6253" y="4103238"/>
            <a:ext cx="1559960" cy="1559960"/>
          </a:xfrm>
          <a:prstGeom prst="rect">
            <a:avLst/>
          </a:prstGeom>
        </p:spPr>
      </p:pic>
      <p:pic>
        <p:nvPicPr>
          <p:cNvPr id="17" name="Picture 16">
            <a:extLst>
              <a:ext uri="{FF2B5EF4-FFF2-40B4-BE49-F238E27FC236}">
                <a16:creationId xmlns:a16="http://schemas.microsoft.com/office/drawing/2014/main" id="{AA2AA080-68F3-4C39-958F-A9C8EE4F0E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716" y="1712228"/>
            <a:ext cx="2150096" cy="1054891"/>
          </a:xfrm>
          <a:prstGeom prst="rect">
            <a:avLst/>
          </a:prstGeom>
        </p:spPr>
      </p:pic>
      <p:pic>
        <p:nvPicPr>
          <p:cNvPr id="21" name="Picture 20">
            <a:extLst>
              <a:ext uri="{FF2B5EF4-FFF2-40B4-BE49-F238E27FC236}">
                <a16:creationId xmlns:a16="http://schemas.microsoft.com/office/drawing/2014/main" id="{097BCF62-DDF3-45DB-839C-B613101FEBE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15942" y="1672569"/>
            <a:ext cx="2387485" cy="1342960"/>
          </a:xfrm>
          <a:prstGeom prst="rect">
            <a:avLst/>
          </a:prstGeom>
        </p:spPr>
      </p:pic>
    </p:spTree>
    <p:extLst>
      <p:ext uri="{BB962C8B-B14F-4D97-AF65-F5344CB8AC3E}">
        <p14:creationId xmlns:p14="http://schemas.microsoft.com/office/powerpoint/2010/main" val="2813210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3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8" name="Rectangle 32">
            <a:extLst>
              <a:ext uri="{FF2B5EF4-FFF2-40B4-BE49-F238E27FC236}">
                <a16:creationId xmlns:a16="http://schemas.microsoft.com/office/drawing/2014/main" id="{297F7562-DBE2-4729-835D-1486BBB43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627"/>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0" name="Rectangle 34">
            <a:extLst>
              <a:ext uri="{FF2B5EF4-FFF2-40B4-BE49-F238E27FC236}">
                <a16:creationId xmlns:a16="http://schemas.microsoft.com/office/drawing/2014/main" id="{DCE0245F-7D4D-413E-940B-1D9D9A171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27"/>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2" name="Group 36">
            <a:extLst>
              <a:ext uri="{FF2B5EF4-FFF2-40B4-BE49-F238E27FC236}">
                <a16:creationId xmlns:a16="http://schemas.microsoft.com/office/drawing/2014/main" id="{5BB11B77-16CE-4796-9677-F0ED67FCEC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38" name="Picture 37">
              <a:extLst>
                <a:ext uri="{FF2B5EF4-FFF2-40B4-BE49-F238E27FC236}">
                  <a16:creationId xmlns:a16="http://schemas.microsoft.com/office/drawing/2014/main" id="{EF26510D-AF6F-45BA-9996-9EA0F149D09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9" name="Picture 38">
              <a:extLst>
                <a:ext uri="{FF2B5EF4-FFF2-40B4-BE49-F238E27FC236}">
                  <a16:creationId xmlns:a16="http://schemas.microsoft.com/office/drawing/2014/main" id="{5E04EA3F-927A-42F5-96EF-44DCE97863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96ABD6E7-D3EF-4EB9-BE1E-D288AB7836AD}"/>
              </a:ext>
            </a:extLst>
          </p:cNvPr>
          <p:cNvSpPr>
            <a:spLocks noGrp="1"/>
          </p:cNvSpPr>
          <p:nvPr>
            <p:ph type="title"/>
          </p:nvPr>
        </p:nvSpPr>
        <p:spPr>
          <a:xfrm>
            <a:off x="7409930" y="744909"/>
            <a:ext cx="4323376" cy="2912691"/>
          </a:xfrm>
        </p:spPr>
        <p:txBody>
          <a:bodyPr vert="horz" lIns="91440" tIns="45720" rIns="91440" bIns="45720" rtlCol="0" anchor="b">
            <a:normAutofit/>
          </a:bodyPr>
          <a:lstStyle/>
          <a:p>
            <a:r>
              <a:rPr lang="en-US" dirty="0"/>
              <a:t>Driver App features:</a:t>
            </a:r>
            <a:br>
              <a:rPr lang="en-US" dirty="0"/>
            </a:br>
            <a:endParaRPr lang="en-US" dirty="0"/>
          </a:p>
        </p:txBody>
      </p:sp>
      <p:pic>
        <p:nvPicPr>
          <p:cNvPr id="4" name="Picture 4" descr="Diagram, timeline&#10;&#10;Description automatically generated">
            <a:extLst>
              <a:ext uri="{FF2B5EF4-FFF2-40B4-BE49-F238E27FC236}">
                <a16:creationId xmlns:a16="http://schemas.microsoft.com/office/drawing/2014/main" id="{959D75E0-78B5-4539-A55B-861C45600E6A}"/>
              </a:ext>
            </a:extLst>
          </p:cNvPr>
          <p:cNvPicPr>
            <a:picLocks noChangeAspect="1"/>
          </p:cNvPicPr>
          <p:nvPr/>
        </p:nvPicPr>
        <p:blipFill>
          <a:blip r:embed="rId5"/>
          <a:stretch>
            <a:fillRect/>
          </a:stretch>
        </p:blipFill>
        <p:spPr>
          <a:xfrm>
            <a:off x="64254" y="1433684"/>
            <a:ext cx="7461579" cy="4645156"/>
          </a:xfrm>
          <a:prstGeom prst="rect">
            <a:avLst/>
          </a:prstGeom>
        </p:spPr>
      </p:pic>
    </p:spTree>
    <p:extLst>
      <p:ext uri="{BB962C8B-B14F-4D97-AF65-F5344CB8AC3E}">
        <p14:creationId xmlns:p14="http://schemas.microsoft.com/office/powerpoint/2010/main" val="3007881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5" name="Picture 24">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7" name="Rectangle 26">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1" name="Group 30">
            <a:extLst>
              <a:ext uri="{FF2B5EF4-FFF2-40B4-BE49-F238E27FC236}">
                <a16:creationId xmlns:a16="http://schemas.microsoft.com/office/drawing/2014/main" id="{CBAB4265-79FB-414E-A5E5-7E39755069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2"/>
            <a:ext cx="2696853" cy="4598233"/>
            <a:chOff x="8059620" y="41922"/>
            <a:chExt cx="3997615" cy="6816077"/>
          </a:xfrm>
        </p:grpSpPr>
        <p:pic>
          <p:nvPicPr>
            <p:cNvPr id="32" name="Picture 31">
              <a:extLst>
                <a:ext uri="{FF2B5EF4-FFF2-40B4-BE49-F238E27FC236}">
                  <a16:creationId xmlns:a16="http://schemas.microsoft.com/office/drawing/2014/main" id="{2BEC49AF-BD24-4CF3-B3E7-B4E5C24BC0A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33" name="Picture 32">
              <a:extLst>
                <a:ext uri="{FF2B5EF4-FFF2-40B4-BE49-F238E27FC236}">
                  <a16:creationId xmlns:a16="http://schemas.microsoft.com/office/drawing/2014/main" id="{371E67C7-5F4E-4F22-A3A9-D94B12126BA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35" name="Rectangle 34">
            <a:extLst>
              <a:ext uri="{FF2B5EF4-FFF2-40B4-BE49-F238E27FC236}">
                <a16:creationId xmlns:a16="http://schemas.microsoft.com/office/drawing/2014/main" id="{8E6613BA-415A-4A35-90E0-E031E5096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9030" y="0"/>
            <a:ext cx="620296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2CD4650E-33BD-4796-BFC0-0CA82E5C2013}"/>
              </a:ext>
            </a:extLst>
          </p:cNvPr>
          <p:cNvSpPr>
            <a:spLocks noGrp="1"/>
          </p:cNvSpPr>
          <p:nvPr>
            <p:ph type="title"/>
          </p:nvPr>
        </p:nvSpPr>
        <p:spPr>
          <a:xfrm>
            <a:off x="6434328" y="744909"/>
            <a:ext cx="4919472" cy="3155419"/>
          </a:xfrm>
        </p:spPr>
        <p:txBody>
          <a:bodyPr vert="horz" lIns="91440" tIns="45720" rIns="91440" bIns="45720" rtlCol="0" anchor="b">
            <a:normAutofit/>
          </a:bodyPr>
          <a:lstStyle/>
          <a:p>
            <a:r>
              <a:rPr lang="en-US" dirty="0">
                <a:solidFill>
                  <a:srgbClr val="FFFFFF"/>
                </a:solidFill>
                <a:cs typeface="Sabon Next LT"/>
              </a:rPr>
              <a:t>Customer App features:</a:t>
            </a:r>
            <a:br>
              <a:rPr lang="en-US" dirty="0">
                <a:solidFill>
                  <a:srgbClr val="FFFFFF"/>
                </a:solidFill>
                <a:cs typeface="Sabon Next LT"/>
              </a:rPr>
            </a:br>
            <a:endParaRPr lang="en-US" dirty="0">
              <a:solidFill>
                <a:srgbClr val="FFFFFF"/>
              </a:solidFill>
            </a:endParaRPr>
          </a:p>
        </p:txBody>
      </p:sp>
      <p:pic>
        <p:nvPicPr>
          <p:cNvPr id="4" name="Picture 4" descr="Diagram&#10;&#10;Description automatically generated">
            <a:extLst>
              <a:ext uri="{FF2B5EF4-FFF2-40B4-BE49-F238E27FC236}">
                <a16:creationId xmlns:a16="http://schemas.microsoft.com/office/drawing/2014/main" id="{979F5038-B3D0-403E-8130-5D91198AF825}"/>
              </a:ext>
            </a:extLst>
          </p:cNvPr>
          <p:cNvPicPr>
            <a:picLocks noChangeAspect="1"/>
          </p:cNvPicPr>
          <p:nvPr/>
        </p:nvPicPr>
        <p:blipFill>
          <a:blip r:embed="rId4"/>
          <a:stretch>
            <a:fillRect/>
          </a:stretch>
        </p:blipFill>
        <p:spPr>
          <a:xfrm>
            <a:off x="230646" y="1464462"/>
            <a:ext cx="5255876" cy="4351794"/>
          </a:xfrm>
          <a:prstGeom prst="rect">
            <a:avLst/>
          </a:prstGeom>
        </p:spPr>
      </p:pic>
    </p:spTree>
    <p:extLst>
      <p:ext uri="{BB962C8B-B14F-4D97-AF65-F5344CB8AC3E}">
        <p14:creationId xmlns:p14="http://schemas.microsoft.com/office/powerpoint/2010/main" val="3470125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1" name="Picture 3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33" name="Rectangle 32">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4" descr="A picture containing circle&#10;&#10;Description automatically generated">
            <a:extLst>
              <a:ext uri="{FF2B5EF4-FFF2-40B4-BE49-F238E27FC236}">
                <a16:creationId xmlns:a16="http://schemas.microsoft.com/office/drawing/2014/main" id="{5362969D-296C-4812-A4B4-BF708F4F50D6}"/>
              </a:ext>
            </a:extLst>
          </p:cNvPr>
          <p:cNvPicPr>
            <a:picLocks noChangeAspect="1"/>
          </p:cNvPicPr>
          <p:nvPr/>
        </p:nvPicPr>
        <p:blipFill rotWithShape="1">
          <a:blip r:embed="rId3">
            <a:alphaModFix amt="60000"/>
          </a:blip>
          <a:srcRect l="16944" r="20154" b="-1"/>
          <a:stretch/>
        </p:blipFill>
        <p:spPr>
          <a:xfrm>
            <a:off x="20" y="10"/>
            <a:ext cx="6095980" cy="6856614"/>
          </a:xfrm>
          <a:prstGeom prst="rect">
            <a:avLst/>
          </a:prstGeom>
        </p:spPr>
      </p:pic>
      <p:pic>
        <p:nvPicPr>
          <p:cNvPr id="5" name="Picture 5">
            <a:extLst>
              <a:ext uri="{FF2B5EF4-FFF2-40B4-BE49-F238E27FC236}">
                <a16:creationId xmlns:a16="http://schemas.microsoft.com/office/drawing/2014/main" id="{F0F0331C-D8CE-4614-B06A-888CB868D8D7}"/>
              </a:ext>
            </a:extLst>
          </p:cNvPr>
          <p:cNvPicPr>
            <a:picLocks noChangeAspect="1"/>
          </p:cNvPicPr>
          <p:nvPr/>
        </p:nvPicPr>
        <p:blipFill rotWithShape="1">
          <a:blip r:embed="rId4">
            <a:alphaModFix amt="60000"/>
            <a:extLst>
              <a:ext uri="{837473B0-CC2E-450A-ABE3-18F120FF3D39}">
                <a1611:picAttrSrcUrl xmlns:a1611="http://schemas.microsoft.com/office/drawing/2016/11/main" r:id="rId5"/>
              </a:ext>
            </a:extLst>
          </a:blip>
          <a:srcRect l="27587" r="22168"/>
          <a:stretch/>
        </p:blipFill>
        <p:spPr>
          <a:xfrm>
            <a:off x="6094418" y="10"/>
            <a:ext cx="6097582" cy="6856614"/>
          </a:xfrm>
          <a:prstGeom prst="rect">
            <a:avLst/>
          </a:prstGeom>
        </p:spPr>
      </p:pic>
      <p:grpSp>
        <p:nvGrpSpPr>
          <p:cNvPr id="37" name="Group 36">
            <a:extLst>
              <a:ext uri="{FF2B5EF4-FFF2-40B4-BE49-F238E27FC236}">
                <a16:creationId xmlns:a16="http://schemas.microsoft.com/office/drawing/2014/main" id="{7E0BD6BA-AC5F-41D8-B6B1-5D293D98B6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8" name="Picture 37">
              <a:extLst>
                <a:ext uri="{FF2B5EF4-FFF2-40B4-BE49-F238E27FC236}">
                  <a16:creationId xmlns:a16="http://schemas.microsoft.com/office/drawing/2014/main" id="{04EB65F9-0754-401F-857A-869F31CFBE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6">
              <a:alphaModFix amt="1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9" name="Picture 38">
              <a:extLst>
                <a:ext uri="{FF2B5EF4-FFF2-40B4-BE49-F238E27FC236}">
                  <a16:creationId xmlns:a16="http://schemas.microsoft.com/office/drawing/2014/main" id="{37EEF00B-092B-4DEB-948D-0128E8A358B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1CE5BAEF-4CE0-4D5C-BED3-23985E1169EF}"/>
              </a:ext>
            </a:extLst>
          </p:cNvPr>
          <p:cNvSpPr>
            <a:spLocks noGrp="1"/>
          </p:cNvSpPr>
          <p:nvPr>
            <p:ph type="title"/>
          </p:nvPr>
        </p:nvSpPr>
        <p:spPr>
          <a:xfrm>
            <a:off x="996275" y="744909"/>
            <a:ext cx="10190071" cy="3145855"/>
          </a:xfrm>
        </p:spPr>
        <p:txBody>
          <a:bodyPr vert="horz" lIns="91440" tIns="45720" rIns="91440" bIns="45720" rtlCol="0" anchor="b">
            <a:normAutofit/>
          </a:bodyPr>
          <a:lstStyle/>
          <a:p>
            <a:pPr algn="ctr"/>
            <a:r>
              <a:rPr lang="en-US" sz="5200" dirty="0">
                <a:solidFill>
                  <a:srgbClr val="FFFFFF"/>
                </a:solidFill>
                <a:cs typeface="Sabon Next LT"/>
              </a:rPr>
              <a:t>Thank You</a:t>
            </a:r>
            <a:endParaRPr lang="en-US" sz="5200" dirty="0">
              <a:solidFill>
                <a:srgbClr val="FFFFFF"/>
              </a:solidFill>
            </a:endParaRPr>
          </a:p>
        </p:txBody>
      </p:sp>
      <p:sp>
        <p:nvSpPr>
          <p:cNvPr id="6" name="TextBox 5">
            <a:extLst>
              <a:ext uri="{FF2B5EF4-FFF2-40B4-BE49-F238E27FC236}">
                <a16:creationId xmlns:a16="http://schemas.microsoft.com/office/drawing/2014/main" id="{1020F614-1337-448D-B98B-1D2FF277D50C}"/>
              </a:ext>
            </a:extLst>
          </p:cNvPr>
          <p:cNvSpPr txBox="1"/>
          <p:nvPr/>
        </p:nvSpPr>
        <p:spPr>
          <a:xfrm>
            <a:off x="9413675" y="6656569"/>
            <a:ext cx="277832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5">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1629041382"/>
      </p:ext>
    </p:extLst>
  </p:cSld>
  <p:clrMapOvr>
    <a:masterClrMapping/>
  </p:clrMapOvr>
</p:sld>
</file>

<file path=ppt/theme/theme1.xml><?xml version="1.0" encoding="utf-8"?>
<a:theme xmlns:a="http://schemas.openxmlformats.org/drawingml/2006/main" name="DappledVTI">
  <a:themeElements>
    <a:clrScheme name="AnalogousFromRegularSeedRightStep">
      <a:dk1>
        <a:srgbClr val="000000"/>
      </a:dk1>
      <a:lt1>
        <a:srgbClr val="FFFFFF"/>
      </a:lt1>
      <a:dk2>
        <a:srgbClr val="1C2031"/>
      </a:dk2>
      <a:lt2>
        <a:srgbClr val="F3F0F1"/>
      </a:lt2>
      <a:accent1>
        <a:srgbClr val="20B59B"/>
      </a:accent1>
      <a:accent2>
        <a:srgbClr val="17A6D5"/>
      </a:accent2>
      <a:accent3>
        <a:srgbClr val="2969E7"/>
      </a:accent3>
      <a:accent4>
        <a:srgbClr val="3E30D9"/>
      </a:accent4>
      <a:accent5>
        <a:srgbClr val="8729E7"/>
      </a:accent5>
      <a:accent6>
        <a:srgbClr val="C417D5"/>
      </a:accent6>
      <a:hlink>
        <a:srgbClr val="BF3F55"/>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office theme</Template>
  <TotalTime>42</TotalTime>
  <Words>321</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AvenirNext LT Pro Medium</vt:lpstr>
      <vt:lpstr>Sabon Next LT</vt:lpstr>
      <vt:lpstr>DappledVTI</vt:lpstr>
      <vt:lpstr>Team-YATRA </vt:lpstr>
      <vt:lpstr>What is YATRA? </vt:lpstr>
      <vt:lpstr>Our Motivation </vt:lpstr>
      <vt:lpstr>Our Methods</vt:lpstr>
      <vt:lpstr>Driver App features: </vt:lpstr>
      <vt:lpstr>Customer App features: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Sandeep Kshetri</cp:lastModifiedBy>
  <cp:revision>102</cp:revision>
  <dcterms:created xsi:type="dcterms:W3CDTF">2021-04-21T08:26:31Z</dcterms:created>
  <dcterms:modified xsi:type="dcterms:W3CDTF">2021-04-28T05:18:49Z</dcterms:modified>
</cp:coreProperties>
</file>