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86" r:id="rId3"/>
    <p:sldId id="288" r:id="rId4"/>
    <p:sldId id="295" r:id="rId5"/>
    <p:sldId id="296" r:id="rId6"/>
    <p:sldId id="297" r:id="rId7"/>
    <p:sldId id="298" r:id="rId8"/>
    <p:sldId id="299" r:id="rId9"/>
    <p:sldId id="308" r:id="rId10"/>
    <p:sldId id="289" r:id="rId11"/>
    <p:sldId id="291" r:id="rId12"/>
    <p:sldId id="293" r:id="rId13"/>
    <p:sldId id="30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E7ECB4-60CA-3942-B00C-75CD870BD4EF}">
          <p14:sldIdLst>
            <p14:sldId id="256"/>
            <p14:sldId id="286"/>
            <p14:sldId id="288"/>
            <p14:sldId id="295"/>
            <p14:sldId id="296"/>
            <p14:sldId id="297"/>
            <p14:sldId id="298"/>
            <p14:sldId id="299"/>
            <p14:sldId id="308"/>
            <p14:sldId id="289"/>
            <p14:sldId id="291"/>
            <p14:sldId id="293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3869"/>
  </p:normalViewPr>
  <p:slideViewPr>
    <p:cSldViewPr snapToObject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2F367-19C0-FA4C-835F-111424F62D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553C-8C08-4F45-84DD-F962D8C33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Got here (first example)</a:t>
            </a:r>
            <a:r>
              <a:rPr lang="en-US" baseline="0" dirty="0"/>
              <a:t> (2014W)</a:t>
            </a:r>
          </a:p>
          <a:p>
            <a:r>
              <a:rPr lang="en-US" baseline="0" dirty="0"/>
              <a:t>Got here (</a:t>
            </a:r>
            <a:r>
              <a:rPr lang="en-US" baseline="0"/>
              <a:t>first example) (2015W)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553C-8C08-4F45-84DD-F962D8C338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5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that is needed to complete the third assignment</a:t>
            </a:r>
          </a:p>
          <a:p>
            <a:r>
              <a:rPr lang="en-US"/>
              <a:t>got here (2018W)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553C-8C08-4F45-84DD-F962D8C338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6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got here (2014W)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553C-8C08-4F45-84DD-F962D8C338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got here (2015W,</a:t>
            </a:r>
            <a:r>
              <a:rPr lang="en-US" baseline="0" dirty="0"/>
              <a:t> class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553C-8C08-4F45-84DD-F962D8C338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553C-8C08-4F45-84DD-F962D8C338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1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2160BAB-1E4C-0F4F-ADC4-17E551EF390A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9144" y="0"/>
            <a:ext cx="9153144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0BAB-1E4C-0F4F-ADC4-17E551EF390A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962D-967D-5549-B87F-52D4C1AE6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2160BAB-1E4C-0F4F-ADC4-17E551EF390A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12A962D-967D-5549-B87F-52D4C1AE6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2A962D-967D-5549-B87F-52D4C1AE6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0BAB-1E4C-0F4F-ADC4-17E551EF390A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12A962D-967D-5549-B87F-52D4C1AE6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160BAB-1E4C-0F4F-ADC4-17E551EF390A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12A962D-967D-5549-B87F-52D4C1AE6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160BAB-1E4C-0F4F-ADC4-17E551EF390A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12A962D-967D-5549-B87F-52D4C1AE6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CA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CA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0BAB-1E4C-0F4F-ADC4-17E551EF390A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2A962D-967D-5549-B87F-52D4C1AE6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0BAB-1E4C-0F4F-ADC4-17E551EF390A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A962D-967D-5549-B87F-52D4C1AE6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0BAB-1E4C-0F4F-ADC4-17E551EF390A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2A962D-967D-5549-B87F-52D4C1AE6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CA"/>
              <a:t>Click to edit Master text styles</a:t>
            </a:r>
          </a:p>
          <a:p>
            <a:pPr lvl="1" eaLnBrk="1" latinLnBrk="0" hangingPunct="1"/>
            <a:r>
              <a:rPr lang="en-CA"/>
              <a:t>Second level</a:t>
            </a:r>
          </a:p>
          <a:p>
            <a:pPr lvl="2" eaLnBrk="1" latinLnBrk="0" hangingPunct="1"/>
            <a:r>
              <a:rPr lang="en-CA"/>
              <a:t>Third level</a:t>
            </a:r>
          </a:p>
          <a:p>
            <a:pPr lvl="3" eaLnBrk="1" latinLnBrk="0" hangingPunct="1"/>
            <a:r>
              <a:rPr lang="en-CA"/>
              <a:t>Fourth level</a:t>
            </a:r>
          </a:p>
          <a:p>
            <a:pPr lvl="4" eaLnBrk="1" latinLnBrk="0" hangingPunct="1"/>
            <a:r>
              <a:rPr lang="en-CA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CA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2160BAB-1E4C-0F4F-ADC4-17E551EF390A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12A962D-967D-5549-B87F-52D4C1AE6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CA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/>
              <a:t>Click to edit Master text styles</a:t>
            </a:r>
          </a:p>
          <a:p>
            <a:pPr lvl="1" eaLnBrk="1" latinLnBrk="0" hangingPunct="1"/>
            <a:r>
              <a:rPr kumimoji="0" lang="en-CA"/>
              <a:t>Second level</a:t>
            </a:r>
          </a:p>
          <a:p>
            <a:pPr lvl="2" eaLnBrk="1" latinLnBrk="0" hangingPunct="1"/>
            <a:r>
              <a:rPr kumimoji="0" lang="en-CA"/>
              <a:t>Third level</a:t>
            </a:r>
          </a:p>
          <a:p>
            <a:pPr lvl="3" eaLnBrk="1" latinLnBrk="0" hangingPunct="1"/>
            <a:r>
              <a:rPr kumimoji="0" lang="en-CA"/>
              <a:t>Fourth level</a:t>
            </a:r>
          </a:p>
          <a:p>
            <a:pPr lvl="4" eaLnBrk="1" latinLnBrk="0" hangingPunct="1"/>
            <a:r>
              <a:rPr kumimoji="0" lang="en-CA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160BAB-1E4C-0F4F-ADC4-17E551EF390A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12A962D-967D-5549-B87F-52D4C1AE6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saran.com/blog/10-best-reasons-use-bootstrap-amazing-web-desig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docs/4.1/getting-started/introduction/" TargetMode="External"/><Relationship Id="rId2" Type="http://schemas.openxmlformats.org/officeDocument/2006/relationships/hyperlink" Target="http://getbootstrap.com/docs/4.0/examples/jumbotr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Script_libra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jquery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jquery-3.3.1.j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CS 215</a:t>
            </a:r>
            <a:br>
              <a:rPr lang="en-US" cap="none" dirty="0"/>
            </a:br>
            <a:r>
              <a:rPr lang="en-US" cap="none" dirty="0"/>
              <a:t>Web database Programming</a:t>
            </a:r>
            <a:br>
              <a:rPr lang="en-US" cap="none" dirty="0"/>
            </a:b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jQuery and Bootstrap</a:t>
            </a:r>
            <a:br>
              <a:rPr lang="en-US" cap="none" dirty="0"/>
            </a:br>
            <a:br>
              <a:rPr lang="en-US" cap="none" dirty="0"/>
            </a:br>
            <a:r>
              <a:rPr lang="en-US" sz="2667" cap="none" dirty="0"/>
              <a:t>Xuegang (Frank) Wang	</a:t>
            </a:r>
            <a:br>
              <a:rPr lang="en-US" sz="3111" cap="none" dirty="0"/>
            </a:br>
            <a:r>
              <a:rPr lang="en-US" sz="2667" cap="none" dirty="0"/>
              <a:t>wang282x@uregina.ca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Fall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38" y="0"/>
            <a:ext cx="2627784" cy="1045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2 Bootstrap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Bootstrap?</a:t>
            </a:r>
          </a:p>
          <a:p>
            <a:endParaRPr lang="en-US" dirty="0"/>
          </a:p>
          <a:p>
            <a:r>
              <a:rPr lang="en-US" dirty="0"/>
              <a:t>Why would you use Bootstrap?</a:t>
            </a:r>
          </a:p>
          <a:p>
            <a:endParaRPr lang="en-US" dirty="0"/>
          </a:p>
          <a:p>
            <a:r>
              <a:rPr lang="en-US" dirty="0"/>
              <a:t>How to use it?</a:t>
            </a:r>
          </a:p>
        </p:txBody>
      </p:sp>
    </p:spTree>
    <p:extLst>
      <p:ext uri="{BB962C8B-B14F-4D97-AF65-F5344CB8AC3E}">
        <p14:creationId xmlns:p14="http://schemas.microsoft.com/office/powerpoint/2010/main" val="187558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responsive, mobile-first projects on the web with the world’s most popular front-end component library. </a:t>
            </a:r>
          </a:p>
          <a:p>
            <a:r>
              <a:rPr lang="en-US" dirty="0"/>
              <a:t>Open-source</a:t>
            </a:r>
          </a:p>
          <a:p>
            <a:r>
              <a:rPr lang="en-US" dirty="0"/>
              <a:t>Responsive grid system</a:t>
            </a:r>
          </a:p>
          <a:p>
            <a:r>
              <a:rPr lang="en-US" dirty="0"/>
              <a:t>Extensive prebuilt components</a:t>
            </a:r>
          </a:p>
          <a:p>
            <a:r>
              <a:rPr lang="en-US" dirty="0"/>
              <a:t>Powerful plugins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A1C03-FB8C-4506-A83F-4D098BE1F000}"/>
              </a:ext>
            </a:extLst>
          </p:cNvPr>
          <p:cNvSpPr txBox="1"/>
          <p:nvPr/>
        </p:nvSpPr>
        <p:spPr>
          <a:xfrm>
            <a:off x="2991255" y="5517232"/>
            <a:ext cx="3396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http://getbootstrap.com/</a:t>
            </a:r>
            <a:r>
              <a:rPr lang="en-US" sz="2400" dirty="0"/>
              <a:t> 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4204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you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use</a:t>
            </a:r>
          </a:p>
          <a:p>
            <a:r>
              <a:rPr lang="en-US" dirty="0"/>
              <a:t>Responsive features</a:t>
            </a:r>
          </a:p>
          <a:p>
            <a:r>
              <a:rPr lang="en-US" dirty="0"/>
              <a:t>Browser compatibility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Speed of the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70AA2-7886-468C-9C82-3C096B97FB0A}"/>
              </a:ext>
            </a:extLst>
          </p:cNvPr>
          <p:cNvSpPr txBox="1"/>
          <p:nvPr/>
        </p:nvSpPr>
        <p:spPr>
          <a:xfrm>
            <a:off x="473923" y="5073134"/>
            <a:ext cx="819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2"/>
              </a:rPr>
              <a:t>https://www.devsaran.com/blog/10-best-reasons-use-bootstrap-amazing-web-designs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219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9B37-911D-4313-85F4-060F0D9B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9D46-515C-48FB-B57A-E40E3A547F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1. Starter Demo – code</a:t>
            </a:r>
          </a:p>
          <a:p>
            <a:pPr lvl="1"/>
            <a:r>
              <a:rPr lang="en-CA" sz="2100" dirty="0">
                <a:hlinkClick r:id="rId2"/>
              </a:rPr>
              <a:t>http://getbootstrap.com/docs/4.0/examples/jumbotron/</a:t>
            </a:r>
            <a:r>
              <a:rPr lang="en-CA" sz="2100" dirty="0"/>
              <a:t> </a:t>
            </a:r>
          </a:p>
          <a:p>
            <a:r>
              <a:rPr lang="en-CA" dirty="0"/>
              <a:t>2. Follow Bootstrap documentation </a:t>
            </a:r>
          </a:p>
          <a:p>
            <a:pPr lvl="1"/>
            <a:r>
              <a:rPr lang="en-CA" sz="2100" dirty="0">
                <a:hlinkClick r:id="rId3"/>
              </a:rPr>
              <a:t>http://getbootstrap.com/docs/4.1/getting-started/introduction/</a:t>
            </a:r>
            <a:r>
              <a:rPr lang="en-CA" sz="2100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16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would you use jQuery?</a:t>
            </a:r>
          </a:p>
          <a:p>
            <a:endParaRPr lang="en-US" dirty="0"/>
          </a:p>
          <a:p>
            <a:r>
              <a:rPr lang="en-US" dirty="0"/>
              <a:t>How to use it?</a:t>
            </a:r>
          </a:p>
        </p:txBody>
      </p:sp>
    </p:spTree>
    <p:extLst>
      <p:ext uri="{BB962C8B-B14F-4D97-AF65-F5344CB8AC3E}">
        <p14:creationId xmlns:p14="http://schemas.microsoft.com/office/powerpoint/2010/main" val="413636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fast, small, and feature-rich JavaScript library.</a:t>
            </a:r>
          </a:p>
          <a:p>
            <a:endParaRPr lang="en-US" dirty="0"/>
          </a:p>
          <a:p>
            <a:r>
              <a:rPr lang="en-US" dirty="0"/>
              <a:t>Simplify JavaScript Programming. </a:t>
            </a:r>
          </a:p>
          <a:p>
            <a:endParaRPr lang="en-US" dirty="0"/>
          </a:p>
          <a:p>
            <a:r>
              <a:rPr lang="en-US" dirty="0"/>
              <a:t>Easy to use. </a:t>
            </a:r>
          </a:p>
          <a:p>
            <a:endParaRPr lang="en-US" dirty="0"/>
          </a:p>
          <a:p>
            <a:r>
              <a:rPr lang="en-US" dirty="0"/>
              <a:t>Write less, do more.</a:t>
            </a:r>
          </a:p>
        </p:txBody>
      </p:sp>
    </p:spTree>
    <p:extLst>
      <p:ext uri="{BB962C8B-B14F-4D97-AF65-F5344CB8AC3E}">
        <p14:creationId xmlns:p14="http://schemas.microsoft.com/office/powerpoint/2010/main" val="302822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comes with some useful features:</a:t>
            </a:r>
          </a:p>
          <a:p>
            <a:pPr lvl="1"/>
            <a:r>
              <a:rPr lang="en-US" dirty="0"/>
              <a:t>Select elements</a:t>
            </a:r>
          </a:p>
          <a:p>
            <a:pPr lvl="1"/>
            <a:r>
              <a:rPr lang="en-US" dirty="0"/>
              <a:t>Manipulate elements</a:t>
            </a:r>
          </a:p>
          <a:p>
            <a:pPr lvl="1"/>
            <a:r>
              <a:rPr lang="en-US" dirty="0"/>
              <a:t>Create Elements</a:t>
            </a:r>
          </a:p>
          <a:p>
            <a:pPr lvl="1"/>
            <a:r>
              <a:rPr lang="en-US" dirty="0"/>
              <a:t>Add Event Listeners</a:t>
            </a:r>
          </a:p>
          <a:p>
            <a:pPr lvl="1"/>
            <a:r>
              <a:rPr lang="en-US" dirty="0"/>
              <a:t>Animate Elements</a:t>
            </a:r>
          </a:p>
          <a:p>
            <a:pPr lvl="1"/>
            <a:r>
              <a:rPr lang="en-US" dirty="0"/>
              <a:t>Ajax Requests</a:t>
            </a:r>
          </a:p>
          <a:p>
            <a:pPr lvl="1"/>
            <a:r>
              <a:rPr lang="en-US" dirty="0"/>
              <a:t>Utilities</a:t>
            </a:r>
          </a:p>
          <a:p>
            <a:r>
              <a:rPr lang="en-US" dirty="0"/>
              <a:t>Find more information: </a:t>
            </a:r>
            <a:r>
              <a:rPr lang="en-US" sz="3100" dirty="0">
                <a:hlinkClick r:id="rId3"/>
              </a:rPr>
              <a:t>https://api.jquery.com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clean and short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Cross-browser support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Lots of people use it.</a:t>
            </a:r>
            <a:endParaRPr lang="en-US" sz="2300" dirty="0"/>
          </a:p>
          <a:p>
            <a:endParaRPr lang="en-US" sz="2300" dirty="0">
              <a:hlinkClick r:id="rId2"/>
            </a:endParaRP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https://en.wikipedia.org/wiki/List_of_JavaScript_libraries</a:t>
            </a:r>
            <a:r>
              <a:rPr lang="en-US" sz="2000" dirty="0"/>
              <a:t> </a:t>
            </a:r>
          </a:p>
          <a:p>
            <a:pPr marL="685800" lvl="2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8392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Include jQuery Library</a:t>
            </a:r>
          </a:p>
          <a:p>
            <a:pPr lvl="1"/>
            <a:r>
              <a:rPr lang="en-US" dirty="0"/>
              <a:t>Download jQuery to Local </a:t>
            </a:r>
          </a:p>
          <a:p>
            <a:pPr lvl="2"/>
            <a:r>
              <a:rPr lang="en-US" dirty="0">
                <a:hlinkClick r:id="rId3"/>
              </a:rPr>
              <a:t>https://jquery.com/download/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 use CDN version</a:t>
            </a:r>
          </a:p>
          <a:p>
            <a:pPr lvl="2"/>
            <a:r>
              <a:rPr lang="en-US" dirty="0">
                <a:hlinkClick r:id="rId4"/>
              </a:rPr>
              <a:t>https://code.jquery.com/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Note: compressed vs. uncompressed.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/>
              <a:t>2. Write Script Code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1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Include jQuery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C045D-C38F-4362-A595-78AF3D183F5E}"/>
              </a:ext>
            </a:extLst>
          </p:cNvPr>
          <p:cNvSpPr txBox="1"/>
          <p:nvPr/>
        </p:nvSpPr>
        <p:spPr>
          <a:xfrm>
            <a:off x="1043608" y="2348880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&lt;head&gt;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&lt;!-- Including CDN version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--&gt;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	&lt;script </a:t>
            </a:r>
            <a:r>
              <a:rPr lang="en-US" sz="2000" dirty="0" err="1"/>
              <a:t>src</a:t>
            </a:r>
            <a:r>
              <a:rPr lang="en-US" sz="2000" dirty="0"/>
              <a:t>=</a:t>
            </a:r>
            <a:r>
              <a:rPr lang="en-US" sz="2000" dirty="0">
                <a:hlinkClick r:id="rId3"/>
              </a:rPr>
              <a:t>https://code.jquery.com/jquery-3.3.1.js</a:t>
            </a:r>
            <a:r>
              <a:rPr lang="en-US" sz="2000" dirty="0"/>
              <a:t>     				integrity=“sha256-2Kok7Mb0yxpgUVvAk/					HJ2jig0SYS2auK4Pfzbm7uH60=” 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crossorigin</a:t>
            </a:r>
            <a:r>
              <a:rPr lang="en-US" sz="2000" dirty="0"/>
              <a:t>=“anonymous”&gt;</a:t>
            </a:r>
          </a:p>
          <a:p>
            <a:r>
              <a:rPr lang="en-US" sz="2000" dirty="0"/>
              <a:t>	&lt;/script&gt;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&lt;!-- or Including local version --&gt;</a:t>
            </a:r>
          </a:p>
          <a:p>
            <a:r>
              <a:rPr lang="en-US" sz="2000" dirty="0"/>
              <a:t>	&lt;script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js</a:t>
            </a:r>
            <a:r>
              <a:rPr lang="en-US" sz="2000" dirty="0"/>
              <a:t>/jquery-3.3.1.js”&gt;&lt;/script&gt;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&lt;!-- then Including your custom script --&gt;</a:t>
            </a:r>
          </a:p>
          <a:p>
            <a:r>
              <a:rPr lang="en-US" sz="2000" dirty="0"/>
              <a:t>	&lt;script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js</a:t>
            </a:r>
            <a:r>
              <a:rPr lang="en-US" sz="2000" dirty="0"/>
              <a:t>/myScript.js”&gt;&lt;/script&gt;</a:t>
            </a:r>
          </a:p>
          <a:p>
            <a:r>
              <a:rPr lang="en-US" sz="20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42351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2. Write jQuery methods in myScript.js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AFC70-EAF6-4E2B-B6DC-6A81467752EE}"/>
              </a:ext>
            </a:extLst>
          </p:cNvPr>
          <p:cNvSpPr txBox="1"/>
          <p:nvPr/>
        </p:nvSpPr>
        <p:spPr>
          <a:xfrm>
            <a:off x="683568" y="2276872"/>
            <a:ext cx="648072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$(document).ready(function(){</a:t>
            </a:r>
          </a:p>
          <a:p>
            <a:r>
              <a:rPr lang="en-US" dirty="0"/>
              <a:t>	// jQuery methods goes here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$(‘#username’).</a:t>
            </a:r>
            <a:r>
              <a:rPr lang="en-US" dirty="0" err="1"/>
              <a:t>css</a:t>
            </a:r>
            <a:r>
              <a:rPr lang="en-US" dirty="0"/>
              <a:t>(‘background-color’, ‘red’);</a:t>
            </a:r>
          </a:p>
          <a:p>
            <a:r>
              <a:rPr lang="en-US" dirty="0"/>
              <a:t>	$(‘#password’).click(function() {</a:t>
            </a:r>
          </a:p>
          <a:p>
            <a:r>
              <a:rPr lang="en-US" dirty="0"/>
              <a:t>		var </a:t>
            </a:r>
            <a:r>
              <a:rPr lang="en-US" dirty="0" err="1"/>
              <a:t>passwordVal</a:t>
            </a:r>
            <a:r>
              <a:rPr lang="en-US" dirty="0"/>
              <a:t> = $(‘#password’).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		if(</a:t>
            </a:r>
            <a:r>
              <a:rPr lang="en-US" dirty="0" err="1"/>
              <a:t>passwordVal</a:t>
            </a:r>
            <a:r>
              <a:rPr lang="en-US" dirty="0"/>
              <a:t> == ‘’){</a:t>
            </a:r>
          </a:p>
          <a:p>
            <a:r>
              <a:rPr lang="en-US" dirty="0"/>
              <a:t>			alert(“Type in your password’);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}); 	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76699-2D5F-4AF1-A0E7-24524F3B7F72}"/>
              </a:ext>
            </a:extLst>
          </p:cNvPr>
          <p:cNvSpPr txBox="1"/>
          <p:nvPr/>
        </p:nvSpPr>
        <p:spPr>
          <a:xfrm>
            <a:off x="2503038" y="5234560"/>
            <a:ext cx="628228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&lt;form action=“#” method=“POST”&gt;</a:t>
            </a:r>
          </a:p>
          <a:p>
            <a:r>
              <a:rPr lang="en-US" dirty="0"/>
              <a:t>	&lt;input type=“text” name=“username” id=“username”&gt;</a:t>
            </a:r>
          </a:p>
          <a:p>
            <a:r>
              <a:rPr lang="en-US" dirty="0"/>
              <a:t>	&lt;input type=“password” name=“password” id=“password”&gt;</a:t>
            </a:r>
          </a:p>
          <a:p>
            <a:r>
              <a:rPr lang="en-US" dirty="0"/>
              <a:t>&lt;/form&gt;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699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F0F0-0A42-4BD2-AEDA-0019F759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jQuery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10A9-91DE-4361-AEA9-ED7D5C3C5E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err="1"/>
              <a:t>Todo</a:t>
            </a:r>
            <a:r>
              <a:rPr lang="en-CA" dirty="0"/>
              <a:t>-list-Project: download from </a:t>
            </a:r>
            <a:r>
              <a:rPr lang="en-CA" dirty="0" err="1"/>
              <a:t>URCourse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676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9957</TotalTime>
  <Words>387</Words>
  <Application>Microsoft Office PowerPoint</Application>
  <PresentationFormat>On-screen Show (4:3)</PresentationFormat>
  <Paragraphs>111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Courier</vt:lpstr>
      <vt:lpstr>Mangal</vt:lpstr>
      <vt:lpstr>Tw Cen MT</vt:lpstr>
      <vt:lpstr>Wingdings</vt:lpstr>
      <vt:lpstr>Wingdings 2</vt:lpstr>
      <vt:lpstr>Median</vt:lpstr>
      <vt:lpstr>CS 215 Web database Programming   jQuery and Bootstrap  Xuegang (Frank) Wang  wang282x@uregina.ca</vt:lpstr>
      <vt:lpstr>Part 1 jQuery</vt:lpstr>
      <vt:lpstr>What is jQuery?</vt:lpstr>
      <vt:lpstr>What is jQuery?</vt:lpstr>
      <vt:lpstr>Why use jQuery?</vt:lpstr>
      <vt:lpstr>How to use jQuery?</vt:lpstr>
      <vt:lpstr>Demo </vt:lpstr>
      <vt:lpstr>Demo</vt:lpstr>
      <vt:lpstr>jQuery Example</vt:lpstr>
      <vt:lpstr>Part 2 Bootstrap </vt:lpstr>
      <vt:lpstr>What is Bootstrap?</vt:lpstr>
      <vt:lpstr>Why would you use it?</vt:lpstr>
      <vt:lpstr>How to use Bootstrap?</vt:lpstr>
    </vt:vector>
  </TitlesOfParts>
  <Company>Memorial University of Newfoundland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2760 Encountering the Computer: Society and the Individual  Syllabus Review  Dr. Orland Hoeber hoeber@mun.ca http://www.cs.mun.ca/~hoeber/teaching/cs2760</dc:title>
  <dc:creator>Orland Hoeber</dc:creator>
  <cp:lastModifiedBy>Xuegang Wang</cp:lastModifiedBy>
  <cp:revision>359</cp:revision>
  <cp:lastPrinted>2015-10-21T15:31:19Z</cp:lastPrinted>
  <dcterms:created xsi:type="dcterms:W3CDTF">2009-01-08T19:41:13Z</dcterms:created>
  <dcterms:modified xsi:type="dcterms:W3CDTF">2018-10-15T00:30:51Z</dcterms:modified>
</cp:coreProperties>
</file>