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B9B416-65C0-4635-836D-45488ED94EB8}" v="9" dt="2023-09-30T04:37:10.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 ranjith" userId="a497971a6db13d18" providerId="LiveId" clId="{E3B9B416-65C0-4635-836D-45488ED94EB8}"/>
    <pc:docChg chg="undo custSel delSld modSld">
      <pc:chgData name="Sti ranjith" userId="a497971a6db13d18" providerId="LiveId" clId="{E3B9B416-65C0-4635-836D-45488ED94EB8}" dt="2023-09-30T04:32:20.175" v="4477" actId="5793"/>
      <pc:docMkLst>
        <pc:docMk/>
      </pc:docMkLst>
      <pc:sldChg chg="modSp mod">
        <pc:chgData name="Sti ranjith" userId="a497971a6db13d18" providerId="LiveId" clId="{E3B9B416-65C0-4635-836D-45488ED94EB8}" dt="2023-09-30T03:49:37.536" v="2068" actId="20577"/>
        <pc:sldMkLst>
          <pc:docMk/>
          <pc:sldMk cId="3010600429" sldId="257"/>
        </pc:sldMkLst>
        <pc:spChg chg="mod">
          <ac:chgData name="Sti ranjith" userId="a497971a6db13d18" providerId="LiveId" clId="{E3B9B416-65C0-4635-836D-45488ED94EB8}" dt="2023-09-30T03:49:37.536" v="2068" actId="20577"/>
          <ac:spMkLst>
            <pc:docMk/>
            <pc:sldMk cId="3010600429" sldId="257"/>
            <ac:spMk id="3" creationId="{728EFA5B-8623-FA36-EA75-91A2C94F2616}"/>
          </ac:spMkLst>
        </pc:spChg>
      </pc:sldChg>
      <pc:sldChg chg="addSp delSp modSp mod">
        <pc:chgData name="Sti ranjith" userId="a497971a6db13d18" providerId="LiveId" clId="{E3B9B416-65C0-4635-836D-45488ED94EB8}" dt="2023-09-30T03:31:26.777" v="435" actId="1076"/>
        <pc:sldMkLst>
          <pc:docMk/>
          <pc:sldMk cId="1205783030" sldId="258"/>
        </pc:sldMkLst>
        <pc:spChg chg="mod">
          <ac:chgData name="Sti ranjith" userId="a497971a6db13d18" providerId="LiveId" clId="{E3B9B416-65C0-4635-836D-45488ED94EB8}" dt="2023-09-30T03:27:56.879" v="424" actId="20577"/>
          <ac:spMkLst>
            <pc:docMk/>
            <pc:sldMk cId="1205783030" sldId="258"/>
            <ac:spMk id="3" creationId="{AF1178D3-EE4D-AA7D-27B7-D6FE3AFECF02}"/>
          </ac:spMkLst>
        </pc:spChg>
        <pc:picChg chg="del">
          <ac:chgData name="Sti ranjith" userId="a497971a6db13d18" providerId="LiveId" clId="{E3B9B416-65C0-4635-836D-45488ED94EB8}" dt="2023-09-30T03:31:22.118" v="434" actId="478"/>
          <ac:picMkLst>
            <pc:docMk/>
            <pc:sldMk cId="1205783030" sldId="258"/>
            <ac:picMk id="4" creationId="{BA82E0ED-5FE9-8413-8584-50ACE9083365}"/>
          </ac:picMkLst>
        </pc:picChg>
        <pc:picChg chg="add mod">
          <ac:chgData name="Sti ranjith" userId="a497971a6db13d18" providerId="LiveId" clId="{E3B9B416-65C0-4635-836D-45488ED94EB8}" dt="2023-09-30T03:31:26.777" v="435" actId="1076"/>
          <ac:picMkLst>
            <pc:docMk/>
            <pc:sldMk cId="1205783030" sldId="258"/>
            <ac:picMk id="6" creationId="{0F8C93A6-C665-21BA-ECE1-9B296277278A}"/>
          </ac:picMkLst>
        </pc:picChg>
      </pc:sldChg>
      <pc:sldChg chg="addSp modSp mod">
        <pc:chgData name="Sti ranjith" userId="a497971a6db13d18" providerId="LiveId" clId="{E3B9B416-65C0-4635-836D-45488ED94EB8}" dt="2023-09-30T04:23:05.099" v="4016" actId="1076"/>
        <pc:sldMkLst>
          <pc:docMk/>
          <pc:sldMk cId="1390045417" sldId="259"/>
        </pc:sldMkLst>
        <pc:spChg chg="mod">
          <ac:chgData name="Sti ranjith" userId="a497971a6db13d18" providerId="LiveId" clId="{E3B9B416-65C0-4635-836D-45488ED94EB8}" dt="2023-09-30T03:33:58.807" v="606" actId="20577"/>
          <ac:spMkLst>
            <pc:docMk/>
            <pc:sldMk cId="1390045417" sldId="259"/>
            <ac:spMk id="3" creationId="{9559BB4E-DD7B-C8DD-AEF6-32D2A608A2FF}"/>
          </ac:spMkLst>
        </pc:spChg>
        <pc:picChg chg="add mod">
          <ac:chgData name="Sti ranjith" userId="a497971a6db13d18" providerId="LiveId" clId="{E3B9B416-65C0-4635-836D-45488ED94EB8}" dt="2023-09-30T04:23:05.099" v="4016" actId="1076"/>
          <ac:picMkLst>
            <pc:docMk/>
            <pc:sldMk cId="1390045417" sldId="259"/>
            <ac:picMk id="5" creationId="{EEFE847C-0106-D037-885F-F8B6305C7B07}"/>
          </ac:picMkLst>
        </pc:picChg>
      </pc:sldChg>
      <pc:sldChg chg="addSp delSp modSp mod">
        <pc:chgData name="Sti ranjith" userId="a497971a6db13d18" providerId="LiveId" clId="{E3B9B416-65C0-4635-836D-45488ED94EB8}" dt="2023-09-30T03:38:09.219" v="1037" actId="20577"/>
        <pc:sldMkLst>
          <pc:docMk/>
          <pc:sldMk cId="4183263828" sldId="260"/>
        </pc:sldMkLst>
        <pc:spChg chg="mod">
          <ac:chgData name="Sti ranjith" userId="a497971a6db13d18" providerId="LiveId" clId="{E3B9B416-65C0-4635-836D-45488ED94EB8}" dt="2023-09-30T03:34:22.886" v="622" actId="20577"/>
          <ac:spMkLst>
            <pc:docMk/>
            <pc:sldMk cId="4183263828" sldId="260"/>
            <ac:spMk id="2" creationId="{0F0918EB-9742-EF8C-DCAB-DF961D5835B6}"/>
          </ac:spMkLst>
        </pc:spChg>
        <pc:spChg chg="mod">
          <ac:chgData name="Sti ranjith" userId="a497971a6db13d18" providerId="LiveId" clId="{E3B9B416-65C0-4635-836D-45488ED94EB8}" dt="2023-09-30T03:38:09.219" v="1037" actId="20577"/>
          <ac:spMkLst>
            <pc:docMk/>
            <pc:sldMk cId="4183263828" sldId="260"/>
            <ac:spMk id="7" creationId="{62B01CC1-0607-C63A-BDDF-3171D69DCFA9}"/>
          </ac:spMkLst>
        </pc:spChg>
        <pc:picChg chg="del">
          <ac:chgData name="Sti ranjith" userId="a497971a6db13d18" providerId="LiveId" clId="{E3B9B416-65C0-4635-836D-45488ED94EB8}" dt="2023-09-30T03:37:52.728" v="1033" actId="478"/>
          <ac:picMkLst>
            <pc:docMk/>
            <pc:sldMk cId="4183263828" sldId="260"/>
            <ac:picMk id="3" creationId="{E8EB64D3-62A9-2763-2C40-9154333E93CE}"/>
          </ac:picMkLst>
        </pc:picChg>
        <pc:picChg chg="add mod">
          <ac:chgData name="Sti ranjith" userId="a497971a6db13d18" providerId="LiveId" clId="{E3B9B416-65C0-4635-836D-45488ED94EB8}" dt="2023-09-30T03:37:59.492" v="1035" actId="1076"/>
          <ac:picMkLst>
            <pc:docMk/>
            <pc:sldMk cId="4183263828" sldId="260"/>
            <ac:picMk id="5" creationId="{3D9EE2F1-5E06-17A0-29F5-7A4AEDEA41E7}"/>
          </ac:picMkLst>
        </pc:picChg>
      </pc:sldChg>
      <pc:sldChg chg="addSp modSp mod">
        <pc:chgData name="Sti ranjith" userId="a497971a6db13d18" providerId="LiveId" clId="{E3B9B416-65C0-4635-836D-45488ED94EB8}" dt="2023-09-30T04:21:08.148" v="4007" actId="14100"/>
        <pc:sldMkLst>
          <pc:docMk/>
          <pc:sldMk cId="2166600211" sldId="261"/>
        </pc:sldMkLst>
        <pc:spChg chg="mod">
          <ac:chgData name="Sti ranjith" userId="a497971a6db13d18" providerId="LiveId" clId="{E3B9B416-65C0-4635-836D-45488ED94EB8}" dt="2023-09-30T03:50:01.258" v="2092" actId="20577"/>
          <ac:spMkLst>
            <pc:docMk/>
            <pc:sldMk cId="2166600211" sldId="261"/>
            <ac:spMk id="2" creationId="{E01D718D-430B-6498-317A-41D32D7F2CCF}"/>
          </ac:spMkLst>
        </pc:spChg>
        <pc:spChg chg="mod">
          <ac:chgData name="Sti ranjith" userId="a497971a6db13d18" providerId="LiveId" clId="{E3B9B416-65C0-4635-836D-45488ED94EB8}" dt="2023-09-30T03:52:56.573" v="2540" actId="20577"/>
          <ac:spMkLst>
            <pc:docMk/>
            <pc:sldMk cId="2166600211" sldId="261"/>
            <ac:spMk id="5" creationId="{1F2F4B0A-46F1-344D-C63C-8450C5C0656B}"/>
          </ac:spMkLst>
        </pc:spChg>
        <pc:picChg chg="add mod">
          <ac:chgData name="Sti ranjith" userId="a497971a6db13d18" providerId="LiveId" clId="{E3B9B416-65C0-4635-836D-45488ED94EB8}" dt="2023-09-30T04:21:08.148" v="4007" actId="14100"/>
          <ac:picMkLst>
            <pc:docMk/>
            <pc:sldMk cId="2166600211" sldId="261"/>
            <ac:picMk id="4" creationId="{3F1AAA85-6E95-8717-65CF-3402BBABD182}"/>
          </ac:picMkLst>
        </pc:picChg>
      </pc:sldChg>
      <pc:sldChg chg="modSp mod">
        <pc:chgData name="Sti ranjith" userId="a497971a6db13d18" providerId="LiveId" clId="{E3B9B416-65C0-4635-836D-45488ED94EB8}" dt="2023-09-30T04:06:09.779" v="3290" actId="20577"/>
        <pc:sldMkLst>
          <pc:docMk/>
          <pc:sldMk cId="346395255" sldId="262"/>
        </pc:sldMkLst>
        <pc:spChg chg="mod">
          <ac:chgData name="Sti ranjith" userId="a497971a6db13d18" providerId="LiveId" clId="{E3B9B416-65C0-4635-836D-45488ED94EB8}" dt="2023-09-30T03:54:30.621" v="2583" actId="20577"/>
          <ac:spMkLst>
            <pc:docMk/>
            <pc:sldMk cId="346395255" sldId="262"/>
            <ac:spMk id="2" creationId="{FEC8C592-021D-1FF8-C555-C33C91C6C406}"/>
          </ac:spMkLst>
        </pc:spChg>
        <pc:spChg chg="mod">
          <ac:chgData name="Sti ranjith" userId="a497971a6db13d18" providerId="LiveId" clId="{E3B9B416-65C0-4635-836D-45488ED94EB8}" dt="2023-09-30T04:06:09.779" v="3290" actId="20577"/>
          <ac:spMkLst>
            <pc:docMk/>
            <pc:sldMk cId="346395255" sldId="262"/>
            <ac:spMk id="3" creationId="{2DED22CB-F621-4750-6E88-8FE14BF0CBB1}"/>
          </ac:spMkLst>
        </pc:spChg>
      </pc:sldChg>
      <pc:sldChg chg="addSp delSp modSp mod">
        <pc:chgData name="Sti ranjith" userId="a497971a6db13d18" providerId="LiveId" clId="{E3B9B416-65C0-4635-836D-45488ED94EB8}" dt="2023-09-30T04:23:49.702" v="4017" actId="20577"/>
        <pc:sldMkLst>
          <pc:docMk/>
          <pc:sldMk cId="4095731780" sldId="263"/>
        </pc:sldMkLst>
        <pc:spChg chg="mod">
          <ac:chgData name="Sti ranjith" userId="a497971a6db13d18" providerId="LiveId" clId="{E3B9B416-65C0-4635-836D-45488ED94EB8}" dt="2023-09-30T04:04:59.855" v="3213" actId="20577"/>
          <ac:spMkLst>
            <pc:docMk/>
            <pc:sldMk cId="4095731780" sldId="263"/>
            <ac:spMk id="2" creationId="{35D0EA1F-4AB6-AFD3-B794-2D16CF81EACC}"/>
          </ac:spMkLst>
        </pc:spChg>
        <pc:spChg chg="del mod">
          <ac:chgData name="Sti ranjith" userId="a497971a6db13d18" providerId="LiveId" clId="{E3B9B416-65C0-4635-836D-45488ED94EB8}" dt="2023-09-30T04:08:59.903" v="3293"/>
          <ac:spMkLst>
            <pc:docMk/>
            <pc:sldMk cId="4095731780" sldId="263"/>
            <ac:spMk id="5" creationId="{80FF27A1-8EAB-2FC8-1BD3-BF140FD120DD}"/>
          </ac:spMkLst>
        </pc:spChg>
        <pc:spChg chg="add mod">
          <ac:chgData name="Sti ranjith" userId="a497971a6db13d18" providerId="LiveId" clId="{E3B9B416-65C0-4635-836D-45488ED94EB8}" dt="2023-09-30T04:23:49.702" v="4017" actId="20577"/>
          <ac:spMkLst>
            <pc:docMk/>
            <pc:sldMk cId="4095731780" sldId="263"/>
            <ac:spMk id="6" creationId="{41D7F3AC-8AE2-2DE5-79E3-1FD3FE774CC9}"/>
          </ac:spMkLst>
        </pc:spChg>
        <pc:picChg chg="del">
          <ac:chgData name="Sti ranjith" userId="a497971a6db13d18" providerId="LiveId" clId="{E3B9B416-65C0-4635-836D-45488ED94EB8}" dt="2023-09-30T04:10:24.408" v="3294" actId="478"/>
          <ac:picMkLst>
            <pc:docMk/>
            <pc:sldMk cId="4095731780" sldId="263"/>
            <ac:picMk id="4" creationId="{71ACA480-BC76-C950-9BE0-94B0101D8C0E}"/>
          </ac:picMkLst>
        </pc:picChg>
      </pc:sldChg>
      <pc:sldChg chg="addSp delSp modSp mod">
        <pc:chgData name="Sti ranjith" userId="a497971a6db13d18" providerId="LiveId" clId="{E3B9B416-65C0-4635-836D-45488ED94EB8}" dt="2023-09-30T04:18:12.105" v="3999" actId="1076"/>
        <pc:sldMkLst>
          <pc:docMk/>
          <pc:sldMk cId="259585943" sldId="264"/>
        </pc:sldMkLst>
        <pc:spChg chg="mod">
          <ac:chgData name="Sti ranjith" userId="a497971a6db13d18" providerId="LiveId" clId="{E3B9B416-65C0-4635-836D-45488ED94EB8}" dt="2023-09-30T04:12:58.724" v="3544" actId="20577"/>
          <ac:spMkLst>
            <pc:docMk/>
            <pc:sldMk cId="259585943" sldId="264"/>
            <ac:spMk id="2" creationId="{7FC08FEE-400C-5450-FEFB-1B4B5E37411D}"/>
          </ac:spMkLst>
        </pc:spChg>
        <pc:spChg chg="mod">
          <ac:chgData name="Sti ranjith" userId="a497971a6db13d18" providerId="LiveId" clId="{E3B9B416-65C0-4635-836D-45488ED94EB8}" dt="2023-09-30T04:16:40.756" v="3994" actId="20577"/>
          <ac:spMkLst>
            <pc:docMk/>
            <pc:sldMk cId="259585943" sldId="264"/>
            <ac:spMk id="3" creationId="{8D670586-23D5-0E31-6BB8-1A48C420E8DF}"/>
          </ac:spMkLst>
        </pc:spChg>
        <pc:picChg chg="del">
          <ac:chgData name="Sti ranjith" userId="a497971a6db13d18" providerId="LiveId" clId="{E3B9B416-65C0-4635-836D-45488ED94EB8}" dt="2023-09-30T04:14:59.006" v="3545" actId="478"/>
          <ac:picMkLst>
            <pc:docMk/>
            <pc:sldMk cId="259585943" sldId="264"/>
            <ac:picMk id="5" creationId="{B3F480A8-66EF-A187-931E-F84F7C9E244B}"/>
          </ac:picMkLst>
        </pc:picChg>
        <pc:picChg chg="add mod">
          <ac:chgData name="Sti ranjith" userId="a497971a6db13d18" providerId="LiveId" clId="{E3B9B416-65C0-4635-836D-45488ED94EB8}" dt="2023-09-30T04:18:12.105" v="3999" actId="1076"/>
          <ac:picMkLst>
            <pc:docMk/>
            <pc:sldMk cId="259585943" sldId="264"/>
            <ac:picMk id="6" creationId="{BFEC8F22-95A8-9DE6-6326-FB1AAA3B9DBE}"/>
          </ac:picMkLst>
        </pc:picChg>
      </pc:sldChg>
      <pc:sldChg chg="del">
        <pc:chgData name="Sti ranjith" userId="a497971a6db13d18" providerId="LiveId" clId="{E3B9B416-65C0-4635-836D-45488ED94EB8}" dt="2023-09-30T04:18:46.312" v="4000" actId="2696"/>
        <pc:sldMkLst>
          <pc:docMk/>
          <pc:sldMk cId="1472116433" sldId="265"/>
        </pc:sldMkLst>
      </pc:sldChg>
      <pc:sldChg chg="addSp delSp modSp mod">
        <pc:chgData name="Sti ranjith" userId="a497971a6db13d18" providerId="LiveId" clId="{E3B9B416-65C0-4635-836D-45488ED94EB8}" dt="2023-09-30T04:29:39.314" v="4155" actId="14100"/>
        <pc:sldMkLst>
          <pc:docMk/>
          <pc:sldMk cId="1104473696" sldId="266"/>
        </pc:sldMkLst>
        <pc:spChg chg="add mod">
          <ac:chgData name="Sti ranjith" userId="a497971a6db13d18" providerId="LiveId" clId="{E3B9B416-65C0-4635-836D-45488ED94EB8}" dt="2023-09-30T04:29:22.610" v="4152" actId="5793"/>
          <ac:spMkLst>
            <pc:docMk/>
            <pc:sldMk cId="1104473696" sldId="266"/>
            <ac:spMk id="5" creationId="{5875BD66-CE5B-CC16-26FC-DDE0FE8A0604}"/>
          </ac:spMkLst>
        </pc:spChg>
        <pc:picChg chg="del mod">
          <ac:chgData name="Sti ranjith" userId="a497971a6db13d18" providerId="LiveId" clId="{E3B9B416-65C0-4635-836D-45488ED94EB8}" dt="2023-09-30T04:26:01.792" v="4019" actId="478"/>
          <ac:picMkLst>
            <pc:docMk/>
            <pc:sldMk cId="1104473696" sldId="266"/>
            <ac:picMk id="4" creationId="{36E28A59-0F36-1539-5B00-FCACABB8DC23}"/>
          </ac:picMkLst>
        </pc:picChg>
        <pc:picChg chg="add mod">
          <ac:chgData name="Sti ranjith" userId="a497971a6db13d18" providerId="LiveId" clId="{E3B9B416-65C0-4635-836D-45488ED94EB8}" dt="2023-09-30T04:29:39.314" v="4155" actId="14100"/>
          <ac:picMkLst>
            <pc:docMk/>
            <pc:sldMk cId="1104473696" sldId="266"/>
            <ac:picMk id="7" creationId="{814C7D08-9234-EFE8-E88B-3467315F538E}"/>
          </ac:picMkLst>
        </pc:picChg>
      </pc:sldChg>
      <pc:sldChg chg="modSp mod">
        <pc:chgData name="Sti ranjith" userId="a497971a6db13d18" providerId="LiveId" clId="{E3B9B416-65C0-4635-836D-45488ED94EB8}" dt="2023-09-30T04:32:20.175" v="4477" actId="5793"/>
        <pc:sldMkLst>
          <pc:docMk/>
          <pc:sldMk cId="2995364323" sldId="267"/>
        </pc:sldMkLst>
        <pc:spChg chg="mod">
          <ac:chgData name="Sti ranjith" userId="a497971a6db13d18" providerId="LiveId" clId="{E3B9B416-65C0-4635-836D-45488ED94EB8}" dt="2023-09-30T04:32:20.175" v="4477" actId="5793"/>
          <ac:spMkLst>
            <pc:docMk/>
            <pc:sldMk cId="2995364323" sldId="267"/>
            <ac:spMk id="3" creationId="{C64EE1F6-B05C-46E9-45F5-7E6F7BFDF0D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platform.cloud.ibm.com/registration/stepone?context=cpdaas&amp;apps=cos%2Cdatastage%2Cdata_catalog&amp;regions=us-south%2Ceu-de&amp;uucid=0777b2bbb543d3da&amp;utm_content=CPDW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bm.com/docs/en/SSEP7J_11.2.0/com.ibm.swg.ba.cognos.ca_explorations.doc/ca_explorations_visualizations.html" TargetMode="External"/><Relationship Id="rId2" Type="http://schemas.openxmlformats.org/officeDocument/2006/relationships/hyperlink" Target="https://www.ibm.com/docs/en/SSEP7J_11.2.0/com.ibm.swg.ba.cognos.ca_explorations.doc/ca_explore_relationship_diagram.html" TargetMode="External"/><Relationship Id="rId1" Type="http://schemas.openxmlformats.org/officeDocument/2006/relationships/slideLayout" Target="../slideLayouts/slideLayout2.xml"/><Relationship Id="rId4" Type="http://schemas.openxmlformats.org/officeDocument/2006/relationships/hyperlink" Target="https://www.ibm.com/docs/en/SSEP7J_11.2.0/com.ibm.swg.ba.cognos.ca_explorations.doc/c_ca_advanced_dataanalytic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2F72-69BC-ED38-2A12-05B1E0BAB6D8}"/>
              </a:ext>
            </a:extLst>
          </p:cNvPr>
          <p:cNvSpPr>
            <a:spLocks noGrp="1"/>
          </p:cNvSpPr>
          <p:nvPr>
            <p:ph type="ctrTitle"/>
          </p:nvPr>
        </p:nvSpPr>
        <p:spPr>
          <a:xfrm>
            <a:off x="2382909" y="2099728"/>
            <a:ext cx="7426181" cy="1557869"/>
          </a:xfrm>
        </p:spPr>
        <p:txBody>
          <a:bodyPr/>
          <a:lstStyle/>
          <a:p>
            <a:r>
              <a:rPr lang="en-US" b="1" dirty="0">
                <a:solidFill>
                  <a:schemeClr val="bg1">
                    <a:lumMod val="10000"/>
                  </a:schemeClr>
                </a:solidFill>
              </a:rPr>
              <a:t>Data Warehousing </a:t>
            </a:r>
          </a:p>
        </p:txBody>
      </p:sp>
      <p:sp>
        <p:nvSpPr>
          <p:cNvPr id="3" name="Subtitle 2">
            <a:extLst>
              <a:ext uri="{FF2B5EF4-FFF2-40B4-BE49-F238E27FC236}">
                <a16:creationId xmlns:a16="http://schemas.microsoft.com/office/drawing/2014/main" id="{A9216519-38CA-4518-59C0-EF954E0455A3}"/>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PROBLEM DEFINITION AND DESIGN THINKING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83B4-1DCC-5A77-A296-B346EE13AD9D}"/>
              </a:ext>
            </a:extLst>
          </p:cNvPr>
          <p:cNvSpPr>
            <a:spLocks noGrp="1"/>
          </p:cNvSpPr>
          <p:nvPr>
            <p:ph type="title"/>
          </p:nvPr>
        </p:nvSpPr>
        <p:spPr>
          <a:xfrm>
            <a:off x="-1722420" y="1253065"/>
            <a:ext cx="9601196" cy="1303867"/>
          </a:xfrm>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C64EE1F6-B05C-46E9-45F5-7E6F7BFDF0D9}"/>
              </a:ext>
            </a:extLst>
          </p:cNvPr>
          <p:cNvSpPr>
            <a:spLocks noGrp="1"/>
          </p:cNvSpPr>
          <p:nvPr>
            <p:ph idx="1"/>
          </p:nvPr>
        </p:nvSpPr>
        <p:spPr/>
        <p:txBody>
          <a:bodyPr>
            <a:normAutofit/>
          </a:bodyPr>
          <a:lstStyle/>
          <a:p>
            <a:pPr>
              <a:buFont typeface="Arial" panose="020B0604020202020204" pitchFamily="34" charset="0"/>
              <a:buChar char="•"/>
            </a:pPr>
            <a:r>
              <a:rPr lang="en-US" sz="2000" b="0" i="0" dirty="0">
                <a:solidFill>
                  <a:srgbClr val="1A1A1A"/>
                </a:solidFill>
                <a:effectLst/>
                <a:latin typeface="Times New Roman" panose="02020603050405020304" pitchFamily="18" charset="0"/>
                <a:cs typeface="Times New Roman" panose="02020603050405020304" pitchFamily="18" charset="0"/>
              </a:rPr>
              <a:t>Databases play a critical role in almost all areas where computers are used. Today, there are many challenges in the data mining system. A great example of data warehousing that everyone can relate to is what Facebook does. Data mining is widely used in fraud detection contexts, as an aid in marketing campaigns, and even supermarkets use it. </a:t>
            </a:r>
          </a:p>
          <a:p>
            <a:pPr>
              <a:buFont typeface="Arial" panose="020B0604020202020204" pitchFamily="34" charset="0"/>
              <a:buChar char="•"/>
            </a:pPr>
            <a:r>
              <a:rPr lang="en-US" sz="2000" b="0" i="0" dirty="0">
                <a:solidFill>
                  <a:srgbClr val="1A1A1A"/>
                </a:solidFill>
                <a:effectLst/>
                <a:latin typeface="Times New Roman" panose="02020603050405020304" pitchFamily="18" charset="0"/>
                <a:cs typeface="Times New Roman" panose="02020603050405020304" pitchFamily="18" charset="0"/>
              </a:rPr>
              <a:t>Data warehouse provides us generalized and consolidated data in a multidimensional view. Several types of analytical software are available: statistical, machine learning, and neural networks.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36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BBB6-DCC9-E2A1-86CA-78A32C8EB4AB}"/>
              </a:ext>
            </a:extLst>
          </p:cNvPr>
          <p:cNvSpPr>
            <a:spLocks noGrp="1"/>
          </p:cNvSpPr>
          <p:nvPr>
            <p:ph type="title"/>
          </p:nvPr>
        </p:nvSpPr>
        <p:spPr>
          <a:xfrm>
            <a:off x="1295401" y="1532441"/>
            <a:ext cx="9601196" cy="1303867"/>
          </a:xfrm>
        </p:spPr>
        <p:txBody>
          <a:bodyPr anchor="ctr"/>
          <a:lstStyle/>
          <a:p>
            <a:pPr algn="l"/>
            <a:r>
              <a:rPr lang="en-IN" b="1" dirty="0"/>
              <a:t>Abstract</a:t>
            </a:r>
            <a:endParaRPr lang="en-US" b="1" dirty="0"/>
          </a:p>
        </p:txBody>
      </p:sp>
      <p:sp>
        <p:nvSpPr>
          <p:cNvPr id="3" name="Content Placeholder 2">
            <a:extLst>
              <a:ext uri="{FF2B5EF4-FFF2-40B4-BE49-F238E27FC236}">
                <a16:creationId xmlns:a16="http://schemas.microsoft.com/office/drawing/2014/main" id="{728EFA5B-8623-FA36-EA75-91A2C94F2616}"/>
              </a:ext>
            </a:extLst>
          </p:cNvPr>
          <p:cNvSpPr>
            <a:spLocks noGrp="1"/>
          </p:cNvSpPr>
          <p:nvPr>
            <p:ph idx="1"/>
          </p:nvPr>
        </p:nvSpPr>
        <p:spPr/>
        <p:txBody>
          <a:bodyPr>
            <a:normAutofit fontScale="85000" lnSpcReduction="10000"/>
          </a:bodyPr>
          <a:lstStyle/>
          <a:p>
            <a:pPr marL="0" indent="0" algn="just">
              <a:buNone/>
            </a:pPr>
            <a:r>
              <a:rPr lang="en-IN" b="0" i="0" dirty="0">
                <a:solidFill>
                  <a:srgbClr val="333333"/>
                </a:solidFill>
                <a:effectLst/>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Data warehouses and on-line analytical processing (OLAP) tools have become essential elements of decision support systems. Traditionally, data warehouses are refreshed periodically (for example, nightly) by extracting, transforming, cleaning and consolidating data from several operational data sources. The data in the warehouse is then used to periodically generate reports, or to rebuild multidimensional (data cube) views of the data for on-line querying and analysis. Increasingly, however, we are seeing business intelligence applications in telecommunications, electronic commerce, and other industries, that are characterized by very high data volumes and data flow rates, and that require continuous analysis and mining of the data. For such applications, rather different data warehousing and on-line analysis architectures are required. In this paper, we first motivate the need for a new architecture by summarizing the requirements of these applications.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60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3880-7730-6ECA-70A3-63DA35E02D35}"/>
              </a:ext>
            </a:extLst>
          </p:cNvPr>
          <p:cNvSpPr>
            <a:spLocks noGrp="1"/>
          </p:cNvSpPr>
          <p:nvPr>
            <p:ph type="title"/>
          </p:nvPr>
        </p:nvSpPr>
        <p:spPr>
          <a:xfrm>
            <a:off x="1295401" y="1461433"/>
            <a:ext cx="9601196" cy="1303867"/>
          </a:xfrm>
        </p:spPr>
        <p:txBody>
          <a:bodyPr anchor="ctr"/>
          <a:lstStyle/>
          <a:p>
            <a:pPr algn="l"/>
            <a:r>
              <a:rPr lang="en-IN" b="1" dirty="0"/>
              <a:t>Problem Definition</a:t>
            </a:r>
            <a:endParaRPr lang="en-US" b="1" dirty="0"/>
          </a:p>
        </p:txBody>
      </p:sp>
      <p:sp>
        <p:nvSpPr>
          <p:cNvPr id="3" name="Content Placeholder 2">
            <a:extLst>
              <a:ext uri="{FF2B5EF4-FFF2-40B4-BE49-F238E27FC236}">
                <a16:creationId xmlns:a16="http://schemas.microsoft.com/office/drawing/2014/main" id="{AF1178D3-EE4D-AA7D-27B7-D6FE3AFECF02}"/>
              </a:ext>
            </a:extLst>
          </p:cNvPr>
          <p:cNvSpPr>
            <a:spLocks noGrp="1"/>
          </p:cNvSpPr>
          <p:nvPr>
            <p:ph idx="1"/>
          </p:nvPr>
        </p:nvSpPr>
        <p:spPr>
          <a:xfrm>
            <a:off x="1295401" y="2556932"/>
            <a:ext cx="4800599" cy="3318936"/>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The project involves designing and setting up a robust warehouse using IBM cloud Db2 Warehouse. The objective is to bring together data from various sources, perform advanced data integration and transformation, and provide data architects with the tools to explore, analyze, and deliver actionable data for informed decision making. This project encompasses defining the data warehouse structure, integrating data source, performing ETL processes, and enabling data analysis.</a:t>
            </a:r>
          </a:p>
        </p:txBody>
      </p:sp>
      <p:pic>
        <p:nvPicPr>
          <p:cNvPr id="5" name="Picture 4">
            <a:extLst>
              <a:ext uri="{FF2B5EF4-FFF2-40B4-BE49-F238E27FC236}">
                <a16:creationId xmlns:a16="http://schemas.microsoft.com/office/drawing/2014/main" id="{353CC484-9195-ED6A-FA5D-F09B1094DAA3}"/>
              </a:ext>
            </a:extLst>
          </p:cNvPr>
          <p:cNvPicPr>
            <a:picLocks noChangeAspect="1"/>
          </p:cNvPicPr>
          <p:nvPr/>
        </p:nvPicPr>
        <p:blipFill>
          <a:blip r:embed="rId2"/>
          <a:stretch>
            <a:fillRect/>
          </a:stretch>
        </p:blipFill>
        <p:spPr>
          <a:xfrm>
            <a:off x="6361471" y="2556932"/>
            <a:ext cx="4124632" cy="3158067"/>
          </a:xfrm>
          <a:prstGeom prst="rect">
            <a:avLst/>
          </a:prstGeom>
        </p:spPr>
      </p:pic>
    </p:spTree>
    <p:extLst>
      <p:ext uri="{BB962C8B-B14F-4D97-AF65-F5344CB8AC3E}">
        <p14:creationId xmlns:p14="http://schemas.microsoft.com/office/powerpoint/2010/main" val="120578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EED3-CDE4-AFEC-D299-3993FF3E7A1D}"/>
              </a:ext>
            </a:extLst>
          </p:cNvPr>
          <p:cNvSpPr>
            <a:spLocks noGrp="1"/>
          </p:cNvSpPr>
          <p:nvPr>
            <p:ph type="title"/>
          </p:nvPr>
        </p:nvSpPr>
        <p:spPr>
          <a:xfrm>
            <a:off x="-1349629" y="1408178"/>
            <a:ext cx="9601196" cy="1303867"/>
          </a:xfrm>
        </p:spPr>
        <p:txBody>
          <a:bodyPr anchor="ctr"/>
          <a:lstStyle/>
          <a:p>
            <a:r>
              <a:rPr lang="en-IN" b="1" dirty="0"/>
              <a:t>Design Thinking</a:t>
            </a:r>
            <a:endParaRPr lang="en-US" b="1" dirty="0"/>
          </a:p>
        </p:txBody>
      </p:sp>
      <p:sp>
        <p:nvSpPr>
          <p:cNvPr id="3" name="Content Placeholder 2">
            <a:extLst>
              <a:ext uri="{FF2B5EF4-FFF2-40B4-BE49-F238E27FC236}">
                <a16:creationId xmlns:a16="http://schemas.microsoft.com/office/drawing/2014/main" id="{9559BB4E-DD7B-C8DD-AEF6-32D2A608A2FF}"/>
              </a:ext>
            </a:extLst>
          </p:cNvPr>
          <p:cNvSpPr>
            <a:spLocks noGrp="1"/>
          </p:cNvSpPr>
          <p:nvPr>
            <p:ph idx="1"/>
          </p:nvPr>
        </p:nvSpPr>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To address this problem, we follow a systematic approach involving the following key steps:</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Data warehouse structure</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Data integration</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ETL processes</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Data Exploration</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Actionable Insights</a:t>
            </a: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FE847C-0106-D037-885F-F8B6305C7B07}"/>
              </a:ext>
            </a:extLst>
          </p:cNvPr>
          <p:cNvPicPr>
            <a:picLocks noChangeAspect="1"/>
          </p:cNvPicPr>
          <p:nvPr/>
        </p:nvPicPr>
        <p:blipFill>
          <a:blip r:embed="rId2"/>
          <a:stretch>
            <a:fillRect/>
          </a:stretch>
        </p:blipFill>
        <p:spPr>
          <a:xfrm>
            <a:off x="6618233" y="3044178"/>
            <a:ext cx="4278364" cy="2831690"/>
          </a:xfrm>
          <a:prstGeom prst="rect">
            <a:avLst/>
          </a:prstGeom>
        </p:spPr>
      </p:pic>
    </p:spTree>
    <p:extLst>
      <p:ext uri="{BB962C8B-B14F-4D97-AF65-F5344CB8AC3E}">
        <p14:creationId xmlns:p14="http://schemas.microsoft.com/office/powerpoint/2010/main" val="139004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18EB-9742-EF8C-DCAB-DF961D5835B6}"/>
              </a:ext>
            </a:extLst>
          </p:cNvPr>
          <p:cNvSpPr>
            <a:spLocks noGrp="1"/>
          </p:cNvSpPr>
          <p:nvPr>
            <p:ph type="title"/>
          </p:nvPr>
        </p:nvSpPr>
        <p:spPr>
          <a:xfrm>
            <a:off x="-1527149" y="1390426"/>
            <a:ext cx="9601196" cy="1303867"/>
          </a:xfrm>
        </p:spPr>
        <p:txBody>
          <a:bodyPr/>
          <a:lstStyle/>
          <a:p>
            <a:r>
              <a:rPr lang="en-IN" b="1" dirty="0"/>
              <a:t>                  Data Warehouse Structure</a:t>
            </a:r>
            <a:endParaRPr lang="en-US" b="1" dirty="0"/>
          </a:p>
        </p:txBody>
      </p:sp>
      <p:sp>
        <p:nvSpPr>
          <p:cNvPr id="7" name="Content Placeholder 6">
            <a:extLst>
              <a:ext uri="{FF2B5EF4-FFF2-40B4-BE49-F238E27FC236}">
                <a16:creationId xmlns:a16="http://schemas.microsoft.com/office/drawing/2014/main" id="{62B01CC1-0607-C63A-BDDF-3171D69DCFA9}"/>
              </a:ext>
            </a:extLst>
          </p:cNvPr>
          <p:cNvSpPr>
            <a:spLocks noGrp="1"/>
          </p:cNvSpPr>
          <p:nvPr>
            <p:ph idx="1"/>
          </p:nvPr>
        </p:nvSpPr>
        <p:spPr>
          <a:xfrm>
            <a:off x="1295401" y="2556932"/>
            <a:ext cx="5541631" cy="3318936"/>
          </a:xfrm>
        </p:spPr>
        <p:txBody>
          <a:bodyPr>
            <a:normAutofit fontScale="62500" lnSpcReduction="20000"/>
          </a:bodyPr>
          <a:lstStyle/>
          <a:p>
            <a:pPr algn="l" fontAlgn="base">
              <a:buFont typeface="Arial" panose="020B0604020202020204" pitchFamily="34" charset="0"/>
              <a:buChar char="•"/>
            </a:pPr>
            <a:r>
              <a:rPr lang="en-US" b="1" i="0" dirty="0">
                <a:solidFill>
                  <a:srgbClr val="161616"/>
                </a:solidFill>
                <a:effectLst/>
                <a:latin typeface="Times New Roman" panose="02020603050405020304" pitchFamily="18" charset="0"/>
                <a:cs typeface="Times New Roman" panose="02020603050405020304" pitchFamily="18" charset="0"/>
              </a:rPr>
              <a:t>Bottom tier: </a:t>
            </a:r>
            <a:r>
              <a:rPr lang="en-US" b="0" i="0" dirty="0">
                <a:solidFill>
                  <a:srgbClr val="161616"/>
                </a:solidFill>
                <a:effectLst/>
                <a:latin typeface="Times New Roman" panose="02020603050405020304" pitchFamily="18" charset="0"/>
                <a:cs typeface="Times New Roman" panose="02020603050405020304" pitchFamily="18" charset="0"/>
              </a:rPr>
              <a:t>The bottom tier consists of a data warehouse server, usually a relational database system, which collects, cleanses, and transforms data from multiple data sources through a process known as Extract, Transform, and Load (ETL) or a process known as Extract, Load, and Transform (ELT).</a:t>
            </a:r>
          </a:p>
          <a:p>
            <a:pPr algn="l" fontAlgn="base">
              <a:buFont typeface="Arial" panose="020B0604020202020204" pitchFamily="34" charset="0"/>
              <a:buChar char="•"/>
            </a:pPr>
            <a:r>
              <a:rPr lang="en-US" b="1" i="0" dirty="0">
                <a:solidFill>
                  <a:srgbClr val="161616"/>
                </a:solidFill>
                <a:effectLst/>
                <a:latin typeface="Times New Roman" panose="02020603050405020304" pitchFamily="18" charset="0"/>
                <a:cs typeface="Times New Roman" panose="02020603050405020304" pitchFamily="18" charset="0"/>
              </a:rPr>
              <a:t>Middle tier: </a:t>
            </a:r>
            <a:r>
              <a:rPr lang="en-US" b="0" i="0" dirty="0">
                <a:solidFill>
                  <a:srgbClr val="161616"/>
                </a:solidFill>
                <a:effectLst/>
                <a:latin typeface="Times New Roman" panose="02020603050405020304" pitchFamily="18" charset="0"/>
                <a:cs typeface="Times New Roman" panose="02020603050405020304" pitchFamily="18" charset="0"/>
              </a:rPr>
              <a:t>The middle tier consists of an OLAP (i.e. online analytical processing) server which enables fast query speeds. Three types of OLAP models can be used in this tier, which are known as ROLAP, MOLAP and HOLAP. The type of OLAP model used is dependent on the type of database system that exists.</a:t>
            </a:r>
          </a:p>
          <a:p>
            <a:pPr algn="l" fontAlgn="base">
              <a:buFont typeface="Arial" panose="020B0604020202020204" pitchFamily="34" charset="0"/>
              <a:buChar char="•"/>
            </a:pPr>
            <a:r>
              <a:rPr lang="en-US" b="1" i="0" dirty="0">
                <a:solidFill>
                  <a:srgbClr val="161616"/>
                </a:solidFill>
                <a:effectLst/>
                <a:latin typeface="Times New Roman" panose="02020603050405020304" pitchFamily="18" charset="0"/>
                <a:cs typeface="Times New Roman" panose="02020603050405020304" pitchFamily="18" charset="0"/>
              </a:rPr>
              <a:t>Top tier: </a:t>
            </a:r>
            <a:r>
              <a:rPr lang="en-US" b="0" i="0" dirty="0">
                <a:solidFill>
                  <a:srgbClr val="161616"/>
                </a:solidFill>
                <a:effectLst/>
                <a:latin typeface="Times New Roman" panose="02020603050405020304" pitchFamily="18" charset="0"/>
                <a:cs typeface="Times New Roman" panose="02020603050405020304" pitchFamily="18" charset="0"/>
              </a:rPr>
              <a:t>The top tier is represented by some kind of front-end user interface or reporting tool, which enables end users to conduct ad-hoc data analysis on their business data.</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3ECA9D-5E1F-8D66-740A-C2530946B5DC}"/>
              </a:ext>
            </a:extLst>
          </p:cNvPr>
          <p:cNvPicPr>
            <a:picLocks noChangeAspect="1"/>
          </p:cNvPicPr>
          <p:nvPr/>
        </p:nvPicPr>
        <p:blipFill>
          <a:blip r:embed="rId2"/>
          <a:stretch>
            <a:fillRect/>
          </a:stretch>
        </p:blipFill>
        <p:spPr>
          <a:xfrm>
            <a:off x="6837032" y="2694293"/>
            <a:ext cx="4424526" cy="2755290"/>
          </a:xfrm>
          <a:prstGeom prst="rect">
            <a:avLst/>
          </a:prstGeom>
        </p:spPr>
      </p:pic>
    </p:spTree>
    <p:extLst>
      <p:ext uri="{BB962C8B-B14F-4D97-AF65-F5344CB8AC3E}">
        <p14:creationId xmlns:p14="http://schemas.microsoft.com/office/powerpoint/2010/main" val="418326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D718D-430B-6498-317A-41D32D7F2CCF}"/>
              </a:ext>
            </a:extLst>
          </p:cNvPr>
          <p:cNvSpPr>
            <a:spLocks noGrp="1"/>
          </p:cNvSpPr>
          <p:nvPr>
            <p:ph type="title"/>
          </p:nvPr>
        </p:nvSpPr>
        <p:spPr>
          <a:xfrm>
            <a:off x="-1207614" y="1395080"/>
            <a:ext cx="9601196" cy="1303867"/>
          </a:xfrm>
        </p:spPr>
        <p:txBody>
          <a:bodyPr/>
          <a:lstStyle/>
          <a:p>
            <a:r>
              <a:rPr lang="en-IN" b="1" dirty="0"/>
              <a:t>Data Integration</a:t>
            </a:r>
            <a:endParaRPr lang="en-US" b="1" dirty="0"/>
          </a:p>
        </p:txBody>
      </p:sp>
      <p:sp>
        <p:nvSpPr>
          <p:cNvPr id="5" name="Content Placeholder 4">
            <a:extLst>
              <a:ext uri="{FF2B5EF4-FFF2-40B4-BE49-F238E27FC236}">
                <a16:creationId xmlns:a16="http://schemas.microsoft.com/office/drawing/2014/main" id="{1F2F4B0A-46F1-344D-C63C-8450C5C0656B}"/>
              </a:ext>
            </a:extLst>
          </p:cNvPr>
          <p:cNvSpPr>
            <a:spLocks noGrp="1"/>
          </p:cNvSpPr>
          <p:nvPr>
            <p:ph idx="1"/>
          </p:nvPr>
        </p:nvSpPr>
        <p:spPr>
          <a:xfrm>
            <a:off x="1029611" y="2499586"/>
            <a:ext cx="9601196" cy="3318936"/>
          </a:xfrm>
        </p:spPr>
        <p:txBody>
          <a:bodyPr>
            <a:noAutofit/>
          </a:bodyPr>
          <a:lstStyle/>
          <a:p>
            <a:r>
              <a:rPr lang="en-US" sz="2000" dirty="0">
                <a:latin typeface="Times New Roman" panose="02020603050405020304" pitchFamily="18" charset="0"/>
                <a:cs typeface="Times New Roman" panose="02020603050405020304" pitchFamily="18" charset="0"/>
              </a:rPr>
              <a:t>Turn raw data into quality info, fast: Quickly transform large amounts of raw data from any format, complexity or size into consumable, quality information.</a:t>
            </a:r>
          </a:p>
          <a:p>
            <a:pPr fontAlgn="base"/>
            <a:r>
              <a:rPr lang="en-US" sz="2000" dirty="0">
                <a:latin typeface="Times New Roman" panose="02020603050405020304" pitchFamily="18" charset="0"/>
                <a:cs typeface="Times New Roman" panose="02020603050405020304" pitchFamily="18" charset="0"/>
              </a:rPr>
              <a:t>Simplify real-time data integration: Detect unknown data incidents earlier, resolve them faster and deliver reliable and readily consumable data.</a:t>
            </a:r>
          </a:p>
          <a:p>
            <a:pPr fontAlgn="base"/>
            <a:r>
              <a:rPr lang="en-US" sz="2000" dirty="0">
                <a:latin typeface="Times New Roman" panose="02020603050405020304" pitchFamily="18" charset="0"/>
                <a:cs typeface="Times New Roman" panose="02020603050405020304" pitchFamily="18" charset="0"/>
              </a:rPr>
              <a:t>Simplify data governance and maintain privacy: Understand and govern all enterprise data to manage risk and accelerate insights.</a:t>
            </a:r>
            <a:endParaRPr lang="en-US" sz="2000" dirty="0">
              <a:effectLst/>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Break down data silos: Get a single view of data across different data types and sources without data movement and in a secure, governed fashion.</a:t>
            </a:r>
          </a:p>
          <a:p>
            <a:pPr fontAlgn="base"/>
            <a:r>
              <a:rPr lang="en-US" sz="2000" dirty="0">
                <a:latin typeface="Times New Roman" panose="02020603050405020304" pitchFamily="18" charset="0"/>
                <a:cs typeface="Times New Roman" panose="02020603050405020304" pitchFamily="18" charset="0"/>
              </a:rPr>
              <a:t>Deliver reliable data: Detect unknown data incidents earlier, resolve them faster and deliver trustworthy data.</a:t>
            </a:r>
            <a:endParaRPr lang="en-US" sz="2000" dirty="0">
              <a:effectLst/>
              <a:latin typeface="Times New Roman" panose="02020603050405020304" pitchFamily="18" charset="0"/>
              <a:cs typeface="Times New Roman" panose="02020603050405020304" pitchFamily="18" charset="0"/>
            </a:endParaRPr>
          </a:p>
          <a:p>
            <a:pPr marL="0" indent="0">
              <a:buNone/>
            </a:pPr>
            <a:br>
              <a:rPr lang="en-US" sz="2000" u="none" strike="noStrike" dirty="0">
                <a:effectLst/>
                <a:latin typeface="inherit"/>
                <a:hlinkClick r:id="rId2"/>
              </a:rPr>
            </a:br>
            <a:br>
              <a:rPr lang="en-US" sz="2000" u="none" strike="noStrike" dirty="0">
                <a:effectLst/>
                <a:latin typeface="inherit"/>
                <a:hlinkClick r:id="rId2"/>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60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C592-021D-1FF8-C555-C33C91C6C406}"/>
              </a:ext>
            </a:extLst>
          </p:cNvPr>
          <p:cNvSpPr>
            <a:spLocks noGrp="1"/>
          </p:cNvSpPr>
          <p:nvPr>
            <p:ph type="title"/>
          </p:nvPr>
        </p:nvSpPr>
        <p:spPr>
          <a:xfrm>
            <a:off x="-976842" y="1425929"/>
            <a:ext cx="9601196" cy="1303867"/>
          </a:xfrm>
        </p:spPr>
        <p:txBody>
          <a:bodyPr/>
          <a:lstStyle/>
          <a:p>
            <a:r>
              <a:rPr lang="en-US" b="1" dirty="0"/>
              <a:t>ETL Process</a:t>
            </a:r>
          </a:p>
        </p:txBody>
      </p:sp>
      <p:sp>
        <p:nvSpPr>
          <p:cNvPr id="3" name="Content Placeholder 2">
            <a:extLst>
              <a:ext uri="{FF2B5EF4-FFF2-40B4-BE49-F238E27FC236}">
                <a16:creationId xmlns:a16="http://schemas.microsoft.com/office/drawing/2014/main" id="{2DED22CB-F621-4750-6E88-8FE14BF0CBB1}"/>
              </a:ext>
            </a:extLst>
          </p:cNvPr>
          <p:cNvSpPr>
            <a:spLocks noGrp="1"/>
          </p:cNvSpPr>
          <p:nvPr>
            <p:ph idx="1"/>
          </p:nvPr>
        </p:nvSpPr>
        <p:spPr/>
        <p:txBody>
          <a:bodyPr>
            <a:normAutofit/>
          </a:bodyPr>
          <a:lstStyle/>
          <a:p>
            <a:pPr algn="l">
              <a:buFont typeface="Arial" panose="020B0604020202020204" pitchFamily="34" charset="0"/>
              <a:buChar char="•"/>
            </a:pPr>
            <a:r>
              <a:rPr lang="en-US" sz="2000" b="1" i="1" dirty="0">
                <a:solidFill>
                  <a:srgbClr val="10161B"/>
                </a:solidFill>
                <a:effectLst/>
                <a:latin typeface="Times New Roman" panose="02020603050405020304" pitchFamily="18" charset="0"/>
                <a:cs typeface="Times New Roman" panose="02020603050405020304" pitchFamily="18" charset="0"/>
              </a:rPr>
              <a:t>Data extraction</a:t>
            </a:r>
            <a:r>
              <a:rPr lang="en-US" sz="2000" b="0" i="0" dirty="0">
                <a:solidFill>
                  <a:srgbClr val="10161B"/>
                </a:solidFill>
                <a:effectLst/>
                <a:latin typeface="Times New Roman" panose="02020603050405020304" pitchFamily="18" charset="0"/>
                <a:cs typeface="Times New Roman" panose="02020603050405020304" pitchFamily="18" charset="0"/>
              </a:rPr>
              <a:t> involves extracting data from homogeneous or heterogeneous sources</a:t>
            </a:r>
          </a:p>
          <a:p>
            <a:pPr algn="l">
              <a:buFont typeface="Arial" panose="020B0604020202020204" pitchFamily="34" charset="0"/>
              <a:buChar char="•"/>
            </a:pPr>
            <a:r>
              <a:rPr lang="en-US" sz="2000" b="1" i="1" dirty="0">
                <a:solidFill>
                  <a:srgbClr val="10161B"/>
                </a:solidFill>
                <a:effectLst/>
                <a:latin typeface="Times New Roman" panose="02020603050405020304" pitchFamily="18" charset="0"/>
                <a:cs typeface="Times New Roman" panose="02020603050405020304" pitchFamily="18" charset="0"/>
              </a:rPr>
              <a:t>Data transformation</a:t>
            </a:r>
            <a:r>
              <a:rPr lang="en-US" sz="2000" b="0" i="0" dirty="0">
                <a:solidFill>
                  <a:srgbClr val="10161B"/>
                </a:solidFill>
                <a:effectLst/>
                <a:latin typeface="Times New Roman" panose="02020603050405020304" pitchFamily="18" charset="0"/>
                <a:cs typeface="Times New Roman" panose="02020603050405020304" pitchFamily="18" charset="0"/>
              </a:rPr>
              <a:t> processes data by cleaning and transforming them into a proper storage format/structure for the purposes of querying and analysis</a:t>
            </a:r>
          </a:p>
          <a:p>
            <a:pPr algn="l">
              <a:buFont typeface="Arial" panose="020B0604020202020204" pitchFamily="34" charset="0"/>
              <a:buChar char="•"/>
            </a:pPr>
            <a:r>
              <a:rPr lang="en-US" sz="2000" b="1" i="1" dirty="0">
                <a:solidFill>
                  <a:srgbClr val="10161B"/>
                </a:solidFill>
                <a:effectLst/>
                <a:latin typeface="Times New Roman" panose="02020603050405020304" pitchFamily="18" charset="0"/>
                <a:cs typeface="Times New Roman" panose="02020603050405020304" pitchFamily="18" charset="0"/>
              </a:rPr>
              <a:t>Data loading</a:t>
            </a:r>
            <a:r>
              <a:rPr lang="en-US" sz="2000" b="0" i="0" dirty="0">
                <a:solidFill>
                  <a:srgbClr val="10161B"/>
                </a:solidFill>
                <a:effectLst/>
                <a:latin typeface="Times New Roman" panose="02020603050405020304" pitchFamily="18" charset="0"/>
                <a:cs typeface="Times New Roman" panose="02020603050405020304" pitchFamily="18" charset="0"/>
              </a:rPr>
              <a:t> describes the insertion of data into the target data store, data mart, data lake or data warehouse.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9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EA1F-4AB6-AFD3-B794-2D16CF81EACC}"/>
              </a:ext>
            </a:extLst>
          </p:cNvPr>
          <p:cNvSpPr>
            <a:spLocks noGrp="1"/>
          </p:cNvSpPr>
          <p:nvPr>
            <p:ph type="title"/>
          </p:nvPr>
        </p:nvSpPr>
        <p:spPr>
          <a:xfrm>
            <a:off x="-976840" y="1425929"/>
            <a:ext cx="9601196" cy="1303867"/>
          </a:xfrm>
        </p:spPr>
        <p:txBody>
          <a:bodyPr>
            <a:normAutofit/>
          </a:bodyPr>
          <a:lstStyle/>
          <a:p>
            <a:r>
              <a:rPr lang="en-US" b="1" dirty="0"/>
              <a:t>Data Exploration</a:t>
            </a:r>
          </a:p>
        </p:txBody>
      </p:sp>
      <p:sp>
        <p:nvSpPr>
          <p:cNvPr id="6" name="Content Placeholder 5">
            <a:extLst>
              <a:ext uri="{FF2B5EF4-FFF2-40B4-BE49-F238E27FC236}">
                <a16:creationId xmlns:a16="http://schemas.microsoft.com/office/drawing/2014/main" id="{41D7F3AC-8AE2-2DE5-79E3-1FD3FE774CC9}"/>
              </a:ext>
            </a:extLst>
          </p:cNvPr>
          <p:cNvSpPr>
            <a:spLocks noGrp="1"/>
          </p:cNvSpPr>
          <p:nvPr>
            <p:ph idx="1"/>
          </p:nvPr>
        </p:nvSpPr>
        <p:spPr/>
        <p:txBody>
          <a:bodyPr>
            <a:normAutofit fontScale="25000" lnSpcReduction="20000"/>
          </a:bodyPr>
          <a:lstStyle/>
          <a:p>
            <a:pPr algn="l" fontAlgn="base">
              <a:buFont typeface="Arial" panose="020B0604020202020204" pitchFamily="34" charset="0"/>
              <a:buChar char="•"/>
            </a:pPr>
            <a:r>
              <a:rPr lang="en-US" sz="8000" b="0" i="0" dirty="0">
                <a:solidFill>
                  <a:srgbClr val="161616"/>
                </a:solidFill>
                <a:effectLst/>
                <a:latin typeface="Times New Roman" panose="02020603050405020304" pitchFamily="18" charset="0"/>
                <a:cs typeface="Times New Roman" panose="02020603050405020304" pitchFamily="18" charset="0"/>
              </a:rPr>
              <a:t>.</a:t>
            </a:r>
            <a:r>
              <a:rPr lang="en-US" sz="8000" b="1" i="0" u="none" strike="noStrike" dirty="0">
                <a:solidFill>
                  <a:srgbClr val="0F62FE"/>
                </a:solidFill>
                <a:effectLst/>
                <a:latin typeface="Times New Roman" panose="02020603050405020304" pitchFamily="18" charset="0"/>
                <a:cs typeface="Times New Roman" panose="02020603050405020304" pitchFamily="18" charset="0"/>
                <a:hlinkClick r:id="rId2"/>
              </a:rPr>
              <a:t>Explore relationships in your data</a:t>
            </a:r>
            <a:br>
              <a:rPr lang="en-US" sz="8000" b="0" i="0" dirty="0">
                <a:solidFill>
                  <a:srgbClr val="161616"/>
                </a:solidFill>
                <a:effectLst/>
                <a:latin typeface="Times New Roman" panose="02020603050405020304" pitchFamily="18" charset="0"/>
                <a:cs typeface="Times New Roman" panose="02020603050405020304" pitchFamily="18" charset="0"/>
              </a:rPr>
            </a:br>
            <a:r>
              <a:rPr lang="en-US" sz="8000" b="0" i="0" dirty="0">
                <a:solidFill>
                  <a:srgbClr val="161616"/>
                </a:solidFill>
                <a:effectLst/>
                <a:latin typeface="Times New Roman" panose="02020603050405020304" pitchFamily="18" charset="0"/>
                <a:cs typeface="Times New Roman" panose="02020603050405020304" pitchFamily="18" charset="0"/>
              </a:rPr>
              <a:t>When you create an exploration, you can start from a data source. A starting points page is displayed with suggestions for how to get started.</a:t>
            </a:r>
          </a:p>
          <a:p>
            <a:pPr algn="l" fontAlgn="base">
              <a:buFont typeface="Arial" panose="020B0604020202020204" pitchFamily="34" charset="0"/>
              <a:buChar char="•"/>
            </a:pPr>
            <a:r>
              <a:rPr lang="en-US" sz="8000" b="1" i="0" u="none" strike="noStrike" dirty="0">
                <a:solidFill>
                  <a:srgbClr val="0F62FE"/>
                </a:solidFill>
                <a:effectLst/>
                <a:latin typeface="Times New Roman" panose="02020603050405020304" pitchFamily="18" charset="0"/>
                <a:cs typeface="Times New Roman" panose="02020603050405020304" pitchFamily="18" charset="0"/>
                <a:hlinkClick r:id="rId3"/>
              </a:rPr>
              <a:t>Visualizations</a:t>
            </a:r>
            <a:br>
              <a:rPr lang="en-US" sz="8000" b="0" i="0" dirty="0">
                <a:solidFill>
                  <a:srgbClr val="161616"/>
                </a:solidFill>
                <a:effectLst/>
                <a:latin typeface="Times New Roman" panose="02020603050405020304" pitchFamily="18" charset="0"/>
                <a:cs typeface="Times New Roman" panose="02020603050405020304" pitchFamily="18" charset="0"/>
              </a:rPr>
            </a:br>
            <a:r>
              <a:rPr lang="en-US" sz="8000" b="0" i="0" dirty="0">
                <a:solidFill>
                  <a:srgbClr val="161616"/>
                </a:solidFill>
                <a:effectLst/>
                <a:latin typeface="Times New Roman" panose="02020603050405020304" pitchFamily="18" charset="0"/>
                <a:cs typeface="Times New Roman" panose="02020603050405020304" pitchFamily="18" charset="0"/>
              </a:rPr>
              <a:t>You can change the visualization type or change the columns that are used in the visualization.</a:t>
            </a:r>
          </a:p>
          <a:p>
            <a:pPr algn="l" fontAlgn="base">
              <a:buFont typeface="Arial" panose="020B0604020202020204" pitchFamily="34" charset="0"/>
              <a:buChar char="•"/>
            </a:pPr>
            <a:r>
              <a:rPr lang="en-US" sz="8000" b="1" i="0" u="none" strike="noStrike" dirty="0">
                <a:solidFill>
                  <a:srgbClr val="0F62FE"/>
                </a:solidFill>
                <a:effectLst/>
                <a:latin typeface="Times New Roman" panose="02020603050405020304" pitchFamily="18" charset="0"/>
                <a:cs typeface="Times New Roman" panose="02020603050405020304" pitchFamily="18" charset="0"/>
                <a:hlinkClick r:id="rId4"/>
              </a:rPr>
              <a:t>Principles of advanced data analytics</a:t>
            </a:r>
            <a:br>
              <a:rPr lang="en-US" sz="8000" b="0" i="0" dirty="0">
                <a:solidFill>
                  <a:srgbClr val="161616"/>
                </a:solidFill>
                <a:effectLst/>
                <a:latin typeface="Times New Roman" panose="02020603050405020304" pitchFamily="18" charset="0"/>
                <a:cs typeface="Times New Roman" panose="02020603050405020304" pitchFamily="18" charset="0"/>
              </a:rPr>
            </a:br>
            <a:r>
              <a:rPr lang="en-US" sz="8000" b="0" i="0" dirty="0">
                <a:solidFill>
                  <a:srgbClr val="161616"/>
                </a:solidFill>
                <a:effectLst/>
                <a:latin typeface="Times New Roman" panose="02020603050405020304" pitchFamily="18" charset="0"/>
                <a:cs typeface="Times New Roman" panose="02020603050405020304" pitchFamily="18" charset="0"/>
              </a:rPr>
              <a:t>IBM Cognos Analytics with Watson is a business intelligence tool for managing and analyzing data. It includes self-service features for users to prepare, explore, and share data. Cognos Analytics includes predictive, descriptive, and exploratory techniques, also known as numeric intelligence. Cognos Analytics uses many statistical tests to analyze your data.</a:t>
            </a:r>
            <a:endParaRPr lang="en-IN" dirty="0"/>
          </a:p>
        </p:txBody>
      </p:sp>
    </p:spTree>
    <p:extLst>
      <p:ext uri="{BB962C8B-B14F-4D97-AF65-F5344CB8AC3E}">
        <p14:creationId xmlns:p14="http://schemas.microsoft.com/office/powerpoint/2010/main" val="409573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8FEE-400C-5450-FEFB-1B4B5E37411D}"/>
              </a:ext>
            </a:extLst>
          </p:cNvPr>
          <p:cNvSpPr>
            <a:spLocks noGrp="1"/>
          </p:cNvSpPr>
          <p:nvPr>
            <p:ph type="title"/>
          </p:nvPr>
        </p:nvSpPr>
        <p:spPr>
          <a:xfrm>
            <a:off x="-1047848" y="1425929"/>
            <a:ext cx="9601196" cy="1303867"/>
          </a:xfrm>
        </p:spPr>
        <p:txBody>
          <a:bodyPr>
            <a:normAutofit/>
          </a:bodyPr>
          <a:lstStyle/>
          <a:p>
            <a:r>
              <a:rPr lang="en-US" b="1" dirty="0"/>
              <a:t>Actionable Insights</a:t>
            </a:r>
          </a:p>
        </p:txBody>
      </p:sp>
      <p:sp>
        <p:nvSpPr>
          <p:cNvPr id="3" name="Content Placeholder 2">
            <a:extLst>
              <a:ext uri="{FF2B5EF4-FFF2-40B4-BE49-F238E27FC236}">
                <a16:creationId xmlns:a16="http://schemas.microsoft.com/office/drawing/2014/main" id="{8D670586-23D5-0E31-6BB8-1A48C420E8DF}"/>
              </a:ext>
            </a:extLst>
          </p:cNvPr>
          <p:cNvSpPr>
            <a:spLocks noGrp="1"/>
          </p:cNvSpPr>
          <p:nvPr>
            <p:ph idx="1"/>
          </p:nvPr>
        </p:nvSpPr>
        <p:spPr>
          <a:xfrm>
            <a:off x="1295400" y="2556932"/>
            <a:ext cx="5698845" cy="3318936"/>
          </a:xfrm>
        </p:spPr>
        <p:txBody>
          <a:bodyPr/>
          <a:lstStyle/>
          <a:p>
            <a:pPr algn="just"/>
            <a:r>
              <a:rPr lang="en-IN" i="0" dirty="0">
                <a:solidFill>
                  <a:srgbClr val="000000"/>
                </a:solidFill>
                <a:effectLst/>
                <a:latin typeface="Times New Roman" panose="02020603050405020304" pitchFamily="18" charset="0"/>
                <a:cs typeface="Times New Roman" panose="02020603050405020304" pitchFamily="18" charset="0"/>
              </a:rPr>
              <a:t>Set the right goals</a:t>
            </a:r>
          </a:p>
          <a:p>
            <a:pPr algn="just"/>
            <a:r>
              <a:rPr lang="en-IN" i="0" dirty="0">
                <a:solidFill>
                  <a:srgbClr val="000000"/>
                </a:solidFill>
                <a:effectLst/>
                <a:latin typeface="Times New Roman" panose="02020603050405020304" pitchFamily="18" charset="0"/>
                <a:cs typeface="Times New Roman" panose="02020603050405020304" pitchFamily="18" charset="0"/>
              </a:rPr>
              <a:t>Automate where you can.</a:t>
            </a:r>
            <a:endParaRPr lang="en-IN" dirty="0">
              <a:solidFill>
                <a:srgbClr val="000000"/>
              </a:solidFill>
              <a:latin typeface="Times New Roman" panose="02020603050405020304" pitchFamily="18" charset="0"/>
              <a:cs typeface="Times New Roman" panose="02020603050405020304" pitchFamily="18" charset="0"/>
            </a:endParaRPr>
          </a:p>
          <a:p>
            <a:pPr algn="just"/>
            <a:r>
              <a:rPr lang="en-US" i="0" dirty="0">
                <a:solidFill>
                  <a:srgbClr val="000000"/>
                </a:solidFill>
                <a:effectLst/>
                <a:latin typeface="Times New Roman" panose="02020603050405020304" pitchFamily="18" charset="0"/>
                <a:cs typeface="Times New Roman" panose="02020603050405020304" pitchFamily="18" charset="0"/>
              </a:rPr>
              <a:t>Target reporting data to your audience.</a:t>
            </a:r>
          </a:p>
          <a:p>
            <a:pPr algn="just"/>
            <a:r>
              <a:rPr lang="en-US" i="0" dirty="0">
                <a:solidFill>
                  <a:srgbClr val="000000"/>
                </a:solidFill>
                <a:effectLst/>
                <a:latin typeface="Times New Roman" panose="02020603050405020304" pitchFamily="18" charset="0"/>
                <a:cs typeface="Times New Roman" panose="02020603050405020304" pitchFamily="18" charset="0"/>
              </a:rPr>
              <a:t>Use segmentation where it makes sense.</a:t>
            </a:r>
            <a:endParaRPr lang="en-US" dirty="0">
              <a:solidFill>
                <a:srgbClr val="000000"/>
              </a:solidFill>
              <a:latin typeface="Times New Roman" panose="02020603050405020304" pitchFamily="18" charset="0"/>
              <a:cs typeface="Times New Roman" panose="02020603050405020304" pitchFamily="18" charset="0"/>
            </a:endParaRPr>
          </a:p>
          <a:p>
            <a:pPr algn="just"/>
            <a:r>
              <a:rPr lang="en-IN" i="0" dirty="0">
                <a:solidFill>
                  <a:srgbClr val="000000"/>
                </a:solidFill>
                <a:effectLst/>
                <a:latin typeface="Times New Roman" panose="02020603050405020304" pitchFamily="18" charset="0"/>
                <a:cs typeface="Times New Roman" panose="02020603050405020304" pitchFamily="18" charset="0"/>
              </a:rPr>
              <a:t>Break down silos.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859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111</TotalTime>
  <Words>860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inherit</vt:lpstr>
      <vt:lpstr>Times New Roman</vt:lpstr>
      <vt:lpstr>Organic</vt:lpstr>
      <vt:lpstr>Data Warehousing </vt:lpstr>
      <vt:lpstr>Abstract</vt:lpstr>
      <vt:lpstr>Problem Definition</vt:lpstr>
      <vt:lpstr>Design Thinking</vt:lpstr>
      <vt:lpstr>                  Data Warehouse Structure</vt:lpstr>
      <vt:lpstr>Data Integration</vt:lpstr>
      <vt:lpstr>ETL Process</vt:lpstr>
      <vt:lpstr>Data Exploration</vt:lpstr>
      <vt:lpstr>Actionable Insights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Traffic Analysis</dc:title>
  <dc:creator>Unknown User</dc:creator>
  <cp:lastModifiedBy>Sti ranjith</cp:lastModifiedBy>
  <cp:revision>5</cp:revision>
  <dcterms:created xsi:type="dcterms:W3CDTF">2023-09-29T15:00:32Z</dcterms:created>
  <dcterms:modified xsi:type="dcterms:W3CDTF">2023-09-30T06:23:31Z</dcterms:modified>
</cp:coreProperties>
</file>