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EB117-C863-4FDC-A2CB-498428E6A83E}" v="11" dt="2023-10-10T14:46:46.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tamil selvan" userId="1351fb0762c852aa" providerId="LiveId" clId="{B45EB117-C863-4FDC-A2CB-498428E6A83E}"/>
    <pc:docChg chg="custSel modSld">
      <pc:chgData name="Thangatamil selvan" userId="1351fb0762c852aa" providerId="LiveId" clId="{B45EB117-C863-4FDC-A2CB-498428E6A83E}" dt="2023-10-10T14:47:09.185" v="124" actId="27636"/>
      <pc:docMkLst>
        <pc:docMk/>
      </pc:docMkLst>
      <pc:sldChg chg="addSp modSp mod">
        <pc:chgData name="Thangatamil selvan" userId="1351fb0762c852aa" providerId="LiveId" clId="{B45EB117-C863-4FDC-A2CB-498428E6A83E}" dt="2023-10-10T14:42:58.256" v="59" actId="1076"/>
        <pc:sldMkLst>
          <pc:docMk/>
          <pc:sldMk cId="668419930" sldId="257"/>
        </pc:sldMkLst>
        <pc:picChg chg="add mod">
          <ac:chgData name="Thangatamil selvan" userId="1351fb0762c852aa" providerId="LiveId" clId="{B45EB117-C863-4FDC-A2CB-498428E6A83E}" dt="2023-10-10T14:42:58.256" v="59" actId="1076"/>
          <ac:picMkLst>
            <pc:docMk/>
            <pc:sldMk cId="668419930" sldId="257"/>
            <ac:picMk id="5" creationId="{B5A1D0AD-A30E-0952-69F3-960554A98AC5}"/>
          </ac:picMkLst>
        </pc:picChg>
      </pc:sldChg>
      <pc:sldChg chg="addSp modSp mod">
        <pc:chgData name="Thangatamil selvan" userId="1351fb0762c852aa" providerId="LiveId" clId="{B45EB117-C863-4FDC-A2CB-498428E6A83E}" dt="2023-10-10T14:43:48.172" v="76" actId="14100"/>
        <pc:sldMkLst>
          <pc:docMk/>
          <pc:sldMk cId="2197986299" sldId="258"/>
        </pc:sldMkLst>
        <pc:spChg chg="mod">
          <ac:chgData name="Thangatamil selvan" userId="1351fb0762c852aa" providerId="LiveId" clId="{B45EB117-C863-4FDC-A2CB-498428E6A83E}" dt="2023-10-10T14:43:48.172" v="76" actId="14100"/>
          <ac:spMkLst>
            <pc:docMk/>
            <pc:sldMk cId="2197986299" sldId="258"/>
            <ac:spMk id="3" creationId="{C55D0CEA-77BF-E0ED-BE24-FB9C03A947C8}"/>
          </ac:spMkLst>
        </pc:spChg>
        <pc:picChg chg="add mod">
          <ac:chgData name="Thangatamil selvan" userId="1351fb0762c852aa" providerId="LiveId" clId="{B45EB117-C863-4FDC-A2CB-498428E6A83E}" dt="2023-10-10T14:43:42.358" v="73" actId="14100"/>
          <ac:picMkLst>
            <pc:docMk/>
            <pc:sldMk cId="2197986299" sldId="258"/>
            <ac:picMk id="5" creationId="{37ABFDDD-0F58-7D56-E881-C42A33B81786}"/>
          </ac:picMkLst>
        </pc:picChg>
      </pc:sldChg>
      <pc:sldChg chg="addSp modSp mod">
        <pc:chgData name="Thangatamil selvan" userId="1351fb0762c852aa" providerId="LiveId" clId="{B45EB117-C863-4FDC-A2CB-498428E6A83E}" dt="2023-10-10T14:35:27.066" v="32" actId="1076"/>
        <pc:sldMkLst>
          <pc:docMk/>
          <pc:sldMk cId="460386802" sldId="259"/>
        </pc:sldMkLst>
        <pc:spChg chg="mod">
          <ac:chgData name="Thangatamil selvan" userId="1351fb0762c852aa" providerId="LiveId" clId="{B45EB117-C863-4FDC-A2CB-498428E6A83E}" dt="2023-10-10T14:34:40.418" v="25" actId="27636"/>
          <ac:spMkLst>
            <pc:docMk/>
            <pc:sldMk cId="460386802" sldId="259"/>
            <ac:spMk id="3" creationId="{E4C2BC92-E242-F59F-A55E-A5CDE19903FC}"/>
          </ac:spMkLst>
        </pc:spChg>
        <pc:picChg chg="add mod">
          <ac:chgData name="Thangatamil selvan" userId="1351fb0762c852aa" providerId="LiveId" clId="{B45EB117-C863-4FDC-A2CB-498428E6A83E}" dt="2023-10-10T14:35:27.066" v="32" actId="1076"/>
          <ac:picMkLst>
            <pc:docMk/>
            <pc:sldMk cId="460386802" sldId="259"/>
            <ac:picMk id="5" creationId="{5C80AE48-65B4-59E7-84F9-E04C7EB4C7F8}"/>
          </ac:picMkLst>
        </pc:picChg>
      </pc:sldChg>
      <pc:sldChg chg="addSp delSp modSp mod">
        <pc:chgData name="Thangatamil selvan" userId="1351fb0762c852aa" providerId="LiveId" clId="{B45EB117-C863-4FDC-A2CB-498428E6A83E}" dt="2023-10-10T14:44:13.740" v="80" actId="1076"/>
        <pc:sldMkLst>
          <pc:docMk/>
          <pc:sldMk cId="1215672526" sldId="260"/>
        </pc:sldMkLst>
        <pc:spChg chg="mod">
          <ac:chgData name="Thangatamil selvan" userId="1351fb0762c852aa" providerId="LiveId" clId="{B45EB117-C863-4FDC-A2CB-498428E6A83E}" dt="2023-10-10T14:36:55.659" v="42" actId="27636"/>
          <ac:spMkLst>
            <pc:docMk/>
            <pc:sldMk cId="1215672526" sldId="260"/>
            <ac:spMk id="3" creationId="{83B31A12-6FA2-ACF9-7D28-8FDA6457B7C3}"/>
          </ac:spMkLst>
        </pc:spChg>
        <pc:picChg chg="add del mod">
          <ac:chgData name="Thangatamil selvan" userId="1351fb0762c852aa" providerId="LiveId" clId="{B45EB117-C863-4FDC-A2CB-498428E6A83E}" dt="2023-10-10T14:43:59.373" v="77" actId="21"/>
          <ac:picMkLst>
            <pc:docMk/>
            <pc:sldMk cId="1215672526" sldId="260"/>
            <ac:picMk id="5" creationId="{32D1086B-0AA2-294A-C7C6-22CF8630B196}"/>
          </ac:picMkLst>
        </pc:picChg>
        <pc:picChg chg="del">
          <ac:chgData name="Thangatamil selvan" userId="1351fb0762c852aa" providerId="LiveId" clId="{B45EB117-C863-4FDC-A2CB-498428E6A83E}" dt="2023-10-10T14:31:49.515" v="7" actId="21"/>
          <ac:picMkLst>
            <pc:docMk/>
            <pc:sldMk cId="1215672526" sldId="260"/>
            <ac:picMk id="7" creationId="{2E7860C5-7EA9-BC0F-1D3F-8373DED25B74}"/>
          </ac:picMkLst>
        </pc:picChg>
        <pc:picChg chg="add mod">
          <ac:chgData name="Thangatamil selvan" userId="1351fb0762c852aa" providerId="LiveId" clId="{B45EB117-C863-4FDC-A2CB-498428E6A83E}" dt="2023-10-10T14:44:13.740" v="80" actId="1076"/>
          <ac:picMkLst>
            <pc:docMk/>
            <pc:sldMk cId="1215672526" sldId="260"/>
            <ac:picMk id="8" creationId="{D6FA61E0-71C5-E183-6F1E-EAA2C4D53522}"/>
          </ac:picMkLst>
        </pc:picChg>
      </pc:sldChg>
      <pc:sldChg chg="addSp modSp mod">
        <pc:chgData name="Thangatamil selvan" userId="1351fb0762c852aa" providerId="LiveId" clId="{B45EB117-C863-4FDC-A2CB-498428E6A83E}" dt="2023-10-10T14:45:00.670" v="95" actId="27636"/>
        <pc:sldMkLst>
          <pc:docMk/>
          <pc:sldMk cId="218023431" sldId="261"/>
        </pc:sldMkLst>
        <pc:spChg chg="mod">
          <ac:chgData name="Thangatamil selvan" userId="1351fb0762c852aa" providerId="LiveId" clId="{B45EB117-C863-4FDC-A2CB-498428E6A83E}" dt="2023-10-10T14:45:00.670" v="95" actId="27636"/>
          <ac:spMkLst>
            <pc:docMk/>
            <pc:sldMk cId="218023431" sldId="261"/>
            <ac:spMk id="3" creationId="{43077BAF-4316-17F5-BE3E-2682E7F56572}"/>
          </ac:spMkLst>
        </pc:spChg>
        <pc:picChg chg="add mod">
          <ac:chgData name="Thangatamil selvan" userId="1351fb0762c852aa" providerId="LiveId" clId="{B45EB117-C863-4FDC-A2CB-498428E6A83E}" dt="2023-10-10T14:44:56.055" v="93" actId="14100"/>
          <ac:picMkLst>
            <pc:docMk/>
            <pc:sldMk cId="218023431" sldId="261"/>
            <ac:picMk id="5" creationId="{943CDF35-A14D-A587-F21D-3AC25996886D}"/>
          </ac:picMkLst>
        </pc:picChg>
      </pc:sldChg>
      <pc:sldChg chg="addSp delSp modSp mod">
        <pc:chgData name="Thangatamil selvan" userId="1351fb0762c852aa" providerId="LiveId" clId="{B45EB117-C863-4FDC-A2CB-498428E6A83E}" dt="2023-10-10T14:45:38.551" v="101" actId="1076"/>
        <pc:sldMkLst>
          <pc:docMk/>
          <pc:sldMk cId="891261150" sldId="262"/>
        </pc:sldMkLst>
        <pc:picChg chg="add del mod">
          <ac:chgData name="Thangatamil selvan" userId="1351fb0762c852aa" providerId="LiveId" clId="{B45EB117-C863-4FDC-A2CB-498428E6A83E}" dt="2023-10-10T14:45:12.652" v="96" actId="21"/>
          <ac:picMkLst>
            <pc:docMk/>
            <pc:sldMk cId="891261150" sldId="262"/>
            <ac:picMk id="5" creationId="{60A504C4-9F32-2CDC-B901-3560EB8E5193}"/>
          </ac:picMkLst>
        </pc:picChg>
        <pc:picChg chg="del">
          <ac:chgData name="Thangatamil selvan" userId="1351fb0762c852aa" providerId="LiveId" clId="{B45EB117-C863-4FDC-A2CB-498428E6A83E}" dt="2023-10-10T14:29:56.895" v="0" actId="21"/>
          <ac:picMkLst>
            <pc:docMk/>
            <pc:sldMk cId="891261150" sldId="262"/>
            <ac:picMk id="7" creationId="{3DE6AD15-9E54-AA63-012D-AFD94A21802F}"/>
          </ac:picMkLst>
        </pc:picChg>
        <pc:picChg chg="add mod">
          <ac:chgData name="Thangatamil selvan" userId="1351fb0762c852aa" providerId="LiveId" clId="{B45EB117-C863-4FDC-A2CB-498428E6A83E}" dt="2023-10-10T14:45:38.551" v="101" actId="1076"/>
          <ac:picMkLst>
            <pc:docMk/>
            <pc:sldMk cId="891261150" sldId="262"/>
            <ac:picMk id="8" creationId="{B5EACBD5-4C25-BE91-037F-27A5FDE5F079}"/>
          </ac:picMkLst>
        </pc:picChg>
      </pc:sldChg>
      <pc:sldChg chg="addSp delSp modSp mod">
        <pc:chgData name="Thangatamil selvan" userId="1351fb0762c852aa" providerId="LiveId" clId="{B45EB117-C863-4FDC-A2CB-498428E6A83E}" dt="2023-10-10T14:46:21.585" v="110" actId="14100"/>
        <pc:sldMkLst>
          <pc:docMk/>
          <pc:sldMk cId="2991578605" sldId="263"/>
        </pc:sldMkLst>
        <pc:spChg chg="mod">
          <ac:chgData name="Thangatamil selvan" userId="1351fb0762c852aa" providerId="LiveId" clId="{B45EB117-C863-4FDC-A2CB-498428E6A83E}" dt="2023-10-10T14:38:21.536" v="54" actId="14100"/>
          <ac:spMkLst>
            <pc:docMk/>
            <pc:sldMk cId="2991578605" sldId="263"/>
            <ac:spMk id="3" creationId="{DC91F508-6689-B416-B34E-6FC7058333F9}"/>
          </ac:spMkLst>
        </pc:spChg>
        <pc:picChg chg="add del mod">
          <ac:chgData name="Thangatamil selvan" userId="1351fb0762c852aa" providerId="LiveId" clId="{B45EB117-C863-4FDC-A2CB-498428E6A83E}" dt="2023-10-10T14:45:48.311" v="102" actId="21"/>
          <ac:picMkLst>
            <pc:docMk/>
            <pc:sldMk cId="2991578605" sldId="263"/>
            <ac:picMk id="5" creationId="{79770A36-FDA8-DDC5-CA76-EE7072CDD73D}"/>
          </ac:picMkLst>
        </pc:picChg>
        <pc:picChg chg="add mod">
          <ac:chgData name="Thangatamil selvan" userId="1351fb0762c852aa" providerId="LiveId" clId="{B45EB117-C863-4FDC-A2CB-498428E6A83E}" dt="2023-10-10T14:46:21.585" v="110" actId="14100"/>
          <ac:picMkLst>
            <pc:docMk/>
            <pc:sldMk cId="2991578605" sldId="263"/>
            <ac:picMk id="7" creationId="{C3AAECC4-16C7-98BA-D4FF-96B16B4B81DC}"/>
          </ac:picMkLst>
        </pc:picChg>
      </pc:sldChg>
      <pc:sldChg chg="addSp modSp mod">
        <pc:chgData name="Thangatamil selvan" userId="1351fb0762c852aa" providerId="LiveId" clId="{B45EB117-C863-4FDC-A2CB-498428E6A83E}" dt="2023-10-10T14:47:09.185" v="124" actId="27636"/>
        <pc:sldMkLst>
          <pc:docMk/>
          <pc:sldMk cId="2899132935" sldId="264"/>
        </pc:sldMkLst>
        <pc:spChg chg="mod">
          <ac:chgData name="Thangatamil selvan" userId="1351fb0762c852aa" providerId="LiveId" clId="{B45EB117-C863-4FDC-A2CB-498428E6A83E}" dt="2023-10-10T14:47:09.185" v="124" actId="27636"/>
          <ac:spMkLst>
            <pc:docMk/>
            <pc:sldMk cId="2899132935" sldId="264"/>
            <ac:spMk id="3" creationId="{35A873B8-0213-B35F-427E-C31AC51DBD9C}"/>
          </ac:spMkLst>
        </pc:spChg>
        <pc:picChg chg="add mod">
          <ac:chgData name="Thangatamil selvan" userId="1351fb0762c852aa" providerId="LiveId" clId="{B45EB117-C863-4FDC-A2CB-498428E6A83E}" dt="2023-10-10T14:46:57.462" v="118" actId="1076"/>
          <ac:picMkLst>
            <pc:docMk/>
            <pc:sldMk cId="2899132935" sldId="264"/>
            <ac:picMk id="5" creationId="{2927DE78-A699-D9DB-22AE-AF9CCB88D3D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2BDC89F-D3F1-469E-8239-78612CD87BC8}" type="datetimeFigureOut">
              <a:rPr lang="en-IN" smtClean="0"/>
              <a:t>10-10-2023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378915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DC89F-D3F1-469E-8239-78612CD87BC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14039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2BDC89F-D3F1-469E-8239-78612CD87BC8}" type="datetimeFigureOut">
              <a:rPr lang="en-IN" smtClean="0"/>
              <a:t>10-10-2023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8588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DC89F-D3F1-469E-8239-78612CD87BC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127869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2BDC89F-D3F1-469E-8239-78612CD87BC8}" type="datetimeFigureOut">
              <a:rPr lang="en-IN" smtClean="0"/>
              <a:t>10-10-2023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428376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2BDC89F-D3F1-469E-8239-78612CD87BC8}" type="datetimeFigureOut">
              <a:rPr lang="en-IN" smtClean="0"/>
              <a:t>10-10-2023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17936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2BDC89F-D3F1-469E-8239-78612CD87BC8}" type="datetimeFigureOut">
              <a:rPr lang="en-IN" smtClean="0"/>
              <a:t>10-10-2023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63321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BDC89F-D3F1-469E-8239-78612CD87BC8}"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6073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2BDC89F-D3F1-469E-8239-78612CD87BC8}" type="datetimeFigureOut">
              <a:rPr lang="en-IN" smtClean="0"/>
              <a:t>10-10-2023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137108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DC89F-D3F1-469E-8239-78612CD87BC8}"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46344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2BDC89F-D3F1-469E-8239-78612CD87BC8}" type="datetimeFigureOut">
              <a:rPr lang="en-IN" smtClean="0"/>
              <a:t>10-10-2023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3C097607-6E86-4179-BE20-D413D95C0BFB}" type="slidenum">
              <a:rPr lang="en-IN" smtClean="0"/>
              <a:t>‹#›</a:t>
            </a:fld>
            <a:endParaRPr lang="en-IN"/>
          </a:p>
        </p:txBody>
      </p:sp>
    </p:spTree>
    <p:extLst>
      <p:ext uri="{BB962C8B-B14F-4D97-AF65-F5344CB8AC3E}">
        <p14:creationId xmlns:p14="http://schemas.microsoft.com/office/powerpoint/2010/main" val="144042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BDC89F-D3F1-469E-8239-78612CD87BC8}" type="datetimeFigureOut">
              <a:rPr lang="en-IN" smtClean="0"/>
              <a:t>10-10-2023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C097607-6E86-4179-BE20-D413D95C0BFB}" type="slidenum">
              <a:rPr lang="en-IN" smtClean="0"/>
              <a:t>‹#›</a:t>
            </a:fld>
            <a:endParaRPr lang="en-IN"/>
          </a:p>
        </p:txBody>
      </p:sp>
    </p:spTree>
    <p:extLst>
      <p:ext uri="{BB962C8B-B14F-4D97-AF65-F5344CB8AC3E}">
        <p14:creationId xmlns:p14="http://schemas.microsoft.com/office/powerpoint/2010/main" val="531646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B8BC-2929-7330-2512-D804B3036776}"/>
              </a:ext>
            </a:extLst>
          </p:cNvPr>
          <p:cNvSpPr>
            <a:spLocks noGrp="1"/>
          </p:cNvSpPr>
          <p:nvPr>
            <p:ph type="ctrTitle"/>
          </p:nvPr>
        </p:nvSpPr>
        <p:spPr/>
        <p:txBody>
          <a:bodyPr>
            <a:normAutofit fontScale="90000"/>
          </a:bodyPr>
          <a:lstStyle/>
          <a:p>
            <a:r>
              <a:rPr lang="en-US" b="0" i="0" dirty="0">
                <a:solidFill>
                  <a:schemeClr val="bg1"/>
                </a:solidFill>
                <a:effectLst/>
                <a:latin typeface="Times New Roman" panose="02020603050405020304" pitchFamily="18" charset="0"/>
                <a:cs typeface="Times New Roman" panose="02020603050405020304" pitchFamily="18" charset="0"/>
              </a:rPr>
              <a:t>Data Warehousing with IBM Cloud Db2 Warehouse Innovation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09C34F-3C28-D3B4-88FA-BC7F89322874}"/>
              </a:ext>
            </a:extLst>
          </p:cNvPr>
          <p:cNvSpPr>
            <a:spLocks noGrp="1"/>
          </p:cNvSpPr>
          <p:nvPr>
            <p:ph type="subTitle" idx="1"/>
          </p:nvPr>
        </p:nvSpPr>
        <p:spPr/>
        <p:txBody>
          <a:bodyPr>
            <a:normAutofit/>
          </a:bodyPr>
          <a:lstStyle/>
          <a:p>
            <a:r>
              <a:rPr lang="en-US" sz="2800" b="0" i="0" dirty="0">
                <a:solidFill>
                  <a:schemeClr val="bg1"/>
                </a:solidFill>
                <a:effectLst/>
                <a:latin typeface="Times New Roman" panose="02020603050405020304" pitchFamily="18" charset="0"/>
                <a:cs typeface="Times New Roman" panose="02020603050405020304" pitchFamily="18" charset="0"/>
              </a:rPr>
              <a:t>“Revolutionizing Data Warehousing in the Cloud”</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46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037D-739C-3847-C624-A427D440603D}"/>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9EDA2DA0-05A5-8713-956F-D83B82309DFB}"/>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Introduction to IBM Cloud Db2 Warehouse</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Key Features and Benefits</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Innovations in Data Warehousing</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Use Cases</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Deployment Options</a:t>
            </a:r>
          </a:p>
          <a:p>
            <a:pPr algn="l">
              <a:buFont typeface="Arial" panose="020B0604020202020204" pitchFamily="34" charset="0"/>
              <a:buChar char="•"/>
            </a:pPr>
            <a:r>
              <a:rPr lang="en-US" sz="2400" i="0" dirty="0">
                <a:solidFill>
                  <a:srgbClr val="374151"/>
                </a:solidFill>
                <a:effectLst/>
                <a:latin typeface="Times New Roman" panose="02020603050405020304" pitchFamily="18" charset="0"/>
                <a:cs typeface="Times New Roman" panose="02020603050405020304" pitchFamily="18" charset="0"/>
              </a:rPr>
              <a:t>Future Trends</a:t>
            </a:r>
          </a:p>
          <a:p>
            <a:pPr algn="l">
              <a:buFont typeface="Arial" panose="020B0604020202020204" pitchFamily="34" charset="0"/>
              <a:buChar char="•"/>
            </a:pPr>
            <a:r>
              <a:rPr lang="en-US" sz="2400" i="0" dirty="0">
                <a:solidFill>
                  <a:srgbClr val="374151"/>
                </a:solidFill>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B5A1D0AD-A30E-0952-69F3-960554A98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1368" y="4435338"/>
            <a:ext cx="3561347" cy="2133905"/>
          </a:xfrm>
          <a:prstGeom prst="rect">
            <a:avLst/>
          </a:prstGeom>
        </p:spPr>
      </p:pic>
    </p:spTree>
    <p:extLst>
      <p:ext uri="{BB962C8B-B14F-4D97-AF65-F5344CB8AC3E}">
        <p14:creationId xmlns:p14="http://schemas.microsoft.com/office/powerpoint/2010/main" val="66841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3BA9-D585-1454-B33B-A215FF02BDF4}"/>
              </a:ext>
            </a:extLst>
          </p:cNvPr>
          <p:cNvSpPr>
            <a:spLocks noGrp="1"/>
          </p:cNvSpPr>
          <p:nvPr>
            <p:ph type="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Introduction to IBM Cloud Db2 Warehouse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5D0CEA-77BF-E0ED-BE24-FB9C03A947C8}"/>
              </a:ext>
            </a:extLst>
          </p:cNvPr>
          <p:cNvSpPr>
            <a:spLocks noGrp="1"/>
          </p:cNvSpPr>
          <p:nvPr>
            <p:ph idx="1"/>
          </p:nvPr>
        </p:nvSpPr>
        <p:spPr>
          <a:xfrm>
            <a:off x="5182616" y="241712"/>
            <a:ext cx="6281873" cy="4025488"/>
          </a:xfrm>
        </p:spPr>
        <p:txBody>
          <a:bodyPr>
            <a:normAutofit fontScale="85000" lnSpcReduction="10000"/>
          </a:bodyPr>
          <a:lstStyle/>
          <a:p>
            <a:r>
              <a:rPr lang="en-US" sz="2000" b="1" i="0" dirty="0">
                <a:solidFill>
                  <a:srgbClr val="374151"/>
                </a:solidFill>
                <a:effectLst/>
                <a:latin typeface="Times New Roman" panose="02020603050405020304" pitchFamily="18" charset="0"/>
                <a:cs typeface="Times New Roman" panose="02020603050405020304" pitchFamily="18" charset="0"/>
              </a:rPr>
              <a:t>IBM Cloud Db2 Warehouse </a:t>
            </a:r>
            <a:r>
              <a:rPr lang="en-US" sz="2000" b="0" i="0" dirty="0">
                <a:solidFill>
                  <a:srgbClr val="374151"/>
                </a:solidFill>
                <a:effectLst/>
                <a:latin typeface="Times New Roman" panose="02020603050405020304" pitchFamily="18" charset="0"/>
                <a:cs typeface="Times New Roman" panose="02020603050405020304" pitchFamily="18" charset="0"/>
              </a:rPr>
              <a:t>is a powerful and versatile data warehousing solution offered by IBM, designed to meet the ever-growing demands of modern data-driven businesses. </a:t>
            </a:r>
          </a:p>
          <a:p>
            <a:r>
              <a:rPr lang="en-US" sz="2000" b="1" i="0" dirty="0">
                <a:solidFill>
                  <a:srgbClr val="374151"/>
                </a:solidFill>
                <a:effectLst/>
                <a:latin typeface="Times New Roman" panose="02020603050405020304" pitchFamily="18" charset="0"/>
                <a:cs typeface="Times New Roman" panose="02020603050405020304" pitchFamily="18" charset="0"/>
              </a:rPr>
              <a:t>Scalability:</a:t>
            </a:r>
            <a:r>
              <a:rPr lang="en-US" sz="2000" b="0" i="0" dirty="0">
                <a:solidFill>
                  <a:srgbClr val="374151"/>
                </a:solidFill>
                <a:effectLst/>
                <a:latin typeface="Times New Roman" panose="02020603050405020304" pitchFamily="18" charset="0"/>
                <a:cs typeface="Times New Roman" panose="02020603050405020304" pitchFamily="18" charset="0"/>
              </a:rPr>
              <a:t> It can seamlessly scale to accommodate data growth, ensuring that your data warehouse remains efficient and cost-effective.</a:t>
            </a:r>
          </a:p>
          <a:p>
            <a:r>
              <a:rPr lang="en-US" sz="2000" b="1" i="0" dirty="0">
                <a:solidFill>
                  <a:srgbClr val="374151"/>
                </a:solidFill>
                <a:effectLst/>
                <a:latin typeface="Times New Roman" panose="02020603050405020304" pitchFamily="18" charset="0"/>
                <a:cs typeface="Times New Roman" panose="02020603050405020304" pitchFamily="18" charset="0"/>
              </a:rPr>
              <a:t>High Performance:</a:t>
            </a:r>
            <a:r>
              <a:rPr lang="en-US" sz="2000" b="0" i="0" dirty="0">
                <a:solidFill>
                  <a:srgbClr val="374151"/>
                </a:solidFill>
                <a:effectLst/>
                <a:latin typeface="Times New Roman" panose="02020603050405020304" pitchFamily="18" charset="0"/>
                <a:cs typeface="Times New Roman" panose="02020603050405020304" pitchFamily="18" charset="0"/>
              </a:rPr>
              <a:t> Db2 Warehouse is optimized for performance, allowing users to run complex queries and analytics on large datasets quickly.</a:t>
            </a:r>
          </a:p>
          <a:p>
            <a:r>
              <a:rPr lang="en-US" sz="2000" b="1" i="0" dirty="0">
                <a:solidFill>
                  <a:srgbClr val="374151"/>
                </a:solidFill>
                <a:effectLst/>
                <a:latin typeface="Times New Roman" panose="02020603050405020304" pitchFamily="18" charset="0"/>
                <a:cs typeface="Times New Roman" panose="02020603050405020304" pitchFamily="18" charset="0"/>
              </a:rPr>
              <a:t>Security:</a:t>
            </a:r>
            <a:r>
              <a:rPr lang="en-US" sz="2000" b="0" i="0" dirty="0">
                <a:solidFill>
                  <a:srgbClr val="374151"/>
                </a:solidFill>
                <a:effectLst/>
                <a:latin typeface="Times New Roman" panose="02020603050405020304" pitchFamily="18" charset="0"/>
                <a:cs typeface="Times New Roman" panose="02020603050405020304" pitchFamily="18" charset="0"/>
              </a:rPr>
              <a:t> It provides robust security measures to protect your data, including encryption, authentication, and authorization controls.</a:t>
            </a:r>
          </a:p>
          <a:p>
            <a:endParaRPr lang="en-IN" dirty="0"/>
          </a:p>
        </p:txBody>
      </p:sp>
      <p:pic>
        <p:nvPicPr>
          <p:cNvPr id="5" name="Picture 4">
            <a:extLst>
              <a:ext uri="{FF2B5EF4-FFF2-40B4-BE49-F238E27FC236}">
                <a16:creationId xmlns:a16="http://schemas.microsoft.com/office/drawing/2014/main" id="{37ABFDDD-0F58-7D56-E881-C42A33B8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165" y="4081263"/>
            <a:ext cx="3240424" cy="2535025"/>
          </a:xfrm>
          <a:prstGeom prst="rect">
            <a:avLst/>
          </a:prstGeom>
        </p:spPr>
      </p:pic>
    </p:spTree>
    <p:extLst>
      <p:ext uri="{BB962C8B-B14F-4D97-AF65-F5344CB8AC3E}">
        <p14:creationId xmlns:p14="http://schemas.microsoft.com/office/powerpoint/2010/main" val="219798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AD94-9370-B933-F793-8B241AA5DA27}"/>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Key Features and Benefits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C2BC92-E242-F59F-A55E-A5CDE19903FC}"/>
              </a:ext>
            </a:extLst>
          </p:cNvPr>
          <p:cNvSpPr>
            <a:spLocks noGrp="1"/>
          </p:cNvSpPr>
          <p:nvPr>
            <p:ph idx="1"/>
          </p:nvPr>
        </p:nvSpPr>
        <p:spPr>
          <a:xfrm>
            <a:off x="5230742" y="240631"/>
            <a:ext cx="6281873" cy="4371474"/>
          </a:xfrm>
        </p:spPr>
        <p:txBody>
          <a:bodyPr>
            <a:normAutofit fontScale="92500"/>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Scalability:</a:t>
            </a:r>
            <a:r>
              <a:rPr lang="en-US" b="0" i="0" dirty="0">
                <a:solidFill>
                  <a:srgbClr val="374151"/>
                </a:solidFill>
                <a:effectLst/>
                <a:latin typeface="Times New Roman" panose="02020603050405020304" pitchFamily="18" charset="0"/>
                <a:cs typeface="Times New Roman" panose="02020603050405020304" pitchFamily="18" charset="0"/>
              </a:rPr>
              <a:t> It can seamlessly scale to accommodate data growth, ensuring that your data warehouse remains efficient and cost-effective.</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High Performance:</a:t>
            </a:r>
            <a:r>
              <a:rPr lang="en-US" b="0" i="0" dirty="0">
                <a:solidFill>
                  <a:srgbClr val="374151"/>
                </a:solidFill>
                <a:effectLst/>
                <a:latin typeface="Times New Roman" panose="02020603050405020304" pitchFamily="18" charset="0"/>
                <a:cs typeface="Times New Roman" panose="02020603050405020304" pitchFamily="18" charset="0"/>
              </a:rPr>
              <a:t> Db2 Warehouse is optimized for performance, allowing users to run complex queries and analytics on large datasets quickly.</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Security:</a:t>
            </a:r>
            <a:r>
              <a:rPr lang="en-US" b="0" i="0" dirty="0">
                <a:solidFill>
                  <a:srgbClr val="374151"/>
                </a:solidFill>
                <a:effectLst/>
                <a:latin typeface="Times New Roman" panose="02020603050405020304" pitchFamily="18" charset="0"/>
                <a:cs typeface="Times New Roman" panose="02020603050405020304" pitchFamily="18" charset="0"/>
              </a:rPr>
              <a:t> It provides robust security measures to protect your data, including encryption, authentication, and authorization controls.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Integration:</a:t>
            </a:r>
            <a:r>
              <a:rPr lang="en-US" b="0" i="0" dirty="0">
                <a:solidFill>
                  <a:srgbClr val="374151"/>
                </a:solidFill>
                <a:effectLst/>
                <a:latin typeface="Times New Roman" panose="02020603050405020304" pitchFamily="18" charset="0"/>
                <a:cs typeface="Times New Roman" panose="02020603050405020304" pitchFamily="18" charset="0"/>
              </a:rPr>
              <a:t> It integrates with various data sources and analytics tools, facilitating easy data integration and analysis.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Flexibility:</a:t>
            </a:r>
            <a:r>
              <a:rPr lang="en-US" b="0" i="0" dirty="0">
                <a:solidFill>
                  <a:srgbClr val="374151"/>
                </a:solidFill>
                <a:effectLst/>
                <a:latin typeface="Times New Roman" panose="02020603050405020304" pitchFamily="18" charset="0"/>
                <a:cs typeface="Times New Roman" panose="02020603050405020304" pitchFamily="18" charset="0"/>
              </a:rPr>
              <a:t> Db2 Warehouse supports both structured and unstructured data, making it suitable for a wide range of use cases.</a:t>
            </a:r>
          </a:p>
          <a:p>
            <a:endParaRPr lang="en-IN" dirty="0"/>
          </a:p>
        </p:txBody>
      </p:sp>
      <p:pic>
        <p:nvPicPr>
          <p:cNvPr id="5" name="Picture 4">
            <a:extLst>
              <a:ext uri="{FF2B5EF4-FFF2-40B4-BE49-F238E27FC236}">
                <a16:creationId xmlns:a16="http://schemas.microsoft.com/office/drawing/2014/main" id="{5C80AE48-65B4-59E7-84F9-E04C7EB4C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679" y="4506071"/>
            <a:ext cx="2842132" cy="2111298"/>
          </a:xfrm>
          <a:prstGeom prst="rect">
            <a:avLst/>
          </a:prstGeom>
        </p:spPr>
      </p:pic>
    </p:spTree>
    <p:extLst>
      <p:ext uri="{BB962C8B-B14F-4D97-AF65-F5344CB8AC3E}">
        <p14:creationId xmlns:p14="http://schemas.microsoft.com/office/powerpoint/2010/main" val="46038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B164-E204-1699-8B4E-553BE93AB9DB}"/>
              </a:ext>
            </a:extLst>
          </p:cNvPr>
          <p:cNvSpPr>
            <a:spLocks noGrp="1"/>
          </p:cNvSpPr>
          <p:nvPr>
            <p:ph type="title"/>
          </p:nvPr>
        </p:nvSpPr>
        <p:spPr/>
        <p:txBody>
          <a:bodyPr/>
          <a:lstStyle/>
          <a:p>
            <a:r>
              <a:rPr lang="en-IN" b="0" i="0" dirty="0">
                <a:solidFill>
                  <a:schemeClr val="bg1"/>
                </a:solidFill>
                <a:effectLst/>
                <a:latin typeface="Times New Roman" panose="02020603050405020304" pitchFamily="18" charset="0"/>
                <a:cs typeface="Times New Roman" panose="02020603050405020304" pitchFamily="18" charset="0"/>
              </a:rPr>
              <a:t>Innovations in Data Warehousing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B31A12-6FA2-ACF9-7D28-8FDA6457B7C3}"/>
              </a:ext>
            </a:extLst>
          </p:cNvPr>
          <p:cNvSpPr>
            <a:spLocks noGrp="1"/>
          </p:cNvSpPr>
          <p:nvPr>
            <p:ph idx="1"/>
          </p:nvPr>
        </p:nvSpPr>
        <p:spPr>
          <a:xfrm>
            <a:off x="5118447" y="433137"/>
            <a:ext cx="6281873" cy="4074695"/>
          </a:xfrm>
        </p:spPr>
        <p:txBody>
          <a:bodyPr>
            <a:normAutofit fontScale="92500" lnSpcReduction="10000"/>
          </a:bodyPr>
          <a:lstStyle/>
          <a:p>
            <a:pPr algn="l">
              <a:buFont typeface="+mj-lt"/>
              <a:buAutoNum type="arabicPeriod"/>
            </a:pPr>
            <a:r>
              <a:rPr lang="en-US" b="1" i="0" dirty="0">
                <a:solidFill>
                  <a:srgbClr val="374151"/>
                </a:solidFill>
                <a:effectLst/>
                <a:latin typeface="Söhne"/>
              </a:rPr>
              <a:t>Cloud-Based Solutions:</a:t>
            </a:r>
            <a:r>
              <a:rPr lang="en-US" b="0" i="0" dirty="0">
                <a:solidFill>
                  <a:srgbClr val="374151"/>
                </a:solidFill>
                <a:effectLst/>
                <a:latin typeface="Söhne"/>
              </a:rPr>
              <a:t> The migration to cloud-based data warehousing offers unparalleled scalability, cost-effectiveness, and flexibility compared to traditional on-premises systems.</a:t>
            </a:r>
          </a:p>
          <a:p>
            <a:pPr algn="l">
              <a:buFont typeface="+mj-lt"/>
              <a:buAutoNum type="arabicPeriod"/>
            </a:pPr>
            <a:r>
              <a:rPr lang="en-US" b="1" i="0" dirty="0">
                <a:solidFill>
                  <a:srgbClr val="374151"/>
                </a:solidFill>
                <a:effectLst/>
                <a:latin typeface="Söhne"/>
              </a:rPr>
              <a:t>Data Lake Integration:</a:t>
            </a:r>
            <a:r>
              <a:rPr lang="en-US" b="0" i="0" dirty="0">
                <a:solidFill>
                  <a:srgbClr val="374151"/>
                </a:solidFill>
                <a:effectLst/>
                <a:latin typeface="Söhne"/>
              </a:rPr>
              <a:t> Data warehouses now seamlessly integrate with data lakes, accommodating structured and unstructured data for comprehensive analytics.</a:t>
            </a:r>
          </a:p>
          <a:p>
            <a:pPr algn="l">
              <a:buFont typeface="+mj-lt"/>
              <a:buAutoNum type="arabicPeriod"/>
            </a:pPr>
            <a:r>
              <a:rPr lang="en-US" b="1" i="0" dirty="0">
                <a:solidFill>
                  <a:srgbClr val="374151"/>
                </a:solidFill>
                <a:effectLst/>
                <a:latin typeface="Söhne"/>
              </a:rPr>
              <a:t>In-Memory Processing:</a:t>
            </a:r>
            <a:r>
              <a:rPr lang="en-US" b="0" i="0" dirty="0">
                <a:solidFill>
                  <a:srgbClr val="374151"/>
                </a:solidFill>
                <a:effectLst/>
                <a:latin typeface="Söhne"/>
              </a:rPr>
              <a:t> In-memory data warehousing accelerates query performance by storing data in RAM, enabling real-time analytics and faster data retrieval.</a:t>
            </a:r>
          </a:p>
          <a:p>
            <a:pPr algn="l">
              <a:buFont typeface="+mj-lt"/>
              <a:buAutoNum type="arabicPeriod"/>
            </a:pPr>
            <a:r>
              <a:rPr lang="en-US" b="1" i="0" dirty="0">
                <a:solidFill>
                  <a:srgbClr val="374151"/>
                </a:solidFill>
                <a:effectLst/>
                <a:latin typeface="Söhne"/>
              </a:rPr>
              <a:t>Columnar Storage:</a:t>
            </a:r>
            <a:r>
              <a:rPr lang="en-US" b="0" i="0" dirty="0">
                <a:solidFill>
                  <a:srgbClr val="374151"/>
                </a:solidFill>
                <a:effectLst/>
                <a:latin typeface="Söhne"/>
              </a:rPr>
              <a:t> Storing data in columns rather than rows optimizes query performance, compression, and analytical processing.</a:t>
            </a:r>
          </a:p>
          <a:p>
            <a:endParaRPr lang="en-IN" dirty="0"/>
          </a:p>
        </p:txBody>
      </p:sp>
      <p:pic>
        <p:nvPicPr>
          <p:cNvPr id="8" name="Picture 7">
            <a:extLst>
              <a:ext uri="{FF2B5EF4-FFF2-40B4-BE49-F238E27FC236}">
                <a16:creationId xmlns:a16="http://schemas.microsoft.com/office/drawing/2014/main" id="{D6FA61E0-71C5-E183-6F1E-EAA2C4D53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158" y="4275221"/>
            <a:ext cx="3136232" cy="2352174"/>
          </a:xfrm>
          <a:prstGeom prst="rect">
            <a:avLst/>
          </a:prstGeom>
        </p:spPr>
      </p:pic>
    </p:spTree>
    <p:extLst>
      <p:ext uri="{BB962C8B-B14F-4D97-AF65-F5344CB8AC3E}">
        <p14:creationId xmlns:p14="http://schemas.microsoft.com/office/powerpoint/2010/main" val="121567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0CE7-7410-F2A2-B533-930BB7889F65}"/>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Use Cases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077BAF-4316-17F5-BE3E-2682E7F56572}"/>
              </a:ext>
            </a:extLst>
          </p:cNvPr>
          <p:cNvSpPr>
            <a:spLocks noGrp="1"/>
          </p:cNvSpPr>
          <p:nvPr>
            <p:ph idx="1"/>
          </p:nvPr>
        </p:nvSpPr>
        <p:spPr>
          <a:xfrm>
            <a:off x="5118447" y="441157"/>
            <a:ext cx="6479995" cy="4365209"/>
          </a:xfrm>
        </p:spPr>
        <p:txBody>
          <a:bodyPr>
            <a:normAutofit fontScale="85000" lnSpcReduction="20000"/>
          </a:bodyPr>
          <a:lstStyle/>
          <a:p>
            <a:pPr algn="l">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Retail Industry:</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1900" b="0" i="1" dirty="0">
                <a:solidFill>
                  <a:srgbClr val="374151"/>
                </a:solidFill>
                <a:effectLst/>
                <a:latin typeface="Times New Roman" panose="02020603050405020304" pitchFamily="18" charset="0"/>
                <a:cs typeface="Times New Roman" panose="02020603050405020304" pitchFamily="18" charset="0"/>
              </a:rPr>
              <a:t>Inventory Management</a:t>
            </a:r>
            <a:r>
              <a:rPr lang="en-US" sz="1900" b="0" i="0" dirty="0">
                <a:solidFill>
                  <a:srgbClr val="374151"/>
                </a:solidFill>
                <a:effectLst/>
                <a:latin typeface="Times New Roman" panose="02020603050405020304" pitchFamily="18" charset="0"/>
                <a:cs typeface="Times New Roman" panose="02020603050405020304" pitchFamily="18" charset="0"/>
              </a:rPr>
              <a:t>: A large retail chain uses Db2 Warehouse to analyze sales data and manage inventory more efficiently. Predictive analytics helps them optimize stock levels and reduce overstocking and stockouts.</a:t>
            </a:r>
          </a:p>
          <a:p>
            <a:pPr algn="l">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Financial Services: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1900" b="0" i="1" dirty="0">
                <a:solidFill>
                  <a:srgbClr val="374151"/>
                </a:solidFill>
                <a:effectLst/>
                <a:latin typeface="Times New Roman" panose="02020603050405020304" pitchFamily="18" charset="0"/>
                <a:cs typeface="Times New Roman" panose="02020603050405020304" pitchFamily="18" charset="0"/>
              </a:rPr>
              <a:t>Fraud Detection</a:t>
            </a:r>
            <a:r>
              <a:rPr lang="en-US" sz="1900" b="0" i="0" dirty="0">
                <a:solidFill>
                  <a:srgbClr val="374151"/>
                </a:solidFill>
                <a:effectLst/>
                <a:latin typeface="Times New Roman" panose="02020603050405020304" pitchFamily="18" charset="0"/>
                <a:cs typeface="Times New Roman" panose="02020603050405020304" pitchFamily="18" charset="0"/>
              </a:rPr>
              <a:t>: Financial institutions deploy Db2 Warehouse to analyze transaction data in real-time, identifying unusual patterns and potential fraud. This proactive approach safeguards against financial losses.</a:t>
            </a:r>
          </a:p>
          <a:p>
            <a:pPr algn="l">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Healthcare Sector:</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1900" b="0" i="1" dirty="0">
                <a:solidFill>
                  <a:srgbClr val="374151"/>
                </a:solidFill>
                <a:effectLst/>
                <a:latin typeface="Times New Roman" panose="02020603050405020304" pitchFamily="18" charset="0"/>
                <a:cs typeface="Times New Roman" panose="02020603050405020304" pitchFamily="18" charset="0"/>
              </a:rPr>
              <a:t>Patient Care Improvement</a:t>
            </a:r>
            <a:r>
              <a:rPr lang="en-US" sz="1900" b="0" i="0" dirty="0">
                <a:solidFill>
                  <a:srgbClr val="374151"/>
                </a:solidFill>
                <a:effectLst/>
                <a:latin typeface="Times New Roman" panose="02020603050405020304" pitchFamily="18" charset="0"/>
                <a:cs typeface="Times New Roman" panose="02020603050405020304" pitchFamily="18" charset="0"/>
              </a:rPr>
              <a:t>: Hospitals leverage Db2 Warehouse to store and analyze patient data. Machine learning models identify treatment trends, enabling better patient care decisions and reducing readmission rates.</a:t>
            </a:r>
          </a:p>
          <a:p>
            <a:endParaRPr lang="en-IN" dirty="0"/>
          </a:p>
        </p:txBody>
      </p:sp>
      <p:pic>
        <p:nvPicPr>
          <p:cNvPr id="5" name="Picture 4">
            <a:extLst>
              <a:ext uri="{FF2B5EF4-FFF2-40B4-BE49-F238E27FC236}">
                <a16:creationId xmlns:a16="http://schemas.microsoft.com/office/drawing/2014/main" id="{943CDF35-A14D-A587-F21D-3AC259968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253" y="4407567"/>
            <a:ext cx="2265948" cy="2265948"/>
          </a:xfrm>
          <a:prstGeom prst="rect">
            <a:avLst/>
          </a:prstGeom>
        </p:spPr>
      </p:pic>
    </p:spTree>
    <p:extLst>
      <p:ext uri="{BB962C8B-B14F-4D97-AF65-F5344CB8AC3E}">
        <p14:creationId xmlns:p14="http://schemas.microsoft.com/office/powerpoint/2010/main" val="21802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8965-6B06-F804-B0B6-FE8AAC5A9641}"/>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Deployment Options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760CD8-2D83-D3B6-091C-537A9A8AC43A}"/>
              </a:ext>
            </a:extLst>
          </p:cNvPr>
          <p:cNvSpPr>
            <a:spLocks noGrp="1"/>
          </p:cNvSpPr>
          <p:nvPr>
            <p:ph idx="1"/>
          </p:nvPr>
        </p:nvSpPr>
        <p:spPr>
          <a:xfrm>
            <a:off x="5182616" y="216569"/>
            <a:ext cx="6281873" cy="4686052"/>
          </a:xfrm>
        </p:spPr>
        <p:txBody>
          <a:bodyPr>
            <a:normAutofit fontScale="85000" lnSpcReduction="20000"/>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IBM Cloud (Public Cloud):</a:t>
            </a: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b="0" i="0" dirty="0">
                <a:solidFill>
                  <a:srgbClr val="374151"/>
                </a:solidFill>
                <a:effectLst/>
                <a:latin typeface="Times New Roman" panose="02020603050405020304" pitchFamily="18" charset="0"/>
                <a:cs typeface="Times New Roman" panose="02020603050405020304" pitchFamily="18" charset="0"/>
              </a:rPr>
              <a:t>Deploying Db2 Warehouse on IBM Cloud provides a fully managed, cloud-native solution. It offers scalability, reliability, and a pay-as-you-go pricing model. You can easily provision and manage resources, allowing for rapid scalability as your data needs grow.</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AWS (Amazon Web Services):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b="0" i="0" dirty="0">
                <a:solidFill>
                  <a:srgbClr val="374151"/>
                </a:solidFill>
                <a:effectLst/>
                <a:latin typeface="Times New Roman" panose="02020603050405020304" pitchFamily="18" charset="0"/>
                <a:cs typeface="Times New Roman" panose="02020603050405020304" pitchFamily="18" charset="0"/>
              </a:rPr>
              <a:t>Db2 Warehouse can be deployed on AWS, allowing you to leverage the power and global reach of the AWS cloud infrastructure. This option provides flexibility for organizations already invested in the AWS ecosystem.</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Azure (Microsoft Azure):</a:t>
            </a: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b="0" i="0" dirty="0">
                <a:solidFill>
                  <a:srgbClr val="374151"/>
                </a:solidFill>
                <a:effectLst/>
                <a:latin typeface="Times New Roman" panose="02020603050405020304" pitchFamily="18" charset="0"/>
                <a:cs typeface="Times New Roman" panose="02020603050405020304" pitchFamily="18" charset="0"/>
              </a:rPr>
              <a:t>Organizations using Microsoft Azure can choose to deploy Db2 Warehouse on Azure infrastructure. This integration simplifies data management for Azure users and offers seamless scalability.</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Hybrid Cloud:</a:t>
            </a: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b="0" i="0" dirty="0">
                <a:solidFill>
                  <a:srgbClr val="374151"/>
                </a:solidFill>
                <a:effectLst/>
                <a:latin typeface="Times New Roman" panose="02020603050405020304" pitchFamily="18" charset="0"/>
                <a:cs typeface="Times New Roman" panose="02020603050405020304" pitchFamily="18" charset="0"/>
              </a:rPr>
              <a:t>Db2 Warehouse supports hybrid cloud deployments, where you can run the database across both on-premises infrastructure and a cloud environment. This option suits organizations with specific data residency or compliance requirements.</a:t>
            </a:r>
          </a:p>
          <a:p>
            <a:endParaRPr lang="en-IN" dirty="0"/>
          </a:p>
        </p:txBody>
      </p:sp>
      <p:pic>
        <p:nvPicPr>
          <p:cNvPr id="8" name="Picture 7">
            <a:extLst>
              <a:ext uri="{FF2B5EF4-FFF2-40B4-BE49-F238E27FC236}">
                <a16:creationId xmlns:a16="http://schemas.microsoft.com/office/drawing/2014/main" id="{B5EACBD5-4C25-BE91-037F-27A5FDE5F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873" y="4670932"/>
            <a:ext cx="2959769" cy="1970499"/>
          </a:xfrm>
          <a:prstGeom prst="rect">
            <a:avLst/>
          </a:prstGeom>
        </p:spPr>
      </p:pic>
    </p:spTree>
    <p:extLst>
      <p:ext uri="{BB962C8B-B14F-4D97-AF65-F5344CB8AC3E}">
        <p14:creationId xmlns:p14="http://schemas.microsoft.com/office/powerpoint/2010/main" val="89126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E2B6-6498-E99A-2B90-D9871B643D34}"/>
              </a:ext>
            </a:extLst>
          </p:cNvPr>
          <p:cNvSpPr>
            <a:spLocks noGrp="1"/>
          </p:cNvSpPr>
          <p:nvPr>
            <p:ph type="title"/>
          </p:nvPr>
        </p:nvSpPr>
        <p:spPr/>
        <p:txBody>
          <a:bodyPr>
            <a:normAutofit/>
          </a:bodyPr>
          <a:lstStyle/>
          <a:p>
            <a:pPr algn="l"/>
            <a:r>
              <a:rPr lang="en-IN" b="0" i="0" dirty="0">
                <a:solidFill>
                  <a:schemeClr val="bg1"/>
                </a:solidFill>
                <a:effectLst/>
                <a:latin typeface="Times New Roman" panose="02020603050405020304" pitchFamily="18" charset="0"/>
                <a:cs typeface="Times New Roman" panose="02020603050405020304" pitchFamily="18" charset="0"/>
              </a:rPr>
              <a:t>Future Trends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91F508-6689-B416-B34E-6FC7058333F9}"/>
              </a:ext>
            </a:extLst>
          </p:cNvPr>
          <p:cNvSpPr>
            <a:spLocks noGrp="1"/>
          </p:cNvSpPr>
          <p:nvPr>
            <p:ph idx="1"/>
          </p:nvPr>
        </p:nvSpPr>
        <p:spPr>
          <a:xfrm>
            <a:off x="5118447" y="128336"/>
            <a:ext cx="6281873" cy="4908885"/>
          </a:xfrm>
        </p:spPr>
        <p:txBody>
          <a:bodyPr>
            <a:normAutofit fontScale="55000" lnSpcReduction="20000"/>
          </a:bodyPr>
          <a:lstStyle/>
          <a:p>
            <a:pPr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Serverless Data Warehousing:</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Trend: The move towards serverless data warehousing eliminates infrastructure management, allowing organizations to focus solely on data and analytics.</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Alignment: Db2 Warehouse offers serverless capabilities, reducing operational overhead and simplifying resource provisioning and management.</a:t>
            </a:r>
          </a:p>
          <a:p>
            <a:pPr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Data Lake Integration:</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Trend: Data warehouses are increasingly integrating with data lakes to enable the storage and analysis of structured and unstructured data together.</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Alignment: Db2 Warehouse seamlessly integrates with data lakes, providing a unified platform for diverse data types, making it easier to harness the full potential of data.</a:t>
            </a:r>
          </a:p>
          <a:p>
            <a:pPr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Real-Time Data Processing:</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Trend: The demand for real-time data processing and analytics is growing, enabling organizations to make immediate decisions based on live data streams.</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Alignment: Db2 Warehouse supports real-time data streaming and processing, allowing businesses to act on data as it arrives.</a:t>
            </a:r>
          </a:p>
          <a:p>
            <a:endParaRPr lang="en-IN" dirty="0"/>
          </a:p>
        </p:txBody>
      </p:sp>
      <p:pic>
        <p:nvPicPr>
          <p:cNvPr id="7" name="Picture 6">
            <a:extLst>
              <a:ext uri="{FF2B5EF4-FFF2-40B4-BE49-F238E27FC236}">
                <a16:creationId xmlns:a16="http://schemas.microsoft.com/office/drawing/2014/main" id="{C3AAECC4-16C7-98BA-D4FF-96B16B4B8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913" y="4168722"/>
            <a:ext cx="1895045" cy="2488753"/>
          </a:xfrm>
          <a:prstGeom prst="rect">
            <a:avLst/>
          </a:prstGeom>
        </p:spPr>
      </p:pic>
    </p:spTree>
    <p:extLst>
      <p:ext uri="{BB962C8B-B14F-4D97-AF65-F5344CB8AC3E}">
        <p14:creationId xmlns:p14="http://schemas.microsoft.com/office/powerpoint/2010/main" val="299157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6843-B107-C387-2585-0D35A8A21F1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5A873B8-0213-B35F-427E-C31AC51DBD9C}"/>
              </a:ext>
            </a:extLst>
          </p:cNvPr>
          <p:cNvSpPr>
            <a:spLocks noGrp="1"/>
          </p:cNvSpPr>
          <p:nvPr>
            <p:ph idx="1"/>
          </p:nvPr>
        </p:nvSpPr>
        <p:spPr>
          <a:xfrm>
            <a:off x="5134489" y="369973"/>
            <a:ext cx="6281873" cy="3632532"/>
          </a:xfrm>
        </p:spPr>
        <p:txBody>
          <a:bodyPr>
            <a:normAutofit fontScale="92500" lnSpcReduction="20000"/>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As data continues to grow in complexity and volume, the innovative capabilities of Db2 Warehouse, including serverless computing, data lake integration, real-time processing, AI and machine learning integration, and multi-cloud support, position it as a reliable and future-proof solution. By aligning with these emerging trends, IBM Cloud Db2 Warehouse offers organizations the means to unlock the full potential of their data, make informed decisions, and stay competitive in an ever-evolving digital world</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27DE78-A699-D9DB-22AE-AF9CCB88D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784" y="4143005"/>
            <a:ext cx="3813257" cy="2345023"/>
          </a:xfrm>
          <a:prstGeom prst="rect">
            <a:avLst/>
          </a:prstGeom>
        </p:spPr>
      </p:pic>
    </p:spTree>
    <p:extLst>
      <p:ext uri="{BB962C8B-B14F-4D97-AF65-F5344CB8AC3E}">
        <p14:creationId xmlns:p14="http://schemas.microsoft.com/office/powerpoint/2010/main" val="289913293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56</TotalTime>
  <Words>844</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 Light</vt:lpstr>
      <vt:lpstr>Rockwell</vt:lpstr>
      <vt:lpstr>Söhne</vt:lpstr>
      <vt:lpstr>Times New Roman</vt:lpstr>
      <vt:lpstr>Wingdings</vt:lpstr>
      <vt:lpstr>Atlas</vt:lpstr>
      <vt:lpstr>Data Warehousing with IBM Cloud Db2 Warehouse Innovation</vt:lpstr>
      <vt:lpstr>Agenda</vt:lpstr>
      <vt:lpstr>Introduction to IBM Cloud Db2 Warehouse</vt:lpstr>
      <vt:lpstr>Key Features and Benefits</vt:lpstr>
      <vt:lpstr>Innovations in Data Warehousing</vt:lpstr>
      <vt:lpstr>Use Cases</vt:lpstr>
      <vt:lpstr>Deployment Options</vt:lpstr>
      <vt:lpstr>Future Trends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with IBM Cloud Db2 Warehouse Innovation</dc:title>
  <dc:creator>Thangatamil selvan</dc:creator>
  <cp:lastModifiedBy>Thangatamil selvan</cp:lastModifiedBy>
  <cp:revision>1</cp:revision>
  <dcterms:created xsi:type="dcterms:W3CDTF">2023-10-10T12:31:10Z</dcterms:created>
  <dcterms:modified xsi:type="dcterms:W3CDTF">2023-10-10T14:47:09Z</dcterms:modified>
</cp:coreProperties>
</file>