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59" r:id="rId4"/>
    <p:sldId id="261" r:id="rId5"/>
    <p:sldId id="262" r:id="rId6"/>
    <p:sldId id="263" r:id="rId7"/>
    <p:sldId id="264" r:id="rId8"/>
    <p:sldId id="265" r:id="rId9"/>
    <p:sldId id="266" r:id="rId10"/>
    <p:sldId id="267" r:id="rId11"/>
    <p:sldId id="260" r:id="rId12"/>
    <p:sldId id="268" r:id="rId13"/>
  </p:sldIdLst>
  <p:sldSz cx="11887200" cy="7772400"/>
  <p:notesSz cx="6858000" cy="9144000"/>
  <p:defaultTextStyle>
    <a:defPPr>
      <a:defRPr lang="en-US"/>
    </a:defPPr>
    <a:lvl1pPr marL="0" algn="l" defTabSz="1123200" rtl="0" eaLnBrk="1" latinLnBrk="0" hangingPunct="1">
      <a:defRPr sz="2200" kern="1200">
        <a:solidFill>
          <a:schemeClr val="tx1"/>
        </a:solidFill>
        <a:latin typeface="+mn-lt"/>
        <a:ea typeface="+mn-ea"/>
        <a:cs typeface="+mn-cs"/>
      </a:defRPr>
    </a:lvl1pPr>
    <a:lvl2pPr marL="561600" algn="l" defTabSz="1123200" rtl="0" eaLnBrk="1" latinLnBrk="0" hangingPunct="1">
      <a:defRPr sz="2200" kern="1200">
        <a:solidFill>
          <a:schemeClr val="tx1"/>
        </a:solidFill>
        <a:latin typeface="+mn-lt"/>
        <a:ea typeface="+mn-ea"/>
        <a:cs typeface="+mn-cs"/>
      </a:defRPr>
    </a:lvl2pPr>
    <a:lvl3pPr marL="1123200" algn="l" defTabSz="1123200" rtl="0" eaLnBrk="1" latinLnBrk="0" hangingPunct="1">
      <a:defRPr sz="2200" kern="1200">
        <a:solidFill>
          <a:schemeClr val="tx1"/>
        </a:solidFill>
        <a:latin typeface="+mn-lt"/>
        <a:ea typeface="+mn-ea"/>
        <a:cs typeface="+mn-cs"/>
      </a:defRPr>
    </a:lvl3pPr>
    <a:lvl4pPr marL="1684802" algn="l" defTabSz="1123200" rtl="0" eaLnBrk="1" latinLnBrk="0" hangingPunct="1">
      <a:defRPr sz="2200" kern="1200">
        <a:solidFill>
          <a:schemeClr val="tx1"/>
        </a:solidFill>
        <a:latin typeface="+mn-lt"/>
        <a:ea typeface="+mn-ea"/>
        <a:cs typeface="+mn-cs"/>
      </a:defRPr>
    </a:lvl4pPr>
    <a:lvl5pPr marL="2246403" algn="l" defTabSz="1123200" rtl="0" eaLnBrk="1" latinLnBrk="0" hangingPunct="1">
      <a:defRPr sz="2200" kern="1200">
        <a:solidFill>
          <a:schemeClr val="tx1"/>
        </a:solidFill>
        <a:latin typeface="+mn-lt"/>
        <a:ea typeface="+mn-ea"/>
        <a:cs typeface="+mn-cs"/>
      </a:defRPr>
    </a:lvl5pPr>
    <a:lvl6pPr marL="2808003" algn="l" defTabSz="1123200" rtl="0" eaLnBrk="1" latinLnBrk="0" hangingPunct="1">
      <a:defRPr sz="2200" kern="1200">
        <a:solidFill>
          <a:schemeClr val="tx1"/>
        </a:solidFill>
        <a:latin typeface="+mn-lt"/>
        <a:ea typeface="+mn-ea"/>
        <a:cs typeface="+mn-cs"/>
      </a:defRPr>
    </a:lvl6pPr>
    <a:lvl7pPr marL="3369604" algn="l" defTabSz="1123200" rtl="0" eaLnBrk="1" latinLnBrk="0" hangingPunct="1">
      <a:defRPr sz="2200" kern="1200">
        <a:solidFill>
          <a:schemeClr val="tx1"/>
        </a:solidFill>
        <a:latin typeface="+mn-lt"/>
        <a:ea typeface="+mn-ea"/>
        <a:cs typeface="+mn-cs"/>
      </a:defRPr>
    </a:lvl7pPr>
    <a:lvl8pPr marL="3931204" algn="l" defTabSz="1123200" rtl="0" eaLnBrk="1" latinLnBrk="0" hangingPunct="1">
      <a:defRPr sz="2200" kern="1200">
        <a:solidFill>
          <a:schemeClr val="tx1"/>
        </a:solidFill>
        <a:latin typeface="+mn-lt"/>
        <a:ea typeface="+mn-ea"/>
        <a:cs typeface="+mn-cs"/>
      </a:defRPr>
    </a:lvl8pPr>
    <a:lvl9pPr marL="4492805" algn="l" defTabSz="1123200" rtl="0" eaLnBrk="1" latinLnBrk="0" hangingPunct="1">
      <a:defRPr sz="2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p15:clr>
            <a:srgbClr val="A4A3A4"/>
          </p15:clr>
        </p15:guide>
        <p15:guide id="2" pos="37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79897" autoAdjust="0"/>
  </p:normalViewPr>
  <p:slideViewPr>
    <p:cSldViewPr>
      <p:cViewPr varScale="1">
        <p:scale>
          <a:sx n="55" d="100"/>
          <a:sy n="55" d="100"/>
        </p:scale>
        <p:origin x="474" y="72"/>
      </p:cViewPr>
      <p:guideLst>
        <p:guide orient="horz" pos="2448"/>
        <p:guide pos="374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510EBB-B499-4425-B483-BD4D66BCB025}" type="datetimeFigureOut">
              <a:rPr lang="en-US" smtClean="0"/>
              <a:t>12/1/2020</a:t>
            </a:fld>
            <a:endParaRPr lang="en-US"/>
          </a:p>
        </p:txBody>
      </p:sp>
      <p:sp>
        <p:nvSpPr>
          <p:cNvPr id="4" name="Slide Image Placeholder 3"/>
          <p:cNvSpPr>
            <a:spLocks noGrp="1" noRot="1" noChangeAspect="1"/>
          </p:cNvSpPr>
          <p:nvPr>
            <p:ph type="sldImg" idx="2"/>
          </p:nvPr>
        </p:nvSpPr>
        <p:spPr>
          <a:xfrm>
            <a:off x="1068388" y="1143000"/>
            <a:ext cx="472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35B4D4-F5DD-4C18-81AE-B0DFE43FE9CF}" type="slidenum">
              <a:rPr lang="en-US" smtClean="0"/>
              <a:t>‹#›</a:t>
            </a:fld>
            <a:endParaRPr lang="en-US"/>
          </a:p>
        </p:txBody>
      </p:sp>
    </p:spTree>
    <p:extLst>
      <p:ext uri="{BB962C8B-B14F-4D97-AF65-F5344CB8AC3E}">
        <p14:creationId xmlns:p14="http://schemas.microsoft.com/office/powerpoint/2010/main" val="4263156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Web servers speak the HTTP protocol, so they are often called HTTP servers. These HTTP servers store the Internet's data and provide the data when it is requested by HTTP clients. The clients send HTTP requests to servers, and servers return the requested data in HTTP responses, as sketched in Figure 1-1. Together, HTTP clients and HTTP servers make up the basic components of the World Wide Web</a:t>
            </a:r>
          </a:p>
        </p:txBody>
      </p:sp>
      <p:sp>
        <p:nvSpPr>
          <p:cNvPr id="4" name="Slide Number Placeholder 3"/>
          <p:cNvSpPr>
            <a:spLocks noGrp="1"/>
          </p:cNvSpPr>
          <p:nvPr>
            <p:ph type="sldNum" sz="quarter" idx="5"/>
          </p:nvPr>
        </p:nvSpPr>
        <p:spPr/>
        <p:txBody>
          <a:bodyPr/>
          <a:lstStyle/>
          <a:p>
            <a:fld id="{2F35B4D4-F5DD-4C18-81AE-B0DFE43FE9CF}" type="slidenum">
              <a:rPr lang="en-US" smtClean="0"/>
              <a:t>3</a:t>
            </a:fld>
            <a:endParaRPr lang="en-US"/>
          </a:p>
        </p:txBody>
      </p:sp>
    </p:spTree>
    <p:extLst>
      <p:ext uri="{BB962C8B-B14F-4D97-AF65-F5344CB8AC3E}">
        <p14:creationId xmlns:p14="http://schemas.microsoft.com/office/powerpoint/2010/main" val="2740537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Before an HTTP client can send a message to a server, it needs to establish a TCP/IP connection between the client and server using Internet protocol (IP) addresses and port numbers.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Setting up a TCP connection is sort of like calling someone at a corporate office. First, you dial the company's phone number. This gets you to the right organization. Then, you dial the specific extension of the person you're trying to reach.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TCP, you need the IP address of the server computer and the TCP port number associated with the specific software program running on the server.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is all well and good, but how do you get the IP address and port number of the HTTP server in the first place? Why, the URL, of course! We mentioned before that URLs are the addresses for resources, so naturally enough they can provide us with the IP address for the machine that has the resource. Let's take a look at a few URLs: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http://207.200.83.29:80/index.html</a:t>
            </a:r>
          </a:p>
          <a:p>
            <a:r>
              <a:rPr lang="en-US" sz="1200" kern="1200" dirty="0">
                <a:solidFill>
                  <a:schemeClr val="tx1"/>
                </a:solidFill>
                <a:effectLst/>
                <a:latin typeface="+mn-lt"/>
                <a:ea typeface="+mn-ea"/>
                <a:cs typeface="+mn-cs"/>
              </a:rPr>
              <a:t>http://www.netscape.com:80/index.html</a:t>
            </a:r>
          </a:p>
          <a:p>
            <a:r>
              <a:rPr lang="en-US" sz="1200" kern="1200" dirty="0">
                <a:solidFill>
                  <a:schemeClr val="tx1"/>
                </a:solidFill>
                <a:effectLst/>
                <a:latin typeface="+mn-lt"/>
                <a:ea typeface="+mn-ea"/>
                <a:cs typeface="+mn-cs"/>
              </a:rPr>
              <a:t>http://www.netscape.com/index.html</a:t>
            </a:r>
          </a:p>
          <a:p>
            <a:r>
              <a:rPr lang="en-US" sz="1200" kern="1200" dirty="0">
                <a:solidFill>
                  <a:schemeClr val="tx1"/>
                </a:solidFill>
                <a:effectLst/>
                <a:latin typeface="+mn-lt"/>
                <a:ea typeface="+mn-ea"/>
                <a:cs typeface="+mn-cs"/>
              </a:rPr>
              <a:t>The first URL has the machine's IP address, "207.200.83.29", and port number, "80".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second URL doesn't have a numeric IP address; it has a textual domain name, or hostname ("www.netscape.com"). The hostname is just a human-friendly alias for an IP address. Hostnames can easily be converted into IP addresses through a facility called the Domain Name Service (DNS), so we're all set here, too. We will talk much more about DNS and URLs in Chapter 2.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final URL has no port number. When the port number is missing from an HTTP URL, you can assume the default value of port 80.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With the IP address and port number, a client can easily communicate via TCP/IP.</a:t>
            </a:r>
          </a:p>
          <a:p>
            <a:endParaRPr lang="da-DK" sz="1200" kern="1200" dirty="0">
              <a:solidFill>
                <a:schemeClr val="tx1"/>
              </a:solidFill>
              <a:effectLst/>
              <a:latin typeface="+mn-lt"/>
              <a:ea typeface="+mn-ea"/>
              <a:cs typeface="+mn-cs"/>
            </a:endParaRPr>
          </a:p>
          <a:p>
            <a:r>
              <a:rPr lang="da-DK" sz="1200" kern="1200" dirty="0">
                <a:solidFill>
                  <a:schemeClr val="tx1"/>
                </a:solidFill>
                <a:effectLst/>
                <a:latin typeface="+mn-lt"/>
                <a:ea typeface="+mn-ea"/>
                <a:cs typeface="+mn-cs"/>
              </a:rPr>
              <a:t>Here are the steps:</a:t>
            </a:r>
          </a:p>
          <a:p>
            <a:r>
              <a:rPr lang="da-DK" sz="1200" i="1" kern="1200" dirty="0">
                <a:solidFill>
                  <a:schemeClr val="tx1"/>
                </a:solidFill>
                <a:effectLst/>
                <a:latin typeface="+mn-lt"/>
                <a:ea typeface="+mn-ea"/>
                <a:cs typeface="+mn-cs"/>
              </a:rPr>
              <a:t>(a)</a:t>
            </a:r>
            <a:r>
              <a:rPr lang="da-DK" sz="1200" kern="1200" dirty="0">
                <a:solidFill>
                  <a:schemeClr val="tx1"/>
                </a:solidFill>
                <a:effectLst/>
                <a:latin typeface="+mn-lt"/>
                <a:ea typeface="+mn-ea"/>
                <a:cs typeface="+mn-cs"/>
              </a:rPr>
              <a:t> </a:t>
            </a:r>
          </a:p>
          <a:p>
            <a:r>
              <a:rPr lang="da-DK" sz="1200" kern="1200" dirty="0">
                <a:solidFill>
                  <a:schemeClr val="tx1"/>
                </a:solidFill>
                <a:effectLst/>
                <a:latin typeface="+mn-lt"/>
                <a:ea typeface="+mn-ea"/>
                <a:cs typeface="+mn-cs"/>
              </a:rPr>
              <a:t>The browser extracts the server's hostname from the URL. </a:t>
            </a:r>
          </a:p>
          <a:p>
            <a:r>
              <a:rPr lang="da-DK" sz="1200" i="1" kern="1200" dirty="0">
                <a:solidFill>
                  <a:schemeClr val="tx1"/>
                </a:solidFill>
                <a:effectLst/>
                <a:latin typeface="+mn-lt"/>
                <a:ea typeface="+mn-ea"/>
                <a:cs typeface="+mn-cs"/>
              </a:rPr>
              <a:t>(b) </a:t>
            </a:r>
            <a:endParaRPr lang="da-DK" sz="1200" kern="1200" dirty="0">
              <a:solidFill>
                <a:schemeClr val="tx1"/>
              </a:solidFill>
              <a:effectLst/>
              <a:latin typeface="+mn-lt"/>
              <a:ea typeface="+mn-ea"/>
              <a:cs typeface="+mn-cs"/>
            </a:endParaRPr>
          </a:p>
          <a:p>
            <a:r>
              <a:rPr lang="da-DK" sz="1200" kern="1200" dirty="0">
                <a:solidFill>
                  <a:schemeClr val="tx1"/>
                </a:solidFill>
                <a:effectLst/>
                <a:latin typeface="+mn-lt"/>
                <a:ea typeface="+mn-ea"/>
                <a:cs typeface="+mn-cs"/>
              </a:rPr>
              <a:t>The browser converts the server's hostname into the server's IP address. </a:t>
            </a:r>
          </a:p>
          <a:p>
            <a:r>
              <a:rPr lang="da-DK" sz="1200" i="1" kern="1200" dirty="0">
                <a:solidFill>
                  <a:schemeClr val="tx1"/>
                </a:solidFill>
                <a:effectLst/>
                <a:latin typeface="+mn-lt"/>
                <a:ea typeface="+mn-ea"/>
                <a:cs typeface="+mn-cs"/>
              </a:rPr>
              <a:t>(c) </a:t>
            </a:r>
            <a:endParaRPr lang="da-DK" sz="1200" kern="1200" dirty="0">
              <a:solidFill>
                <a:schemeClr val="tx1"/>
              </a:solidFill>
              <a:effectLst/>
              <a:latin typeface="+mn-lt"/>
              <a:ea typeface="+mn-ea"/>
              <a:cs typeface="+mn-cs"/>
            </a:endParaRPr>
          </a:p>
          <a:p>
            <a:r>
              <a:rPr lang="da-DK" sz="1200" kern="1200" dirty="0">
                <a:solidFill>
                  <a:schemeClr val="tx1"/>
                </a:solidFill>
                <a:effectLst/>
                <a:latin typeface="+mn-lt"/>
                <a:ea typeface="+mn-ea"/>
                <a:cs typeface="+mn-cs"/>
              </a:rPr>
              <a:t>The browser extracts the port number (if any) from the URL.</a:t>
            </a:r>
          </a:p>
          <a:p>
            <a:r>
              <a:rPr lang="da-DK" sz="1200" i="1" kern="1200" dirty="0">
                <a:solidFill>
                  <a:schemeClr val="tx1"/>
                </a:solidFill>
                <a:effectLst/>
                <a:latin typeface="+mn-lt"/>
                <a:ea typeface="+mn-ea"/>
                <a:cs typeface="+mn-cs"/>
              </a:rPr>
              <a:t>(d) </a:t>
            </a:r>
            <a:endParaRPr lang="da-DK" sz="1200" kern="1200" dirty="0">
              <a:solidFill>
                <a:schemeClr val="tx1"/>
              </a:solidFill>
              <a:effectLst/>
              <a:latin typeface="+mn-lt"/>
              <a:ea typeface="+mn-ea"/>
              <a:cs typeface="+mn-cs"/>
            </a:endParaRPr>
          </a:p>
          <a:p>
            <a:r>
              <a:rPr lang="da-DK" sz="1200" kern="1200" dirty="0">
                <a:solidFill>
                  <a:schemeClr val="tx1"/>
                </a:solidFill>
                <a:effectLst/>
                <a:latin typeface="+mn-lt"/>
                <a:ea typeface="+mn-ea"/>
                <a:cs typeface="+mn-cs"/>
              </a:rPr>
              <a:t>The browser establishes a TCP connection with the web server.</a:t>
            </a:r>
          </a:p>
          <a:p>
            <a:r>
              <a:rPr lang="da-DK" sz="1200" i="1" kern="1200" dirty="0">
                <a:solidFill>
                  <a:schemeClr val="tx1"/>
                </a:solidFill>
                <a:effectLst/>
                <a:latin typeface="+mn-lt"/>
                <a:ea typeface="+mn-ea"/>
                <a:cs typeface="+mn-cs"/>
              </a:rPr>
              <a:t>(e) </a:t>
            </a:r>
            <a:endParaRPr lang="da-DK" sz="1200" kern="1200" dirty="0">
              <a:solidFill>
                <a:schemeClr val="tx1"/>
              </a:solidFill>
              <a:effectLst/>
              <a:latin typeface="+mn-lt"/>
              <a:ea typeface="+mn-ea"/>
              <a:cs typeface="+mn-cs"/>
            </a:endParaRPr>
          </a:p>
          <a:p>
            <a:r>
              <a:rPr lang="da-DK" sz="1200" kern="1200" dirty="0">
                <a:solidFill>
                  <a:schemeClr val="tx1"/>
                </a:solidFill>
                <a:effectLst/>
                <a:latin typeface="+mn-lt"/>
                <a:ea typeface="+mn-ea"/>
                <a:cs typeface="+mn-cs"/>
              </a:rPr>
              <a:t>The browser sends an HTTP request message to the server.</a:t>
            </a:r>
          </a:p>
          <a:p>
            <a:r>
              <a:rPr lang="da-DK" sz="1200" i="1" kern="1200" dirty="0">
                <a:solidFill>
                  <a:schemeClr val="tx1"/>
                </a:solidFill>
                <a:effectLst/>
                <a:latin typeface="+mn-lt"/>
                <a:ea typeface="+mn-ea"/>
                <a:cs typeface="+mn-cs"/>
              </a:rPr>
              <a:t>(f) </a:t>
            </a:r>
            <a:endParaRPr lang="da-DK" sz="1200" kern="1200" dirty="0">
              <a:solidFill>
                <a:schemeClr val="tx1"/>
              </a:solidFill>
              <a:effectLst/>
              <a:latin typeface="+mn-lt"/>
              <a:ea typeface="+mn-ea"/>
              <a:cs typeface="+mn-cs"/>
            </a:endParaRPr>
          </a:p>
          <a:p>
            <a:r>
              <a:rPr lang="da-DK" sz="1200" kern="1200" dirty="0">
                <a:solidFill>
                  <a:schemeClr val="tx1"/>
                </a:solidFill>
                <a:effectLst/>
                <a:latin typeface="+mn-lt"/>
                <a:ea typeface="+mn-ea"/>
                <a:cs typeface="+mn-cs"/>
              </a:rPr>
              <a:t>The server sends an HTTP response back to the browser.</a:t>
            </a:r>
          </a:p>
          <a:p>
            <a:r>
              <a:rPr lang="da-DK" sz="1200" i="1" kern="1200" dirty="0">
                <a:solidFill>
                  <a:schemeClr val="tx1"/>
                </a:solidFill>
                <a:effectLst/>
                <a:latin typeface="+mn-lt"/>
                <a:ea typeface="+mn-ea"/>
                <a:cs typeface="+mn-cs"/>
              </a:rPr>
              <a:t>(g) </a:t>
            </a:r>
            <a:endParaRPr lang="da-DK" sz="1200" kern="1200" dirty="0">
              <a:solidFill>
                <a:schemeClr val="tx1"/>
              </a:solidFill>
              <a:effectLst/>
              <a:latin typeface="+mn-lt"/>
              <a:ea typeface="+mn-ea"/>
              <a:cs typeface="+mn-cs"/>
            </a:endParaRPr>
          </a:p>
          <a:p>
            <a:r>
              <a:rPr lang="da-DK" sz="1200" kern="1200" dirty="0">
                <a:solidFill>
                  <a:schemeClr val="tx1"/>
                </a:solidFill>
                <a:effectLst/>
                <a:latin typeface="+mn-lt"/>
                <a:ea typeface="+mn-ea"/>
                <a:cs typeface="+mn-cs"/>
              </a:rPr>
              <a:t>The connection is closed, and the browser displays the document.</a:t>
            </a:r>
          </a:p>
          <a:p>
            <a:endParaRPr lang="en-US" dirty="0"/>
          </a:p>
        </p:txBody>
      </p:sp>
      <p:sp>
        <p:nvSpPr>
          <p:cNvPr id="4" name="Slide Number Placeholder 3"/>
          <p:cNvSpPr>
            <a:spLocks noGrp="1"/>
          </p:cNvSpPr>
          <p:nvPr>
            <p:ph type="sldNum" sz="quarter" idx="5"/>
          </p:nvPr>
        </p:nvSpPr>
        <p:spPr/>
        <p:txBody>
          <a:bodyPr/>
          <a:lstStyle/>
          <a:p>
            <a:fld id="{2F35B4D4-F5DD-4C18-81AE-B0DFE43FE9CF}" type="slidenum">
              <a:rPr lang="en-US" smtClean="0"/>
              <a:t>12</a:t>
            </a:fld>
            <a:endParaRPr lang="en-US"/>
          </a:p>
        </p:txBody>
      </p:sp>
    </p:spTree>
    <p:extLst>
      <p:ext uri="{BB962C8B-B14F-4D97-AF65-F5344CB8AC3E}">
        <p14:creationId xmlns:p14="http://schemas.microsoft.com/office/powerpoint/2010/main" val="2941961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sz="1200" kern="1200" dirty="0">
                <a:solidFill>
                  <a:schemeClr val="tx1"/>
                </a:solidFill>
                <a:effectLst/>
                <a:latin typeface="+mn-lt"/>
                <a:ea typeface="+mn-ea"/>
                <a:cs typeface="+mn-cs"/>
              </a:rPr>
              <a:t>Web servers host </a:t>
            </a:r>
            <a:r>
              <a:rPr lang="da-DK" sz="1200" i="1" kern="1200" dirty="0">
                <a:solidFill>
                  <a:schemeClr val="tx1"/>
                </a:solidFill>
                <a:effectLst/>
                <a:latin typeface="+mn-lt"/>
                <a:ea typeface="+mn-ea"/>
                <a:cs typeface="+mn-cs"/>
              </a:rPr>
              <a:t>web resources</a:t>
            </a:r>
            <a:r>
              <a:rPr lang="da-DK" sz="1200" kern="1200" dirty="0">
                <a:solidFill>
                  <a:schemeClr val="tx1"/>
                </a:solidFill>
                <a:effectLst/>
                <a:latin typeface="+mn-lt"/>
                <a:ea typeface="+mn-ea"/>
                <a:cs typeface="+mn-cs"/>
              </a:rPr>
              <a:t>. A web resource is the source of web content. The simplest kind of web resource is a static file on the web server's filesystem. These files can contain anything: they might be text files, HTML files, Microsoft Word files, Adobe Acrobat files, JPEG image files, AVI movie files, or any other format you can think of. </a:t>
            </a:r>
          </a:p>
          <a:p>
            <a:r>
              <a:rPr lang="da-DK" sz="1200" kern="1200" dirty="0">
                <a:solidFill>
                  <a:schemeClr val="tx1"/>
                </a:solidFill>
                <a:effectLst/>
                <a:latin typeface="+mn-lt"/>
                <a:ea typeface="+mn-ea"/>
                <a:cs typeface="+mn-cs"/>
              </a:rPr>
              <a:t>However, resources don't have to be static files. Resources can also be software programs that generate content on demand. These dynamic content resources can generate content based on your identity, on what information you've requested, or on the time of day. They can show you a live image from a camera, or let you trade stocks, search real estate databases, or buy gifts from online stores </a:t>
            </a:r>
          </a:p>
        </p:txBody>
      </p:sp>
      <p:sp>
        <p:nvSpPr>
          <p:cNvPr id="4" name="Slide Number Placeholder 3"/>
          <p:cNvSpPr>
            <a:spLocks noGrp="1"/>
          </p:cNvSpPr>
          <p:nvPr>
            <p:ph type="sldNum" sz="quarter" idx="5"/>
          </p:nvPr>
        </p:nvSpPr>
        <p:spPr/>
        <p:txBody>
          <a:bodyPr/>
          <a:lstStyle/>
          <a:p>
            <a:fld id="{2F35B4D4-F5DD-4C18-81AE-B0DFE43FE9CF}" type="slidenum">
              <a:rPr lang="en-US" smtClean="0"/>
              <a:t>4</a:t>
            </a:fld>
            <a:endParaRPr lang="en-US"/>
          </a:p>
        </p:txBody>
      </p:sp>
    </p:spTree>
    <p:extLst>
      <p:ext uri="{BB962C8B-B14F-4D97-AF65-F5344CB8AC3E}">
        <p14:creationId xmlns:p14="http://schemas.microsoft.com/office/powerpoint/2010/main" val="2321181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Let's look in more detail how clients use HTTP to transact with web servers and their resources. An HTTP transaction consists of a request command (sent from client to server), and a response result (sent from the server back to the client). This communication happens with formatted blocks of data called </a:t>
            </a:r>
            <a:r>
              <a:rPr lang="en-GB" sz="1200" i="1" kern="1200" dirty="0">
                <a:solidFill>
                  <a:schemeClr val="tx1"/>
                </a:solidFill>
                <a:effectLst/>
                <a:latin typeface="+mn-lt"/>
                <a:ea typeface="+mn-ea"/>
                <a:cs typeface="+mn-cs"/>
              </a:rPr>
              <a:t>HTTP messages</a:t>
            </a:r>
            <a:endParaRPr lang="da-DK"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F35B4D4-F5DD-4C18-81AE-B0DFE43FE9CF}" type="slidenum">
              <a:rPr lang="en-US" smtClean="0"/>
              <a:t>5</a:t>
            </a:fld>
            <a:endParaRPr lang="en-US"/>
          </a:p>
        </p:txBody>
      </p:sp>
    </p:spTree>
    <p:extLst>
      <p:ext uri="{BB962C8B-B14F-4D97-AF65-F5344CB8AC3E}">
        <p14:creationId xmlns:p14="http://schemas.microsoft.com/office/powerpoint/2010/main" val="3879777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sz="1200" kern="1200" dirty="0">
                <a:solidFill>
                  <a:schemeClr val="tx1"/>
                </a:solidFill>
                <a:effectLst/>
                <a:latin typeface="+mn-lt"/>
                <a:ea typeface="+mn-ea"/>
                <a:cs typeface="+mn-cs"/>
              </a:rPr>
              <a:t>Every HTTP response message comes back with a status code. The status code is a three-digit numeric code that tells the client if the request succeeded, or if other actions are required</a:t>
            </a:r>
          </a:p>
          <a:p>
            <a:r>
              <a:rPr lang="en-US" sz="1200" kern="1200" dirty="0">
                <a:solidFill>
                  <a:schemeClr val="tx1"/>
                </a:solidFill>
                <a:effectLst/>
                <a:latin typeface="+mn-lt"/>
                <a:ea typeface="+mn-ea"/>
                <a:cs typeface="+mn-cs"/>
              </a:rPr>
              <a:t>HTTP also sends an explanatory textual "reason phrase" with each numeric status code (see the response message in Figure 1-5). The textual phrase is included only for descriptive purposes; the numeric code is used for all processing. </a:t>
            </a:r>
          </a:p>
          <a:p>
            <a:r>
              <a:rPr lang="en-GB" sz="1200" kern="1200" dirty="0">
                <a:solidFill>
                  <a:schemeClr val="tx1"/>
                </a:solidFill>
                <a:effectLst/>
                <a:latin typeface="+mn-lt"/>
                <a:ea typeface="+mn-ea"/>
                <a:cs typeface="+mn-cs"/>
              </a:rPr>
              <a:t>The following status codes and reason phrases are treated identically by HTTP software: </a:t>
            </a:r>
            <a:endParaRPr lang="da-DK" sz="1200" kern="1200" dirty="0">
              <a:solidFill>
                <a:schemeClr val="tx1"/>
              </a:solidFill>
              <a:effectLst/>
              <a:latin typeface="+mn-lt"/>
              <a:ea typeface="+mn-ea"/>
              <a:cs typeface="+mn-cs"/>
            </a:endParaRPr>
          </a:p>
          <a:p>
            <a:r>
              <a:rPr lang="en-GB" dirty="0">
                <a:effectLst/>
              </a:rPr>
              <a:t>200 OK</a:t>
            </a:r>
          </a:p>
          <a:p>
            <a:r>
              <a:rPr lang="en-GB" dirty="0">
                <a:effectLst/>
              </a:rPr>
              <a:t>200 Document attached</a:t>
            </a:r>
          </a:p>
          <a:p>
            <a:r>
              <a:rPr lang="en-GB" dirty="0">
                <a:effectLst/>
              </a:rPr>
              <a:t>200 Success200 All's cool, dude</a:t>
            </a:r>
            <a:endParaRPr lang="en-US" sz="1200" kern="1200" dirty="0">
              <a:solidFill>
                <a:schemeClr val="tx1"/>
              </a:solidFill>
              <a:effectLst/>
              <a:latin typeface="+mn-lt"/>
              <a:ea typeface="+mn-ea"/>
              <a:cs typeface="+mn-cs"/>
            </a:endParaRPr>
          </a:p>
          <a:p>
            <a:endParaRPr lang="da-DK"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F35B4D4-F5DD-4C18-81AE-B0DFE43FE9CF}" type="slidenum">
              <a:rPr lang="en-US" smtClean="0"/>
              <a:t>6</a:t>
            </a:fld>
            <a:endParaRPr lang="en-US"/>
          </a:p>
        </p:txBody>
      </p:sp>
    </p:spTree>
    <p:extLst>
      <p:ext uri="{BB962C8B-B14F-4D97-AF65-F5344CB8AC3E}">
        <p14:creationId xmlns:p14="http://schemas.microsoft.com/office/powerpoint/2010/main" val="2233867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 supports several different request commands, called HTTP methods. Every HTTP request message has a method. The method tells the server what action to perform (fetch a web page, run a gateway program, delete a file, etc.). Table 1-2 lists five common HTTP methods. </a:t>
            </a:r>
            <a:endParaRPr lang="da-DK"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F35B4D4-F5DD-4C18-81AE-B0DFE43FE9CF}" type="slidenum">
              <a:rPr lang="en-US" smtClean="0"/>
              <a:t>7</a:t>
            </a:fld>
            <a:endParaRPr lang="en-US"/>
          </a:p>
        </p:txBody>
      </p:sp>
    </p:spTree>
    <p:extLst>
      <p:ext uri="{BB962C8B-B14F-4D97-AF65-F5344CB8AC3E}">
        <p14:creationId xmlns:p14="http://schemas.microsoft.com/office/powerpoint/2010/main" val="3625875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 application often issues multiple HTTP transactions to accomplish a task. For example, a web browser issues a cascade of HTTP transactions to fetch and display a graphics-rich web page. The browser performs one transaction to fetch the HTML "skeleton" that describes the page layout, then issues additional HTTP transactions for each embedded image, graphics pane, Java applet, etc. These embedded resources might even reside on different servers, as shown in Figure 1-6. Thus, a "web page" often is a collection of resources, not a single resource. </a:t>
            </a:r>
          </a:p>
          <a:p>
            <a:endParaRPr lang="en-US" sz="1200" kern="1200" dirty="0">
              <a:solidFill>
                <a:schemeClr val="tx1"/>
              </a:solidFill>
              <a:effectLst/>
              <a:latin typeface="+mn-lt"/>
              <a:ea typeface="+mn-ea"/>
              <a:cs typeface="+mn-cs"/>
            </a:endParaRPr>
          </a:p>
          <a:p>
            <a:endParaRPr lang="da-DK"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F35B4D4-F5DD-4C18-81AE-B0DFE43FE9CF}" type="slidenum">
              <a:rPr lang="en-US" smtClean="0"/>
              <a:t>8</a:t>
            </a:fld>
            <a:endParaRPr lang="en-US"/>
          </a:p>
        </p:txBody>
      </p:sp>
    </p:spTree>
    <p:extLst>
      <p:ext uri="{BB962C8B-B14F-4D97-AF65-F5344CB8AC3E}">
        <p14:creationId xmlns:p14="http://schemas.microsoft.com/office/powerpoint/2010/main" val="2641351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 messages are simple, line-oriented sequences of characters. Because they are plain text, not binary, they are easy for humans to read and write.[1] Figure 1-7 shows the HTTP messages for a simple transaction</a:t>
            </a:r>
          </a:p>
          <a:p>
            <a:endParaRPr lang="en-US"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HTTP messages sent from web clients to web servers are called </a:t>
            </a:r>
            <a:r>
              <a:rPr lang="en-GB" sz="1200" i="1" kern="1200" dirty="0">
                <a:solidFill>
                  <a:schemeClr val="tx1"/>
                </a:solidFill>
                <a:effectLst/>
                <a:latin typeface="+mn-lt"/>
                <a:ea typeface="+mn-ea"/>
                <a:cs typeface="+mn-cs"/>
              </a:rPr>
              <a:t>request messages</a:t>
            </a:r>
            <a:r>
              <a:rPr lang="en-GB" sz="1200" kern="1200" dirty="0">
                <a:solidFill>
                  <a:schemeClr val="tx1"/>
                </a:solidFill>
                <a:effectLst/>
                <a:latin typeface="+mn-lt"/>
                <a:ea typeface="+mn-ea"/>
                <a:cs typeface="+mn-cs"/>
              </a:rPr>
              <a:t>. Messages from servers to clients are called </a:t>
            </a:r>
            <a:r>
              <a:rPr lang="en-GB" sz="1200" i="1" kern="1200" dirty="0">
                <a:solidFill>
                  <a:schemeClr val="tx1"/>
                </a:solidFill>
                <a:effectLst/>
                <a:latin typeface="+mn-lt"/>
                <a:ea typeface="+mn-ea"/>
                <a:cs typeface="+mn-cs"/>
              </a:rPr>
              <a:t>response messages</a:t>
            </a:r>
            <a:r>
              <a:rPr lang="en-GB" sz="1200" kern="1200" dirty="0">
                <a:solidFill>
                  <a:schemeClr val="tx1"/>
                </a:solidFill>
                <a:effectLst/>
                <a:latin typeface="+mn-lt"/>
                <a:ea typeface="+mn-ea"/>
                <a:cs typeface="+mn-cs"/>
              </a:rPr>
              <a:t>. There are no other kinds of HTTP messages. </a:t>
            </a:r>
            <a:r>
              <a:rPr lang="da-DK" sz="1200" kern="1200" dirty="0">
                <a:solidFill>
                  <a:schemeClr val="tx1"/>
                </a:solidFill>
                <a:effectLst/>
                <a:latin typeface="+mn-lt"/>
                <a:ea typeface="+mn-ea"/>
                <a:cs typeface="+mn-cs"/>
              </a:rPr>
              <a:t>The formats of HTTP request and response messages are very similar. </a:t>
            </a:r>
          </a:p>
          <a:p>
            <a:endParaRPr lang="da-DK" sz="1200" kern="1200" dirty="0">
              <a:solidFill>
                <a:schemeClr val="tx1"/>
              </a:solidFill>
              <a:effectLst/>
              <a:latin typeface="+mn-lt"/>
              <a:ea typeface="+mn-ea"/>
              <a:cs typeface="+mn-cs"/>
            </a:endParaRPr>
          </a:p>
          <a:p>
            <a:r>
              <a:rPr lang="da-DK" sz="1200" kern="1200" dirty="0">
                <a:solidFill>
                  <a:schemeClr val="tx1"/>
                </a:solidFill>
                <a:effectLst/>
                <a:latin typeface="+mn-lt"/>
                <a:ea typeface="+mn-ea"/>
                <a:cs typeface="+mn-cs"/>
              </a:rPr>
              <a:t>HTTP messages consist of three parts:</a:t>
            </a:r>
          </a:p>
          <a:p>
            <a:endParaRPr lang="da-DK" sz="1200" kern="1200" dirty="0">
              <a:solidFill>
                <a:schemeClr val="tx1"/>
              </a:solidFill>
              <a:effectLst/>
              <a:latin typeface="+mn-lt"/>
              <a:ea typeface="+mn-ea"/>
              <a:cs typeface="+mn-cs"/>
            </a:endParaRPr>
          </a:p>
          <a:p>
            <a:r>
              <a:rPr lang="da-DK" sz="1200" i="1" kern="1200" dirty="0">
                <a:solidFill>
                  <a:schemeClr val="tx1"/>
                </a:solidFill>
                <a:effectLst/>
                <a:latin typeface="+mn-lt"/>
                <a:ea typeface="+mn-ea"/>
                <a:cs typeface="+mn-cs"/>
              </a:rPr>
              <a:t>Start line</a:t>
            </a:r>
            <a:r>
              <a:rPr lang="da-DK" sz="1200" kern="1200" dirty="0">
                <a:solidFill>
                  <a:schemeClr val="tx1"/>
                </a:solidFill>
                <a:effectLst/>
                <a:latin typeface="+mn-lt"/>
                <a:ea typeface="+mn-ea"/>
                <a:cs typeface="+mn-cs"/>
              </a:rPr>
              <a:t> </a:t>
            </a:r>
          </a:p>
          <a:p>
            <a:r>
              <a:rPr lang="da-DK" sz="1200" kern="1200" dirty="0">
                <a:solidFill>
                  <a:schemeClr val="tx1"/>
                </a:solidFill>
                <a:effectLst/>
                <a:latin typeface="+mn-lt"/>
                <a:ea typeface="+mn-ea"/>
                <a:cs typeface="+mn-cs"/>
              </a:rPr>
              <a:t>The first line of the message is the start line, indicating what to do for a request or what happened for a response. </a:t>
            </a:r>
          </a:p>
          <a:p>
            <a:r>
              <a:rPr lang="da-DK" sz="1200" i="1" kern="1200" dirty="0">
                <a:solidFill>
                  <a:schemeClr val="tx1"/>
                </a:solidFill>
                <a:effectLst/>
                <a:latin typeface="+mn-lt"/>
                <a:ea typeface="+mn-ea"/>
                <a:cs typeface="+mn-cs"/>
              </a:rPr>
              <a:t>Header fields</a:t>
            </a:r>
            <a:r>
              <a:rPr lang="da-DK" sz="1200" kern="1200" dirty="0">
                <a:solidFill>
                  <a:schemeClr val="tx1"/>
                </a:solidFill>
                <a:effectLst/>
                <a:latin typeface="+mn-lt"/>
                <a:ea typeface="+mn-ea"/>
                <a:cs typeface="+mn-cs"/>
              </a:rPr>
              <a:t> </a:t>
            </a:r>
          </a:p>
          <a:p>
            <a:r>
              <a:rPr lang="da-DK" sz="1200" kern="1200" dirty="0">
                <a:solidFill>
                  <a:schemeClr val="tx1"/>
                </a:solidFill>
                <a:effectLst/>
                <a:latin typeface="+mn-lt"/>
                <a:ea typeface="+mn-ea"/>
                <a:cs typeface="+mn-cs"/>
              </a:rPr>
              <a:t>Zero or more header fields follow the start line. Each header field consists of a name and a value, separated by a colon (:) for easy parsing. The headers end with a blank line. Adding a header field is as easy as adding another line. </a:t>
            </a:r>
          </a:p>
          <a:p>
            <a:r>
              <a:rPr lang="da-DK" sz="1200" i="1" kern="1200" dirty="0">
                <a:solidFill>
                  <a:schemeClr val="tx1"/>
                </a:solidFill>
                <a:effectLst/>
                <a:latin typeface="+mn-lt"/>
                <a:ea typeface="+mn-ea"/>
                <a:cs typeface="+mn-cs"/>
              </a:rPr>
              <a:t>Body</a:t>
            </a:r>
            <a:r>
              <a:rPr lang="da-DK" sz="1200" kern="1200" dirty="0">
                <a:solidFill>
                  <a:schemeClr val="tx1"/>
                </a:solidFill>
                <a:effectLst/>
                <a:latin typeface="+mn-lt"/>
                <a:ea typeface="+mn-ea"/>
                <a:cs typeface="+mn-cs"/>
              </a:rPr>
              <a:t> </a:t>
            </a:r>
          </a:p>
          <a:p>
            <a:r>
              <a:rPr lang="da-DK" sz="1200" kern="1200" dirty="0">
                <a:solidFill>
                  <a:schemeClr val="tx1"/>
                </a:solidFill>
                <a:effectLst/>
                <a:latin typeface="+mn-lt"/>
                <a:ea typeface="+mn-ea"/>
                <a:cs typeface="+mn-cs"/>
              </a:rPr>
              <a:t>After the blank line is an optional message body containing any kind of data. Request bodies carry data to the web server; response bodies carry data back to the client. Unlike the start lines and headers, which are textual and structured, the body can contain arbitrary binary data (e.g., images, videos, audio tracks, software applications). Of course, the body can also contain text.</a:t>
            </a:r>
          </a:p>
          <a:p>
            <a:endParaRPr lang="da-DK"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da-DK"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F35B4D4-F5DD-4C18-81AE-B0DFE43FE9CF}" type="slidenum">
              <a:rPr lang="en-US" smtClean="0"/>
              <a:t>9</a:t>
            </a:fld>
            <a:endParaRPr lang="en-US"/>
          </a:p>
        </p:txBody>
      </p:sp>
    </p:spTree>
    <p:extLst>
      <p:ext uri="{BB962C8B-B14F-4D97-AF65-F5344CB8AC3E}">
        <p14:creationId xmlns:p14="http://schemas.microsoft.com/office/powerpoint/2010/main" val="425775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sz="1200" b="1" kern="1200" dirty="0">
                <a:solidFill>
                  <a:schemeClr val="tx1"/>
                </a:solidFill>
                <a:effectLst/>
                <a:latin typeface="+mn-lt"/>
                <a:ea typeface="+mn-ea"/>
                <a:cs typeface="+mn-cs"/>
              </a:rPr>
              <a:t>Example GET transaction for http://www.joes-hardware.com/tools.html</a:t>
            </a:r>
          </a:p>
          <a:p>
            <a:r>
              <a:rPr lang="en-GB" sz="1200" kern="1200" dirty="0">
                <a:solidFill>
                  <a:schemeClr val="tx1"/>
                </a:solidFill>
                <a:effectLst/>
                <a:latin typeface="+mn-lt"/>
                <a:ea typeface="+mn-ea"/>
                <a:cs typeface="+mn-cs"/>
              </a:rPr>
              <a:t>the browser sends an HTTP request message. The request has a GET method in the start line, and the local resource is </a:t>
            </a:r>
            <a:r>
              <a:rPr lang="en-GB" sz="1200" i="1" kern="1200" dirty="0">
                <a:solidFill>
                  <a:schemeClr val="tx1"/>
                </a:solidFill>
                <a:effectLst/>
                <a:latin typeface="+mn-lt"/>
                <a:ea typeface="+mn-ea"/>
                <a:cs typeface="+mn-cs"/>
              </a:rPr>
              <a:t>/tools.html</a:t>
            </a:r>
            <a:r>
              <a:rPr lang="en-GB" sz="1200" kern="1200" dirty="0">
                <a:solidFill>
                  <a:schemeClr val="tx1"/>
                </a:solidFill>
                <a:effectLst/>
                <a:latin typeface="+mn-lt"/>
                <a:ea typeface="+mn-ea"/>
                <a:cs typeface="+mn-cs"/>
              </a:rPr>
              <a:t>. The request indicates it is speaking Version 1.0 of the HTTP protocol. The request message has no body, because no request data is needed to GET a simple document from a server. </a:t>
            </a:r>
            <a:endParaRPr lang="da-DK"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server sends back an HTTP response message. The response contains the HTTP version number (HTTP/1.0), a success status code (200), a descriptive reason phrase (OK), and a block of response header fields, all followed by the response body containing the requested document. The response body length is noted in the Content-Length header, and the document's MIME type is noted in the Content-Type header.</a:t>
            </a:r>
            <a:endParaRPr lang="da-DK" sz="1200" kern="1200" dirty="0">
              <a:solidFill>
                <a:schemeClr val="tx1"/>
              </a:solidFill>
              <a:effectLst/>
              <a:latin typeface="+mn-lt"/>
              <a:ea typeface="+mn-ea"/>
              <a:cs typeface="+mn-cs"/>
            </a:endParaRPr>
          </a:p>
          <a:p>
            <a:endParaRPr lang="da-DK"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F35B4D4-F5DD-4C18-81AE-B0DFE43FE9CF}" type="slidenum">
              <a:rPr lang="en-US" smtClean="0"/>
              <a:t>10</a:t>
            </a:fld>
            <a:endParaRPr lang="en-US"/>
          </a:p>
        </p:txBody>
      </p:sp>
    </p:spTree>
    <p:extLst>
      <p:ext uri="{BB962C8B-B14F-4D97-AF65-F5344CB8AC3E}">
        <p14:creationId xmlns:p14="http://schemas.microsoft.com/office/powerpoint/2010/main" val="19999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sz="1200" kern="1200" dirty="0">
                <a:solidFill>
                  <a:schemeClr val="tx1"/>
                </a:solidFill>
                <a:effectLst/>
                <a:latin typeface="+mn-lt"/>
                <a:ea typeface="+mn-ea"/>
                <a:cs typeface="+mn-cs"/>
              </a:rPr>
              <a:t>Now that we've sketched what HTTP's messages look like, let's talk for a moment about how messages move from place to place, across Transmission Control Protocol (TCP) connections. </a:t>
            </a:r>
          </a:p>
          <a:p>
            <a:endParaRPr lang="da-DK" sz="1200" kern="1200" dirty="0">
              <a:solidFill>
                <a:schemeClr val="tx1"/>
              </a:solidFill>
              <a:effectLst/>
              <a:latin typeface="+mn-lt"/>
              <a:ea typeface="+mn-ea"/>
              <a:cs typeface="+mn-cs"/>
            </a:endParaRPr>
          </a:p>
          <a:p>
            <a:r>
              <a:rPr lang="da-DK" sz="1200" kern="1200" dirty="0">
                <a:solidFill>
                  <a:schemeClr val="tx1"/>
                </a:solidFill>
                <a:effectLst/>
                <a:latin typeface="+mn-lt"/>
                <a:ea typeface="+mn-ea"/>
                <a:cs typeface="+mn-cs"/>
              </a:rPr>
              <a:t>HTTP is an application layer protocol. HTTP doesn't worry about the nitty-gritty details of network communication; instead, it leaves the details of networking to TCP/IP, the popular reliable Internet transport protocol. </a:t>
            </a:r>
          </a:p>
          <a:p>
            <a:r>
              <a:rPr lang="da-DK" sz="1200" kern="1200" dirty="0">
                <a:solidFill>
                  <a:schemeClr val="tx1"/>
                </a:solidFill>
                <a:effectLst/>
                <a:latin typeface="+mn-lt"/>
                <a:ea typeface="+mn-ea"/>
                <a:cs typeface="+mn-cs"/>
              </a:rPr>
              <a:t>TCP provides:</a:t>
            </a:r>
          </a:p>
          <a:p>
            <a:r>
              <a:rPr lang="da-DK" sz="1200" kern="1200" dirty="0">
                <a:solidFill>
                  <a:schemeClr val="tx1"/>
                </a:solidFill>
                <a:effectLst/>
                <a:latin typeface="+mn-lt"/>
                <a:ea typeface="+mn-ea"/>
                <a:cs typeface="+mn-cs"/>
              </a:rPr>
              <a:t>·         Error-free data transportation</a:t>
            </a:r>
          </a:p>
          <a:p>
            <a:r>
              <a:rPr lang="da-DK" sz="1200" kern="1200" dirty="0">
                <a:solidFill>
                  <a:schemeClr val="tx1"/>
                </a:solidFill>
                <a:effectLst/>
                <a:latin typeface="+mn-lt"/>
                <a:ea typeface="+mn-ea"/>
                <a:cs typeface="+mn-cs"/>
              </a:rPr>
              <a:t>·         In-order delivery (data will always arrive in the order in which it was sent) </a:t>
            </a:r>
          </a:p>
          <a:p>
            <a:r>
              <a:rPr lang="da-DK" sz="1200" kern="1200" dirty="0">
                <a:solidFill>
                  <a:schemeClr val="tx1"/>
                </a:solidFill>
                <a:effectLst/>
                <a:latin typeface="+mn-lt"/>
                <a:ea typeface="+mn-ea"/>
                <a:cs typeface="+mn-cs"/>
              </a:rPr>
              <a:t>·         Unsegmented data stream (can dribble out data in any size at any time)</a:t>
            </a:r>
          </a:p>
          <a:p>
            <a:r>
              <a:rPr lang="da-DK" sz="1200" kern="1200" dirty="0">
                <a:solidFill>
                  <a:schemeClr val="tx1"/>
                </a:solidFill>
                <a:effectLst/>
                <a:latin typeface="+mn-lt"/>
                <a:ea typeface="+mn-ea"/>
                <a:cs typeface="+mn-cs"/>
              </a:rPr>
              <a:t>The Internet itself is based on TCP/IP, a popular layered set of packet-switched network protocols spoken by computers and network devices around the world. TCP/IP hides the peculiarities and foibles of individual networks and hardware, letting computers and networks of any type talk together reliably. </a:t>
            </a:r>
          </a:p>
          <a:p>
            <a:r>
              <a:rPr lang="da-DK" sz="1200" kern="1200" dirty="0">
                <a:solidFill>
                  <a:schemeClr val="tx1"/>
                </a:solidFill>
                <a:effectLst/>
                <a:latin typeface="+mn-lt"/>
                <a:ea typeface="+mn-ea"/>
                <a:cs typeface="+mn-cs"/>
              </a:rPr>
              <a:t>Once a TCP connection is established, messages exchanged between the client and server computers will never be lost, damaged, or received out of order. </a:t>
            </a:r>
          </a:p>
          <a:p>
            <a:r>
              <a:rPr lang="da-DK" sz="1200" kern="1200" dirty="0">
                <a:solidFill>
                  <a:schemeClr val="tx1"/>
                </a:solidFill>
                <a:effectLst/>
                <a:latin typeface="+mn-lt"/>
                <a:ea typeface="+mn-ea"/>
                <a:cs typeface="+mn-cs"/>
              </a:rPr>
              <a:t>In networking terms, the HTTP protocol is </a:t>
            </a:r>
            <a:r>
              <a:rPr lang="da-DK" sz="1200" i="1" kern="1200" dirty="0">
                <a:solidFill>
                  <a:schemeClr val="tx1"/>
                </a:solidFill>
                <a:effectLst/>
                <a:latin typeface="+mn-lt"/>
                <a:ea typeface="+mn-ea"/>
                <a:cs typeface="+mn-cs"/>
              </a:rPr>
              <a:t>layered</a:t>
            </a:r>
            <a:r>
              <a:rPr lang="da-DK" sz="1200" kern="1200" dirty="0">
                <a:solidFill>
                  <a:schemeClr val="tx1"/>
                </a:solidFill>
                <a:effectLst/>
                <a:latin typeface="+mn-lt"/>
                <a:ea typeface="+mn-ea"/>
                <a:cs typeface="+mn-cs"/>
              </a:rPr>
              <a:t> over TCP. HTTP uses TCP to transport its message data. Likewise, TCP is layered over IP </a:t>
            </a:r>
          </a:p>
          <a:p>
            <a:endParaRPr lang="en-US" dirty="0"/>
          </a:p>
        </p:txBody>
      </p:sp>
      <p:sp>
        <p:nvSpPr>
          <p:cNvPr id="4" name="Slide Number Placeholder 3"/>
          <p:cNvSpPr>
            <a:spLocks noGrp="1"/>
          </p:cNvSpPr>
          <p:nvPr>
            <p:ph type="sldNum" sz="quarter" idx="5"/>
          </p:nvPr>
        </p:nvSpPr>
        <p:spPr/>
        <p:txBody>
          <a:bodyPr/>
          <a:lstStyle/>
          <a:p>
            <a:fld id="{2F35B4D4-F5DD-4C18-81AE-B0DFE43FE9CF}" type="slidenum">
              <a:rPr lang="en-US" smtClean="0"/>
              <a:t>11</a:t>
            </a:fld>
            <a:endParaRPr lang="en-US"/>
          </a:p>
        </p:txBody>
      </p:sp>
    </p:spTree>
    <p:extLst>
      <p:ext uri="{BB962C8B-B14F-4D97-AF65-F5344CB8AC3E}">
        <p14:creationId xmlns:p14="http://schemas.microsoft.com/office/powerpoint/2010/main" val="20048823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tile tx="0" ty="0" sx="67000" sy="71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91540" y="2414486"/>
            <a:ext cx="10104120" cy="1666028"/>
          </a:xfrm>
        </p:spPr>
        <p:txBody>
          <a:bodyPr/>
          <a:lstStyle/>
          <a:p>
            <a:r>
              <a:rPr lang="en-US"/>
              <a:t>Click to edit Master title style</a:t>
            </a:r>
          </a:p>
        </p:txBody>
      </p:sp>
      <p:sp>
        <p:nvSpPr>
          <p:cNvPr id="3" name="Subtitle 2"/>
          <p:cNvSpPr>
            <a:spLocks noGrp="1"/>
          </p:cNvSpPr>
          <p:nvPr>
            <p:ph type="subTitle" idx="1"/>
          </p:nvPr>
        </p:nvSpPr>
        <p:spPr>
          <a:xfrm>
            <a:off x="1783080" y="4404360"/>
            <a:ext cx="8321040" cy="1986280"/>
          </a:xfrm>
        </p:spPr>
        <p:txBody>
          <a:bodyPr/>
          <a:lstStyle>
            <a:lvl1pPr marL="0" indent="0" algn="ctr">
              <a:buNone/>
              <a:defRPr>
                <a:solidFill>
                  <a:schemeClr val="tx1">
                    <a:tint val="75000"/>
                  </a:schemeClr>
                </a:solidFill>
              </a:defRPr>
            </a:lvl1pPr>
            <a:lvl2pPr marL="561600" indent="0" algn="ctr">
              <a:buNone/>
              <a:defRPr>
                <a:solidFill>
                  <a:schemeClr val="tx1">
                    <a:tint val="75000"/>
                  </a:schemeClr>
                </a:solidFill>
              </a:defRPr>
            </a:lvl2pPr>
            <a:lvl3pPr marL="1123200" indent="0" algn="ctr">
              <a:buNone/>
              <a:defRPr>
                <a:solidFill>
                  <a:schemeClr val="tx1">
                    <a:tint val="75000"/>
                  </a:schemeClr>
                </a:solidFill>
              </a:defRPr>
            </a:lvl3pPr>
            <a:lvl4pPr marL="1684802" indent="0" algn="ctr">
              <a:buNone/>
              <a:defRPr>
                <a:solidFill>
                  <a:schemeClr val="tx1">
                    <a:tint val="75000"/>
                  </a:schemeClr>
                </a:solidFill>
              </a:defRPr>
            </a:lvl4pPr>
            <a:lvl5pPr marL="2246403" indent="0" algn="ctr">
              <a:buNone/>
              <a:defRPr>
                <a:solidFill>
                  <a:schemeClr val="tx1">
                    <a:tint val="75000"/>
                  </a:schemeClr>
                </a:solidFill>
              </a:defRPr>
            </a:lvl5pPr>
            <a:lvl6pPr marL="2808003" indent="0" algn="ctr">
              <a:buNone/>
              <a:defRPr>
                <a:solidFill>
                  <a:schemeClr val="tx1">
                    <a:tint val="75000"/>
                  </a:schemeClr>
                </a:solidFill>
              </a:defRPr>
            </a:lvl6pPr>
            <a:lvl7pPr marL="3369604" indent="0" algn="ctr">
              <a:buNone/>
              <a:defRPr>
                <a:solidFill>
                  <a:schemeClr val="tx1">
                    <a:tint val="75000"/>
                  </a:schemeClr>
                </a:solidFill>
              </a:defRPr>
            </a:lvl7pPr>
            <a:lvl8pPr marL="3931204" indent="0" algn="ctr">
              <a:buNone/>
              <a:defRPr>
                <a:solidFill>
                  <a:schemeClr val="tx1">
                    <a:tint val="75000"/>
                  </a:schemeClr>
                </a:solidFill>
              </a:defRPr>
            </a:lvl8pPr>
            <a:lvl9pPr marL="449280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22905A-0808-4DFE-8C93-86181863B90B}"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20D7A-D2AE-4F18-AD4E-61B25DC1570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22905A-0808-4DFE-8C93-86181863B90B}"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20D7A-D2AE-4F18-AD4E-61B25DC1570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63667" y="415611"/>
            <a:ext cx="2005966" cy="884110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45773" y="415611"/>
            <a:ext cx="5819776" cy="8841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22905A-0808-4DFE-8C93-86181863B90B}"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20D7A-D2AE-4F18-AD4E-61B25DC1570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22905A-0808-4DFE-8C93-86181863B90B}"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20D7A-D2AE-4F18-AD4E-61B25DC1570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9007" y="4994490"/>
            <a:ext cx="10104120" cy="1543685"/>
          </a:xfrm>
        </p:spPr>
        <p:txBody>
          <a:bodyPr anchor="t"/>
          <a:lstStyle>
            <a:lvl1pPr algn="l">
              <a:defRPr sz="4900" b="1" cap="all"/>
            </a:lvl1pPr>
          </a:lstStyle>
          <a:p>
            <a:r>
              <a:rPr lang="en-US"/>
              <a:t>Click to edit Master title style</a:t>
            </a:r>
          </a:p>
        </p:txBody>
      </p:sp>
      <p:sp>
        <p:nvSpPr>
          <p:cNvPr id="3" name="Text Placeholder 2"/>
          <p:cNvSpPr>
            <a:spLocks noGrp="1"/>
          </p:cNvSpPr>
          <p:nvPr>
            <p:ph type="body" idx="1"/>
          </p:nvPr>
        </p:nvSpPr>
        <p:spPr>
          <a:xfrm>
            <a:off x="939007" y="3294278"/>
            <a:ext cx="10104120" cy="1700212"/>
          </a:xfrm>
        </p:spPr>
        <p:txBody>
          <a:bodyPr anchor="b"/>
          <a:lstStyle>
            <a:lvl1pPr marL="0" indent="0">
              <a:buNone/>
              <a:defRPr sz="2500">
                <a:solidFill>
                  <a:schemeClr val="tx1">
                    <a:tint val="75000"/>
                  </a:schemeClr>
                </a:solidFill>
              </a:defRPr>
            </a:lvl1pPr>
            <a:lvl2pPr marL="561600" indent="0">
              <a:buNone/>
              <a:defRPr sz="2200">
                <a:solidFill>
                  <a:schemeClr val="tx1">
                    <a:tint val="75000"/>
                  </a:schemeClr>
                </a:solidFill>
              </a:defRPr>
            </a:lvl2pPr>
            <a:lvl3pPr marL="1123200" indent="0">
              <a:buNone/>
              <a:defRPr sz="2000">
                <a:solidFill>
                  <a:schemeClr val="tx1">
                    <a:tint val="75000"/>
                  </a:schemeClr>
                </a:solidFill>
              </a:defRPr>
            </a:lvl3pPr>
            <a:lvl4pPr marL="1684802" indent="0">
              <a:buNone/>
              <a:defRPr sz="1700">
                <a:solidFill>
                  <a:schemeClr val="tx1">
                    <a:tint val="75000"/>
                  </a:schemeClr>
                </a:solidFill>
              </a:defRPr>
            </a:lvl4pPr>
            <a:lvl5pPr marL="2246403" indent="0">
              <a:buNone/>
              <a:defRPr sz="1700">
                <a:solidFill>
                  <a:schemeClr val="tx1">
                    <a:tint val="75000"/>
                  </a:schemeClr>
                </a:solidFill>
              </a:defRPr>
            </a:lvl5pPr>
            <a:lvl6pPr marL="2808003" indent="0">
              <a:buNone/>
              <a:defRPr sz="1700">
                <a:solidFill>
                  <a:schemeClr val="tx1">
                    <a:tint val="75000"/>
                  </a:schemeClr>
                </a:solidFill>
              </a:defRPr>
            </a:lvl6pPr>
            <a:lvl7pPr marL="3369604" indent="0">
              <a:buNone/>
              <a:defRPr sz="1700">
                <a:solidFill>
                  <a:schemeClr val="tx1">
                    <a:tint val="75000"/>
                  </a:schemeClr>
                </a:solidFill>
              </a:defRPr>
            </a:lvl7pPr>
            <a:lvl8pPr marL="3931204" indent="0">
              <a:buNone/>
              <a:defRPr sz="1700">
                <a:solidFill>
                  <a:schemeClr val="tx1">
                    <a:tint val="75000"/>
                  </a:schemeClr>
                </a:solidFill>
              </a:defRPr>
            </a:lvl8pPr>
            <a:lvl9pPr marL="4492805" indent="0">
              <a:buNone/>
              <a:defRPr sz="1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22905A-0808-4DFE-8C93-86181863B90B}"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20D7A-D2AE-4F18-AD4E-61B25DC1570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45773" y="2418081"/>
            <a:ext cx="3912870" cy="6838633"/>
          </a:xfrm>
        </p:spPr>
        <p:txBody>
          <a:bodyPr/>
          <a:lstStyle>
            <a:lvl1pPr>
              <a:defRPr sz="3400"/>
            </a:lvl1pPr>
            <a:lvl2pPr>
              <a:defRPr sz="29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56763" y="2418081"/>
            <a:ext cx="3912870" cy="6838633"/>
          </a:xfrm>
        </p:spPr>
        <p:txBody>
          <a:bodyPr/>
          <a:lstStyle>
            <a:lvl1pPr>
              <a:defRPr sz="3400"/>
            </a:lvl1pPr>
            <a:lvl2pPr>
              <a:defRPr sz="29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22905A-0808-4DFE-8C93-86181863B90B}"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20D7A-D2AE-4F18-AD4E-61B25DC1570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4360" y="311256"/>
            <a:ext cx="10698480" cy="1295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94363" y="1739795"/>
            <a:ext cx="5252244" cy="725064"/>
          </a:xfrm>
        </p:spPr>
        <p:txBody>
          <a:bodyPr anchor="b"/>
          <a:lstStyle>
            <a:lvl1pPr marL="0" indent="0">
              <a:buNone/>
              <a:defRPr sz="2900" b="1"/>
            </a:lvl1pPr>
            <a:lvl2pPr marL="561600" indent="0">
              <a:buNone/>
              <a:defRPr sz="2500" b="1"/>
            </a:lvl2pPr>
            <a:lvl3pPr marL="1123200" indent="0">
              <a:buNone/>
              <a:defRPr sz="2200" b="1"/>
            </a:lvl3pPr>
            <a:lvl4pPr marL="1684802" indent="0">
              <a:buNone/>
              <a:defRPr sz="2000" b="1"/>
            </a:lvl4pPr>
            <a:lvl5pPr marL="2246403" indent="0">
              <a:buNone/>
              <a:defRPr sz="2000" b="1"/>
            </a:lvl5pPr>
            <a:lvl6pPr marL="2808003" indent="0">
              <a:buNone/>
              <a:defRPr sz="2000" b="1"/>
            </a:lvl6pPr>
            <a:lvl7pPr marL="3369604" indent="0">
              <a:buNone/>
              <a:defRPr sz="2000" b="1"/>
            </a:lvl7pPr>
            <a:lvl8pPr marL="3931204" indent="0">
              <a:buNone/>
              <a:defRPr sz="2000" b="1"/>
            </a:lvl8pPr>
            <a:lvl9pPr marL="4492805" indent="0">
              <a:buNone/>
              <a:defRPr sz="2000" b="1"/>
            </a:lvl9pPr>
          </a:lstStyle>
          <a:p>
            <a:pPr lvl="0"/>
            <a:r>
              <a:rPr lang="en-US"/>
              <a:t>Click to edit Master text styles</a:t>
            </a:r>
          </a:p>
        </p:txBody>
      </p:sp>
      <p:sp>
        <p:nvSpPr>
          <p:cNvPr id="4" name="Content Placeholder 3"/>
          <p:cNvSpPr>
            <a:spLocks noGrp="1"/>
          </p:cNvSpPr>
          <p:nvPr>
            <p:ph sz="half" idx="2"/>
          </p:nvPr>
        </p:nvSpPr>
        <p:spPr>
          <a:xfrm>
            <a:off x="594363" y="2464859"/>
            <a:ext cx="5252244" cy="4478126"/>
          </a:xfrm>
        </p:spPr>
        <p:txBody>
          <a:bodyPr/>
          <a:lstStyle>
            <a:lvl1pPr>
              <a:defRPr sz="2900"/>
            </a:lvl1pPr>
            <a:lvl2pPr>
              <a:defRPr sz="25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38536" y="1739795"/>
            <a:ext cx="5254308" cy="725064"/>
          </a:xfrm>
        </p:spPr>
        <p:txBody>
          <a:bodyPr anchor="b"/>
          <a:lstStyle>
            <a:lvl1pPr marL="0" indent="0">
              <a:buNone/>
              <a:defRPr sz="2900" b="1"/>
            </a:lvl1pPr>
            <a:lvl2pPr marL="561600" indent="0">
              <a:buNone/>
              <a:defRPr sz="2500" b="1"/>
            </a:lvl2pPr>
            <a:lvl3pPr marL="1123200" indent="0">
              <a:buNone/>
              <a:defRPr sz="2200" b="1"/>
            </a:lvl3pPr>
            <a:lvl4pPr marL="1684802" indent="0">
              <a:buNone/>
              <a:defRPr sz="2000" b="1"/>
            </a:lvl4pPr>
            <a:lvl5pPr marL="2246403" indent="0">
              <a:buNone/>
              <a:defRPr sz="2000" b="1"/>
            </a:lvl5pPr>
            <a:lvl6pPr marL="2808003" indent="0">
              <a:buNone/>
              <a:defRPr sz="2000" b="1"/>
            </a:lvl6pPr>
            <a:lvl7pPr marL="3369604" indent="0">
              <a:buNone/>
              <a:defRPr sz="2000" b="1"/>
            </a:lvl7pPr>
            <a:lvl8pPr marL="3931204" indent="0">
              <a:buNone/>
              <a:defRPr sz="2000" b="1"/>
            </a:lvl8pPr>
            <a:lvl9pPr marL="4492805" indent="0">
              <a:buNone/>
              <a:defRPr sz="2000" b="1"/>
            </a:lvl9pPr>
          </a:lstStyle>
          <a:p>
            <a:pPr lvl="0"/>
            <a:r>
              <a:rPr lang="en-US"/>
              <a:t>Click to edit Master text styles</a:t>
            </a:r>
          </a:p>
        </p:txBody>
      </p:sp>
      <p:sp>
        <p:nvSpPr>
          <p:cNvPr id="6" name="Content Placeholder 5"/>
          <p:cNvSpPr>
            <a:spLocks noGrp="1"/>
          </p:cNvSpPr>
          <p:nvPr>
            <p:ph sz="quarter" idx="4"/>
          </p:nvPr>
        </p:nvSpPr>
        <p:spPr>
          <a:xfrm>
            <a:off x="6038536" y="2464859"/>
            <a:ext cx="5254308" cy="4478126"/>
          </a:xfrm>
        </p:spPr>
        <p:txBody>
          <a:bodyPr/>
          <a:lstStyle>
            <a:lvl1pPr>
              <a:defRPr sz="2900"/>
            </a:lvl1pPr>
            <a:lvl2pPr>
              <a:defRPr sz="25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22905A-0808-4DFE-8C93-86181863B90B}" type="datetimeFigureOut">
              <a:rPr lang="en-US" smtClean="0"/>
              <a:t>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D20D7A-D2AE-4F18-AD4E-61B25DC1570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22905A-0808-4DFE-8C93-86181863B90B}" type="datetimeFigureOut">
              <a:rPr lang="en-US" smtClean="0"/>
              <a:t>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D20D7A-D2AE-4F18-AD4E-61B25DC1570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22905A-0808-4DFE-8C93-86181863B90B}" type="datetimeFigureOut">
              <a:rPr lang="en-US" smtClean="0"/>
              <a:t>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D20D7A-D2AE-4F18-AD4E-61B25DC1570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6" y="309457"/>
            <a:ext cx="3910807" cy="1316990"/>
          </a:xfrm>
        </p:spPr>
        <p:txBody>
          <a:bodyPr anchor="b"/>
          <a:lstStyle>
            <a:lvl1pPr algn="l">
              <a:defRPr sz="2500" b="1"/>
            </a:lvl1pPr>
          </a:lstStyle>
          <a:p>
            <a:r>
              <a:rPr lang="en-US"/>
              <a:t>Click to edit Master title style</a:t>
            </a:r>
          </a:p>
        </p:txBody>
      </p:sp>
      <p:sp>
        <p:nvSpPr>
          <p:cNvPr id="3" name="Content Placeholder 2"/>
          <p:cNvSpPr>
            <a:spLocks noGrp="1"/>
          </p:cNvSpPr>
          <p:nvPr>
            <p:ph idx="1"/>
          </p:nvPr>
        </p:nvSpPr>
        <p:spPr>
          <a:xfrm>
            <a:off x="4647570" y="309460"/>
            <a:ext cx="6645276" cy="6633528"/>
          </a:xfrm>
        </p:spPr>
        <p:txBody>
          <a:bodyPr/>
          <a:lstStyle>
            <a:lvl1pPr>
              <a:defRPr sz="3900"/>
            </a:lvl1pPr>
            <a:lvl2pPr>
              <a:defRPr sz="3400"/>
            </a:lvl2pPr>
            <a:lvl3pPr>
              <a:defRPr sz="2900"/>
            </a:lvl3pPr>
            <a:lvl4pPr>
              <a:defRPr sz="2500"/>
            </a:lvl4pPr>
            <a:lvl5pPr>
              <a:defRPr sz="2500"/>
            </a:lvl5pPr>
            <a:lvl6pPr>
              <a:defRPr sz="2500"/>
            </a:lvl6pPr>
            <a:lvl7pPr>
              <a:defRPr sz="2500"/>
            </a:lvl7pPr>
            <a:lvl8pPr>
              <a:defRPr sz="2500"/>
            </a:lvl8pPr>
            <a:lvl9pPr>
              <a:defRPr sz="2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94366" y="1626450"/>
            <a:ext cx="3910807" cy="5316538"/>
          </a:xfrm>
        </p:spPr>
        <p:txBody>
          <a:bodyPr/>
          <a:lstStyle>
            <a:lvl1pPr marL="0" indent="0">
              <a:buNone/>
              <a:defRPr sz="1700"/>
            </a:lvl1pPr>
            <a:lvl2pPr marL="561600" indent="0">
              <a:buNone/>
              <a:defRPr sz="1500"/>
            </a:lvl2pPr>
            <a:lvl3pPr marL="1123200" indent="0">
              <a:buNone/>
              <a:defRPr sz="1200"/>
            </a:lvl3pPr>
            <a:lvl4pPr marL="1684802" indent="0">
              <a:buNone/>
              <a:defRPr sz="1100"/>
            </a:lvl4pPr>
            <a:lvl5pPr marL="2246403" indent="0">
              <a:buNone/>
              <a:defRPr sz="1100"/>
            </a:lvl5pPr>
            <a:lvl6pPr marL="2808003" indent="0">
              <a:buNone/>
              <a:defRPr sz="1100"/>
            </a:lvl6pPr>
            <a:lvl7pPr marL="3369604" indent="0">
              <a:buNone/>
              <a:defRPr sz="1100"/>
            </a:lvl7pPr>
            <a:lvl8pPr marL="3931204" indent="0">
              <a:buNone/>
              <a:defRPr sz="1100"/>
            </a:lvl8pPr>
            <a:lvl9pPr marL="4492805"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B622905A-0808-4DFE-8C93-86181863B90B}"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20D7A-D2AE-4F18-AD4E-61B25DC1570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9974" y="5440681"/>
            <a:ext cx="7132320" cy="642303"/>
          </a:xfrm>
        </p:spPr>
        <p:txBody>
          <a:bodyPr anchor="b"/>
          <a:lstStyle>
            <a:lvl1pPr algn="l">
              <a:defRPr sz="2500" b="1"/>
            </a:lvl1pPr>
          </a:lstStyle>
          <a:p>
            <a:r>
              <a:rPr lang="en-US"/>
              <a:t>Click to edit Master title style</a:t>
            </a:r>
          </a:p>
        </p:txBody>
      </p:sp>
      <p:sp>
        <p:nvSpPr>
          <p:cNvPr id="3" name="Picture Placeholder 2"/>
          <p:cNvSpPr>
            <a:spLocks noGrp="1"/>
          </p:cNvSpPr>
          <p:nvPr>
            <p:ph type="pic" idx="1"/>
          </p:nvPr>
        </p:nvSpPr>
        <p:spPr>
          <a:xfrm>
            <a:off x="2329974" y="694478"/>
            <a:ext cx="7132320" cy="4663440"/>
          </a:xfrm>
        </p:spPr>
        <p:txBody>
          <a:bodyPr/>
          <a:lstStyle>
            <a:lvl1pPr marL="0" indent="0">
              <a:buNone/>
              <a:defRPr sz="3900"/>
            </a:lvl1pPr>
            <a:lvl2pPr marL="561600" indent="0">
              <a:buNone/>
              <a:defRPr sz="3400"/>
            </a:lvl2pPr>
            <a:lvl3pPr marL="1123200" indent="0">
              <a:buNone/>
              <a:defRPr sz="2900"/>
            </a:lvl3pPr>
            <a:lvl4pPr marL="1684802" indent="0">
              <a:buNone/>
              <a:defRPr sz="2500"/>
            </a:lvl4pPr>
            <a:lvl5pPr marL="2246403" indent="0">
              <a:buNone/>
              <a:defRPr sz="2500"/>
            </a:lvl5pPr>
            <a:lvl6pPr marL="2808003" indent="0">
              <a:buNone/>
              <a:defRPr sz="2500"/>
            </a:lvl6pPr>
            <a:lvl7pPr marL="3369604" indent="0">
              <a:buNone/>
              <a:defRPr sz="2500"/>
            </a:lvl7pPr>
            <a:lvl8pPr marL="3931204" indent="0">
              <a:buNone/>
              <a:defRPr sz="2500"/>
            </a:lvl8pPr>
            <a:lvl9pPr marL="4492805" indent="0">
              <a:buNone/>
              <a:defRPr sz="2500"/>
            </a:lvl9pPr>
          </a:lstStyle>
          <a:p>
            <a:endParaRPr lang="en-US"/>
          </a:p>
        </p:txBody>
      </p:sp>
      <p:sp>
        <p:nvSpPr>
          <p:cNvPr id="4" name="Text Placeholder 3"/>
          <p:cNvSpPr>
            <a:spLocks noGrp="1"/>
          </p:cNvSpPr>
          <p:nvPr>
            <p:ph type="body" sz="half" idx="2"/>
          </p:nvPr>
        </p:nvSpPr>
        <p:spPr>
          <a:xfrm>
            <a:off x="2329974" y="6082984"/>
            <a:ext cx="7132320" cy="912177"/>
          </a:xfrm>
        </p:spPr>
        <p:txBody>
          <a:bodyPr/>
          <a:lstStyle>
            <a:lvl1pPr marL="0" indent="0">
              <a:buNone/>
              <a:defRPr sz="1700"/>
            </a:lvl1pPr>
            <a:lvl2pPr marL="561600" indent="0">
              <a:buNone/>
              <a:defRPr sz="1500"/>
            </a:lvl2pPr>
            <a:lvl3pPr marL="1123200" indent="0">
              <a:buNone/>
              <a:defRPr sz="1200"/>
            </a:lvl3pPr>
            <a:lvl4pPr marL="1684802" indent="0">
              <a:buNone/>
              <a:defRPr sz="1100"/>
            </a:lvl4pPr>
            <a:lvl5pPr marL="2246403" indent="0">
              <a:buNone/>
              <a:defRPr sz="1100"/>
            </a:lvl5pPr>
            <a:lvl6pPr marL="2808003" indent="0">
              <a:buNone/>
              <a:defRPr sz="1100"/>
            </a:lvl6pPr>
            <a:lvl7pPr marL="3369604" indent="0">
              <a:buNone/>
              <a:defRPr sz="1100"/>
            </a:lvl7pPr>
            <a:lvl8pPr marL="3931204" indent="0">
              <a:buNone/>
              <a:defRPr sz="1100"/>
            </a:lvl8pPr>
            <a:lvl9pPr marL="4492805"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B622905A-0808-4DFE-8C93-86181863B90B}"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20D7A-D2AE-4F18-AD4E-61B25DC1570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r="-1000" b="-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4360" y="311256"/>
            <a:ext cx="10698480" cy="1295400"/>
          </a:xfrm>
          <a:prstGeom prst="rect">
            <a:avLst/>
          </a:prstGeom>
        </p:spPr>
        <p:txBody>
          <a:bodyPr vert="horz" lIns="112321" tIns="56160" rIns="112321" bIns="56160" rtlCol="0" anchor="ctr">
            <a:normAutofit/>
          </a:bodyPr>
          <a:lstStyle/>
          <a:p>
            <a:r>
              <a:rPr lang="en-US"/>
              <a:t>Click to edit Master title style</a:t>
            </a:r>
          </a:p>
        </p:txBody>
      </p:sp>
      <p:sp>
        <p:nvSpPr>
          <p:cNvPr id="3" name="Text Placeholder 2"/>
          <p:cNvSpPr>
            <a:spLocks noGrp="1"/>
          </p:cNvSpPr>
          <p:nvPr>
            <p:ph type="body" idx="1"/>
          </p:nvPr>
        </p:nvSpPr>
        <p:spPr>
          <a:xfrm>
            <a:off x="594360" y="1813564"/>
            <a:ext cx="10698480" cy="5129425"/>
          </a:xfrm>
          <a:prstGeom prst="rect">
            <a:avLst/>
          </a:prstGeom>
        </p:spPr>
        <p:txBody>
          <a:bodyPr vert="horz" lIns="112321" tIns="56160" rIns="112321" bIns="5616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94360" y="7203866"/>
            <a:ext cx="2773680" cy="413808"/>
          </a:xfrm>
          <a:prstGeom prst="rect">
            <a:avLst/>
          </a:prstGeom>
        </p:spPr>
        <p:txBody>
          <a:bodyPr vert="horz" lIns="112321" tIns="56160" rIns="112321" bIns="56160" rtlCol="0" anchor="ctr"/>
          <a:lstStyle>
            <a:lvl1pPr algn="l">
              <a:defRPr sz="1500">
                <a:solidFill>
                  <a:schemeClr val="tx1">
                    <a:tint val="75000"/>
                  </a:schemeClr>
                </a:solidFill>
              </a:defRPr>
            </a:lvl1pPr>
          </a:lstStyle>
          <a:p>
            <a:fld id="{B622905A-0808-4DFE-8C93-86181863B90B}" type="datetimeFigureOut">
              <a:rPr lang="en-US" smtClean="0"/>
              <a:t>12/1/2020</a:t>
            </a:fld>
            <a:endParaRPr lang="en-US"/>
          </a:p>
        </p:txBody>
      </p:sp>
      <p:sp>
        <p:nvSpPr>
          <p:cNvPr id="5" name="Footer Placeholder 4"/>
          <p:cNvSpPr>
            <a:spLocks noGrp="1"/>
          </p:cNvSpPr>
          <p:nvPr>
            <p:ph type="ftr" sz="quarter" idx="3"/>
          </p:nvPr>
        </p:nvSpPr>
        <p:spPr>
          <a:xfrm>
            <a:off x="4061460" y="7203866"/>
            <a:ext cx="3764280" cy="413808"/>
          </a:xfrm>
          <a:prstGeom prst="rect">
            <a:avLst/>
          </a:prstGeom>
        </p:spPr>
        <p:txBody>
          <a:bodyPr vert="horz" lIns="112321" tIns="56160" rIns="112321" bIns="56160" rtlCol="0" anchor="ctr"/>
          <a:lstStyle>
            <a:lvl1pPr algn="ctr">
              <a:defRPr sz="1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19160" y="7203866"/>
            <a:ext cx="2773680" cy="413808"/>
          </a:xfrm>
          <a:prstGeom prst="rect">
            <a:avLst/>
          </a:prstGeom>
        </p:spPr>
        <p:txBody>
          <a:bodyPr vert="horz" lIns="112321" tIns="56160" rIns="112321" bIns="56160" rtlCol="0" anchor="ctr"/>
          <a:lstStyle>
            <a:lvl1pPr algn="r">
              <a:defRPr sz="1500">
                <a:solidFill>
                  <a:schemeClr val="tx1">
                    <a:tint val="75000"/>
                  </a:schemeClr>
                </a:solidFill>
              </a:defRPr>
            </a:lvl1pPr>
          </a:lstStyle>
          <a:p>
            <a:fld id="{0BD20D7A-D2AE-4F18-AD4E-61B25DC1570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123200" rtl="0" eaLnBrk="1" latinLnBrk="0" hangingPunct="1">
        <a:spcBef>
          <a:spcPct val="0"/>
        </a:spcBef>
        <a:buNone/>
        <a:defRPr sz="5400" kern="1200">
          <a:solidFill>
            <a:schemeClr val="tx1"/>
          </a:solidFill>
          <a:latin typeface="+mj-lt"/>
          <a:ea typeface="+mj-ea"/>
          <a:cs typeface="+mj-cs"/>
        </a:defRPr>
      </a:lvl1pPr>
    </p:titleStyle>
    <p:bodyStyle>
      <a:lvl1pPr marL="421201" indent="-421201" algn="l" defTabSz="1123200" rtl="0" eaLnBrk="1" latinLnBrk="0" hangingPunct="1">
        <a:spcBef>
          <a:spcPct val="20000"/>
        </a:spcBef>
        <a:buFont typeface="Arial" pitchFamily="34" charset="0"/>
        <a:buChar char="•"/>
        <a:defRPr sz="3900" kern="1200">
          <a:solidFill>
            <a:schemeClr val="tx1"/>
          </a:solidFill>
          <a:latin typeface="+mn-lt"/>
          <a:ea typeface="+mn-ea"/>
          <a:cs typeface="+mn-cs"/>
        </a:defRPr>
      </a:lvl1pPr>
      <a:lvl2pPr marL="912601" indent="-351001" algn="l" defTabSz="1123200" rtl="0" eaLnBrk="1" latinLnBrk="0" hangingPunct="1">
        <a:spcBef>
          <a:spcPct val="20000"/>
        </a:spcBef>
        <a:buFont typeface="Arial" pitchFamily="34" charset="0"/>
        <a:buChar char="–"/>
        <a:defRPr sz="3400" kern="1200">
          <a:solidFill>
            <a:schemeClr val="tx1"/>
          </a:solidFill>
          <a:latin typeface="+mn-lt"/>
          <a:ea typeface="+mn-ea"/>
          <a:cs typeface="+mn-cs"/>
        </a:defRPr>
      </a:lvl2pPr>
      <a:lvl3pPr marL="1404002" indent="-280801" algn="l" defTabSz="1123200" rtl="0" eaLnBrk="1" latinLnBrk="0" hangingPunct="1">
        <a:spcBef>
          <a:spcPct val="20000"/>
        </a:spcBef>
        <a:buFont typeface="Arial" pitchFamily="34" charset="0"/>
        <a:buChar char="•"/>
        <a:defRPr sz="2900" kern="1200">
          <a:solidFill>
            <a:schemeClr val="tx1"/>
          </a:solidFill>
          <a:latin typeface="+mn-lt"/>
          <a:ea typeface="+mn-ea"/>
          <a:cs typeface="+mn-cs"/>
        </a:defRPr>
      </a:lvl3pPr>
      <a:lvl4pPr marL="1965602" indent="-280801" algn="l" defTabSz="1123200" rtl="0" eaLnBrk="1" latinLnBrk="0" hangingPunct="1">
        <a:spcBef>
          <a:spcPct val="20000"/>
        </a:spcBef>
        <a:buFont typeface="Arial" pitchFamily="34" charset="0"/>
        <a:buChar char="–"/>
        <a:defRPr sz="2500" kern="1200">
          <a:solidFill>
            <a:schemeClr val="tx1"/>
          </a:solidFill>
          <a:latin typeface="+mn-lt"/>
          <a:ea typeface="+mn-ea"/>
          <a:cs typeface="+mn-cs"/>
        </a:defRPr>
      </a:lvl4pPr>
      <a:lvl5pPr marL="2527203" indent="-280801" algn="l" defTabSz="1123200" rtl="0" eaLnBrk="1" latinLnBrk="0" hangingPunct="1">
        <a:spcBef>
          <a:spcPct val="20000"/>
        </a:spcBef>
        <a:buFont typeface="Arial" pitchFamily="34" charset="0"/>
        <a:buChar char="»"/>
        <a:defRPr sz="2500" kern="1200">
          <a:solidFill>
            <a:schemeClr val="tx1"/>
          </a:solidFill>
          <a:latin typeface="+mn-lt"/>
          <a:ea typeface="+mn-ea"/>
          <a:cs typeface="+mn-cs"/>
        </a:defRPr>
      </a:lvl5pPr>
      <a:lvl6pPr marL="3088803" indent="-280801" algn="l" defTabSz="1123200"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650404" indent="-280801" algn="l" defTabSz="1123200"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212006" indent="-280801" algn="l" defTabSz="1123200"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773606" indent="-280801" algn="l" defTabSz="1123200"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en-US"/>
      </a:defPPr>
      <a:lvl1pPr marL="0" algn="l" defTabSz="1123200" rtl="0" eaLnBrk="1" latinLnBrk="0" hangingPunct="1">
        <a:defRPr sz="2200" kern="1200">
          <a:solidFill>
            <a:schemeClr val="tx1"/>
          </a:solidFill>
          <a:latin typeface="+mn-lt"/>
          <a:ea typeface="+mn-ea"/>
          <a:cs typeface="+mn-cs"/>
        </a:defRPr>
      </a:lvl1pPr>
      <a:lvl2pPr marL="561600" algn="l" defTabSz="1123200" rtl="0" eaLnBrk="1" latinLnBrk="0" hangingPunct="1">
        <a:defRPr sz="2200" kern="1200">
          <a:solidFill>
            <a:schemeClr val="tx1"/>
          </a:solidFill>
          <a:latin typeface="+mn-lt"/>
          <a:ea typeface="+mn-ea"/>
          <a:cs typeface="+mn-cs"/>
        </a:defRPr>
      </a:lvl2pPr>
      <a:lvl3pPr marL="1123200" algn="l" defTabSz="1123200" rtl="0" eaLnBrk="1" latinLnBrk="0" hangingPunct="1">
        <a:defRPr sz="2200" kern="1200">
          <a:solidFill>
            <a:schemeClr val="tx1"/>
          </a:solidFill>
          <a:latin typeface="+mn-lt"/>
          <a:ea typeface="+mn-ea"/>
          <a:cs typeface="+mn-cs"/>
        </a:defRPr>
      </a:lvl3pPr>
      <a:lvl4pPr marL="1684802" algn="l" defTabSz="1123200" rtl="0" eaLnBrk="1" latinLnBrk="0" hangingPunct="1">
        <a:defRPr sz="2200" kern="1200">
          <a:solidFill>
            <a:schemeClr val="tx1"/>
          </a:solidFill>
          <a:latin typeface="+mn-lt"/>
          <a:ea typeface="+mn-ea"/>
          <a:cs typeface="+mn-cs"/>
        </a:defRPr>
      </a:lvl4pPr>
      <a:lvl5pPr marL="2246403" algn="l" defTabSz="1123200" rtl="0" eaLnBrk="1" latinLnBrk="0" hangingPunct="1">
        <a:defRPr sz="2200" kern="1200">
          <a:solidFill>
            <a:schemeClr val="tx1"/>
          </a:solidFill>
          <a:latin typeface="+mn-lt"/>
          <a:ea typeface="+mn-ea"/>
          <a:cs typeface="+mn-cs"/>
        </a:defRPr>
      </a:lvl5pPr>
      <a:lvl6pPr marL="2808003" algn="l" defTabSz="1123200" rtl="0" eaLnBrk="1" latinLnBrk="0" hangingPunct="1">
        <a:defRPr sz="2200" kern="1200">
          <a:solidFill>
            <a:schemeClr val="tx1"/>
          </a:solidFill>
          <a:latin typeface="+mn-lt"/>
          <a:ea typeface="+mn-ea"/>
          <a:cs typeface="+mn-cs"/>
        </a:defRPr>
      </a:lvl6pPr>
      <a:lvl7pPr marL="3369604" algn="l" defTabSz="1123200" rtl="0" eaLnBrk="1" latinLnBrk="0" hangingPunct="1">
        <a:defRPr sz="2200" kern="1200">
          <a:solidFill>
            <a:schemeClr val="tx1"/>
          </a:solidFill>
          <a:latin typeface="+mn-lt"/>
          <a:ea typeface="+mn-ea"/>
          <a:cs typeface="+mn-cs"/>
        </a:defRPr>
      </a:lvl7pPr>
      <a:lvl8pPr marL="3931204" algn="l" defTabSz="1123200" rtl="0" eaLnBrk="1" latinLnBrk="0" hangingPunct="1">
        <a:defRPr sz="2200" kern="1200">
          <a:solidFill>
            <a:schemeClr val="tx1"/>
          </a:solidFill>
          <a:latin typeface="+mn-lt"/>
          <a:ea typeface="+mn-ea"/>
          <a:cs typeface="+mn-cs"/>
        </a:defRPr>
      </a:lvl8pPr>
      <a:lvl9pPr marL="4492805" algn="l" defTabSz="1123200"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783080" y="3886200"/>
            <a:ext cx="8321040" cy="1986280"/>
          </a:xfrm>
        </p:spPr>
        <p:txBody>
          <a:bodyPr/>
          <a:lstStyle/>
          <a:p>
            <a:r>
              <a:rPr lang="en-US" dirty="0"/>
              <a:t>How clients/servers talk to each other</a:t>
            </a:r>
          </a:p>
        </p:txBody>
      </p:sp>
      <p:sp>
        <p:nvSpPr>
          <p:cNvPr id="6" name="Title 5"/>
          <p:cNvSpPr>
            <a:spLocks noGrp="1"/>
          </p:cNvSpPr>
          <p:nvPr>
            <p:ph type="ctrTitle"/>
          </p:nvPr>
        </p:nvSpPr>
        <p:spPr/>
        <p:txBody>
          <a:bodyPr/>
          <a:lstStyle/>
          <a:p>
            <a:r>
              <a:rPr lang="en-US" dirty="0"/>
              <a:t>Hyper Text Transfer Protocol</a:t>
            </a:r>
          </a:p>
        </p:txBody>
      </p:sp>
    </p:spTree>
    <p:extLst>
      <p:ext uri="{BB962C8B-B14F-4D97-AF65-F5344CB8AC3E}">
        <p14:creationId xmlns:p14="http://schemas.microsoft.com/office/powerpoint/2010/main" val="2100210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2353F-855A-4118-94E0-2595650B3012}"/>
              </a:ext>
            </a:extLst>
          </p:cNvPr>
          <p:cNvSpPr>
            <a:spLocks noGrp="1"/>
          </p:cNvSpPr>
          <p:nvPr>
            <p:ph type="title"/>
          </p:nvPr>
        </p:nvSpPr>
        <p:spPr>
          <a:xfrm>
            <a:off x="152401" y="1403838"/>
            <a:ext cx="4142186" cy="2819400"/>
          </a:xfrm>
        </p:spPr>
        <p:txBody>
          <a:bodyPr>
            <a:normAutofit/>
          </a:bodyPr>
          <a:lstStyle/>
          <a:p>
            <a:r>
              <a:rPr lang="da-DK" b="1" dirty="0"/>
              <a:t>Example GET transaction </a:t>
            </a:r>
            <a:endParaRPr lang="en-US" dirty="0"/>
          </a:p>
        </p:txBody>
      </p:sp>
      <p:pic>
        <p:nvPicPr>
          <p:cNvPr id="4" name="Picture 3">
            <a:extLst>
              <a:ext uri="{FF2B5EF4-FFF2-40B4-BE49-F238E27FC236}">
                <a16:creationId xmlns:a16="http://schemas.microsoft.com/office/drawing/2014/main" id="{A9A27FE6-C126-4634-BD82-8372C4707784}"/>
              </a:ext>
            </a:extLst>
          </p:cNvPr>
          <p:cNvPicPr>
            <a:picLocks noChangeAspect="1"/>
          </p:cNvPicPr>
          <p:nvPr/>
        </p:nvPicPr>
        <p:blipFill>
          <a:blip r:embed="rId3"/>
          <a:stretch>
            <a:fillRect/>
          </a:stretch>
        </p:blipFill>
        <p:spPr>
          <a:xfrm>
            <a:off x="4294586" y="495300"/>
            <a:ext cx="7446076" cy="6781800"/>
          </a:xfrm>
          <a:prstGeom prst="rect">
            <a:avLst/>
          </a:prstGeom>
        </p:spPr>
      </p:pic>
    </p:spTree>
    <p:extLst>
      <p:ext uri="{BB962C8B-B14F-4D97-AF65-F5344CB8AC3E}">
        <p14:creationId xmlns:p14="http://schemas.microsoft.com/office/powerpoint/2010/main" val="1179978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CA871-B123-48AF-A23A-3AB23AFEE9C6}"/>
              </a:ext>
            </a:extLst>
          </p:cNvPr>
          <p:cNvSpPr>
            <a:spLocks noGrp="1"/>
          </p:cNvSpPr>
          <p:nvPr>
            <p:ph type="title"/>
          </p:nvPr>
        </p:nvSpPr>
        <p:spPr>
          <a:xfrm>
            <a:off x="576775" y="990600"/>
            <a:ext cx="10698480" cy="1295400"/>
          </a:xfrm>
        </p:spPr>
        <p:txBody>
          <a:bodyPr/>
          <a:lstStyle/>
          <a:p>
            <a:r>
              <a:rPr lang="en-US" dirty="0"/>
              <a:t>Connections</a:t>
            </a:r>
          </a:p>
        </p:txBody>
      </p:sp>
      <p:pic>
        <p:nvPicPr>
          <p:cNvPr id="4" name="Picture 3">
            <a:extLst>
              <a:ext uri="{FF2B5EF4-FFF2-40B4-BE49-F238E27FC236}">
                <a16:creationId xmlns:a16="http://schemas.microsoft.com/office/drawing/2014/main" id="{F1A75FF5-00DA-42C3-A9A6-59A6FCD352E5}"/>
              </a:ext>
            </a:extLst>
          </p:cNvPr>
          <p:cNvPicPr>
            <a:picLocks noChangeAspect="1"/>
          </p:cNvPicPr>
          <p:nvPr/>
        </p:nvPicPr>
        <p:blipFill>
          <a:blip r:embed="rId3"/>
          <a:stretch>
            <a:fillRect/>
          </a:stretch>
        </p:blipFill>
        <p:spPr>
          <a:xfrm>
            <a:off x="2590800" y="2457449"/>
            <a:ext cx="6858000" cy="4675909"/>
          </a:xfrm>
          <a:prstGeom prst="rect">
            <a:avLst/>
          </a:prstGeom>
        </p:spPr>
      </p:pic>
    </p:spTree>
    <p:extLst>
      <p:ext uri="{BB962C8B-B14F-4D97-AF65-F5344CB8AC3E}">
        <p14:creationId xmlns:p14="http://schemas.microsoft.com/office/powerpoint/2010/main" val="3505956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CA871-B123-48AF-A23A-3AB23AFEE9C6}"/>
              </a:ext>
            </a:extLst>
          </p:cNvPr>
          <p:cNvSpPr>
            <a:spLocks noGrp="1"/>
          </p:cNvSpPr>
          <p:nvPr>
            <p:ph type="title"/>
          </p:nvPr>
        </p:nvSpPr>
        <p:spPr>
          <a:xfrm>
            <a:off x="76201" y="1981200"/>
            <a:ext cx="4876799" cy="1905000"/>
          </a:xfrm>
        </p:spPr>
        <p:txBody>
          <a:bodyPr>
            <a:normAutofit fontScale="90000"/>
          </a:bodyPr>
          <a:lstStyle/>
          <a:p>
            <a:r>
              <a:rPr lang="en-US" dirty="0"/>
              <a:t>What steps happens during connection?</a:t>
            </a:r>
          </a:p>
        </p:txBody>
      </p:sp>
      <p:pic>
        <p:nvPicPr>
          <p:cNvPr id="3" name="Picture 2">
            <a:extLst>
              <a:ext uri="{FF2B5EF4-FFF2-40B4-BE49-F238E27FC236}">
                <a16:creationId xmlns:a16="http://schemas.microsoft.com/office/drawing/2014/main" id="{A9345B67-FB45-4B54-9242-98E0A0ACEA00}"/>
              </a:ext>
            </a:extLst>
          </p:cNvPr>
          <p:cNvPicPr>
            <a:picLocks noChangeAspect="1"/>
          </p:cNvPicPr>
          <p:nvPr/>
        </p:nvPicPr>
        <p:blipFill>
          <a:blip r:embed="rId3"/>
          <a:stretch>
            <a:fillRect/>
          </a:stretch>
        </p:blipFill>
        <p:spPr>
          <a:xfrm>
            <a:off x="4759569" y="762000"/>
            <a:ext cx="7162800" cy="6248400"/>
          </a:xfrm>
          <a:prstGeom prst="rect">
            <a:avLst/>
          </a:prstGeom>
        </p:spPr>
      </p:pic>
    </p:spTree>
    <p:extLst>
      <p:ext uri="{BB962C8B-B14F-4D97-AF65-F5344CB8AC3E}">
        <p14:creationId xmlns:p14="http://schemas.microsoft.com/office/powerpoint/2010/main" val="333086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7F0EE-7407-49B3-87D2-104CC9B60C3E}"/>
              </a:ext>
            </a:extLst>
          </p:cNvPr>
          <p:cNvSpPr>
            <a:spLocks noGrp="1"/>
          </p:cNvSpPr>
          <p:nvPr>
            <p:ph type="title"/>
          </p:nvPr>
        </p:nvSpPr>
        <p:spPr>
          <a:xfrm>
            <a:off x="594360" y="914400"/>
            <a:ext cx="10698480" cy="1295400"/>
          </a:xfrm>
        </p:spPr>
        <p:txBody>
          <a:bodyPr/>
          <a:lstStyle/>
          <a:p>
            <a:r>
              <a:rPr lang="en-US" dirty="0"/>
              <a:t>Objectives</a:t>
            </a:r>
          </a:p>
        </p:txBody>
      </p:sp>
      <p:sp>
        <p:nvSpPr>
          <p:cNvPr id="3" name="Content Placeholder 2">
            <a:extLst>
              <a:ext uri="{FF2B5EF4-FFF2-40B4-BE49-F238E27FC236}">
                <a16:creationId xmlns:a16="http://schemas.microsoft.com/office/drawing/2014/main" id="{377EF271-2FF0-4D5C-AD62-F1561072799C}"/>
              </a:ext>
            </a:extLst>
          </p:cNvPr>
          <p:cNvSpPr>
            <a:spLocks noGrp="1"/>
          </p:cNvSpPr>
          <p:nvPr>
            <p:ph idx="1"/>
          </p:nvPr>
        </p:nvSpPr>
        <p:spPr>
          <a:xfrm>
            <a:off x="594360" y="2349304"/>
            <a:ext cx="10698480" cy="5129425"/>
          </a:xfrm>
        </p:spPr>
        <p:txBody>
          <a:bodyPr>
            <a:normAutofit/>
          </a:bodyPr>
          <a:lstStyle/>
          <a:p>
            <a:r>
              <a:rPr lang="en-US" sz="3600" dirty="0"/>
              <a:t>To know how web clients and servers communicate</a:t>
            </a:r>
          </a:p>
          <a:p>
            <a:r>
              <a:rPr lang="en-US" sz="3600" dirty="0"/>
              <a:t>To know where resources (web content) come from</a:t>
            </a:r>
          </a:p>
          <a:p>
            <a:r>
              <a:rPr lang="en-US" sz="3600" dirty="0"/>
              <a:t>Knowing how web transactions work “under the hood”</a:t>
            </a:r>
          </a:p>
          <a:p>
            <a:r>
              <a:rPr lang="en-US" sz="3600" dirty="0"/>
              <a:t>To know the format of the messages used for HTTP communication</a:t>
            </a:r>
          </a:p>
          <a:p>
            <a:pPr marL="0" indent="0">
              <a:buNone/>
            </a:pPr>
            <a:endParaRPr lang="en-US" sz="3600" dirty="0"/>
          </a:p>
        </p:txBody>
      </p:sp>
    </p:spTree>
    <p:extLst>
      <p:ext uri="{BB962C8B-B14F-4D97-AF65-F5344CB8AC3E}">
        <p14:creationId xmlns:p14="http://schemas.microsoft.com/office/powerpoint/2010/main" val="2451782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2353F-855A-4118-94E0-2595650B3012}"/>
              </a:ext>
            </a:extLst>
          </p:cNvPr>
          <p:cNvSpPr>
            <a:spLocks noGrp="1"/>
          </p:cNvSpPr>
          <p:nvPr>
            <p:ph type="title"/>
          </p:nvPr>
        </p:nvSpPr>
        <p:spPr>
          <a:xfrm>
            <a:off x="594360" y="1371600"/>
            <a:ext cx="10698480" cy="1295400"/>
          </a:xfrm>
        </p:spPr>
        <p:txBody>
          <a:bodyPr/>
          <a:lstStyle/>
          <a:p>
            <a:r>
              <a:rPr lang="en-US" dirty="0"/>
              <a:t>Clients &amp; Servers</a:t>
            </a:r>
          </a:p>
        </p:txBody>
      </p:sp>
      <p:pic>
        <p:nvPicPr>
          <p:cNvPr id="6" name="Content Placeholder 5">
            <a:extLst>
              <a:ext uri="{FF2B5EF4-FFF2-40B4-BE49-F238E27FC236}">
                <a16:creationId xmlns:a16="http://schemas.microsoft.com/office/drawing/2014/main" id="{9702692C-3F5A-4DB5-9CE2-9748076D455A}"/>
              </a:ext>
            </a:extLst>
          </p:cNvPr>
          <p:cNvPicPr>
            <a:picLocks noGrp="1" noChangeAspect="1"/>
          </p:cNvPicPr>
          <p:nvPr>
            <p:ph idx="1"/>
          </p:nvPr>
        </p:nvPicPr>
        <p:blipFill>
          <a:blip r:embed="rId3"/>
          <a:stretch>
            <a:fillRect/>
          </a:stretch>
        </p:blipFill>
        <p:spPr>
          <a:xfrm>
            <a:off x="59035" y="2895600"/>
            <a:ext cx="11491912" cy="2895600"/>
          </a:xfrm>
          <a:prstGeom prst="rect">
            <a:avLst/>
          </a:prstGeom>
        </p:spPr>
      </p:pic>
    </p:spTree>
    <p:extLst>
      <p:ext uri="{BB962C8B-B14F-4D97-AF65-F5344CB8AC3E}">
        <p14:creationId xmlns:p14="http://schemas.microsoft.com/office/powerpoint/2010/main" val="1993839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2353F-855A-4118-94E0-2595650B3012}"/>
              </a:ext>
            </a:extLst>
          </p:cNvPr>
          <p:cNvSpPr>
            <a:spLocks noGrp="1"/>
          </p:cNvSpPr>
          <p:nvPr>
            <p:ph type="title"/>
          </p:nvPr>
        </p:nvSpPr>
        <p:spPr>
          <a:xfrm>
            <a:off x="594360" y="762000"/>
            <a:ext cx="10698480" cy="1295400"/>
          </a:xfrm>
        </p:spPr>
        <p:txBody>
          <a:bodyPr/>
          <a:lstStyle/>
          <a:p>
            <a:r>
              <a:rPr lang="en-US" dirty="0"/>
              <a:t>Resources</a:t>
            </a:r>
          </a:p>
        </p:txBody>
      </p:sp>
      <p:pic>
        <p:nvPicPr>
          <p:cNvPr id="5" name="Picture 4">
            <a:extLst>
              <a:ext uri="{FF2B5EF4-FFF2-40B4-BE49-F238E27FC236}">
                <a16:creationId xmlns:a16="http://schemas.microsoft.com/office/drawing/2014/main" id="{B36E2209-B350-45EB-87CD-9B9673FC10A0}"/>
              </a:ext>
            </a:extLst>
          </p:cNvPr>
          <p:cNvPicPr>
            <a:picLocks noChangeAspect="1"/>
          </p:cNvPicPr>
          <p:nvPr/>
        </p:nvPicPr>
        <p:blipFill>
          <a:blip r:embed="rId3"/>
          <a:stretch>
            <a:fillRect/>
          </a:stretch>
        </p:blipFill>
        <p:spPr>
          <a:xfrm>
            <a:off x="2971800" y="1925896"/>
            <a:ext cx="6172200" cy="5261801"/>
          </a:xfrm>
          <a:prstGeom prst="rect">
            <a:avLst/>
          </a:prstGeom>
        </p:spPr>
      </p:pic>
    </p:spTree>
    <p:extLst>
      <p:ext uri="{BB962C8B-B14F-4D97-AF65-F5344CB8AC3E}">
        <p14:creationId xmlns:p14="http://schemas.microsoft.com/office/powerpoint/2010/main" val="3333745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2353F-855A-4118-94E0-2595650B3012}"/>
              </a:ext>
            </a:extLst>
          </p:cNvPr>
          <p:cNvSpPr>
            <a:spLocks noGrp="1"/>
          </p:cNvSpPr>
          <p:nvPr>
            <p:ph type="title"/>
          </p:nvPr>
        </p:nvSpPr>
        <p:spPr>
          <a:xfrm>
            <a:off x="594360" y="762000"/>
            <a:ext cx="10698480" cy="1295400"/>
          </a:xfrm>
        </p:spPr>
        <p:txBody>
          <a:bodyPr/>
          <a:lstStyle/>
          <a:p>
            <a:r>
              <a:rPr lang="en-US" dirty="0"/>
              <a:t>Transactions</a:t>
            </a:r>
          </a:p>
        </p:txBody>
      </p:sp>
      <p:pic>
        <p:nvPicPr>
          <p:cNvPr id="3" name="Picture 2">
            <a:extLst>
              <a:ext uri="{FF2B5EF4-FFF2-40B4-BE49-F238E27FC236}">
                <a16:creationId xmlns:a16="http://schemas.microsoft.com/office/drawing/2014/main" id="{AED18B31-9184-4FAF-BEAC-9015E7A85B02}"/>
              </a:ext>
            </a:extLst>
          </p:cNvPr>
          <p:cNvPicPr>
            <a:picLocks noChangeAspect="1"/>
          </p:cNvPicPr>
          <p:nvPr/>
        </p:nvPicPr>
        <p:blipFill>
          <a:blip r:embed="rId3"/>
          <a:stretch>
            <a:fillRect/>
          </a:stretch>
        </p:blipFill>
        <p:spPr>
          <a:xfrm>
            <a:off x="594360" y="2057400"/>
            <a:ext cx="10698480" cy="4440878"/>
          </a:xfrm>
          <a:prstGeom prst="rect">
            <a:avLst/>
          </a:prstGeom>
        </p:spPr>
      </p:pic>
    </p:spTree>
    <p:extLst>
      <p:ext uri="{BB962C8B-B14F-4D97-AF65-F5344CB8AC3E}">
        <p14:creationId xmlns:p14="http://schemas.microsoft.com/office/powerpoint/2010/main" val="2224262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2353F-855A-4118-94E0-2595650B3012}"/>
              </a:ext>
            </a:extLst>
          </p:cNvPr>
          <p:cNvSpPr>
            <a:spLocks noGrp="1"/>
          </p:cNvSpPr>
          <p:nvPr>
            <p:ph type="title"/>
          </p:nvPr>
        </p:nvSpPr>
        <p:spPr>
          <a:xfrm>
            <a:off x="594360" y="762000"/>
            <a:ext cx="10698480" cy="1295400"/>
          </a:xfrm>
        </p:spPr>
        <p:txBody>
          <a:bodyPr/>
          <a:lstStyle/>
          <a:p>
            <a:r>
              <a:rPr lang="en-US" dirty="0"/>
              <a:t>Methods</a:t>
            </a:r>
          </a:p>
        </p:txBody>
      </p:sp>
      <p:graphicFrame>
        <p:nvGraphicFramePr>
          <p:cNvPr id="4" name="Table 3">
            <a:extLst>
              <a:ext uri="{FF2B5EF4-FFF2-40B4-BE49-F238E27FC236}">
                <a16:creationId xmlns:a16="http://schemas.microsoft.com/office/drawing/2014/main" id="{81E0015B-51D2-49C7-BCA8-B781E5DE594F}"/>
              </a:ext>
            </a:extLst>
          </p:cNvPr>
          <p:cNvGraphicFramePr>
            <a:graphicFrameLocks noGrp="1"/>
          </p:cNvGraphicFramePr>
          <p:nvPr>
            <p:extLst>
              <p:ext uri="{D42A27DB-BD31-4B8C-83A1-F6EECF244321}">
                <p14:modId xmlns:p14="http://schemas.microsoft.com/office/powerpoint/2010/main" val="3203579617"/>
              </p:ext>
            </p:extLst>
          </p:nvPr>
        </p:nvGraphicFramePr>
        <p:xfrm>
          <a:off x="593724" y="1905000"/>
          <a:ext cx="11064875" cy="4604112"/>
        </p:xfrm>
        <a:graphic>
          <a:graphicData uri="http://schemas.openxmlformats.org/drawingml/2006/table">
            <a:tbl>
              <a:tblPr/>
              <a:tblGrid>
                <a:gridCol w="3368676">
                  <a:extLst>
                    <a:ext uri="{9D8B030D-6E8A-4147-A177-3AD203B41FA5}">
                      <a16:colId xmlns:a16="http://schemas.microsoft.com/office/drawing/2014/main" val="1662197191"/>
                    </a:ext>
                  </a:extLst>
                </a:gridCol>
                <a:gridCol w="7696199">
                  <a:extLst>
                    <a:ext uri="{9D8B030D-6E8A-4147-A177-3AD203B41FA5}">
                      <a16:colId xmlns:a16="http://schemas.microsoft.com/office/drawing/2014/main" val="2884262285"/>
                    </a:ext>
                  </a:extLst>
                </a:gridCol>
              </a:tblGrid>
              <a:tr h="642257">
                <a:tc gridSpan="2">
                  <a:txBody>
                    <a:bodyPr/>
                    <a:lstStyle/>
                    <a:p>
                      <a:pPr algn="ctr"/>
                      <a:r>
                        <a:rPr lang="da-DK" sz="2400" b="1" dirty="0">
                          <a:solidFill>
                            <a:srgbClr val="354278"/>
                          </a:solidFill>
                          <a:effectLst/>
                          <a:latin typeface="Arial" panose="020B0604020202020204" pitchFamily="34" charset="0"/>
                        </a:rPr>
                        <a:t>Some common HTTP methods </a:t>
                      </a:r>
                      <a:endParaRPr lang="da-DK" sz="2000" b="1" dirty="0">
                        <a:solidFill>
                          <a:srgbClr val="354278"/>
                        </a:solidFill>
                        <a:effectLst/>
                        <a:latin typeface="Times New Roman" panose="02020603050405020304" pitchFamily="18" charset="0"/>
                      </a:endParaRPr>
                    </a:p>
                  </a:txBody>
                  <a:tcPr marL="9525" marR="9525" marT="9525" marB="9525" anchor="ctr">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2193216192"/>
                  </a:ext>
                </a:extLst>
              </a:tr>
              <a:tr h="642257">
                <a:tc>
                  <a:txBody>
                    <a:bodyPr/>
                    <a:lstStyle/>
                    <a:p>
                      <a:pPr algn="ctr"/>
                      <a:r>
                        <a:rPr lang="da-DK" sz="2400" b="1">
                          <a:solidFill>
                            <a:srgbClr val="000000"/>
                          </a:solidFill>
                          <a:effectLst/>
                          <a:latin typeface="Times New Roman" panose="02020603050405020304" pitchFamily="18" charset="0"/>
                        </a:rPr>
                        <a:t>HTTP method</a:t>
                      </a:r>
                      <a:endParaRPr lang="da-DK" sz="2400">
                        <a:solidFill>
                          <a:srgbClr val="000000"/>
                        </a:solidFill>
                        <a:effectLst/>
                        <a:latin typeface="Times New Roman" panose="02020603050405020304" pitchFamily="18" charset="0"/>
                      </a:endParaRPr>
                    </a:p>
                  </a:txBody>
                  <a:tcPr marL="9525" marR="9525" marT="9525" marB="9525" anchor="ctr">
                    <a:lnL>
                      <a:noFill/>
                    </a:lnL>
                    <a:lnR>
                      <a:noFill/>
                    </a:lnR>
                    <a:lnT>
                      <a:noFill/>
                    </a:lnT>
                    <a:lnB>
                      <a:noFill/>
                    </a:lnB>
                  </a:tcPr>
                </a:tc>
                <a:tc>
                  <a:txBody>
                    <a:bodyPr/>
                    <a:lstStyle/>
                    <a:p>
                      <a:pPr algn="ctr"/>
                      <a:r>
                        <a:rPr lang="da-DK" sz="2400" b="1">
                          <a:solidFill>
                            <a:srgbClr val="000000"/>
                          </a:solidFill>
                          <a:effectLst/>
                          <a:latin typeface="Times New Roman" panose="02020603050405020304" pitchFamily="18" charset="0"/>
                        </a:rPr>
                        <a:t>Description</a:t>
                      </a:r>
                      <a:endParaRPr lang="da-DK" sz="2400">
                        <a:solidFill>
                          <a:srgbClr val="000000"/>
                        </a:solidFill>
                        <a:effectLst/>
                        <a:latin typeface="Times New Roman" panose="02020603050405020304" pitchFamily="18"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1862232159"/>
                  </a:ext>
                </a:extLst>
              </a:tr>
              <a:tr h="642257">
                <a:tc>
                  <a:txBody>
                    <a:bodyPr/>
                    <a:lstStyle/>
                    <a:p>
                      <a:r>
                        <a:rPr lang="da-DK" sz="2400" b="1" dirty="0">
                          <a:solidFill>
                            <a:srgbClr val="000000"/>
                          </a:solidFill>
                          <a:effectLst/>
                          <a:latin typeface="Times New Roman" panose="02020603050405020304" pitchFamily="18" charset="0"/>
                        </a:rPr>
                        <a:t>GET</a:t>
                      </a:r>
                    </a:p>
                  </a:txBody>
                  <a:tcPr marL="9525" marR="9525" marT="9525" marB="9525" anchor="ctr">
                    <a:lnL>
                      <a:noFill/>
                    </a:lnL>
                    <a:lnR>
                      <a:noFill/>
                    </a:lnR>
                    <a:lnT>
                      <a:noFill/>
                    </a:lnT>
                    <a:lnB>
                      <a:noFill/>
                    </a:lnB>
                  </a:tcPr>
                </a:tc>
                <a:tc>
                  <a:txBody>
                    <a:bodyPr/>
                    <a:lstStyle/>
                    <a:p>
                      <a:r>
                        <a:rPr lang="da-DK" sz="2400" dirty="0">
                          <a:solidFill>
                            <a:srgbClr val="000000"/>
                          </a:solidFill>
                          <a:effectLst/>
                          <a:latin typeface="Times New Roman" panose="02020603050405020304" pitchFamily="18" charset="0"/>
                        </a:rPr>
                        <a:t>Send named resource from the server to the client.</a:t>
                      </a:r>
                    </a:p>
                  </a:txBody>
                  <a:tcPr marL="9525" marR="9525" marT="9525" marB="9525" anchor="ctr">
                    <a:lnL>
                      <a:noFill/>
                    </a:lnL>
                    <a:lnR>
                      <a:noFill/>
                    </a:lnR>
                    <a:lnT>
                      <a:noFill/>
                    </a:lnT>
                    <a:lnB>
                      <a:noFill/>
                    </a:lnB>
                  </a:tcPr>
                </a:tc>
                <a:extLst>
                  <a:ext uri="{0D108BD9-81ED-4DB2-BD59-A6C34878D82A}">
                    <a16:rowId xmlns:a16="http://schemas.microsoft.com/office/drawing/2014/main" val="3162848081"/>
                  </a:ext>
                </a:extLst>
              </a:tr>
              <a:tr h="642257">
                <a:tc>
                  <a:txBody>
                    <a:bodyPr/>
                    <a:lstStyle/>
                    <a:p>
                      <a:r>
                        <a:rPr lang="da-DK" sz="2400" b="1" dirty="0">
                          <a:solidFill>
                            <a:srgbClr val="000000"/>
                          </a:solidFill>
                          <a:effectLst/>
                          <a:latin typeface="Times New Roman" panose="02020603050405020304" pitchFamily="18" charset="0"/>
                        </a:rPr>
                        <a:t>PUT</a:t>
                      </a:r>
                    </a:p>
                  </a:txBody>
                  <a:tcPr marL="9525" marR="9525" marT="9525" marB="9525" anchor="ctr">
                    <a:lnL>
                      <a:noFill/>
                    </a:lnL>
                    <a:lnR>
                      <a:noFill/>
                    </a:lnR>
                    <a:lnT>
                      <a:noFill/>
                    </a:lnT>
                    <a:lnB>
                      <a:noFill/>
                    </a:lnB>
                  </a:tcPr>
                </a:tc>
                <a:tc>
                  <a:txBody>
                    <a:bodyPr/>
                    <a:lstStyle/>
                    <a:p>
                      <a:r>
                        <a:rPr lang="da-DK" sz="2400">
                          <a:solidFill>
                            <a:srgbClr val="000000"/>
                          </a:solidFill>
                          <a:effectLst/>
                          <a:latin typeface="Times New Roman" panose="02020603050405020304" pitchFamily="18" charset="0"/>
                        </a:rPr>
                        <a:t>Store data from client into a named server resource.</a:t>
                      </a:r>
                    </a:p>
                  </a:txBody>
                  <a:tcPr marL="9525" marR="9525" marT="9525" marB="9525" anchor="ctr">
                    <a:lnL>
                      <a:noFill/>
                    </a:lnL>
                    <a:lnR>
                      <a:noFill/>
                    </a:lnR>
                    <a:lnT>
                      <a:noFill/>
                    </a:lnT>
                    <a:lnB>
                      <a:noFill/>
                    </a:lnB>
                  </a:tcPr>
                </a:tc>
                <a:extLst>
                  <a:ext uri="{0D108BD9-81ED-4DB2-BD59-A6C34878D82A}">
                    <a16:rowId xmlns:a16="http://schemas.microsoft.com/office/drawing/2014/main" val="992536771"/>
                  </a:ext>
                </a:extLst>
              </a:tr>
              <a:tr h="642257">
                <a:tc>
                  <a:txBody>
                    <a:bodyPr/>
                    <a:lstStyle/>
                    <a:p>
                      <a:r>
                        <a:rPr lang="da-DK" sz="2400" b="1" dirty="0">
                          <a:solidFill>
                            <a:srgbClr val="000000"/>
                          </a:solidFill>
                          <a:effectLst/>
                          <a:latin typeface="Times New Roman" panose="02020603050405020304" pitchFamily="18" charset="0"/>
                        </a:rPr>
                        <a:t>DELETE</a:t>
                      </a:r>
                    </a:p>
                  </a:txBody>
                  <a:tcPr marL="9525" marR="9525" marT="9525" marB="9525" anchor="ctr">
                    <a:lnL>
                      <a:noFill/>
                    </a:lnL>
                    <a:lnR>
                      <a:noFill/>
                    </a:lnR>
                    <a:lnT>
                      <a:noFill/>
                    </a:lnT>
                    <a:lnB>
                      <a:noFill/>
                    </a:lnB>
                  </a:tcPr>
                </a:tc>
                <a:tc>
                  <a:txBody>
                    <a:bodyPr/>
                    <a:lstStyle/>
                    <a:p>
                      <a:r>
                        <a:rPr lang="da-DK" sz="2400">
                          <a:solidFill>
                            <a:srgbClr val="000000"/>
                          </a:solidFill>
                          <a:effectLst/>
                          <a:latin typeface="Times New Roman" panose="02020603050405020304" pitchFamily="18" charset="0"/>
                        </a:rPr>
                        <a:t>Delete the named resource from a server.</a:t>
                      </a:r>
                    </a:p>
                  </a:txBody>
                  <a:tcPr marL="9525" marR="9525" marT="9525" marB="9525" anchor="ctr">
                    <a:lnL>
                      <a:noFill/>
                    </a:lnL>
                    <a:lnR>
                      <a:noFill/>
                    </a:lnR>
                    <a:lnT>
                      <a:noFill/>
                    </a:lnT>
                    <a:lnB>
                      <a:noFill/>
                    </a:lnB>
                  </a:tcPr>
                </a:tc>
                <a:extLst>
                  <a:ext uri="{0D108BD9-81ED-4DB2-BD59-A6C34878D82A}">
                    <a16:rowId xmlns:a16="http://schemas.microsoft.com/office/drawing/2014/main" val="3758091289"/>
                  </a:ext>
                </a:extLst>
              </a:tr>
              <a:tr h="642257">
                <a:tc>
                  <a:txBody>
                    <a:bodyPr/>
                    <a:lstStyle/>
                    <a:p>
                      <a:r>
                        <a:rPr lang="da-DK" sz="2400" b="1" dirty="0">
                          <a:solidFill>
                            <a:srgbClr val="000000"/>
                          </a:solidFill>
                          <a:effectLst/>
                          <a:latin typeface="Times New Roman" panose="02020603050405020304" pitchFamily="18" charset="0"/>
                        </a:rPr>
                        <a:t>POST</a:t>
                      </a:r>
                    </a:p>
                  </a:txBody>
                  <a:tcPr marL="9525" marR="9525" marT="9525" marB="9525" anchor="ctr">
                    <a:lnL>
                      <a:noFill/>
                    </a:lnL>
                    <a:lnR>
                      <a:noFill/>
                    </a:lnR>
                    <a:lnT>
                      <a:noFill/>
                    </a:lnT>
                    <a:lnB>
                      <a:noFill/>
                    </a:lnB>
                  </a:tcPr>
                </a:tc>
                <a:tc>
                  <a:txBody>
                    <a:bodyPr/>
                    <a:lstStyle/>
                    <a:p>
                      <a:r>
                        <a:rPr lang="da-DK" sz="2400">
                          <a:solidFill>
                            <a:srgbClr val="000000"/>
                          </a:solidFill>
                          <a:effectLst/>
                          <a:latin typeface="Times New Roman" panose="02020603050405020304" pitchFamily="18" charset="0"/>
                        </a:rPr>
                        <a:t>Send client data into a server gateway application.</a:t>
                      </a:r>
                    </a:p>
                  </a:txBody>
                  <a:tcPr marL="9525" marR="9525" marT="9525" marB="9525" anchor="ctr">
                    <a:lnL>
                      <a:noFill/>
                    </a:lnL>
                    <a:lnR>
                      <a:noFill/>
                    </a:lnR>
                    <a:lnT>
                      <a:noFill/>
                    </a:lnT>
                    <a:lnB>
                      <a:noFill/>
                    </a:lnB>
                  </a:tcPr>
                </a:tc>
                <a:extLst>
                  <a:ext uri="{0D108BD9-81ED-4DB2-BD59-A6C34878D82A}">
                    <a16:rowId xmlns:a16="http://schemas.microsoft.com/office/drawing/2014/main" val="875856244"/>
                  </a:ext>
                </a:extLst>
              </a:tr>
              <a:tr h="642257">
                <a:tc>
                  <a:txBody>
                    <a:bodyPr/>
                    <a:lstStyle/>
                    <a:p>
                      <a:r>
                        <a:rPr lang="da-DK" sz="2400" b="1" dirty="0">
                          <a:solidFill>
                            <a:srgbClr val="000000"/>
                          </a:solidFill>
                          <a:effectLst/>
                          <a:latin typeface="Times New Roman" panose="02020603050405020304" pitchFamily="18" charset="0"/>
                        </a:rPr>
                        <a:t>HEAD</a:t>
                      </a:r>
                    </a:p>
                  </a:txBody>
                  <a:tcPr marL="9525" marR="9525" marT="9525" marB="9525" anchor="ctr">
                    <a:lnL>
                      <a:noFill/>
                    </a:lnL>
                    <a:lnR>
                      <a:noFill/>
                    </a:lnR>
                    <a:lnT>
                      <a:noFill/>
                    </a:lnT>
                    <a:lnB>
                      <a:noFill/>
                    </a:lnB>
                  </a:tcPr>
                </a:tc>
                <a:tc>
                  <a:txBody>
                    <a:bodyPr/>
                    <a:lstStyle/>
                    <a:p>
                      <a:r>
                        <a:rPr lang="da-DK" sz="2400" dirty="0">
                          <a:solidFill>
                            <a:srgbClr val="000000"/>
                          </a:solidFill>
                          <a:effectLst/>
                          <a:latin typeface="Times New Roman" panose="02020603050405020304" pitchFamily="18" charset="0"/>
                        </a:rPr>
                        <a:t>Send just the HTTP headers from the response for the named resource.</a:t>
                      </a:r>
                    </a:p>
                  </a:txBody>
                  <a:tcPr marL="9525" marR="9525" marT="9525" marB="9525" anchor="ctr">
                    <a:lnL>
                      <a:noFill/>
                    </a:lnL>
                    <a:lnR>
                      <a:noFill/>
                    </a:lnR>
                    <a:lnT>
                      <a:noFill/>
                    </a:lnT>
                    <a:lnB>
                      <a:noFill/>
                    </a:lnB>
                  </a:tcPr>
                </a:tc>
                <a:extLst>
                  <a:ext uri="{0D108BD9-81ED-4DB2-BD59-A6C34878D82A}">
                    <a16:rowId xmlns:a16="http://schemas.microsoft.com/office/drawing/2014/main" val="1427199514"/>
                  </a:ext>
                </a:extLst>
              </a:tr>
            </a:tbl>
          </a:graphicData>
        </a:graphic>
      </p:graphicFrame>
    </p:spTree>
    <p:extLst>
      <p:ext uri="{BB962C8B-B14F-4D97-AF65-F5344CB8AC3E}">
        <p14:creationId xmlns:p14="http://schemas.microsoft.com/office/powerpoint/2010/main" val="729174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2353F-855A-4118-94E0-2595650B3012}"/>
              </a:ext>
            </a:extLst>
          </p:cNvPr>
          <p:cNvSpPr>
            <a:spLocks noGrp="1"/>
          </p:cNvSpPr>
          <p:nvPr>
            <p:ph type="title"/>
          </p:nvPr>
        </p:nvSpPr>
        <p:spPr>
          <a:xfrm>
            <a:off x="594360" y="762000"/>
            <a:ext cx="10698480" cy="1295400"/>
          </a:xfrm>
        </p:spPr>
        <p:txBody>
          <a:bodyPr/>
          <a:lstStyle/>
          <a:p>
            <a:r>
              <a:rPr lang="en-US" dirty="0"/>
              <a:t>Status Codes</a:t>
            </a:r>
          </a:p>
        </p:txBody>
      </p:sp>
      <p:graphicFrame>
        <p:nvGraphicFramePr>
          <p:cNvPr id="3" name="Table 2">
            <a:extLst>
              <a:ext uri="{FF2B5EF4-FFF2-40B4-BE49-F238E27FC236}">
                <a16:creationId xmlns:a16="http://schemas.microsoft.com/office/drawing/2014/main" id="{8AC247AE-C4AA-4574-9BCC-9AE2062ACB47}"/>
              </a:ext>
            </a:extLst>
          </p:cNvPr>
          <p:cNvGraphicFramePr>
            <a:graphicFrameLocks noGrp="1"/>
          </p:cNvGraphicFramePr>
          <p:nvPr>
            <p:extLst>
              <p:ext uri="{D42A27DB-BD31-4B8C-83A1-F6EECF244321}">
                <p14:modId xmlns:p14="http://schemas.microsoft.com/office/powerpoint/2010/main" val="542242191"/>
              </p:ext>
            </p:extLst>
          </p:nvPr>
        </p:nvGraphicFramePr>
        <p:xfrm>
          <a:off x="593725" y="1828800"/>
          <a:ext cx="10699750" cy="4495800"/>
        </p:xfrm>
        <a:graphic>
          <a:graphicData uri="http://schemas.openxmlformats.org/drawingml/2006/table">
            <a:tbl>
              <a:tblPr/>
              <a:tblGrid>
                <a:gridCol w="1692275">
                  <a:extLst>
                    <a:ext uri="{9D8B030D-6E8A-4147-A177-3AD203B41FA5}">
                      <a16:colId xmlns:a16="http://schemas.microsoft.com/office/drawing/2014/main" val="2390219699"/>
                    </a:ext>
                  </a:extLst>
                </a:gridCol>
                <a:gridCol w="9007475">
                  <a:extLst>
                    <a:ext uri="{9D8B030D-6E8A-4147-A177-3AD203B41FA5}">
                      <a16:colId xmlns:a16="http://schemas.microsoft.com/office/drawing/2014/main" val="1944269893"/>
                    </a:ext>
                  </a:extLst>
                </a:gridCol>
              </a:tblGrid>
              <a:tr h="899160">
                <a:tc gridSpan="2">
                  <a:txBody>
                    <a:bodyPr/>
                    <a:lstStyle/>
                    <a:p>
                      <a:pPr algn="ctr"/>
                      <a:r>
                        <a:rPr lang="da-DK" sz="2800" b="1" dirty="0">
                          <a:solidFill>
                            <a:srgbClr val="354278"/>
                          </a:solidFill>
                          <a:effectLst/>
                          <a:latin typeface="Arial" panose="020B0604020202020204" pitchFamily="34" charset="0"/>
                        </a:rPr>
                        <a:t>Some common HTTP status codes </a:t>
                      </a:r>
                      <a:endParaRPr lang="da-DK" sz="2400" b="1" dirty="0">
                        <a:solidFill>
                          <a:srgbClr val="354278"/>
                        </a:solidFill>
                        <a:effectLst/>
                        <a:latin typeface="Times New Roman" panose="02020603050405020304" pitchFamily="18" charset="0"/>
                      </a:endParaRPr>
                    </a:p>
                  </a:txBody>
                  <a:tcPr marL="9525" marR="9525" marT="9525" marB="9525" anchor="ctr">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497001560"/>
                  </a:ext>
                </a:extLst>
              </a:tr>
              <a:tr h="899160">
                <a:tc>
                  <a:txBody>
                    <a:bodyPr/>
                    <a:lstStyle/>
                    <a:p>
                      <a:pPr algn="ctr"/>
                      <a:r>
                        <a:rPr lang="da-DK" sz="2800" b="1">
                          <a:solidFill>
                            <a:srgbClr val="000000"/>
                          </a:solidFill>
                          <a:effectLst/>
                          <a:latin typeface="Times New Roman" panose="02020603050405020304" pitchFamily="18" charset="0"/>
                        </a:rPr>
                        <a:t>HTTP status code</a:t>
                      </a:r>
                      <a:endParaRPr lang="da-DK" sz="2800">
                        <a:solidFill>
                          <a:srgbClr val="000000"/>
                        </a:solidFill>
                        <a:effectLst/>
                        <a:latin typeface="Times New Roman" panose="02020603050405020304" pitchFamily="18" charset="0"/>
                      </a:endParaRPr>
                    </a:p>
                  </a:txBody>
                  <a:tcPr marL="9525" marR="9525" marT="9525" marB="9525" anchor="ctr">
                    <a:lnL>
                      <a:noFill/>
                    </a:lnL>
                    <a:lnR>
                      <a:noFill/>
                    </a:lnR>
                    <a:lnT>
                      <a:noFill/>
                    </a:lnT>
                    <a:lnB>
                      <a:noFill/>
                    </a:lnB>
                  </a:tcPr>
                </a:tc>
                <a:tc>
                  <a:txBody>
                    <a:bodyPr/>
                    <a:lstStyle/>
                    <a:p>
                      <a:pPr algn="ctr"/>
                      <a:r>
                        <a:rPr lang="da-DK" sz="2800" b="1">
                          <a:solidFill>
                            <a:srgbClr val="000000"/>
                          </a:solidFill>
                          <a:effectLst/>
                          <a:latin typeface="Times New Roman" panose="02020603050405020304" pitchFamily="18" charset="0"/>
                        </a:rPr>
                        <a:t>Description</a:t>
                      </a:r>
                      <a:endParaRPr lang="da-DK" sz="2800">
                        <a:solidFill>
                          <a:srgbClr val="000000"/>
                        </a:solidFill>
                        <a:effectLst/>
                        <a:latin typeface="Times New Roman" panose="02020603050405020304" pitchFamily="18"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1180567781"/>
                  </a:ext>
                </a:extLst>
              </a:tr>
              <a:tr h="899160">
                <a:tc>
                  <a:txBody>
                    <a:bodyPr/>
                    <a:lstStyle/>
                    <a:p>
                      <a:r>
                        <a:rPr lang="da-DK" sz="2800">
                          <a:solidFill>
                            <a:srgbClr val="000000"/>
                          </a:solidFill>
                          <a:effectLst/>
                          <a:latin typeface="Times New Roman" panose="02020603050405020304" pitchFamily="18" charset="0"/>
                        </a:rPr>
                        <a:t>200</a:t>
                      </a:r>
                    </a:p>
                  </a:txBody>
                  <a:tcPr marL="9525" marR="9525" marT="9525" marB="9525" anchor="ctr">
                    <a:lnL>
                      <a:noFill/>
                    </a:lnL>
                    <a:lnR>
                      <a:noFill/>
                    </a:lnR>
                    <a:lnT>
                      <a:noFill/>
                    </a:lnT>
                    <a:lnB>
                      <a:noFill/>
                    </a:lnB>
                  </a:tcPr>
                </a:tc>
                <a:tc>
                  <a:txBody>
                    <a:bodyPr/>
                    <a:lstStyle/>
                    <a:p>
                      <a:r>
                        <a:rPr lang="da-DK" sz="2800" dirty="0">
                          <a:solidFill>
                            <a:srgbClr val="000000"/>
                          </a:solidFill>
                          <a:effectLst/>
                          <a:latin typeface="Times New Roman" panose="02020603050405020304" pitchFamily="18" charset="0"/>
                        </a:rPr>
                        <a:t>OK. Document returned correctly.</a:t>
                      </a:r>
                    </a:p>
                  </a:txBody>
                  <a:tcPr marL="9525" marR="9525" marT="9525" marB="9525" anchor="ctr">
                    <a:lnL>
                      <a:noFill/>
                    </a:lnL>
                    <a:lnR>
                      <a:noFill/>
                    </a:lnR>
                    <a:lnT>
                      <a:noFill/>
                    </a:lnT>
                    <a:lnB>
                      <a:noFill/>
                    </a:lnB>
                  </a:tcPr>
                </a:tc>
                <a:extLst>
                  <a:ext uri="{0D108BD9-81ED-4DB2-BD59-A6C34878D82A}">
                    <a16:rowId xmlns:a16="http://schemas.microsoft.com/office/drawing/2014/main" val="2559025866"/>
                  </a:ext>
                </a:extLst>
              </a:tr>
              <a:tr h="899160">
                <a:tc>
                  <a:txBody>
                    <a:bodyPr/>
                    <a:lstStyle/>
                    <a:p>
                      <a:r>
                        <a:rPr lang="da-DK" sz="2800">
                          <a:solidFill>
                            <a:srgbClr val="000000"/>
                          </a:solidFill>
                          <a:effectLst/>
                          <a:latin typeface="Times New Roman" panose="02020603050405020304" pitchFamily="18" charset="0"/>
                        </a:rPr>
                        <a:t>302</a:t>
                      </a:r>
                    </a:p>
                  </a:txBody>
                  <a:tcPr marL="9525" marR="9525" marT="9525" marB="9525" anchor="ctr">
                    <a:lnL>
                      <a:noFill/>
                    </a:lnL>
                    <a:lnR>
                      <a:noFill/>
                    </a:lnR>
                    <a:lnT>
                      <a:noFill/>
                    </a:lnT>
                    <a:lnB>
                      <a:noFill/>
                    </a:lnB>
                  </a:tcPr>
                </a:tc>
                <a:tc>
                  <a:txBody>
                    <a:bodyPr/>
                    <a:lstStyle/>
                    <a:p>
                      <a:r>
                        <a:rPr lang="da-DK" sz="2800">
                          <a:solidFill>
                            <a:srgbClr val="000000"/>
                          </a:solidFill>
                          <a:effectLst/>
                          <a:latin typeface="Times New Roman" panose="02020603050405020304" pitchFamily="18" charset="0"/>
                        </a:rPr>
                        <a:t>Redirect. Go someplace else to get the resource.</a:t>
                      </a:r>
                    </a:p>
                  </a:txBody>
                  <a:tcPr marL="9525" marR="9525" marT="9525" marB="9525" anchor="ctr">
                    <a:lnL>
                      <a:noFill/>
                    </a:lnL>
                    <a:lnR>
                      <a:noFill/>
                    </a:lnR>
                    <a:lnT>
                      <a:noFill/>
                    </a:lnT>
                    <a:lnB>
                      <a:noFill/>
                    </a:lnB>
                  </a:tcPr>
                </a:tc>
                <a:extLst>
                  <a:ext uri="{0D108BD9-81ED-4DB2-BD59-A6C34878D82A}">
                    <a16:rowId xmlns:a16="http://schemas.microsoft.com/office/drawing/2014/main" val="1529691900"/>
                  </a:ext>
                </a:extLst>
              </a:tr>
              <a:tr h="899160">
                <a:tc>
                  <a:txBody>
                    <a:bodyPr/>
                    <a:lstStyle/>
                    <a:p>
                      <a:r>
                        <a:rPr lang="da-DK" sz="2800">
                          <a:solidFill>
                            <a:srgbClr val="000000"/>
                          </a:solidFill>
                          <a:effectLst/>
                          <a:latin typeface="Times New Roman" panose="02020603050405020304" pitchFamily="18" charset="0"/>
                        </a:rPr>
                        <a:t>404</a:t>
                      </a:r>
                    </a:p>
                  </a:txBody>
                  <a:tcPr marL="9525" marR="9525" marT="9525" marB="9525" anchor="ctr">
                    <a:lnL>
                      <a:noFill/>
                    </a:lnL>
                    <a:lnR>
                      <a:noFill/>
                    </a:lnR>
                    <a:lnT>
                      <a:noFill/>
                    </a:lnT>
                    <a:lnB>
                      <a:noFill/>
                    </a:lnB>
                  </a:tcPr>
                </a:tc>
                <a:tc>
                  <a:txBody>
                    <a:bodyPr/>
                    <a:lstStyle/>
                    <a:p>
                      <a:r>
                        <a:rPr lang="da-DK" sz="2800" dirty="0">
                          <a:solidFill>
                            <a:srgbClr val="000000"/>
                          </a:solidFill>
                          <a:effectLst/>
                          <a:latin typeface="Times New Roman" panose="02020603050405020304" pitchFamily="18" charset="0"/>
                        </a:rPr>
                        <a:t>Not Found. Can't find this resource.</a:t>
                      </a:r>
                    </a:p>
                  </a:txBody>
                  <a:tcPr marL="9525" marR="9525" marT="9525" marB="9525" anchor="ctr">
                    <a:lnL>
                      <a:noFill/>
                    </a:lnL>
                    <a:lnR>
                      <a:noFill/>
                    </a:lnR>
                    <a:lnT>
                      <a:noFill/>
                    </a:lnT>
                    <a:lnB>
                      <a:noFill/>
                    </a:lnB>
                  </a:tcPr>
                </a:tc>
                <a:extLst>
                  <a:ext uri="{0D108BD9-81ED-4DB2-BD59-A6C34878D82A}">
                    <a16:rowId xmlns:a16="http://schemas.microsoft.com/office/drawing/2014/main" val="264340128"/>
                  </a:ext>
                </a:extLst>
              </a:tr>
            </a:tbl>
          </a:graphicData>
        </a:graphic>
      </p:graphicFrame>
    </p:spTree>
    <p:extLst>
      <p:ext uri="{BB962C8B-B14F-4D97-AF65-F5344CB8AC3E}">
        <p14:creationId xmlns:p14="http://schemas.microsoft.com/office/powerpoint/2010/main" val="438959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2353F-855A-4118-94E0-2595650B3012}"/>
              </a:ext>
            </a:extLst>
          </p:cNvPr>
          <p:cNvSpPr>
            <a:spLocks noGrp="1"/>
          </p:cNvSpPr>
          <p:nvPr>
            <p:ph type="title"/>
          </p:nvPr>
        </p:nvSpPr>
        <p:spPr>
          <a:xfrm>
            <a:off x="594360" y="762000"/>
            <a:ext cx="10698480" cy="1295400"/>
          </a:xfrm>
        </p:spPr>
        <p:txBody>
          <a:bodyPr/>
          <a:lstStyle/>
          <a:p>
            <a:r>
              <a:rPr lang="en-US" dirty="0"/>
              <a:t>HTTP Multiple Requests</a:t>
            </a:r>
          </a:p>
        </p:txBody>
      </p:sp>
      <p:pic>
        <p:nvPicPr>
          <p:cNvPr id="4" name="Picture 3">
            <a:extLst>
              <a:ext uri="{FF2B5EF4-FFF2-40B4-BE49-F238E27FC236}">
                <a16:creationId xmlns:a16="http://schemas.microsoft.com/office/drawing/2014/main" id="{99294514-64A9-4A75-9BD7-778AD65C2B33}"/>
              </a:ext>
            </a:extLst>
          </p:cNvPr>
          <p:cNvPicPr>
            <a:picLocks noChangeAspect="1"/>
          </p:cNvPicPr>
          <p:nvPr/>
        </p:nvPicPr>
        <p:blipFill>
          <a:blip r:embed="rId3"/>
          <a:stretch>
            <a:fillRect/>
          </a:stretch>
        </p:blipFill>
        <p:spPr>
          <a:xfrm>
            <a:off x="594360" y="2057400"/>
            <a:ext cx="10698480" cy="5290457"/>
          </a:xfrm>
          <a:prstGeom prst="rect">
            <a:avLst/>
          </a:prstGeom>
        </p:spPr>
      </p:pic>
    </p:spTree>
    <p:extLst>
      <p:ext uri="{BB962C8B-B14F-4D97-AF65-F5344CB8AC3E}">
        <p14:creationId xmlns:p14="http://schemas.microsoft.com/office/powerpoint/2010/main" val="1866834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2353F-855A-4118-94E0-2595650B3012}"/>
              </a:ext>
            </a:extLst>
          </p:cNvPr>
          <p:cNvSpPr>
            <a:spLocks noGrp="1"/>
          </p:cNvSpPr>
          <p:nvPr>
            <p:ph type="title"/>
          </p:nvPr>
        </p:nvSpPr>
        <p:spPr>
          <a:xfrm>
            <a:off x="594360" y="762000"/>
            <a:ext cx="10698480" cy="1295400"/>
          </a:xfrm>
        </p:spPr>
        <p:txBody>
          <a:bodyPr/>
          <a:lstStyle/>
          <a:p>
            <a:r>
              <a:rPr lang="en-US" dirty="0"/>
              <a:t>Messages</a:t>
            </a:r>
          </a:p>
        </p:txBody>
      </p:sp>
      <p:pic>
        <p:nvPicPr>
          <p:cNvPr id="3" name="Picture 2">
            <a:extLst>
              <a:ext uri="{FF2B5EF4-FFF2-40B4-BE49-F238E27FC236}">
                <a16:creationId xmlns:a16="http://schemas.microsoft.com/office/drawing/2014/main" id="{B06E8C6A-64F0-4211-8884-FC8824E74071}"/>
              </a:ext>
            </a:extLst>
          </p:cNvPr>
          <p:cNvPicPr>
            <a:picLocks noChangeAspect="1"/>
          </p:cNvPicPr>
          <p:nvPr/>
        </p:nvPicPr>
        <p:blipFill>
          <a:blip r:embed="rId3"/>
          <a:stretch>
            <a:fillRect/>
          </a:stretch>
        </p:blipFill>
        <p:spPr>
          <a:xfrm>
            <a:off x="594360" y="2057400"/>
            <a:ext cx="10693608" cy="2971800"/>
          </a:xfrm>
          <a:prstGeom prst="rect">
            <a:avLst/>
          </a:prstGeom>
        </p:spPr>
      </p:pic>
    </p:spTree>
    <p:extLst>
      <p:ext uri="{BB962C8B-B14F-4D97-AF65-F5344CB8AC3E}">
        <p14:creationId xmlns:p14="http://schemas.microsoft.com/office/powerpoint/2010/main" val="2414692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147</TotalTime>
  <Words>1817</Words>
  <Application>Microsoft Office PowerPoint</Application>
  <PresentationFormat>Custom</PresentationFormat>
  <Paragraphs>121</Paragraphs>
  <Slides>12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Hyper Text Transfer Protocol</vt:lpstr>
      <vt:lpstr>Objectives</vt:lpstr>
      <vt:lpstr>Clients &amp; Servers</vt:lpstr>
      <vt:lpstr>Resources</vt:lpstr>
      <vt:lpstr>Transactions</vt:lpstr>
      <vt:lpstr>Methods</vt:lpstr>
      <vt:lpstr>Status Codes</vt:lpstr>
      <vt:lpstr>HTTP Multiple Requests</vt:lpstr>
      <vt:lpstr>Messages</vt:lpstr>
      <vt:lpstr>Example GET transaction </vt:lpstr>
      <vt:lpstr>Connections</vt:lpstr>
      <vt:lpstr>What steps happens during connection?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PSU</dc:creator>
  <cp:lastModifiedBy>m1k3y</cp:lastModifiedBy>
  <cp:revision>10</cp:revision>
  <dcterms:created xsi:type="dcterms:W3CDTF">2017-06-05T03:07:45Z</dcterms:created>
  <dcterms:modified xsi:type="dcterms:W3CDTF">2020-12-01T10:42:56Z</dcterms:modified>
</cp:coreProperties>
</file>