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8" r:id="rId14"/>
    <p:sldId id="282" r:id="rId15"/>
    <p:sldId id="269" r:id="rId16"/>
    <p:sldId id="270" r:id="rId17"/>
    <p:sldId id="272" r:id="rId18"/>
    <p:sldId id="277" r:id="rId19"/>
    <p:sldId id="273" r:id="rId20"/>
    <p:sldId id="274" r:id="rId21"/>
    <p:sldId id="275" r:id="rId22"/>
    <p:sldId id="276" r:id="rId23"/>
  </p:sldIdLst>
  <p:sldSz cx="9144000" cy="5143500"/>
  <p:notesSz cx="6858000" cy="9144000"/>
  <p:embeddedFontLst>
    <p:embeddedFont>
      <p:font typeface="Roboto Slab" charset="0"/>
      <p:regular r:id="rId27"/>
      <p:bold r:id="rId28"/>
    </p:embeddedFont>
    <p:embeddedFont>
      <p:font typeface="Roboto"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DE14FF-FE9D-4490-98D3-EA0C4471C070}" styleName="Table_0">
    <a:wholeTbl>
      <a:tcTxStyle>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Shape 3"/>
          <p:cNvSpPr/>
          <p:nvPr>
            <p:ph type="sldImg" idx="2"/>
          </p:nvPr>
        </p:nvSpPr>
        <p:spPr>
          <a:xfrm>
            <a:off x="381300" y="685800"/>
            <a:ext cx="6096075" cy="3429000"/>
          </a:xfrm>
          <a:custGeom>
            <a:avLst/>
            <a:gdLst/>
            <a:ahLst/>
            <a:cxnLst/>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Shape 60"/>
          <p:cNvSpPr/>
          <p:nvPr>
            <p:ph type="sldImg" idx="2"/>
          </p:nvPr>
        </p:nvSpPr>
        <p:spPr>
          <a:xfrm>
            <a:off x="381300" y="685800"/>
            <a:ext cx="6096075" cy="3429000"/>
          </a:xfrm>
          <a:custGeom>
            <a:avLst/>
            <a:gdLst/>
            <a:ahLst/>
            <a:cxnLst/>
            <a:pathLst>
              <a:path w="120000" h="120000" extrusionOk="0">
                <a:moveTo>
                  <a:pt x="0" y="0"/>
                </a:moveTo>
                <a:lnTo>
                  <a:pt x="120000" y="0"/>
                </a:lnTo>
                <a:lnTo>
                  <a:pt x="120000" y="120000"/>
                </a:lnTo>
                <a:lnTo>
                  <a:pt x="0" y="120000"/>
                </a:lnTo>
                <a:close/>
              </a:path>
            </a:pathLst>
          </a:custGeom>
        </p:spPr>
      </p:sp>
      <p:sp>
        <p:nvSpPr>
          <p:cNvPr id="61" name="Shape 6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Shape 123"/>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24" name="Shape 12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Shape 23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35" name="Shape 23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Shape 264"/>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65" name="Shape 265"/>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Shape 271"/>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72" name="Shape 272"/>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288"/>
        <p:cNvGrpSpPr/>
        <p:nvPr/>
      </p:nvGrpSpPr>
      <p:grpSpPr>
        <a:xfrm>
          <a:off x="0" y="0"/>
          <a:ext cx="0" cy="0"/>
          <a:chOff x="0" y="0"/>
          <a:chExt cx="0" cy="0"/>
        </a:xfrm>
      </p:grpSpPr>
      <p:sp>
        <p:nvSpPr>
          <p:cNvPr id="289" name="Shape 289"/>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90" name="Shape 29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Shape 29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297" name="Shape 29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2" name="Shape 302"/>
        <p:cNvGrpSpPr/>
        <p:nvPr/>
      </p:nvGrpSpPr>
      <p:grpSpPr>
        <a:xfrm>
          <a:off x="0" y="0"/>
          <a:ext cx="0" cy="0"/>
          <a:chOff x="0" y="0"/>
          <a:chExt cx="0" cy="0"/>
        </a:xfrm>
      </p:grpSpPr>
      <p:sp>
        <p:nvSpPr>
          <p:cNvPr id="303" name="Shape 303"/>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04" name="Shape 304"/>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Shape 310"/>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11" name="Shape 311"/>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Shape 31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318" name="Shape 31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Shape 67"/>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68" name="Shape 68"/>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Fake news is a problem that is heavily affecting society and our perception of not only the media but also facts and opinions themselves.</a:t>
            </a:r>
            <a:endParaRPr lang="en-GB"/>
          </a:p>
          <a:p>
            <a:pPr marL="0" lvl="0" indent="0">
              <a:spcBef>
                <a:spcPts val="0"/>
              </a:spcBef>
              <a:spcAft>
                <a:spcPts val="0"/>
              </a:spcAft>
              <a:buNone/>
            </a:pPr>
          </a:p>
          <a:p>
            <a:pPr marL="0" lvl="0" indent="0">
              <a:spcBef>
                <a:spcPts val="0"/>
              </a:spcBef>
              <a:spcAft>
                <a:spcPts val="0"/>
              </a:spcAft>
              <a:buNone/>
            </a:pPr>
            <a:r>
              <a:rPr lang="en-GB"/>
              <a:t>Before moving to the options that ML/NLP provide us to address these challenges, I think it is worth mentioning why fake news is so prominent today. We might believe that fake news only exists for political advantage, but this is not the only reason. In fact, it might not even be the main one. </a:t>
            </a:r>
            <a:endParaRPr lang="en-GB"/>
          </a:p>
          <a:p>
            <a:pPr marL="0" lvl="0" indent="0">
              <a:spcBef>
                <a:spcPts val="0"/>
              </a:spcBef>
              <a:spcAft>
                <a:spcPts val="0"/>
              </a:spcAft>
              <a:buNone/>
            </a:pPr>
          </a:p>
          <a:p>
            <a:pPr marL="0" lvl="0" indent="0">
              <a:spcBef>
                <a:spcPts val="0"/>
              </a:spcBef>
              <a:spcAft>
                <a:spcPts val="0"/>
              </a:spcAft>
              <a:buNone/>
            </a:pPr>
            <a:r>
              <a:rPr lang="en-GB"/>
              <a:t>The reasons behind fake news include media manipulation and propaganda, political and social influence, provocation and social unrest and financial profit. </a:t>
            </a:r>
            <a:endParaRPr lang="en-GB"/>
          </a:p>
          <a:p>
            <a:pPr marL="0" lvl="0" indent="0">
              <a:spcBef>
                <a:spcPts val="0"/>
              </a:spcBef>
              <a:spcAft>
                <a:spcPts val="0"/>
              </a:spcAft>
              <a:buNone/>
            </a:pPr>
          </a:p>
          <a:p>
            <a:pPr marL="0" lvl="0" indent="0">
              <a:spcBef>
                <a:spcPts val="0"/>
              </a:spcBef>
              <a:spcAft>
                <a:spcPts val="0"/>
              </a:spcAft>
              <a:buNone/>
            </a:pPr>
            <a:r>
              <a:rPr lang="en-GB"/>
              <a:t>Fake stories prior to the US Presidential election, and their motives seem to be nothing but financial (generating revenue via advertising).</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Shape 75"/>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76" name="Shape 7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From a pragmatic engineering and research point of view, Fake news is a too general and too vague problem to address directly. </a:t>
            </a:r>
            <a:endParaRPr lang="en-GB"/>
          </a:p>
          <a:p>
            <a:pPr marL="0" lvl="0" indent="0">
              <a:spcBef>
                <a:spcPts val="0"/>
              </a:spcBef>
              <a:spcAft>
                <a:spcPts val="0"/>
              </a:spcAft>
              <a:buNone/>
            </a:pPr>
          </a:p>
          <a:p>
            <a:pPr marL="0" lvl="0" indent="0">
              <a:spcBef>
                <a:spcPts val="0"/>
              </a:spcBef>
              <a:spcAft>
                <a:spcPts val="0"/>
              </a:spcAft>
              <a:buNone/>
            </a:pPr>
            <a:r>
              <a:rPr lang="en-GB"/>
              <a:t>For this reason, it is split into smaller, more approachable problems: Fact Checking, Source credibility and Trust, News bias and Misleading headlines.</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Shape 82"/>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83" name="Shape 8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Shape 89"/>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90" name="Shape 9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Shape 95"/>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96" name="Shape 96"/>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Shape 102"/>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03" name="Shape 103"/>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Shape 109"/>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10" name="Shape 110"/>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Shape 116"/>
          <p:cNvSpPr/>
          <p:nvPr>
            <p:ph type="sldImg" idx="2"/>
          </p:nvPr>
        </p:nvSpPr>
        <p:spPr>
          <a:xfrm>
            <a:off x="381300" y="685800"/>
            <a:ext cx="6096000" cy="3429000"/>
          </a:xfrm>
          <a:custGeom>
            <a:avLst/>
            <a:gdLst/>
            <a:ahLst/>
            <a:cxnLst/>
            <a:pathLst>
              <a:path w="120000" h="120000" extrusionOk="0">
                <a:moveTo>
                  <a:pt x="0" y="0"/>
                </a:moveTo>
                <a:lnTo>
                  <a:pt x="120000" y="0"/>
                </a:lnTo>
                <a:lnTo>
                  <a:pt x="120000" y="120000"/>
                </a:lnTo>
                <a:lnTo>
                  <a:pt x="0" y="120000"/>
                </a:lnTo>
                <a:close/>
              </a:path>
            </a:pathLst>
          </a:custGeom>
        </p:spPr>
      </p:sp>
      <p:sp>
        <p:nvSpPr>
          <p:cNvPr id="117" name="Shape 117"/>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195263"/>
            <a:ext cx="9144000" cy="4948238"/>
          </a:xfrm>
          <a:prstGeom prst="rect">
            <a:avLst/>
          </a:prstGeom>
          <a:noFill/>
          <a:ln w="9525">
            <a:noFill/>
          </a:ln>
        </p:spPr>
      </p:pic>
      <p:sp>
        <p:nvSpPr>
          <p:cNvPr id="2051" name="Rectangle 3"/>
          <p:cNvSpPr>
            <a:spLocks noGrp="1" noChangeArrowheads="1"/>
          </p:cNvSpPr>
          <p:nvPr>
            <p:ph type="ctrTitle"/>
          </p:nvPr>
        </p:nvSpPr>
        <p:spPr>
          <a:xfrm>
            <a:off x="468313" y="465535"/>
            <a:ext cx="8207375" cy="812006"/>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382316"/>
            <a:ext cx="8212138" cy="735806"/>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Slide Number Placeholder 4"/>
          <p:cNvSpPr>
            <a:spLocks noGrp="1"/>
          </p:cNvSpPr>
          <p:nvPr>
            <p:ph type="sldNum" sz="quarter" idx="12"/>
          </p:nvPr>
        </p:nvSpPr>
        <p:spPr/>
        <p:txBody>
          <a:bodyPr/>
          <a:p>
            <a:pPr marL="0" lvl="0" indent="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4" name="Slide Number Placeholder 3"/>
          <p:cNvSpPr>
            <a:spLocks noGrp="1"/>
          </p:cNvSpPr>
          <p:nvPr>
            <p:ph type="sldNum" sz="quarter" idx="12"/>
          </p:nvPr>
        </p:nvSpPr>
        <p:spPr/>
        <p:txBody>
          <a:bodyPr/>
          <a:p>
            <a:pPr marL="0" lvl="0" indent="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3"/>
          <a:stretch>
            <a:fillRect/>
          </a:stretch>
        </p:blipFill>
        <p:spPr>
          <a:xfrm>
            <a:off x="0" y="0"/>
            <a:ext cx="91440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spcBef>
                <a:spcPts val="0"/>
              </a:spcBef>
              <a:spcAft>
                <a:spcPts val="0"/>
              </a:spcAft>
              <a:buNone/>
            </a:pPr>
            <a:fld id="{00000000-1234-1234-1234-123412341234}" type="slidenum">
              <a:rPr lang="en-GB"/>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hyperlink" Target="https://github.com/FakeNewsDetection/FakeBuster"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2.xml"/><Relationship Id="rId4" Type="http://schemas.openxmlformats.org/officeDocument/2006/relationships/hyperlink" Target="https://www.kaggle.com/c/fake-news/data" TargetMode="External"/><Relationship Id="rId3" Type="http://schemas.openxmlformats.org/officeDocument/2006/relationships/hyperlink" Target="https://github.com/bs-detector/bs-detector" TargetMode="External"/><Relationship Id="rId2" Type="http://schemas.openxmlformats.org/officeDocument/2006/relationships/hyperlink" Target="http://cs229.stanford.edu/proj2017/final-reports/5244348.pdf" TargetMode="External"/><Relationship Id="rId1" Type="http://schemas.openxmlformats.org/officeDocument/2006/relationships/hyperlink" Target="https://arxiv.org/pdf/1708.01967.pdf"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sp>
        <p:nvSpPr>
          <p:cNvPr id="63" name="Shape 63"/>
          <p:cNvSpPr txBox="1"/>
          <p:nvPr>
            <p:ph type="ctrTitle"/>
          </p:nvPr>
        </p:nvSpPr>
        <p:spPr>
          <a:xfrm>
            <a:off x="1905000" y="793750"/>
            <a:ext cx="5783580" cy="169227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Fake News Detection</a:t>
            </a:r>
            <a:br>
              <a:rPr lang="en-GB"/>
            </a:br>
            <a:r>
              <a:rPr lang="en-US" altLang="en-GB"/>
              <a:t>Bot in social media</a:t>
            </a:r>
            <a:endParaRPr lang="en-US" altLang="en-GB"/>
          </a:p>
        </p:txBody>
      </p:sp>
      <p:sp>
        <p:nvSpPr>
          <p:cNvPr id="64" name="Shape 64"/>
          <p:cNvSpPr txBox="1"/>
          <p:nvPr>
            <p:ph type="subTitle" idx="1"/>
          </p:nvPr>
        </p:nvSpPr>
        <p:spPr>
          <a:xfrm>
            <a:off x="1680210" y="3112770"/>
            <a:ext cx="5783580" cy="62928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ltLang="en-GB"/>
              <a:t>  Debojyoti Chakraborty</a:t>
            </a:r>
            <a:endParaRPr lang="en-US" altLang="en-GB"/>
          </a:p>
        </p:txBody>
      </p:sp>
      <p:sp>
        <p:nvSpPr>
          <p:cNvPr id="65" name="Shape 65"/>
          <p:cNvSpPr txBox="1"/>
          <p:nvPr/>
        </p:nvSpPr>
        <p:spPr>
          <a:xfrm>
            <a:off x="780125" y="4368775"/>
            <a:ext cx="1306200" cy="39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200" u="sng">
                <a:solidFill>
                  <a:srgbClr val="FF9900"/>
                </a:solidFill>
                <a:hlinkClick r:id="rId1"/>
              </a:rPr>
              <a:t>GitHub</a:t>
            </a:r>
            <a:endParaRPr sz="2200">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Shape 126"/>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Support Vector Machine (SVM)</a:t>
            </a:r>
            <a:endParaRPr lang="en-GB"/>
          </a:p>
        </p:txBody>
      </p:sp>
      <p:sp>
        <p:nvSpPr>
          <p:cNvPr id="127" name="Shape 127"/>
          <p:cNvSpPr/>
          <p:nvPr/>
        </p:nvSpPr>
        <p:spPr>
          <a:xfrm>
            <a:off x="1621450" y="1757750"/>
            <a:ext cx="286800" cy="27456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28" name="Shape 128"/>
          <p:cNvSpPr txBox="1"/>
          <p:nvPr/>
        </p:nvSpPr>
        <p:spPr>
          <a:xfrm>
            <a:off x="647625" y="2729225"/>
            <a:ext cx="1100700" cy="84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800">
                <a:solidFill>
                  <a:srgbClr val="FFFFFF"/>
                </a:solidFill>
              </a:rPr>
              <a:t>Feature Vector</a:t>
            </a:r>
            <a:endParaRPr sz="1800">
              <a:solidFill>
                <a:srgbClr val="FFFFFF"/>
              </a:solidFill>
            </a:endParaRPr>
          </a:p>
        </p:txBody>
      </p:sp>
      <p:sp>
        <p:nvSpPr>
          <p:cNvPr id="129" name="Shape 129"/>
          <p:cNvSpPr/>
          <p:nvPr/>
        </p:nvSpPr>
        <p:spPr>
          <a:xfrm>
            <a:off x="3238350" y="2200850"/>
            <a:ext cx="2667300" cy="18594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1800"/>
              <a:t>SVM with </a:t>
            </a:r>
            <a:endParaRPr sz="1800"/>
          </a:p>
          <a:p>
            <a:pPr marL="0" lvl="0" indent="0" algn="ctr">
              <a:spcBef>
                <a:spcPts val="0"/>
              </a:spcBef>
              <a:spcAft>
                <a:spcPts val="0"/>
              </a:spcAft>
              <a:buNone/>
            </a:pPr>
            <a:r>
              <a:rPr lang="en-GB" sz="1800"/>
              <a:t>Radial Basis Function kernel</a:t>
            </a:r>
            <a:endParaRPr sz="1800"/>
          </a:p>
        </p:txBody>
      </p:sp>
      <p:sp>
        <p:nvSpPr>
          <p:cNvPr id="130" name="Shape 130"/>
          <p:cNvSpPr/>
          <p:nvPr/>
        </p:nvSpPr>
        <p:spPr>
          <a:xfrm>
            <a:off x="7235750" y="2887250"/>
            <a:ext cx="486600" cy="486600"/>
          </a:xfrm>
          <a:prstGeom prst="ellipse">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1" name="Shape 131"/>
          <p:cNvSpPr/>
          <p:nvPr/>
        </p:nvSpPr>
        <p:spPr>
          <a:xfrm>
            <a:off x="1911425" y="2971425"/>
            <a:ext cx="1326900" cy="3129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2" name="Shape 132"/>
          <p:cNvSpPr/>
          <p:nvPr/>
        </p:nvSpPr>
        <p:spPr>
          <a:xfrm>
            <a:off x="5905650" y="2971425"/>
            <a:ext cx="1326900" cy="3129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133" name="Shape 133"/>
          <p:cNvSpPr txBox="1"/>
          <p:nvPr/>
        </p:nvSpPr>
        <p:spPr>
          <a:xfrm>
            <a:off x="7072325" y="2537025"/>
            <a:ext cx="1181700" cy="434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solidFill>
                  <a:srgbClr val="FFFFFF"/>
                </a:solidFill>
              </a:rPr>
              <a:t>Prediction</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Shape 237"/>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a:t>LSTM</a:t>
            </a:r>
            <a:endParaRPr lang="en-GB"/>
          </a:p>
        </p:txBody>
      </p:sp>
      <p:sp>
        <p:nvSpPr>
          <p:cNvPr id="238" name="Shape 238"/>
          <p:cNvSpPr/>
          <p:nvPr/>
        </p:nvSpPr>
        <p:spPr>
          <a:xfrm>
            <a:off x="260650" y="2805750"/>
            <a:ext cx="648900" cy="6174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GB" sz="1800"/>
              <a:t>Text</a:t>
            </a:r>
            <a:endParaRPr sz="1800"/>
          </a:p>
        </p:txBody>
      </p:sp>
      <p:sp>
        <p:nvSpPr>
          <p:cNvPr id="239" name="Shape 239"/>
          <p:cNvSpPr/>
          <p:nvPr/>
        </p:nvSpPr>
        <p:spPr>
          <a:xfrm>
            <a:off x="1833880" y="2623185"/>
            <a:ext cx="1242060" cy="8001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800"/>
              <a:t>Numeric Sequence</a:t>
            </a:r>
            <a:endParaRPr sz="1800"/>
          </a:p>
        </p:txBody>
      </p:sp>
      <p:sp>
        <p:nvSpPr>
          <p:cNvPr id="240" name="Shape 240"/>
          <p:cNvSpPr/>
          <p:nvPr/>
        </p:nvSpPr>
        <p:spPr>
          <a:xfrm>
            <a:off x="3754120" y="2654300"/>
            <a:ext cx="1038225" cy="768985"/>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800"/>
              <a:t>Feature Vector</a:t>
            </a:r>
            <a:endParaRPr sz="1800"/>
          </a:p>
        </p:txBody>
      </p:sp>
      <p:sp>
        <p:nvSpPr>
          <p:cNvPr id="241" name="Shape 241"/>
          <p:cNvSpPr/>
          <p:nvPr/>
        </p:nvSpPr>
        <p:spPr>
          <a:xfrm>
            <a:off x="5212175" y="2423700"/>
            <a:ext cx="901800" cy="13815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GB" sz="1800"/>
              <a:t>LSTM</a:t>
            </a:r>
            <a:endParaRPr sz="1800"/>
          </a:p>
        </p:txBody>
      </p:sp>
      <p:sp>
        <p:nvSpPr>
          <p:cNvPr id="242" name="Shape 242"/>
          <p:cNvSpPr/>
          <p:nvPr/>
        </p:nvSpPr>
        <p:spPr>
          <a:xfrm>
            <a:off x="7732225" y="2858100"/>
            <a:ext cx="568800" cy="512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800"/>
          </a:p>
        </p:txBody>
      </p:sp>
      <p:cxnSp>
        <p:nvCxnSpPr>
          <p:cNvPr id="243" name="Shape 243"/>
          <p:cNvCxnSpPr>
            <a:stCxn id="238" idx="3"/>
            <a:endCxn id="239" idx="1"/>
          </p:cNvCxnSpPr>
          <p:nvPr/>
        </p:nvCxnSpPr>
        <p:spPr>
          <a:xfrm flipV="1">
            <a:off x="909550" y="3023010"/>
            <a:ext cx="924560" cy="91440"/>
          </a:xfrm>
          <a:prstGeom prst="straightConnector1">
            <a:avLst/>
          </a:prstGeom>
          <a:noFill/>
          <a:ln w="19050" cap="flat" cmpd="sng">
            <a:solidFill>
              <a:srgbClr val="C9DAF8"/>
            </a:solidFill>
            <a:prstDash val="solid"/>
            <a:round/>
            <a:headEnd type="none" w="med" len="med"/>
            <a:tailEnd type="triangle" w="med" len="med"/>
          </a:ln>
        </p:spPr>
      </p:cxnSp>
      <p:sp>
        <p:nvSpPr>
          <p:cNvPr id="244" name="Shape 244"/>
          <p:cNvSpPr txBox="1"/>
          <p:nvPr/>
        </p:nvSpPr>
        <p:spPr>
          <a:xfrm>
            <a:off x="912113" y="2654675"/>
            <a:ext cx="842700" cy="26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solidFill>
                  <a:srgbClr val="FFFFFF"/>
                </a:solidFill>
              </a:rPr>
              <a:t>Encode</a:t>
            </a:r>
            <a:endParaRPr>
              <a:solidFill>
                <a:srgbClr val="FFFFFF"/>
              </a:solidFill>
            </a:endParaRPr>
          </a:p>
        </p:txBody>
      </p:sp>
      <p:sp>
        <p:nvSpPr>
          <p:cNvPr id="245" name="Shape 245"/>
          <p:cNvSpPr txBox="1"/>
          <p:nvPr/>
        </p:nvSpPr>
        <p:spPr>
          <a:xfrm>
            <a:off x="906525" y="3170700"/>
            <a:ext cx="952200" cy="260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FFFFF"/>
                </a:solidFill>
              </a:rPr>
              <a:t>Truncate</a:t>
            </a:r>
            <a:endParaRPr>
              <a:solidFill>
                <a:srgbClr val="FFFFFF"/>
              </a:solidFill>
            </a:endParaRPr>
          </a:p>
        </p:txBody>
      </p:sp>
      <p:cxnSp>
        <p:nvCxnSpPr>
          <p:cNvPr id="246" name="Shape 246"/>
          <p:cNvCxnSpPr>
            <a:stCxn id="239" idx="3"/>
            <a:endCxn id="240" idx="1"/>
          </p:cNvCxnSpPr>
          <p:nvPr/>
        </p:nvCxnSpPr>
        <p:spPr>
          <a:xfrm>
            <a:off x="3075875" y="3023010"/>
            <a:ext cx="678180" cy="15875"/>
          </a:xfrm>
          <a:prstGeom prst="straightConnector1">
            <a:avLst/>
          </a:prstGeom>
          <a:noFill/>
          <a:ln w="19050" cap="flat" cmpd="sng">
            <a:solidFill>
              <a:srgbClr val="C9DAF8"/>
            </a:solidFill>
            <a:prstDash val="solid"/>
            <a:round/>
            <a:headEnd type="none" w="med" len="med"/>
            <a:tailEnd type="triangle" w="med" len="med"/>
          </a:ln>
        </p:spPr>
      </p:cxnSp>
      <p:sp>
        <p:nvSpPr>
          <p:cNvPr id="247" name="Shape 247"/>
          <p:cNvSpPr txBox="1"/>
          <p:nvPr/>
        </p:nvSpPr>
        <p:spPr>
          <a:xfrm>
            <a:off x="3023550" y="2623300"/>
            <a:ext cx="901800" cy="260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GB">
                <a:solidFill>
                  <a:srgbClr val="FFFFFF"/>
                </a:solidFill>
              </a:rPr>
              <a:t>Embed</a:t>
            </a:r>
            <a:endParaRPr>
              <a:solidFill>
                <a:srgbClr val="FFFFFF"/>
              </a:solidFill>
            </a:endParaRPr>
          </a:p>
        </p:txBody>
      </p:sp>
      <p:cxnSp>
        <p:nvCxnSpPr>
          <p:cNvPr id="248" name="Shape 248"/>
          <p:cNvCxnSpPr>
            <a:stCxn id="240" idx="3"/>
            <a:endCxn id="241" idx="1"/>
          </p:cNvCxnSpPr>
          <p:nvPr/>
        </p:nvCxnSpPr>
        <p:spPr>
          <a:xfrm>
            <a:off x="4792075" y="3038885"/>
            <a:ext cx="419735" cy="75565"/>
          </a:xfrm>
          <a:prstGeom prst="straightConnector1">
            <a:avLst/>
          </a:prstGeom>
          <a:noFill/>
          <a:ln w="19050" cap="flat" cmpd="sng">
            <a:solidFill>
              <a:srgbClr val="C9DAF8"/>
            </a:solidFill>
            <a:prstDash val="solid"/>
            <a:round/>
            <a:headEnd type="none" w="med" len="med"/>
            <a:tailEnd type="triangle" w="med" len="med"/>
          </a:ln>
        </p:spPr>
      </p:cxnSp>
      <p:sp>
        <p:nvSpPr>
          <p:cNvPr id="249" name="Shape 249"/>
          <p:cNvSpPr/>
          <p:nvPr/>
        </p:nvSpPr>
        <p:spPr>
          <a:xfrm>
            <a:off x="6638700" y="1628700"/>
            <a:ext cx="568800" cy="29715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0" name="Shape 250"/>
          <p:cNvSpPr/>
          <p:nvPr/>
        </p:nvSpPr>
        <p:spPr>
          <a:xfrm>
            <a:off x="6788400" y="17145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1" name="Shape 251"/>
          <p:cNvSpPr/>
          <p:nvPr/>
        </p:nvSpPr>
        <p:spPr>
          <a:xfrm>
            <a:off x="6788400" y="213630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2" name="Shape 252"/>
          <p:cNvSpPr/>
          <p:nvPr/>
        </p:nvSpPr>
        <p:spPr>
          <a:xfrm>
            <a:off x="6788400" y="255802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3" name="Shape 253"/>
          <p:cNvSpPr/>
          <p:nvPr/>
        </p:nvSpPr>
        <p:spPr>
          <a:xfrm>
            <a:off x="6788400" y="297975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4" name="Shape 254"/>
          <p:cNvSpPr/>
          <p:nvPr/>
        </p:nvSpPr>
        <p:spPr>
          <a:xfrm>
            <a:off x="6788400" y="4190775"/>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5" name="Shape 255"/>
          <p:cNvSpPr/>
          <p:nvPr/>
        </p:nvSpPr>
        <p:spPr>
          <a:xfrm>
            <a:off x="6877275" y="34569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6" name="Shape 256"/>
          <p:cNvSpPr/>
          <p:nvPr/>
        </p:nvSpPr>
        <p:spPr>
          <a:xfrm>
            <a:off x="6877275" y="36855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7" name="Shape 257"/>
          <p:cNvSpPr/>
          <p:nvPr/>
        </p:nvSpPr>
        <p:spPr>
          <a:xfrm>
            <a:off x="6877275" y="3990300"/>
            <a:ext cx="52800" cy="5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58" name="Shape 258"/>
          <p:cNvSpPr/>
          <p:nvPr/>
        </p:nvSpPr>
        <p:spPr>
          <a:xfrm>
            <a:off x="6115338" y="2771400"/>
            <a:ext cx="522000" cy="686100"/>
          </a:xfrm>
          <a:prstGeom prst="rightArrow">
            <a:avLst>
              <a:gd name="adj1" fmla="val 50000"/>
              <a:gd name="adj2" fmla="val 50000"/>
            </a:avLst>
          </a:prstGeom>
          <a:solidFill>
            <a:srgbClr val="C9DAF8"/>
          </a:solidFill>
          <a:ln w="9525" cap="flat" cmpd="sng">
            <a:solidFill>
              <a:srgbClr val="C9DAF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cxnSp>
        <p:nvCxnSpPr>
          <p:cNvPr id="259" name="Shape 259"/>
          <p:cNvCxnSpPr>
            <a:stCxn id="249" idx="3"/>
            <a:endCxn id="242" idx="1"/>
          </p:cNvCxnSpPr>
          <p:nvPr/>
        </p:nvCxnSpPr>
        <p:spPr>
          <a:xfrm>
            <a:off x="7207500" y="3114450"/>
            <a:ext cx="524700" cy="0"/>
          </a:xfrm>
          <a:prstGeom prst="straightConnector1">
            <a:avLst/>
          </a:prstGeom>
          <a:noFill/>
          <a:ln w="19050" cap="flat" cmpd="sng">
            <a:solidFill>
              <a:srgbClr val="C9DAF8"/>
            </a:solidFill>
            <a:prstDash val="solid"/>
            <a:round/>
            <a:headEnd type="none" w="med" len="med"/>
            <a:tailEnd type="triangle" w="med" len="med"/>
          </a:ln>
        </p:spPr>
      </p:cxnSp>
      <p:sp>
        <p:nvSpPr>
          <p:cNvPr id="260" name="Shape 260"/>
          <p:cNvSpPr txBox="1"/>
          <p:nvPr/>
        </p:nvSpPr>
        <p:spPr>
          <a:xfrm>
            <a:off x="5914275" y="1198050"/>
            <a:ext cx="2131200" cy="425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FFFFF"/>
                </a:solidFill>
              </a:rPr>
              <a:t>Fully Connected Layer</a:t>
            </a:r>
            <a:endParaRPr>
              <a:solidFill>
                <a:srgbClr val="FFFFFF"/>
              </a:solidFill>
            </a:endParaRPr>
          </a:p>
        </p:txBody>
      </p:sp>
      <p:sp>
        <p:nvSpPr>
          <p:cNvPr id="261" name="Shape 261"/>
          <p:cNvSpPr/>
          <p:nvPr/>
        </p:nvSpPr>
        <p:spPr>
          <a:xfrm>
            <a:off x="7881900" y="2979750"/>
            <a:ext cx="269400" cy="269400"/>
          </a:xfrm>
          <a:prstGeom prst="ellipse">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p>
        </p:txBody>
      </p:sp>
      <p:sp>
        <p:nvSpPr>
          <p:cNvPr id="262" name="Shape 262"/>
          <p:cNvSpPr txBox="1"/>
          <p:nvPr/>
        </p:nvSpPr>
        <p:spPr>
          <a:xfrm>
            <a:off x="7565700" y="2406750"/>
            <a:ext cx="1038000" cy="330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a:solidFill>
                  <a:srgbClr val="FFFFFF"/>
                </a:solidFill>
              </a:rPr>
              <a:t>Prediction</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Simple RNN(Recurrent Neural Network</a:t>
            </a:r>
            <a:endParaRPr lang="" altLang="en-US"/>
          </a:p>
        </p:txBody>
      </p:sp>
      <p:pic>
        <p:nvPicPr>
          <p:cNvPr id="4" name="Picture 3" descr="Recurrent_neural_network_unfold.svg"/>
          <p:cNvPicPr>
            <a:picLocks noChangeAspect="1"/>
          </p:cNvPicPr>
          <p:nvPr/>
        </p:nvPicPr>
        <p:blipFill>
          <a:blip r:embed="rId1"/>
          <a:stretch>
            <a:fillRect/>
          </a:stretch>
        </p:blipFill>
        <p:spPr>
          <a:xfrm>
            <a:off x="3012440" y="1165225"/>
            <a:ext cx="6082665" cy="2814320"/>
          </a:xfrm>
          <a:prstGeom prst="rect">
            <a:avLst/>
          </a:prstGeom>
        </p:spPr>
      </p:pic>
      <p:sp>
        <p:nvSpPr>
          <p:cNvPr id="5" name="Text Box 4"/>
          <p:cNvSpPr txBox="1"/>
          <p:nvPr/>
        </p:nvSpPr>
        <p:spPr>
          <a:xfrm>
            <a:off x="557530" y="1063625"/>
            <a:ext cx="2540000" cy="3476625"/>
          </a:xfrm>
          <a:prstGeom prst="rect">
            <a:avLst/>
          </a:prstGeom>
          <a:noFill/>
        </p:spPr>
        <p:txBody>
          <a:bodyPr wrap="square" rtlCol="0" anchor="t">
            <a:spAutoFit/>
          </a:bodyPr>
          <a:p>
            <a:r>
              <a:rPr lang="en-US" sz="2000"/>
              <a:t>A recurrent neural network (RNN) is a class of artificial neural networks where connections between nodes form a directed graph along a temporal sequence.</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Shape 267"/>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Comparison of Models</a:t>
            </a:r>
            <a:endParaRPr lang="en-GB"/>
          </a:p>
        </p:txBody>
      </p:sp>
      <p:sp>
        <p:nvSpPr>
          <p:cNvPr id="268" name="Shape 268"/>
          <p:cNvSpPr txBox="1"/>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p>
          <a:p>
            <a:pPr marL="0" lvl="0" indent="0">
              <a:spcBef>
                <a:spcPts val="1600"/>
              </a:spcBef>
              <a:spcAft>
                <a:spcPts val="1600"/>
              </a:spcAft>
              <a:buNone/>
            </a:pPr>
            <a:endParaRPr>
              <a:solidFill>
                <a:schemeClr val="tx1"/>
              </a:solidFill>
              <a:uFillTx/>
            </a:endParaRPr>
          </a:p>
        </p:txBody>
      </p:sp>
      <p:graphicFrame>
        <p:nvGraphicFramePr>
          <p:cNvPr id="269" name="Shape 269"/>
          <p:cNvGraphicFramePr/>
          <p:nvPr/>
        </p:nvGraphicFramePr>
        <p:xfrm>
          <a:off x="952500" y="1489825"/>
          <a:ext cx="7239000" cy="3071250"/>
        </p:xfrm>
        <a:graphic>
          <a:graphicData uri="http://schemas.openxmlformats.org/drawingml/2006/table">
            <a:tbl>
              <a:tblPr>
                <a:noFill/>
                <a:tableStyleId>{8EDE14FF-FE9D-4490-98D3-EA0C4471C070}</a:tableStyleId>
              </a:tblPr>
              <a:tblGrid>
                <a:gridCol w="3619500"/>
                <a:gridCol w="3619500"/>
              </a:tblGrid>
              <a:tr h="511050">
                <a:tc>
                  <a:txBody>
                    <a:bodyPr>
                      <a:spAutoFit/>
                    </a:bodyPr>
                    <a:lstStyle/>
                    <a:p>
                      <a:pPr marL="0" lvl="0" indent="0">
                        <a:spcBef>
                          <a:spcPts val="0"/>
                        </a:spcBef>
                        <a:spcAft>
                          <a:spcPts val="0"/>
                        </a:spcAft>
                        <a:buNone/>
                      </a:pPr>
                      <a:r>
                        <a:rPr lang="en-GB">
                          <a:solidFill>
                            <a:srgbClr val="F3F3F3"/>
                          </a:solidFill>
                        </a:rPr>
                        <a:t>              </a:t>
                      </a:r>
                      <a:r>
                        <a:rPr lang="en-GB" sz="1300">
                          <a:solidFill>
                            <a:schemeClr val="tx1"/>
                          </a:solidFill>
                          <a:uFillTx/>
                        </a:rPr>
                        <a:t>             Model</a:t>
                      </a:r>
                      <a:endParaRPr lang="en-GB" sz="1300">
                        <a:solidFill>
                          <a:schemeClr val="tx1"/>
                        </a:solidFill>
                        <a:uFillTx/>
                      </a:endParaRPr>
                    </a:p>
                  </a:txBody>
                  <a:tcPr marL="91425" marR="91425" marT="91425" marB="91425"/>
                </a:tc>
                <a:tc>
                  <a:txBody>
                    <a:bodyPr>
                      <a:spAutoFit/>
                    </a:bodyPr>
                    <a:lstStyle/>
                    <a:p>
                      <a:pPr marL="0" lvl="0" indent="0">
                        <a:spcBef>
                          <a:spcPts val="0"/>
                        </a:spcBef>
                        <a:spcAft>
                          <a:spcPts val="0"/>
                        </a:spcAft>
                        <a:buNone/>
                      </a:pPr>
                      <a:r>
                        <a:rPr lang="en-GB">
                          <a:solidFill>
                            <a:srgbClr val="F3F3F3"/>
                          </a:solidFill>
                        </a:rPr>
                        <a:t>     </a:t>
                      </a:r>
                      <a:r>
                        <a:rPr lang="en-GB" sz="1300">
                          <a:solidFill>
                            <a:schemeClr val="tx1"/>
                          </a:solidFill>
                          <a:uFillTx/>
                        </a:rPr>
                        <a:t>                       Accuracy</a:t>
                      </a:r>
                      <a:endParaRPr lang="en-GB" sz="1300">
                        <a:solidFill>
                          <a:schemeClr val="tx1"/>
                        </a:solidFill>
                        <a:uFillTx/>
                      </a:endParaRPr>
                    </a:p>
                  </a:txBody>
                  <a:tcPr marL="91425" marR="91425" marT="91425" marB="91425"/>
                </a:tc>
              </a:tr>
              <a:tr h="515620">
                <a:tc>
                  <a:txBody>
                    <a:bodyPr>
                      <a:spAutoFit/>
                    </a:bodyPr>
                    <a:lstStyle/>
                    <a:p>
                      <a:pPr marL="0" lvl="0" indent="0">
                        <a:spcBef>
                          <a:spcPts val="0"/>
                        </a:spcBef>
                        <a:spcAft>
                          <a:spcPts val="0"/>
                        </a:spcAft>
                        <a:buNone/>
                      </a:pPr>
                      <a:r>
                        <a:rPr lang="en-GB">
                          <a:solidFill>
                            <a:srgbClr val="FF9900"/>
                          </a:solidFill>
                        </a:rPr>
                        <a:t>                   </a:t>
                      </a:r>
                      <a:r>
                        <a:rPr lang="en-GB" sz="1300">
                          <a:solidFill>
                            <a:schemeClr val="tx1"/>
                          </a:solidFill>
                          <a:uFillTx/>
                        </a:rPr>
                        <a:t>    Naive Bayes</a:t>
                      </a:r>
                      <a:endParaRPr lang="en-GB" sz="1300">
                        <a:solidFill>
                          <a:schemeClr val="tx1"/>
                        </a:solidFill>
                        <a:uFillTx/>
                      </a:endParaRPr>
                    </a:p>
                  </a:txBody>
                  <a:tcPr marL="91425" marR="91425" marT="91425" marB="91425"/>
                </a:tc>
                <a:tc>
                  <a:txBody>
                    <a:bodyPr>
                      <a:spAutoFit/>
                    </a:bodyPr>
                    <a:lstStyle/>
                    <a:p>
                      <a:pPr marL="0" lvl="0" indent="0">
                        <a:spcBef>
                          <a:spcPts val="0"/>
                        </a:spcBef>
                        <a:spcAft>
                          <a:spcPts val="0"/>
                        </a:spcAft>
                        <a:buNone/>
                      </a:pPr>
                      <a:r>
                        <a:rPr lang="en-GB">
                          <a:solidFill>
                            <a:srgbClr val="00FF00"/>
                          </a:solidFill>
                        </a:rPr>
                        <a:t>                             72.94%</a:t>
                      </a:r>
                      <a:endParaRPr>
                        <a:solidFill>
                          <a:srgbClr val="00FF00"/>
                        </a:solidFill>
                      </a:endParaRPr>
                    </a:p>
                  </a:txBody>
                  <a:tcPr marL="91425" marR="91425" marT="91425" marB="91425"/>
                </a:tc>
              </a:tr>
              <a:tr h="511050">
                <a:tc>
                  <a:txBody>
                    <a:bodyPr>
                      <a:spAutoFit/>
                    </a:bodyPr>
                    <a:lstStyle/>
                    <a:p>
                      <a:pPr marL="0" lvl="0" indent="0">
                        <a:spcBef>
                          <a:spcPts val="0"/>
                        </a:spcBef>
                        <a:spcAft>
                          <a:spcPts val="0"/>
                        </a:spcAft>
                        <a:buNone/>
                      </a:pPr>
                      <a:r>
                        <a:rPr lang="en-GB">
                          <a:solidFill>
                            <a:srgbClr val="FF9900"/>
                          </a:solidFill>
                        </a:rPr>
                        <a:t>                         </a:t>
                      </a:r>
                      <a:r>
                        <a:rPr lang="en-GB" sz="1300">
                          <a:solidFill>
                            <a:schemeClr val="tx2"/>
                          </a:solidFill>
                          <a:uFillTx/>
                        </a:rPr>
                        <a:t>   SVM</a:t>
                      </a:r>
                      <a:endParaRPr lang="en-GB" sz="1300">
                        <a:solidFill>
                          <a:schemeClr val="tx2"/>
                        </a:solidFill>
                        <a:uFillTx/>
                      </a:endParaRPr>
                    </a:p>
                  </a:txBody>
                  <a:tcPr marL="91425" marR="91425" marT="91425" marB="91425"/>
                </a:tc>
                <a:tc>
                  <a:txBody>
                    <a:bodyPr>
                      <a:spAutoFit/>
                    </a:bodyPr>
                    <a:lstStyle/>
                    <a:p>
                      <a:pPr marL="0" lvl="0" indent="0">
                        <a:spcBef>
                          <a:spcPts val="0"/>
                        </a:spcBef>
                        <a:spcAft>
                          <a:spcPts val="0"/>
                        </a:spcAft>
                        <a:buNone/>
                      </a:pPr>
                      <a:r>
                        <a:rPr lang="en-GB">
                          <a:solidFill>
                            <a:srgbClr val="00FF00"/>
                          </a:solidFill>
                        </a:rPr>
                        <a:t>                             88.42%</a:t>
                      </a:r>
                      <a:endParaRPr>
                        <a:solidFill>
                          <a:srgbClr val="00FF00"/>
                        </a:solidFill>
                      </a:endParaRPr>
                    </a:p>
                  </a:txBody>
                  <a:tcPr marL="91425" marR="91425" marT="91425" marB="91425"/>
                </a:tc>
              </a:tr>
              <a:tr h="511050">
                <a:tc>
                  <a:txBody>
                    <a:bodyPr>
                      <a:spAutoFit/>
                    </a:bodyPr>
                    <a:lstStyle/>
                    <a:p>
                      <a:pPr marL="0" lvl="0" indent="0">
                        <a:spcBef>
                          <a:spcPts val="0"/>
                        </a:spcBef>
                        <a:spcAft>
                          <a:spcPts val="0"/>
                        </a:spcAft>
                        <a:buNone/>
                      </a:pPr>
                      <a:r>
                        <a:rPr lang="en-GB">
                          <a:solidFill>
                            <a:srgbClr val="FF9900"/>
                          </a:solidFill>
                        </a:rPr>
                        <a:t>                  </a:t>
                      </a:r>
                      <a:r>
                        <a:rPr lang="en-GB" sz="1300">
                          <a:solidFill>
                            <a:schemeClr val="accent4">
                              <a:lumMod val="85000"/>
                              <a:lumOff val="15000"/>
                            </a:schemeClr>
                          </a:solidFill>
                          <a:uFillTx/>
                        </a:rPr>
                        <a:t>  </a:t>
                      </a:r>
                      <a:r>
                        <a:rPr lang="en-US" sz="1300">
                          <a:solidFill>
                            <a:schemeClr val="accent4">
                              <a:lumMod val="85000"/>
                              <a:lumOff val="15000"/>
                            </a:schemeClr>
                          </a:solidFill>
                          <a:uFillTx/>
                        </a:rPr>
                        <a:t>Simple RNN</a:t>
                      </a:r>
                      <a:endParaRPr lang="en-US" sz="1300">
                        <a:solidFill>
                          <a:schemeClr val="accent4">
                            <a:lumMod val="85000"/>
                            <a:lumOff val="15000"/>
                          </a:schemeClr>
                        </a:solidFill>
                        <a:uFillTx/>
                      </a:endParaRPr>
                    </a:p>
                  </a:txBody>
                  <a:tcPr marL="91425" marR="91425" marT="91425" marB="91425"/>
                </a:tc>
                <a:tc>
                  <a:txBody>
                    <a:bodyPr>
                      <a:spAutoFit/>
                    </a:bodyPr>
                    <a:lstStyle/>
                    <a:p>
                      <a:pPr marL="0" lvl="0" indent="0">
                        <a:spcBef>
                          <a:spcPts val="0"/>
                        </a:spcBef>
                        <a:spcAft>
                          <a:spcPts val="0"/>
                        </a:spcAft>
                        <a:buNone/>
                      </a:pPr>
                      <a:r>
                        <a:rPr lang="en-GB">
                          <a:solidFill>
                            <a:srgbClr val="00FF00"/>
                          </a:solidFill>
                        </a:rPr>
                        <a:t>                             </a:t>
                      </a:r>
                      <a:r>
                        <a:rPr lang="en-US">
                          <a:solidFill>
                            <a:srgbClr val="00FF00"/>
                          </a:solidFill>
                        </a:rPr>
                        <a:t>94.12%</a:t>
                      </a:r>
                      <a:endParaRPr lang="en-US">
                        <a:solidFill>
                          <a:srgbClr val="00FF00"/>
                        </a:solidFill>
                      </a:endParaRPr>
                    </a:p>
                  </a:txBody>
                  <a:tcPr marL="91425" marR="91425" marT="91425" marB="91425"/>
                </a:tc>
              </a:tr>
              <a:tr h="511050">
                <a:tc>
                  <a:txBody>
                    <a:bodyPr>
                      <a:spAutoFit/>
                    </a:bodyPr>
                    <a:lstStyle/>
                    <a:p>
                      <a:pPr marL="0" lvl="0" indent="0" rtl="0">
                        <a:spcBef>
                          <a:spcPts val="0"/>
                        </a:spcBef>
                        <a:spcAft>
                          <a:spcPts val="0"/>
                        </a:spcAft>
                        <a:buNone/>
                      </a:pPr>
                      <a:r>
                        <a:rPr lang="en-GB">
                          <a:solidFill>
                            <a:srgbClr val="FF9900"/>
                          </a:solidFill>
                        </a:rPr>
                        <a:t>                         </a:t>
                      </a:r>
                      <a:r>
                        <a:rPr lang="en-GB" sz="1300">
                          <a:solidFill>
                            <a:schemeClr val="accent4"/>
                          </a:solidFill>
                          <a:uFillTx/>
                        </a:rPr>
                        <a:t>  LSTM</a:t>
                      </a:r>
                      <a:endParaRPr lang="en-GB" sz="1300">
                        <a:solidFill>
                          <a:schemeClr val="accent4"/>
                        </a:solidFill>
                        <a:uFillTx/>
                      </a:endParaRPr>
                    </a:p>
                  </a:txBody>
                  <a:tcPr marL="91425" marR="91425" marT="91425" marB="91425"/>
                </a:tc>
                <a:tc>
                  <a:txBody>
                    <a:bodyPr>
                      <a:spAutoFit/>
                    </a:bodyPr>
                    <a:lstStyle/>
                    <a:p>
                      <a:pPr marL="0" lvl="0" indent="0" rtl="0">
                        <a:spcBef>
                          <a:spcPts val="0"/>
                        </a:spcBef>
                        <a:spcAft>
                          <a:spcPts val="0"/>
                        </a:spcAft>
                        <a:buNone/>
                      </a:pPr>
                      <a:r>
                        <a:rPr lang="en-GB">
                          <a:solidFill>
                            <a:srgbClr val="00FF00"/>
                          </a:solidFill>
                        </a:rPr>
                        <a:t>                             94.53%</a:t>
                      </a:r>
                      <a:endParaRPr>
                        <a:solidFill>
                          <a:srgbClr val="00FF00"/>
                        </a:solidFill>
                      </a:endParaRPr>
                    </a:p>
                  </a:txBody>
                  <a:tcPr marL="91425" marR="91425" marT="91425" marB="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Shape 274"/>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Confusion Matrices</a:t>
            </a:r>
            <a:endParaRPr lang="en-GB"/>
          </a:p>
        </p:txBody>
      </p:sp>
      <p:pic>
        <p:nvPicPr>
          <p:cNvPr id="275" name="Shape 275"/>
          <p:cNvPicPr preferRelativeResize="0"/>
          <p:nvPr/>
        </p:nvPicPr>
        <p:blipFill>
          <a:blip r:embed="rId1"/>
          <a:stretch>
            <a:fillRect/>
          </a:stretch>
        </p:blipFill>
        <p:spPr>
          <a:xfrm>
            <a:off x="704475" y="1407000"/>
            <a:ext cx="3814125" cy="3011825"/>
          </a:xfrm>
          <a:prstGeom prst="rect">
            <a:avLst/>
          </a:prstGeom>
          <a:noFill/>
          <a:ln>
            <a:noFill/>
          </a:ln>
        </p:spPr>
      </p:pic>
      <p:pic>
        <p:nvPicPr>
          <p:cNvPr id="276" name="Shape 276"/>
          <p:cNvPicPr preferRelativeResize="0"/>
          <p:nvPr/>
        </p:nvPicPr>
        <p:blipFill rotWithShape="1">
          <a:blip r:embed="rId2"/>
          <a:srcRect l="-3423" r="-1277" b="3558"/>
          <a:stretch>
            <a:fillRect/>
          </a:stretch>
        </p:blipFill>
        <p:spPr>
          <a:xfrm>
            <a:off x="4633950" y="1407000"/>
            <a:ext cx="3960974" cy="3011825"/>
          </a:xfrm>
          <a:prstGeom prst="rect">
            <a:avLst/>
          </a:prstGeom>
          <a:noFill/>
          <a:ln>
            <a:noFill/>
          </a:ln>
        </p:spPr>
      </p:pic>
      <p:sp>
        <p:nvSpPr>
          <p:cNvPr id="277" name="Shape 277"/>
          <p:cNvSpPr txBox="1"/>
          <p:nvPr/>
        </p:nvSpPr>
        <p:spPr>
          <a:xfrm>
            <a:off x="1846825" y="4495025"/>
            <a:ext cx="1929900" cy="260400"/>
          </a:xfrm>
          <a:prstGeom prst="rect">
            <a:avLst/>
          </a:prstGeom>
          <a:noFill/>
          <a:ln>
            <a:noFill/>
          </a:ln>
        </p:spPr>
        <p:txBody>
          <a:bodyPr spcFirstLastPara="1" wrap="square" lIns="91425" tIns="91425" rIns="91425" bIns="91425" anchor="t" anchorCtr="0">
            <a:noAutofit/>
            <a:scene3d>
              <a:camera prst="orthographicFront"/>
              <a:lightRig rig="threePt" dir="t"/>
            </a:scene3d>
          </a:bodyPr>
          <a:lstStyle/>
          <a:p>
            <a:pPr marL="0" lvl="0" indent="0">
              <a:spcBef>
                <a:spcPts val="0"/>
              </a:spcBef>
              <a:spcAft>
                <a:spcPts val="0"/>
              </a:spcAft>
              <a:buNone/>
            </a:pPr>
            <a:r>
              <a:rPr lang="en-GB" sz="1800">
                <a:ln/>
                <a:solidFill>
                  <a:schemeClr val="tx1"/>
                </a:solidFill>
                <a:effectLst>
                  <a:outerShdw blurRad="38100" dist="19050" dir="2700000" algn="tl" rotWithShape="0">
                    <a:schemeClr val="dk1">
                      <a:alpha val="40000"/>
                    </a:schemeClr>
                  </a:outerShdw>
                </a:effectLst>
              </a:rPr>
              <a:t>Naive Bayes</a:t>
            </a:r>
            <a:endParaRPr lang="en-GB" sz="1800">
              <a:ln/>
              <a:solidFill>
                <a:schemeClr val="tx1"/>
              </a:solidFill>
              <a:effectLst>
                <a:outerShdw blurRad="38100" dist="19050" dir="2700000" algn="tl" rotWithShape="0">
                  <a:schemeClr val="dk1">
                    <a:alpha val="40000"/>
                  </a:schemeClr>
                </a:outerShdw>
              </a:effectLst>
            </a:endParaRPr>
          </a:p>
        </p:txBody>
      </p:sp>
      <p:sp>
        <p:nvSpPr>
          <p:cNvPr id="278" name="Shape 278"/>
          <p:cNvSpPr txBox="1"/>
          <p:nvPr/>
        </p:nvSpPr>
        <p:spPr>
          <a:xfrm>
            <a:off x="6395000" y="4523975"/>
            <a:ext cx="1023000" cy="260400"/>
          </a:xfrm>
          <a:prstGeom prst="rect">
            <a:avLst/>
          </a:prstGeom>
          <a:noFill/>
          <a:ln>
            <a:noFill/>
          </a:ln>
        </p:spPr>
        <p:txBody>
          <a:bodyPr spcFirstLastPara="1" wrap="square" lIns="91425" tIns="91425" rIns="91425" bIns="91425" anchor="t" anchorCtr="0">
            <a:noAutofit/>
            <a:scene3d>
              <a:camera prst="orthographicFront"/>
              <a:lightRig rig="threePt" dir="t"/>
            </a:scene3d>
          </a:bodyPr>
          <a:lstStyle/>
          <a:p>
            <a:pPr marL="0" lvl="0" indent="0">
              <a:spcBef>
                <a:spcPts val="0"/>
              </a:spcBef>
              <a:spcAft>
                <a:spcPts val="0"/>
              </a:spcAft>
              <a:buNone/>
            </a:pPr>
            <a:r>
              <a:rPr lang="en-GB" sz="1800">
                <a:ln/>
                <a:solidFill>
                  <a:schemeClr val="tx1"/>
                </a:solidFill>
                <a:effectLst>
                  <a:outerShdw blurRad="38100" dist="19050" dir="2700000" algn="tl" rotWithShape="0">
                    <a:schemeClr val="dk1">
                      <a:alpha val="40000"/>
                    </a:schemeClr>
                  </a:outerShdw>
                </a:effectLst>
              </a:rPr>
              <a:t>SVM</a:t>
            </a:r>
            <a:endParaRPr lang="en-GB" sz="180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Shape 292"/>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Confusion Matrices</a:t>
            </a:r>
            <a:endParaRPr lang="en-GB"/>
          </a:p>
        </p:txBody>
      </p:sp>
      <p:sp>
        <p:nvSpPr>
          <p:cNvPr id="293" name="Shape 293"/>
          <p:cNvSpPr txBox="1"/>
          <p:nvPr>
            <p:ph type="body" idx="1"/>
          </p:nvPr>
        </p:nvSpPr>
        <p:spPr>
          <a:xfrm>
            <a:off x="593725" y="2275205"/>
            <a:ext cx="1886585" cy="59309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sz="2000">
                <a:solidFill>
                  <a:schemeClr val="tx1"/>
                </a:solidFill>
                <a:uFillTx/>
              </a:rPr>
              <a:t>LSTM</a:t>
            </a:r>
            <a:endParaRPr lang="en-GB" sz="2000">
              <a:solidFill>
                <a:schemeClr val="tx1"/>
              </a:solidFill>
              <a:uFillTx/>
            </a:endParaRPr>
          </a:p>
        </p:txBody>
      </p:sp>
      <p:pic>
        <p:nvPicPr>
          <p:cNvPr id="294" name="Shape 294"/>
          <p:cNvPicPr preferRelativeResize="0"/>
          <p:nvPr/>
        </p:nvPicPr>
        <p:blipFill>
          <a:blip r:embed="rId1"/>
          <a:stretch>
            <a:fillRect/>
          </a:stretch>
        </p:blipFill>
        <p:spPr>
          <a:xfrm>
            <a:off x="3176905" y="974725"/>
            <a:ext cx="4976495" cy="35648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Confusion Metrices</a:t>
            </a:r>
            <a:endParaRPr lang="en-US" altLang="en-US"/>
          </a:p>
        </p:txBody>
      </p:sp>
      <p:pic>
        <p:nvPicPr>
          <p:cNvPr id="3" name="Picture 2" descr="Figure_1"/>
          <p:cNvPicPr>
            <a:picLocks noChangeAspect="1"/>
          </p:cNvPicPr>
          <p:nvPr/>
        </p:nvPicPr>
        <p:blipFill>
          <a:blip r:embed="rId1"/>
          <a:stretch>
            <a:fillRect/>
          </a:stretch>
        </p:blipFill>
        <p:spPr>
          <a:xfrm>
            <a:off x="3625215" y="762635"/>
            <a:ext cx="5253990" cy="3786505"/>
          </a:xfrm>
          <a:prstGeom prst="rect">
            <a:avLst/>
          </a:prstGeom>
        </p:spPr>
      </p:pic>
      <p:sp>
        <p:nvSpPr>
          <p:cNvPr id="4" name="Text Box 3"/>
          <p:cNvSpPr txBox="1"/>
          <p:nvPr/>
        </p:nvSpPr>
        <p:spPr>
          <a:xfrm>
            <a:off x="635635" y="2387600"/>
            <a:ext cx="2989580" cy="368300"/>
          </a:xfrm>
          <a:prstGeom prst="rect">
            <a:avLst/>
          </a:prstGeom>
          <a:noFill/>
        </p:spPr>
        <p:txBody>
          <a:bodyPr wrap="square" rtlCol="0">
            <a:spAutoFit/>
          </a:bodyPr>
          <a:p>
            <a:r>
              <a:rPr lang="en-US" altLang="en-US" sz="1800">
                <a:sym typeface="+mn-ea"/>
              </a:rPr>
              <a:t>SimpleRNN</a:t>
            </a:r>
            <a:endParaRPr lang="en-US" altLang="en-US" sz="180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sp>
        <p:nvSpPr>
          <p:cNvPr id="299" name="Shape 299"/>
          <p:cNvSpPr txBox="1"/>
          <p:nvPr>
            <p:ph type="body" idx="1"/>
          </p:nvPr>
        </p:nvSpPr>
        <p:spPr>
          <a:xfrm>
            <a:off x="387900" y="1489825"/>
            <a:ext cx="4659000" cy="30789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GB" sz="1800">
                <a:solidFill>
                  <a:schemeClr val="tx1"/>
                </a:solidFill>
                <a:uFillTx/>
              </a:rPr>
              <a:t>⧫ Lack of clean data to directly work with might have slowed down our progress</a:t>
            </a:r>
            <a:endParaRPr lang="en-GB" sz="1800">
              <a:solidFill>
                <a:schemeClr val="tx1"/>
              </a:solidFill>
              <a:uFillTx/>
            </a:endParaRPr>
          </a:p>
          <a:p>
            <a:pPr marL="0" lvl="0" indent="0" rtl="0">
              <a:lnSpc>
                <a:spcPct val="115000"/>
              </a:lnSpc>
              <a:spcBef>
                <a:spcPts val="1600"/>
              </a:spcBef>
              <a:spcAft>
                <a:spcPts val="0"/>
              </a:spcAft>
              <a:buNone/>
            </a:pPr>
            <a:r>
              <a:rPr lang="en-GB" sz="1800">
                <a:solidFill>
                  <a:schemeClr val="tx1"/>
                </a:solidFill>
                <a:uFillTx/>
              </a:rPr>
              <a:t>⧫ The loss to value of information in a real scenario for news is very high</a:t>
            </a:r>
            <a:endParaRPr lang="en-GB" sz="1800">
              <a:solidFill>
                <a:schemeClr val="tx1"/>
              </a:solidFill>
              <a:uFillTx/>
            </a:endParaRPr>
          </a:p>
          <a:p>
            <a:pPr marL="0" lvl="0" indent="0" rtl="0">
              <a:lnSpc>
                <a:spcPct val="115000"/>
              </a:lnSpc>
              <a:spcBef>
                <a:spcPts val="1600"/>
              </a:spcBef>
              <a:spcAft>
                <a:spcPts val="0"/>
              </a:spcAft>
              <a:buNone/>
            </a:pPr>
            <a:r>
              <a:rPr lang="en-GB" sz="1800">
                <a:solidFill>
                  <a:schemeClr val="tx1"/>
                </a:solidFill>
                <a:uFillTx/>
              </a:rPr>
              <a:t>⧫ Content based classification is just a part of the whole picture</a:t>
            </a:r>
            <a:endParaRPr lang="en-GB" sz="1800">
              <a:solidFill>
                <a:schemeClr val="tx1"/>
              </a:solidFill>
              <a:uFillTx/>
            </a:endParaRPr>
          </a:p>
          <a:p>
            <a:pPr marL="0" lvl="0" indent="0" rtl="0">
              <a:spcBef>
                <a:spcPts val="1600"/>
              </a:spcBef>
              <a:spcAft>
                <a:spcPts val="1600"/>
              </a:spcAft>
              <a:buNone/>
            </a:pPr>
            <a:r>
              <a:rPr lang="en-GB" sz="1800">
                <a:solidFill>
                  <a:schemeClr val="tx1"/>
                </a:solidFill>
                <a:uFillTx/>
              </a:rPr>
              <a:t>⧫ Distinguish between click-bait and actual fake news</a:t>
            </a:r>
            <a:endParaRPr lang="en-GB" sz="1800">
              <a:solidFill>
                <a:schemeClr val="tx1"/>
              </a:solidFill>
              <a:uFillTx/>
            </a:endParaRPr>
          </a:p>
        </p:txBody>
      </p:sp>
      <p:sp>
        <p:nvSpPr>
          <p:cNvPr id="300" name="Shape 300"/>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Challenges Faced</a:t>
            </a:r>
            <a:endParaRPr lang="en-GB"/>
          </a:p>
        </p:txBody>
      </p:sp>
      <p:pic>
        <p:nvPicPr>
          <p:cNvPr id="301" name="Shape 301"/>
          <p:cNvPicPr preferRelativeResize="0"/>
          <p:nvPr/>
        </p:nvPicPr>
        <p:blipFill>
          <a:blip r:embed="rId1"/>
          <a:stretch>
            <a:fillRect/>
          </a:stretch>
        </p:blipFill>
        <p:spPr>
          <a:xfrm>
            <a:off x="5450200" y="1200025"/>
            <a:ext cx="2743200" cy="3019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05" name="Shape 305"/>
        <p:cNvGrpSpPr/>
        <p:nvPr/>
      </p:nvGrpSpPr>
      <p:grpSpPr>
        <a:xfrm>
          <a:off x="0" y="0"/>
          <a:ext cx="0" cy="0"/>
          <a:chOff x="0" y="0"/>
          <a:chExt cx="0" cy="0"/>
        </a:xfrm>
      </p:grpSpPr>
      <p:sp>
        <p:nvSpPr>
          <p:cNvPr id="306" name="Shape 306"/>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Future Work</a:t>
            </a:r>
            <a:endParaRPr lang="en-GB"/>
          </a:p>
        </p:txBody>
      </p:sp>
      <p:sp>
        <p:nvSpPr>
          <p:cNvPr id="307" name="Shape 307"/>
          <p:cNvSpPr txBox="1"/>
          <p:nvPr>
            <p:ph type="body" idx="1"/>
          </p:nvPr>
        </p:nvSpPr>
        <p:spPr>
          <a:xfrm>
            <a:off x="387900" y="1489825"/>
            <a:ext cx="46389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 Assemble the classifiers to achieve better performance - Adam Boost</a:t>
            </a:r>
            <a:endParaRPr lang="en-GB"/>
          </a:p>
          <a:p>
            <a:pPr marL="0" lvl="0" indent="0">
              <a:spcBef>
                <a:spcPts val="1600"/>
              </a:spcBef>
              <a:spcAft>
                <a:spcPts val="0"/>
              </a:spcAft>
              <a:buNone/>
            </a:pPr>
            <a:r>
              <a:rPr lang="en-GB"/>
              <a:t>⧫ Check the sources of the news</a:t>
            </a:r>
            <a:endParaRPr lang="en-GB"/>
          </a:p>
          <a:p>
            <a:pPr marL="0" lvl="0" indent="0">
              <a:spcBef>
                <a:spcPts val="1600"/>
              </a:spcBef>
              <a:spcAft>
                <a:spcPts val="1600"/>
              </a:spcAft>
              <a:buNone/>
            </a:pPr>
            <a:r>
              <a:rPr lang="en-GB"/>
              <a:t>⧫ Search the news on the web to check the content of the news</a:t>
            </a:r>
            <a:endParaRPr lang="en-GB"/>
          </a:p>
        </p:txBody>
      </p:sp>
      <p:pic>
        <p:nvPicPr>
          <p:cNvPr id="308" name="Shape 308"/>
          <p:cNvPicPr preferRelativeResize="0"/>
          <p:nvPr/>
        </p:nvPicPr>
        <p:blipFill>
          <a:blip r:embed="rId1"/>
          <a:stretch>
            <a:fillRect/>
          </a:stretch>
        </p:blipFill>
        <p:spPr>
          <a:xfrm>
            <a:off x="4963200" y="1249275"/>
            <a:ext cx="3998150" cy="3245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sp>
        <p:nvSpPr>
          <p:cNvPr id="313" name="Shape 313"/>
          <p:cNvSpPr txBox="1"/>
          <p:nvPr>
            <p:ph type="title"/>
          </p:nvPr>
        </p:nvSpPr>
        <p:spPr>
          <a:xfrm>
            <a:off x="1146810" y="1279525"/>
            <a:ext cx="7356475" cy="114998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Data’s all, folks!</a:t>
            </a:r>
            <a:endParaRPr lang="en-GB"/>
          </a:p>
          <a:p>
            <a:pPr marL="0" lvl="0" indent="0">
              <a:spcBef>
                <a:spcPts val="0"/>
              </a:spcBef>
              <a:spcAft>
                <a:spcPts val="0"/>
              </a:spcAft>
              <a:buNone/>
            </a:pPr>
            <a:r>
              <a:rPr lang="en-GB"/>
              <a:t>    Thank You!</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0" name="Shape 70"/>
          <p:cNvSpPr txBox="1"/>
          <p:nvPr>
            <p:ph type="title"/>
          </p:nvPr>
        </p:nvSpPr>
        <p:spPr>
          <a:xfrm>
            <a:off x="10075" y="160990"/>
            <a:ext cx="8368200" cy="686100"/>
          </a:xfrm>
          <a:prstGeom prst="rect">
            <a:avLst/>
          </a:prstGeom>
          <a:ln>
            <a:noFill/>
          </a:ln>
        </p:spPr>
        <p:txBody>
          <a:bodyPr spcFirstLastPara="1" wrap="square" lIns="91425" tIns="91425" rIns="91425" bIns="91425" anchor="b" anchorCtr="0">
            <a:noAutofit/>
          </a:bodyPr>
          <a:lstStyle/>
          <a:p>
            <a:pPr marL="0" lvl="0" indent="0" rtl="0">
              <a:spcBef>
                <a:spcPts val="0"/>
              </a:spcBef>
              <a:spcAft>
                <a:spcPts val="0"/>
              </a:spcAft>
              <a:buNone/>
            </a:pPr>
            <a:r>
              <a:rPr lang="en-GB"/>
              <a:t>Motivation</a:t>
            </a:r>
            <a:endParaRPr sz="1400">
              <a:solidFill>
                <a:srgbClr val="000000"/>
              </a:solidFill>
              <a:latin typeface="Arial"/>
              <a:ea typeface="Arial"/>
              <a:cs typeface="Arial"/>
              <a:sym typeface="Arial"/>
            </a:endParaRPr>
          </a:p>
        </p:txBody>
      </p:sp>
      <p:sp>
        <p:nvSpPr>
          <p:cNvPr id="71" name="Shape 71"/>
          <p:cNvSpPr txBox="1"/>
          <p:nvPr>
            <p:ph type="body" idx="1"/>
          </p:nvPr>
        </p:nvSpPr>
        <p:spPr>
          <a:xfrm>
            <a:off x="10160" y="1061720"/>
            <a:ext cx="4140835" cy="410400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 Prevalence of fake news on social media</a:t>
            </a:r>
            <a:endParaRPr lang="en-GB"/>
          </a:p>
          <a:p>
            <a:pPr marL="0" lvl="0" indent="0">
              <a:spcBef>
                <a:spcPts val="1600"/>
              </a:spcBef>
              <a:spcAft>
                <a:spcPts val="0"/>
              </a:spcAft>
              <a:buNone/>
            </a:pPr>
            <a:r>
              <a:rPr lang="en-GB"/>
              <a:t>⧫ Emerging research area in Natural Language Processing</a:t>
            </a:r>
            <a:endParaRPr lang="en-GB"/>
          </a:p>
          <a:p>
            <a:pPr marL="0" lvl="0" indent="0">
              <a:spcBef>
                <a:spcPts val="1600"/>
              </a:spcBef>
              <a:spcAft>
                <a:spcPts val="0"/>
              </a:spcAft>
              <a:buNone/>
            </a:pPr>
            <a:r>
              <a:rPr lang="en-GB"/>
              <a:t>⧫ Basic countermeasures inflexible and inefficient</a:t>
            </a:r>
            <a:endParaRPr lang="en-GB"/>
          </a:p>
          <a:p>
            <a:pPr marL="0" lvl="0" indent="0">
              <a:spcBef>
                <a:spcPts val="1600"/>
              </a:spcBef>
              <a:spcAft>
                <a:spcPts val="0"/>
              </a:spcAft>
              <a:buNone/>
            </a:pPr>
            <a:r>
              <a:rPr lang="en-GB"/>
              <a:t>⧫ Current progress in this area</a:t>
            </a:r>
            <a:endParaRPr lang="en-GB"/>
          </a:p>
          <a:p>
            <a:pPr marL="0" lvl="0" indent="0">
              <a:spcBef>
                <a:spcPts val="1600"/>
              </a:spcBef>
              <a:spcAft>
                <a:spcPts val="0"/>
              </a:spcAft>
              <a:buNone/>
            </a:pPr>
          </a:p>
          <a:p>
            <a:pPr marL="0" lvl="0" indent="0">
              <a:spcBef>
                <a:spcPts val="1600"/>
              </a:spcBef>
              <a:spcAft>
                <a:spcPts val="1600"/>
              </a:spcAft>
              <a:buNone/>
            </a:pPr>
          </a:p>
        </p:txBody>
      </p:sp>
      <p:sp>
        <p:nvSpPr>
          <p:cNvPr id="72" name="Shape 72"/>
          <p:cNvSpPr/>
          <p:nvPr/>
        </p:nvSpPr>
        <p:spPr>
          <a:xfrm>
            <a:off x="4217275" y="1143025"/>
            <a:ext cx="4654800" cy="3507900"/>
          </a:xfrm>
          <a:prstGeom prst="rect">
            <a:avLst/>
          </a:prstGeom>
          <a:solidFill>
            <a:schemeClr val="dk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spcBef>
                <a:spcPts val="0"/>
              </a:spcBef>
              <a:spcAft>
                <a:spcPts val="0"/>
              </a:spcAft>
              <a:buNone/>
            </a:pPr>
          </a:p>
        </p:txBody>
      </p:sp>
      <p:pic>
        <p:nvPicPr>
          <p:cNvPr id="73" name="Shape 73"/>
          <p:cNvPicPr preferRelativeResize="0"/>
          <p:nvPr/>
        </p:nvPicPr>
        <p:blipFill>
          <a:blip r:embed="rId1"/>
          <a:stretch>
            <a:fillRect/>
          </a:stretch>
        </p:blipFill>
        <p:spPr>
          <a:xfrm>
            <a:off x="4217275" y="847275"/>
            <a:ext cx="4815874" cy="37952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19" name="Shape 319"/>
        <p:cNvGrpSpPr/>
        <p:nvPr/>
      </p:nvGrpSpPr>
      <p:grpSpPr>
        <a:xfrm>
          <a:off x="0" y="0"/>
          <a:ext cx="0" cy="0"/>
          <a:chOff x="0" y="0"/>
          <a:chExt cx="0" cy="0"/>
        </a:xfrm>
      </p:grpSpPr>
      <p:sp>
        <p:nvSpPr>
          <p:cNvPr id="320" name="Shape 320"/>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References</a:t>
            </a:r>
            <a:endParaRPr lang="en-GB"/>
          </a:p>
        </p:txBody>
      </p:sp>
      <p:sp>
        <p:nvSpPr>
          <p:cNvPr id="321" name="Shape 321"/>
          <p:cNvSpPr txBox="1"/>
          <p:nvPr>
            <p:ph type="body" idx="1"/>
          </p:nvPr>
        </p:nvSpPr>
        <p:spPr>
          <a:xfrm>
            <a:off x="195580" y="1220470"/>
            <a:ext cx="8368030" cy="3716655"/>
          </a:xfrm>
          <a:prstGeom prst="rect">
            <a:avLst/>
          </a:prstGeom>
        </p:spPr>
        <p:txBody>
          <a:bodyPr spcFirstLastPara="1" wrap="square" lIns="91425" tIns="91425" rIns="91425" bIns="91425" anchor="t" anchorCtr="0">
            <a:noAutofit/>
            <a:scene3d>
              <a:camera prst="orthographicFront"/>
              <a:lightRig rig="soft" dir="t">
                <a:rot lat="0" lon="0" rev="15600000"/>
              </a:lightRig>
            </a:scene3d>
            <a:sp3d extrusionH="57150" prstMaterial="softEdge">
              <a:bevelT w="25400" h="38100"/>
            </a:sp3d>
          </a:bodyPr>
          <a:lstStyle/>
          <a:p>
            <a:pPr marL="0" lvl="0" indent="0">
              <a:spcBef>
                <a:spcPts val="0"/>
              </a:spcBef>
              <a:spcAft>
                <a:spcPts val="0"/>
              </a:spcAft>
              <a:buNone/>
            </a:pPr>
            <a:r>
              <a:rPr lang="en-GB">
                <a:solidFill>
                  <a:schemeClr val="accent4"/>
                </a:solidFill>
                <a:effectLst/>
              </a:rPr>
              <a:t>⧫</a:t>
            </a:r>
            <a:r>
              <a:rPr lang="en-GB">
                <a:solidFill>
                  <a:schemeClr val="tx2"/>
                </a:solidFill>
                <a:effectLst/>
                <a:uFill>
                  <a:solidFill>
                    <a:schemeClr val="tx2"/>
                  </a:solidFill>
                </a:uFill>
              </a:rPr>
              <a:t> </a:t>
            </a:r>
            <a:r>
              <a:rPr lang="en-GB" u="sng">
                <a:solidFill>
                  <a:schemeClr val="tx2"/>
                </a:solidFill>
                <a:effectLst/>
                <a:uFill>
                  <a:solidFill>
                    <a:schemeClr val="tx2"/>
                  </a:solidFill>
                </a:uFill>
                <a:hlinkClick r:id="rId1"/>
              </a:rPr>
              <a:t>Fake News Detection: A Data Mining Perspective</a:t>
            </a:r>
            <a:endParaRPr lang="en-GB" u="sng">
              <a:solidFill>
                <a:schemeClr val="tx2"/>
              </a:solidFill>
              <a:effectLst/>
              <a:uFill>
                <a:solidFill>
                  <a:schemeClr val="tx2"/>
                </a:solidFill>
              </a:uFill>
            </a:endParaRPr>
          </a:p>
          <a:p>
            <a:pPr marL="0" lvl="0" indent="0">
              <a:spcBef>
                <a:spcPts val="1600"/>
              </a:spcBef>
              <a:spcAft>
                <a:spcPts val="0"/>
              </a:spcAft>
              <a:buNone/>
            </a:pPr>
            <a:r>
              <a:rPr lang="en-GB">
                <a:solidFill>
                  <a:schemeClr val="tx2"/>
                </a:solidFill>
                <a:effectLst/>
                <a:uFill>
                  <a:solidFill>
                    <a:schemeClr val="tx2"/>
                  </a:solidFill>
                </a:uFill>
              </a:rPr>
              <a:t>⧫ </a:t>
            </a:r>
            <a:r>
              <a:rPr lang="en-GB" u="sng">
                <a:solidFill>
                  <a:schemeClr val="tx2"/>
                </a:solidFill>
                <a:effectLst/>
                <a:uFill>
                  <a:solidFill>
                    <a:schemeClr val="tx2"/>
                  </a:solidFill>
                </a:uFill>
                <a:hlinkClick r:id="rId2"/>
              </a:rPr>
              <a:t>Fake News Identification - Stanford CS 229</a:t>
            </a:r>
            <a:endParaRPr lang="en-GB" u="sng">
              <a:solidFill>
                <a:schemeClr val="tx2"/>
              </a:solidFill>
              <a:effectLst/>
              <a:uFill>
                <a:solidFill>
                  <a:schemeClr val="tx2"/>
                </a:solidFill>
              </a:uFill>
            </a:endParaRPr>
          </a:p>
          <a:p>
            <a:pPr marL="0" lvl="0" indent="0">
              <a:spcBef>
                <a:spcPts val="1600"/>
              </a:spcBef>
              <a:spcAft>
                <a:spcPts val="0"/>
              </a:spcAft>
              <a:buNone/>
            </a:pPr>
            <a:r>
              <a:rPr lang="en-GB">
                <a:solidFill>
                  <a:schemeClr val="tx2"/>
                </a:solidFill>
                <a:effectLst/>
                <a:uFill>
                  <a:solidFill>
                    <a:schemeClr val="tx2"/>
                  </a:solidFill>
                </a:uFill>
              </a:rPr>
              <a:t>⧫ </a:t>
            </a:r>
            <a:r>
              <a:rPr lang="en-GB" u="sng">
                <a:solidFill>
                  <a:schemeClr val="tx2"/>
                </a:solidFill>
                <a:effectLst/>
                <a:uFill>
                  <a:solidFill>
                    <a:schemeClr val="tx2"/>
                  </a:solidFill>
                </a:uFill>
                <a:hlinkClick r:id="rId3"/>
              </a:rPr>
              <a:t>BS Detector</a:t>
            </a:r>
            <a:endParaRPr lang="en-GB" u="sng">
              <a:solidFill>
                <a:schemeClr val="tx2"/>
              </a:solidFill>
              <a:effectLst/>
              <a:uFill>
                <a:solidFill>
                  <a:schemeClr val="tx2"/>
                </a:solidFill>
              </a:uFill>
            </a:endParaRPr>
          </a:p>
          <a:p>
            <a:pPr marL="0" lvl="0" indent="0">
              <a:spcBef>
                <a:spcPts val="1600"/>
              </a:spcBef>
              <a:spcAft>
                <a:spcPts val="1600"/>
              </a:spcAft>
              <a:buNone/>
            </a:pPr>
            <a:r>
              <a:rPr lang="en-GB">
                <a:solidFill>
                  <a:schemeClr val="tx2"/>
                </a:solidFill>
                <a:effectLst/>
                <a:uFill>
                  <a:solidFill>
                    <a:schemeClr val="tx2"/>
                  </a:solidFill>
                </a:uFill>
              </a:rPr>
              <a:t>⧫ </a:t>
            </a:r>
            <a:r>
              <a:rPr lang="en-GB" u="sng">
                <a:solidFill>
                  <a:schemeClr val="tx2"/>
                </a:solidFill>
                <a:effectLst/>
                <a:uFill>
                  <a:solidFill>
                    <a:schemeClr val="tx2"/>
                  </a:solidFill>
                </a:uFill>
                <a:hlinkClick r:id="rId4"/>
              </a:rPr>
              <a:t>Datasets from Kaggle</a:t>
            </a:r>
            <a:endParaRPr lang="en-GB">
              <a:solidFill>
                <a:schemeClr val="accent4"/>
              </a:solidFill>
              <a:sym typeface="+mn-ea"/>
            </a:endParaRPr>
          </a:p>
          <a:p>
            <a:pPr marL="0" lvl="0" indent="0">
              <a:spcBef>
                <a:spcPts val="1600"/>
              </a:spcBef>
              <a:spcAft>
                <a:spcPts val="1600"/>
              </a:spcAft>
              <a:buNone/>
            </a:pPr>
            <a:r>
              <a:rPr lang="en-GB">
                <a:solidFill>
                  <a:schemeClr val="accent4"/>
                </a:solidFill>
                <a:sym typeface="+mn-ea"/>
              </a:rPr>
              <a:t>⧫ </a:t>
            </a:r>
            <a:r>
              <a:rPr lang="en-GB" u="sng">
                <a:solidFill>
                  <a:schemeClr val="accent4"/>
                </a:solidFill>
                <a:effectLst/>
                <a:sym typeface="+mn-ea"/>
              </a:rPr>
              <a:t>https://github.com/holwech/NewsScraper</a:t>
            </a:r>
            <a:endParaRPr lang="en-GB" u="sng">
              <a:solidFill>
                <a:schemeClr val="accent4"/>
              </a:solidFill>
              <a:sym typeface="+mn-ea"/>
            </a:endParaRPr>
          </a:p>
          <a:p>
            <a:pPr marL="0" lvl="0" indent="0">
              <a:spcBef>
                <a:spcPts val="1600"/>
              </a:spcBef>
              <a:spcAft>
                <a:spcPts val="1600"/>
              </a:spcAft>
              <a:buNone/>
            </a:pPr>
            <a:endParaRPr lang="en-GB" altLang="en-GB" u="sng">
              <a:solidFill>
                <a:schemeClr val="accent4"/>
              </a:solidFill>
              <a:sym typeface="+mn-ea"/>
              <a:hlinkClick r:id="rId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Shape 78"/>
          <p:cNvSpPr txBox="1"/>
          <p:nvPr>
            <p:ph type="title"/>
          </p:nvPr>
        </p:nvSpPr>
        <p:spPr>
          <a:xfrm>
            <a:off x="387900" y="5129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Problem Statement</a:t>
            </a:r>
            <a:endParaRPr lang="en-GB"/>
          </a:p>
        </p:txBody>
      </p:sp>
      <p:sp>
        <p:nvSpPr>
          <p:cNvPr id="79" name="Shape 79"/>
          <p:cNvSpPr txBox="1"/>
          <p:nvPr>
            <p:ph type="body" idx="1"/>
          </p:nvPr>
        </p:nvSpPr>
        <p:spPr>
          <a:xfrm>
            <a:off x="387900" y="1737475"/>
            <a:ext cx="3819600" cy="3078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GB"/>
              <a:t>⧫ Develop a machine learning program to identify fake/unreliable news based on content acquired </a:t>
            </a:r>
            <a:r>
              <a:rPr lang="en-US" altLang="en-GB"/>
              <a:t>like image and text,if possible iin video</a:t>
            </a:r>
            <a:r>
              <a:rPr lang="en-GB"/>
              <a:t>.</a:t>
            </a:r>
            <a:endParaRPr lang="en-GB"/>
          </a:p>
        </p:txBody>
      </p:sp>
      <p:pic>
        <p:nvPicPr>
          <p:cNvPr id="80" name="Shape 80"/>
          <p:cNvPicPr preferRelativeResize="0"/>
          <p:nvPr/>
        </p:nvPicPr>
        <p:blipFill>
          <a:blip r:embed="rId1"/>
          <a:stretch>
            <a:fillRect/>
          </a:stretch>
        </p:blipFill>
        <p:spPr>
          <a:xfrm>
            <a:off x="4149600" y="1199025"/>
            <a:ext cx="4859900" cy="3520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Shape 85"/>
          <p:cNvSpPr txBox="1"/>
          <p:nvPr>
            <p:ph type="title"/>
          </p:nvPr>
        </p:nvSpPr>
        <p:spPr>
          <a:xfrm>
            <a:off x="387900" y="406590"/>
            <a:ext cx="8368200" cy="686100"/>
          </a:xfrm>
          <a:prstGeom prst="rect">
            <a:avLst/>
          </a:prstGeom>
        </p:spPr>
        <p:txBody>
          <a:bodyPr spcFirstLastPara="1" wrap="square" lIns="91425" tIns="91425" rIns="91425" bIns="91425" anchor="b" anchorCtr="0">
            <a:noAutofit/>
            <a:scene3d>
              <a:camera prst="orthographicFront"/>
              <a:lightRig rig="soft" dir="t">
                <a:rot lat="0" lon="0" rev="15600000"/>
              </a:lightRig>
            </a:scene3d>
            <a:sp3d extrusionH="57150" prstMaterial="softEdge">
              <a:bevelT w="25400" h="38100"/>
            </a:sp3d>
          </a:bodyPr>
          <a:lstStyle/>
          <a:p>
            <a:pPr marL="0" lvl="0" indent="0">
              <a:spcBef>
                <a:spcPts val="0"/>
              </a:spcBef>
              <a:spcAft>
                <a:spcPts val="0"/>
              </a:spcAft>
              <a:buNone/>
            </a:pPr>
            <a:r>
              <a:rPr lang="en-GB" sz="2200">
                <a:solidFill>
                  <a:schemeClr val="accent4"/>
                </a:solidFill>
                <a:effectLst/>
                <a:uFillTx/>
              </a:rPr>
              <a:t>Data </a:t>
            </a:r>
            <a:endParaRPr lang="en-GB" sz="2200">
              <a:solidFill>
                <a:schemeClr val="accent4"/>
              </a:solidFill>
              <a:effectLst/>
              <a:uFillTx/>
            </a:endParaRPr>
          </a:p>
        </p:txBody>
      </p:sp>
      <p:sp>
        <p:nvSpPr>
          <p:cNvPr id="86" name="Shape 86"/>
          <p:cNvSpPr txBox="1"/>
          <p:nvPr>
            <p:ph type="body" idx="1"/>
          </p:nvPr>
        </p:nvSpPr>
        <p:spPr>
          <a:xfrm>
            <a:off x="182880" y="1226185"/>
            <a:ext cx="3212465" cy="412686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2000">
                <a:solidFill>
                  <a:schemeClr val="tx1"/>
                </a:solidFill>
                <a:uFillTx/>
              </a:rPr>
              <a:t>⧫ Dataset source - Kaggle</a:t>
            </a:r>
            <a:endParaRPr lang="en-GB" sz="2000">
              <a:solidFill>
                <a:schemeClr val="tx1"/>
              </a:solidFill>
              <a:uFillTx/>
            </a:endParaRPr>
          </a:p>
          <a:p>
            <a:pPr marL="0" lvl="0" indent="0">
              <a:spcBef>
                <a:spcPts val="0"/>
              </a:spcBef>
              <a:spcAft>
                <a:spcPts val="0"/>
              </a:spcAft>
              <a:buNone/>
            </a:pPr>
            <a:r>
              <a:rPr lang="en-GB" sz="2000">
                <a:solidFill>
                  <a:schemeClr val="tx1"/>
                </a:solidFill>
                <a:uFillTx/>
                <a:sym typeface="+mn-ea"/>
              </a:rPr>
              <a:t>⧫</a:t>
            </a:r>
            <a:r>
              <a:rPr lang="en-US" altLang="en-GB" sz="2000">
                <a:solidFill>
                  <a:schemeClr val="tx1"/>
                </a:solidFill>
                <a:uFillTx/>
                <a:sym typeface="+mn-ea"/>
              </a:rPr>
              <a:t>Scrapped various website to get Data</a:t>
            </a:r>
            <a:endParaRPr lang="en-GB" sz="2000">
              <a:solidFill>
                <a:schemeClr val="tx1"/>
              </a:solidFill>
              <a:uFillTx/>
            </a:endParaRPr>
          </a:p>
          <a:p>
            <a:pPr marL="0" lvl="0" indent="0">
              <a:spcBef>
                <a:spcPts val="1600"/>
              </a:spcBef>
              <a:spcAft>
                <a:spcPts val="0"/>
              </a:spcAft>
              <a:buNone/>
            </a:pPr>
            <a:r>
              <a:rPr lang="en-GB" sz="2000">
                <a:solidFill>
                  <a:schemeClr val="tx1"/>
                </a:solidFill>
                <a:uFillTx/>
              </a:rPr>
              <a:t>⧫ ID, Title, Author, Text, Label</a:t>
            </a:r>
            <a:endParaRPr lang="en-GB" sz="2000">
              <a:solidFill>
                <a:schemeClr val="tx1"/>
              </a:solidFill>
              <a:uFillTx/>
            </a:endParaRPr>
          </a:p>
          <a:p>
            <a:pPr marL="0" lvl="0" indent="0">
              <a:spcBef>
                <a:spcPts val="1600"/>
              </a:spcBef>
              <a:spcAft>
                <a:spcPts val="0"/>
              </a:spcAft>
              <a:buNone/>
            </a:pPr>
            <a:r>
              <a:rPr lang="en-GB" sz="2000">
                <a:solidFill>
                  <a:schemeClr val="tx1"/>
                </a:solidFill>
                <a:uFillTx/>
              </a:rPr>
              <a:t>⧫ Label 1 - Unreliable</a:t>
            </a:r>
            <a:endParaRPr lang="en-GB" sz="2000">
              <a:solidFill>
                <a:schemeClr val="tx1"/>
              </a:solidFill>
              <a:uFillTx/>
            </a:endParaRPr>
          </a:p>
          <a:p>
            <a:pPr marL="0" lvl="0" indent="0">
              <a:spcBef>
                <a:spcPts val="1600"/>
              </a:spcBef>
              <a:spcAft>
                <a:spcPts val="1600"/>
              </a:spcAft>
              <a:buNone/>
            </a:pPr>
            <a:r>
              <a:rPr lang="en-GB" sz="2000">
                <a:solidFill>
                  <a:schemeClr val="tx1"/>
                </a:solidFill>
                <a:uFillTx/>
              </a:rPr>
              <a:t>⧫ Label 0 - Reliable</a:t>
            </a:r>
            <a:endParaRPr lang="en-GB" sz="2000">
              <a:solidFill>
                <a:schemeClr val="tx1"/>
              </a:solidFill>
              <a:uFillTx/>
            </a:endParaRPr>
          </a:p>
        </p:txBody>
      </p:sp>
      <p:pic>
        <p:nvPicPr>
          <p:cNvPr id="87" name="Shape 87"/>
          <p:cNvPicPr preferRelativeResize="0"/>
          <p:nvPr/>
        </p:nvPicPr>
        <p:blipFill>
          <a:blip r:embed="rId1"/>
          <a:stretch>
            <a:fillRect/>
          </a:stretch>
        </p:blipFill>
        <p:spPr>
          <a:xfrm>
            <a:off x="3930375" y="268275"/>
            <a:ext cx="4702225" cy="4597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Shape 92"/>
          <p:cNvSpPr txBox="1"/>
          <p:nvPr>
            <p:ph type="title"/>
          </p:nvPr>
        </p:nvSpPr>
        <p:spPr>
          <a:xfrm>
            <a:off x="387900" y="43897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a:t>Workflow</a:t>
            </a:r>
            <a:endParaRPr lang="en-GB"/>
          </a:p>
        </p:txBody>
      </p:sp>
      <p:pic>
        <p:nvPicPr>
          <p:cNvPr id="93" name="Shape 93"/>
          <p:cNvPicPr preferRelativeResize="0"/>
          <p:nvPr/>
        </p:nvPicPr>
        <p:blipFill>
          <a:blip r:embed="rId1"/>
          <a:stretch>
            <a:fillRect/>
          </a:stretch>
        </p:blipFill>
        <p:spPr>
          <a:xfrm>
            <a:off x="2827475" y="0"/>
            <a:ext cx="3492650"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Shape 98"/>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Data Preprocessing</a:t>
            </a:r>
            <a:endParaRPr lang="en-GB"/>
          </a:p>
        </p:txBody>
      </p:sp>
      <p:sp>
        <p:nvSpPr>
          <p:cNvPr id="99" name="Shape 99"/>
          <p:cNvSpPr txBox="1"/>
          <p:nvPr>
            <p:ph type="body" idx="1"/>
          </p:nvPr>
        </p:nvSpPr>
        <p:spPr>
          <a:xfrm>
            <a:off x="387900" y="1442200"/>
            <a:ext cx="4543500" cy="3078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GB" sz="2000">
                <a:solidFill>
                  <a:schemeClr val="tx1"/>
                </a:solidFill>
                <a:uFillTx/>
              </a:rPr>
              <a:t>Perform various text cleaning steps (remove all non-alphanumeric characters, delete stopwords, delete missing rows, etc.) </a:t>
            </a:r>
            <a:endParaRPr lang="en-GB" sz="2000">
              <a:solidFill>
                <a:schemeClr val="tx1"/>
              </a:solidFill>
              <a:uFillTx/>
            </a:endParaRPr>
          </a:p>
          <a:p>
            <a:pPr marL="457200" lvl="0" indent="-342900" rtl="0">
              <a:spcBef>
                <a:spcPts val="0"/>
              </a:spcBef>
              <a:spcAft>
                <a:spcPts val="0"/>
              </a:spcAft>
              <a:buSzPts val="1800"/>
              <a:buChar char="➢"/>
            </a:pPr>
            <a:r>
              <a:rPr lang="en-GB" sz="2000">
                <a:solidFill>
                  <a:schemeClr val="tx1"/>
                </a:solidFill>
                <a:uFillTx/>
              </a:rPr>
              <a:t>For Doc2Vec, convert to LabeledSentences(), comma separated word format</a:t>
            </a:r>
            <a:endParaRPr lang="en-GB" sz="2000">
              <a:solidFill>
                <a:schemeClr val="tx1"/>
              </a:solidFill>
              <a:uFillTx/>
            </a:endParaRPr>
          </a:p>
        </p:txBody>
      </p:sp>
      <p:pic>
        <p:nvPicPr>
          <p:cNvPr id="100" name="Shape 100"/>
          <p:cNvPicPr preferRelativeResize="0"/>
          <p:nvPr/>
        </p:nvPicPr>
        <p:blipFill>
          <a:blip r:embed="rId1"/>
          <a:stretch>
            <a:fillRect/>
          </a:stretch>
        </p:blipFill>
        <p:spPr>
          <a:xfrm>
            <a:off x="4846550" y="1144125"/>
            <a:ext cx="4051175" cy="337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Shape 105"/>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a:t>Doc2Vec Model</a:t>
            </a:r>
            <a:endParaRPr lang="en-GB"/>
          </a:p>
        </p:txBody>
      </p:sp>
      <p:sp>
        <p:nvSpPr>
          <p:cNvPr id="106" name="Shape 106"/>
          <p:cNvSpPr txBox="1"/>
          <p:nvPr>
            <p:ph type="body" idx="1"/>
          </p:nvPr>
        </p:nvSpPr>
        <p:spPr>
          <a:xfrm>
            <a:off x="107230" y="1143750"/>
            <a:ext cx="4179300" cy="307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a:t>⧫</a:t>
            </a:r>
            <a:r>
              <a:rPr lang="en-GB" sz="2000">
                <a:solidFill>
                  <a:schemeClr val="tx1"/>
                </a:solidFill>
                <a:uFillTx/>
              </a:rPr>
              <a:t> Based on Word2Vec model</a:t>
            </a:r>
            <a:endParaRPr lang="en-GB" sz="2000">
              <a:solidFill>
                <a:schemeClr val="tx1"/>
              </a:solidFill>
              <a:uFillTx/>
            </a:endParaRPr>
          </a:p>
          <a:p>
            <a:pPr marL="0" lvl="0" indent="0" rtl="0">
              <a:spcBef>
                <a:spcPts val="1600"/>
              </a:spcBef>
              <a:spcAft>
                <a:spcPts val="0"/>
              </a:spcAft>
              <a:buNone/>
            </a:pPr>
            <a:r>
              <a:rPr lang="en-GB" sz="2000">
                <a:solidFill>
                  <a:schemeClr val="tx1"/>
                </a:solidFill>
                <a:uFillTx/>
              </a:rPr>
              <a:t>⧫ Preserves word order information</a:t>
            </a:r>
            <a:endParaRPr lang="en-GB" sz="2000">
              <a:solidFill>
                <a:schemeClr val="tx1"/>
              </a:solidFill>
              <a:uFillTx/>
            </a:endParaRPr>
          </a:p>
          <a:p>
            <a:pPr marL="0" lvl="0" indent="0" rtl="0">
              <a:spcBef>
                <a:spcPts val="1600"/>
              </a:spcBef>
              <a:spcAft>
                <a:spcPts val="1600"/>
              </a:spcAft>
              <a:buNone/>
            </a:pPr>
            <a:r>
              <a:rPr lang="en-GB" sz="2000">
                <a:solidFill>
                  <a:schemeClr val="tx1"/>
                </a:solidFill>
                <a:uFillTx/>
              </a:rPr>
              <a:t>⧫ Extracts Word2Vec features and adds an additional “document vector” with information about the entire document</a:t>
            </a:r>
            <a:endParaRPr lang="en-GB" sz="2000">
              <a:solidFill>
                <a:schemeClr val="tx1"/>
              </a:solidFill>
              <a:uFillTx/>
            </a:endParaRPr>
          </a:p>
        </p:txBody>
      </p:sp>
      <p:pic>
        <p:nvPicPr>
          <p:cNvPr id="107" name="Shape 107"/>
          <p:cNvPicPr preferRelativeResize="0"/>
          <p:nvPr/>
        </p:nvPicPr>
        <p:blipFill>
          <a:blip r:embed="rId1"/>
          <a:stretch>
            <a:fillRect/>
          </a:stretch>
        </p:blipFill>
        <p:spPr>
          <a:xfrm>
            <a:off x="4736550" y="1442200"/>
            <a:ext cx="4019550" cy="222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Shape 112"/>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Training a Model</a:t>
            </a:r>
            <a:endParaRPr lang="en-GB"/>
          </a:p>
        </p:txBody>
      </p:sp>
      <p:sp>
        <p:nvSpPr>
          <p:cNvPr id="113" name="Shape 113"/>
          <p:cNvSpPr txBox="1"/>
          <p:nvPr>
            <p:ph type="body" idx="1"/>
          </p:nvPr>
        </p:nvSpPr>
        <p:spPr>
          <a:xfrm>
            <a:off x="387900" y="1489825"/>
            <a:ext cx="39354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 Models used-</a:t>
            </a:r>
            <a:endParaRPr lang="en-GB"/>
          </a:p>
          <a:p>
            <a:pPr marL="457200" lvl="0" indent="-342900" rtl="0">
              <a:spcBef>
                <a:spcPts val="1600"/>
              </a:spcBef>
              <a:spcAft>
                <a:spcPts val="0"/>
              </a:spcAft>
              <a:buSzPts val="1800"/>
              <a:buChar char="●"/>
            </a:pPr>
            <a:r>
              <a:rPr lang="en-GB"/>
              <a:t>Naive Bayes</a:t>
            </a:r>
            <a:endParaRPr lang="en-GB"/>
          </a:p>
          <a:p>
            <a:pPr marL="457200" lvl="0" indent="-342900" rtl="0">
              <a:spcBef>
                <a:spcPts val="0"/>
              </a:spcBef>
              <a:spcAft>
                <a:spcPts val="0"/>
              </a:spcAft>
              <a:buSzPts val="1800"/>
              <a:buChar char="●"/>
            </a:pPr>
            <a:r>
              <a:rPr lang="en-GB"/>
              <a:t>Support Vector Machine (SVM)</a:t>
            </a:r>
            <a:endParaRPr lang="en-GB"/>
          </a:p>
          <a:p>
            <a:pPr marL="457200" lvl="0" indent="-342900" rtl="0">
              <a:spcBef>
                <a:spcPts val="0"/>
              </a:spcBef>
              <a:spcAft>
                <a:spcPts val="0"/>
              </a:spcAft>
              <a:buSzPts val="1800"/>
              <a:buChar char="●"/>
            </a:pPr>
            <a:r>
              <a:rPr lang="en-GB"/>
              <a:t>Neural Network</a:t>
            </a:r>
            <a:endParaRPr lang="en-GB"/>
          </a:p>
          <a:p>
            <a:pPr marL="457200" lvl="0" indent="-342900">
              <a:spcBef>
                <a:spcPts val="0"/>
              </a:spcBef>
              <a:spcAft>
                <a:spcPts val="0"/>
              </a:spcAft>
              <a:buSzPts val="1800"/>
              <a:buChar char="●"/>
            </a:pPr>
            <a:r>
              <a:rPr lang="en-GB"/>
              <a:t>Long Short-Term Memory (LSTM)</a:t>
            </a:r>
            <a:endParaRPr lang="en-GB"/>
          </a:p>
          <a:p>
            <a:pPr marL="457200" lvl="0" indent="-342900">
              <a:spcBef>
                <a:spcPts val="0"/>
              </a:spcBef>
              <a:spcAft>
                <a:spcPts val="0"/>
              </a:spcAft>
              <a:buSzPts val="1800"/>
              <a:buChar char="●"/>
            </a:pPr>
            <a:r>
              <a:rPr lang="en-US" altLang="en-GB"/>
              <a:t>RNN</a:t>
            </a:r>
            <a:endParaRPr lang="en-US" altLang="en-GB"/>
          </a:p>
        </p:txBody>
      </p:sp>
      <p:pic>
        <p:nvPicPr>
          <p:cNvPr id="114" name="Shape 114"/>
          <p:cNvPicPr preferRelativeResize="0"/>
          <p:nvPr/>
        </p:nvPicPr>
        <p:blipFill>
          <a:blip r:embed="rId1"/>
          <a:stretch>
            <a:fillRect/>
          </a:stretch>
        </p:blipFill>
        <p:spPr>
          <a:xfrm>
            <a:off x="4178500" y="393725"/>
            <a:ext cx="4866449" cy="4450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Shape 119"/>
          <p:cNvSpPr txBox="1"/>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Naive Bayes</a:t>
            </a:r>
            <a:endParaRPr lang="en-GB"/>
          </a:p>
        </p:txBody>
      </p:sp>
      <p:sp>
        <p:nvSpPr>
          <p:cNvPr id="120" name="Shape 120"/>
          <p:cNvSpPr txBox="1"/>
          <p:nvPr>
            <p:ph type="body" idx="1"/>
          </p:nvPr>
        </p:nvSpPr>
        <p:spPr>
          <a:xfrm>
            <a:off x="185210" y="1371080"/>
            <a:ext cx="4915800" cy="3375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 </a:t>
            </a:r>
            <a:r>
              <a:rPr lang="en-GB" sz="2000">
                <a:solidFill>
                  <a:schemeClr val="tx1"/>
                </a:solidFill>
                <a:uFillTx/>
              </a:rPr>
              <a:t>Classification technique based on Bayes’ theorem with an assumption of independence among predictors</a:t>
            </a:r>
            <a:endParaRPr lang="en-GB" sz="2000">
              <a:solidFill>
                <a:schemeClr val="tx1"/>
              </a:solidFill>
              <a:uFillTx/>
            </a:endParaRPr>
          </a:p>
          <a:p>
            <a:pPr marL="0" lvl="0" indent="0">
              <a:spcBef>
                <a:spcPts val="1600"/>
              </a:spcBef>
              <a:spcAft>
                <a:spcPts val="0"/>
              </a:spcAft>
              <a:buNone/>
            </a:pPr>
            <a:r>
              <a:rPr lang="en-GB" sz="2000">
                <a:solidFill>
                  <a:schemeClr val="tx1"/>
                </a:solidFill>
                <a:uFillTx/>
              </a:rPr>
              <a:t>1. Convert data set into a frequency table</a:t>
            </a:r>
            <a:endParaRPr lang="en-GB" sz="2000">
              <a:solidFill>
                <a:schemeClr val="tx1"/>
              </a:solidFill>
              <a:uFillTx/>
            </a:endParaRPr>
          </a:p>
          <a:p>
            <a:pPr marL="0" lvl="0" indent="0">
              <a:spcBef>
                <a:spcPts val="1600"/>
              </a:spcBef>
              <a:spcAft>
                <a:spcPts val="0"/>
              </a:spcAft>
              <a:buNone/>
            </a:pPr>
            <a:r>
              <a:rPr lang="en-GB" sz="2000">
                <a:solidFill>
                  <a:schemeClr val="tx1"/>
                </a:solidFill>
                <a:uFillTx/>
              </a:rPr>
              <a:t>2. Create likelihood table by finding probabilities</a:t>
            </a:r>
            <a:endParaRPr lang="en-GB" sz="2000">
              <a:solidFill>
                <a:schemeClr val="tx1"/>
              </a:solidFill>
              <a:uFillTx/>
            </a:endParaRPr>
          </a:p>
          <a:p>
            <a:pPr marL="0" lvl="0" indent="0">
              <a:spcBef>
                <a:spcPts val="1600"/>
              </a:spcBef>
              <a:spcAft>
                <a:spcPts val="1600"/>
              </a:spcAft>
              <a:buNone/>
            </a:pPr>
            <a:r>
              <a:rPr lang="en-GB" sz="2000">
                <a:solidFill>
                  <a:schemeClr val="tx1"/>
                </a:solidFill>
                <a:uFillTx/>
              </a:rPr>
              <a:t>3. Use Naive Bayesian equation to calculate posterior </a:t>
            </a:r>
            <a:endParaRPr lang="en-GB" sz="2000">
              <a:solidFill>
                <a:schemeClr val="tx1"/>
              </a:solidFill>
              <a:uFillTx/>
            </a:endParaRPr>
          </a:p>
        </p:txBody>
      </p:sp>
      <p:pic>
        <p:nvPicPr>
          <p:cNvPr id="121" name="Shape 121"/>
          <p:cNvPicPr preferRelativeResize="0"/>
          <p:nvPr/>
        </p:nvPicPr>
        <p:blipFill>
          <a:blip r:embed="rId1"/>
          <a:stretch>
            <a:fillRect/>
          </a:stretch>
        </p:blipFill>
        <p:spPr>
          <a:xfrm>
            <a:off x="5101075" y="1625250"/>
            <a:ext cx="3890525" cy="2691275"/>
          </a:xfrm>
          <a:prstGeom prst="rect">
            <a:avLst/>
          </a:prstGeom>
          <a:noFill/>
          <a:ln>
            <a:noFill/>
          </a:ln>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2804</Words>
  <Application>WPS Presentation</Application>
  <PresentationFormat/>
  <Paragraphs>152</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Arial</vt:lpstr>
      <vt:lpstr>DejaVu Sans</vt:lpstr>
      <vt:lpstr>微软雅黑</vt:lpstr>
      <vt:lpstr>Droid Sans Fallback</vt:lpstr>
      <vt:lpstr>Arial Unicode MS</vt:lpstr>
      <vt:lpstr>Orange Waves</vt:lpstr>
      <vt:lpstr>Fake News Detection Bot in social media</vt:lpstr>
      <vt:lpstr>Motivation</vt:lpstr>
      <vt:lpstr>Problem Statement</vt:lpstr>
      <vt:lpstr>Data </vt:lpstr>
      <vt:lpstr>Workflow</vt:lpstr>
      <vt:lpstr>Data Preprocessing</vt:lpstr>
      <vt:lpstr>Doc2Vec Model</vt:lpstr>
      <vt:lpstr>Training a Model</vt:lpstr>
      <vt:lpstr>Naive Bayes</vt:lpstr>
      <vt:lpstr>Support Vector Machine (SVM)</vt:lpstr>
      <vt:lpstr>LSTM</vt:lpstr>
      <vt:lpstr>PowerPoint 演示文稿</vt:lpstr>
      <vt:lpstr>Comparison of Models</vt:lpstr>
      <vt:lpstr>Confusion Matrices</vt:lpstr>
      <vt:lpstr>Confusion Matrices</vt:lpstr>
      <vt:lpstr>Confusion Metrices(SimpleRNN)</vt:lpstr>
      <vt:lpstr>Challenges Faced</vt:lpstr>
      <vt:lpstr>Future Work</vt:lpstr>
      <vt:lpstr>    Thank You!</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Bot in social media</dc:title>
  <dc:creator/>
  <cp:lastModifiedBy>debo</cp:lastModifiedBy>
  <cp:revision>9</cp:revision>
  <dcterms:created xsi:type="dcterms:W3CDTF">2020-01-07T10:56:09Z</dcterms:created>
  <dcterms:modified xsi:type="dcterms:W3CDTF">2020-01-07T10:56:09Z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