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8288000" cy="10287000"/>
  <p:notesSz cx="6858000" cy="9144000"/>
  <p:embeddedFontLst>
    <p:embeddedFont>
      <p:font typeface="Archivo Black" charset="0"/>
      <p:regular r:id="rId27"/>
    </p:embeddedFont>
    <p:embeddedFont>
      <p:font typeface="Vollkorn" charset="0"/>
      <p:regular r:id="rId28"/>
    </p:embeddedFont>
    <p:embeddedFont>
      <p:font typeface="Rowdies" charset="0"/>
      <p:regular r:id="rId29"/>
    </p:embeddedFont>
    <p:embeddedFont>
      <p:font typeface="Calibri" pitchFamily="34" charset="0"/>
      <p:regular r:id="rId30"/>
      <p:bold r:id="rId31"/>
      <p:italic r:id="rId32"/>
      <p:boldItalic r:id="rId33"/>
    </p:embeddedFont>
    <p:embeddedFont>
      <p:font typeface="Stencil" pitchFamily="82"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1" d="100"/>
          <a:sy n="51" d="100"/>
        </p:scale>
        <p:origin x="-4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descr="download"/>
          <p:cNvSpPr/>
          <p:nvPr/>
        </p:nvSpPr>
        <p:spPr>
          <a:xfrm>
            <a:off x="419557" y="467915"/>
            <a:ext cx="3128962" cy="2945130"/>
          </a:xfrm>
          <a:custGeom>
            <a:avLst/>
            <a:gdLst/>
            <a:ahLst/>
            <a:cxnLst/>
            <a:rect l="l" t="t" r="r" b="b"/>
            <a:pathLst>
              <a:path w="3128962" h="2945130">
                <a:moveTo>
                  <a:pt x="0" y="0"/>
                </a:moveTo>
                <a:lnTo>
                  <a:pt x="3128962" y="0"/>
                </a:lnTo>
                <a:lnTo>
                  <a:pt x="3128962" y="2945130"/>
                </a:lnTo>
                <a:lnTo>
                  <a:pt x="0" y="2945130"/>
                </a:lnTo>
                <a:lnTo>
                  <a:pt x="0" y="0"/>
                </a:lnTo>
                <a:close/>
              </a:path>
            </a:pathLst>
          </a:custGeom>
          <a:blipFill>
            <a:blip r:embed="rId5"/>
            <a:stretch>
              <a:fillRect l="-3" r="-3"/>
            </a:stretch>
          </a:blipFill>
        </p:spPr>
      </p:sp>
      <p:sp>
        <p:nvSpPr>
          <p:cNvPr id="8" name="TextBox 8"/>
          <p:cNvSpPr txBox="1"/>
          <p:nvPr/>
        </p:nvSpPr>
        <p:spPr>
          <a:xfrm>
            <a:off x="4040621" y="771480"/>
            <a:ext cx="14247379" cy="1946378"/>
          </a:xfrm>
          <a:prstGeom prst="rect">
            <a:avLst/>
          </a:prstGeom>
        </p:spPr>
        <p:txBody>
          <a:bodyPr lIns="0" tIns="0" rIns="0" bIns="0" rtlCol="0" anchor="t">
            <a:spAutoFit/>
          </a:bodyPr>
          <a:lstStyle/>
          <a:p>
            <a:pPr algn="l">
              <a:lnSpc>
                <a:spcPts val="7619"/>
              </a:lnSpc>
            </a:pPr>
            <a:r>
              <a:rPr lang="en-US" sz="6349">
                <a:solidFill>
                  <a:srgbClr val="000000"/>
                </a:solidFill>
                <a:latin typeface="Bantayog"/>
              </a:rPr>
              <a:t>Podhigai College of Engineering and Technology</a:t>
            </a:r>
          </a:p>
        </p:txBody>
      </p:sp>
      <p:graphicFrame>
        <p:nvGraphicFramePr>
          <p:cNvPr id="9" name="Table 9"/>
          <p:cNvGraphicFramePr>
            <a:graphicFrameLocks noGrp="1"/>
          </p:cNvGraphicFramePr>
          <p:nvPr/>
        </p:nvGraphicFramePr>
        <p:xfrm>
          <a:off x="4100512" y="4306253"/>
          <a:ext cx="10877550" cy="2555876"/>
        </p:xfrm>
        <a:graphic>
          <a:graphicData uri="http://schemas.openxmlformats.org/drawingml/2006/table">
            <a:tbl>
              <a:tblPr/>
              <a:tblGrid>
                <a:gridCol w="4566555"/>
                <a:gridCol w="6310995"/>
              </a:tblGrid>
              <a:tr h="887479">
                <a:tc>
                  <a:txBody>
                    <a:bodyPr/>
                    <a:lstStyle/>
                    <a:p>
                      <a:pPr algn="l">
                        <a:lnSpc>
                          <a:spcPts val="4320"/>
                        </a:lnSpc>
                        <a:defRPr/>
                      </a:pPr>
                      <a:r>
                        <a:rPr lang="en-US" sz="3600">
                          <a:solidFill>
                            <a:srgbClr val="000000"/>
                          </a:solidFill>
                          <a:latin typeface="Times New Roman"/>
                        </a:rPr>
                        <a:t>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4320"/>
                        </a:lnSpc>
                        <a:defRPr/>
                      </a:pPr>
                      <a:r>
                        <a:rPr lang="en-US" sz="3600">
                          <a:solidFill>
                            <a:srgbClr val="000000"/>
                          </a:solidFill>
                          <a:latin typeface="Times New Roman"/>
                        </a:rPr>
                        <a:t>THARUNRAJ 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r>
              <a:tr h="887479">
                <a:tc>
                  <a:txBody>
                    <a:bodyPr/>
                    <a:lstStyle/>
                    <a:p>
                      <a:pPr algn="l">
                        <a:lnSpc>
                          <a:spcPts val="4320"/>
                        </a:lnSpc>
                        <a:defRPr/>
                      </a:pPr>
                      <a:r>
                        <a:rPr lang="en-US" sz="3600">
                          <a:solidFill>
                            <a:srgbClr val="000000"/>
                          </a:solidFill>
                          <a:latin typeface="Times New Roman"/>
                        </a:rPr>
                        <a:t>REG 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4320"/>
                        </a:lnSpc>
                        <a:defRPr/>
                      </a:pPr>
                      <a:r>
                        <a:rPr lang="en-US" sz="3600">
                          <a:solidFill>
                            <a:srgbClr val="000000"/>
                          </a:solidFill>
                          <a:latin typeface="Times New Roman"/>
                        </a:rPr>
                        <a:t>511821104037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r>
              <a:tr h="780918">
                <a:tc>
                  <a:txBody>
                    <a:bodyPr/>
                    <a:lstStyle/>
                    <a:p>
                      <a:pPr algn="l">
                        <a:lnSpc>
                          <a:spcPts val="4320"/>
                        </a:lnSpc>
                        <a:defRPr/>
                      </a:pPr>
                      <a:r>
                        <a:rPr lang="en-US" sz="3600">
                          <a:solidFill>
                            <a:srgbClr val="000000"/>
                          </a:solidFill>
                          <a:latin typeface="Times New Roman"/>
                        </a:rPr>
                        <a:t>DEP</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4320"/>
                        </a:lnSpc>
                        <a:defRPr/>
                      </a:pPr>
                      <a:r>
                        <a:rPr lang="en-US" sz="3600">
                          <a:solidFill>
                            <a:srgbClr val="000000"/>
                          </a:solidFill>
                          <a:latin typeface="Times New Roman"/>
                        </a:rPr>
                        <a:t>BE . CSE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r>
            </a:tbl>
          </a:graphicData>
        </a:graphic>
      </p:graphicFrame>
      <p:sp>
        <p:nvSpPr>
          <p:cNvPr id="10" name="TextBox 10"/>
          <p:cNvSpPr txBox="1"/>
          <p:nvPr/>
        </p:nvSpPr>
        <p:spPr>
          <a:xfrm>
            <a:off x="6545580" y="8484870"/>
            <a:ext cx="5913120" cy="777240"/>
          </a:xfrm>
          <a:prstGeom prst="rect">
            <a:avLst/>
          </a:prstGeom>
        </p:spPr>
        <p:txBody>
          <a:bodyPr lIns="0" tIns="0" rIns="0" bIns="0" rtlCol="0" anchor="t">
            <a:spAutoFit/>
          </a:bodyPr>
          <a:lstStyle/>
          <a:p>
            <a:pPr algn="l">
              <a:lnSpc>
                <a:spcPts val="5040"/>
              </a:lnSpc>
            </a:pPr>
            <a:r>
              <a:rPr lang="en-US" sz="4200">
                <a:solidFill>
                  <a:srgbClr val="000000"/>
                </a:solidFill>
                <a:latin typeface="Times New Roman"/>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971927" y="2845121"/>
            <a:ext cx="12467272" cy="4952048"/>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Then we can get the complete detail about that particular file or process. We can also terminate its execution or existence to secure the system.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928110" y="4005265"/>
            <a:ext cx="12207240" cy="4496752"/>
          </a:xfrm>
          <a:prstGeom prst="rect">
            <a:avLst/>
          </a:prstGeom>
        </p:spPr>
        <p:txBody>
          <a:bodyPr lIns="0" tIns="0" rIns="0" bIns="0" rtlCol="0" anchor="t">
            <a:spAutoFit/>
          </a:bodyPr>
          <a:lstStyle/>
          <a:p>
            <a:pPr algn="just">
              <a:lnSpc>
                <a:spcPts val="4320"/>
              </a:lnSpc>
            </a:pPr>
            <a:endParaRPr/>
          </a:p>
          <a:p>
            <a:pPr algn="just">
              <a:lnSpc>
                <a:spcPts val="4320"/>
              </a:lnSpc>
            </a:pPr>
            <a:endParaRPr/>
          </a:p>
          <a:p>
            <a:pPr marL="651510" lvl="1" indent="-325755" algn="just">
              <a:lnSpc>
                <a:spcPts val="4320"/>
              </a:lnSpc>
              <a:buFont typeface="Arial"/>
              <a:buChar char="•"/>
            </a:pPr>
            <a:r>
              <a:rPr lang="en-US" sz="3600">
                <a:solidFill>
                  <a:srgbClr val="000000"/>
                </a:solidFill>
                <a:latin typeface="Times New Roman"/>
              </a:rPr>
              <a:t>User mode keyloggers use a Windows application programming interface (API) to intercept keyboard and mouse movements.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GetAsyncKeyState or GetKeyState API functions might also be captured. These keyloggers require the attacker to actively monitor each key press.</a:t>
            </a:r>
          </a:p>
        </p:txBody>
      </p:sp>
      <p:sp>
        <p:nvSpPr>
          <p:cNvPr id="8" name="TextBox 8"/>
          <p:cNvSpPr txBox="1"/>
          <p:nvPr/>
        </p:nvSpPr>
        <p:spPr>
          <a:xfrm>
            <a:off x="1623952" y="770334"/>
            <a:ext cx="15303945" cy="1200150"/>
          </a:xfrm>
          <a:prstGeom prst="rect">
            <a:avLst/>
          </a:prstGeom>
        </p:spPr>
        <p:txBody>
          <a:bodyPr lIns="0" tIns="0" rIns="0" bIns="0" rtlCol="0" anchor="t">
            <a:spAutoFit/>
          </a:bodyPr>
          <a:lstStyle/>
          <a:p>
            <a:pPr algn="just">
              <a:lnSpc>
                <a:spcPts val="4727"/>
              </a:lnSpc>
            </a:pPr>
            <a:r>
              <a:rPr lang="en-US" sz="3939">
                <a:solidFill>
                  <a:srgbClr val="000000"/>
                </a:solidFill>
                <a:latin typeface="Stencil"/>
              </a:rPr>
              <a:t>API  Technology is used in Software Development Approach.</a:t>
            </a:r>
          </a:p>
        </p:txBody>
      </p:sp>
      <p:sp>
        <p:nvSpPr>
          <p:cNvPr id="9" name="TextBox 9"/>
          <p:cNvSpPr txBox="1"/>
          <p:nvPr/>
        </p:nvSpPr>
        <p:spPr>
          <a:xfrm>
            <a:off x="3928113" y="3922398"/>
            <a:ext cx="10695622" cy="601058"/>
          </a:xfrm>
          <a:prstGeom prst="rect">
            <a:avLst/>
          </a:prstGeom>
        </p:spPr>
        <p:txBody>
          <a:bodyPr lIns="0" tIns="0" rIns="0" bIns="0" rtlCol="0" anchor="t">
            <a:spAutoFit/>
          </a:bodyPr>
          <a:lstStyle/>
          <a:p>
            <a:pPr marL="651510" lvl="1" indent="-325755" algn="just">
              <a:lnSpc>
                <a:spcPts val="4320"/>
              </a:lnSpc>
              <a:buFont typeface="Arial"/>
              <a:buChar char="•"/>
            </a:pPr>
            <a:r>
              <a:rPr lang="en-US" sz="3600" spc="-8">
                <a:solidFill>
                  <a:srgbClr val="000000"/>
                </a:solidFill>
                <a:latin typeface="Vollkorn"/>
              </a:rPr>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1028700" y="770334"/>
            <a:ext cx="9338266" cy="1390650"/>
          </a:xfrm>
          <a:prstGeom prst="rect">
            <a:avLst/>
          </a:prstGeom>
        </p:spPr>
        <p:txBody>
          <a:bodyPr lIns="0" tIns="0" rIns="0" bIns="0" rtlCol="0" anchor="t">
            <a:spAutoFit/>
          </a:bodyPr>
          <a:lstStyle/>
          <a:p>
            <a:pPr algn="l">
              <a:lnSpc>
                <a:spcPts val="5497"/>
              </a:lnSpc>
            </a:pPr>
            <a:r>
              <a:rPr lang="en-US" sz="4581" u="sng">
                <a:solidFill>
                  <a:srgbClr val="000000"/>
                </a:solidFill>
                <a:latin typeface="Stencil"/>
              </a:rPr>
              <a:t>Algorithm &amp; Deployment: </a:t>
            </a:r>
          </a:p>
          <a:p>
            <a:pPr algn="l">
              <a:lnSpc>
                <a:spcPts val="5497"/>
              </a:lnSpc>
            </a:pPr>
            <a:endParaRPr lang="en-US" sz="4581" u="sng">
              <a:solidFill>
                <a:srgbClr val="000000"/>
              </a:solidFill>
              <a:latin typeface="Stencil"/>
            </a:endParaRPr>
          </a:p>
        </p:txBody>
      </p:sp>
      <p:sp>
        <p:nvSpPr>
          <p:cNvPr id="8" name="TextBox 8"/>
          <p:cNvSpPr txBox="1"/>
          <p:nvPr/>
        </p:nvSpPr>
        <p:spPr>
          <a:xfrm>
            <a:off x="3255646" y="3027048"/>
            <a:ext cx="12447270" cy="7323773"/>
          </a:xfrm>
          <a:prstGeom prst="rect">
            <a:avLst/>
          </a:prstGeom>
        </p:spPr>
        <p:txBody>
          <a:bodyPr lIns="0" tIns="0" rIns="0" bIns="0" rtlCol="0" anchor="t">
            <a:spAutoFit/>
          </a:bodyPr>
          <a:lstStyle/>
          <a:p>
            <a:pPr algn="just">
              <a:lnSpc>
                <a:spcPts val="4320"/>
              </a:lnSpc>
            </a:pPr>
            <a:endParaRPr/>
          </a:p>
          <a:p>
            <a:pPr algn="just">
              <a:lnSpc>
                <a:spcPts val="4320"/>
              </a:lnSpc>
            </a:pPr>
            <a:endParaRPr/>
          </a:p>
          <a:p>
            <a:pPr marL="651510" lvl="1" indent="-325755" algn="just">
              <a:lnSpc>
                <a:spcPts val="4320"/>
              </a:lnSpc>
              <a:buFont typeface="Arial"/>
              <a:buChar char="•"/>
            </a:pPr>
            <a:r>
              <a:rPr lang="en-US" sz="3600">
                <a:solidFill>
                  <a:srgbClr val="000000"/>
                </a:solidFill>
                <a:latin typeface="Times New Roman"/>
              </a:rPr>
              <a:t>a. The program will wait for all the system processes to initialize.</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b. The keylogger daemon is initialized and the process will be gauged in scale of time.</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c. A log file is created for the current session to log all the keystrokes and maintain a record.</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p:txBody>
      </p:sp>
      <p:sp>
        <p:nvSpPr>
          <p:cNvPr id="9" name="TextBox 9"/>
          <p:cNvSpPr txBox="1"/>
          <p:nvPr/>
        </p:nvSpPr>
        <p:spPr>
          <a:xfrm>
            <a:off x="1645920" y="2320290"/>
            <a:ext cx="5913120" cy="638175"/>
          </a:xfrm>
          <a:prstGeom prst="rect">
            <a:avLst/>
          </a:prstGeom>
        </p:spPr>
        <p:txBody>
          <a:bodyPr lIns="0" tIns="0" rIns="0" bIns="0" rtlCol="0" anchor="t">
            <a:spAutoFit/>
          </a:bodyPr>
          <a:lstStyle/>
          <a:p>
            <a:pPr algn="l">
              <a:lnSpc>
                <a:spcPts val="5040"/>
              </a:lnSpc>
            </a:pPr>
            <a:r>
              <a:rPr lang="en-US" sz="4200">
                <a:solidFill>
                  <a:srgbClr val="000000"/>
                </a:solidFill>
                <a:latin typeface="Rowdies"/>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920492" y="2844165"/>
            <a:ext cx="11906250" cy="1575435"/>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d. If no event occurs, keylogger continues listening to the strokes.</a:t>
            </a:r>
          </a:p>
        </p:txBody>
      </p:sp>
      <p:sp>
        <p:nvSpPr>
          <p:cNvPr id="8" name="TextBox 8"/>
          <p:cNvSpPr txBox="1"/>
          <p:nvPr/>
        </p:nvSpPr>
        <p:spPr>
          <a:xfrm>
            <a:off x="3918584" y="4810126"/>
            <a:ext cx="11908156" cy="4479042"/>
          </a:xfrm>
          <a:prstGeom prst="rect">
            <a:avLst/>
          </a:prstGeom>
        </p:spPr>
        <p:txBody>
          <a:bodyPr lIns="0" tIns="0" rIns="0" bIns="0" rtlCol="0" anchor="t">
            <a:spAutoFit/>
          </a:bodyPr>
          <a:lstStyle/>
          <a:p>
            <a:pPr marL="651510" lvl="1" indent="-325755" algn="just">
              <a:lnSpc>
                <a:spcPts val="4320"/>
              </a:lnSpc>
              <a:buFont typeface="Arial"/>
              <a:buChar char="•"/>
            </a:pPr>
            <a:r>
              <a:rPr lang="en-US" sz="3600" spc="-8">
                <a:solidFill>
                  <a:srgbClr val="000000"/>
                </a:solidFill>
                <a:latin typeface="Vollkorn"/>
              </a:rPr>
              <a:t>e. If an event occurs, the keylogger classifies the type of keystroke that has occurred- special key which are commands or normal text input.</a:t>
            </a:r>
          </a:p>
          <a:p>
            <a:pPr marL="651510" lvl="1" indent="-325755" algn="just">
              <a:lnSpc>
                <a:spcPts val="4320"/>
              </a:lnSpc>
            </a:pPr>
            <a:endParaRPr lang="en-US" sz="3600" spc="-8">
              <a:solidFill>
                <a:srgbClr val="000000"/>
              </a:solidFill>
              <a:latin typeface="Vollkorn"/>
            </a:endParaRPr>
          </a:p>
          <a:p>
            <a:pPr marL="651510" lvl="1" indent="-325755" algn="just">
              <a:lnSpc>
                <a:spcPts val="4320"/>
              </a:lnSpc>
              <a:buFont typeface="Arial"/>
              <a:buChar char="•"/>
            </a:pPr>
            <a:r>
              <a:rPr lang="en-US" sz="3600" spc="-8">
                <a:solidFill>
                  <a:srgbClr val="000000"/>
                </a:solidFill>
                <a:latin typeface="Vollkorn"/>
              </a:rPr>
              <a:t>f. If a special key that gives a command has been entered then it is compared with a value in a dictionary and recorded in the log file.</a:t>
            </a:r>
          </a:p>
          <a:p>
            <a:pPr marL="651510" lvl="1" indent="-325755" algn="just">
              <a:lnSpc>
                <a:spcPts val="4320"/>
              </a:lnSpc>
            </a:pPr>
            <a:endParaRPr lang="en-US" sz="3600" spc="-8">
              <a:solidFill>
                <a:srgbClr val="000000"/>
              </a:solidFill>
              <a:latin typeface="Vollkor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992880" y="3105151"/>
            <a:ext cx="11795760" cy="4001244"/>
          </a:xfrm>
          <a:prstGeom prst="rect">
            <a:avLst/>
          </a:prstGeom>
        </p:spPr>
        <p:txBody>
          <a:bodyPr lIns="0" tIns="0" rIns="0" bIns="0" rtlCol="0" anchor="t">
            <a:spAutoFit/>
          </a:bodyPr>
          <a:lstStyle/>
          <a:p>
            <a:pPr algn="just">
              <a:lnSpc>
                <a:spcPts val="4320"/>
              </a:lnSpc>
            </a:pPr>
            <a:endParaRPr/>
          </a:p>
          <a:p>
            <a:pPr marL="651510" lvl="1" indent="-325755" algn="just">
              <a:lnSpc>
                <a:spcPts val="4320"/>
              </a:lnSpc>
              <a:buFont typeface="Arial"/>
              <a:buChar char="•"/>
            </a:pPr>
            <a:r>
              <a:rPr lang="en-US" sz="3600">
                <a:solidFill>
                  <a:srgbClr val="000000"/>
                </a:solidFill>
                <a:latin typeface="Times New Roman"/>
              </a:rPr>
              <a:t>g. If a normal text i.e. anything in the range of ASCII characters has been inputted, the ASCII code is converted to its    respective character and this is exported to the log file.</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h. The inputs along with their timestamps are recorded in the log file.</a:t>
            </a:r>
          </a:p>
        </p:txBody>
      </p:sp>
      <p:sp>
        <p:nvSpPr>
          <p:cNvPr id="8" name="TextBox 8"/>
          <p:cNvSpPr txBox="1"/>
          <p:nvPr/>
        </p:nvSpPr>
        <p:spPr>
          <a:xfrm>
            <a:off x="3992880" y="8002908"/>
            <a:ext cx="5913120" cy="675322"/>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010852" y="2972755"/>
            <a:ext cx="5913120" cy="552450"/>
          </a:xfrm>
          <a:prstGeom prst="rect">
            <a:avLst/>
          </a:prstGeom>
        </p:spPr>
        <p:txBody>
          <a:bodyPr lIns="0" tIns="0" rIns="0" bIns="0" rtlCol="0" anchor="t">
            <a:spAutoFit/>
          </a:bodyPr>
          <a:lstStyle/>
          <a:p>
            <a:pPr algn="l">
              <a:lnSpc>
                <a:spcPts val="4320"/>
              </a:lnSpc>
            </a:pPr>
            <a:r>
              <a:rPr lang="en-US" sz="3600" u="sng">
                <a:solidFill>
                  <a:srgbClr val="000000"/>
                </a:solidFill>
                <a:latin typeface="Stencil"/>
              </a:rPr>
              <a:t>Deployment:</a:t>
            </a:r>
          </a:p>
        </p:txBody>
      </p:sp>
      <p:sp>
        <p:nvSpPr>
          <p:cNvPr id="8" name="TextBox 8"/>
          <p:cNvSpPr txBox="1"/>
          <p:nvPr/>
        </p:nvSpPr>
        <p:spPr>
          <a:xfrm>
            <a:off x="4952047" y="4519615"/>
            <a:ext cx="11156633" cy="3749992"/>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2200993" y="2435265"/>
            <a:ext cx="13876020" cy="6362700"/>
          </a:xfrm>
          <a:custGeom>
            <a:avLst/>
            <a:gdLst/>
            <a:ahLst/>
            <a:cxnLst/>
            <a:rect l="l" t="t" r="r" b="b"/>
            <a:pathLst>
              <a:path w="13876020" h="6362700">
                <a:moveTo>
                  <a:pt x="0" y="0"/>
                </a:moveTo>
                <a:lnTo>
                  <a:pt x="13876020" y="0"/>
                </a:lnTo>
                <a:lnTo>
                  <a:pt x="13876020" y="6362700"/>
                </a:lnTo>
                <a:lnTo>
                  <a:pt x="0" y="6362700"/>
                </a:lnTo>
                <a:lnTo>
                  <a:pt x="0" y="0"/>
                </a:lnTo>
                <a:close/>
              </a:path>
            </a:pathLst>
          </a:custGeom>
          <a:blipFill>
            <a:blip r:embed="rId4"/>
            <a:stretch>
              <a:fillRect l="-16870" r="-16870"/>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1234440" y="918210"/>
            <a:ext cx="5913120" cy="819150"/>
          </a:xfrm>
          <a:prstGeom prst="rect">
            <a:avLst/>
          </a:prstGeom>
        </p:spPr>
        <p:txBody>
          <a:bodyPr lIns="0" tIns="0" rIns="0" bIns="0" rtlCol="0" anchor="t">
            <a:spAutoFit/>
          </a:bodyPr>
          <a:lstStyle/>
          <a:p>
            <a:pPr algn="l">
              <a:lnSpc>
                <a:spcPts val="6480"/>
              </a:lnSpc>
            </a:pPr>
            <a:r>
              <a:rPr lang="en-US" sz="5400" u="sng">
                <a:solidFill>
                  <a:srgbClr val="000000"/>
                </a:solidFill>
                <a:latin typeface="Stencil"/>
              </a:rPr>
              <a:t>Result:</a:t>
            </a:r>
          </a:p>
        </p:txBody>
      </p:sp>
      <p:sp>
        <p:nvSpPr>
          <p:cNvPr id="8" name="TextBox 8"/>
          <p:cNvSpPr txBox="1"/>
          <p:nvPr/>
        </p:nvSpPr>
        <p:spPr>
          <a:xfrm>
            <a:off x="3417573" y="3124203"/>
            <a:ext cx="12577763" cy="4973003"/>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3695702" y="1551384"/>
            <a:ext cx="10294249" cy="7576426"/>
          </a:xfrm>
          <a:custGeom>
            <a:avLst/>
            <a:gdLst/>
            <a:ahLst/>
            <a:cxnLst/>
            <a:rect l="l" t="t" r="r" b="b"/>
            <a:pathLst>
              <a:path w="10294249" h="7576426">
                <a:moveTo>
                  <a:pt x="0" y="0"/>
                </a:moveTo>
                <a:lnTo>
                  <a:pt x="10294249" y="0"/>
                </a:lnTo>
                <a:lnTo>
                  <a:pt x="10294249" y="7576426"/>
                </a:lnTo>
                <a:lnTo>
                  <a:pt x="0" y="7576426"/>
                </a:lnTo>
                <a:lnTo>
                  <a:pt x="0" y="0"/>
                </a:lnTo>
                <a:close/>
              </a:path>
            </a:pathLst>
          </a:custGeom>
          <a:blipFill>
            <a:blip r:embed="rId4"/>
            <a:stretch>
              <a:fillRect t="-821" b="-821"/>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972503" y="736282"/>
            <a:ext cx="5913120" cy="819150"/>
          </a:xfrm>
          <a:prstGeom prst="rect">
            <a:avLst/>
          </a:prstGeom>
        </p:spPr>
        <p:txBody>
          <a:bodyPr lIns="0" tIns="0" rIns="0" bIns="0" rtlCol="0" anchor="t">
            <a:spAutoFit/>
          </a:bodyPr>
          <a:lstStyle/>
          <a:p>
            <a:pPr algn="l">
              <a:lnSpc>
                <a:spcPts val="6480"/>
              </a:lnSpc>
            </a:pPr>
            <a:r>
              <a:rPr lang="en-US" sz="5400" u="sng">
                <a:solidFill>
                  <a:srgbClr val="000000"/>
                </a:solidFill>
                <a:latin typeface="Stencil"/>
              </a:rPr>
              <a:t>Conclusion:</a:t>
            </a:r>
          </a:p>
        </p:txBody>
      </p:sp>
      <p:sp>
        <p:nvSpPr>
          <p:cNvPr id="8" name="TextBox 8"/>
          <p:cNvSpPr txBox="1"/>
          <p:nvPr/>
        </p:nvSpPr>
        <p:spPr>
          <a:xfrm>
            <a:off x="2847975" y="4005262"/>
            <a:ext cx="11530966" cy="4566285"/>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24000">
            <a:off x="412554" y="2260395"/>
            <a:ext cx="7840494" cy="5766210"/>
          </a:xfrm>
          <a:custGeom>
            <a:avLst/>
            <a:gdLst/>
            <a:ahLst/>
            <a:cxnLst/>
            <a:rect l="l" t="t" r="r" b="b"/>
            <a:pathLst>
              <a:path w="7840494" h="5766210">
                <a:moveTo>
                  <a:pt x="39876" y="0"/>
                </a:moveTo>
                <a:lnTo>
                  <a:pt x="7840494" y="54460"/>
                </a:lnTo>
                <a:lnTo>
                  <a:pt x="7800618" y="5766210"/>
                </a:lnTo>
                <a:lnTo>
                  <a:pt x="0" y="5711750"/>
                </a:lnTo>
                <a:lnTo>
                  <a:pt x="39876" y="0"/>
                </a:lnTo>
                <a:close/>
              </a:path>
            </a:pathLst>
          </a:custGeom>
          <a:blipFill>
            <a:blip r:embed="rId4"/>
            <a:stretch>
              <a:fillRect l="-28101" t="-9896" r="-27051" b="-222"/>
            </a:stretch>
          </a:blipFill>
        </p:spPr>
      </p:sp>
      <p:sp>
        <p:nvSpPr>
          <p:cNvPr id="8" name="TextBox 8"/>
          <p:cNvSpPr txBox="1"/>
          <p:nvPr/>
        </p:nvSpPr>
        <p:spPr>
          <a:xfrm>
            <a:off x="8763000" y="2961646"/>
            <a:ext cx="8496300" cy="4182732"/>
          </a:xfrm>
          <a:prstGeom prst="rect">
            <a:avLst/>
          </a:prstGeom>
        </p:spPr>
        <p:txBody>
          <a:bodyPr lIns="0" tIns="0" rIns="0" bIns="0" rtlCol="0" anchor="t">
            <a:spAutoFit/>
          </a:bodyPr>
          <a:lstStyle/>
          <a:p>
            <a:pPr algn="l">
              <a:lnSpc>
                <a:spcPts val="10509"/>
              </a:lnSpc>
            </a:pPr>
            <a:r>
              <a:rPr lang="en-US" sz="8758">
                <a:solidFill>
                  <a:srgbClr val="000000"/>
                </a:solidFill>
                <a:latin typeface="Times New Roman"/>
              </a:rPr>
              <a:t>KEYLOGGERS AND SECURITY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1116330" y="713422"/>
            <a:ext cx="5913120" cy="819150"/>
          </a:xfrm>
          <a:prstGeom prst="rect">
            <a:avLst/>
          </a:prstGeom>
        </p:spPr>
        <p:txBody>
          <a:bodyPr lIns="0" tIns="0" rIns="0" bIns="0" rtlCol="0" anchor="t">
            <a:spAutoFit/>
          </a:bodyPr>
          <a:lstStyle/>
          <a:p>
            <a:pPr algn="l">
              <a:lnSpc>
                <a:spcPts val="6480"/>
              </a:lnSpc>
            </a:pPr>
            <a:r>
              <a:rPr lang="en-US" sz="5400" u="sng">
                <a:solidFill>
                  <a:srgbClr val="000000"/>
                </a:solidFill>
                <a:latin typeface="Stencil"/>
              </a:rPr>
              <a:t>Future Scope:</a:t>
            </a:r>
          </a:p>
        </p:txBody>
      </p:sp>
      <p:sp>
        <p:nvSpPr>
          <p:cNvPr id="8" name="TextBox 8"/>
          <p:cNvSpPr txBox="1"/>
          <p:nvPr/>
        </p:nvSpPr>
        <p:spPr>
          <a:xfrm>
            <a:off x="4439603" y="2947990"/>
            <a:ext cx="7890510" cy="4769168"/>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personally identifiable information.</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login credentials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emails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banking info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sensitive enterprise data.</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1305878" y="854392"/>
            <a:ext cx="5913120" cy="819150"/>
          </a:xfrm>
          <a:prstGeom prst="rect">
            <a:avLst/>
          </a:prstGeom>
        </p:spPr>
        <p:txBody>
          <a:bodyPr lIns="0" tIns="0" rIns="0" bIns="0" rtlCol="0" anchor="t">
            <a:spAutoFit/>
          </a:bodyPr>
          <a:lstStyle/>
          <a:p>
            <a:pPr algn="l">
              <a:lnSpc>
                <a:spcPts val="6480"/>
              </a:lnSpc>
            </a:pPr>
            <a:r>
              <a:rPr lang="en-US" sz="5400" u="sng">
                <a:solidFill>
                  <a:srgbClr val="000000"/>
                </a:solidFill>
                <a:latin typeface="Stencil"/>
              </a:rPr>
              <a:t>References:</a:t>
            </a:r>
          </a:p>
        </p:txBody>
      </p:sp>
      <p:sp>
        <p:nvSpPr>
          <p:cNvPr id="8" name="TextBox 8"/>
          <p:cNvSpPr txBox="1"/>
          <p:nvPr/>
        </p:nvSpPr>
        <p:spPr>
          <a:xfrm>
            <a:off x="3255648" y="2551749"/>
            <a:ext cx="10777538" cy="7325231"/>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 https://www.ntiva.com/cyber-security-services/</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 geeksforgeeks.org/cryptography-introduction/</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 https://sec.okta.com/articles/2020/12/password-spraying-attacks-and-how-prevent-them</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 https://info-savvy.com/password-attacks/</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 https://www.linkedin.com/pulse/common-security-attacks-cyber-mobile-atms-wifi-iot-niteen-lall</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398522" y="2274570"/>
            <a:ext cx="11164253" cy="6101715"/>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https://searchsecurity.techtarget.com/definition/keylogger</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 https://www.veracode.com/security/keylogger</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 AntiHook Shield against the Software Keyloggers. Aslam at el. (2004)</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48590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32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5378502" y="4197323"/>
            <a:ext cx="8146998" cy="3880242"/>
          </a:xfrm>
          <a:prstGeom prst="rect">
            <a:avLst/>
          </a:prstGeom>
        </p:spPr>
        <p:txBody>
          <a:bodyPr lIns="0" tIns="0" rIns="0" bIns="0" rtlCol="0" anchor="t">
            <a:spAutoFit/>
          </a:bodyPr>
          <a:lstStyle/>
          <a:p>
            <a:pPr algn="l">
              <a:lnSpc>
                <a:spcPts val="10241"/>
              </a:lnSpc>
            </a:pPr>
            <a:r>
              <a:rPr lang="en-US" sz="8534">
                <a:solidFill>
                  <a:srgbClr val="000000"/>
                </a:solidFill>
                <a:latin typeface="Stencil"/>
              </a:rPr>
              <a:t>THANK  YOU</a:t>
            </a:r>
          </a:p>
          <a:p>
            <a:pPr algn="l">
              <a:lnSpc>
                <a:spcPts val="10241"/>
              </a:lnSpc>
            </a:pPr>
            <a:endParaRPr lang="en-US" sz="8534">
              <a:solidFill>
                <a:srgbClr val="000000"/>
              </a:solidFill>
              <a:latin typeface="Stencil"/>
            </a:endParaRPr>
          </a:p>
          <a:p>
            <a:pPr algn="l">
              <a:lnSpc>
                <a:spcPts val="10241"/>
              </a:lnSpc>
            </a:pPr>
            <a:r>
              <a:rPr lang="en-US" sz="8534">
                <a:solidFill>
                  <a:srgbClr val="000000"/>
                </a:solidFill>
                <a:latin typeface="Stencil"/>
              </a:rPr>
              <a:t>                    </a:t>
            </a:r>
          </a:p>
        </p:txBody>
      </p:sp>
      <p:sp>
        <p:nvSpPr>
          <p:cNvPr id="8" name="TextBox 8"/>
          <p:cNvSpPr txBox="1"/>
          <p:nvPr/>
        </p:nvSpPr>
        <p:spPr>
          <a:xfrm>
            <a:off x="8081242" y="5347813"/>
            <a:ext cx="2115521" cy="1276350"/>
          </a:xfrm>
          <a:prstGeom prst="rect">
            <a:avLst/>
          </a:prstGeom>
        </p:spPr>
        <p:txBody>
          <a:bodyPr lIns="0" tIns="0" rIns="0" bIns="0" rtlCol="0" anchor="t">
            <a:spAutoFit/>
          </a:bodyPr>
          <a:lstStyle/>
          <a:p>
            <a:pPr algn="l">
              <a:lnSpc>
                <a:spcPts val="10024"/>
              </a:lnSpc>
            </a:pPr>
            <a:r>
              <a:rPr lang="en-US" sz="8353">
                <a:solidFill>
                  <a:srgbClr val="000000"/>
                </a:solidFill>
                <a:latin typeface="Archivo Black"/>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854392" y="916305"/>
            <a:ext cx="5913120" cy="647700"/>
          </a:xfrm>
          <a:prstGeom prst="rect">
            <a:avLst/>
          </a:prstGeom>
        </p:spPr>
        <p:txBody>
          <a:bodyPr lIns="0" tIns="0" rIns="0" bIns="0" rtlCol="0" anchor="t">
            <a:spAutoFit/>
          </a:bodyPr>
          <a:lstStyle/>
          <a:p>
            <a:pPr>
              <a:lnSpc>
                <a:spcPts val="5040"/>
              </a:lnSpc>
            </a:pPr>
            <a:r>
              <a:rPr lang="en-US" sz="4200" u="sng">
                <a:solidFill>
                  <a:srgbClr val="000000"/>
                </a:solidFill>
                <a:latin typeface="Stencil"/>
              </a:rPr>
              <a:t>OUTLINE:</a:t>
            </a:r>
          </a:p>
        </p:txBody>
      </p:sp>
      <p:sp>
        <p:nvSpPr>
          <p:cNvPr id="8" name="TextBox 8"/>
          <p:cNvSpPr txBox="1"/>
          <p:nvPr/>
        </p:nvSpPr>
        <p:spPr>
          <a:xfrm>
            <a:off x="3711896" y="2149793"/>
            <a:ext cx="7411402" cy="6690360"/>
          </a:xfrm>
          <a:prstGeom prst="rect">
            <a:avLst/>
          </a:prstGeom>
        </p:spPr>
        <p:txBody>
          <a:bodyPr lIns="0" tIns="0" rIns="0" bIns="0" rtlCol="0" anchor="t">
            <a:spAutoFit/>
          </a:bodyPr>
          <a:lstStyle/>
          <a:p>
            <a:pPr marL="760095" lvl="1" indent="-380048" algn="just">
              <a:lnSpc>
                <a:spcPts val="5040"/>
              </a:lnSpc>
              <a:buFont typeface="Arial"/>
              <a:buChar char="•"/>
            </a:pPr>
            <a:r>
              <a:rPr lang="en-US" sz="4200">
                <a:solidFill>
                  <a:srgbClr val="000000"/>
                </a:solidFill>
                <a:latin typeface="Times New Roman"/>
              </a:rPr>
              <a:t>Problem Statement </a:t>
            </a:r>
          </a:p>
          <a:p>
            <a:pPr marL="760095" lvl="1" indent="-380048" algn="just">
              <a:lnSpc>
                <a:spcPts val="5040"/>
              </a:lnSpc>
              <a:buFont typeface="Arial"/>
              <a:buChar char="•"/>
            </a:pPr>
            <a:r>
              <a:rPr lang="en-US" sz="4200">
                <a:solidFill>
                  <a:srgbClr val="000000"/>
                </a:solidFill>
                <a:latin typeface="Times New Roman"/>
              </a:rPr>
              <a:t>Proposed System</a:t>
            </a:r>
          </a:p>
          <a:p>
            <a:pPr marL="760095" lvl="1" indent="-380048" algn="just">
              <a:lnSpc>
                <a:spcPts val="5040"/>
              </a:lnSpc>
              <a:buFont typeface="Arial"/>
              <a:buChar char="•"/>
            </a:pPr>
            <a:r>
              <a:rPr lang="en-US" sz="4200">
                <a:solidFill>
                  <a:srgbClr val="000000"/>
                </a:solidFill>
                <a:latin typeface="Times New Roman"/>
              </a:rPr>
              <a:t>System Development Approach </a:t>
            </a:r>
          </a:p>
          <a:p>
            <a:pPr marL="760095" lvl="1" indent="-380048" algn="just">
              <a:lnSpc>
                <a:spcPts val="5040"/>
              </a:lnSpc>
              <a:buFont typeface="Arial"/>
              <a:buChar char="•"/>
            </a:pPr>
            <a:r>
              <a:rPr lang="en-US" sz="4200">
                <a:solidFill>
                  <a:srgbClr val="000000"/>
                </a:solidFill>
                <a:latin typeface="Times New Roman"/>
              </a:rPr>
              <a:t>Algorithm &amp; Deployment</a:t>
            </a:r>
          </a:p>
          <a:p>
            <a:pPr marL="760095" lvl="1" indent="-380048" algn="just">
              <a:lnSpc>
                <a:spcPts val="5040"/>
              </a:lnSpc>
              <a:buFont typeface="Arial"/>
              <a:buChar char="•"/>
            </a:pPr>
            <a:r>
              <a:rPr lang="en-US" sz="4200">
                <a:solidFill>
                  <a:srgbClr val="000000"/>
                </a:solidFill>
                <a:latin typeface="Times New Roman"/>
              </a:rPr>
              <a:t>Result </a:t>
            </a:r>
          </a:p>
          <a:p>
            <a:pPr marL="760095" lvl="1" indent="-380048" algn="just">
              <a:lnSpc>
                <a:spcPts val="5040"/>
              </a:lnSpc>
              <a:buFont typeface="Arial"/>
              <a:buChar char="•"/>
            </a:pPr>
            <a:r>
              <a:rPr lang="en-US" sz="4200">
                <a:solidFill>
                  <a:srgbClr val="000000"/>
                </a:solidFill>
                <a:latin typeface="Times New Roman"/>
              </a:rPr>
              <a:t>Conclusion</a:t>
            </a:r>
          </a:p>
          <a:p>
            <a:pPr marL="760095" lvl="1" indent="-380048" algn="just">
              <a:lnSpc>
                <a:spcPts val="5040"/>
              </a:lnSpc>
              <a:buFont typeface="Arial"/>
              <a:buChar char="•"/>
            </a:pPr>
            <a:r>
              <a:rPr lang="en-US" sz="4200">
                <a:solidFill>
                  <a:srgbClr val="000000"/>
                </a:solidFill>
                <a:latin typeface="Times New Roman"/>
              </a:rPr>
              <a:t>Future Scope</a:t>
            </a:r>
          </a:p>
          <a:p>
            <a:pPr marL="760095" lvl="1" indent="-380048" algn="just">
              <a:lnSpc>
                <a:spcPts val="5040"/>
              </a:lnSpc>
              <a:buFont typeface="Arial"/>
              <a:buChar char="•"/>
            </a:pPr>
            <a:r>
              <a:rPr lang="en-US" sz="4200">
                <a:solidFill>
                  <a:srgbClr val="000000"/>
                </a:solidFill>
                <a:latin typeface="Times New Roman"/>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924878" y="986790"/>
            <a:ext cx="8961120" cy="819150"/>
          </a:xfrm>
          <a:prstGeom prst="rect">
            <a:avLst/>
          </a:prstGeom>
        </p:spPr>
        <p:txBody>
          <a:bodyPr lIns="0" tIns="0" rIns="0" bIns="0" rtlCol="0" anchor="t">
            <a:spAutoFit/>
          </a:bodyPr>
          <a:lstStyle/>
          <a:p>
            <a:pPr algn="l">
              <a:lnSpc>
                <a:spcPts val="6480"/>
              </a:lnSpc>
            </a:pPr>
            <a:r>
              <a:rPr lang="en-US" sz="5400" u="sng">
                <a:solidFill>
                  <a:srgbClr val="000000"/>
                </a:solidFill>
                <a:latin typeface="Stencil"/>
              </a:rPr>
              <a:t>Problem Statement:</a:t>
            </a:r>
          </a:p>
        </p:txBody>
      </p:sp>
      <p:sp>
        <p:nvSpPr>
          <p:cNvPr id="8" name="TextBox 8"/>
          <p:cNvSpPr txBox="1"/>
          <p:nvPr/>
        </p:nvSpPr>
        <p:spPr>
          <a:xfrm>
            <a:off x="3041333" y="3067053"/>
            <a:ext cx="13007340" cy="6990398"/>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It's challenging to covertly install a hardware keylogger on another person's device.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To tackle this issue, We aretherefore using a software keylogger that can be remotely installed one person's PC to resolve this problem.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Without the device owner's knowledge, the keylogger would be running in the background.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1028700" y="770334"/>
            <a:ext cx="10227802" cy="695325"/>
          </a:xfrm>
          <a:prstGeom prst="rect">
            <a:avLst/>
          </a:prstGeom>
        </p:spPr>
        <p:txBody>
          <a:bodyPr lIns="0" tIns="0" rIns="0" bIns="0" rtlCol="0" anchor="t">
            <a:spAutoFit/>
          </a:bodyPr>
          <a:lstStyle/>
          <a:p>
            <a:pPr algn="l">
              <a:lnSpc>
                <a:spcPts val="5485"/>
              </a:lnSpc>
            </a:pPr>
            <a:r>
              <a:rPr lang="en-US" sz="4571" u="sng">
                <a:solidFill>
                  <a:srgbClr val="000000"/>
                </a:solidFill>
                <a:latin typeface="Stencil"/>
              </a:rPr>
              <a:t>Proposed System / Solution:</a:t>
            </a:r>
          </a:p>
        </p:txBody>
      </p:sp>
      <p:sp>
        <p:nvSpPr>
          <p:cNvPr id="8" name="TextBox 8"/>
          <p:cNvSpPr txBox="1"/>
          <p:nvPr/>
        </p:nvSpPr>
        <p:spPr>
          <a:xfrm>
            <a:off x="2824162" y="3007042"/>
            <a:ext cx="13376910" cy="8549640"/>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The solution to the above existing problem is that we can create software keyloggers instead of hardware keyloggers.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192783" y="3019426"/>
            <a:ext cx="12379643" cy="6217236"/>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The proposed model provides a solution that reduces trouble installing the keylogger to the target System.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Because keylogger software can be installed remotely and does not need any physical access of the target system.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The designed software is powerful enough to be installed targeted system itself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a:p>
            <a:pPr marL="651510" lvl="1" indent="-325755" algn="just">
              <a:lnSpc>
                <a:spcPts val="4320"/>
              </a:lnSpc>
            </a:pPr>
            <a:endParaRPr lang="en-US" sz="360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086100" y="1922146"/>
            <a:ext cx="12984480" cy="5663238"/>
          </a:xfrm>
          <a:prstGeom prst="rect">
            <a:avLst/>
          </a:prstGeom>
        </p:spPr>
        <p:txBody>
          <a:bodyPr lIns="0" tIns="0" rIns="0" bIns="0" rtlCol="0" anchor="t">
            <a:spAutoFit/>
          </a:bodyPr>
          <a:lstStyle/>
          <a:p>
            <a:pPr algn="just">
              <a:lnSpc>
                <a:spcPts val="4320"/>
              </a:lnSpc>
            </a:pPr>
            <a:endParaRPr/>
          </a:p>
          <a:p>
            <a:pPr algn="just">
              <a:lnSpc>
                <a:spcPts val="4320"/>
              </a:lnSpc>
            </a:pPr>
            <a:endParaRPr/>
          </a:p>
          <a:p>
            <a:pPr marL="651510" lvl="1" indent="-325755" algn="just">
              <a:lnSpc>
                <a:spcPts val="4320"/>
              </a:lnSpc>
              <a:buFont typeface="Arial"/>
              <a:buChar char="•"/>
            </a:pPr>
            <a:r>
              <a:rPr lang="en-US" sz="3600">
                <a:solidFill>
                  <a:srgbClr val="000000"/>
                </a:solidFill>
                <a:latin typeface="Times New Roman"/>
              </a:rPr>
              <a:t>When a user clicks, for example malicious link sent to him through mail or any social network media.</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Finally captures all the user's keystrokes when logged into the system.</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1028700" y="946546"/>
            <a:ext cx="11881780" cy="771525"/>
          </a:xfrm>
          <a:prstGeom prst="rect">
            <a:avLst/>
          </a:prstGeom>
        </p:spPr>
        <p:txBody>
          <a:bodyPr lIns="0" tIns="0" rIns="0" bIns="0" rtlCol="0" anchor="t">
            <a:spAutoFit/>
          </a:bodyPr>
          <a:lstStyle/>
          <a:p>
            <a:pPr algn="l">
              <a:lnSpc>
                <a:spcPts val="6098"/>
              </a:lnSpc>
            </a:pPr>
            <a:r>
              <a:rPr lang="en-US" sz="5082" u="sng">
                <a:solidFill>
                  <a:srgbClr val="000000"/>
                </a:solidFill>
                <a:latin typeface="Stencil"/>
              </a:rPr>
              <a:t>System Development Approach:</a:t>
            </a:r>
          </a:p>
        </p:txBody>
      </p:sp>
      <p:sp>
        <p:nvSpPr>
          <p:cNvPr id="8" name="TextBox 8"/>
          <p:cNvSpPr txBox="1"/>
          <p:nvPr/>
        </p:nvSpPr>
        <p:spPr>
          <a:xfrm>
            <a:off x="3300412" y="3574733"/>
            <a:ext cx="12748260" cy="5638800"/>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It is important to notice that a user-space keylogger can easily depend on documented sets of unprivileged APIs commonly available on modern operating systems (OSs).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This is not the case for a keylogger implemented as a kernel module. In kernel space, the programmer must rely on kernel-level to intercept all the messages dispatched by the keyboard driver.</a:t>
            </a:r>
          </a:p>
          <a:p>
            <a:pPr marL="651510" lvl="1" indent="-325755" algn="just">
              <a:lnSpc>
                <a:spcPts val="4320"/>
              </a:lnSpc>
            </a:pPr>
            <a:endParaRPr lang="en-US" sz="3600">
              <a:solidFill>
                <a:srgbClr val="000000"/>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9050" y="-10716"/>
            <a:ext cx="18326100" cy="1562100"/>
            <a:chOff x="0" y="0"/>
            <a:chExt cx="24434800" cy="2082800"/>
          </a:xfrm>
        </p:grpSpPr>
        <p:sp>
          <p:nvSpPr>
            <p:cNvPr id="3" name="Freeform 3"/>
            <p:cNvSpPr/>
            <p:nvPr/>
          </p:nvSpPr>
          <p:spPr>
            <a:xfrm>
              <a:off x="0" y="0"/>
              <a:ext cx="24434800" cy="2082800"/>
            </a:xfrm>
            <a:custGeom>
              <a:avLst/>
              <a:gdLst/>
              <a:ahLst/>
              <a:cxnLst/>
              <a:rect l="l" t="t" r="r" b="b"/>
              <a:pathLst>
                <a:path w="24434800" h="2082800">
                  <a:moveTo>
                    <a:pt x="25400" y="6350"/>
                  </a:moveTo>
                  <a:lnTo>
                    <a:pt x="10761091" y="0"/>
                  </a:lnTo>
                  <a:cubicBezTo>
                    <a:pt x="11624691" y="320675"/>
                    <a:pt x="16205200" y="1165225"/>
                    <a:pt x="18516600" y="1165225"/>
                  </a:cubicBezTo>
                  <a:cubicBezTo>
                    <a:pt x="20828000" y="1165225"/>
                    <a:pt x="23393400" y="482600"/>
                    <a:pt x="24409400" y="174625"/>
                  </a:cubicBezTo>
                  <a:lnTo>
                    <a:pt x="24434800" y="676275"/>
                  </a:lnTo>
                  <a:cubicBezTo>
                    <a:pt x="24003000" y="815975"/>
                    <a:pt x="21234400" y="1400175"/>
                    <a:pt x="18211800" y="1393825"/>
                  </a:cubicBezTo>
                  <a:cubicBezTo>
                    <a:pt x="15189200" y="1387475"/>
                    <a:pt x="9334500" y="523875"/>
                    <a:pt x="6299200" y="638175"/>
                  </a:cubicBezTo>
                  <a:cubicBezTo>
                    <a:pt x="3175000" y="663575"/>
                    <a:pt x="1143000" y="1530350"/>
                    <a:pt x="0" y="2082800"/>
                  </a:cubicBezTo>
                  <a:lnTo>
                    <a:pt x="25400" y="6350"/>
                  </a:lnTo>
                  <a:close/>
                </a:path>
              </a:pathLst>
            </a:custGeom>
            <a:gradFill rotWithShape="1">
              <a:gsLst>
                <a:gs pos="0">
                  <a:srgbClr val="00729F">
                    <a:alpha val="45000"/>
                  </a:srgbClr>
                </a:gs>
                <a:gs pos="100000">
                  <a:srgbClr val="00C4CD">
                    <a:alpha val="55000"/>
                  </a:srgbClr>
                </a:gs>
              </a:gsLst>
              <a:lin ang="5400000"/>
            </a:gradFill>
          </p:spPr>
        </p:sp>
      </p:grpSp>
      <p:grpSp>
        <p:nvGrpSpPr>
          <p:cNvPr id="4" name="Group 4"/>
          <p:cNvGrpSpPr/>
          <p:nvPr/>
        </p:nvGrpSpPr>
        <p:grpSpPr>
          <a:xfrm>
            <a:off x="8763000" y="-10716"/>
            <a:ext cx="9525000" cy="957262"/>
            <a:chOff x="0" y="0"/>
            <a:chExt cx="12700000" cy="1276350"/>
          </a:xfrm>
        </p:grpSpPr>
        <p:sp>
          <p:nvSpPr>
            <p:cNvPr id="5" name="Freeform 5"/>
            <p:cNvSpPr/>
            <p:nvPr/>
          </p:nvSpPr>
          <p:spPr>
            <a:xfrm>
              <a:off x="0" y="0"/>
              <a:ext cx="12700000" cy="1276223"/>
            </a:xfrm>
            <a:custGeom>
              <a:avLst/>
              <a:gdLst/>
              <a:ahLst/>
              <a:cxnLst/>
              <a:rect l="l" t="t" r="r" b="b"/>
              <a:pathLst>
                <a:path w="12700000" h="1276223">
                  <a:moveTo>
                    <a:pt x="0" y="0"/>
                  </a:moveTo>
                  <a:cubicBezTo>
                    <a:pt x="736600" y="218821"/>
                    <a:pt x="4944491" y="1143381"/>
                    <a:pt x="7061200" y="1209802"/>
                  </a:cubicBezTo>
                  <a:cubicBezTo>
                    <a:pt x="9177910" y="1276223"/>
                    <a:pt x="11760200" y="598424"/>
                    <a:pt x="12700000" y="398907"/>
                  </a:cubicBezTo>
                  <a:lnTo>
                    <a:pt x="12700000" y="12827"/>
                  </a:lnTo>
                  <a:lnTo>
                    <a:pt x="0" y="0"/>
                  </a:lnTo>
                  <a:close/>
                </a:path>
              </a:pathLst>
            </a:custGeom>
            <a:gradFill rotWithShape="1">
              <a:gsLst>
                <a:gs pos="0">
                  <a:srgbClr val="009DA5">
                    <a:alpha val="30000"/>
                  </a:srgbClr>
                </a:gs>
                <a:gs pos="80000">
                  <a:srgbClr val="008ABF">
                    <a:alpha val="45000"/>
                  </a:srgbClr>
                </a:gs>
              </a:gsLst>
              <a:lin ang="5400000"/>
            </a:gradFill>
          </p:spPr>
        </p:sp>
      </p:grpSp>
      <p:sp>
        <p:nvSpPr>
          <p:cNvPr id="6" name="Freeform 6"/>
          <p:cNvSpPr/>
          <p:nvPr/>
        </p:nvSpPr>
        <p:spPr>
          <a:xfrm>
            <a:off x="-69886" y="-32643"/>
            <a:ext cx="18417778" cy="1646347"/>
          </a:xfrm>
          <a:custGeom>
            <a:avLst/>
            <a:gdLst/>
            <a:ahLst/>
            <a:cxnLst/>
            <a:rect l="l" t="t" r="r" b="b"/>
            <a:pathLst>
              <a:path w="18417778" h="1646347">
                <a:moveTo>
                  <a:pt x="0" y="0"/>
                </a:moveTo>
                <a:lnTo>
                  <a:pt x="18417778" y="0"/>
                </a:lnTo>
                <a:lnTo>
                  <a:pt x="18417778" y="1646346"/>
                </a:lnTo>
                <a:lnTo>
                  <a:pt x="0" y="164634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797618" y="2343152"/>
            <a:ext cx="12466320" cy="5663238"/>
          </a:xfrm>
          <a:prstGeom prst="rect">
            <a:avLst/>
          </a:prstGeom>
        </p:spPr>
        <p:txBody>
          <a:bodyPr lIns="0" tIns="0" rIns="0" bIns="0" rtlCol="0" anchor="t">
            <a:spAutoFit/>
          </a:bodyPr>
          <a:lstStyle/>
          <a:p>
            <a:pPr marL="651510" lvl="1" indent="-325755" algn="just">
              <a:lnSpc>
                <a:spcPts val="4320"/>
              </a:lnSpc>
              <a:buFont typeface="Arial"/>
              <a:buChar char="•"/>
            </a:pPr>
            <a:r>
              <a:rPr lang="en-US" sz="3600">
                <a:solidFill>
                  <a:srgbClr val="000000"/>
                </a:solidFill>
                <a:latin typeface="Times New Roman"/>
              </a:rPr>
              <a:t>Furthermore, a keylogger implemented as a user-space process is much easier to deploy since no special permission is required.</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 Anti-hook technique is based on the fact that each processes either hidden or on display uses hooks APIs for the purpose III. of hooking. </a:t>
            </a:r>
          </a:p>
          <a:p>
            <a:pPr marL="651510" lvl="1" indent="-325755" algn="just">
              <a:lnSpc>
                <a:spcPts val="4320"/>
              </a:lnSpc>
            </a:pPr>
            <a:endParaRPr lang="en-US" sz="3600">
              <a:solidFill>
                <a:srgbClr val="000000"/>
              </a:solidFill>
              <a:latin typeface="Times New Roman"/>
            </a:endParaRPr>
          </a:p>
          <a:p>
            <a:pPr marL="651510" lvl="1" indent="-325755" algn="just">
              <a:lnSpc>
                <a:spcPts val="4320"/>
              </a:lnSpc>
              <a:buFont typeface="Arial"/>
              <a:buChar char="•"/>
            </a:pPr>
            <a:r>
              <a:rPr lang="en-US" sz="3600">
                <a:solidFill>
                  <a:srgbClr val="000000"/>
                </a:solidFill>
                <a:latin typeface="Times New Roman"/>
              </a:rPr>
              <a:t>So if we become able to scan all the processes and static executable and DLLs and detect the suspicious processes or files, which uses hooks.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Custom</PresentationFormat>
  <Paragraphs>126</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Bantayog</vt:lpstr>
      <vt:lpstr>Times New Roman</vt:lpstr>
      <vt:lpstr>Archivo Black</vt:lpstr>
      <vt:lpstr>Vollkorn</vt:lpstr>
      <vt:lpstr>Rowdies</vt:lpstr>
      <vt:lpstr>Calibri</vt:lpstr>
      <vt:lpstr>Stencil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Tharun . ppt</dc:title>
  <dc:creator>ADMIN</dc:creator>
  <cp:lastModifiedBy>ADMIN</cp:lastModifiedBy>
  <cp:revision>2</cp:revision>
  <dcterms:created xsi:type="dcterms:W3CDTF">2006-08-16T00:00:00Z</dcterms:created>
  <dcterms:modified xsi:type="dcterms:W3CDTF">2024-04-04T04:59:06Z</dcterms:modified>
  <dc:identifier>DAGBPIBZw7U</dc:identifier>
</cp:coreProperties>
</file>