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28"/>
  </p:notesMasterIdLst>
  <p:handoutMasterIdLst>
    <p:handoutMasterId r:id="rId29"/>
  </p:handoutMasterIdLst>
  <p:sldIdLst>
    <p:sldId id="257" r:id="rId4"/>
    <p:sldId id="259" r:id="rId5"/>
    <p:sldId id="260" r:id="rId6"/>
    <p:sldId id="8959" r:id="rId7"/>
    <p:sldId id="9040" r:id="rId8"/>
    <p:sldId id="9041" r:id="rId9"/>
    <p:sldId id="9042" r:id="rId10"/>
    <p:sldId id="9043" r:id="rId11"/>
    <p:sldId id="8994" r:id="rId12"/>
    <p:sldId id="9044" r:id="rId13"/>
    <p:sldId id="9045" r:id="rId14"/>
    <p:sldId id="9046" r:id="rId15"/>
    <p:sldId id="8995" r:id="rId16"/>
    <p:sldId id="9004" r:id="rId17"/>
    <p:sldId id="9005" r:id="rId18"/>
    <p:sldId id="9006" r:id="rId19"/>
    <p:sldId id="9008" r:id="rId20"/>
    <p:sldId id="9056" r:id="rId21"/>
    <p:sldId id="9057" r:id="rId22"/>
    <p:sldId id="9058" r:id="rId23"/>
    <p:sldId id="9059" r:id="rId24"/>
    <p:sldId id="9060" r:id="rId25"/>
    <p:sldId id="9061" r:id="rId26"/>
    <p:sldId id="8998" r:id="rId27"/>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51" autoAdjust="0"/>
  </p:normalViewPr>
  <p:slideViewPr>
    <p:cSldViewPr snapToGrid="0" showGuides="1">
      <p:cViewPr varScale="1">
        <p:scale>
          <a:sx n="97" d="100"/>
          <a:sy n="97" d="100"/>
        </p:scale>
        <p:origin x="296" y="56"/>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381" y="51"/>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gs" Target="tags/tag39.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50E036-96BB-4B9E-893B-966D4979ACE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BC8103-1220-4BE5-85F6-5B1234237EF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8D9C4-D23E-4F8A-B160-71C2A93F66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8A8BF-5A9C-43EE-A8E3-5562015809E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3" name="TextBox 3"/>
          <p:cNvSpPr txBox="1"/>
          <p:nvPr userDrawn="1"/>
        </p:nvSpPr>
        <p:spPr>
          <a:xfrm>
            <a:off x="482446" y="5978753"/>
            <a:ext cx="54006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a:solidFill>
                  <a:prstClr val="black"/>
                </a:solidFill>
                <a:latin typeface="微软雅黑" panose="020B0503020204020204" pitchFamily="34" charset="-122"/>
              </a:rPr>
              <a:t> </a:t>
            </a:r>
            <a:endParaRPr lang="en-US" altLang="zh-CN" sz="100" dirty="0">
              <a:solidFill>
                <a:prstClr val="black"/>
              </a:solidFill>
              <a:latin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6" Type="http://schemas.openxmlformats.org/officeDocument/2006/relationships/slideLayout" Target="../slideLayouts/slideLayout2.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9"/>
          <p:cNvSpPr txBox="1"/>
          <p:nvPr/>
        </p:nvSpPr>
        <p:spPr>
          <a:xfrm>
            <a:off x="635635" y="2550160"/>
            <a:ext cx="7226300" cy="1322070"/>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0" normalizeH="0" baseline="0" noProof="0" dirty="0">
                <a:ln>
                  <a:noFill/>
                </a:ln>
                <a:solidFill>
                  <a:srgbClr val="5B9BD5">
                    <a:lumMod val="50000"/>
                  </a:srgbClr>
                </a:solidFill>
                <a:effectLst/>
                <a:uLnTx/>
                <a:uFillTx/>
                <a:cs typeface="+mn-ea"/>
                <a:sym typeface="+mn-lt"/>
              </a:rPr>
              <a:t>课程评分系统</a:t>
            </a:r>
            <a:endParaRPr kumimoji="0" lang="zh-CN" altLang="en-US" sz="80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70" name="TextBox 33"/>
          <p:cNvSpPr txBox="1"/>
          <p:nvPr/>
        </p:nvSpPr>
        <p:spPr>
          <a:xfrm>
            <a:off x="1768475" y="4552315"/>
            <a:ext cx="4808855" cy="64516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汇报人：</a:t>
            </a:r>
            <a:r>
              <a:rPr kumimoji="0" lang="zh-CN" sz="1800" b="0" i="0" u="none" strike="noStrike" kern="1200" cap="none" spc="0" normalizeH="0" baseline="0" noProof="0" dirty="0">
                <a:ln>
                  <a:noFill/>
                </a:ln>
                <a:solidFill>
                  <a:srgbClr val="E7E6E6">
                    <a:lumMod val="25000"/>
                  </a:srgbClr>
                </a:solidFill>
                <a:effectLst/>
                <a:uLnTx/>
                <a:uFillTx/>
                <a:cs typeface="+mn-ea"/>
                <a:sym typeface="+mn-lt"/>
              </a:rPr>
              <a:t>管瀚博</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 </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翁逸轩</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 </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汪昊</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 </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吴炜铖     </a:t>
            </a:r>
            <a:endParaRPr kumimoji="0" lang="zh-CN" altLang="en-US" sz="1800" b="0" i="0" u="none" strike="noStrike" kern="1200" cap="none" spc="0" normalizeH="0" baseline="0" noProof="0" dirty="0">
              <a:ln>
                <a:noFill/>
              </a:ln>
              <a:solidFill>
                <a:srgbClr val="E7E6E6">
                  <a:lumMod val="25000"/>
                </a:srgbClr>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时间：</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2024</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年</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12</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月</a:t>
            </a:r>
            <a:r>
              <a:rPr kumimoji="0" lang="en-US" altLang="zh-CN" sz="1800" b="0" i="0" u="none" strike="noStrike" kern="1200" cap="none" spc="0" normalizeH="0" baseline="0" noProof="0" dirty="0">
                <a:ln>
                  <a:noFill/>
                </a:ln>
                <a:solidFill>
                  <a:srgbClr val="E7E6E6">
                    <a:lumMod val="25000"/>
                  </a:srgbClr>
                </a:solidFill>
                <a:effectLst/>
                <a:uLnTx/>
                <a:uFillTx/>
                <a:cs typeface="+mn-ea"/>
                <a:sym typeface="+mn-lt"/>
              </a:rPr>
              <a:t>25</a:t>
            </a:r>
            <a:r>
              <a:rPr kumimoji="0" lang="zh-CN" altLang="en-US" sz="1800" b="0" i="0" u="none" strike="noStrike" kern="1200" cap="none" spc="0" normalizeH="0" baseline="0" noProof="0" dirty="0">
                <a:ln>
                  <a:noFill/>
                </a:ln>
                <a:solidFill>
                  <a:srgbClr val="E7E6E6">
                    <a:lumMod val="25000"/>
                  </a:srgbClr>
                </a:solidFill>
                <a:effectLst/>
                <a:uLnTx/>
                <a:uFillTx/>
                <a:cs typeface="+mn-ea"/>
                <a:sym typeface="+mn-lt"/>
              </a:rPr>
              <a:t>日</a:t>
            </a:r>
            <a:endParaRPr kumimoji="0" lang="zh-CN" altLang="en-US" sz="1800" b="0" i="0" u="none" strike="noStrike" kern="1200" cap="none" spc="0" normalizeH="0" baseline="0" noProof="0" dirty="0">
              <a:ln>
                <a:noFill/>
              </a:ln>
              <a:solidFill>
                <a:srgbClr val="E7E6E6">
                  <a:lumMod val="25000"/>
                </a:srgbClr>
              </a:solidFill>
              <a:effectLst/>
              <a:uLnTx/>
              <a:uFillTx/>
              <a:cs typeface="+mn-ea"/>
              <a:sym typeface="+mn-lt"/>
            </a:endParaRPr>
          </a:p>
        </p:txBody>
      </p:sp>
      <p:sp>
        <p:nvSpPr>
          <p:cNvPr id="15" name="图形 15"/>
          <p:cNvSpPr/>
          <p:nvPr/>
        </p:nvSpPr>
        <p:spPr>
          <a:xfrm>
            <a:off x="7861001" y="0"/>
            <a:ext cx="4835956" cy="6858000"/>
          </a:xfrm>
          <a:custGeom>
            <a:avLst/>
            <a:gdLst>
              <a:gd name="connsiteX0" fmla="*/ 3581400 w 4835956"/>
              <a:gd name="connsiteY0" fmla="*/ 6858000 h 6858000"/>
              <a:gd name="connsiteX1" fmla="*/ 0 w 4835956"/>
              <a:gd name="connsiteY1" fmla="*/ 2781757 h 6858000"/>
              <a:gd name="connsiteX2" fmla="*/ 3108960 w 4835956"/>
              <a:gd name="connsiteY2" fmla="*/ 0 h 6858000"/>
              <a:gd name="connsiteX3" fmla="*/ 4835957 w 4835956"/>
              <a:gd name="connsiteY3" fmla="*/ 0 h 6858000"/>
              <a:gd name="connsiteX4" fmla="*/ 4835957 w 4835956"/>
              <a:gd name="connsiteY4" fmla="*/ 6858000 h 6858000"/>
              <a:gd name="connsiteX5" fmla="*/ 3581400 w 4835956"/>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5956" h="6858000">
                <a:moveTo>
                  <a:pt x="3581400" y="6858000"/>
                </a:moveTo>
                <a:lnTo>
                  <a:pt x="0" y="2781757"/>
                </a:lnTo>
                <a:lnTo>
                  <a:pt x="3108960" y="0"/>
                </a:lnTo>
                <a:lnTo>
                  <a:pt x="4835957" y="0"/>
                </a:lnTo>
                <a:lnTo>
                  <a:pt x="4835957" y="6858000"/>
                </a:lnTo>
                <a:lnTo>
                  <a:pt x="3581400" y="6858000"/>
                </a:lnTo>
                <a:close/>
              </a:path>
            </a:pathLst>
          </a:custGeom>
          <a:solidFill>
            <a:schemeClr val="accent1"/>
          </a:solidFill>
          <a:ln w="7620" cap="flat">
            <a:noFill/>
            <a:prstDash val="solid"/>
            <a:miter/>
          </a:ln>
        </p:spPr>
        <p:txBody>
          <a:bodyPr rtlCol="0" anchor="ctr"/>
          <a:p>
            <a:endParaRPr lang="zh-CN" altLang="en-US"/>
          </a:p>
        </p:txBody>
      </p:sp>
      <p:sp>
        <p:nvSpPr>
          <p:cNvPr id="14" name="平行四边形 13"/>
          <p:cNvSpPr/>
          <p:nvPr>
            <p:custDataLst>
              <p:tags r:id="rId1"/>
            </p:custDataLst>
          </p:nvPr>
        </p:nvSpPr>
        <p:spPr>
          <a:xfrm flipH="1">
            <a:off x="570048" y="4327311"/>
            <a:ext cx="6217920" cy="126365"/>
          </a:xfrm>
          <a:prstGeom prst="parallelogram">
            <a:avLst>
              <a:gd name="adj" fmla="val 77108"/>
            </a:avLst>
          </a:prstGeom>
          <a:gradFill flip="none" rotWithShape="1">
            <a:gsLst>
              <a:gs pos="100000">
                <a:schemeClr val="accent1"/>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4/3*#ppt_w"/>
                                          </p:val>
                                        </p:tav>
                                        <p:tav tm="100000">
                                          <p:val>
                                            <p:strVal val="#ppt_w"/>
                                          </p:val>
                                        </p:tav>
                                      </p:tavLst>
                                    </p:anim>
                                    <p:anim calcmode="lin" valueType="num">
                                      <p:cBhvr>
                                        <p:cTn id="8" dur="500" fill="hold"/>
                                        <p:tgtEl>
                                          <p:spTgt spid="15"/>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p:stCondLst>
                                            <p:cond delay="0"/>
                                          </p:stCondLst>
                                        </p:cTn>
                                        <p:tgtEl>
                                          <p:spTgt spid="1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2" dur="500">
                                          <p:stCondLst>
                                            <p:cond delay="0"/>
                                          </p:stCondLst>
                                        </p:cTn>
                                        <p:tgtEl>
                                          <p:spTgt spid="1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3" dur="500">
                                          <p:stCondLst>
                                            <p:cond delay="0"/>
                                          </p:stCondLst>
                                        </p:cTn>
                                        <p:tgtEl>
                                          <p:spTgt spid="14"/>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项目功能简介</a:t>
            </a:r>
            <a:endParaRPr lang="zh-CN" altLang="en-US" dirty="0">
              <a:sym typeface="+mn-lt"/>
            </a:endParaRPr>
          </a:p>
        </p:txBody>
      </p:sp>
      <p:sp>
        <p:nvSpPr>
          <p:cNvPr id="4" name="文本框 3"/>
          <p:cNvSpPr txBox="1"/>
          <p:nvPr/>
        </p:nvSpPr>
        <p:spPr>
          <a:xfrm>
            <a:off x="2055495" y="1577340"/>
            <a:ext cx="7345680" cy="4523105"/>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1.</a:t>
            </a:r>
            <a:r>
              <a:rPr lang="zh-CN" altLang="en-US" sz="2400" b="1">
                <a:solidFill>
                  <a:schemeClr val="tx1"/>
                </a:solidFill>
                <a:effectLst>
                  <a:outerShdw blurRad="38100" dist="19050" dir="2700000" algn="tl" rotWithShape="0">
                    <a:schemeClr val="dk1">
                      <a:alpha val="40000"/>
                    </a:schemeClr>
                  </a:outerShdw>
                </a:effectLst>
              </a:rPr>
              <a:t>用户注册与登录</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用户可以使用</a:t>
            </a:r>
            <a:r>
              <a:rPr lang="en-US" altLang="zh-CN" sz="2000">
                <a:solidFill>
                  <a:schemeClr val="tx1"/>
                </a:solidFill>
                <a:effectLst/>
              </a:rPr>
              <a:t>“</a:t>
            </a:r>
            <a:r>
              <a:rPr lang="zh-CN" altLang="en-US" sz="2000">
                <a:solidFill>
                  <a:schemeClr val="tx1"/>
                </a:solidFill>
                <a:effectLst/>
              </a:rPr>
              <a:t>我的商大</a:t>
            </a:r>
            <a:r>
              <a:rPr lang="en-US" altLang="zh-CN" sz="2000">
                <a:solidFill>
                  <a:schemeClr val="tx1"/>
                </a:solidFill>
                <a:effectLst/>
              </a:rPr>
              <a:t>”</a:t>
            </a:r>
            <a:r>
              <a:rPr lang="zh-CN" altLang="en-US" sz="2000">
                <a:solidFill>
                  <a:schemeClr val="tx1"/>
                </a:solidFill>
                <a:effectLst/>
              </a:rPr>
              <a:t>账号注册并登录。</a:t>
            </a:r>
            <a:endParaRPr lang="zh-CN" altLang="en-US" sz="2000">
              <a:solidFill>
                <a:schemeClr val="tx1"/>
              </a:solidFill>
              <a:effectLst/>
            </a:endParaRPr>
          </a:p>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2.课程信息发布</a:t>
            </a:r>
            <a:endParaRPr lang="en-US" altLang="zh-CN"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平台可以发布课程信息，包括课程名称、课程描述、教学大纲等，方便用户识别课程。</a:t>
            </a:r>
            <a:endParaRPr lang="zh-CN" altLang="en-US" sz="2000">
              <a:solidFill>
                <a:schemeClr val="tx1"/>
              </a:solidFill>
              <a:effectLst/>
            </a:endParaRPr>
          </a:p>
          <a:p>
            <a:pPr algn="l" fontAlgn="auto">
              <a:lnSpc>
                <a:spcPct val="150000"/>
              </a:lnSpc>
              <a:buClrTx/>
              <a:buSzTx/>
              <a:buFontTx/>
            </a:pPr>
            <a:r>
              <a:rPr lang="en-US" altLang="zh-CN" sz="2400" b="1">
                <a:solidFill>
                  <a:schemeClr val="tx1"/>
                </a:solidFill>
                <a:effectLst>
                  <a:outerShdw blurRad="38100" dist="19050" dir="2700000" algn="tl" rotWithShape="0">
                    <a:schemeClr val="dk1">
                      <a:alpha val="40000"/>
                    </a:schemeClr>
                  </a:outerShdw>
                </a:effectLst>
              </a:rPr>
              <a:t>3.课程评价与打分</a:t>
            </a:r>
            <a:endParaRPr lang="en-US" altLang="zh-CN"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学生可以对已完成的课程进行打分和评价，包括总体满意度、实践性、专业性、作业工作量、考试难度、给分情况等，以帮助其他学生快速了解课程特点。</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项目功能简介</a:t>
            </a:r>
            <a:endParaRPr lang="zh-CN" altLang="en-US" dirty="0">
              <a:sym typeface="+mn-lt"/>
            </a:endParaRPr>
          </a:p>
        </p:txBody>
      </p:sp>
      <p:sp>
        <p:nvSpPr>
          <p:cNvPr id="4" name="文本框 3"/>
          <p:cNvSpPr txBox="1"/>
          <p:nvPr/>
        </p:nvSpPr>
        <p:spPr>
          <a:xfrm>
            <a:off x="2055495" y="1195070"/>
            <a:ext cx="7345680" cy="5446395"/>
          </a:xfrm>
          <a:prstGeom prst="rect">
            <a:avLst/>
          </a:prstGeom>
          <a:noFill/>
        </p:spPr>
        <p:txBody>
          <a:bodyPr wrap="square" rtlCol="0">
            <a:spAutoFit/>
          </a:bodyPr>
          <a:lstStyle/>
          <a:p>
            <a:pPr fontAlgn="auto">
              <a:lnSpc>
                <a:spcPct val="150000"/>
              </a:lnSpc>
            </a:pPr>
            <a:r>
              <a:rPr lang="zh-CN" altLang="en-US" sz="2400" b="1">
                <a:solidFill>
                  <a:schemeClr val="tx1"/>
                </a:solidFill>
                <a:effectLst>
                  <a:outerShdw blurRad="38100" dist="19050" dir="2700000" algn="tl" rotWithShape="0">
                    <a:schemeClr val="dk1">
                      <a:alpha val="40000"/>
                    </a:schemeClr>
                  </a:outerShdw>
                </a:effectLst>
              </a:rPr>
              <a:t>4.信息浏览与搜索</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用户可以浏览所有课程的打分信息。</a:t>
            </a:r>
            <a:endParaRPr lang="zh-CN" altLang="en-US" sz="2000">
              <a:solidFill>
                <a:schemeClr val="tx1"/>
              </a:solidFill>
              <a:effectLst/>
            </a:endParaRPr>
          </a:p>
          <a:p>
            <a:pPr fontAlgn="auto">
              <a:lnSpc>
                <a:spcPct val="150000"/>
              </a:lnSpc>
            </a:pPr>
            <a:r>
              <a:rPr lang="zh-CN" altLang="en-US" sz="2000">
                <a:solidFill>
                  <a:schemeClr val="tx1"/>
                </a:solidFill>
                <a:effectLst/>
              </a:rPr>
              <a:t>提供多种搜索和筛选方式，如按课程名称、教师、学科、评分等进行搜索。</a:t>
            </a:r>
            <a:endParaRPr lang="zh-CN" altLang="en-US" sz="2000">
              <a:solidFill>
                <a:schemeClr val="tx1"/>
              </a:solidFill>
              <a:effectLst/>
            </a:endParaRPr>
          </a:p>
          <a:p>
            <a:pPr fontAlgn="auto">
              <a:lnSpc>
                <a:spcPct val="150000"/>
              </a:lnSpc>
            </a:pPr>
            <a:r>
              <a:rPr lang="zh-CN" altLang="en-US" sz="2000">
                <a:solidFill>
                  <a:schemeClr val="tx1"/>
                </a:solidFill>
                <a:effectLst/>
              </a:rPr>
              <a:t>支持按照评价时间、评分高低等条件筛选课程。</a:t>
            </a:r>
            <a:endParaRPr lang="zh-CN" altLang="en-US" sz="2000">
              <a:solidFill>
                <a:schemeClr val="tx1"/>
              </a:solidFill>
              <a:effectLst/>
            </a:endParaRPr>
          </a:p>
          <a:p>
            <a:pPr algn="l" fontAlgn="auto">
              <a:lnSpc>
                <a:spcPct val="150000"/>
              </a:lnSpc>
              <a:buClrTx/>
              <a:buSzTx/>
              <a:buFontTx/>
            </a:pPr>
            <a:r>
              <a:rPr lang="zh-CN" altLang="en-US" sz="2400" b="1">
                <a:solidFill>
                  <a:schemeClr val="tx1"/>
                </a:solidFill>
                <a:effectLst>
                  <a:outerShdw blurRad="38100" dist="19050" dir="2700000" algn="tl" rotWithShape="0">
                    <a:schemeClr val="dk1">
                      <a:alpha val="40000"/>
                    </a:schemeClr>
                  </a:outerShdw>
                </a:effectLst>
              </a:rPr>
              <a:t>5.课程推荐</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根据学生的评价历史和偏好，平台可以推荐适合的课程。</a:t>
            </a:r>
            <a:endParaRPr lang="zh-CN" altLang="en-US" sz="2000">
              <a:solidFill>
                <a:schemeClr val="tx1"/>
              </a:solidFill>
              <a:effectLst/>
            </a:endParaRPr>
          </a:p>
          <a:p>
            <a:pPr fontAlgn="auto">
              <a:lnSpc>
                <a:spcPct val="150000"/>
              </a:lnSpc>
            </a:pPr>
            <a:r>
              <a:rPr lang="zh-CN" altLang="en-US" sz="2000">
                <a:solidFill>
                  <a:schemeClr val="tx1"/>
                </a:solidFill>
                <a:effectLst/>
              </a:rPr>
              <a:t>提供个性化的课程推荐列表，帮助学生发现感兴趣的课程。</a:t>
            </a:r>
            <a:endParaRPr lang="zh-CN" altLang="en-US" sz="2000">
              <a:solidFill>
                <a:schemeClr val="tx1"/>
              </a:solidFill>
              <a:effectLst/>
            </a:endParaRPr>
          </a:p>
          <a:p>
            <a:pPr algn="l" fontAlgn="auto">
              <a:lnSpc>
                <a:spcPct val="150000"/>
              </a:lnSpc>
              <a:buClrTx/>
              <a:buSzTx/>
              <a:buFontTx/>
            </a:pPr>
            <a:r>
              <a:rPr lang="zh-CN" altLang="en-US" sz="2400" b="1">
                <a:solidFill>
                  <a:schemeClr val="tx1"/>
                </a:solidFill>
                <a:effectLst>
                  <a:outerShdw blurRad="38100" dist="19050" dir="2700000" algn="tl" rotWithShape="0">
                    <a:schemeClr val="dk1">
                      <a:alpha val="40000"/>
                    </a:schemeClr>
                  </a:outerShdw>
                </a:effectLst>
              </a:rPr>
              <a:t>6.教师查看</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教师同样可以登录平台，查看学生对课程的评价和反馈，以了解自己教学的优缺点，帮助教师分析学生反馈，指导教学改进。</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339725" y="148653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项目业务流程</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2" name="图片 1" descr="d51907231df997894509396e01340c1"/>
          <p:cNvPicPr>
            <a:picLocks noChangeAspect="1"/>
          </p:cNvPicPr>
          <p:nvPr/>
        </p:nvPicPr>
        <p:blipFill>
          <a:blip r:embed="rId2"/>
          <a:stretch>
            <a:fillRect/>
          </a:stretch>
        </p:blipFill>
        <p:spPr>
          <a:xfrm>
            <a:off x="2631440" y="0"/>
            <a:ext cx="8405495" cy="6858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7478" y="2759600"/>
            <a:ext cx="1223010" cy="1223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3520440" y="2759710"/>
            <a:ext cx="626237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6600" b="1" noProof="0" dirty="0">
                <a:ln>
                  <a:noFill/>
                </a:ln>
                <a:solidFill>
                  <a:srgbClr val="5B9BD5">
                    <a:lumMod val="50000"/>
                  </a:srgbClr>
                </a:solidFill>
                <a:effectLst/>
                <a:uLnTx/>
                <a:uFillTx/>
                <a:cs typeface="+mn-ea"/>
                <a:sym typeface="+mn-lt"/>
              </a:rPr>
              <a:t>项目页面展示</a:t>
            </a:r>
            <a:endParaRPr kumimoji="0" lang="zh-CN" altLang="en-US" sz="66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50" name="文本框 49"/>
          <p:cNvSpPr txBox="1"/>
          <p:nvPr/>
        </p:nvSpPr>
        <p:spPr>
          <a:xfrm>
            <a:off x="1401673" y="2968495"/>
            <a:ext cx="2580640" cy="92202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a:ln>
                  <a:noFill/>
                </a:ln>
                <a:solidFill>
                  <a:prstClr val="white"/>
                </a:solidFill>
                <a:effectLst/>
                <a:uLnTx/>
                <a:uFillTx/>
                <a:cs typeface="+mn-ea"/>
                <a:sym typeface="+mn-lt"/>
              </a:rPr>
              <a:t>03</a:t>
            </a:r>
            <a:endParaRPr kumimoji="0" lang="en-US" altLang="zh-CN" sz="4400" b="1" i="0" u="none" strike="noStrike" kern="1200" cap="none" spc="0" normalizeH="0" baseline="0" noProof="0" dirty="0">
              <a:ln>
                <a:noFill/>
              </a:ln>
              <a:solidFill>
                <a:prstClr val="white"/>
              </a:solidFill>
              <a:effectLst/>
              <a:uLnTx/>
              <a:uFillTx/>
              <a:cs typeface="+mn-ea"/>
              <a:sym typeface="+mn-lt"/>
            </a:endParaRPr>
          </a:p>
        </p:txBody>
      </p:sp>
      <p:sp>
        <p:nvSpPr>
          <p:cNvPr id="2" name="!!平滑1"/>
          <p:cNvSpPr/>
          <p:nvPr>
            <p:custDataLst>
              <p:tags r:id="rId1"/>
            </p:custDataLst>
          </p:nvPr>
        </p:nvSpPr>
        <p:spPr>
          <a:xfrm>
            <a:off x="-36830" y="2848610"/>
            <a:ext cx="5104765" cy="400939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7" name="任意多边形: 形状 6"/>
          <p:cNvSpPr/>
          <p:nvPr/>
        </p:nvSpPr>
        <p:spPr>
          <a:xfrm flipH="1">
            <a:off x="10236864" y="1"/>
            <a:ext cx="1955137" cy="1955137"/>
          </a:xfrm>
          <a:custGeom>
            <a:avLst/>
            <a:gdLst>
              <a:gd name="connsiteX0" fmla="*/ 1955137 w 1955137"/>
              <a:gd name="connsiteY0" fmla="*/ 0 h 1955137"/>
              <a:gd name="connsiteX1" fmla="*/ 1039781 w 1955137"/>
              <a:gd name="connsiteY1" fmla="*/ 0 h 1955137"/>
              <a:gd name="connsiteX2" fmla="*/ 0 w 1955137"/>
              <a:gd name="connsiteY2" fmla="*/ 1039781 h 1955137"/>
              <a:gd name="connsiteX3" fmla="*/ 0 w 1955137"/>
              <a:gd name="connsiteY3" fmla="*/ 1955137 h 1955137"/>
              <a:gd name="connsiteX4" fmla="*/ 1955137 w 1955137"/>
              <a:gd name="connsiteY4" fmla="*/ 0 h 195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137" h="1955137">
                <a:moveTo>
                  <a:pt x="1955137" y="0"/>
                </a:moveTo>
                <a:lnTo>
                  <a:pt x="1039781" y="0"/>
                </a:lnTo>
                <a:cubicBezTo>
                  <a:pt x="1039781" y="574255"/>
                  <a:pt x="574255" y="1039781"/>
                  <a:pt x="0" y="1039781"/>
                </a:cubicBezTo>
                <a:lnTo>
                  <a:pt x="0" y="1955137"/>
                </a:lnTo>
                <a:cubicBezTo>
                  <a:pt x="1079792" y="1955137"/>
                  <a:pt x="1955137" y="1079792"/>
                  <a:pt x="1955137" y="0"/>
                </a:cubicBezTo>
                <a:close/>
              </a:path>
            </a:pathLst>
          </a:custGeom>
          <a:gradFill flip="none" rotWithShape="1">
            <a:gsLst>
              <a:gs pos="0">
                <a:schemeClr val="accent1">
                  <a:alpha val="0"/>
                </a:schemeClr>
              </a:gs>
              <a:gs pos="98000">
                <a:schemeClr val="accent1"/>
              </a:gs>
            </a:gsLst>
            <a:lin ang="135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22222"/>
              </a:solidFill>
              <a:effectLst/>
              <a:uLnTx/>
              <a:uFillTx/>
              <a:latin typeface="OPPOSans M"/>
              <a:ea typeface="OPPOSans M"/>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174180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登录界面</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5" name="图片 4"/>
          <p:cNvPicPr>
            <a:picLocks noChangeAspect="1"/>
          </p:cNvPicPr>
          <p:nvPr/>
        </p:nvPicPr>
        <p:blipFill>
          <a:blip r:embed="rId2"/>
          <a:stretch>
            <a:fillRect/>
          </a:stretch>
        </p:blipFill>
        <p:spPr>
          <a:xfrm>
            <a:off x="1235075" y="1377315"/>
            <a:ext cx="9347349" cy="50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7203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注册界面</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3" name="图片 2"/>
          <p:cNvPicPr>
            <a:picLocks noChangeAspect="1"/>
          </p:cNvPicPr>
          <p:nvPr/>
        </p:nvPicPr>
        <p:blipFill>
          <a:blip r:embed="rId2"/>
          <a:stretch>
            <a:fillRect/>
          </a:stretch>
        </p:blipFill>
        <p:spPr>
          <a:xfrm>
            <a:off x="1235075" y="1377315"/>
            <a:ext cx="9306773" cy="50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42265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学生个人信息</a:t>
            </a:r>
            <a:r>
              <a:rPr lang="zh-CN" altLang="en-US" dirty="0">
                <a:sym typeface="+mn-lt"/>
              </a:rPr>
              <a:t>界面</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3" name="图片 2"/>
          <p:cNvPicPr>
            <a:picLocks noChangeAspect="1"/>
          </p:cNvPicPr>
          <p:nvPr/>
        </p:nvPicPr>
        <p:blipFill>
          <a:blip r:embed="rId2"/>
          <a:stretch>
            <a:fillRect/>
          </a:stretch>
        </p:blipFill>
        <p:spPr>
          <a:xfrm>
            <a:off x="1235075" y="1343660"/>
            <a:ext cx="9329276" cy="50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学生查看所有</a:t>
            </a:r>
            <a:r>
              <a:rPr lang="zh-CN" altLang="en-US" dirty="0">
                <a:sym typeface="+mn-lt"/>
              </a:rPr>
              <a:t>课程</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2" name="图片 1"/>
          <p:cNvPicPr>
            <a:picLocks noChangeAspect="1"/>
          </p:cNvPicPr>
          <p:nvPr/>
        </p:nvPicPr>
        <p:blipFill>
          <a:blip r:embed="rId2"/>
          <a:stretch>
            <a:fillRect/>
          </a:stretch>
        </p:blipFill>
        <p:spPr>
          <a:xfrm>
            <a:off x="1235075" y="1377315"/>
            <a:ext cx="9370368" cy="50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学生课程智能</a:t>
            </a:r>
            <a:r>
              <a:rPr lang="zh-CN" altLang="en-US" dirty="0">
                <a:sym typeface="+mn-lt"/>
              </a:rPr>
              <a:t>推荐</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3" name="图片 2"/>
          <p:cNvPicPr>
            <a:picLocks noChangeAspect="1"/>
          </p:cNvPicPr>
          <p:nvPr/>
        </p:nvPicPr>
        <p:blipFill>
          <a:blip r:embed="rId2"/>
          <a:stretch>
            <a:fillRect/>
          </a:stretch>
        </p:blipFill>
        <p:spPr>
          <a:xfrm>
            <a:off x="1284605" y="1343660"/>
            <a:ext cx="9204526" cy="50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学生已选课程</a:t>
            </a:r>
            <a:r>
              <a:rPr lang="zh-CN" altLang="en-US" dirty="0">
                <a:sym typeface="+mn-lt"/>
              </a:rPr>
              <a:t>界面</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2" name="图片 1"/>
          <p:cNvPicPr>
            <a:picLocks noChangeAspect="1"/>
          </p:cNvPicPr>
          <p:nvPr/>
        </p:nvPicPr>
        <p:blipFill>
          <a:blip r:embed="rId2"/>
          <a:stretch>
            <a:fillRect/>
          </a:stretch>
        </p:blipFill>
        <p:spPr>
          <a:xfrm>
            <a:off x="1235075" y="1343660"/>
            <a:ext cx="9254761" cy="50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形 15"/>
          <p:cNvSpPr/>
          <p:nvPr/>
        </p:nvSpPr>
        <p:spPr>
          <a:xfrm>
            <a:off x="-299" y="0"/>
            <a:ext cx="4835956" cy="6858000"/>
          </a:xfrm>
          <a:prstGeom prst="homePlate">
            <a:avLst/>
          </a:prstGeom>
          <a:solidFill>
            <a:schemeClr val="accent1"/>
          </a:solidFill>
          <a:ln w="7620" cap="flat">
            <a:noFill/>
            <a:prstDash val="solid"/>
            <a:miter/>
          </a:ln>
        </p:spPr>
        <p:txBody>
          <a:bodyPr rtlCol="0" anchor="ctr"/>
          <a:p>
            <a:endParaRPr lang="zh-CN" altLang="en-US"/>
          </a:p>
        </p:txBody>
      </p:sp>
      <p:sp>
        <p:nvSpPr>
          <p:cNvPr id="3" name="TextBox 3"/>
          <p:cNvSpPr txBox="1"/>
          <p:nvPr/>
        </p:nvSpPr>
        <p:spPr>
          <a:xfrm>
            <a:off x="297888" y="201325"/>
            <a:ext cx="540060" cy="118430"/>
          </a:xfrm>
          <a:prstGeom prst="rect">
            <a:avLst/>
          </a:prstGeom>
          <a:noFill/>
        </p:spPr>
        <p:txBody>
          <a:bodyPr wrap="square" rtlCol="0">
            <a:spAutoFit/>
          </a:bodyPr>
          <a:lstStyle/>
          <a:p>
            <a:pPr>
              <a:lnSpc>
                <a:spcPct val="200000"/>
              </a:lnSpc>
            </a:pPr>
            <a:r>
              <a:rPr lang="en-US" altLang="zh-CN" sz="100" dirty="0">
                <a:noFill/>
                <a:latin typeface="微软雅黑" panose="020B0503020204020204" pitchFamily="34" charset="-122"/>
              </a:rPr>
              <a:t>PPT</a:t>
            </a:r>
            <a:r>
              <a:rPr lang="zh-CN" altLang="en-US" sz="100" dirty="0">
                <a:noFill/>
                <a:latin typeface="微软雅黑" panose="020B0503020204020204" pitchFamily="34" charset="-122"/>
              </a:rPr>
              <a:t>模板 </a:t>
            </a:r>
            <a:r>
              <a:rPr lang="en-US" altLang="zh-CN" sz="100" dirty="0">
                <a:noFill/>
                <a:latin typeface="微软雅黑" panose="020B0503020204020204" pitchFamily="34" charset="-122"/>
              </a:rPr>
              <a:t>http://www.1ppt.com/moban/</a:t>
            </a:r>
            <a:r>
              <a:rPr lang="zh-CN" altLang="en-US" sz="100" dirty="0">
                <a:noFill/>
                <a:latin typeface="微软雅黑" panose="020B0503020204020204" pitchFamily="34" charset="-122"/>
              </a:rPr>
              <a:t> </a:t>
            </a:r>
            <a:endParaRPr lang="en-US" altLang="zh-CN" sz="100" dirty="0">
              <a:noFill/>
              <a:latin typeface="微软雅黑" panose="020B0503020204020204" pitchFamily="34" charset="-122"/>
            </a:endParaRPr>
          </a:p>
        </p:txBody>
      </p:sp>
      <p:grpSp>
        <p:nvGrpSpPr>
          <p:cNvPr id="6" name="组合 5"/>
          <p:cNvGrpSpPr/>
          <p:nvPr>
            <p:custDataLst>
              <p:tags r:id="rId1"/>
            </p:custDataLst>
          </p:nvPr>
        </p:nvGrpSpPr>
        <p:grpSpPr>
          <a:xfrm>
            <a:off x="4241229" y="1466420"/>
            <a:ext cx="3365500" cy="914400"/>
            <a:chOff x="8225" y="3858"/>
            <a:chExt cx="5300" cy="1440"/>
          </a:xfrm>
        </p:grpSpPr>
        <p:sp>
          <p:nvSpPr>
            <p:cNvPr id="55" name="矩形 54"/>
            <p:cNvSpPr/>
            <p:nvPr>
              <p:custDataLst>
                <p:tags r:id="rId2"/>
              </p:custDataLst>
            </p:nvPr>
          </p:nvSpPr>
          <p:spPr>
            <a:xfrm rot="16200000" flipV="1">
              <a:off x="9238" y="3566"/>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4" name="流程图: 接点 3"/>
            <p:cNvSpPr/>
            <p:nvPr>
              <p:custDataLst>
                <p:tags r:id="rId3"/>
              </p:custDataLst>
            </p:nvPr>
          </p:nvSpPr>
          <p:spPr>
            <a:xfrm>
              <a:off x="8225" y="3858"/>
              <a:ext cx="1440" cy="1440"/>
            </a:xfrm>
            <a:prstGeom prst="rect">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50" name="文本框 49"/>
            <p:cNvSpPr txBox="1"/>
            <p:nvPr>
              <p:custDataLst>
                <p:tags r:id="rId4"/>
              </p:custDataLst>
            </p:nvPr>
          </p:nvSpPr>
          <p:spPr>
            <a:xfrm>
              <a:off x="9665" y="4168"/>
              <a:ext cx="3860" cy="822"/>
            </a:xfrm>
            <a:prstGeom prst="rect">
              <a:avLst/>
            </a:prstGeom>
            <a:noFill/>
          </p:spPr>
          <p:txBody>
            <a:bodyPr wrap="square" rtlCol="0" anchor="t">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7E6E6">
                      <a:lumMod val="25000"/>
                    </a:srgbClr>
                  </a:solidFill>
                  <a:effectLst/>
                  <a:uLnTx/>
                  <a:uFillTx/>
                  <a:cs typeface="+mn-ea"/>
                  <a:sym typeface="+mn-lt"/>
                </a:rPr>
                <a:t>项目背景简介</a:t>
              </a:r>
              <a:endParaRPr kumimoji="0" lang="zh-CN" altLang="en-US" sz="2800" b="1" i="0" u="none" strike="noStrike" kern="1200" cap="none" spc="0" normalizeH="0" baseline="0" noProof="0" dirty="0">
                <a:ln>
                  <a:noFill/>
                </a:ln>
                <a:solidFill>
                  <a:srgbClr val="E7E6E6">
                    <a:lumMod val="25000"/>
                  </a:srgbClr>
                </a:solidFill>
                <a:effectLst/>
                <a:uLnTx/>
                <a:uFillTx/>
                <a:cs typeface="+mn-ea"/>
                <a:sym typeface="+mn-lt"/>
              </a:endParaRPr>
            </a:p>
          </p:txBody>
        </p:sp>
        <p:sp>
          <p:nvSpPr>
            <p:cNvPr id="5" name="文本框 4"/>
            <p:cNvSpPr txBox="1"/>
            <p:nvPr>
              <p:custDataLst>
                <p:tags r:id="rId5"/>
              </p:custDataLst>
            </p:nvPr>
          </p:nvSpPr>
          <p:spPr>
            <a:xfrm>
              <a:off x="8380" y="4168"/>
              <a:ext cx="1130" cy="822"/>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E7E6E6">
                      <a:lumMod val="25000"/>
                    </a:srgbClr>
                  </a:solidFill>
                  <a:effectLst/>
                  <a:uLnTx/>
                  <a:uFillTx/>
                  <a:cs typeface="+mn-ea"/>
                  <a:sym typeface="+mn-lt"/>
                </a:rPr>
                <a:t>01</a:t>
              </a:r>
              <a:endParaRPr kumimoji="0" lang="en-US" altLang="zh-CN" sz="2800" b="1" i="0" u="none" strike="noStrike" kern="1200" cap="none" spc="0" normalizeH="0" baseline="0" noProof="0" dirty="0">
                <a:ln>
                  <a:noFill/>
                </a:ln>
                <a:solidFill>
                  <a:srgbClr val="E7E6E6">
                    <a:lumMod val="25000"/>
                  </a:srgbClr>
                </a:solidFill>
                <a:effectLst/>
                <a:uLnTx/>
                <a:uFillTx/>
                <a:cs typeface="+mn-ea"/>
                <a:sym typeface="+mn-lt"/>
              </a:endParaRPr>
            </a:p>
          </p:txBody>
        </p:sp>
      </p:grpSp>
      <p:grpSp>
        <p:nvGrpSpPr>
          <p:cNvPr id="7" name="组合 6"/>
          <p:cNvGrpSpPr/>
          <p:nvPr>
            <p:custDataLst>
              <p:tags r:id="rId6"/>
            </p:custDataLst>
          </p:nvPr>
        </p:nvGrpSpPr>
        <p:grpSpPr>
          <a:xfrm>
            <a:off x="4835365" y="2961845"/>
            <a:ext cx="1903730" cy="914400"/>
            <a:chOff x="8307" y="4320"/>
            <a:chExt cx="2998" cy="1440"/>
          </a:xfrm>
        </p:grpSpPr>
        <p:sp>
          <p:nvSpPr>
            <p:cNvPr id="8" name="矩形 7"/>
            <p:cNvSpPr/>
            <p:nvPr>
              <p:custDataLst>
                <p:tags r:id="rId7"/>
              </p:custDataLst>
            </p:nvPr>
          </p:nvSpPr>
          <p:spPr>
            <a:xfrm rot="16200000" flipV="1">
              <a:off x="9748" y="4043"/>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9" name="流程图: 接点 8"/>
            <p:cNvSpPr/>
            <p:nvPr>
              <p:custDataLst>
                <p:tags r:id="rId8"/>
              </p:custDataLst>
            </p:nvPr>
          </p:nvSpPr>
          <p:spPr>
            <a:xfrm>
              <a:off x="8307" y="4320"/>
              <a:ext cx="1440" cy="1440"/>
            </a:xfrm>
            <a:prstGeom prst="rect">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1" name="文本框 10"/>
            <p:cNvSpPr txBox="1"/>
            <p:nvPr>
              <p:custDataLst>
                <p:tags r:id="rId9"/>
              </p:custDataLst>
            </p:nvPr>
          </p:nvSpPr>
          <p:spPr>
            <a:xfrm>
              <a:off x="8535" y="4634"/>
              <a:ext cx="1130" cy="822"/>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E7E6E6">
                      <a:lumMod val="25000"/>
                    </a:srgbClr>
                  </a:solidFill>
                  <a:effectLst/>
                  <a:uLnTx/>
                  <a:uFillTx/>
                  <a:cs typeface="+mn-ea"/>
                  <a:sym typeface="+mn-lt"/>
                </a:rPr>
                <a:t>02</a:t>
              </a:r>
              <a:endParaRPr kumimoji="0" lang="en-US" altLang="zh-CN" sz="2800" b="1" i="0" u="none" strike="noStrike" kern="1200" cap="none" spc="0" normalizeH="0" baseline="0" noProof="0" dirty="0">
                <a:ln>
                  <a:noFill/>
                </a:ln>
                <a:solidFill>
                  <a:srgbClr val="E7E6E6">
                    <a:lumMod val="25000"/>
                  </a:srgbClr>
                </a:solidFill>
                <a:effectLst/>
                <a:uLnTx/>
                <a:uFillTx/>
                <a:cs typeface="+mn-ea"/>
                <a:sym typeface="+mn-lt"/>
              </a:endParaRPr>
            </a:p>
          </p:txBody>
        </p:sp>
      </p:grpSp>
      <p:grpSp>
        <p:nvGrpSpPr>
          <p:cNvPr id="12" name="组合 11"/>
          <p:cNvGrpSpPr/>
          <p:nvPr>
            <p:custDataLst>
              <p:tags r:id="rId10"/>
            </p:custDataLst>
          </p:nvPr>
        </p:nvGrpSpPr>
        <p:grpSpPr>
          <a:xfrm>
            <a:off x="4339430" y="3161235"/>
            <a:ext cx="4234815" cy="2125980"/>
            <a:chOff x="7526" y="2773"/>
            <a:chExt cx="6669" cy="3348"/>
          </a:xfrm>
        </p:grpSpPr>
        <p:sp>
          <p:nvSpPr>
            <p:cNvPr id="13" name="矩形 12"/>
            <p:cNvSpPr/>
            <p:nvPr>
              <p:custDataLst>
                <p:tags r:id="rId11"/>
              </p:custDataLst>
            </p:nvPr>
          </p:nvSpPr>
          <p:spPr>
            <a:xfrm rot="16200000" flipV="1">
              <a:off x="9052" y="4354"/>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4" name="流程图: 接点 13"/>
            <p:cNvSpPr/>
            <p:nvPr>
              <p:custDataLst>
                <p:tags r:id="rId12"/>
              </p:custDataLst>
            </p:nvPr>
          </p:nvSpPr>
          <p:spPr>
            <a:xfrm>
              <a:off x="7526" y="4681"/>
              <a:ext cx="1440" cy="1440"/>
            </a:xfrm>
            <a:prstGeom prst="rect">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custDataLst>
                <p:tags r:id="rId13"/>
              </p:custDataLst>
            </p:nvPr>
          </p:nvSpPr>
          <p:spPr>
            <a:xfrm>
              <a:off x="9747" y="2773"/>
              <a:ext cx="4448" cy="822"/>
            </a:xfrm>
            <a:prstGeom prst="rect">
              <a:avLst/>
            </a:prstGeom>
            <a:noFill/>
          </p:spPr>
          <p:txBody>
            <a:bodyPr wrap="square" rtlCol="0" anchor="t">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7E6E6">
                      <a:lumMod val="25000"/>
                    </a:srgbClr>
                  </a:solidFill>
                  <a:effectLst/>
                  <a:uLnTx/>
                  <a:uFillTx/>
                  <a:cs typeface="+mn-ea"/>
                  <a:sym typeface="+mn-lt"/>
                </a:rPr>
                <a:t>项目功能简介</a:t>
              </a:r>
              <a:endParaRPr kumimoji="0" lang="zh-CN" altLang="en-US" sz="2800" b="1" i="0" u="none" strike="noStrike" kern="1200" cap="none" spc="0" normalizeH="0" baseline="0" noProof="0" dirty="0">
                <a:ln>
                  <a:noFill/>
                </a:ln>
                <a:solidFill>
                  <a:srgbClr val="E7E6E6">
                    <a:lumMod val="25000"/>
                  </a:srgbClr>
                </a:solidFill>
                <a:effectLst/>
                <a:uLnTx/>
                <a:uFillTx/>
                <a:cs typeface="+mn-ea"/>
                <a:sym typeface="+mn-lt"/>
              </a:endParaRPr>
            </a:p>
          </p:txBody>
        </p:sp>
        <p:sp>
          <p:nvSpPr>
            <p:cNvPr id="16" name="文本框 15"/>
            <p:cNvSpPr txBox="1"/>
            <p:nvPr>
              <p:custDataLst>
                <p:tags r:id="rId14"/>
              </p:custDataLst>
            </p:nvPr>
          </p:nvSpPr>
          <p:spPr>
            <a:xfrm>
              <a:off x="7681" y="4990"/>
              <a:ext cx="1130" cy="822"/>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E7E6E6">
                      <a:lumMod val="25000"/>
                    </a:srgbClr>
                  </a:solidFill>
                  <a:effectLst/>
                  <a:uLnTx/>
                  <a:uFillTx/>
                  <a:cs typeface="+mn-ea"/>
                  <a:sym typeface="+mn-lt"/>
                </a:rPr>
                <a:t>03</a:t>
              </a:r>
              <a:endParaRPr kumimoji="0" lang="en-US" altLang="zh-CN" sz="2800" b="1" i="0" u="none" strike="noStrike" kern="1200" cap="none" spc="0" normalizeH="0" baseline="0" noProof="0" dirty="0">
                <a:ln>
                  <a:noFill/>
                </a:ln>
                <a:solidFill>
                  <a:srgbClr val="E7E6E6">
                    <a:lumMod val="25000"/>
                  </a:srgbClr>
                </a:solidFill>
                <a:effectLst/>
                <a:uLnTx/>
                <a:uFillTx/>
                <a:cs typeface="+mn-ea"/>
                <a:sym typeface="+mn-lt"/>
              </a:endParaRPr>
            </a:p>
          </p:txBody>
        </p:sp>
      </p:grpSp>
      <p:sp>
        <p:nvSpPr>
          <p:cNvPr id="20" name="文本框 19"/>
          <p:cNvSpPr txBox="1"/>
          <p:nvPr>
            <p:custDataLst>
              <p:tags r:id="rId15"/>
            </p:custDataLst>
          </p:nvPr>
        </p:nvSpPr>
        <p:spPr>
          <a:xfrm>
            <a:off x="5253990" y="4568190"/>
            <a:ext cx="2699385" cy="521970"/>
          </a:xfrm>
          <a:prstGeom prst="rect">
            <a:avLst/>
          </a:prstGeom>
          <a:noFill/>
        </p:spPr>
        <p:txBody>
          <a:bodyPr wrap="square" rtlCol="0" anchor="t">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7E6E6">
                    <a:lumMod val="25000"/>
                  </a:srgbClr>
                </a:solidFill>
                <a:effectLst/>
                <a:uLnTx/>
                <a:uFillTx/>
                <a:cs typeface="+mn-ea"/>
                <a:sym typeface="+mn-lt"/>
              </a:rPr>
              <a:t>项目页面展示</a:t>
            </a:r>
            <a:endParaRPr kumimoji="0" lang="zh-CN" altLang="en-US" sz="2800" b="1" i="0" u="none" strike="noStrike" kern="1200" cap="none" spc="0" normalizeH="0" baseline="0" noProof="0" dirty="0">
              <a:ln>
                <a:noFill/>
              </a:ln>
              <a:solidFill>
                <a:srgbClr val="E7E6E6">
                  <a:lumMod val="25000"/>
                </a:srgbClr>
              </a:solidFill>
              <a:effectLst/>
              <a:uLnTx/>
              <a:uFillTx/>
              <a:cs typeface="+mn-ea"/>
              <a:sym typeface="+mn-lt"/>
            </a:endParaRPr>
          </a:p>
        </p:txBody>
      </p:sp>
      <p:sp>
        <p:nvSpPr>
          <p:cNvPr id="29" name="文本框 9"/>
          <p:cNvSpPr txBox="1"/>
          <p:nvPr/>
        </p:nvSpPr>
        <p:spPr>
          <a:xfrm>
            <a:off x="837948" y="1612265"/>
            <a:ext cx="209550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prstClr val="white"/>
                </a:solidFill>
                <a:effectLst/>
                <a:uLnTx/>
                <a:uFillTx/>
                <a:cs typeface="+mn-ea"/>
                <a:sym typeface="+mn-lt"/>
              </a:rPr>
              <a:t>目</a:t>
            </a:r>
            <a:endParaRPr kumimoji="0" lang="zh-CN" altLang="en-US" sz="6600" b="1" i="0" u="none" strike="noStrike" kern="1200" cap="none" spc="0" normalizeH="0" baseline="0" noProof="0" dirty="0">
              <a:ln>
                <a:noFill/>
              </a:ln>
              <a:solidFill>
                <a:prstClr val="white"/>
              </a:solidFill>
              <a:effectLst/>
              <a:uLnTx/>
              <a:uFillTx/>
              <a:cs typeface="+mn-ea"/>
              <a:sym typeface="+mn-lt"/>
            </a:endParaRPr>
          </a:p>
        </p:txBody>
      </p:sp>
      <p:sp>
        <p:nvSpPr>
          <p:cNvPr id="30" name="文本框 9"/>
          <p:cNvSpPr txBox="1"/>
          <p:nvPr/>
        </p:nvSpPr>
        <p:spPr>
          <a:xfrm>
            <a:off x="837948" y="3018790"/>
            <a:ext cx="209550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prstClr val="white"/>
                </a:solidFill>
                <a:effectLst/>
                <a:uLnTx/>
                <a:uFillTx/>
                <a:cs typeface="+mn-ea"/>
                <a:sym typeface="+mn-lt"/>
              </a:rPr>
              <a:t>录</a:t>
            </a:r>
            <a:endParaRPr kumimoji="0" lang="zh-CN" altLang="en-US" sz="6600" b="1" i="0" u="none" strike="noStrike" kern="1200" cap="none" spc="0" normalizeH="0" baseline="0" noProof="0" dirty="0">
              <a:ln>
                <a:noFill/>
              </a:ln>
              <a:solidFill>
                <a:prstClr val="white"/>
              </a:solidFill>
              <a:effectLst/>
              <a:uLnTx/>
              <a:uFillTx/>
              <a:cs typeface="+mn-ea"/>
              <a:sym typeface="+mn-lt"/>
            </a:endParaRPr>
          </a:p>
        </p:txBody>
      </p:sp>
      <p:sp>
        <p:nvSpPr>
          <p:cNvPr id="31" name="文本框 9"/>
          <p:cNvSpPr txBox="1"/>
          <p:nvPr/>
        </p:nvSpPr>
        <p:spPr>
          <a:xfrm>
            <a:off x="837948" y="4462780"/>
            <a:ext cx="2095500" cy="58356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white"/>
                </a:solidFill>
                <a:effectLst/>
                <a:uLnTx/>
                <a:uFillTx/>
                <a:cs typeface="+mn-ea"/>
                <a:sym typeface="+mn-lt"/>
              </a:rPr>
              <a:t>contents</a:t>
            </a:r>
            <a:endParaRPr kumimoji="0" lang="en-US" altLang="zh-CN" sz="3200" b="1"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学生历史选课及</a:t>
            </a:r>
            <a:r>
              <a:rPr lang="zh-CN" altLang="en-US" dirty="0">
                <a:sym typeface="+mn-lt"/>
              </a:rPr>
              <a:t>评分</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3" name="图片 2"/>
          <p:cNvPicPr>
            <a:picLocks noChangeAspect="1"/>
          </p:cNvPicPr>
          <p:nvPr/>
        </p:nvPicPr>
        <p:blipFill>
          <a:blip r:embed="rId2"/>
          <a:stretch>
            <a:fillRect/>
          </a:stretch>
        </p:blipFill>
        <p:spPr>
          <a:xfrm>
            <a:off x="1235075" y="1377315"/>
            <a:ext cx="9283147" cy="50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管理员查看并管理用户</a:t>
            </a:r>
            <a:r>
              <a:rPr lang="zh-CN" altLang="en-US" dirty="0">
                <a:sym typeface="+mn-lt"/>
              </a:rPr>
              <a:t>信息</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2" name="图片 1"/>
          <p:cNvPicPr>
            <a:picLocks noChangeAspect="1"/>
          </p:cNvPicPr>
          <p:nvPr/>
        </p:nvPicPr>
        <p:blipFill>
          <a:blip r:embed="rId2"/>
          <a:stretch>
            <a:fillRect/>
          </a:stretch>
        </p:blipFill>
        <p:spPr>
          <a:xfrm>
            <a:off x="1376680" y="1377315"/>
            <a:ext cx="9267486" cy="50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管理员查看并管理</a:t>
            </a:r>
            <a:r>
              <a:rPr lang="zh-CN" altLang="en-US" dirty="0">
                <a:sym typeface="+mn-lt"/>
              </a:rPr>
              <a:t>所有课程</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3" name="图片 2"/>
          <p:cNvPicPr>
            <a:picLocks noChangeAspect="1"/>
          </p:cNvPicPr>
          <p:nvPr/>
        </p:nvPicPr>
        <p:blipFill>
          <a:blip r:embed="rId2"/>
          <a:stretch>
            <a:fillRect/>
          </a:stretch>
        </p:blipFill>
        <p:spPr>
          <a:xfrm>
            <a:off x="1235075" y="1343660"/>
            <a:ext cx="9251397" cy="50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3847465"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管理员新增</a:t>
            </a:r>
            <a:r>
              <a:rPr lang="zh-CN" altLang="en-US" dirty="0">
                <a:sym typeface="+mn-lt"/>
              </a:rPr>
              <a:t>课程</a:t>
            </a:r>
            <a:endParaRPr lang="zh-CN" altLang="en-US" dirty="0">
              <a:sym typeface="+mn-l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pic>
        <p:nvPicPr>
          <p:cNvPr id="2" name="图片 1"/>
          <p:cNvPicPr>
            <a:picLocks noChangeAspect="1"/>
          </p:cNvPicPr>
          <p:nvPr/>
        </p:nvPicPr>
        <p:blipFill>
          <a:blip r:embed="rId2"/>
          <a:stretch>
            <a:fillRect/>
          </a:stretch>
        </p:blipFill>
        <p:spPr>
          <a:xfrm>
            <a:off x="1376680" y="1486535"/>
            <a:ext cx="9281664" cy="50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9"/>
          <p:cNvSpPr txBox="1"/>
          <p:nvPr/>
        </p:nvSpPr>
        <p:spPr>
          <a:xfrm>
            <a:off x="635794" y="2550251"/>
            <a:ext cx="6718300" cy="1322070"/>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0" normalizeH="0" baseline="0" noProof="0" dirty="0">
                <a:ln>
                  <a:noFill/>
                </a:ln>
                <a:solidFill>
                  <a:srgbClr val="5B9BD5">
                    <a:lumMod val="50000"/>
                  </a:srgbClr>
                </a:solidFill>
                <a:effectLst/>
                <a:uLnTx/>
                <a:uFillTx/>
                <a:cs typeface="+mn-ea"/>
                <a:sym typeface="+mn-lt"/>
              </a:rPr>
              <a:t>谢谢大家</a:t>
            </a:r>
            <a:endParaRPr kumimoji="0" lang="zh-CN" altLang="en-US" sz="80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15" name="图形 15"/>
          <p:cNvSpPr/>
          <p:nvPr/>
        </p:nvSpPr>
        <p:spPr>
          <a:xfrm>
            <a:off x="7861001" y="0"/>
            <a:ext cx="4835956" cy="6858000"/>
          </a:xfrm>
          <a:custGeom>
            <a:avLst/>
            <a:gdLst>
              <a:gd name="connsiteX0" fmla="*/ 3581400 w 4835956"/>
              <a:gd name="connsiteY0" fmla="*/ 6858000 h 6858000"/>
              <a:gd name="connsiteX1" fmla="*/ 0 w 4835956"/>
              <a:gd name="connsiteY1" fmla="*/ 2781757 h 6858000"/>
              <a:gd name="connsiteX2" fmla="*/ 3108960 w 4835956"/>
              <a:gd name="connsiteY2" fmla="*/ 0 h 6858000"/>
              <a:gd name="connsiteX3" fmla="*/ 4835957 w 4835956"/>
              <a:gd name="connsiteY3" fmla="*/ 0 h 6858000"/>
              <a:gd name="connsiteX4" fmla="*/ 4835957 w 4835956"/>
              <a:gd name="connsiteY4" fmla="*/ 6858000 h 6858000"/>
              <a:gd name="connsiteX5" fmla="*/ 3581400 w 4835956"/>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5956" h="6858000">
                <a:moveTo>
                  <a:pt x="3581400" y="6858000"/>
                </a:moveTo>
                <a:lnTo>
                  <a:pt x="0" y="2781757"/>
                </a:lnTo>
                <a:lnTo>
                  <a:pt x="3108960" y="0"/>
                </a:lnTo>
                <a:lnTo>
                  <a:pt x="4835957" y="0"/>
                </a:lnTo>
                <a:lnTo>
                  <a:pt x="4835957" y="6858000"/>
                </a:lnTo>
                <a:lnTo>
                  <a:pt x="3581400" y="6858000"/>
                </a:lnTo>
                <a:close/>
              </a:path>
            </a:pathLst>
          </a:custGeom>
          <a:solidFill>
            <a:schemeClr val="accent1"/>
          </a:solidFill>
          <a:ln w="7620" cap="flat">
            <a:noFill/>
            <a:prstDash val="solid"/>
            <a:miter/>
          </a:ln>
        </p:spPr>
        <p:txBody>
          <a:bodyPr rtlCol="0" anchor="ctr"/>
          <a:p>
            <a:endParaRPr lang="zh-CN" altLang="en-US"/>
          </a:p>
        </p:txBody>
      </p:sp>
      <p:sp>
        <p:nvSpPr>
          <p:cNvPr id="14" name="平行四边形 13"/>
          <p:cNvSpPr/>
          <p:nvPr>
            <p:custDataLst>
              <p:tags r:id="rId1"/>
            </p:custDataLst>
          </p:nvPr>
        </p:nvSpPr>
        <p:spPr>
          <a:xfrm flipH="1">
            <a:off x="570048" y="4327311"/>
            <a:ext cx="6217920" cy="126365"/>
          </a:xfrm>
          <a:prstGeom prst="parallelogram">
            <a:avLst>
              <a:gd name="adj" fmla="val 77108"/>
            </a:avLst>
          </a:prstGeom>
          <a:gradFill flip="none" rotWithShape="1">
            <a:gsLst>
              <a:gs pos="100000">
                <a:schemeClr val="accent1"/>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4/3*#ppt_w"/>
                                          </p:val>
                                        </p:tav>
                                        <p:tav tm="100000">
                                          <p:val>
                                            <p:strVal val="#ppt_w"/>
                                          </p:val>
                                        </p:tav>
                                      </p:tavLst>
                                    </p:anim>
                                    <p:anim calcmode="lin" valueType="num">
                                      <p:cBhvr>
                                        <p:cTn id="8" dur="500" fill="hold"/>
                                        <p:tgtEl>
                                          <p:spTgt spid="15"/>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p:stCondLst>
                                            <p:cond delay="0"/>
                                          </p:stCondLst>
                                        </p:cTn>
                                        <p:tgtEl>
                                          <p:spTgt spid="1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2" dur="500">
                                          <p:stCondLst>
                                            <p:cond delay="0"/>
                                          </p:stCondLst>
                                        </p:cTn>
                                        <p:tgtEl>
                                          <p:spTgt spid="1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3" dur="500">
                                          <p:stCondLst>
                                            <p:cond delay="0"/>
                                          </p:stCondLst>
                                        </p:cTn>
                                        <p:tgtEl>
                                          <p:spTgt spid="14"/>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7478" y="2759600"/>
            <a:ext cx="1223010" cy="1223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3411855" y="2848610"/>
            <a:ext cx="6825615"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6600" b="1" noProof="0" dirty="0">
                <a:ln>
                  <a:noFill/>
                </a:ln>
                <a:solidFill>
                  <a:srgbClr val="5B9BD5">
                    <a:lumMod val="50000"/>
                  </a:srgbClr>
                </a:solidFill>
                <a:effectLst/>
                <a:uLnTx/>
                <a:uFillTx/>
                <a:cs typeface="+mn-ea"/>
                <a:sym typeface="+mn-lt"/>
              </a:rPr>
              <a:t>项目背景简介</a:t>
            </a:r>
            <a:endParaRPr kumimoji="0" lang="zh-CN" altLang="en-US" sz="66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50" name="文本框 49"/>
          <p:cNvSpPr txBox="1"/>
          <p:nvPr/>
        </p:nvSpPr>
        <p:spPr>
          <a:xfrm>
            <a:off x="1448663" y="2968495"/>
            <a:ext cx="2580640" cy="92202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a:ln>
                  <a:noFill/>
                </a:ln>
                <a:solidFill>
                  <a:prstClr val="white"/>
                </a:solidFill>
                <a:effectLst/>
                <a:uLnTx/>
                <a:uFillTx/>
                <a:cs typeface="+mn-ea"/>
                <a:sym typeface="+mn-lt"/>
              </a:rPr>
              <a:t>01</a:t>
            </a:r>
            <a:endParaRPr kumimoji="0" lang="en-US" altLang="zh-CN" sz="4400" b="1" i="0" u="none" strike="noStrike" kern="1200" cap="none" spc="0" normalizeH="0" baseline="0" noProof="0" dirty="0">
              <a:ln>
                <a:noFill/>
              </a:ln>
              <a:solidFill>
                <a:prstClr val="white"/>
              </a:solidFill>
              <a:effectLst/>
              <a:uLnTx/>
              <a:uFillTx/>
              <a:cs typeface="+mn-ea"/>
              <a:sym typeface="+mn-lt"/>
            </a:endParaRPr>
          </a:p>
        </p:txBody>
      </p:sp>
      <p:sp>
        <p:nvSpPr>
          <p:cNvPr id="2" name="!!平滑1"/>
          <p:cNvSpPr/>
          <p:nvPr>
            <p:custDataLst>
              <p:tags r:id="rId1"/>
            </p:custDataLst>
          </p:nvPr>
        </p:nvSpPr>
        <p:spPr>
          <a:xfrm>
            <a:off x="-36830" y="2848610"/>
            <a:ext cx="5104765" cy="400939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7" name="任意多边形: 形状 6"/>
          <p:cNvSpPr/>
          <p:nvPr/>
        </p:nvSpPr>
        <p:spPr>
          <a:xfrm flipH="1">
            <a:off x="10236864" y="1"/>
            <a:ext cx="1955137" cy="1955137"/>
          </a:xfrm>
          <a:custGeom>
            <a:avLst/>
            <a:gdLst>
              <a:gd name="connsiteX0" fmla="*/ 1955137 w 1955137"/>
              <a:gd name="connsiteY0" fmla="*/ 0 h 1955137"/>
              <a:gd name="connsiteX1" fmla="*/ 1039781 w 1955137"/>
              <a:gd name="connsiteY1" fmla="*/ 0 h 1955137"/>
              <a:gd name="connsiteX2" fmla="*/ 0 w 1955137"/>
              <a:gd name="connsiteY2" fmla="*/ 1039781 h 1955137"/>
              <a:gd name="connsiteX3" fmla="*/ 0 w 1955137"/>
              <a:gd name="connsiteY3" fmla="*/ 1955137 h 1955137"/>
              <a:gd name="connsiteX4" fmla="*/ 1955137 w 1955137"/>
              <a:gd name="connsiteY4" fmla="*/ 0 h 195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137" h="1955137">
                <a:moveTo>
                  <a:pt x="1955137" y="0"/>
                </a:moveTo>
                <a:lnTo>
                  <a:pt x="1039781" y="0"/>
                </a:lnTo>
                <a:cubicBezTo>
                  <a:pt x="1039781" y="574255"/>
                  <a:pt x="574255" y="1039781"/>
                  <a:pt x="0" y="1039781"/>
                </a:cubicBezTo>
                <a:lnTo>
                  <a:pt x="0" y="1955137"/>
                </a:lnTo>
                <a:cubicBezTo>
                  <a:pt x="1079792" y="1955137"/>
                  <a:pt x="1955137" y="1079792"/>
                  <a:pt x="1955137" y="0"/>
                </a:cubicBezTo>
                <a:close/>
              </a:path>
            </a:pathLst>
          </a:custGeom>
          <a:gradFill flip="none" rotWithShape="1">
            <a:gsLst>
              <a:gs pos="0">
                <a:schemeClr val="accent1">
                  <a:alpha val="0"/>
                </a:schemeClr>
              </a:gs>
              <a:gs pos="98000">
                <a:schemeClr val="accent1"/>
              </a:gs>
            </a:gsLst>
            <a:lin ang="135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22222"/>
              </a:solidFill>
              <a:effectLst/>
              <a:uLnTx/>
              <a:uFillTx/>
              <a:latin typeface="OPPOSans M"/>
              <a:ea typeface="OPPOSans M"/>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2953385"/>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1.</a:t>
            </a:r>
            <a:r>
              <a:rPr lang="zh-CN" altLang="en-US" sz="2400" b="1">
                <a:solidFill>
                  <a:schemeClr val="tx1"/>
                </a:solidFill>
                <a:effectLst>
                  <a:outerShdw blurRad="38100" dist="19050" dir="2700000" algn="tl" rotWithShape="0">
                    <a:schemeClr val="dk1">
                      <a:alpha val="40000"/>
                    </a:schemeClr>
                  </a:outerShdw>
                </a:effectLst>
              </a:rPr>
              <a:t>设计初衷</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小组成员在日常生活中发现在选课时常常因为对课程的不了解而遇到麻烦，在不适合自己的课程上遭遇困难，但又不能在选课阶段就发现这些问题。所以本产品旨在为商大校内师生建立一个方便快捷的平台来交流对课程的看法，帮助学生快速找到适合自己的课程，也帮助教师获得一些反馈。</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1568450"/>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2.</a:t>
            </a:r>
            <a:r>
              <a:rPr lang="zh-CN" altLang="en-US" sz="2400" b="1">
                <a:solidFill>
                  <a:schemeClr val="tx1"/>
                </a:solidFill>
                <a:effectLst>
                  <a:outerShdw blurRad="38100" dist="19050" dir="2700000" algn="tl" rotWithShape="0">
                    <a:schemeClr val="dk1">
                      <a:alpha val="40000"/>
                    </a:schemeClr>
                  </a:outerShdw>
                </a:effectLst>
              </a:rPr>
              <a:t>设计理念</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基于现在选课难的现状，我们开发的程序通过线上平台让学生们自主打分，为课程建立一个简明的特征标签。</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3876675"/>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3.</a:t>
            </a:r>
            <a:r>
              <a:rPr lang="zh-CN" altLang="en-US" sz="2400" b="1">
                <a:solidFill>
                  <a:schemeClr val="tx1"/>
                </a:solidFill>
                <a:effectLst>
                  <a:outerShdw blurRad="38100" dist="19050" dir="2700000" algn="tl" rotWithShape="0">
                    <a:schemeClr val="dk1">
                      <a:alpha val="40000"/>
                    </a:schemeClr>
                  </a:outerShdw>
                </a:effectLst>
              </a:rPr>
              <a:t>市场调研</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在现代社会，随着教育的普及和高等教育机构的扩张，学生在选择课程时面临的挑战日益增加。学生常常因为缺乏对课程内容、教学方式和课程负担的深入了解而难以做出最佳选择。这不仅影响了学习效率，也可能对学生的学术和职业发展产生长远影响。传统的课程信息获取方式，如校园公告板、口头相传等，已无法满足学生对即时、全面课程信息的需求。</a:t>
            </a:r>
            <a:endParaRPr lang="zh-CN" altLang="en-US" sz="2000">
              <a:solidFill>
                <a:schemeClr val="tx1"/>
              </a:solidFill>
              <a:effectLst/>
            </a:endParaRPr>
          </a:p>
          <a:p>
            <a:pPr fontAlgn="auto">
              <a:lnSpc>
                <a:spcPct val="150000"/>
              </a:lnSpc>
            </a:pP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2953385"/>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3.</a:t>
            </a:r>
            <a:r>
              <a:rPr lang="zh-CN" altLang="en-US" sz="2400" b="1">
                <a:solidFill>
                  <a:schemeClr val="tx1"/>
                </a:solidFill>
                <a:effectLst>
                  <a:outerShdw blurRad="38100" dist="19050" dir="2700000" algn="tl" rotWithShape="0">
                    <a:schemeClr val="dk1">
                      <a:alpha val="40000"/>
                    </a:schemeClr>
                  </a:outerShdw>
                </a:effectLst>
              </a:rPr>
              <a:t>市场调研</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随着互联网技术的发展和社交媒体的兴起，学生越来越依赖在线平台来获取信息和进行交流。然而，现有的课程评价和分享平台往往功能有限，且信息更新不及时，难以满足学生对高质量课程信息的需求。此外，教师也缺乏一个有效的渠道来收集学生反馈，以改进教学质量。</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1376680" y="704215"/>
            <a:ext cx="2213610" cy="460375"/>
          </a:xfrm>
          <a:prstGeom prst="rect">
            <a:avLst/>
          </a:prstGeom>
          <a:noFill/>
        </p:spPr>
        <p:txBody>
          <a:bodyPr wrap="square" rtlCol="0" anchor="t">
            <a:spAutoFit/>
          </a:bodyPr>
          <a:lstStyle>
            <a:defPPr>
              <a:defRPr lang="zh-CN"/>
            </a:defPPr>
            <a:lvl1pPr marR="0" lvl="0" indent="0" algn="dist" fontAlgn="auto">
              <a:lnSpc>
                <a:spcPct val="100000"/>
              </a:lnSpc>
              <a:spcBef>
                <a:spcPts val="0"/>
              </a:spcBef>
              <a:spcAft>
                <a:spcPts val="0"/>
              </a:spcAft>
              <a:buClrTx/>
              <a:buSzTx/>
              <a:buFontTx/>
              <a:buNone/>
              <a:defRPr kumimoji="0" sz="2400" b="1" i="0" u="none" strike="noStrike" cap="none" spc="0" normalizeH="0" baseline="0">
                <a:ln>
                  <a:noFill/>
                </a:ln>
                <a:solidFill>
                  <a:srgbClr val="E7E6E6">
                    <a:lumMod val="25000"/>
                  </a:srgbClr>
                </a:solidFill>
                <a:effectLst/>
                <a:uLnTx/>
                <a:uFillTx/>
                <a:cs typeface="+mn-ea"/>
              </a:defRPr>
            </a:lvl1pPr>
          </a:lstStyle>
          <a:p>
            <a:r>
              <a:rPr lang="zh-CN" altLang="en-US" dirty="0">
                <a:sym typeface="+mn-lt"/>
              </a:rPr>
              <a:t>项目背景简介</a:t>
            </a:r>
            <a:endParaRPr lang="zh-CN" altLang="en-US" dirty="0">
              <a:sym typeface="+mn-lt"/>
            </a:endParaRPr>
          </a:p>
        </p:txBody>
      </p:sp>
      <p:sp>
        <p:nvSpPr>
          <p:cNvPr id="4" name="文本框 3"/>
          <p:cNvSpPr txBox="1"/>
          <p:nvPr/>
        </p:nvSpPr>
        <p:spPr>
          <a:xfrm>
            <a:off x="2055495" y="1577340"/>
            <a:ext cx="7345680" cy="4338320"/>
          </a:xfrm>
          <a:prstGeom prst="rect">
            <a:avLst/>
          </a:prstGeom>
          <a:noFill/>
        </p:spPr>
        <p:txBody>
          <a:bodyPr wrap="square" rtlCol="0">
            <a:spAutoFit/>
          </a:bodyPr>
          <a:lstStyle/>
          <a:p>
            <a:pPr fontAlgn="auto">
              <a:lnSpc>
                <a:spcPct val="150000"/>
              </a:lnSpc>
            </a:pPr>
            <a:r>
              <a:rPr lang="en-US" altLang="zh-CN" sz="2400" b="1">
                <a:solidFill>
                  <a:schemeClr val="tx1"/>
                </a:solidFill>
                <a:effectLst>
                  <a:outerShdw blurRad="38100" dist="19050" dir="2700000" algn="tl" rotWithShape="0">
                    <a:schemeClr val="dk1">
                      <a:alpha val="40000"/>
                    </a:schemeClr>
                  </a:outerShdw>
                </a:effectLst>
              </a:rPr>
              <a:t>3.</a:t>
            </a:r>
            <a:r>
              <a:rPr lang="zh-CN" altLang="en-US" sz="2400" b="1">
                <a:solidFill>
                  <a:schemeClr val="tx1"/>
                </a:solidFill>
                <a:effectLst>
                  <a:outerShdw blurRad="38100" dist="19050" dir="2700000" algn="tl" rotWithShape="0">
                    <a:schemeClr val="dk1">
                      <a:alpha val="40000"/>
                    </a:schemeClr>
                  </a:outerShdw>
                </a:effectLst>
              </a:rPr>
              <a:t>市场调研</a:t>
            </a:r>
            <a:endParaRPr lang="zh-CN" altLang="en-US" sz="2400" b="1">
              <a:solidFill>
                <a:schemeClr val="tx1"/>
              </a:solidFill>
              <a:effectLst>
                <a:outerShdw blurRad="38100" dist="19050" dir="2700000" algn="tl" rotWithShape="0">
                  <a:schemeClr val="dk1">
                    <a:alpha val="40000"/>
                  </a:schemeClr>
                </a:outerShdw>
              </a:effectLst>
            </a:endParaRPr>
          </a:p>
          <a:p>
            <a:pPr fontAlgn="auto">
              <a:lnSpc>
                <a:spcPct val="150000"/>
              </a:lnSpc>
            </a:pPr>
            <a:r>
              <a:rPr lang="zh-CN" altLang="en-US" sz="2000">
                <a:solidFill>
                  <a:schemeClr val="tx1"/>
                </a:solidFill>
                <a:effectLst/>
              </a:rPr>
              <a:t>因此，开发一款课程打分平台，利用移动互联网的便捷性和互动性，为学生提供一个全面、实时的课程评价和信息分享平台，同时为教师提供教学反馈，具有重要的现实意义和教育价值。该平台将帮助学生做出更明智的选课决策，同时促进教学质量的提升，增强校园内的信息交流和学术氛围。通过这个平台，学生可以分享和查看课程评价，为课程打分，添加标签，而教师可以监控课程反馈，及时调整教学策略。这样的平台将极大地提高教育体验的质量和效率，为校园社区带来积极的变化。</a:t>
            </a:r>
            <a:endParaRPr lang="zh-CN" altLang="en-US" sz="2000">
              <a:solidFill>
                <a:schemeClr val="tx1"/>
              </a:solidFill>
              <a:effectLst/>
            </a:endParaRPr>
          </a:p>
        </p:txBody>
      </p:sp>
      <p:grpSp>
        <p:nvGrpSpPr>
          <p:cNvPr id="80" name="Shape3"/>
          <p:cNvGrpSpPr/>
          <p:nvPr>
            <p:custDataLst>
              <p:tags r:id="rId1"/>
            </p:custDataLst>
          </p:nvPr>
        </p:nvGrpSpPr>
        <p:grpSpPr>
          <a:xfrm rot="5400000">
            <a:off x="648270" y="756852"/>
            <a:ext cx="819253" cy="354938"/>
            <a:chOff x="1366092" y="936434"/>
            <a:chExt cx="1871931" cy="811007"/>
          </a:xfrm>
          <a:solidFill>
            <a:schemeClr val="accent1"/>
          </a:solidFill>
        </p:grpSpPr>
        <p:sp>
          <p:nvSpPr>
            <p:cNvPr id="81" name="椭圆 80"/>
            <p:cNvSpPr/>
            <p:nvPr/>
          </p:nvSpPr>
          <p:spPr>
            <a:xfrm>
              <a:off x="136609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2" name="椭圆 81"/>
            <p:cNvSpPr/>
            <p:nvPr/>
          </p:nvSpPr>
          <p:spPr>
            <a:xfrm>
              <a:off x="158493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3" name="椭圆 82"/>
            <p:cNvSpPr/>
            <p:nvPr/>
          </p:nvSpPr>
          <p:spPr>
            <a:xfrm>
              <a:off x="180377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4" name="椭圆 83"/>
            <p:cNvSpPr/>
            <p:nvPr/>
          </p:nvSpPr>
          <p:spPr>
            <a:xfrm>
              <a:off x="2022622"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5" name="椭圆 84"/>
            <p:cNvSpPr/>
            <p:nvPr/>
          </p:nvSpPr>
          <p:spPr>
            <a:xfrm>
              <a:off x="224146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6" name="椭圆 85"/>
            <p:cNvSpPr/>
            <p:nvPr/>
          </p:nvSpPr>
          <p:spPr>
            <a:xfrm>
              <a:off x="246030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7" name="椭圆 86"/>
            <p:cNvSpPr/>
            <p:nvPr/>
          </p:nvSpPr>
          <p:spPr>
            <a:xfrm>
              <a:off x="2679151"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8" name="椭圆 87"/>
            <p:cNvSpPr/>
            <p:nvPr/>
          </p:nvSpPr>
          <p:spPr>
            <a:xfrm>
              <a:off x="2897995"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椭圆 88"/>
            <p:cNvSpPr/>
            <p:nvPr/>
          </p:nvSpPr>
          <p:spPr>
            <a:xfrm>
              <a:off x="3116838" y="936434"/>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0" name="椭圆 89"/>
            <p:cNvSpPr/>
            <p:nvPr/>
          </p:nvSpPr>
          <p:spPr>
            <a:xfrm>
              <a:off x="136609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1" name="椭圆 90"/>
            <p:cNvSpPr/>
            <p:nvPr/>
          </p:nvSpPr>
          <p:spPr>
            <a:xfrm>
              <a:off x="158493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2" name="椭圆 91"/>
            <p:cNvSpPr/>
            <p:nvPr/>
          </p:nvSpPr>
          <p:spPr>
            <a:xfrm>
              <a:off x="180377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3" name="椭圆 92"/>
            <p:cNvSpPr/>
            <p:nvPr/>
          </p:nvSpPr>
          <p:spPr>
            <a:xfrm>
              <a:off x="2022622"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4" name="椭圆 93"/>
            <p:cNvSpPr/>
            <p:nvPr/>
          </p:nvSpPr>
          <p:spPr>
            <a:xfrm>
              <a:off x="224146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5" name="椭圆 94"/>
            <p:cNvSpPr/>
            <p:nvPr/>
          </p:nvSpPr>
          <p:spPr>
            <a:xfrm>
              <a:off x="246030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6" name="椭圆 95"/>
            <p:cNvSpPr/>
            <p:nvPr/>
          </p:nvSpPr>
          <p:spPr>
            <a:xfrm>
              <a:off x="2679151"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7" name="椭圆 96"/>
            <p:cNvSpPr/>
            <p:nvPr/>
          </p:nvSpPr>
          <p:spPr>
            <a:xfrm>
              <a:off x="2897995"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8" name="椭圆 97"/>
            <p:cNvSpPr/>
            <p:nvPr/>
          </p:nvSpPr>
          <p:spPr>
            <a:xfrm>
              <a:off x="3116838" y="1166375"/>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9" name="椭圆 98"/>
            <p:cNvSpPr/>
            <p:nvPr/>
          </p:nvSpPr>
          <p:spPr>
            <a:xfrm>
              <a:off x="136609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0" name="椭圆 99"/>
            <p:cNvSpPr/>
            <p:nvPr/>
          </p:nvSpPr>
          <p:spPr>
            <a:xfrm>
              <a:off x="158493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1" name="椭圆 100"/>
            <p:cNvSpPr/>
            <p:nvPr/>
          </p:nvSpPr>
          <p:spPr>
            <a:xfrm>
              <a:off x="180377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2" name="椭圆 101"/>
            <p:cNvSpPr/>
            <p:nvPr/>
          </p:nvSpPr>
          <p:spPr>
            <a:xfrm>
              <a:off x="2022622"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3" name="椭圆 102"/>
            <p:cNvSpPr/>
            <p:nvPr/>
          </p:nvSpPr>
          <p:spPr>
            <a:xfrm>
              <a:off x="224146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4" name="椭圆 103"/>
            <p:cNvSpPr/>
            <p:nvPr/>
          </p:nvSpPr>
          <p:spPr>
            <a:xfrm>
              <a:off x="246030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5" name="椭圆 104"/>
            <p:cNvSpPr/>
            <p:nvPr/>
          </p:nvSpPr>
          <p:spPr>
            <a:xfrm>
              <a:off x="2679151"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6" name="椭圆 105"/>
            <p:cNvSpPr/>
            <p:nvPr/>
          </p:nvSpPr>
          <p:spPr>
            <a:xfrm>
              <a:off x="2897995"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7" name="椭圆 106"/>
            <p:cNvSpPr/>
            <p:nvPr/>
          </p:nvSpPr>
          <p:spPr>
            <a:xfrm>
              <a:off x="3116838" y="139631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8" name="椭圆 107"/>
            <p:cNvSpPr/>
            <p:nvPr/>
          </p:nvSpPr>
          <p:spPr>
            <a:xfrm>
              <a:off x="136609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9" name="椭圆 108"/>
            <p:cNvSpPr/>
            <p:nvPr/>
          </p:nvSpPr>
          <p:spPr>
            <a:xfrm>
              <a:off x="158493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0" name="椭圆 109"/>
            <p:cNvSpPr/>
            <p:nvPr/>
          </p:nvSpPr>
          <p:spPr>
            <a:xfrm>
              <a:off x="180377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1" name="椭圆 110"/>
            <p:cNvSpPr/>
            <p:nvPr/>
          </p:nvSpPr>
          <p:spPr>
            <a:xfrm>
              <a:off x="2022622"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2" name="椭圆 111"/>
            <p:cNvSpPr/>
            <p:nvPr/>
          </p:nvSpPr>
          <p:spPr>
            <a:xfrm>
              <a:off x="224146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3" name="椭圆 112"/>
            <p:cNvSpPr/>
            <p:nvPr/>
          </p:nvSpPr>
          <p:spPr>
            <a:xfrm>
              <a:off x="246030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4" name="椭圆 113"/>
            <p:cNvSpPr/>
            <p:nvPr/>
          </p:nvSpPr>
          <p:spPr>
            <a:xfrm>
              <a:off x="2679151"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5" name="椭圆 114"/>
            <p:cNvSpPr/>
            <p:nvPr/>
          </p:nvSpPr>
          <p:spPr>
            <a:xfrm>
              <a:off x="2897995"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6" name="椭圆 115"/>
            <p:cNvSpPr/>
            <p:nvPr/>
          </p:nvSpPr>
          <p:spPr>
            <a:xfrm>
              <a:off x="3116838" y="1626256"/>
              <a:ext cx="121185" cy="1211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41" name="组合 40"/>
          <p:cNvGrpSpPr/>
          <p:nvPr/>
        </p:nvGrpSpPr>
        <p:grpSpPr>
          <a:xfrm flipH="1">
            <a:off x="11036937" y="0"/>
            <a:ext cx="298872" cy="1785289"/>
            <a:chOff x="11188700" y="0"/>
            <a:chExt cx="479972" cy="2867073"/>
          </a:xfrm>
        </p:grpSpPr>
        <p:sp>
          <p:nvSpPr>
            <p:cNvPr id="38" name="矩形"/>
            <p:cNvSpPr/>
            <p:nvPr/>
          </p:nvSpPr>
          <p:spPr>
            <a:xfrm>
              <a:off x="11188700" y="0"/>
              <a:ext cx="479972" cy="2022113"/>
            </a:xfrm>
            <a:prstGeom prst="rect">
              <a:avLst/>
            </a:prstGeom>
            <a:solidFill>
              <a:schemeClr val="accent1"/>
            </a:solidFill>
            <a:ln w="9525" cap="flat">
              <a:noFill/>
              <a:prstDash val="solid"/>
              <a:miter/>
            </a:ln>
          </p:spPr>
          <p:txBody>
            <a:bodyPr rtlCol="0" anchor="ctr"/>
            <a:p>
              <a:pPr algn="l"/>
              <a:endParaRPr lang="ko-KR" altLang="en-US"/>
            </a:p>
          </p:txBody>
        </p:sp>
        <p:sp>
          <p:nvSpPr>
            <p:cNvPr id="39" name="圆"/>
            <p:cNvSpPr/>
            <p:nvPr/>
          </p:nvSpPr>
          <p:spPr>
            <a:xfrm>
              <a:off x="11188700" y="1731826"/>
              <a:ext cx="479972" cy="479972"/>
            </a:xfrm>
            <a:prstGeom prst="ellipse">
              <a:avLst/>
            </a:prstGeom>
            <a:solidFill>
              <a:schemeClr val="accent1"/>
            </a:solidFill>
            <a:ln w="9525" cap="flat">
              <a:noFill/>
              <a:prstDash val="solid"/>
              <a:miter/>
            </a:ln>
          </p:spPr>
          <p:txBody>
            <a:bodyPr rtlCol="0" anchor="ctr"/>
            <a:p>
              <a:pPr algn="l"/>
              <a:endParaRPr lang="ko-KR" altLang="en-US"/>
            </a:p>
          </p:txBody>
        </p:sp>
        <p:sp>
          <p:nvSpPr>
            <p:cNvPr id="40" name="圆"/>
            <p:cNvSpPr/>
            <p:nvPr/>
          </p:nvSpPr>
          <p:spPr>
            <a:xfrm>
              <a:off x="11188700" y="2387101"/>
              <a:ext cx="479972" cy="479972"/>
            </a:xfrm>
            <a:prstGeom prst="ellipse">
              <a:avLst/>
            </a:prstGeom>
            <a:solidFill>
              <a:schemeClr val="bg2"/>
            </a:solidFill>
            <a:ln w="9525" cap="flat">
              <a:noFill/>
              <a:prstDash val="solid"/>
              <a:miter/>
            </a:ln>
          </p:spPr>
          <p:txBody>
            <a:bodyPr rtlCol="0" anchor="ctr"/>
            <a:p>
              <a:pPr algn="l"/>
              <a:endParaRPr lang="ko-KR" altLang="en-US">
                <a:solidFill>
                  <a:schemeClr val="tx1">
                    <a:lumMod val="75000"/>
                    <a:lumOff val="2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p:stCondLst>
                                            <p:cond delay="0"/>
                                          </p:stCondLst>
                                        </p:cTn>
                                        <p:tgtEl>
                                          <p:spTgt spid="80"/>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8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9" dur="500">
                                          <p:stCondLst>
                                            <p:cond delay="0"/>
                                          </p:stCondLst>
                                        </p:cTn>
                                        <p:tgtEl>
                                          <p:spTgt spid="80"/>
                                        </p:tgtEl>
                                        <p:attrNameLst>
                                          <p:attrName>style.opacity</p:attrName>
                                        </p:attrNameLst>
                                      </p:cBhvr>
                                      <p:tavLst>
                                        <p:tav tm="0">
                                          <p:val>
                                            <p:fltVal val="0"/>
                                          </p:val>
                                        </p:tav>
                                        <p:tav tm="100000">
                                          <p:val>
                                            <p:fltVal val="1"/>
                                          </p:val>
                                        </p:tav>
                                      </p:tavLst>
                                    </p:anim>
                                    <p:anim calcmode="lin" valueType="num">
                                      <p:cBhvr>
                                        <p:cTn id="10" dur="500">
                                          <p:stCondLst>
                                            <p:cond delay="0"/>
                                          </p:stCondLst>
                                        </p:cTn>
                                        <p:tgtEl>
                                          <p:spTgt spid="80"/>
                                        </p:tgtEl>
                                        <p:attrNameLst>
                                          <p:attrName>ppt_w</p:attrName>
                                        </p:attrNameLst>
                                      </p:cBhvr>
                                      <p:tavLst>
                                        <p:tav tm="0">
                                          <p:val>
                                            <p:strVal val="#ppt_w*2"/>
                                          </p:val>
                                        </p:tav>
                                        <p:tav tm="100000">
                                          <p:val>
                                            <p:strVal val="#ppt_w"/>
                                          </p:val>
                                        </p:tav>
                                      </p:tavLst>
                                    </p:anim>
                                    <p:anim calcmode="lin" valueType="num">
                                      <p:cBhvr>
                                        <p:cTn id="11" dur="500">
                                          <p:stCondLst>
                                            <p:cond delay="0"/>
                                          </p:stCondLst>
                                        </p:cTn>
                                        <p:tgtEl>
                                          <p:spTgt spid="80"/>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p:stCondLst>
                                            <p:cond delay="0"/>
                                          </p:stCondLst>
                                        </p:cTn>
                                        <p:tgtEl>
                                          <p:spTgt spid="41"/>
                                        </p:tgtEl>
                                        <p:attrNameLst>
                                          <p:attrName>ppt_x</p:attrName>
                                        </p:attrNameLst>
                                      </p:cBhvr>
                                      <p:tavLst>
                                        <p:tav tm="0" fmla="((floor(#ppt_x-0.5)+ceil(#ppt_x-0.5))*0.5+0.5)+(#ppt_x- ((floor(#ppt_x-0.5)+ceil(#ppt_x-0.5))*0.5+0.5))*$">
                                          <p:val>
                                            <p:fltVal val="0"/>
                                          </p:val>
                                        </p:tav>
                                        <p:tav tm="100000">
                                          <p:val>
                                            <p:fltVal val="1"/>
                                          </p:val>
                                        </p:tav>
                                      </p:tavLst>
                                    </p:anim>
                                    <p:anim calcmode="lin" valueType="num">
                                      <p:cBhvr>
                                        <p:cTn id="15" dur="500">
                                          <p:stCondLst>
                                            <p:cond delay="0"/>
                                          </p:stCondLst>
                                        </p:cTn>
                                        <p:tgtEl>
                                          <p:spTgt spid="4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6" dur="500">
                                          <p:stCondLst>
                                            <p:cond delay="0"/>
                                          </p:stCondLst>
                                        </p:cTn>
                                        <p:tgtEl>
                                          <p:spTgt spid="41"/>
                                        </p:tgtEl>
                                        <p:attrNameLst>
                                          <p:attrName>style.opacity</p:attrName>
                                        </p:attrNameLst>
                                      </p:cBhvr>
                                      <p:tavLst>
                                        <p:tav tm="0">
                                          <p:val>
                                            <p:fltVal val="0"/>
                                          </p:val>
                                        </p:tav>
                                        <p:tav tm="100000">
                                          <p:val>
                                            <p:fltVal val="1"/>
                                          </p:val>
                                        </p:tav>
                                      </p:tavLst>
                                    </p:anim>
                                    <p:anim calcmode="lin" valueType="num">
                                      <p:cBhvr>
                                        <p:cTn id="17" dur="500">
                                          <p:stCondLst>
                                            <p:cond delay="0"/>
                                          </p:stCondLst>
                                        </p:cTn>
                                        <p:tgtEl>
                                          <p:spTgt spid="41"/>
                                        </p:tgtEl>
                                        <p:attrNameLst>
                                          <p:attrName>ppt_w</p:attrName>
                                        </p:attrNameLst>
                                      </p:cBhvr>
                                      <p:tavLst>
                                        <p:tav tm="0">
                                          <p:val>
                                            <p:strVal val="#ppt_w*2"/>
                                          </p:val>
                                        </p:tav>
                                        <p:tav tm="100000">
                                          <p:val>
                                            <p:strVal val="#ppt_w"/>
                                          </p:val>
                                        </p:tav>
                                      </p:tavLst>
                                    </p:anim>
                                    <p:anim calcmode="lin" valueType="num">
                                      <p:cBhvr>
                                        <p:cTn id="18" dur="500">
                                          <p:stCondLst>
                                            <p:cond delay="0"/>
                                          </p:stCondLst>
                                        </p:cTn>
                                        <p:tgtEl>
                                          <p:spTgt spid="4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27478" y="2759600"/>
            <a:ext cx="1223010" cy="1223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7" name="文本框 9"/>
          <p:cNvSpPr txBox="1"/>
          <p:nvPr/>
        </p:nvSpPr>
        <p:spPr>
          <a:xfrm>
            <a:off x="3602355" y="2875915"/>
            <a:ext cx="6262370" cy="1106805"/>
          </a:xfrm>
          <a:prstGeom prst="rect">
            <a:avLst/>
          </a:prstGeom>
          <a:noFill/>
          <a:ln w="9525">
            <a:noFill/>
          </a:ln>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6600" b="1" noProof="0" dirty="0">
                <a:ln>
                  <a:noFill/>
                </a:ln>
                <a:solidFill>
                  <a:srgbClr val="5B9BD5">
                    <a:lumMod val="50000"/>
                  </a:srgbClr>
                </a:solidFill>
                <a:effectLst/>
                <a:uLnTx/>
                <a:uFillTx/>
                <a:cs typeface="+mn-ea"/>
                <a:sym typeface="+mn-lt"/>
              </a:rPr>
              <a:t>项目功能简介</a:t>
            </a:r>
            <a:endParaRPr kumimoji="0" lang="zh-CN" altLang="en-US" sz="6600" b="1" i="0" u="none" strike="noStrike" kern="1200" cap="none" spc="0" normalizeH="0" baseline="0" noProof="0" dirty="0">
              <a:ln>
                <a:noFill/>
              </a:ln>
              <a:solidFill>
                <a:srgbClr val="5B9BD5">
                  <a:lumMod val="50000"/>
                </a:srgbClr>
              </a:solidFill>
              <a:effectLst/>
              <a:uLnTx/>
              <a:uFillTx/>
              <a:cs typeface="+mn-ea"/>
              <a:sym typeface="+mn-lt"/>
            </a:endParaRPr>
          </a:p>
        </p:txBody>
      </p:sp>
      <p:sp>
        <p:nvSpPr>
          <p:cNvPr id="50" name="文本框 49"/>
          <p:cNvSpPr txBox="1"/>
          <p:nvPr/>
        </p:nvSpPr>
        <p:spPr>
          <a:xfrm>
            <a:off x="1448663" y="2968495"/>
            <a:ext cx="2580640" cy="92202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a:ln>
                  <a:noFill/>
                </a:ln>
                <a:solidFill>
                  <a:prstClr val="white"/>
                </a:solidFill>
                <a:effectLst/>
                <a:uLnTx/>
                <a:uFillTx/>
                <a:cs typeface="+mn-ea"/>
                <a:sym typeface="+mn-lt"/>
              </a:rPr>
              <a:t>02</a:t>
            </a:r>
            <a:endParaRPr kumimoji="0" lang="en-US" altLang="zh-CN" sz="4400" b="1" i="0" u="none" strike="noStrike" kern="1200" cap="none" spc="0" normalizeH="0" baseline="0" noProof="0" dirty="0">
              <a:ln>
                <a:noFill/>
              </a:ln>
              <a:solidFill>
                <a:prstClr val="white"/>
              </a:solidFill>
              <a:effectLst/>
              <a:uLnTx/>
              <a:uFillTx/>
              <a:cs typeface="+mn-ea"/>
              <a:sym typeface="+mn-lt"/>
            </a:endParaRPr>
          </a:p>
        </p:txBody>
      </p:sp>
      <p:sp>
        <p:nvSpPr>
          <p:cNvPr id="2" name="!!平滑1"/>
          <p:cNvSpPr/>
          <p:nvPr>
            <p:custDataLst>
              <p:tags r:id="rId1"/>
            </p:custDataLst>
          </p:nvPr>
        </p:nvSpPr>
        <p:spPr>
          <a:xfrm>
            <a:off x="-36830" y="2848610"/>
            <a:ext cx="5104765" cy="400939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solidFill>
                <a:schemeClr val="lt1"/>
              </a:solidFill>
              <a:latin typeface="微软雅黑" panose="020B0503020204020204" pitchFamily="34" charset="-122"/>
              <a:ea typeface="微软雅黑" panose="020B0503020204020204" pitchFamily="34" charset="-122"/>
            </a:endParaRPr>
          </a:p>
        </p:txBody>
      </p:sp>
      <p:sp>
        <p:nvSpPr>
          <p:cNvPr id="7" name="任意多边形: 形状 6"/>
          <p:cNvSpPr/>
          <p:nvPr/>
        </p:nvSpPr>
        <p:spPr>
          <a:xfrm flipH="1">
            <a:off x="10236864" y="1"/>
            <a:ext cx="1955137" cy="1955137"/>
          </a:xfrm>
          <a:custGeom>
            <a:avLst/>
            <a:gdLst>
              <a:gd name="connsiteX0" fmla="*/ 1955137 w 1955137"/>
              <a:gd name="connsiteY0" fmla="*/ 0 h 1955137"/>
              <a:gd name="connsiteX1" fmla="*/ 1039781 w 1955137"/>
              <a:gd name="connsiteY1" fmla="*/ 0 h 1955137"/>
              <a:gd name="connsiteX2" fmla="*/ 0 w 1955137"/>
              <a:gd name="connsiteY2" fmla="*/ 1039781 h 1955137"/>
              <a:gd name="connsiteX3" fmla="*/ 0 w 1955137"/>
              <a:gd name="connsiteY3" fmla="*/ 1955137 h 1955137"/>
              <a:gd name="connsiteX4" fmla="*/ 1955137 w 1955137"/>
              <a:gd name="connsiteY4" fmla="*/ 0 h 195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137" h="1955137">
                <a:moveTo>
                  <a:pt x="1955137" y="0"/>
                </a:moveTo>
                <a:lnTo>
                  <a:pt x="1039781" y="0"/>
                </a:lnTo>
                <a:cubicBezTo>
                  <a:pt x="1039781" y="574255"/>
                  <a:pt x="574255" y="1039781"/>
                  <a:pt x="0" y="1039781"/>
                </a:cubicBezTo>
                <a:lnTo>
                  <a:pt x="0" y="1955137"/>
                </a:lnTo>
                <a:cubicBezTo>
                  <a:pt x="1079792" y="1955137"/>
                  <a:pt x="1955137" y="1079792"/>
                  <a:pt x="1955137" y="0"/>
                </a:cubicBezTo>
                <a:close/>
              </a:path>
            </a:pathLst>
          </a:custGeom>
          <a:gradFill flip="none" rotWithShape="1">
            <a:gsLst>
              <a:gs pos="0">
                <a:schemeClr val="accent1">
                  <a:alpha val="0"/>
                </a:schemeClr>
              </a:gs>
              <a:gs pos="98000">
                <a:schemeClr val="accent1"/>
              </a:gs>
            </a:gsLst>
            <a:lin ang="135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22222"/>
              </a:solidFill>
              <a:effectLst/>
              <a:uLnTx/>
              <a:uFillTx/>
              <a:latin typeface="OPPOSans M"/>
              <a:ea typeface="OPPOSans M"/>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Lst>
  </p:timing>
</p:sld>
</file>

<file path=ppt/tags/tag1.xml><?xml version="1.0" encoding="utf-8"?>
<p:tagLst xmlns:p="http://schemas.openxmlformats.org/presentationml/2006/main">
  <p:tag name="KSO_WM_UNIT_FILL_FORE_SCHEMECOLOR_INDEX_1_BRIGHTNESS" val="0"/>
  <p:tag name="KSO_WM_UNIT_FILL_FORE_SCHEMECOLOR_INDEX_1" val="5"/>
  <p:tag name="KSO_WM_UNIT_FILL_FORE_SCHEMECOLOR_INDEX_1_POS" val="0.17"/>
  <p:tag name="KSO_WM_UNIT_FILL_FORE_SCHEMECOLOR_INDEX_1_TRANS" val="1"/>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Lst>
</file>

<file path=ppt/tags/tag10.xml><?xml version="1.0" encoding="utf-8"?>
<p:tagLst xmlns:p="http://schemas.openxmlformats.org/presentationml/2006/main">
  <p:tag name="KSO_WM_DIAGRAM_VIRTUALLY_FRAME" val="{&quot;height&quot;:352.75,&quot;left&quot;:333.9550393700787,&quot;top&quot;:115.46614173228348,&quot;width&quot;:597.0823622047244}"/>
</p:tagLst>
</file>

<file path=ppt/tags/tag11.xml><?xml version="1.0" encoding="utf-8"?>
<p:tagLst xmlns:p="http://schemas.openxmlformats.org/presentationml/2006/main">
  <p:tag name="KSO_WM_DIAGRAM_VIRTUALLY_FRAME" val="{&quot;height&quot;:352.75,&quot;left&quot;:333.9550393700787,&quot;top&quot;:115.46614173228348,&quot;width&quot;:597.0823622047244}"/>
</p:tagLst>
</file>

<file path=ppt/tags/tag12.xml><?xml version="1.0" encoding="utf-8"?>
<p:tagLst xmlns:p="http://schemas.openxmlformats.org/presentationml/2006/main">
  <p:tag name="KSO_WM_DIAGRAM_VIRTUALLY_FRAME" val="{&quot;height&quot;:352.75,&quot;left&quot;:333.9550393700787,&quot;top&quot;:115.46614173228348,&quot;width&quot;:597.0823622047244}"/>
</p:tagLst>
</file>

<file path=ppt/tags/tag13.xml><?xml version="1.0" encoding="utf-8"?>
<p:tagLst xmlns:p="http://schemas.openxmlformats.org/presentationml/2006/main">
  <p:tag name="KSO_WM_DIAGRAM_VIRTUALLY_FRAME" val="{&quot;height&quot;:352.75,&quot;left&quot;:333.9550393700787,&quot;top&quot;:115.46614173228348,&quot;width&quot;:597.0823622047244}"/>
</p:tagLst>
</file>

<file path=ppt/tags/tag14.xml><?xml version="1.0" encoding="utf-8"?>
<p:tagLst xmlns:p="http://schemas.openxmlformats.org/presentationml/2006/main">
  <p:tag name="KSO_WM_DIAGRAM_VIRTUALLY_FRAME" val="{&quot;height&quot;:352.75,&quot;left&quot;:333.9550393700787,&quot;top&quot;:115.46614173228348,&quot;width&quot;:597.0823622047244}"/>
</p:tagLst>
</file>

<file path=ppt/tags/tag15.xml><?xml version="1.0" encoding="utf-8"?>
<p:tagLst xmlns:p="http://schemas.openxmlformats.org/presentationml/2006/main">
  <p:tag name="KSO_WM_DIAGRAM_VIRTUALLY_FRAME" val="{&quot;height&quot;:352.75,&quot;left&quot;:333.9550393700787,&quot;top&quot;:115.46614173228348,&quot;width&quot;:597.0823622047244}"/>
</p:tagLst>
</file>

<file path=ppt/tags/tag16.xml><?xml version="1.0" encoding="utf-8"?>
<p:tagLst xmlns:p="http://schemas.openxmlformats.org/presentationml/2006/main">
  <p:tag name="KSO_WM_DIAGRAM_VIRTUALLY_FRAME" val="{&quot;height&quot;:352.75,&quot;left&quot;:333.9550393700787,&quot;top&quot;:115.46614173228348,&quot;width&quot;:597.0823622047244}"/>
</p:tagLst>
</file>

<file path=ppt/tags/tag17.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0816f84c618d4f3ca14a6fbb668434a2"/>
  <p:tag name="TAG_CONTENT_SUBINDEX" val="1"/>
</p:tagLst>
</file>

<file path=ppt/tags/tag18.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19.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xml><?xml version="1.0" encoding="utf-8"?>
<p:tagLst xmlns:p="http://schemas.openxmlformats.org/presentationml/2006/main">
  <p:tag name="KSO_WM_DIAGRAM_VIRTUALLY_FRAME" val="{&quot;height&quot;:352.75,&quot;left&quot;:333.9550393700787,&quot;top&quot;:115.46614173228348,&quot;width&quot;:597.0823622047244}"/>
</p:tagLst>
</file>

<file path=ppt/tags/tag20.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1.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2.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0816f84c618d4f3ca14a6fbb668434a2"/>
  <p:tag name="TAG_CONTENT_SUBINDEX" val="1"/>
</p:tagLst>
</file>

<file path=ppt/tags/tag24.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5.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6.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7.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0816f84c618d4f3ca14a6fbb668434a2"/>
  <p:tag name="TAG_CONTENT_SUBINDEX" val="1"/>
</p:tagLst>
</file>

<file path=ppt/tags/tag28.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29.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xml><?xml version="1.0" encoding="utf-8"?>
<p:tagLst xmlns:p="http://schemas.openxmlformats.org/presentationml/2006/main">
  <p:tag name="KSO_WM_DIAGRAM_VIRTUALLY_FRAME" val="{&quot;height&quot;:352.75,&quot;left&quot;:333.9550393700787,&quot;top&quot;:115.46614173228348,&quot;width&quot;:597.0823622047244}"/>
</p:tagLst>
</file>

<file path=ppt/tags/tag30.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1.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2.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3.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4.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5.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6.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7.xml><?xml version="1.0" encoding="utf-8"?>
<p:tagLst xmlns:p="http://schemas.openxmlformats.org/presentationml/2006/main">
  <p:tag name="YOO_CHATSHAPE_TYPE" val="YOO_CHATSHAPE_PAGEDECORATE"/>
  <p:tag name="TAG_CONTENT_DIAGRAM_INDEX" val="e4ed579fa27740d18eb7d48de2c67b52"/>
  <p:tag name="TAG_CONTENT_SUBINDEX" val="2"/>
</p:tagLst>
</file>

<file path=ppt/tags/tag38.xml><?xml version="1.0" encoding="utf-8"?>
<p:tagLst xmlns:p="http://schemas.openxmlformats.org/presentationml/2006/main">
  <p:tag name="KSO_WM_UNIT_FILL_FORE_SCHEMECOLOR_INDEX_1_BRIGHTNESS" val="0"/>
  <p:tag name="KSO_WM_UNIT_FILL_FORE_SCHEMECOLOR_INDEX_1" val="5"/>
  <p:tag name="KSO_WM_UNIT_FILL_FORE_SCHEMECOLOR_INDEX_1_POS" val="0.17"/>
  <p:tag name="KSO_WM_UNIT_FILL_FORE_SCHEMECOLOR_INDEX_1_TRANS" val="1"/>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COMMONDATA" val="eyJoZGlkIjoiYmU3NWZlNGVlOGZiM2E3YTYxOTkzODllZmVkMDk4OGEifQ=="/>
  <p:tag name="commondata" val="eyJoZGlkIjoiNGUwODcxZjMzYmQ5YjQ5Y2RiOTYyMGFlNDE4YjI4MWQifQ=="/>
</p:tagLst>
</file>

<file path=ppt/tags/tag4.xml><?xml version="1.0" encoding="utf-8"?>
<p:tagLst xmlns:p="http://schemas.openxmlformats.org/presentationml/2006/main">
  <p:tag name="KSO_WM_DIAGRAM_VIRTUALLY_FRAME" val="{&quot;height&quot;:352.75,&quot;left&quot;:333.9550393700787,&quot;top&quot;:115.46614173228348,&quot;width&quot;:597.0823622047244}"/>
</p:tagLst>
</file>

<file path=ppt/tags/tag5.xml><?xml version="1.0" encoding="utf-8"?>
<p:tagLst xmlns:p="http://schemas.openxmlformats.org/presentationml/2006/main">
  <p:tag name="KSO_WM_DIAGRAM_VIRTUALLY_FRAME" val="{&quot;height&quot;:352.75,&quot;left&quot;:333.9550393700787,&quot;top&quot;:115.46614173228348,&quot;width&quot;:597.0823622047244}"/>
</p:tagLst>
</file>

<file path=ppt/tags/tag6.xml><?xml version="1.0" encoding="utf-8"?>
<p:tagLst xmlns:p="http://schemas.openxmlformats.org/presentationml/2006/main">
  <p:tag name="KSO_WM_DIAGRAM_VIRTUALLY_FRAME" val="{&quot;height&quot;:352.75,&quot;left&quot;:333.9550393700787,&quot;top&quot;:115.46614173228348,&quot;width&quot;:597.0823622047244}"/>
</p:tagLst>
</file>

<file path=ppt/tags/tag7.xml><?xml version="1.0" encoding="utf-8"?>
<p:tagLst xmlns:p="http://schemas.openxmlformats.org/presentationml/2006/main">
  <p:tag name="KSO_WM_DIAGRAM_VIRTUALLY_FRAME" val="{&quot;height&quot;:352.75,&quot;left&quot;:333.9550393700787,&quot;top&quot;:115.46614173228348,&quot;width&quot;:597.0823622047244}"/>
</p:tagLst>
</file>

<file path=ppt/tags/tag8.xml><?xml version="1.0" encoding="utf-8"?>
<p:tagLst xmlns:p="http://schemas.openxmlformats.org/presentationml/2006/main">
  <p:tag name="KSO_WM_DIAGRAM_VIRTUALLY_FRAME" val="{&quot;height&quot;:352.75,&quot;left&quot;:333.9550393700787,&quot;top&quot;:115.46614173228348,&quot;width&quot;:597.0823622047244}"/>
</p:tagLst>
</file>

<file path=ppt/tags/tag9.xml><?xml version="1.0" encoding="utf-8"?>
<p:tagLst xmlns:p="http://schemas.openxmlformats.org/presentationml/2006/main">
  <p:tag name="KSO_WM_DIAGRAM_VIRTUALLY_FRAME" val="{&quot;height&quot;:352.75,&quot;left&quot;:333.9550393700787,&quot;top&quot;:115.46614173228348,&quot;width&quot;:597.082362204724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2f2mjq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1317</Words>
  <Application>WPS 演示</Application>
  <PresentationFormat>宽屏</PresentationFormat>
  <Paragraphs>108</Paragraphs>
  <Slides>24</Slides>
  <Notes>1</Notes>
  <HiddenSlides>0</HiddenSlides>
  <MMClips>2</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24</vt:i4>
      </vt:variant>
    </vt:vector>
  </HeadingPairs>
  <TitlesOfParts>
    <vt:vector size="34" baseType="lpstr">
      <vt:lpstr>Arial</vt:lpstr>
      <vt:lpstr>宋体</vt:lpstr>
      <vt:lpstr>Wingdings</vt:lpstr>
      <vt:lpstr>微软雅黑</vt:lpstr>
      <vt:lpstr>OPPOSans M</vt:lpstr>
      <vt:lpstr>等线</vt:lpstr>
      <vt:lpstr>Arial Unicode MS</vt:lpstr>
      <vt:lpstr>Segoe Print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项目汇报</dc:title>
  <dc:creator>第一PPT</dc:creator>
  <cp:keywords>www.1ppt.com</cp:keywords>
  <dc:description>www.1ppt.com</dc:description>
  <cp:lastModifiedBy>白纪</cp:lastModifiedBy>
  <cp:revision>114</cp:revision>
  <dcterms:created xsi:type="dcterms:W3CDTF">2021-09-01T09:00:00Z</dcterms:created>
  <dcterms:modified xsi:type="dcterms:W3CDTF">2024-12-24T16:43:39Z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7788AE50ADF546A2A94EED390CE688C3_13</vt:lpwstr>
  </property>
  <property fmtid="{D5CDD505-2E9C-101B-9397-08002B2CF9AE}" pid="3" name="KSOProductBuildVer">
    <vt:lpwstr>2052-12.1.0.19302</vt:lpwstr>
  </property>
</Properties>
</file>