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57" r:id="rId4"/>
    <p:sldId id="262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75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5" r:id="rId26"/>
    <p:sldId id="287" r:id="rId27"/>
    <p:sldId id="288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5FB7D-06CA-47B9-A150-0E0DF36522B7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12040-EB8C-42FA-8216-EB2E03EB34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2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12040-EB8C-42FA-8216-EB2E03EB343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726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12040-EB8C-42FA-8216-EB2E03EB343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172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12040-EB8C-42FA-8216-EB2E03EB343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552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12040-EB8C-42FA-8216-EB2E03EB343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850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12040-EB8C-42FA-8216-EB2E03EB343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3222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12040-EB8C-42FA-8216-EB2E03EB3433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04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ikimode.com/aikido-nedi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01DC30-9733-1C47-A314-29FBADF94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MATLAB TABANLI IŞINIM HESAPLAMA PROGRAMI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736578-10F5-A144-873B-202F6420A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METEHAN NASAY</a:t>
            </a:r>
          </a:p>
          <a:p>
            <a:r>
              <a:rPr lang="tr-TR" dirty="0"/>
              <a:t>BERKE KOCADERE</a:t>
            </a:r>
          </a:p>
        </p:txBody>
      </p:sp>
    </p:spTree>
    <p:extLst>
      <p:ext uri="{BB962C8B-B14F-4D97-AF65-F5344CB8AC3E}">
        <p14:creationId xmlns:p14="http://schemas.microsoft.com/office/powerpoint/2010/main" val="373237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İçerik Yer Tutucusu 2">
            <a:extLst>
              <a:ext uri="{FF2B5EF4-FFF2-40B4-BE49-F238E27FC236}">
                <a16:creationId xmlns:a16="http://schemas.microsoft.com/office/drawing/2014/main" id="{3C48E383-030A-4ED8-B766-F634499ED755}"/>
              </a:ext>
            </a:extLst>
          </p:cNvPr>
          <p:cNvSpPr txBox="1">
            <a:spLocks/>
          </p:cNvSpPr>
          <p:nvPr/>
        </p:nvSpPr>
        <p:spPr>
          <a:xfrm>
            <a:off x="6461914" y="818451"/>
            <a:ext cx="5330693" cy="522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>
                <a:solidFill>
                  <a:srgbClr val="FF0000"/>
                </a:solidFill>
              </a:rPr>
              <a:t>5) </a:t>
            </a:r>
            <a:r>
              <a:rPr lang="tr-TR" sz="2000" b="1" dirty="0"/>
              <a:t>GUI TASARIMI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Görselde kodları oluşturulan programın ara yüzü gösterilmektedir. Tasarımı ve basamaklarını göstermek amacıyla Matlab </a:t>
            </a:r>
            <a:r>
              <a:rPr lang="tr-TR" dirty="0" err="1"/>
              <a:t>app-designer</a:t>
            </a:r>
            <a:r>
              <a:rPr lang="tr-TR" dirty="0"/>
              <a:t> kısmına giriş yapalım.   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F8E0684-A6F3-4788-92D1-AB00C5364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3" y="1546933"/>
            <a:ext cx="5500688" cy="38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5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İçerik Yer Tutucusu 2">
            <a:extLst>
              <a:ext uri="{FF2B5EF4-FFF2-40B4-BE49-F238E27FC236}">
                <a16:creationId xmlns:a16="http://schemas.microsoft.com/office/drawing/2014/main" id="{3C48E383-030A-4ED8-B766-F634499ED755}"/>
              </a:ext>
            </a:extLst>
          </p:cNvPr>
          <p:cNvSpPr txBox="1">
            <a:spLocks/>
          </p:cNvSpPr>
          <p:nvPr/>
        </p:nvSpPr>
        <p:spPr>
          <a:xfrm>
            <a:off x="6461914" y="818451"/>
            <a:ext cx="5330693" cy="522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Programın oluşturulmasında Matlab GUI tasarımı için Matlab App Designer aracı kullanılmıştır. </a:t>
            </a:r>
          </a:p>
          <a:p>
            <a:pPr marL="0" indent="0">
              <a:buNone/>
            </a:pPr>
            <a:r>
              <a:rPr lang="tr-TR" dirty="0"/>
              <a:t>Yandaki görselde MATLAB App Designer arayüzü gösterilmektedir. </a:t>
            </a:r>
          </a:p>
          <a:p>
            <a:pPr marL="0" indent="0">
              <a:buNone/>
            </a:pPr>
            <a:r>
              <a:rPr lang="tr-TR" dirty="0"/>
              <a:t>Şimdi projede oluşturduğumuz kod kısmına göz atalım.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CB04A-661D-41D8-B702-AF0359BEA9BC}"/>
              </a:ext>
            </a:extLst>
          </p:cNvPr>
          <p:cNvSpPr txBox="1"/>
          <p:nvPr/>
        </p:nvSpPr>
        <p:spPr>
          <a:xfrm>
            <a:off x="3032832" y="4491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tr-TR" dirty="0">
                <a:solidFill>
                  <a:srgbClr val="FF0000"/>
                </a:solidFill>
              </a:rPr>
              <a:t>6</a:t>
            </a:r>
            <a:r>
              <a:rPr lang="tr-TR" sz="1800" dirty="0">
                <a:solidFill>
                  <a:srgbClr val="FF0000"/>
                </a:solidFill>
              </a:rPr>
              <a:t>) </a:t>
            </a:r>
            <a:r>
              <a:rPr lang="tr-TR" sz="1800" b="1" dirty="0"/>
              <a:t>MATLAB APP DESIGNER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D1FCC-9391-4094-9FC2-4ECF5101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28" y="1291472"/>
            <a:ext cx="5696608" cy="464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676453-052F-47FC-BA12-F35468575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8" y="223179"/>
            <a:ext cx="11319047" cy="62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9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0929-12B4-4FAC-B322-F9159F41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CEF9-0619-4AA4-95F0-069487913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1B111-A8B4-451A-A8F5-AE51BC494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38" y="260072"/>
            <a:ext cx="10512016" cy="61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6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E8E9-B88B-4B64-81B3-A85B6369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17E-C0DF-4215-B31E-B90BBC4A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769CA-A313-44A4-B7E4-0C175DB3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0" y="717292"/>
            <a:ext cx="10619612" cy="542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4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E96A-0973-4481-BCA2-1C949556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05E8-FEDF-44EF-B358-67B701B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7F0CA-1090-4502-968F-EF9BAF08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1" y="320511"/>
            <a:ext cx="11425117" cy="60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8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F985-A636-4E54-B313-AD2FAACD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E355-0E49-4C87-80A9-890BA347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B44F3-93E1-445D-8DAC-02A01F50F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9" y="510287"/>
            <a:ext cx="10874682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969-4465-468D-9AB8-6E37FD2C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7354-8621-481D-B7A4-464F32E0C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6038C-C659-4C4D-BE75-FA9B8243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719855"/>
            <a:ext cx="10722269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3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968B-09D6-4CEF-B7E6-F1F1FC55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BBF7-CD41-45C1-8EA0-134CF3AC7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9C597-527C-44EC-965B-E9E08CCF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7" y="502666"/>
            <a:ext cx="10668925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3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7930-7ABF-4E6A-918E-08F31FB5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B85F-B015-41C5-B8D1-927B0F73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8F16C-52B1-4ECA-8E7B-CDAB27709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7" y="655079"/>
            <a:ext cx="11141405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5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C7C1355-9D0F-4132-8A38-26F7D09F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tr-TR" sz="3200" dirty="0">
                <a:solidFill>
                  <a:schemeClr val="tx2"/>
                </a:solidFill>
              </a:rPr>
              <a:t>PROJENİN AMACI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D4421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EF02A606-5146-4248-91B1-91F7ECEF4226}"/>
              </a:ext>
            </a:extLst>
          </p:cNvPr>
          <p:cNvSpPr txBox="1">
            <a:spLocks/>
          </p:cNvSpPr>
          <p:nvPr/>
        </p:nvSpPr>
        <p:spPr>
          <a:xfrm>
            <a:off x="7073218" y="1243917"/>
            <a:ext cx="4099607" cy="425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Enlem, boylam, panel eğimi, azimut açısı ve rakım gibi girdileri hesaba katarak Türkiye üzerindeki seçilen konumun toplam, difüz ve direkt ışınım grafiklerini gösteren Matlab tabanlı GUI hazırlanması.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İçerik Yer Tutucusu 9" descr="tablo içeren bir resim&#10;&#10;Açıklama otomatik olarak oluşturuldu">
            <a:extLst>
              <a:ext uri="{FF2B5EF4-FFF2-40B4-BE49-F238E27FC236}">
                <a16:creationId xmlns:a16="http://schemas.microsoft.com/office/drawing/2014/main" id="{4B2CAD77-3D14-4CB1-B180-0E45367B5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136" y="813626"/>
            <a:ext cx="5802570" cy="5202999"/>
          </a:xfrm>
        </p:spPr>
      </p:pic>
    </p:spTree>
    <p:extLst>
      <p:ext uri="{BB962C8B-B14F-4D97-AF65-F5344CB8AC3E}">
        <p14:creationId xmlns:p14="http://schemas.microsoft.com/office/powerpoint/2010/main" val="30393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DE2D-DE0A-42AB-9E7D-7A316FEF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2E0C-1FB1-4763-BD27-617C5DEF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24F8C-C989-4B8F-A362-301122CE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79" y="338822"/>
            <a:ext cx="10784435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8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F09E-68C8-4692-82AB-D6C67AC9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4B3C-354D-4C5B-B0EA-23B3BF34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8AE25-2BB0-4140-A1C4-989955C4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6" y="491235"/>
            <a:ext cx="10740444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7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D30F-F835-48D8-9293-E22A806A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7D8C-5354-42FC-87E7-601564FA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05C2E-C585-4A57-9D2A-30A3A1FB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0" y="796062"/>
            <a:ext cx="10693310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10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24EE-B2FA-461A-BBF1-28E4419E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E10F-2CAD-4703-ABDF-C3507F7B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F41D5-9153-4A6B-BF14-66F0D7503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0" y="601735"/>
            <a:ext cx="10608640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96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C6C1-9BD3-4510-8EAE-D91C2F9D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7E48-5F3B-4B1C-8848-8906B078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80CD4-8EF2-41CB-8D6A-F2C89D4F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47" y="1027523"/>
            <a:ext cx="10687280" cy="48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63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2BCA-CD8F-43E8-868D-459AE11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D336-166F-451F-A154-42F46D13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A358B-E621-4F3A-99DC-E6A69DA4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67" y="177219"/>
            <a:ext cx="10634066" cy="65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84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00D7-05F0-4E2F-8254-AC40C88E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9A22-D901-414B-AB02-122D7D33E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61F07-BAF4-477A-A14F-4C4605B6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2" y="234309"/>
            <a:ext cx="11321592" cy="638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28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C58A-2915-422C-B19A-37A89016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16AD-6D45-4176-AB43-E88E3FAD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D3906-B205-4982-8647-1C32370F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72" y="778794"/>
            <a:ext cx="11133055" cy="55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77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279F89-AD4C-4E66-A865-17EC341A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B23AF1-40D9-4082-9AE1-A2AB2001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u="none" strike="noStrike" baseline="0" dirty="0">
                <a:solidFill>
                  <a:srgbClr val="000000"/>
                </a:solidFill>
              </a:rPr>
              <a:t>EEE 487 Yenilenebilir Enerji Kaynakları, Doç. Dr. Mutlu BOZTEPE </a:t>
            </a:r>
            <a:endParaRPr lang="tr-TR" dirty="0">
              <a:hlinkClick r:id="rId2"/>
            </a:endParaRPr>
          </a:p>
          <a:p>
            <a:r>
              <a:rPr lang="tr-TR" sz="18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</a:rPr>
              <a:t>https://www.mathworks.com/products/matlab/app-designer.html </a:t>
            </a:r>
            <a:endParaRPr lang="tr-TR" dirty="0"/>
          </a:p>
          <a:p>
            <a:r>
              <a:rPr lang="tr-TR" sz="18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</a:rPr>
              <a:t>https://ec.europa.eu/jrc/en/pvgis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959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Başlık 1">
            <a:extLst>
              <a:ext uri="{FF2B5EF4-FFF2-40B4-BE49-F238E27FC236}">
                <a16:creationId xmlns:a16="http://schemas.microsoft.com/office/drawing/2014/main" id="{C745988C-30EF-486D-AC82-D6284515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638" y="795527"/>
            <a:ext cx="5318074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 sz="3200" b="1" dirty="0">
                <a:solidFill>
                  <a:schemeClr val="tx2"/>
                </a:solidFill>
              </a:rPr>
              <a:t>PROJEDE KULLANILAN HESAPLAR, TANIMLAR VE KODLAR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A684EC81-C53C-4EE8-98A6-B45B2579CD99}"/>
              </a:ext>
            </a:extLst>
          </p:cNvPr>
          <p:cNvSpPr txBox="1">
            <a:spLocks/>
          </p:cNvSpPr>
          <p:nvPr/>
        </p:nvSpPr>
        <p:spPr>
          <a:xfrm>
            <a:off x="6987590" y="2282935"/>
            <a:ext cx="4989779" cy="367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arenR"/>
            </a:pPr>
            <a:r>
              <a:rPr lang="tr-TR" sz="2000" b="1" dirty="0"/>
              <a:t>DENKLİNASYON HESABI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Denklinasyon güneş ışınının ekvator düzlemine göre açısal uzaklığı olarak tanımlanmaktadır. +23.5 ile -23.5 arasında değişiklik göstermektedir. Formülde belirtilen n, yılın seçilen bir günüdür.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E54E064-D65F-4EC7-A7D3-A62CAD72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49" y="1123879"/>
            <a:ext cx="5149780" cy="1394402"/>
          </a:xfrm>
          <a:prstGeom prst="rect">
            <a:avLst/>
          </a:prstGeo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7A1C4AFA-4F1B-4C58-A06A-1B7E68A6E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98" y="2883945"/>
            <a:ext cx="5745622" cy="23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2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Rectangle 4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D7421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7795310-9D0B-449F-8189-1B299B29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4" y="1291043"/>
            <a:ext cx="5588829" cy="4403320"/>
          </a:xfrm>
          <a:prstGeom prst="rect">
            <a:avLst/>
          </a:prstGeom>
        </p:spPr>
      </p:pic>
      <p:sp>
        <p:nvSpPr>
          <p:cNvPr id="30" name="İçerik Yer Tutucusu 2">
            <a:extLst>
              <a:ext uri="{FF2B5EF4-FFF2-40B4-BE49-F238E27FC236}">
                <a16:creationId xmlns:a16="http://schemas.microsoft.com/office/drawing/2014/main" id="{3C48E383-030A-4ED8-B766-F634499ED755}"/>
              </a:ext>
            </a:extLst>
          </p:cNvPr>
          <p:cNvSpPr txBox="1">
            <a:spLocks/>
          </p:cNvSpPr>
          <p:nvPr/>
        </p:nvSpPr>
        <p:spPr>
          <a:xfrm>
            <a:off x="6940283" y="811569"/>
            <a:ext cx="4989779" cy="522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>
                <a:solidFill>
                  <a:srgbClr val="FF0000"/>
                </a:solidFill>
              </a:rPr>
              <a:t>2) </a:t>
            </a:r>
            <a:r>
              <a:rPr lang="tr-TR" sz="2000" b="1" dirty="0"/>
              <a:t>GEOMETRİK TARİFLER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Eğim(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Panelin yatay ile yaptığı açı.</a:t>
            </a:r>
          </a:p>
          <a:p>
            <a:pPr marL="0" indent="0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 Açısı(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tr-TR" sz="1800" b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Yatay yüzeye güneş geliş açısıdır.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Güneş öğlesinde sıfır, önce (-) sonra (+)’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dır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Azimut Açısı(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Alıcı normali ile güney çizgisi  arasındaki açıdır. Doğu(-) Batı(+) olmak üzere -90 ve 90 dereceleri arasındadır.</a:t>
            </a:r>
          </a:p>
          <a:p>
            <a:pPr marL="0" indent="0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 Açısı(θ):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Güneş ışını ile normal doğrusu arasındaki açıdır. -180 ile +180 arasındadır.</a:t>
            </a:r>
            <a:endParaRPr lang="tr-TR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İçerik Yer Tutucusu 2">
            <a:extLst>
              <a:ext uri="{FF2B5EF4-FFF2-40B4-BE49-F238E27FC236}">
                <a16:creationId xmlns:a16="http://schemas.microsoft.com/office/drawing/2014/main" id="{3C48E383-030A-4ED8-B766-F634499ED755}"/>
              </a:ext>
            </a:extLst>
          </p:cNvPr>
          <p:cNvSpPr txBox="1">
            <a:spLocks/>
          </p:cNvSpPr>
          <p:nvPr/>
        </p:nvSpPr>
        <p:spPr>
          <a:xfrm>
            <a:off x="6461914" y="818451"/>
            <a:ext cx="4989779" cy="522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>
                <a:solidFill>
                  <a:srgbClr val="FF0000"/>
                </a:solidFill>
              </a:rPr>
              <a:t>3) </a:t>
            </a:r>
            <a:r>
              <a:rPr lang="tr-TR" sz="2000" b="1" dirty="0"/>
              <a:t>GÜNEŞ GELİŞ AÇISININ HESABI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Güneş geliş açısı yanda gösterilen görsel kullanılarak, ileriki yansılarda gösterilecek olan kod kullanılarak programlanmıştır.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Eklemek gerekirse sabah erken ve akşam geç saatlerde geliş açısı 90 dereceyi aşar ve kosinüs değeri negatif olur. Bu durum ışığın panel yüzeyinin arkasına düştüğünü gösterir.</a:t>
            </a:r>
            <a:endParaRPr lang="en-US" dirty="0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534DC81B-4EA2-4381-8150-B8DDEA08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07" y="1662681"/>
            <a:ext cx="5228522" cy="375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İçerik Yer Tutucusu 2">
            <a:extLst>
              <a:ext uri="{FF2B5EF4-FFF2-40B4-BE49-F238E27FC236}">
                <a16:creationId xmlns:a16="http://schemas.microsoft.com/office/drawing/2014/main" id="{3C48E383-030A-4ED8-B766-F634499ED755}"/>
              </a:ext>
            </a:extLst>
          </p:cNvPr>
          <p:cNvSpPr txBox="1">
            <a:spLocks/>
          </p:cNvSpPr>
          <p:nvPr/>
        </p:nvSpPr>
        <p:spPr>
          <a:xfrm>
            <a:off x="6461914" y="818451"/>
            <a:ext cx="4989779" cy="522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>
                <a:solidFill>
                  <a:srgbClr val="FF0000"/>
                </a:solidFill>
              </a:rPr>
              <a:t>4) </a:t>
            </a:r>
            <a:r>
              <a:rPr lang="tr-TR" sz="2000" b="1" dirty="0"/>
              <a:t>GÜNEŞ IŞINIMI HESAPLARI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Güneş radyasyonu direkt ve difüz olarak ikiye ayrılmaktadır. Bu iki değerin toplamı ise toplam ışınım değeridir.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15A3F79-5115-48D2-B066-0CD60355C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3" y="1195960"/>
            <a:ext cx="6095238" cy="44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1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İçerik Yer Tutucusu 2">
            <a:extLst>
              <a:ext uri="{FF2B5EF4-FFF2-40B4-BE49-F238E27FC236}">
                <a16:creationId xmlns:a16="http://schemas.microsoft.com/office/drawing/2014/main" id="{3C48E383-030A-4ED8-B766-F634499ED755}"/>
              </a:ext>
            </a:extLst>
          </p:cNvPr>
          <p:cNvSpPr txBox="1">
            <a:spLocks/>
          </p:cNvSpPr>
          <p:nvPr/>
        </p:nvSpPr>
        <p:spPr>
          <a:xfrm>
            <a:off x="5930283" y="667963"/>
            <a:ext cx="5981079" cy="5652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>
                <a:solidFill>
                  <a:srgbClr val="FF0000"/>
                </a:solidFill>
              </a:rPr>
              <a:t>4-A) </a:t>
            </a:r>
            <a:r>
              <a:rPr lang="tr-TR" sz="2400" b="1" dirty="0"/>
              <a:t>AÇIK GÖKYÜZÜ GEÇİRGENLİĞİ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1900" dirty="0"/>
              <a:t>Hesaplara göre üstteki formül ile atmosferin geçirgenliği hesaplanabilir. Formül 23km görüş alanlı, 2.5 km’den düşük rakımlı noktalar için alttaki parametreler ile hesaplanabilmektedir. A ise km cinsinden rakım değeridir.</a:t>
            </a:r>
          </a:p>
          <a:p>
            <a:pPr marL="0" indent="0">
              <a:buNone/>
            </a:pPr>
            <a:endParaRPr lang="tr-TR" sz="1900" dirty="0"/>
          </a:p>
          <a:p>
            <a:pPr marL="0" indent="0">
              <a:buNone/>
            </a:pPr>
            <a:r>
              <a:rPr lang="tr-TR" sz="1900" dirty="0"/>
              <a:t>Hazırladığımız programda yıl yaz ve kış olarak ikiye bölünmüş olup tabloda bulunan kırmızı yazılı satırların değerleri alınmıştır.</a:t>
            </a:r>
          </a:p>
          <a:p>
            <a:pPr marL="0" indent="0">
              <a:buNone/>
            </a:pPr>
            <a:endParaRPr lang="tr-TR" sz="1900" dirty="0"/>
          </a:p>
          <a:p>
            <a:pPr marL="0" indent="0">
              <a:buNone/>
            </a:pPr>
            <a:r>
              <a:rPr lang="tr-TR" sz="1900" dirty="0"/>
              <a:t>Ayrıca programımızda hesaplanabilen en yüksek rakım değeri de 2.5km olarak belirlenmiştir.</a:t>
            </a:r>
          </a:p>
          <a:p>
            <a:pPr marL="0" indent="0">
              <a:buNone/>
            </a:pPr>
            <a:endParaRPr lang="tr-TR" sz="1900" dirty="0"/>
          </a:p>
          <a:p>
            <a:pPr marL="0" indent="0">
              <a:buNone/>
            </a:pPr>
            <a:r>
              <a:rPr lang="tr-TR" sz="1900" dirty="0"/>
              <a:t>Son olarak ışınım ve geçirgenlik değerlerinin çarpımını </a:t>
            </a:r>
            <a:r>
              <a:rPr lang="tr-TR" sz="1900"/>
              <a:t>zenit açısının </a:t>
            </a:r>
            <a:r>
              <a:rPr lang="tr-TR" sz="1900" dirty="0"/>
              <a:t>(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tr-TR" sz="19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</a:t>
            </a:r>
            <a:r>
              <a:rPr lang="tr-TR" sz="1900" dirty="0"/>
              <a:t>) kosinüs değeri ile çarpımıyla direkt ışınımı elde ederiz. Birimi W/m^2.</a:t>
            </a:r>
          </a:p>
        </p:txBody>
      </p:sp>
      <p:pic>
        <p:nvPicPr>
          <p:cNvPr id="3" name="Resim 2" descr="metin, saat, kol saati, ölçü aleti içeren bir resim&#10;&#10;Açıklama otomatik olarak oluşturuldu">
            <a:extLst>
              <a:ext uri="{FF2B5EF4-FFF2-40B4-BE49-F238E27FC236}">
                <a16:creationId xmlns:a16="http://schemas.microsoft.com/office/drawing/2014/main" id="{DAF99D70-6AD6-4F89-8BF4-31891768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37" y="1083175"/>
            <a:ext cx="4545821" cy="1115941"/>
          </a:xfrm>
          <a:prstGeom prst="rect">
            <a:avLst/>
          </a:prstGeom>
        </p:spPr>
      </p:pic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A3DFEE7F-3315-4161-AFEE-30F0F6DA4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79" y="2215158"/>
            <a:ext cx="5557469" cy="35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0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İçerik Yer Tutucusu 2">
            <a:extLst>
              <a:ext uri="{FF2B5EF4-FFF2-40B4-BE49-F238E27FC236}">
                <a16:creationId xmlns:a16="http://schemas.microsoft.com/office/drawing/2014/main" id="{3C48E383-030A-4ED8-B766-F634499ED755}"/>
              </a:ext>
            </a:extLst>
          </p:cNvPr>
          <p:cNvSpPr txBox="1">
            <a:spLocks/>
          </p:cNvSpPr>
          <p:nvPr/>
        </p:nvSpPr>
        <p:spPr>
          <a:xfrm>
            <a:off x="6347535" y="795527"/>
            <a:ext cx="5582528" cy="522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900" dirty="0">
                <a:solidFill>
                  <a:srgbClr val="FF0000"/>
                </a:solidFill>
              </a:rPr>
              <a:t>4-B) </a:t>
            </a:r>
            <a:r>
              <a:rPr lang="tr-TR" sz="1900" b="1" dirty="0"/>
              <a:t>EĞİMLİ YÜZEYLERDE GÜNEŞ IŞINIMI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Yandaki formülde toplam ışınım hesabı gösterilmektedir. </a:t>
            </a:r>
          </a:p>
          <a:p>
            <a:pPr marL="0" indent="0">
              <a:buNone/>
            </a:pPr>
            <a:r>
              <a:rPr lang="tr-TR" dirty="0"/>
              <a:t>Rb direkt radyasyon için oran faktörüdür, eğimli yüzeydeki radyasyonun yataydakine oranıdır  ya da Güneş geliş açısının zenit açısına oranıdır.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Alttaki görselde ise panelin eğimine göre bazı özel durumlar gösterilmektedir.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1A61031-8DA8-4C40-805E-52E5C1ED7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6" y="1245704"/>
            <a:ext cx="5844466" cy="145773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B74F91A-F033-40C1-826F-6AAD2CFE5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2" y="2703443"/>
            <a:ext cx="5896798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4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İçerik Yer Tutucusu 2">
            <a:extLst>
              <a:ext uri="{FF2B5EF4-FFF2-40B4-BE49-F238E27FC236}">
                <a16:creationId xmlns:a16="http://schemas.microsoft.com/office/drawing/2014/main" id="{3C48E383-030A-4ED8-B766-F634499ED755}"/>
              </a:ext>
            </a:extLst>
          </p:cNvPr>
          <p:cNvSpPr txBox="1">
            <a:spLocks/>
          </p:cNvSpPr>
          <p:nvPr/>
        </p:nvSpPr>
        <p:spPr>
          <a:xfrm>
            <a:off x="6347535" y="795527"/>
            <a:ext cx="5582528" cy="522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Ru</a:t>
            </a:r>
            <a:r>
              <a:rPr lang="tr-TR" dirty="0"/>
              <a:t> parametresi ise yerin yansıtma katsayısı olarak tanımlanmıştır. Bulunulan yerin tipine göre değişimi yandaki tabloda örneklerle gösterilmiştir.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827F778E-BF56-4BE1-8844-3187EA1E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" y="1524446"/>
            <a:ext cx="5828766" cy="40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123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497</Words>
  <Application>Microsoft Office PowerPoint</Application>
  <PresentationFormat>Widescreen</PresentationFormat>
  <Paragraphs>59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Rockwell</vt:lpstr>
      <vt:lpstr>Times New Roman</vt:lpstr>
      <vt:lpstr>Wingdings</vt:lpstr>
      <vt:lpstr>Atlas</vt:lpstr>
      <vt:lpstr>MATLAB TABANLI IŞINIM HESAPLAMA PROGRAMI</vt:lpstr>
      <vt:lpstr>PROJENİN AMACI</vt:lpstr>
      <vt:lpstr>PROJEDE KULLANILAN HESAPLAR, TANIMLAR VE KODLAR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 Koray nasay </dc:title>
  <dc:creator>alp koray</dc:creator>
  <cp:lastModifiedBy>Berke Kocadere</cp:lastModifiedBy>
  <cp:revision>83</cp:revision>
  <dcterms:created xsi:type="dcterms:W3CDTF">2021-10-17T17:53:53Z</dcterms:created>
  <dcterms:modified xsi:type="dcterms:W3CDTF">2022-01-09T18:10:16Z</dcterms:modified>
</cp:coreProperties>
</file>