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408" r:id="rId3"/>
    <p:sldId id="407" r:id="rId4"/>
    <p:sldId id="386" r:id="rId5"/>
    <p:sldId id="385" r:id="rId6"/>
    <p:sldId id="387" r:id="rId7"/>
    <p:sldId id="414" r:id="rId8"/>
    <p:sldId id="415" r:id="rId9"/>
    <p:sldId id="416" r:id="rId10"/>
    <p:sldId id="400" r:id="rId11"/>
    <p:sldId id="403" r:id="rId12"/>
    <p:sldId id="390" r:id="rId13"/>
    <p:sldId id="394" r:id="rId14"/>
    <p:sldId id="401" r:id="rId15"/>
    <p:sldId id="418" r:id="rId16"/>
    <p:sldId id="388" r:id="rId17"/>
    <p:sldId id="389" r:id="rId18"/>
    <p:sldId id="393" r:id="rId19"/>
    <p:sldId id="391" r:id="rId20"/>
    <p:sldId id="413" r:id="rId21"/>
    <p:sldId id="384" r:id="rId22"/>
    <p:sldId id="402" r:id="rId23"/>
    <p:sldId id="404" r:id="rId24"/>
    <p:sldId id="405" r:id="rId25"/>
    <p:sldId id="397" r:id="rId26"/>
    <p:sldId id="398" r:id="rId27"/>
    <p:sldId id="392" r:id="rId28"/>
    <p:sldId id="41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0C1B2E"/>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283" autoAdjust="0"/>
    <p:restoredTop sz="90036" autoAdjust="0"/>
  </p:normalViewPr>
  <p:slideViewPr>
    <p:cSldViewPr>
      <p:cViewPr varScale="1">
        <p:scale>
          <a:sx n="81" d="100"/>
          <a:sy n="81" d="100"/>
        </p:scale>
        <p:origin x="64" y="14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72259-28B8-408C-8EBE-D038F6088FB3}" type="datetimeFigureOut">
              <a:rPr lang="zh-CN" altLang="en-US" smtClean="0"/>
              <a:t>2016/6/13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D646F-3DDA-420A-BABC-635841D5077B}" type="slidenum">
              <a:rPr lang="zh-CN" altLang="en-US" smtClean="0"/>
              <a:t>‹#›</a:t>
            </a:fld>
            <a:endParaRPr lang="zh-CN" altLang="en-US"/>
          </a:p>
        </p:txBody>
      </p:sp>
    </p:spTree>
    <p:extLst>
      <p:ext uri="{BB962C8B-B14F-4D97-AF65-F5344CB8AC3E}">
        <p14:creationId xmlns:p14="http://schemas.microsoft.com/office/powerpoint/2010/main" val="1976999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077072"/>
            <a:ext cx="7772400" cy="1686049"/>
          </a:xfrm>
        </p:spPr>
        <p:txBody>
          <a:bodyPr/>
          <a:lstStyle>
            <a:lvl1pPr>
              <a:defRPr b="0">
                <a:solidFill>
                  <a:schemeClr val="accent1">
                    <a:lumMod val="40000"/>
                    <a:lumOff val="60000"/>
                  </a:schemeClr>
                </a:solidFill>
                <a:effectLst>
                  <a:reflection blurRad="6350" stA="50000" endA="300" endPos="50000" dist="60007" dir="5400000" sy="-100000" algn="bl" rotWithShape="0"/>
                </a:effectLst>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755576" y="2276872"/>
            <a:ext cx="7776864" cy="1752600"/>
          </a:xfrm>
        </p:spPr>
        <p:txBody>
          <a:bodyPr anchor="b"/>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5" name="页脚占位符 4"/>
          <p:cNvSpPr>
            <a:spLocks noGrp="1"/>
          </p:cNvSpPr>
          <p:nvPr>
            <p:ph type="ftr" sz="quarter" idx="11"/>
          </p:nvPr>
        </p:nvSpPr>
        <p:spPr>
          <a:xfrm>
            <a:off x="179512" y="6356350"/>
            <a:ext cx="5768280" cy="365125"/>
          </a:xfrm>
          <a:prstGeom prst="rect">
            <a:avLst/>
          </a:prstGeom>
        </p:spPr>
        <p:txBody>
          <a:bodyPr/>
          <a:lstStyle>
            <a:lvl1pPr algn="l">
              <a:defRPr sz="1600">
                <a:solidFill>
                  <a:schemeClr val="bg1"/>
                </a:solidFill>
              </a:defRPr>
            </a:lvl1pPr>
          </a:lstStyle>
          <a:p>
            <a:r>
              <a:rPr lang="zh-CN" altLang="en-US" smtClean="0"/>
              <a:t>大连理工大学 软件学院</a:t>
            </a:r>
            <a:endParaRPr lang="zh-CN" altLang="en-US" dirty="0"/>
          </a:p>
        </p:txBody>
      </p:sp>
      <p:sp>
        <p:nvSpPr>
          <p:cNvPr id="6" name="灯片编号占位符 5"/>
          <p:cNvSpPr>
            <a:spLocks noGrp="1"/>
          </p:cNvSpPr>
          <p:nvPr>
            <p:ph type="sldNum" sz="quarter" idx="12"/>
          </p:nvPr>
        </p:nvSpPr>
        <p:spPr>
          <a:xfrm>
            <a:off x="6830888" y="6356350"/>
            <a:ext cx="2133600" cy="365125"/>
          </a:xfrm>
        </p:spPr>
        <p:txBody>
          <a:bodyPr/>
          <a:lstStyle>
            <a:lvl1pPr>
              <a:defRPr sz="1600">
                <a:solidFill>
                  <a:schemeClr val="bg1"/>
                </a:solidFill>
              </a:defRPr>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4608753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00294" y="1196752"/>
            <a:ext cx="8764194" cy="4968552"/>
          </a:xfrm>
        </p:spPr>
        <p:txBody>
          <a:bodyPr/>
          <a:lstStyle>
            <a:lvl1pPr marL="342900" indent="-342900">
              <a:buFontTx/>
              <a:buBlip>
                <a:blip r:embed="rId2"/>
              </a:buBlip>
              <a:defRPr/>
            </a:lvl1pPr>
            <a:lvl2pPr marL="742950" indent="-285750">
              <a:buFontTx/>
              <a:buBlip>
                <a:blip r:embed="rId3"/>
              </a:buBlip>
              <a:defRPr/>
            </a:lvl2pPr>
            <a:lvl3pPr marL="1143000" indent="-228600">
              <a:buFontTx/>
              <a:buBlip>
                <a:blip r:embed="rId2"/>
              </a:buBlip>
              <a:defRPr/>
            </a:lvl3pPr>
            <a:lvl4pPr marL="1600200" indent="-228600">
              <a:buFontTx/>
              <a:buBlip>
                <a:blip r:embed="rId3"/>
              </a:buBlip>
              <a:defRPr/>
            </a:lvl4pPr>
            <a:lvl5pPr marL="2057400" indent="-228600">
              <a:buFontTx/>
              <a:buBlip>
                <a:blip r:embed="rId2"/>
              </a:buBlip>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页脚占位符 4"/>
          <p:cNvSpPr>
            <a:spLocks noGrp="1"/>
          </p:cNvSpPr>
          <p:nvPr>
            <p:ph type="ftr" sz="quarter" idx="11"/>
          </p:nvPr>
        </p:nvSpPr>
        <p:spPr>
          <a:xfrm>
            <a:off x="179512" y="6356350"/>
            <a:ext cx="5768280" cy="365125"/>
          </a:xfrm>
          <a:prstGeom prst="rect">
            <a:avLst/>
          </a:prstGeom>
        </p:spPr>
        <p:txBody>
          <a:bodyPr/>
          <a:lstStyle>
            <a:lvl1pPr algn="l">
              <a:defRPr sz="1600">
                <a:solidFill>
                  <a:schemeClr val="bg1"/>
                </a:solidFill>
              </a:defRPr>
            </a:lvl1pPr>
          </a:lstStyle>
          <a:p>
            <a:r>
              <a:rPr lang="zh-CN" altLang="en-US" smtClean="0"/>
              <a:t>大连理工大学 软件学院</a:t>
            </a:r>
            <a:endParaRPr lang="zh-CN" altLang="en-US" dirty="0"/>
          </a:p>
        </p:txBody>
      </p:sp>
      <p:sp>
        <p:nvSpPr>
          <p:cNvPr id="8" name="灯片编号占位符 5"/>
          <p:cNvSpPr>
            <a:spLocks noGrp="1"/>
          </p:cNvSpPr>
          <p:nvPr>
            <p:ph type="sldNum" sz="quarter" idx="12"/>
          </p:nvPr>
        </p:nvSpPr>
        <p:spPr>
          <a:xfrm>
            <a:off x="6830888" y="6356350"/>
            <a:ext cx="2133600" cy="365125"/>
          </a:xfrm>
        </p:spPr>
        <p:txBody>
          <a:bodyPr/>
          <a:lstStyle>
            <a:lvl1pPr>
              <a:defRPr sz="1600">
                <a:solidFill>
                  <a:schemeClr val="bg1"/>
                </a:solidFill>
              </a:defRPr>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2529676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6" name="正方形/長方形 6"/>
          <p:cNvSpPr/>
          <p:nvPr userDrawn="1"/>
        </p:nvSpPr>
        <p:spPr>
          <a:xfrm>
            <a:off x="0" y="1124744"/>
            <a:ext cx="9144000" cy="5733256"/>
          </a:xfrm>
          <a:prstGeom prst="rect">
            <a:avLst/>
          </a:prstGeom>
          <a:blipFill>
            <a:blip r:embed="rId2" cstate="print">
              <a:duotone>
                <a:sysClr val="window" lastClr="FFFFFF">
                  <a:shade val="40000"/>
                  <a:satMod val="180000"/>
                </a:sysClr>
                <a:sysClr val="window" lastClr="FFFFFF">
                  <a:tint val="90000"/>
                  <a:satMod val="200000"/>
                </a:sysClr>
              </a:duotone>
            </a:blip>
            <a:tile tx="0" ty="0" sx="80000" sy="80000" flip="none" algn="tl"/>
          </a:blipFill>
          <a:ln w="19050" cap="flat" cmpd="sng" algn="ctr">
            <a:no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kumimoji="0" lang="ja-JP" altLang="en-US" kern="0">
              <a:solidFill>
                <a:sysClr val="window" lastClr="FFFFFF"/>
              </a:solidFill>
              <a:latin typeface="Arial"/>
              <a:ea typeface="HGｺﾞｼｯｸM"/>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00294" y="1196752"/>
            <a:ext cx="8764194" cy="4968552"/>
          </a:xfrm>
        </p:spPr>
        <p:txBody>
          <a:bodyPr/>
          <a:lstStyle>
            <a:lvl1pPr marL="342900" indent="-342900">
              <a:buFontTx/>
              <a:buBlip>
                <a:blip r:embed="rId3"/>
              </a:buBlip>
              <a:defRPr>
                <a:solidFill>
                  <a:schemeClr val="tx1"/>
                </a:solidFill>
              </a:defRPr>
            </a:lvl1pPr>
            <a:lvl2pPr marL="742950" indent="-285750">
              <a:buFontTx/>
              <a:buBlip>
                <a:blip r:embed="rId4"/>
              </a:buBlip>
              <a:defRPr>
                <a:solidFill>
                  <a:schemeClr val="tx1"/>
                </a:solidFill>
              </a:defRPr>
            </a:lvl2pPr>
            <a:lvl3pPr marL="1143000" indent="-228600">
              <a:buFontTx/>
              <a:buBlip>
                <a:blip r:embed="rId3"/>
              </a:buBlip>
              <a:defRPr>
                <a:solidFill>
                  <a:schemeClr val="tx1"/>
                </a:solidFill>
              </a:defRPr>
            </a:lvl3pPr>
            <a:lvl4pPr marL="1600200" indent="-228600">
              <a:buFontTx/>
              <a:buBlip>
                <a:blip r:embed="rId4"/>
              </a:buBlip>
              <a:defRPr>
                <a:solidFill>
                  <a:schemeClr val="tx1"/>
                </a:solidFill>
              </a:defRPr>
            </a:lvl4pPr>
            <a:lvl5pPr marL="2057400" indent="-228600">
              <a:buFontTx/>
              <a:buBlip>
                <a:blip r:embed="rId3"/>
              </a:buBlip>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页脚占位符 4"/>
          <p:cNvSpPr>
            <a:spLocks noGrp="1"/>
          </p:cNvSpPr>
          <p:nvPr>
            <p:ph type="ftr" sz="quarter" idx="11"/>
          </p:nvPr>
        </p:nvSpPr>
        <p:spPr>
          <a:xfrm>
            <a:off x="179512" y="6356350"/>
            <a:ext cx="5768280" cy="365125"/>
          </a:xfrm>
          <a:prstGeom prst="rect">
            <a:avLst/>
          </a:prstGeom>
        </p:spPr>
        <p:txBody>
          <a:bodyPr/>
          <a:lstStyle>
            <a:lvl1pPr algn="l">
              <a:defRPr sz="1600">
                <a:solidFill>
                  <a:srgbClr val="000066"/>
                </a:solidFill>
              </a:defRPr>
            </a:lvl1pPr>
          </a:lstStyle>
          <a:p>
            <a:r>
              <a:rPr lang="zh-CN" altLang="en-US" smtClean="0"/>
              <a:t>大连理工大学 软件学院</a:t>
            </a:r>
            <a:endParaRPr lang="zh-CN" altLang="en-US" dirty="0"/>
          </a:p>
        </p:txBody>
      </p:sp>
      <p:sp>
        <p:nvSpPr>
          <p:cNvPr id="8" name="灯片编号占位符 5"/>
          <p:cNvSpPr>
            <a:spLocks noGrp="1"/>
          </p:cNvSpPr>
          <p:nvPr>
            <p:ph type="sldNum" sz="quarter" idx="12"/>
          </p:nvPr>
        </p:nvSpPr>
        <p:spPr>
          <a:xfrm>
            <a:off x="6830888" y="6356350"/>
            <a:ext cx="2133600" cy="365125"/>
          </a:xfrm>
        </p:spPr>
        <p:txBody>
          <a:bodyPr/>
          <a:lstStyle>
            <a:lvl1pPr>
              <a:defRPr sz="1600">
                <a:solidFill>
                  <a:srgbClr val="000066"/>
                </a:solidFill>
              </a:defRPr>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1027935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effectLst>
                  <a:reflection blurRad="6350" stA="50000" endA="300" endPos="50000" dist="60007" dir="5400000" sy="-100000" algn="bl" rotWithShape="0"/>
                </a:effectLst>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normAutofit/>
          </a:bodyPr>
          <a:lstStyle>
            <a:lvl1pPr marL="0" indent="0">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灯片编号占位符 5"/>
          <p:cNvSpPr>
            <a:spLocks noGrp="1"/>
          </p:cNvSpPr>
          <p:nvPr>
            <p:ph type="sldNum" sz="quarter" idx="12"/>
          </p:nvPr>
        </p:nvSpPr>
        <p:spPr>
          <a:xfrm>
            <a:off x="6830888" y="6356350"/>
            <a:ext cx="2133600" cy="365125"/>
          </a:xfrm>
        </p:spPr>
        <p:txBody>
          <a:bodyPr/>
          <a:lstStyle>
            <a:lvl1pPr>
              <a:defRPr sz="1600"/>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10481382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512" y="1196752"/>
            <a:ext cx="4316288"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196752"/>
            <a:ext cx="4316288"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4"/>
          <p:cNvSpPr>
            <a:spLocks noGrp="1"/>
          </p:cNvSpPr>
          <p:nvPr>
            <p:ph type="ftr" sz="quarter" idx="11"/>
          </p:nvPr>
        </p:nvSpPr>
        <p:spPr>
          <a:xfrm>
            <a:off x="179512" y="6356350"/>
            <a:ext cx="5768280" cy="365125"/>
          </a:xfrm>
          <a:prstGeom prst="rect">
            <a:avLst/>
          </a:prstGeom>
        </p:spPr>
        <p:txBody>
          <a:bodyPr/>
          <a:lstStyle>
            <a:lvl1pPr algn="l">
              <a:defRPr sz="1600"/>
            </a:lvl1pPr>
          </a:lstStyle>
          <a:p>
            <a:r>
              <a:rPr lang="zh-CN" altLang="en-US" smtClean="0"/>
              <a:t>大连理工大学 软件学院</a:t>
            </a:r>
            <a:endParaRPr lang="zh-CN" altLang="en-US" dirty="0"/>
          </a:p>
        </p:txBody>
      </p:sp>
      <p:sp>
        <p:nvSpPr>
          <p:cNvPr id="9" name="灯片编号占位符 5"/>
          <p:cNvSpPr>
            <a:spLocks noGrp="1"/>
          </p:cNvSpPr>
          <p:nvPr>
            <p:ph type="sldNum" sz="quarter" idx="12"/>
          </p:nvPr>
        </p:nvSpPr>
        <p:spPr>
          <a:xfrm>
            <a:off x="6830888" y="6356350"/>
            <a:ext cx="2133600" cy="365125"/>
          </a:xfrm>
        </p:spPr>
        <p:txBody>
          <a:bodyPr/>
          <a:lstStyle>
            <a:lvl1pPr>
              <a:defRPr sz="1600"/>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35830017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79512" y="1196752"/>
            <a:ext cx="4317876"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79512" y="2174875"/>
            <a:ext cx="43178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96752"/>
            <a:ext cx="4319463"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3194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页脚占位符 4"/>
          <p:cNvSpPr>
            <a:spLocks noGrp="1"/>
          </p:cNvSpPr>
          <p:nvPr>
            <p:ph type="ftr" sz="quarter" idx="11"/>
          </p:nvPr>
        </p:nvSpPr>
        <p:spPr>
          <a:xfrm>
            <a:off x="179512" y="6356350"/>
            <a:ext cx="5768280" cy="365125"/>
          </a:xfrm>
          <a:prstGeom prst="rect">
            <a:avLst/>
          </a:prstGeom>
        </p:spPr>
        <p:txBody>
          <a:bodyPr/>
          <a:lstStyle>
            <a:lvl1pPr algn="l">
              <a:defRPr sz="1600"/>
            </a:lvl1pPr>
          </a:lstStyle>
          <a:p>
            <a:r>
              <a:rPr lang="zh-CN" altLang="en-US" smtClean="0"/>
              <a:t>大连理工大学 软件学院</a:t>
            </a:r>
            <a:endParaRPr lang="zh-CN" altLang="en-US" dirty="0"/>
          </a:p>
        </p:txBody>
      </p:sp>
      <p:sp>
        <p:nvSpPr>
          <p:cNvPr id="11" name="灯片编号占位符 5"/>
          <p:cNvSpPr>
            <a:spLocks noGrp="1"/>
          </p:cNvSpPr>
          <p:nvPr>
            <p:ph type="sldNum" sz="quarter" idx="12"/>
          </p:nvPr>
        </p:nvSpPr>
        <p:spPr>
          <a:xfrm>
            <a:off x="6830888" y="6356350"/>
            <a:ext cx="2133600" cy="365125"/>
          </a:xfrm>
        </p:spPr>
        <p:txBody>
          <a:bodyPr/>
          <a:lstStyle>
            <a:lvl1pPr>
              <a:defRPr sz="1600"/>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10497004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页脚占位符 4"/>
          <p:cNvSpPr>
            <a:spLocks noGrp="1"/>
          </p:cNvSpPr>
          <p:nvPr>
            <p:ph type="ftr" sz="quarter" idx="11"/>
          </p:nvPr>
        </p:nvSpPr>
        <p:spPr>
          <a:xfrm>
            <a:off x="179512" y="6356350"/>
            <a:ext cx="5768280" cy="365125"/>
          </a:xfrm>
          <a:prstGeom prst="rect">
            <a:avLst/>
          </a:prstGeom>
        </p:spPr>
        <p:txBody>
          <a:bodyPr/>
          <a:lstStyle>
            <a:lvl1pPr algn="l">
              <a:defRPr sz="1600"/>
            </a:lvl1pPr>
          </a:lstStyle>
          <a:p>
            <a:r>
              <a:rPr lang="zh-CN" altLang="en-US" smtClean="0"/>
              <a:t>大连理工大学 软件学院</a:t>
            </a:r>
            <a:endParaRPr lang="zh-CN" altLang="en-US" dirty="0"/>
          </a:p>
        </p:txBody>
      </p:sp>
      <p:sp>
        <p:nvSpPr>
          <p:cNvPr id="7" name="灯片编号占位符 5"/>
          <p:cNvSpPr>
            <a:spLocks noGrp="1"/>
          </p:cNvSpPr>
          <p:nvPr>
            <p:ph type="sldNum" sz="quarter" idx="12"/>
          </p:nvPr>
        </p:nvSpPr>
        <p:spPr>
          <a:xfrm>
            <a:off x="6830888" y="6356350"/>
            <a:ext cx="2133600" cy="365125"/>
          </a:xfrm>
        </p:spPr>
        <p:txBody>
          <a:bodyPr/>
          <a:lstStyle>
            <a:lvl1pPr>
              <a:defRPr sz="1600"/>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35415070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a:xfrm>
            <a:off x="179512" y="6356350"/>
            <a:ext cx="5768280" cy="365125"/>
          </a:xfrm>
          <a:prstGeom prst="rect">
            <a:avLst/>
          </a:prstGeom>
        </p:spPr>
        <p:txBody>
          <a:bodyPr/>
          <a:lstStyle>
            <a:lvl1pPr algn="l">
              <a:defRPr sz="1600"/>
            </a:lvl1pPr>
          </a:lstStyle>
          <a:p>
            <a:r>
              <a:rPr lang="zh-CN" altLang="en-US" smtClean="0"/>
              <a:t>大连理工大学 软件学院</a:t>
            </a:r>
            <a:endParaRPr lang="zh-CN" altLang="en-US" dirty="0"/>
          </a:p>
        </p:txBody>
      </p:sp>
      <p:sp>
        <p:nvSpPr>
          <p:cNvPr id="6" name="灯片编号占位符 5"/>
          <p:cNvSpPr>
            <a:spLocks noGrp="1"/>
          </p:cNvSpPr>
          <p:nvPr>
            <p:ph type="sldNum" sz="quarter" idx="12"/>
          </p:nvPr>
        </p:nvSpPr>
        <p:spPr>
          <a:xfrm>
            <a:off x="6830888" y="6356350"/>
            <a:ext cx="2133600" cy="365125"/>
          </a:xfrm>
        </p:spPr>
        <p:txBody>
          <a:bodyPr/>
          <a:lstStyle>
            <a:lvl1pPr>
              <a:defRPr sz="1600"/>
            </a:lvl1pPr>
          </a:lstStyle>
          <a:p>
            <a:fld id="{67D60CD2-5C78-4A9B-8881-A058259E47DD}" type="slidenum">
              <a:rPr lang="zh-CN" altLang="en-US" smtClean="0"/>
              <a:pPr/>
              <a:t>‹#›</a:t>
            </a:fld>
            <a:endParaRPr lang="zh-CN" altLang="en-US"/>
          </a:p>
        </p:txBody>
      </p:sp>
    </p:spTree>
    <p:extLst>
      <p:ext uri="{BB962C8B-B14F-4D97-AF65-F5344CB8AC3E}">
        <p14:creationId xmlns:p14="http://schemas.microsoft.com/office/powerpoint/2010/main" val="34643539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475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99000">
              <a:schemeClr val="tx2">
                <a:lumMod val="98000"/>
                <a:lumOff val="2000"/>
              </a:schemeClr>
            </a:gs>
            <a:gs pos="73000">
              <a:schemeClr val="tx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79512" y="125760"/>
            <a:ext cx="8784976" cy="854968"/>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00294" y="1196752"/>
            <a:ext cx="8764194" cy="48574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60CD2-5C78-4A9B-8881-A058259E47DD}" type="slidenum">
              <a:rPr lang="zh-CN" altLang="en-US" smtClean="0"/>
              <a:t>‹#›</a:t>
            </a:fld>
            <a:endParaRPr lang="zh-CN" altLang="en-US"/>
          </a:p>
        </p:txBody>
      </p:sp>
      <p:sp>
        <p:nvSpPr>
          <p:cNvPr id="7" name="页脚占位符 4"/>
          <p:cNvSpPr>
            <a:spLocks noGrp="1"/>
          </p:cNvSpPr>
          <p:nvPr>
            <p:ph type="ftr" sz="quarter" idx="3"/>
          </p:nvPr>
        </p:nvSpPr>
        <p:spPr>
          <a:xfrm>
            <a:off x="179512" y="6356350"/>
            <a:ext cx="5768280" cy="365125"/>
          </a:xfrm>
          <a:prstGeom prst="rect">
            <a:avLst/>
          </a:prstGeom>
        </p:spPr>
        <p:txBody>
          <a:bodyPr/>
          <a:lstStyle>
            <a:lvl1pPr algn="l">
              <a:defRPr sz="1600">
                <a:solidFill>
                  <a:schemeClr val="bg1"/>
                </a:solidFill>
              </a:defRPr>
            </a:lvl1pPr>
          </a:lstStyle>
          <a:p>
            <a:r>
              <a:rPr lang="zh-CN" altLang="en-US" smtClean="0"/>
              <a:t>大连理工大学 软件学院</a:t>
            </a:r>
            <a:endParaRPr lang="zh-CN" altLang="en-US" dirty="0"/>
          </a:p>
        </p:txBody>
      </p:sp>
    </p:spTree>
    <p:extLst>
      <p:ext uri="{BB962C8B-B14F-4D97-AF65-F5344CB8AC3E}">
        <p14:creationId xmlns:p14="http://schemas.microsoft.com/office/powerpoint/2010/main" val="2051816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 id="2147483657" r:id="rId9"/>
  </p:sldLayoutIdLst>
  <p:timing>
    <p:tnLst>
      <p:par>
        <p:cTn id="1" dur="indefinite" restart="never" nodeType="tmRoot"/>
      </p:par>
    </p:tnLst>
  </p:timing>
  <p:hf hdr="0" dt="0"/>
  <p:txStyles>
    <p:titleStyle>
      <a:lvl1pPr algn="l" defTabSz="914400" rtl="0" eaLnBrk="1" latinLnBrk="0" hangingPunct="1">
        <a:spcBef>
          <a:spcPct val="0"/>
        </a:spcBef>
        <a:buNone/>
        <a:defRPr sz="4400" kern="1200">
          <a:solidFill>
            <a:schemeClr val="tx2">
              <a:lumMod val="20000"/>
              <a:lumOff val="8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b="1" dirty="0" smtClean="0"/>
              <a:t>系统分析与设计</a:t>
            </a:r>
            <a:endParaRPr lang="zh-CN" altLang="en-US" sz="5400" b="1" dirty="0"/>
          </a:p>
        </p:txBody>
      </p:sp>
      <p:sp>
        <p:nvSpPr>
          <p:cNvPr id="3" name="副标题 2"/>
          <p:cNvSpPr>
            <a:spLocks noGrp="1"/>
          </p:cNvSpPr>
          <p:nvPr>
            <p:ph type="subTitle" idx="1"/>
          </p:nvPr>
        </p:nvSpPr>
        <p:spPr/>
        <p:txBody>
          <a:bodyPr/>
          <a:lstStyle/>
          <a:p>
            <a:r>
              <a:rPr lang="zh-CN" altLang="en-US" dirty="0" smtClean="0"/>
              <a:t>大连理工大学 软件学院</a:t>
            </a:r>
            <a:endParaRPr lang="zh-CN" altLang="en-US" dirty="0"/>
          </a:p>
        </p:txBody>
      </p:sp>
    </p:spTree>
    <p:extLst>
      <p:ext uri="{BB962C8B-B14F-4D97-AF65-F5344CB8AC3E}">
        <p14:creationId xmlns:p14="http://schemas.microsoft.com/office/powerpoint/2010/main" val="2343565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信息系统规划</a:t>
            </a:r>
            <a:endParaRPr lang="zh-CN" altLang="en-US" dirty="0"/>
          </a:p>
        </p:txBody>
      </p:sp>
      <p:sp>
        <p:nvSpPr>
          <p:cNvPr id="3" name="内容占位符 2"/>
          <p:cNvSpPr>
            <a:spLocks noGrp="1"/>
          </p:cNvSpPr>
          <p:nvPr>
            <p:ph idx="1"/>
          </p:nvPr>
        </p:nvSpPr>
        <p:spPr>
          <a:xfrm>
            <a:off x="179512" y="1196752"/>
            <a:ext cx="8856984" cy="4968552"/>
          </a:xfrm>
        </p:spPr>
        <p:txBody>
          <a:bodyPr>
            <a:normAutofit fontScale="70000" lnSpcReduction="20000"/>
          </a:bodyPr>
          <a:lstStyle/>
          <a:p>
            <a:r>
              <a:rPr lang="zh-CN" altLang="en-US" dirty="0" smtClean="0"/>
              <a:t>定义</a:t>
            </a:r>
            <a:endParaRPr lang="en-US" altLang="zh-CN" dirty="0" smtClean="0"/>
          </a:p>
          <a:p>
            <a:pPr lvl="1"/>
            <a:r>
              <a:rPr lang="zh-CN" altLang="en-US" dirty="0" smtClean="0"/>
              <a:t>信息系统</a:t>
            </a:r>
            <a:r>
              <a:rPr lang="zh-CN" altLang="en-US" dirty="0"/>
              <a:t>规划是将组织目标、支持组织目标所必须的信息、提供这些必须信息的信息系统，以及这些信息系统的实施等诸要素集成的信息系统方案</a:t>
            </a:r>
            <a:r>
              <a:rPr lang="zh-CN" altLang="en-US" dirty="0" smtClean="0"/>
              <a:t>，</a:t>
            </a:r>
            <a:endParaRPr lang="en-US" altLang="zh-CN" dirty="0" smtClean="0"/>
          </a:p>
          <a:p>
            <a:pPr lvl="1"/>
            <a:r>
              <a:rPr lang="zh-CN" altLang="en-US" dirty="0" smtClean="0"/>
              <a:t>是</a:t>
            </a:r>
            <a:r>
              <a:rPr lang="zh-CN" altLang="en-US" dirty="0"/>
              <a:t>面向组织中信息系统发展远景的系统开发计划，信息系统规划可帮助组织充分利用信息系统及其潜能来规范组织内部管理</a:t>
            </a:r>
            <a:r>
              <a:rPr lang="zh-CN" altLang="en-US" dirty="0" smtClean="0"/>
              <a:t>，</a:t>
            </a:r>
            <a:endParaRPr lang="en-US" altLang="zh-CN" dirty="0" smtClean="0"/>
          </a:p>
          <a:p>
            <a:pPr lvl="1"/>
            <a:r>
              <a:rPr lang="zh-CN" altLang="en-US" dirty="0" smtClean="0"/>
              <a:t>提高</a:t>
            </a:r>
            <a:r>
              <a:rPr lang="zh-CN" altLang="en-US" dirty="0"/>
              <a:t>组织工作效率和顾客满意度，为组织获取竞争优势，实现组织的宗旨、目标和战略。</a:t>
            </a:r>
          </a:p>
          <a:p>
            <a:r>
              <a:rPr lang="zh-CN" altLang="en-US" dirty="0" smtClean="0"/>
              <a:t>目标</a:t>
            </a:r>
            <a:endParaRPr lang="en-US" altLang="zh-CN" dirty="0" smtClean="0"/>
          </a:p>
          <a:p>
            <a:pPr lvl="1"/>
            <a:r>
              <a:rPr lang="zh-CN" altLang="en-US" dirty="0" smtClean="0"/>
              <a:t>制定</a:t>
            </a:r>
            <a:r>
              <a:rPr lang="zh-CN" altLang="en-US" dirty="0"/>
              <a:t>与组织发展战略的目标相一致的信息系统发展目标</a:t>
            </a:r>
          </a:p>
          <a:p>
            <a:r>
              <a:rPr lang="zh-CN" altLang="en-US" dirty="0" smtClean="0"/>
              <a:t>作用</a:t>
            </a:r>
            <a:endParaRPr lang="en-US" altLang="zh-CN" dirty="0" smtClean="0"/>
          </a:p>
          <a:p>
            <a:pPr lvl="1"/>
            <a:r>
              <a:rPr lang="zh-CN" altLang="en-US" dirty="0" smtClean="0"/>
              <a:t>是</a:t>
            </a:r>
            <a:r>
              <a:rPr lang="zh-CN" altLang="en-US" dirty="0"/>
              <a:t>信息系统和用户建立较好的关系，可以做到信息资源的合理分配和利用</a:t>
            </a:r>
            <a:r>
              <a:rPr lang="zh-CN" altLang="en-US" dirty="0" smtClean="0"/>
              <a:t>；</a:t>
            </a:r>
            <a:endParaRPr lang="en-US" altLang="zh-CN" dirty="0" smtClean="0"/>
          </a:p>
          <a:p>
            <a:pPr lvl="1"/>
            <a:r>
              <a:rPr lang="zh-CN" altLang="en-US" dirty="0" smtClean="0"/>
              <a:t>可以</a:t>
            </a:r>
            <a:r>
              <a:rPr lang="zh-CN" altLang="en-US" dirty="0"/>
              <a:t>促进信息系统应用的深化</a:t>
            </a:r>
            <a:r>
              <a:rPr lang="zh-CN" altLang="en-US" dirty="0" smtClean="0"/>
              <a:t>；</a:t>
            </a:r>
            <a:endParaRPr lang="en-US" altLang="zh-CN" dirty="0" smtClean="0"/>
          </a:p>
          <a:p>
            <a:pPr lvl="1"/>
            <a:r>
              <a:rPr lang="zh-CN" altLang="en-US" dirty="0" smtClean="0"/>
              <a:t>可以</a:t>
            </a:r>
            <a:r>
              <a:rPr lang="zh-CN" altLang="en-US" dirty="0"/>
              <a:t>作为一个标准，考核信息系统开发人员的工作</a:t>
            </a:r>
            <a:r>
              <a:rPr lang="zh-CN" altLang="en-US" dirty="0" smtClean="0"/>
              <a:t>；</a:t>
            </a:r>
            <a:endParaRPr lang="en-US" altLang="zh-CN" dirty="0" smtClean="0"/>
          </a:p>
          <a:p>
            <a:pPr lvl="1"/>
            <a:r>
              <a:rPr lang="zh-CN" altLang="en-US" dirty="0" smtClean="0"/>
              <a:t>迫使</a:t>
            </a:r>
            <a:r>
              <a:rPr lang="zh-CN" altLang="en-US" dirty="0"/>
              <a:t>企业领导回顾过去改进工作的过程。</a:t>
            </a:r>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10</a:t>
            </a:fld>
            <a:endParaRPr lang="zh-CN" altLang="en-US"/>
          </a:p>
        </p:txBody>
      </p:sp>
    </p:spTree>
    <p:extLst>
      <p:ext uri="{BB962C8B-B14F-4D97-AF65-F5344CB8AC3E}">
        <p14:creationId xmlns:p14="http://schemas.microsoft.com/office/powerpoint/2010/main" val="206939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诺兰模型的</a:t>
            </a:r>
            <a:r>
              <a:rPr lang="en-US" altLang="zh-CN" dirty="0"/>
              <a:t>6</a:t>
            </a:r>
            <a:r>
              <a:rPr lang="zh-CN" altLang="en-US" dirty="0"/>
              <a:t>个阶段</a:t>
            </a:r>
          </a:p>
        </p:txBody>
      </p:sp>
      <p:sp>
        <p:nvSpPr>
          <p:cNvPr id="3" name="内容占位符 2"/>
          <p:cNvSpPr>
            <a:spLocks noGrp="1"/>
          </p:cNvSpPr>
          <p:nvPr>
            <p:ph idx="1"/>
          </p:nvPr>
        </p:nvSpPr>
        <p:spPr/>
        <p:txBody>
          <a:bodyPr>
            <a:normAutofit fontScale="70000" lnSpcReduction="20000"/>
          </a:bodyPr>
          <a:lstStyle/>
          <a:p>
            <a:r>
              <a:rPr lang="zh-CN" altLang="en-US" dirty="0"/>
              <a:t>初装</a:t>
            </a:r>
            <a:r>
              <a:rPr lang="zh-CN" altLang="en-US" dirty="0" smtClean="0"/>
              <a:t>：</a:t>
            </a:r>
            <a:endParaRPr lang="en-US" altLang="zh-CN" dirty="0" smtClean="0"/>
          </a:p>
          <a:p>
            <a:pPr lvl="1"/>
            <a:r>
              <a:rPr lang="zh-CN" altLang="en-US" dirty="0" smtClean="0"/>
              <a:t>组织</a:t>
            </a:r>
            <a:r>
              <a:rPr lang="zh-CN" altLang="en-US" dirty="0"/>
              <a:t>中只有个别人具有使用计算机的能力；该阶段一般发生在一个组织的财务部门</a:t>
            </a:r>
          </a:p>
          <a:p>
            <a:r>
              <a:rPr lang="zh-CN" altLang="en-US" dirty="0"/>
              <a:t>蔓延</a:t>
            </a:r>
            <a:r>
              <a:rPr lang="zh-CN" altLang="en-US" dirty="0" smtClean="0"/>
              <a:t>：</a:t>
            </a:r>
            <a:endParaRPr lang="en-US" altLang="zh-CN" dirty="0" smtClean="0"/>
          </a:p>
          <a:p>
            <a:pPr lvl="1"/>
            <a:r>
              <a:rPr lang="zh-CN" altLang="en-US" dirty="0" smtClean="0"/>
              <a:t>数据处理</a:t>
            </a:r>
            <a:r>
              <a:rPr lang="zh-CN" altLang="en-US" dirty="0"/>
              <a:t>能力得到迅速发展；出现许多新问题（如数据冗余、数据不一致、难以共享等）；计算机使用效率不高等。</a:t>
            </a:r>
          </a:p>
          <a:p>
            <a:r>
              <a:rPr lang="zh-CN" altLang="en-US" dirty="0"/>
              <a:t>控制</a:t>
            </a:r>
            <a:r>
              <a:rPr lang="zh-CN" altLang="en-US" dirty="0" smtClean="0"/>
              <a:t>：</a:t>
            </a:r>
            <a:endParaRPr lang="en-US" altLang="zh-CN" dirty="0" smtClean="0"/>
          </a:p>
          <a:p>
            <a:pPr lvl="1"/>
            <a:r>
              <a:rPr lang="zh-CN" altLang="en-US" dirty="0" smtClean="0"/>
              <a:t>成立</a:t>
            </a:r>
            <a:r>
              <a:rPr lang="zh-CN" altLang="en-US" dirty="0"/>
              <a:t>了一个领导小组；采用了数据库（</a:t>
            </a:r>
            <a:r>
              <a:rPr lang="en-US" altLang="zh-CN" dirty="0"/>
              <a:t>DB</a:t>
            </a:r>
            <a:r>
              <a:rPr lang="zh-CN" altLang="en-US" dirty="0"/>
              <a:t>）技术；这一阶段是计算机管理变为数据管理的关键。</a:t>
            </a:r>
          </a:p>
          <a:p>
            <a:r>
              <a:rPr lang="zh-CN" altLang="en-US" dirty="0"/>
              <a:t>集成</a:t>
            </a:r>
            <a:r>
              <a:rPr lang="zh-CN" altLang="en-US" dirty="0" smtClean="0"/>
              <a:t>：</a:t>
            </a:r>
            <a:endParaRPr lang="en-US" altLang="zh-CN" dirty="0" smtClean="0"/>
          </a:p>
          <a:p>
            <a:pPr lvl="1"/>
            <a:r>
              <a:rPr lang="zh-CN" altLang="en-US" dirty="0" smtClean="0"/>
              <a:t>建立</a:t>
            </a:r>
            <a:r>
              <a:rPr lang="zh-CN" altLang="en-US" dirty="0"/>
              <a:t>集中式的</a:t>
            </a:r>
            <a:r>
              <a:rPr lang="en-US" altLang="zh-CN" dirty="0"/>
              <a:t>DB</a:t>
            </a:r>
            <a:r>
              <a:rPr lang="zh-CN" altLang="en-US" dirty="0"/>
              <a:t>及相应的</a:t>
            </a:r>
            <a:r>
              <a:rPr lang="en-US" altLang="zh-CN" dirty="0"/>
              <a:t>IS</a:t>
            </a:r>
            <a:r>
              <a:rPr lang="zh-CN" altLang="en-US" dirty="0"/>
              <a:t>；增加大量硬件，预算费用迅速增长。</a:t>
            </a:r>
          </a:p>
          <a:p>
            <a:r>
              <a:rPr lang="zh-CN" altLang="en-US" dirty="0"/>
              <a:t>数据管理</a:t>
            </a:r>
            <a:r>
              <a:rPr lang="zh-CN" altLang="en-US" dirty="0" smtClean="0"/>
              <a:t>：</a:t>
            </a:r>
            <a:endParaRPr lang="en-US" altLang="zh-CN" dirty="0" smtClean="0"/>
          </a:p>
          <a:p>
            <a:pPr lvl="1"/>
            <a:r>
              <a:rPr lang="zh-CN" altLang="en-US" dirty="0" smtClean="0"/>
              <a:t>开始</a:t>
            </a:r>
            <a:r>
              <a:rPr lang="zh-CN" altLang="en-US" dirty="0"/>
              <a:t>选定统一的数据库平台、数据管理体系和信息管理平台</a:t>
            </a:r>
          </a:p>
          <a:p>
            <a:r>
              <a:rPr lang="zh-CN" altLang="en-US" dirty="0"/>
              <a:t>成熟</a:t>
            </a:r>
            <a:r>
              <a:rPr lang="zh-CN" altLang="en-US" dirty="0" smtClean="0"/>
              <a:t>：</a:t>
            </a:r>
            <a:endParaRPr lang="en-US" altLang="zh-CN" dirty="0" smtClean="0"/>
          </a:p>
          <a:p>
            <a:pPr lvl="1"/>
            <a:r>
              <a:rPr lang="zh-CN" altLang="en-US" dirty="0" smtClean="0"/>
              <a:t>从</a:t>
            </a:r>
            <a:r>
              <a:rPr lang="zh-CN" altLang="en-US" dirty="0"/>
              <a:t>简单的事务处理到支持高效管理的</a:t>
            </a:r>
            <a:r>
              <a:rPr lang="zh-CN" altLang="en-US" dirty="0" smtClean="0"/>
              <a:t>决策</a:t>
            </a:r>
            <a:endParaRPr lang="zh-CN" altLang="en-US" dirty="0"/>
          </a:p>
        </p:txBody>
      </p:sp>
      <p:sp>
        <p:nvSpPr>
          <p:cNvPr id="4" name="页脚占位符 3"/>
          <p:cNvSpPr>
            <a:spLocks noGrp="1"/>
          </p:cNvSpPr>
          <p:nvPr>
            <p:ph type="ftr" sz="quarter" idx="11"/>
          </p:nvPr>
        </p:nvSpPr>
        <p:spPr/>
        <p:txBody>
          <a:bodyPr/>
          <a:lstStyle/>
          <a:p>
            <a:r>
              <a:rPr lang="zh-CN" altLang="en-US" dirty="0"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11</a:t>
            </a:fld>
            <a:endParaRPr lang="zh-CN" altLang="en-US"/>
          </a:p>
        </p:txBody>
      </p:sp>
    </p:spTree>
    <p:extLst>
      <p:ext uri="{BB962C8B-B14F-4D97-AF65-F5344CB8AC3E}">
        <p14:creationId xmlns:p14="http://schemas.microsoft.com/office/powerpoint/2010/main" val="42589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可行性研究</a:t>
            </a:r>
            <a:endParaRPr lang="zh-CN" altLang="en-US" dirty="0"/>
          </a:p>
        </p:txBody>
      </p:sp>
      <p:sp>
        <p:nvSpPr>
          <p:cNvPr id="3" name="内容占位符 2"/>
          <p:cNvSpPr>
            <a:spLocks noGrp="1"/>
          </p:cNvSpPr>
          <p:nvPr>
            <p:ph idx="1"/>
          </p:nvPr>
        </p:nvSpPr>
        <p:spPr/>
        <p:txBody>
          <a:bodyPr>
            <a:normAutofit/>
          </a:bodyPr>
          <a:lstStyle/>
          <a:p>
            <a:r>
              <a:rPr lang="zh-CN" altLang="en-US" dirty="0"/>
              <a:t>在决定开发管理信息系统之前，首先要做好系统开发的</a:t>
            </a:r>
            <a:r>
              <a:rPr lang="zh-CN" altLang="en-US" dirty="0" smtClean="0"/>
              <a:t>可行性研究。</a:t>
            </a:r>
            <a:endParaRPr lang="en-US" altLang="zh-CN" dirty="0" smtClean="0"/>
          </a:p>
          <a:p>
            <a:r>
              <a:rPr lang="zh-CN" altLang="en-US" dirty="0"/>
              <a:t>可行性的四个</a:t>
            </a:r>
            <a:r>
              <a:rPr lang="zh-CN" altLang="en-US" dirty="0" smtClean="0"/>
              <a:t>准则</a:t>
            </a:r>
            <a:endParaRPr lang="en-US" altLang="zh-CN" dirty="0" smtClean="0"/>
          </a:p>
          <a:p>
            <a:pPr lvl="1"/>
            <a:r>
              <a:rPr lang="zh-CN" altLang="en-US" dirty="0"/>
              <a:t>运行可行性（</a:t>
            </a:r>
            <a:r>
              <a:rPr lang="en-US" altLang="zh-CN" dirty="0"/>
              <a:t>operational feasibility</a:t>
            </a:r>
            <a:r>
              <a:rPr lang="zh-CN" altLang="en-US" dirty="0"/>
              <a:t>）</a:t>
            </a:r>
          </a:p>
          <a:p>
            <a:pPr lvl="1"/>
            <a:r>
              <a:rPr lang="zh-CN" altLang="en-US" dirty="0" smtClean="0"/>
              <a:t>技术可行性</a:t>
            </a:r>
            <a:r>
              <a:rPr lang="en-US" altLang="zh-CN" dirty="0"/>
              <a:t>(technical feasibility)</a:t>
            </a:r>
          </a:p>
          <a:p>
            <a:pPr lvl="1"/>
            <a:r>
              <a:rPr lang="zh-CN" altLang="en-US" dirty="0" smtClean="0"/>
              <a:t>进度</a:t>
            </a:r>
            <a:r>
              <a:rPr lang="zh-CN" altLang="en-US" dirty="0"/>
              <a:t>可行性（</a:t>
            </a:r>
            <a:r>
              <a:rPr lang="en-US" altLang="zh-CN" dirty="0"/>
              <a:t>schedule feasibility</a:t>
            </a:r>
            <a:r>
              <a:rPr lang="zh-CN" altLang="en-US" dirty="0"/>
              <a:t>）</a:t>
            </a:r>
          </a:p>
          <a:p>
            <a:pPr lvl="1"/>
            <a:r>
              <a:rPr lang="zh-CN" altLang="en-US" dirty="0" smtClean="0"/>
              <a:t>经济可行性</a:t>
            </a:r>
            <a:r>
              <a:rPr lang="zh-CN" altLang="en-US" dirty="0"/>
              <a:t>（</a:t>
            </a:r>
            <a:r>
              <a:rPr lang="en-US" altLang="zh-CN" dirty="0"/>
              <a:t>economic feasibility</a:t>
            </a:r>
            <a:r>
              <a:rPr lang="zh-CN" altLang="en-US" dirty="0"/>
              <a:t>）</a:t>
            </a:r>
          </a:p>
          <a:p>
            <a:pPr lvl="1"/>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12</a:t>
            </a:fld>
            <a:endParaRPr lang="zh-CN" altLang="en-US"/>
          </a:p>
        </p:txBody>
      </p:sp>
    </p:spTree>
    <p:extLst>
      <p:ext uri="{BB962C8B-B14F-4D97-AF65-F5344CB8AC3E}">
        <p14:creationId xmlns:p14="http://schemas.microsoft.com/office/powerpoint/2010/main" val="155438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结构化决策</a:t>
            </a:r>
          </a:p>
        </p:txBody>
      </p:sp>
      <p:sp>
        <p:nvSpPr>
          <p:cNvPr id="3" name="内容占位符 2"/>
          <p:cNvSpPr>
            <a:spLocks noGrp="1"/>
          </p:cNvSpPr>
          <p:nvPr>
            <p:ph idx="1"/>
          </p:nvPr>
        </p:nvSpPr>
        <p:spPr/>
        <p:txBody>
          <a:bodyPr>
            <a:normAutofit fontScale="85000" lnSpcReduction="10000"/>
          </a:bodyPr>
          <a:lstStyle/>
          <a:p>
            <a:r>
              <a:rPr lang="zh-CN" altLang="en-US" dirty="0"/>
              <a:t>决策树（</a:t>
            </a:r>
            <a:r>
              <a:rPr lang="en-US" altLang="zh-CN" dirty="0"/>
              <a:t>decision trees</a:t>
            </a:r>
            <a:r>
              <a:rPr lang="zh-CN" altLang="en-US" dirty="0"/>
              <a:t>）</a:t>
            </a:r>
          </a:p>
          <a:p>
            <a:pPr lvl="1"/>
            <a:r>
              <a:rPr lang="zh-CN" altLang="en-US" dirty="0"/>
              <a:t>是一种图形，它能顺序地表示出条件和行动，它也表示出各条件和所允许的行动的关系</a:t>
            </a:r>
          </a:p>
          <a:p>
            <a:r>
              <a:rPr lang="zh-CN" altLang="en-US" dirty="0"/>
              <a:t>决策表（</a:t>
            </a:r>
            <a:r>
              <a:rPr lang="en-US" altLang="zh-CN" dirty="0"/>
              <a:t>decision table</a:t>
            </a:r>
            <a:r>
              <a:rPr lang="zh-CN" altLang="en-US" dirty="0"/>
              <a:t>）</a:t>
            </a:r>
          </a:p>
          <a:p>
            <a:pPr lvl="1"/>
            <a:r>
              <a:rPr lang="zh-CN" altLang="en-US" dirty="0"/>
              <a:t>是显示条件和行动的一个表格（行列矩阵），而不是树。</a:t>
            </a:r>
          </a:p>
          <a:p>
            <a:pPr lvl="1"/>
            <a:r>
              <a:rPr lang="zh-CN" altLang="en-US" dirty="0"/>
              <a:t>决策表中还包括决策规则，它说明当某些条件成立时，采取的该是什么行动</a:t>
            </a:r>
          </a:p>
          <a:p>
            <a:r>
              <a:rPr lang="zh-CN" altLang="en-US" dirty="0"/>
              <a:t>结构化</a:t>
            </a:r>
            <a:r>
              <a:rPr lang="zh-CN" altLang="en-US" dirty="0" smtClean="0"/>
              <a:t>英语</a:t>
            </a:r>
            <a:endParaRPr lang="en-US" altLang="zh-CN" dirty="0" smtClean="0"/>
          </a:p>
          <a:p>
            <a:pPr lvl="1"/>
            <a:r>
              <a:rPr lang="zh-CN" altLang="en-US" dirty="0"/>
              <a:t>根据顺序结构，判定结构，选择结构，迭代结构表达所有逻辑；</a:t>
            </a:r>
            <a:endParaRPr lang="en-US" altLang="zh-CN" dirty="0"/>
          </a:p>
          <a:p>
            <a:pPr lvl="1"/>
            <a:r>
              <a:rPr lang="zh-CN" altLang="en-US" dirty="0"/>
              <a:t>使用公认的大写关键字：</a:t>
            </a:r>
            <a:endParaRPr lang="en-US" altLang="zh-CN" dirty="0"/>
          </a:p>
          <a:p>
            <a:pPr lvl="2"/>
            <a:r>
              <a:rPr lang="en-US" altLang="zh-CN" dirty="0"/>
              <a:t>IF</a:t>
            </a:r>
            <a:r>
              <a:rPr lang="zh-CN" altLang="en-US" dirty="0"/>
              <a:t>，</a:t>
            </a:r>
            <a:r>
              <a:rPr lang="en-US" altLang="zh-CN" dirty="0"/>
              <a:t>THEN</a:t>
            </a:r>
            <a:r>
              <a:rPr lang="zh-CN" altLang="en-US" dirty="0"/>
              <a:t>，</a:t>
            </a:r>
            <a:r>
              <a:rPr lang="en-US" altLang="zh-CN" dirty="0"/>
              <a:t>ELSE</a:t>
            </a:r>
            <a:r>
              <a:rPr lang="zh-CN" altLang="en-US" dirty="0"/>
              <a:t>，</a:t>
            </a:r>
            <a:r>
              <a:rPr lang="en-US" altLang="zh-CN" dirty="0"/>
              <a:t>DO</a:t>
            </a:r>
            <a:r>
              <a:rPr lang="zh-CN" altLang="en-US" dirty="0"/>
              <a:t>，</a:t>
            </a:r>
            <a:r>
              <a:rPr lang="en-US" altLang="zh-CN" dirty="0"/>
              <a:t>DOWHILE</a:t>
            </a:r>
            <a:r>
              <a:rPr lang="zh-CN" altLang="en-US" dirty="0"/>
              <a:t>， </a:t>
            </a:r>
            <a:r>
              <a:rPr lang="en-US" altLang="zh-CN" dirty="0"/>
              <a:t>DO UNTIL</a:t>
            </a:r>
            <a:r>
              <a:rPr lang="zh-CN" altLang="en-US" dirty="0"/>
              <a:t>，</a:t>
            </a:r>
            <a:r>
              <a:rPr lang="en-US" altLang="zh-CN" dirty="0" smtClean="0"/>
              <a:t>PERFORM</a:t>
            </a:r>
            <a:endParaRPr lang="en-US" altLang="zh-CN"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13</a:t>
            </a:fld>
            <a:endParaRPr lang="zh-CN" altLang="en-US"/>
          </a:p>
        </p:txBody>
      </p:sp>
    </p:spTree>
    <p:extLst>
      <p:ext uri="{BB962C8B-B14F-4D97-AF65-F5344CB8AC3E}">
        <p14:creationId xmlns:p14="http://schemas.microsoft.com/office/powerpoint/2010/main" val="230152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dirty="0"/>
              <a:t>结构化分析方法与面向对象分析方法的区别</a:t>
            </a:r>
            <a:endParaRPr lang="zh-CN" altLang="en-US" sz="3200" dirty="0"/>
          </a:p>
        </p:txBody>
      </p:sp>
      <p:sp>
        <p:nvSpPr>
          <p:cNvPr id="3" name="内容占位符 2"/>
          <p:cNvSpPr>
            <a:spLocks noGrp="1"/>
          </p:cNvSpPr>
          <p:nvPr>
            <p:ph idx="1"/>
          </p:nvPr>
        </p:nvSpPr>
        <p:spPr/>
        <p:txBody>
          <a:bodyPr>
            <a:normAutofit lnSpcReduction="10000"/>
          </a:bodyPr>
          <a:lstStyle/>
          <a:p>
            <a:r>
              <a:rPr lang="zh-CN" altLang="en-US" dirty="0"/>
              <a:t>结构化分析</a:t>
            </a:r>
            <a:r>
              <a:rPr lang="zh-CN" altLang="en-US" dirty="0" smtClean="0"/>
              <a:t>方法</a:t>
            </a:r>
            <a:endParaRPr lang="en-US" altLang="zh-CN" dirty="0" smtClean="0"/>
          </a:p>
          <a:p>
            <a:pPr lvl="1"/>
            <a:r>
              <a:rPr lang="zh-CN" altLang="en-US" dirty="0" smtClean="0"/>
              <a:t>是</a:t>
            </a:r>
            <a:r>
              <a:rPr lang="zh-CN" altLang="en-US" dirty="0"/>
              <a:t>面向需求分析的建模方法，对系统功能和目标需求进行分析。用的是面向过程的观点</a:t>
            </a:r>
            <a:r>
              <a:rPr lang="zh-CN" altLang="en-US" dirty="0" smtClean="0"/>
              <a:t>。</a:t>
            </a:r>
            <a:endParaRPr lang="en-US" altLang="zh-CN" dirty="0" smtClean="0"/>
          </a:p>
          <a:p>
            <a:pPr lvl="1"/>
            <a:r>
              <a:rPr lang="zh-CN" altLang="en-US" dirty="0" smtClean="0"/>
              <a:t>系统</a:t>
            </a:r>
            <a:r>
              <a:rPr lang="zh-CN" altLang="en-US" dirty="0"/>
              <a:t>被分解后用过程来实现系统的基础构造，把对问题域的分析转化为求解域的设计，分析的结果是设计阶段的输入。</a:t>
            </a:r>
          </a:p>
          <a:p>
            <a:r>
              <a:rPr lang="zh-CN" altLang="en-US" dirty="0" smtClean="0"/>
              <a:t>面向对象</a:t>
            </a:r>
            <a:r>
              <a:rPr lang="zh-CN" altLang="en-US" dirty="0"/>
              <a:t>的</a:t>
            </a:r>
            <a:r>
              <a:rPr lang="zh-CN" altLang="en-US" dirty="0" smtClean="0"/>
              <a:t>方法</a:t>
            </a:r>
            <a:endParaRPr lang="en-US" altLang="zh-CN" dirty="0" smtClean="0"/>
          </a:p>
          <a:p>
            <a:pPr lvl="1"/>
            <a:r>
              <a:rPr lang="zh-CN" altLang="en-US" dirty="0" smtClean="0"/>
              <a:t>是</a:t>
            </a:r>
            <a:r>
              <a:rPr lang="zh-CN" altLang="en-US" dirty="0"/>
              <a:t>采用构造模型的观点，在系统的开发过程中，各个步骤的共同目标是建造一个问题域的模型，在分析阶段吧系统分解成实体与其关系，设计则是解决这些实体和关系如何实现的问题。</a:t>
            </a:r>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14</a:t>
            </a:fld>
            <a:endParaRPr lang="zh-CN" altLang="en-US"/>
          </a:p>
        </p:txBody>
      </p:sp>
    </p:spTree>
    <p:extLst>
      <p:ext uri="{BB962C8B-B14F-4D97-AF65-F5344CB8AC3E}">
        <p14:creationId xmlns:p14="http://schemas.microsoft.com/office/powerpoint/2010/main" val="110066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面向对象分析（</a:t>
            </a:r>
            <a:r>
              <a:rPr lang="en-US" altLang="zh-CN" dirty="0" smtClean="0"/>
              <a:t>OOA</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是面向对象的系统分析和设计的第一个环节</a:t>
            </a:r>
            <a:r>
              <a:rPr lang="zh-CN" altLang="en-US" dirty="0" smtClean="0"/>
              <a:t>，</a:t>
            </a:r>
            <a:endParaRPr lang="en-US" altLang="zh-CN" dirty="0" smtClean="0"/>
          </a:p>
          <a:p>
            <a:r>
              <a:rPr lang="zh-CN" altLang="en-US" dirty="0" smtClean="0"/>
              <a:t>包括</a:t>
            </a:r>
            <a:r>
              <a:rPr lang="zh-CN" altLang="en-US" dirty="0"/>
              <a:t>一套概念原则、过程步骤、表示方法、提交文档等规范要求</a:t>
            </a:r>
            <a:r>
              <a:rPr lang="zh-CN" altLang="en-US" dirty="0" smtClean="0"/>
              <a:t>。</a:t>
            </a:r>
            <a:endParaRPr lang="en-US" altLang="zh-CN" dirty="0" smtClean="0"/>
          </a:p>
          <a:p>
            <a:r>
              <a:rPr lang="en-US" altLang="zh-CN" dirty="0" smtClean="0"/>
              <a:t>OOA</a:t>
            </a:r>
            <a:r>
              <a:rPr lang="zh-CN" altLang="en-US" dirty="0"/>
              <a:t>的任务是采用面向对象方法，把对问题论域和系统的认识理解正确地抽象为规范的对象（包括类、继承层次）和消息传递联系，并形成面向对象模型</a:t>
            </a:r>
            <a:r>
              <a:rPr lang="zh-CN" altLang="en-US" dirty="0" smtClean="0"/>
              <a:t>。</a:t>
            </a:r>
            <a:endParaRPr lang="en-US" altLang="zh-CN" dirty="0" smtClean="0"/>
          </a:p>
          <a:p>
            <a:r>
              <a:rPr lang="zh-CN" altLang="en-US" dirty="0" smtClean="0"/>
              <a:t>为</a:t>
            </a:r>
            <a:r>
              <a:rPr lang="zh-CN" altLang="en-US" dirty="0"/>
              <a:t>后续的面向对象设计和面向对象编程提供指导。</a:t>
            </a:r>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15</a:t>
            </a:fld>
            <a:endParaRPr lang="zh-CN" altLang="en-US"/>
          </a:p>
        </p:txBody>
      </p:sp>
    </p:spTree>
    <p:extLst>
      <p:ext uri="{BB962C8B-B14F-4D97-AF65-F5344CB8AC3E}">
        <p14:creationId xmlns:p14="http://schemas.microsoft.com/office/powerpoint/2010/main" val="66194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数据流图</a:t>
            </a:r>
            <a:endParaRPr lang="zh-CN" altLang="en-US" dirty="0"/>
          </a:p>
        </p:txBody>
      </p:sp>
      <p:sp>
        <p:nvSpPr>
          <p:cNvPr id="3" name="内容占位符 2"/>
          <p:cNvSpPr>
            <a:spLocks noGrp="1"/>
          </p:cNvSpPr>
          <p:nvPr>
            <p:ph idx="1"/>
          </p:nvPr>
        </p:nvSpPr>
        <p:spPr/>
        <p:txBody>
          <a:bodyPr>
            <a:normAutofit/>
          </a:bodyPr>
          <a:lstStyle/>
          <a:p>
            <a:r>
              <a:rPr lang="zh-CN" altLang="en-US" dirty="0"/>
              <a:t>数据流图</a:t>
            </a:r>
            <a:r>
              <a:rPr lang="en-US" altLang="zh-CN" dirty="0"/>
              <a:t>(Data Flow Diagram, DFD)</a:t>
            </a:r>
          </a:p>
          <a:p>
            <a:pPr lvl="1"/>
            <a:r>
              <a:rPr lang="zh-CN" altLang="en-US" dirty="0" smtClean="0"/>
              <a:t>信息系统</a:t>
            </a:r>
            <a:r>
              <a:rPr lang="zh-CN" altLang="en-US" dirty="0"/>
              <a:t>流程图是以新系统的数据流图为基础绘制的</a:t>
            </a:r>
            <a:r>
              <a:rPr lang="zh-CN" altLang="en-US" dirty="0" smtClean="0"/>
              <a:t>。</a:t>
            </a:r>
            <a:endParaRPr lang="en-US" altLang="zh-CN" dirty="0" smtClean="0"/>
          </a:p>
          <a:p>
            <a:pPr lvl="1"/>
            <a:r>
              <a:rPr lang="zh-CN" altLang="en-US" dirty="0" smtClean="0"/>
              <a:t>数据流图是表达</a:t>
            </a:r>
            <a:r>
              <a:rPr lang="zh-CN" altLang="en-US" dirty="0"/>
              <a:t>系统内部数据运动的图形化技术</a:t>
            </a:r>
            <a:r>
              <a:rPr lang="zh-CN" altLang="en-US" dirty="0" smtClean="0"/>
              <a:t>。</a:t>
            </a:r>
            <a:endParaRPr lang="en-US" altLang="zh-CN" dirty="0" smtClean="0"/>
          </a:p>
          <a:p>
            <a:r>
              <a:rPr lang="zh-CN" altLang="en-US" dirty="0" smtClean="0"/>
              <a:t>数据流图包含：</a:t>
            </a:r>
            <a:endParaRPr lang="en-US" altLang="zh-CN" dirty="0" smtClean="0"/>
          </a:p>
          <a:p>
            <a:pPr lvl="1"/>
            <a:r>
              <a:rPr lang="zh-CN" altLang="en-US" dirty="0"/>
              <a:t>系统的外部实体</a:t>
            </a:r>
          </a:p>
          <a:p>
            <a:pPr lvl="1"/>
            <a:r>
              <a:rPr lang="zh-CN" altLang="en-US" dirty="0"/>
              <a:t>处理过程</a:t>
            </a:r>
          </a:p>
          <a:p>
            <a:pPr lvl="1"/>
            <a:r>
              <a:rPr lang="zh-CN" altLang="en-US" dirty="0"/>
              <a:t>数据流</a:t>
            </a:r>
          </a:p>
          <a:p>
            <a:pPr lvl="1"/>
            <a:r>
              <a:rPr lang="zh-CN" altLang="en-US" dirty="0"/>
              <a:t>数据</a:t>
            </a:r>
            <a:r>
              <a:rPr lang="zh-CN" altLang="en-US" dirty="0" smtClean="0"/>
              <a:t>存储</a:t>
            </a:r>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16</a:t>
            </a:fld>
            <a:endParaRPr lang="zh-CN" altLang="en-US"/>
          </a:p>
        </p:txBody>
      </p:sp>
    </p:spTree>
    <p:extLst>
      <p:ext uri="{BB962C8B-B14F-4D97-AF65-F5344CB8AC3E}">
        <p14:creationId xmlns:p14="http://schemas.microsoft.com/office/powerpoint/2010/main" val="314202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a:t>
            </a:r>
            <a:r>
              <a:rPr lang="en-US" altLang="zh-CN" dirty="0"/>
              <a:t>DFD</a:t>
            </a:r>
            <a:r>
              <a:rPr lang="zh-CN" altLang="en-US" dirty="0"/>
              <a:t>的注意事项</a:t>
            </a:r>
          </a:p>
        </p:txBody>
      </p:sp>
      <p:sp>
        <p:nvSpPr>
          <p:cNvPr id="3" name="内容占位符 2"/>
          <p:cNvSpPr>
            <a:spLocks noGrp="1"/>
          </p:cNvSpPr>
          <p:nvPr>
            <p:ph idx="1"/>
          </p:nvPr>
        </p:nvSpPr>
        <p:spPr/>
        <p:txBody>
          <a:bodyPr>
            <a:normAutofit fontScale="92500" lnSpcReduction="20000"/>
          </a:bodyPr>
          <a:lstStyle/>
          <a:p>
            <a:r>
              <a:rPr lang="zh-CN" altLang="en-US" dirty="0"/>
              <a:t>父图与子图</a:t>
            </a:r>
            <a:r>
              <a:rPr lang="zh-CN" altLang="en-US" dirty="0" smtClean="0"/>
              <a:t>平衡</a:t>
            </a:r>
            <a:endParaRPr lang="en-US" altLang="zh-CN" dirty="0" smtClean="0"/>
          </a:p>
          <a:p>
            <a:pPr lvl="1"/>
            <a:r>
              <a:rPr lang="zh-CN" altLang="en-US" dirty="0" smtClean="0"/>
              <a:t>模型分解</a:t>
            </a:r>
            <a:r>
              <a:rPr lang="zh-CN" altLang="en-US" dirty="0"/>
              <a:t>时必须保持父图的输入输出数据流和子图输入输出数据流相同。</a:t>
            </a:r>
          </a:p>
          <a:p>
            <a:r>
              <a:rPr lang="zh-CN" altLang="en-US" dirty="0"/>
              <a:t>局部数据</a:t>
            </a:r>
            <a:r>
              <a:rPr lang="zh-CN" altLang="en-US" dirty="0" smtClean="0"/>
              <a:t>存储</a:t>
            </a:r>
            <a:endParaRPr lang="en-US" altLang="zh-CN" dirty="0" smtClean="0"/>
          </a:p>
          <a:p>
            <a:pPr lvl="1"/>
            <a:r>
              <a:rPr lang="zh-CN" altLang="en-US" dirty="0"/>
              <a:t>出现在加工之间的界面时，才画出来。</a:t>
            </a:r>
          </a:p>
          <a:p>
            <a:r>
              <a:rPr lang="zh-CN" altLang="en-US" dirty="0"/>
              <a:t>数据流</a:t>
            </a:r>
          </a:p>
          <a:p>
            <a:pPr lvl="1"/>
            <a:r>
              <a:rPr lang="zh-CN" altLang="en-US" dirty="0"/>
              <a:t>不要把控制流作为</a:t>
            </a:r>
            <a:r>
              <a:rPr lang="zh-CN" altLang="en-US" dirty="0" smtClean="0"/>
              <a:t>数据流</a:t>
            </a:r>
            <a:endParaRPr lang="en-US" altLang="zh-CN" dirty="0" smtClean="0"/>
          </a:p>
          <a:p>
            <a:pPr lvl="1"/>
            <a:r>
              <a:rPr lang="zh-CN" altLang="en-US" dirty="0"/>
              <a:t>不要标出激发条件</a:t>
            </a:r>
          </a:p>
          <a:p>
            <a:r>
              <a:rPr lang="zh-CN" altLang="en-US" dirty="0"/>
              <a:t>每个加工至少有一个输入数据流和一个输出数据流</a:t>
            </a:r>
          </a:p>
          <a:p>
            <a:r>
              <a:rPr lang="zh-CN" altLang="en-US" dirty="0"/>
              <a:t>数据流必须要么从某个加工流出、要么流入某个加工，而不能直接从外部项流向数据存储等等</a:t>
            </a:r>
            <a:r>
              <a:rPr lang="zh-CN" altLang="en-US" dirty="0" smtClean="0"/>
              <a:t>。</a:t>
            </a:r>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17</a:t>
            </a:fld>
            <a:endParaRPr lang="zh-CN" altLang="en-US"/>
          </a:p>
        </p:txBody>
      </p:sp>
    </p:spTree>
    <p:extLst>
      <p:ext uri="{BB962C8B-B14F-4D97-AF65-F5344CB8AC3E}">
        <p14:creationId xmlns:p14="http://schemas.microsoft.com/office/powerpoint/2010/main" val="145448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模块独立性</a:t>
            </a:r>
          </a:p>
        </p:txBody>
      </p:sp>
      <p:sp>
        <p:nvSpPr>
          <p:cNvPr id="3" name="内容占位符 2"/>
          <p:cNvSpPr>
            <a:spLocks noGrp="1"/>
          </p:cNvSpPr>
          <p:nvPr>
            <p:ph idx="1"/>
          </p:nvPr>
        </p:nvSpPr>
        <p:spPr/>
        <p:txBody>
          <a:bodyPr>
            <a:normAutofit lnSpcReduction="10000"/>
          </a:bodyPr>
          <a:lstStyle/>
          <a:p>
            <a:r>
              <a:rPr lang="zh-CN" altLang="en-US" dirty="0"/>
              <a:t>每个模块完成一个相对独立的子功能，并且与其它模块间的接口简单</a:t>
            </a:r>
          </a:p>
          <a:p>
            <a:r>
              <a:rPr lang="zh-CN" altLang="en-US" dirty="0"/>
              <a:t>独立性度量</a:t>
            </a:r>
          </a:p>
          <a:p>
            <a:pPr lvl="1"/>
            <a:r>
              <a:rPr lang="zh-CN" altLang="en-US" dirty="0"/>
              <a:t>模块的耦合（</a:t>
            </a:r>
            <a:r>
              <a:rPr lang="en-US" altLang="zh-CN" dirty="0"/>
              <a:t>Coupling</a:t>
            </a:r>
            <a:r>
              <a:rPr lang="zh-CN" altLang="en-US" dirty="0"/>
              <a:t>）</a:t>
            </a:r>
          </a:p>
          <a:p>
            <a:pPr lvl="2"/>
            <a:r>
              <a:rPr lang="zh-CN" altLang="en-US" dirty="0"/>
              <a:t>一个模块与其它模块之间</a:t>
            </a:r>
          </a:p>
          <a:p>
            <a:pPr lvl="1"/>
            <a:r>
              <a:rPr lang="zh-CN" altLang="en-US" dirty="0"/>
              <a:t>模块的内聚（</a:t>
            </a:r>
            <a:r>
              <a:rPr lang="en-US" altLang="zh-CN" dirty="0"/>
              <a:t>Cohesion</a:t>
            </a:r>
            <a:r>
              <a:rPr lang="zh-CN" altLang="en-US" dirty="0"/>
              <a:t>）</a:t>
            </a:r>
          </a:p>
          <a:p>
            <a:pPr lvl="2"/>
            <a:r>
              <a:rPr lang="zh-CN" altLang="en-US" dirty="0"/>
              <a:t>模块内部各成分之间耦合（</a:t>
            </a:r>
            <a:r>
              <a:rPr lang="en-US" altLang="zh-CN" dirty="0"/>
              <a:t>coupling</a:t>
            </a:r>
            <a:r>
              <a:rPr lang="zh-CN" altLang="en-US" dirty="0"/>
              <a:t>）</a:t>
            </a:r>
          </a:p>
          <a:p>
            <a:r>
              <a:rPr lang="zh-CN" altLang="en-US" dirty="0"/>
              <a:t>模块的独立性高 </a:t>
            </a:r>
          </a:p>
          <a:p>
            <a:pPr lvl="1"/>
            <a:r>
              <a:rPr lang="zh-CN" altLang="en-US" dirty="0"/>
              <a:t>块内联系强－高内聚 </a:t>
            </a:r>
          </a:p>
          <a:p>
            <a:pPr lvl="1"/>
            <a:r>
              <a:rPr lang="zh-CN" altLang="en-US" dirty="0"/>
              <a:t>块间联系弱 －低耦合</a:t>
            </a:r>
          </a:p>
          <a:p>
            <a:endParaRPr lang="zh-CN" altLang="en-US" dirty="0"/>
          </a:p>
        </p:txBody>
      </p:sp>
      <p:sp>
        <p:nvSpPr>
          <p:cNvPr id="4" name="页脚占位符 3"/>
          <p:cNvSpPr>
            <a:spLocks noGrp="1"/>
          </p:cNvSpPr>
          <p:nvPr>
            <p:ph type="ftr" sz="quarter" idx="11"/>
          </p:nvPr>
        </p:nvSpPr>
        <p:spPr/>
        <p:txBody>
          <a:bodyPr/>
          <a:lstStyle/>
          <a:p>
            <a:r>
              <a:rPr lang="zh-CN" altLang="en-US" dirty="0"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18</a:t>
            </a:fld>
            <a:endParaRPr lang="zh-CN" altLang="en-US"/>
          </a:p>
        </p:txBody>
      </p:sp>
    </p:spTree>
    <p:extLst>
      <p:ext uri="{BB962C8B-B14F-4D97-AF65-F5344CB8AC3E}">
        <p14:creationId xmlns:p14="http://schemas.microsoft.com/office/powerpoint/2010/main" val="46805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模型－视图－控制器（</a:t>
            </a:r>
            <a:r>
              <a:rPr lang="en-US" altLang="zh-CN" dirty="0"/>
              <a:t>MVC</a:t>
            </a:r>
            <a:r>
              <a:rPr lang="zh-CN" altLang="en-US" dirty="0"/>
              <a:t>）</a:t>
            </a:r>
          </a:p>
          <a:p>
            <a:r>
              <a:rPr lang="en-US" altLang="zh-CN" dirty="0"/>
              <a:t>MVC</a:t>
            </a:r>
            <a:r>
              <a:rPr lang="zh-CN" altLang="en-US" dirty="0"/>
              <a:t>是一个框架模式</a:t>
            </a:r>
          </a:p>
          <a:p>
            <a:pPr lvl="1"/>
            <a:r>
              <a:rPr lang="zh-CN" altLang="en-US" dirty="0"/>
              <a:t>它强制性的使应用程序的输入、处理和输出分开。</a:t>
            </a:r>
          </a:p>
          <a:p>
            <a:pPr lvl="1"/>
            <a:r>
              <a:rPr lang="zh-CN" altLang="en-US" dirty="0"/>
              <a:t>使用</a:t>
            </a:r>
            <a:r>
              <a:rPr lang="en-US" altLang="zh-CN" dirty="0"/>
              <a:t>MVC</a:t>
            </a:r>
            <a:r>
              <a:rPr lang="zh-CN" altLang="en-US" dirty="0"/>
              <a:t>应用程序被分成三个核心部件：</a:t>
            </a:r>
          </a:p>
          <a:p>
            <a:pPr lvl="2"/>
            <a:r>
              <a:rPr lang="zh-CN" altLang="en-US" dirty="0"/>
              <a:t>模型、视图、控制器</a:t>
            </a:r>
          </a:p>
          <a:p>
            <a:r>
              <a:rPr lang="zh-CN" altLang="en-US" dirty="0"/>
              <a:t>软件生产中有三种级别的重用：</a:t>
            </a:r>
          </a:p>
          <a:p>
            <a:pPr lvl="1"/>
            <a:r>
              <a:rPr lang="zh-CN" altLang="en-US" dirty="0"/>
              <a:t>内部</a:t>
            </a:r>
            <a:r>
              <a:rPr lang="zh-CN" altLang="en-US" dirty="0" smtClean="0"/>
              <a:t>重用</a:t>
            </a:r>
            <a:endParaRPr lang="zh-CN" altLang="en-US" dirty="0"/>
          </a:p>
          <a:p>
            <a:pPr lvl="1"/>
            <a:r>
              <a:rPr lang="zh-CN" altLang="en-US" dirty="0" smtClean="0"/>
              <a:t>代码重用</a:t>
            </a:r>
            <a:endParaRPr lang="zh-CN" altLang="en-US" dirty="0"/>
          </a:p>
          <a:p>
            <a:pPr lvl="1"/>
            <a:r>
              <a:rPr lang="zh-CN" altLang="en-US" dirty="0" smtClean="0"/>
              <a:t>应用</a:t>
            </a:r>
            <a:r>
              <a:rPr lang="zh-CN" altLang="en-US" dirty="0"/>
              <a:t>框架的</a:t>
            </a:r>
            <a:r>
              <a:rPr lang="zh-CN" altLang="en-US" dirty="0" smtClean="0"/>
              <a:t>重用</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19</a:t>
            </a:fld>
            <a:endParaRPr lang="zh-CN" altLang="en-US"/>
          </a:p>
        </p:txBody>
      </p:sp>
    </p:spTree>
    <p:extLst>
      <p:ext uri="{BB962C8B-B14F-4D97-AF65-F5344CB8AC3E}">
        <p14:creationId xmlns:p14="http://schemas.microsoft.com/office/powerpoint/2010/main" val="112307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系统分析与设计的必要性</a:t>
            </a:r>
          </a:p>
        </p:txBody>
      </p:sp>
      <p:sp>
        <p:nvSpPr>
          <p:cNvPr id="6" name="内容占位符 5"/>
          <p:cNvSpPr>
            <a:spLocks noGrp="1"/>
          </p:cNvSpPr>
          <p:nvPr>
            <p:ph idx="1"/>
          </p:nvPr>
        </p:nvSpPr>
        <p:spPr>
          <a:xfrm>
            <a:off x="200294" y="1196752"/>
            <a:ext cx="8908210" cy="4968552"/>
          </a:xfrm>
        </p:spPr>
        <p:txBody>
          <a:bodyPr>
            <a:normAutofit fontScale="92500" lnSpcReduction="10000"/>
          </a:bodyPr>
          <a:lstStyle/>
          <a:p>
            <a:r>
              <a:rPr lang="zh-CN" altLang="en-US" dirty="0"/>
              <a:t>系统分析与设计的功能：</a:t>
            </a:r>
            <a:endParaRPr lang="en-US" altLang="zh-CN" dirty="0"/>
          </a:p>
          <a:p>
            <a:pPr lvl="1"/>
            <a:r>
              <a:rPr lang="zh-CN" altLang="en-US" dirty="0"/>
              <a:t>分析数据输入，处理，转换，存储，特定环境下的输出</a:t>
            </a:r>
            <a:endParaRPr lang="en-US" altLang="zh-CN" dirty="0"/>
          </a:p>
          <a:p>
            <a:pPr lvl="1"/>
            <a:r>
              <a:rPr lang="zh-CN" altLang="en-US" dirty="0"/>
              <a:t>实施企业职能方面的改进</a:t>
            </a:r>
            <a:endParaRPr lang="en-US" altLang="zh-CN" dirty="0"/>
          </a:p>
          <a:p>
            <a:r>
              <a:rPr lang="zh-CN" altLang="en-US" dirty="0"/>
              <a:t>系统开发风险：</a:t>
            </a:r>
            <a:endParaRPr lang="en-US" altLang="zh-CN" dirty="0"/>
          </a:p>
          <a:p>
            <a:pPr lvl="1"/>
            <a:r>
              <a:rPr lang="zh-CN" altLang="en-US" dirty="0"/>
              <a:t>不正确的系统使用，导致用户不满，系统陷入无用状态</a:t>
            </a:r>
            <a:endParaRPr lang="en-US" altLang="zh-CN" dirty="0"/>
          </a:p>
          <a:p>
            <a:pPr lvl="1"/>
            <a:r>
              <a:rPr lang="zh-CN" altLang="en-US" dirty="0"/>
              <a:t>系统结构不合理，系统开发成本提高。</a:t>
            </a:r>
            <a:endParaRPr lang="en-US" altLang="zh-CN" dirty="0"/>
          </a:p>
          <a:p>
            <a:r>
              <a:rPr lang="zh-CN" altLang="en-US" dirty="0"/>
              <a:t>使用系统分析与设计：</a:t>
            </a:r>
            <a:endParaRPr lang="en-US" altLang="zh-CN" dirty="0"/>
          </a:p>
          <a:p>
            <a:pPr lvl="1"/>
            <a:r>
              <a:rPr lang="zh-CN" altLang="en-US" dirty="0"/>
              <a:t>与软件用户的合作交流</a:t>
            </a:r>
            <a:endParaRPr lang="en-US" altLang="zh-CN" dirty="0"/>
          </a:p>
          <a:p>
            <a:pPr lvl="1"/>
            <a:r>
              <a:rPr lang="zh-CN" altLang="en-US" dirty="0"/>
              <a:t>用户的业务，问题，目标进行分析</a:t>
            </a:r>
            <a:endParaRPr lang="en-US" altLang="zh-CN" dirty="0"/>
          </a:p>
          <a:p>
            <a:pPr lvl="1"/>
            <a:r>
              <a:rPr lang="zh-CN" altLang="en-US" dirty="0"/>
              <a:t>将策划中的系统分析与设计告知用户</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7D60CD2-5C78-4A9B-8881-A058259E47DD}" type="slidenum">
              <a:rPr lang="zh-CN" altLang="en-US" smtClean="0"/>
              <a:pPr/>
              <a:t>2</a:t>
            </a:fld>
            <a:endParaRPr lang="zh-CN" altLang="en-US"/>
          </a:p>
        </p:txBody>
      </p:sp>
    </p:spTree>
    <p:extLst>
      <p:ext uri="{BB962C8B-B14F-4D97-AF65-F5344CB8AC3E}">
        <p14:creationId xmlns:p14="http://schemas.microsoft.com/office/powerpoint/2010/main" val="7311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提高软件可靠性的方法和技术</a:t>
            </a:r>
            <a:endParaRPr lang="zh-CN" altLang="en-US" dirty="0"/>
          </a:p>
        </p:txBody>
      </p:sp>
      <p:sp>
        <p:nvSpPr>
          <p:cNvPr id="6" name="内容占位符 5"/>
          <p:cNvSpPr>
            <a:spLocks noGrp="1"/>
          </p:cNvSpPr>
          <p:nvPr>
            <p:ph idx="1"/>
          </p:nvPr>
        </p:nvSpPr>
        <p:spPr/>
        <p:txBody>
          <a:bodyPr/>
          <a:lstStyle/>
          <a:p>
            <a:r>
              <a:rPr lang="zh-CN" altLang="en-US" dirty="0" smtClean="0"/>
              <a:t>详细内容参见教材 </a:t>
            </a:r>
            <a:r>
              <a:rPr lang="en-US" altLang="zh-CN" dirty="0" smtClean="0"/>
              <a:t>P168</a:t>
            </a:r>
          </a:p>
          <a:p>
            <a:pPr lvl="1"/>
            <a:r>
              <a:rPr lang="zh-CN" altLang="en-US" dirty="0" smtClean="0"/>
              <a:t>建立</a:t>
            </a:r>
            <a:r>
              <a:rPr lang="zh-CN" altLang="en-US" dirty="0"/>
              <a:t>以可靠性为核心的质量标准</a:t>
            </a:r>
          </a:p>
          <a:p>
            <a:pPr lvl="1"/>
            <a:r>
              <a:rPr lang="zh-CN" altLang="en-US" dirty="0"/>
              <a:t>选择开发方法</a:t>
            </a:r>
          </a:p>
          <a:p>
            <a:pPr lvl="1"/>
            <a:r>
              <a:rPr lang="zh-CN" altLang="en-US" dirty="0"/>
              <a:t>软件重用</a:t>
            </a:r>
          </a:p>
          <a:p>
            <a:endParaRPr lang="zh-CN" altLang="en-US" dirty="0"/>
          </a:p>
        </p:txBody>
      </p:sp>
      <p:sp>
        <p:nvSpPr>
          <p:cNvPr id="4" name="灯片编号占位符 3"/>
          <p:cNvSpPr>
            <a:spLocks noGrp="1"/>
          </p:cNvSpPr>
          <p:nvPr>
            <p:ph type="sldNum" sz="quarter" idx="12"/>
          </p:nvPr>
        </p:nvSpPr>
        <p:spPr/>
        <p:txBody>
          <a:bodyPr/>
          <a:lstStyle/>
          <a:p>
            <a:fld id="{67D60CD2-5C78-4A9B-8881-A058259E47DD}" type="slidenum">
              <a:rPr lang="zh-CN" altLang="en-US" smtClean="0"/>
              <a:pPr/>
              <a:t>20</a:t>
            </a:fld>
            <a:endParaRPr lang="zh-CN" altLang="en-US"/>
          </a:p>
        </p:txBody>
      </p:sp>
    </p:spTree>
    <p:extLst>
      <p:ext uri="{BB962C8B-B14F-4D97-AF65-F5344CB8AC3E}">
        <p14:creationId xmlns:p14="http://schemas.microsoft.com/office/powerpoint/2010/main" val="290991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系统实施</a:t>
            </a:r>
          </a:p>
        </p:txBody>
      </p:sp>
      <p:sp>
        <p:nvSpPr>
          <p:cNvPr id="3" name="内容占位符 2"/>
          <p:cNvSpPr>
            <a:spLocks noGrp="1"/>
          </p:cNvSpPr>
          <p:nvPr>
            <p:ph idx="1"/>
          </p:nvPr>
        </p:nvSpPr>
        <p:spPr/>
        <p:txBody>
          <a:bodyPr/>
          <a:lstStyle/>
          <a:p>
            <a:r>
              <a:rPr lang="zh-CN" altLang="en-US" dirty="0"/>
              <a:t>系统</a:t>
            </a:r>
            <a:r>
              <a:rPr lang="zh-CN" altLang="en-US" dirty="0">
                <a:solidFill>
                  <a:srgbClr val="0000FF"/>
                </a:solidFill>
              </a:rPr>
              <a:t>实施步骤</a:t>
            </a:r>
          </a:p>
          <a:p>
            <a:pPr marL="971550" lvl="1" indent="-514350">
              <a:buFont typeface="+mj-lt"/>
              <a:buAutoNum type="arabicPeriod"/>
            </a:pPr>
            <a:r>
              <a:rPr lang="zh-CN" altLang="en-US" dirty="0"/>
              <a:t>软硬件购置</a:t>
            </a:r>
          </a:p>
          <a:p>
            <a:pPr marL="971550" lvl="1" indent="-514350">
              <a:buFont typeface="+mj-lt"/>
              <a:buAutoNum type="arabicPeriod"/>
            </a:pPr>
            <a:r>
              <a:rPr lang="zh-CN" altLang="en-US" dirty="0"/>
              <a:t>系统准备（人员、数据、设备安装）</a:t>
            </a:r>
          </a:p>
          <a:p>
            <a:pPr marL="971550" lvl="1" indent="-514350">
              <a:buFont typeface="+mj-lt"/>
              <a:buAutoNum type="arabicPeriod"/>
            </a:pPr>
            <a:r>
              <a:rPr lang="zh-CN" altLang="en-US" dirty="0" smtClean="0"/>
              <a:t>测试</a:t>
            </a:r>
            <a:endParaRPr lang="zh-CN" altLang="en-US" dirty="0"/>
          </a:p>
          <a:p>
            <a:pPr marL="971550" lvl="1" indent="-514350">
              <a:buFont typeface="+mj-lt"/>
              <a:buAutoNum type="arabicPeriod"/>
            </a:pPr>
            <a:r>
              <a:rPr lang="zh-CN" altLang="en-US" dirty="0"/>
              <a:t>系统试运行与切换</a:t>
            </a:r>
          </a:p>
          <a:p>
            <a:pPr marL="971550" lvl="1" indent="-514350">
              <a:buFont typeface="+mj-lt"/>
              <a:buAutoNum type="arabicPeriod"/>
            </a:pPr>
            <a:r>
              <a:rPr lang="zh-CN" altLang="en-US" dirty="0"/>
              <a:t>评价与</a:t>
            </a:r>
            <a:r>
              <a:rPr lang="zh-CN" altLang="en-US" dirty="0" smtClean="0"/>
              <a:t>维护</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21</a:t>
            </a:fld>
            <a:endParaRPr lang="zh-CN" altLang="en-US"/>
          </a:p>
        </p:txBody>
      </p:sp>
    </p:spTree>
    <p:extLst>
      <p:ext uri="{BB962C8B-B14F-4D97-AF65-F5344CB8AC3E}">
        <p14:creationId xmlns:p14="http://schemas.microsoft.com/office/powerpoint/2010/main" val="364692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应用软件的</a:t>
            </a:r>
            <a:r>
              <a:rPr lang="en-US" altLang="zh-CN" dirty="0"/>
              <a:t>6</a:t>
            </a:r>
            <a:r>
              <a:rPr lang="zh-CN" altLang="zh-CN" dirty="0"/>
              <a:t>个开发原则</a:t>
            </a:r>
            <a:endParaRPr lang="zh-CN" altLang="en-US" dirty="0"/>
          </a:p>
        </p:txBody>
      </p:sp>
      <p:sp>
        <p:nvSpPr>
          <p:cNvPr id="3" name="内容占位符 2"/>
          <p:cNvSpPr>
            <a:spLocks noGrp="1"/>
          </p:cNvSpPr>
          <p:nvPr>
            <p:ph idx="1"/>
          </p:nvPr>
        </p:nvSpPr>
        <p:spPr/>
        <p:txBody>
          <a:bodyPr/>
          <a:lstStyle/>
          <a:p>
            <a:r>
              <a:rPr lang="zh-CN" altLang="en-US" dirty="0" smtClean="0"/>
              <a:t>开发原则的具体内容详见教材 </a:t>
            </a:r>
            <a:r>
              <a:rPr lang="en-US" altLang="zh-CN" dirty="0" smtClean="0"/>
              <a:t>P122-P123</a:t>
            </a:r>
          </a:p>
          <a:p>
            <a:pPr lvl="1"/>
            <a:r>
              <a:rPr lang="zh-CN" altLang="en-US" dirty="0" smtClean="0"/>
              <a:t>自顶向下的原则</a:t>
            </a:r>
            <a:endParaRPr lang="en-US" altLang="zh-CN" dirty="0" smtClean="0"/>
          </a:p>
          <a:p>
            <a:pPr lvl="1"/>
            <a:r>
              <a:rPr lang="zh-CN" altLang="en-US" dirty="0" smtClean="0"/>
              <a:t>划分版本的原则</a:t>
            </a:r>
            <a:endParaRPr lang="en-US" altLang="zh-CN" dirty="0" smtClean="0"/>
          </a:p>
          <a:p>
            <a:pPr lvl="1"/>
            <a:r>
              <a:rPr lang="zh-CN" altLang="en-US" dirty="0" smtClean="0"/>
              <a:t>标准化原则</a:t>
            </a:r>
            <a:endParaRPr lang="en-US" altLang="zh-CN" dirty="0" smtClean="0"/>
          </a:p>
          <a:p>
            <a:pPr lvl="1"/>
            <a:r>
              <a:rPr lang="zh-CN" altLang="en-US" dirty="0" smtClean="0"/>
              <a:t>程序设计通用化原则</a:t>
            </a:r>
            <a:endParaRPr lang="en-US" altLang="zh-CN" dirty="0" smtClean="0"/>
          </a:p>
          <a:p>
            <a:pPr lvl="1"/>
            <a:r>
              <a:rPr lang="zh-CN" altLang="en-US" dirty="0" smtClean="0"/>
              <a:t>程序的易维护性</a:t>
            </a:r>
            <a:endParaRPr lang="en-US" altLang="zh-CN" dirty="0" smtClean="0"/>
          </a:p>
          <a:p>
            <a:pPr lvl="1"/>
            <a:r>
              <a:rPr lang="zh-CN" altLang="en-US" dirty="0" smtClean="0"/>
              <a:t>程序的可靠性</a:t>
            </a:r>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22</a:t>
            </a:fld>
            <a:endParaRPr lang="zh-CN" altLang="en-US"/>
          </a:p>
        </p:txBody>
      </p:sp>
    </p:spTree>
    <p:extLst>
      <p:ext uri="{BB962C8B-B14F-4D97-AF65-F5344CB8AC3E}">
        <p14:creationId xmlns:p14="http://schemas.microsoft.com/office/powerpoint/2010/main" val="1419722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设计基于</a:t>
            </a:r>
            <a:r>
              <a:rPr lang="en-US" altLang="zh-CN" dirty="0"/>
              <a:t>Web</a:t>
            </a:r>
            <a:r>
              <a:rPr lang="zh-CN" altLang="en-US" dirty="0"/>
              <a:t>的信息系统</a:t>
            </a:r>
          </a:p>
        </p:txBody>
      </p:sp>
      <p:sp>
        <p:nvSpPr>
          <p:cNvPr id="3" name="内容占位符 2"/>
          <p:cNvSpPr>
            <a:spLocks noGrp="1"/>
          </p:cNvSpPr>
          <p:nvPr>
            <p:ph idx="1"/>
          </p:nvPr>
        </p:nvSpPr>
        <p:spPr/>
        <p:txBody>
          <a:bodyPr/>
          <a:lstStyle/>
          <a:p>
            <a:r>
              <a:rPr lang="zh-CN" altLang="en-US" dirty="0" smtClean="0"/>
              <a:t>给</a:t>
            </a:r>
            <a:r>
              <a:rPr lang="zh-CN" altLang="en-US" dirty="0"/>
              <a:t>出硬件平台构建</a:t>
            </a:r>
            <a:r>
              <a:rPr lang="zh-CN" altLang="en-US" dirty="0" smtClean="0"/>
              <a:t>方案</a:t>
            </a:r>
            <a:endParaRPr lang="en-US" altLang="zh-CN" dirty="0" smtClean="0"/>
          </a:p>
          <a:p>
            <a:pPr lvl="1"/>
            <a:r>
              <a:rPr lang="zh-CN" altLang="en-US" dirty="0" smtClean="0"/>
              <a:t>参见教材第</a:t>
            </a:r>
            <a:r>
              <a:rPr lang="en-US" altLang="zh-CN" dirty="0" smtClean="0"/>
              <a:t>5.2</a:t>
            </a:r>
            <a:r>
              <a:rPr lang="zh-CN" altLang="en-US" dirty="0" smtClean="0"/>
              <a:t>节</a:t>
            </a:r>
            <a:endParaRPr lang="en-US" altLang="zh-CN" dirty="0" smtClean="0"/>
          </a:p>
          <a:p>
            <a:r>
              <a:rPr lang="zh-CN" altLang="en-US" dirty="0" smtClean="0"/>
              <a:t>给</a:t>
            </a:r>
            <a:r>
              <a:rPr lang="zh-CN" altLang="en-US" dirty="0"/>
              <a:t>出软件平台构建方案</a:t>
            </a:r>
          </a:p>
          <a:p>
            <a:pPr lvl="1"/>
            <a:r>
              <a:rPr lang="zh-CN" altLang="en-US" dirty="0" smtClean="0"/>
              <a:t>参见教材第</a:t>
            </a:r>
            <a:r>
              <a:rPr lang="en-US" altLang="zh-CN" dirty="0" smtClean="0"/>
              <a:t>5.3</a:t>
            </a:r>
            <a:r>
              <a:rPr lang="zh-CN" altLang="en-US" dirty="0" smtClean="0"/>
              <a:t>节</a:t>
            </a:r>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23</a:t>
            </a:fld>
            <a:endParaRPr lang="zh-CN" altLang="en-US"/>
          </a:p>
        </p:txBody>
      </p:sp>
    </p:spTree>
    <p:extLst>
      <p:ext uri="{BB962C8B-B14F-4D97-AF65-F5344CB8AC3E}">
        <p14:creationId xmlns:p14="http://schemas.microsoft.com/office/powerpoint/2010/main" val="229498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系统测试中需要考虑的测试</a:t>
            </a:r>
            <a:r>
              <a:rPr lang="zh-CN" altLang="en-US" dirty="0"/>
              <a:t>内容</a:t>
            </a:r>
          </a:p>
        </p:txBody>
      </p:sp>
      <p:sp>
        <p:nvSpPr>
          <p:cNvPr id="3" name="内容占位符 2"/>
          <p:cNvSpPr>
            <a:spLocks noGrp="1"/>
          </p:cNvSpPr>
          <p:nvPr>
            <p:ph idx="1"/>
          </p:nvPr>
        </p:nvSpPr>
        <p:spPr/>
        <p:txBody>
          <a:bodyPr>
            <a:normAutofit fontScale="77500" lnSpcReduction="20000"/>
          </a:bodyPr>
          <a:lstStyle/>
          <a:p>
            <a:r>
              <a:rPr lang="zh-CN" altLang="en-US" dirty="0" smtClean="0"/>
              <a:t>功能测试</a:t>
            </a:r>
            <a:endParaRPr lang="zh-CN" altLang="en-US" dirty="0"/>
          </a:p>
          <a:p>
            <a:pPr lvl="1"/>
            <a:r>
              <a:rPr lang="zh-CN" altLang="en-US" dirty="0"/>
              <a:t>连接测试、表单测试、数据校验、</a:t>
            </a:r>
            <a:r>
              <a:rPr lang="en-US" altLang="zh-CN" dirty="0"/>
              <a:t>Cookies</a:t>
            </a:r>
            <a:r>
              <a:rPr lang="zh-CN" altLang="en-US" dirty="0"/>
              <a:t>测试、数据库测试</a:t>
            </a:r>
          </a:p>
          <a:p>
            <a:r>
              <a:rPr lang="zh-CN" altLang="en-US" dirty="0" smtClean="0"/>
              <a:t>性能</a:t>
            </a:r>
            <a:r>
              <a:rPr lang="zh-CN" altLang="en-US" dirty="0"/>
              <a:t>测试</a:t>
            </a:r>
          </a:p>
          <a:p>
            <a:pPr lvl="1"/>
            <a:r>
              <a:rPr lang="zh-CN" altLang="en-US" dirty="0"/>
              <a:t>压力测试（重复、并发、量级、随机变化）、连接速度测试、负载测试</a:t>
            </a:r>
          </a:p>
          <a:p>
            <a:r>
              <a:rPr lang="zh-CN" altLang="en-US" dirty="0" smtClean="0"/>
              <a:t>可用性测试</a:t>
            </a:r>
            <a:endParaRPr lang="zh-CN" altLang="en-US" dirty="0"/>
          </a:p>
          <a:p>
            <a:pPr lvl="1"/>
            <a:r>
              <a:rPr lang="zh-CN" altLang="en-US" dirty="0"/>
              <a:t>导航测试、图形测试、内容测试、整体界面测试</a:t>
            </a:r>
          </a:p>
          <a:p>
            <a:r>
              <a:rPr lang="zh-CN" altLang="en-US" dirty="0" smtClean="0"/>
              <a:t>安全性</a:t>
            </a:r>
            <a:r>
              <a:rPr lang="zh-CN" altLang="en-US" dirty="0"/>
              <a:t>测试</a:t>
            </a:r>
          </a:p>
          <a:p>
            <a:pPr lvl="1"/>
            <a:r>
              <a:rPr lang="zh-CN" altLang="en-US" dirty="0"/>
              <a:t>目录设置测试、</a:t>
            </a:r>
            <a:r>
              <a:rPr lang="en-US" altLang="zh-CN" dirty="0"/>
              <a:t>SSL</a:t>
            </a:r>
            <a:r>
              <a:rPr lang="zh-CN" altLang="en-US" dirty="0"/>
              <a:t>测试、登录验证测试、日志文件测试、脚本语言测试</a:t>
            </a:r>
          </a:p>
          <a:p>
            <a:r>
              <a:rPr lang="zh-CN" altLang="en-US" dirty="0" smtClean="0"/>
              <a:t>其他</a:t>
            </a:r>
            <a:r>
              <a:rPr lang="zh-CN" altLang="en-US" dirty="0"/>
              <a:t>测试</a:t>
            </a:r>
          </a:p>
          <a:p>
            <a:pPr lvl="1"/>
            <a:r>
              <a:rPr lang="zh-CN" altLang="en-US" dirty="0"/>
              <a:t>系统兼容测试（平台测试、浏览器测试、分辨率测试、连接速率测试、打印机测试</a:t>
            </a:r>
            <a:r>
              <a:rPr lang="zh-CN" altLang="en-US" dirty="0" smtClean="0"/>
              <a:t>）</a:t>
            </a:r>
            <a:endParaRPr lang="en-US" altLang="zh-CN" dirty="0" smtClean="0"/>
          </a:p>
          <a:p>
            <a:pPr lvl="1"/>
            <a:r>
              <a:rPr lang="zh-CN" altLang="en-US" dirty="0" smtClean="0"/>
              <a:t>接口测试</a:t>
            </a:r>
            <a:r>
              <a:rPr lang="zh-CN" altLang="en-US" dirty="0"/>
              <a:t>（服务器接口、外部接口、错误处理）</a:t>
            </a:r>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24</a:t>
            </a:fld>
            <a:endParaRPr lang="zh-CN" altLang="en-US"/>
          </a:p>
        </p:txBody>
      </p:sp>
    </p:spTree>
    <p:extLst>
      <p:ext uri="{BB962C8B-B14F-4D97-AF65-F5344CB8AC3E}">
        <p14:creationId xmlns:p14="http://schemas.microsoft.com/office/powerpoint/2010/main" val="209377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项目团队的组建</a:t>
            </a:r>
            <a:endParaRPr lang="zh-CN" altLang="en-US" dirty="0"/>
          </a:p>
        </p:txBody>
      </p:sp>
      <p:sp>
        <p:nvSpPr>
          <p:cNvPr id="3" name="内容占位符 2"/>
          <p:cNvSpPr>
            <a:spLocks noGrp="1"/>
          </p:cNvSpPr>
          <p:nvPr>
            <p:ph idx="1"/>
          </p:nvPr>
        </p:nvSpPr>
        <p:spPr/>
        <p:txBody>
          <a:bodyPr>
            <a:normAutofit/>
          </a:bodyPr>
          <a:lstStyle/>
          <a:p>
            <a:r>
              <a:rPr lang="zh-CN" altLang="en-US" dirty="0"/>
              <a:t>各个人员说明参见</a:t>
            </a:r>
            <a:r>
              <a:rPr lang="zh-CN" altLang="en-US" dirty="0" smtClean="0"/>
              <a:t>教材 </a:t>
            </a:r>
            <a:r>
              <a:rPr lang="en-US" altLang="zh-CN" dirty="0" smtClean="0"/>
              <a:t>P231-P233</a:t>
            </a:r>
            <a:endParaRPr lang="en-US" altLang="zh-CN" dirty="0"/>
          </a:p>
          <a:p>
            <a:pPr lvl="1"/>
            <a:r>
              <a:rPr lang="zh-CN" altLang="zh-CN" dirty="0" smtClean="0"/>
              <a:t>项目负责人</a:t>
            </a:r>
            <a:endParaRPr lang="en-US" altLang="zh-CN" dirty="0" smtClean="0"/>
          </a:p>
          <a:p>
            <a:pPr lvl="1"/>
            <a:r>
              <a:rPr lang="zh-CN" altLang="en-US" dirty="0" smtClean="0"/>
              <a:t>系统分析员</a:t>
            </a:r>
            <a:endParaRPr lang="en-US" altLang="zh-CN" dirty="0" smtClean="0"/>
          </a:p>
          <a:p>
            <a:pPr lvl="1"/>
            <a:r>
              <a:rPr lang="zh-CN" altLang="en-US" dirty="0" smtClean="0"/>
              <a:t>系统设计员</a:t>
            </a:r>
            <a:endParaRPr lang="en-US" altLang="zh-CN" dirty="0" smtClean="0"/>
          </a:p>
          <a:p>
            <a:pPr lvl="1"/>
            <a:r>
              <a:rPr lang="zh-CN" altLang="en-US" dirty="0" smtClean="0"/>
              <a:t>数据库系统管理员</a:t>
            </a:r>
            <a:endParaRPr lang="en-US" altLang="zh-CN" dirty="0" smtClean="0"/>
          </a:p>
          <a:p>
            <a:pPr lvl="1"/>
            <a:r>
              <a:rPr lang="zh-CN" altLang="en-US" dirty="0" smtClean="0"/>
              <a:t>系统管理员</a:t>
            </a:r>
            <a:endParaRPr lang="en-US" altLang="zh-CN" dirty="0" smtClean="0"/>
          </a:p>
          <a:p>
            <a:pPr lvl="1"/>
            <a:r>
              <a:rPr lang="zh-CN" altLang="en-US" dirty="0" smtClean="0"/>
              <a:t>程序设计员</a:t>
            </a:r>
            <a:endParaRPr lang="en-US" altLang="zh-CN" dirty="0" smtClean="0"/>
          </a:p>
          <a:p>
            <a:pPr lvl="1"/>
            <a:r>
              <a:rPr lang="zh-CN" altLang="en-US" dirty="0" smtClean="0"/>
              <a:t>文档管理员</a:t>
            </a:r>
            <a:endParaRPr lang="en-US" altLang="zh-CN" dirty="0" smtClean="0"/>
          </a:p>
          <a:p>
            <a:pPr lvl="1"/>
            <a:r>
              <a:rPr lang="zh-CN" altLang="en-US" dirty="0" smtClean="0"/>
              <a:t>业务人员</a:t>
            </a:r>
            <a:endParaRPr lang="en-US" altLang="zh-CN" dirty="0" smtClean="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25</a:t>
            </a:fld>
            <a:endParaRPr lang="zh-CN" altLang="en-US"/>
          </a:p>
        </p:txBody>
      </p:sp>
    </p:spTree>
    <p:extLst>
      <p:ext uri="{BB962C8B-B14F-4D97-AF65-F5344CB8AC3E}">
        <p14:creationId xmlns:p14="http://schemas.microsoft.com/office/powerpoint/2010/main" val="2390748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项目管理知识体系（</a:t>
            </a:r>
            <a:r>
              <a:rPr lang="en-US" altLang="zh-CN" dirty="0"/>
              <a:t>PMBOK</a:t>
            </a:r>
            <a:r>
              <a:rPr lang="zh-CN" altLang="en-US" dirty="0"/>
              <a:t>）</a:t>
            </a:r>
          </a:p>
        </p:txBody>
      </p:sp>
      <p:sp>
        <p:nvSpPr>
          <p:cNvPr id="3" name="内容占位符 2"/>
          <p:cNvSpPr>
            <a:spLocks noGrp="1"/>
          </p:cNvSpPr>
          <p:nvPr>
            <p:ph idx="1"/>
          </p:nvPr>
        </p:nvSpPr>
        <p:spPr/>
        <p:txBody>
          <a:bodyPr>
            <a:normAutofit lnSpcReduction="10000"/>
          </a:bodyPr>
          <a:lstStyle/>
          <a:p>
            <a:r>
              <a:rPr lang="zh-CN" altLang="en-US" dirty="0" smtClean="0"/>
              <a:t>具体管理体系内容参见教材 </a:t>
            </a:r>
            <a:r>
              <a:rPr lang="en-US" altLang="zh-CN" dirty="0" smtClean="0"/>
              <a:t>P216-P218</a:t>
            </a:r>
          </a:p>
          <a:p>
            <a:pPr lvl="1"/>
            <a:r>
              <a:rPr lang="zh-CN" altLang="en-US" dirty="0"/>
              <a:t>项目范围管理</a:t>
            </a:r>
          </a:p>
          <a:p>
            <a:pPr lvl="1"/>
            <a:r>
              <a:rPr lang="zh-CN" altLang="en-US" dirty="0"/>
              <a:t>项目时间管理</a:t>
            </a:r>
          </a:p>
          <a:p>
            <a:pPr lvl="1"/>
            <a:r>
              <a:rPr lang="zh-CN" altLang="en-US" dirty="0"/>
              <a:t>项目成本管理</a:t>
            </a:r>
          </a:p>
          <a:p>
            <a:pPr lvl="1"/>
            <a:r>
              <a:rPr lang="zh-CN" altLang="en-US" dirty="0"/>
              <a:t>项目质量管理</a:t>
            </a:r>
          </a:p>
          <a:p>
            <a:pPr lvl="1"/>
            <a:r>
              <a:rPr lang="zh-CN" altLang="en-US" dirty="0"/>
              <a:t>项目人力资源管理</a:t>
            </a:r>
          </a:p>
          <a:p>
            <a:pPr lvl="1"/>
            <a:r>
              <a:rPr lang="zh-CN" altLang="en-US" dirty="0"/>
              <a:t>项目沟通管理</a:t>
            </a:r>
          </a:p>
          <a:p>
            <a:pPr lvl="1"/>
            <a:r>
              <a:rPr lang="zh-CN" altLang="en-US" dirty="0"/>
              <a:t>项目风险管理</a:t>
            </a:r>
          </a:p>
          <a:p>
            <a:pPr lvl="1"/>
            <a:r>
              <a:rPr lang="zh-CN" altLang="en-US" dirty="0"/>
              <a:t>项目采购管理</a:t>
            </a:r>
          </a:p>
          <a:p>
            <a:pPr lvl="1"/>
            <a:r>
              <a:rPr lang="zh-CN" altLang="en-US" dirty="0" smtClean="0"/>
              <a:t>项目集成管理</a:t>
            </a:r>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26</a:t>
            </a:fld>
            <a:endParaRPr lang="zh-CN" altLang="en-US"/>
          </a:p>
        </p:txBody>
      </p:sp>
    </p:spTree>
    <p:extLst>
      <p:ext uri="{BB962C8B-B14F-4D97-AF65-F5344CB8AC3E}">
        <p14:creationId xmlns:p14="http://schemas.microsoft.com/office/powerpoint/2010/main" val="192799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甘特图</a:t>
            </a:r>
            <a:endParaRPr lang="zh-CN" altLang="en-US" dirty="0"/>
          </a:p>
        </p:txBody>
      </p:sp>
      <p:sp>
        <p:nvSpPr>
          <p:cNvPr id="3" name="内容占位符 2"/>
          <p:cNvSpPr>
            <a:spLocks noGrp="1"/>
          </p:cNvSpPr>
          <p:nvPr>
            <p:ph idx="1"/>
          </p:nvPr>
        </p:nvSpPr>
        <p:spPr>
          <a:xfrm>
            <a:off x="200294" y="1196752"/>
            <a:ext cx="6027890" cy="4968552"/>
          </a:xfrm>
        </p:spPr>
        <p:txBody>
          <a:bodyPr>
            <a:normAutofit/>
          </a:bodyPr>
          <a:lstStyle/>
          <a:p>
            <a:r>
              <a:rPr lang="zh-CN" altLang="en-US" sz="2800" dirty="0" smtClean="0"/>
              <a:t>它</a:t>
            </a:r>
            <a:r>
              <a:rPr lang="zh-CN" altLang="en-US" sz="2800" dirty="0"/>
              <a:t>基本上是一种线条图</a:t>
            </a:r>
            <a:endParaRPr lang="en-US" altLang="zh-CN" sz="2800" dirty="0"/>
          </a:p>
          <a:p>
            <a:pPr lvl="1"/>
            <a:r>
              <a:rPr lang="zh-CN" altLang="en-US" sz="2400" dirty="0"/>
              <a:t>横轴表示时间</a:t>
            </a:r>
            <a:endParaRPr lang="en-US" altLang="zh-CN" sz="2400" dirty="0"/>
          </a:p>
          <a:p>
            <a:pPr lvl="1"/>
            <a:r>
              <a:rPr lang="zh-CN" altLang="en-US" sz="2400" dirty="0"/>
              <a:t>纵轴表示要安排的活动</a:t>
            </a:r>
            <a:endParaRPr lang="en-US" altLang="zh-CN" sz="2400" dirty="0"/>
          </a:p>
          <a:p>
            <a:pPr lvl="1"/>
            <a:r>
              <a:rPr lang="zh-CN" altLang="en-US" sz="2400" dirty="0"/>
              <a:t>线条表示在整个期间上计划的和实际的活动完成情况</a:t>
            </a:r>
            <a:endParaRPr lang="en-US" altLang="zh-CN" sz="2400" dirty="0"/>
          </a:p>
          <a:p>
            <a:r>
              <a:rPr lang="zh-CN" altLang="en-US" sz="2800" dirty="0"/>
              <a:t>甘特图直观地表明：</a:t>
            </a:r>
            <a:endParaRPr lang="en-US" altLang="zh-CN" sz="2800" dirty="0"/>
          </a:p>
          <a:p>
            <a:pPr lvl="1"/>
            <a:r>
              <a:rPr lang="zh-CN" altLang="en-US" sz="2400" dirty="0"/>
              <a:t>任务计划在什么时候进行</a:t>
            </a:r>
            <a:endParaRPr lang="en-US" altLang="zh-CN" sz="2400" dirty="0"/>
          </a:p>
          <a:p>
            <a:pPr lvl="1"/>
            <a:r>
              <a:rPr lang="zh-CN" altLang="en-US" sz="2400" dirty="0"/>
              <a:t>以及实际进展与计划要求的对比</a:t>
            </a:r>
          </a:p>
          <a:p>
            <a:endParaRPr lang="zh-CN" altLang="en-US" sz="2800"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27</a:t>
            </a:fld>
            <a:endParaRPr lang="zh-CN" altLang="en-US"/>
          </a:p>
        </p:txBody>
      </p:sp>
      <p:pic>
        <p:nvPicPr>
          <p:cNvPr id="6" name="Picture 2" descr="C:\Users\Administrator\Desktop\969cbf44a56009bbb2b7dca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965" y="3487386"/>
            <a:ext cx="3385523" cy="267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1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PERT</a:t>
            </a:r>
            <a:r>
              <a:rPr lang="zh-CN" altLang="en-US" dirty="0"/>
              <a:t>图</a:t>
            </a:r>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28</a:t>
            </a:fld>
            <a:endParaRPr lang="zh-CN" altLang="en-US"/>
          </a:p>
        </p:txBody>
      </p:sp>
      <p:graphicFrame>
        <p:nvGraphicFramePr>
          <p:cNvPr id="6" name="Group 129"/>
          <p:cNvGraphicFramePr>
            <a:graphicFrameLocks noGrp="1"/>
          </p:cNvGraphicFramePr>
          <p:nvPr>
            <p:extLst/>
          </p:nvPr>
        </p:nvGraphicFramePr>
        <p:xfrm>
          <a:off x="175160" y="1669252"/>
          <a:ext cx="2380616" cy="4064004"/>
        </p:xfrm>
        <a:graphic>
          <a:graphicData uri="http://schemas.openxmlformats.org/drawingml/2006/table">
            <a:tbl>
              <a:tblPr/>
              <a:tblGrid>
                <a:gridCol w="721043"/>
                <a:gridCol w="721043"/>
                <a:gridCol w="938530"/>
              </a:tblGrid>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Times New Roman" pitchFamily="18" charset="0"/>
                          <a:ea typeface="ＭＳ Ｐゴシック" pitchFamily="50" charset="-128"/>
                        </a:rPr>
                        <a:t>作業  </a:t>
                      </a:r>
                      <a:r>
                        <a:rPr kumimoji="1" lang="en-US" altLang="ja-JP" sz="1400" b="1" i="1" u="none" strike="noStrike" cap="none" normalizeH="0" baseline="0" dirty="0" err="1" smtClean="0">
                          <a:ln>
                            <a:noFill/>
                          </a:ln>
                          <a:solidFill>
                            <a:schemeClr val="tx1"/>
                          </a:solidFill>
                          <a:effectLst/>
                          <a:latin typeface="Times New Roman" pitchFamily="18" charset="0"/>
                          <a:ea typeface="ＭＳ Ｐゴシック" pitchFamily="50" charset="-128"/>
                        </a:rPr>
                        <a:t>i</a:t>
                      </a:r>
                      <a:endParaRPr kumimoji="1" lang="en-US" altLang="ja-JP" sz="1400" b="1" i="1" u="none" strike="noStrike" cap="none" normalizeH="0" baseline="0" dirty="0" smtClean="0">
                        <a:ln>
                          <a:noFill/>
                        </a:ln>
                        <a:solidFill>
                          <a:schemeClr val="tx1"/>
                        </a:solidFill>
                        <a:effectLst/>
                        <a:latin typeface="Times New Roman" pitchFamily="18" charset="0"/>
                        <a:ea typeface="ＭＳ Ｐゴシック" pitchFamily="50" charset="-128"/>
                      </a:endParaRPr>
                    </a:p>
                  </a:txBody>
                  <a:tcPr marT="19050" marB="1905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smtClean="0">
                          <a:ln>
                            <a:noFill/>
                          </a:ln>
                          <a:solidFill>
                            <a:schemeClr val="tx1"/>
                          </a:solidFill>
                          <a:effectLst/>
                          <a:latin typeface="Times New Roman" pitchFamily="18" charset="0"/>
                          <a:ea typeface="ＭＳ Ｐゴシック" pitchFamily="50" charset="-128"/>
                        </a:rPr>
                        <a:t>作業</a:t>
                      </a:r>
                      <a:r>
                        <a:rPr kumimoji="1" lang="ja-JP" altLang="en-US" sz="1400" b="1" i="1" u="none" strike="noStrike" cap="none" normalizeH="0" baseline="0" smtClean="0">
                          <a:ln>
                            <a:noFill/>
                          </a:ln>
                          <a:solidFill>
                            <a:schemeClr val="tx1"/>
                          </a:solidFill>
                          <a:effectLst/>
                          <a:latin typeface="Times New Roman" pitchFamily="18" charset="0"/>
                          <a:ea typeface="ＭＳ Ｐゴシック" pitchFamily="50" charset="-128"/>
                        </a:rPr>
                        <a:t>  </a:t>
                      </a:r>
                      <a:r>
                        <a:rPr kumimoji="1" lang="en-US" altLang="ja-JP" sz="1400" b="1" i="1" u="none" strike="noStrike" cap="none" normalizeH="0" baseline="0" smtClean="0">
                          <a:ln>
                            <a:noFill/>
                          </a:ln>
                          <a:solidFill>
                            <a:schemeClr val="tx1"/>
                          </a:solidFill>
                          <a:effectLst/>
                          <a:latin typeface="Times New Roman" pitchFamily="18" charset="0"/>
                          <a:ea typeface="ＭＳ Ｐゴシック" pitchFamily="50" charset="-128"/>
                        </a:rPr>
                        <a:t>j</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Times New Roman" pitchFamily="18" charset="0"/>
                          <a:ea typeface="ＭＳ Ｐゴシック" pitchFamily="50" charset="-128"/>
                        </a:rPr>
                        <a:t>所要日数</a:t>
                      </a:r>
                    </a:p>
                  </a:txBody>
                  <a:tcPr marT="19050" marB="1905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1</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2</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4</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2</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3</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7</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2</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4</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6</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3</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5</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8</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3</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6</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5</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4</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7</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5</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5</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8</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7</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6</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9</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10</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7</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9</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12</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8</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10</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8</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9</a:t>
                      </a:r>
                    </a:p>
                  </a:txBody>
                  <a:tcPr marT="19050" marB="1905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smtClean="0">
                          <a:ln>
                            <a:noFill/>
                          </a:ln>
                          <a:solidFill>
                            <a:schemeClr val="tx1"/>
                          </a:solidFill>
                          <a:effectLst/>
                          <a:latin typeface="Times New Roman" pitchFamily="18" charset="0"/>
                          <a:ea typeface="ＭＳ Ｐゴシック" pitchFamily="50" charset="-128"/>
                        </a:rPr>
                        <a:t>10</a:t>
                      </a:r>
                    </a:p>
                  </a:txBody>
                  <a:tcPr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dirty="0" smtClean="0">
                          <a:ln>
                            <a:noFill/>
                          </a:ln>
                          <a:solidFill>
                            <a:schemeClr val="tx1"/>
                          </a:solidFill>
                          <a:effectLst/>
                          <a:latin typeface="Times New Roman" pitchFamily="18" charset="0"/>
                          <a:ea typeface="ＭＳ Ｐゴシック" pitchFamily="50" charset="-128"/>
                        </a:rPr>
                        <a:t>8</a:t>
                      </a:r>
                    </a:p>
                  </a:txBody>
                  <a:tcPr marT="19050" marB="1905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69252"/>
            <a:ext cx="6060277" cy="346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84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系统开发注意点</a:t>
            </a:r>
            <a:endParaRPr lang="zh-CN" altLang="en-US" dirty="0"/>
          </a:p>
        </p:txBody>
      </p:sp>
      <p:sp>
        <p:nvSpPr>
          <p:cNvPr id="6" name="内容占位符 5"/>
          <p:cNvSpPr>
            <a:spLocks noGrp="1"/>
          </p:cNvSpPr>
          <p:nvPr>
            <p:ph idx="1"/>
          </p:nvPr>
        </p:nvSpPr>
        <p:spPr/>
        <p:txBody>
          <a:bodyPr>
            <a:normAutofit/>
          </a:bodyPr>
          <a:lstStyle/>
          <a:p>
            <a:pPr marL="0" indent="0">
              <a:buNone/>
            </a:pPr>
            <a:r>
              <a:rPr lang="en-US" altLang="zh-CN" dirty="0"/>
              <a:t>1. </a:t>
            </a:r>
            <a:r>
              <a:rPr lang="zh-CN" altLang="en-US" dirty="0"/>
              <a:t>系统能够满足实际需求</a:t>
            </a:r>
          </a:p>
          <a:p>
            <a:pPr marL="457200" lvl="1" indent="0">
              <a:buNone/>
            </a:pPr>
            <a:r>
              <a:rPr lang="en-US" altLang="zh-CN" dirty="0"/>
              <a:t>1.1 </a:t>
            </a:r>
            <a:r>
              <a:rPr lang="zh-CN" altLang="en-US" dirty="0"/>
              <a:t>需求，你清楚么？</a:t>
            </a:r>
          </a:p>
          <a:p>
            <a:pPr marL="457200" lvl="1" indent="0">
              <a:buNone/>
            </a:pPr>
            <a:r>
              <a:rPr lang="en-US" altLang="zh-CN" dirty="0"/>
              <a:t>1.2 </a:t>
            </a:r>
            <a:r>
              <a:rPr lang="zh-CN" altLang="en-US" dirty="0"/>
              <a:t>完成的东西和需求一致么？</a:t>
            </a:r>
          </a:p>
          <a:p>
            <a:pPr marL="0" indent="0">
              <a:buNone/>
            </a:pPr>
            <a:r>
              <a:rPr lang="en-US" altLang="zh-CN" dirty="0"/>
              <a:t>2. </a:t>
            </a:r>
            <a:r>
              <a:rPr lang="zh-CN" altLang="en-US" dirty="0"/>
              <a:t>在有效的时间内完成系统</a:t>
            </a:r>
          </a:p>
          <a:p>
            <a:pPr marL="457200" lvl="1" indent="0">
              <a:buNone/>
            </a:pPr>
            <a:r>
              <a:rPr lang="en-US" altLang="zh-CN" dirty="0"/>
              <a:t>2.1 </a:t>
            </a:r>
            <a:r>
              <a:rPr lang="zh-CN" altLang="en-US" dirty="0"/>
              <a:t>能够保证你的系统按时完成么？</a:t>
            </a:r>
          </a:p>
          <a:p>
            <a:pPr marL="457200" lvl="1" indent="0">
              <a:buNone/>
            </a:pPr>
            <a:r>
              <a:rPr lang="en-US" altLang="zh-CN" dirty="0"/>
              <a:t>2.2 </a:t>
            </a:r>
            <a:r>
              <a:rPr lang="zh-CN" altLang="en-US" dirty="0"/>
              <a:t>团队之间如何协作？</a:t>
            </a:r>
          </a:p>
          <a:p>
            <a:pPr marL="0" indent="0">
              <a:buNone/>
            </a:pPr>
            <a:r>
              <a:rPr lang="en-US" altLang="zh-CN" dirty="0"/>
              <a:t>3. </a:t>
            </a:r>
            <a:r>
              <a:rPr lang="zh-CN" altLang="en-US" dirty="0"/>
              <a:t>完成的系统：易用，安全</a:t>
            </a:r>
          </a:p>
          <a:p>
            <a:pPr marL="457200" lvl="1" indent="0">
              <a:buNone/>
            </a:pPr>
            <a:r>
              <a:rPr lang="en-US" altLang="zh-CN" dirty="0"/>
              <a:t>3.1 </a:t>
            </a:r>
            <a:r>
              <a:rPr lang="zh-CN" altLang="en-US" dirty="0"/>
              <a:t>系统的操作简单么？</a:t>
            </a:r>
          </a:p>
          <a:p>
            <a:pPr marL="457200" lvl="1" indent="0">
              <a:buNone/>
            </a:pPr>
            <a:r>
              <a:rPr lang="en-US" altLang="zh-CN" dirty="0"/>
              <a:t>3.2 Bug</a:t>
            </a:r>
            <a:r>
              <a:rPr lang="zh-CN" altLang="en-US" dirty="0"/>
              <a:t>：尽量的少！</a:t>
            </a:r>
          </a:p>
        </p:txBody>
      </p:sp>
      <p:sp>
        <p:nvSpPr>
          <p:cNvPr id="4" name="灯片编号占位符 3"/>
          <p:cNvSpPr>
            <a:spLocks noGrp="1"/>
          </p:cNvSpPr>
          <p:nvPr>
            <p:ph type="sldNum" sz="quarter" idx="12"/>
          </p:nvPr>
        </p:nvSpPr>
        <p:spPr/>
        <p:txBody>
          <a:bodyPr/>
          <a:lstStyle/>
          <a:p>
            <a:fld id="{67D60CD2-5C78-4A9B-8881-A058259E47DD}" type="slidenum">
              <a:rPr lang="zh-CN" altLang="en-US" smtClean="0"/>
              <a:pPr/>
              <a:t>3</a:t>
            </a:fld>
            <a:endParaRPr lang="zh-CN" altLang="en-US"/>
          </a:p>
        </p:txBody>
      </p:sp>
    </p:spTree>
    <p:extLst>
      <p:ext uri="{BB962C8B-B14F-4D97-AF65-F5344CB8AC3E}">
        <p14:creationId xmlns:p14="http://schemas.microsoft.com/office/powerpoint/2010/main" val="157428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系统分析员的主要作用</a:t>
            </a:r>
          </a:p>
        </p:txBody>
      </p:sp>
      <p:sp>
        <p:nvSpPr>
          <p:cNvPr id="3" name="内容占位符 2"/>
          <p:cNvSpPr>
            <a:spLocks noGrp="1"/>
          </p:cNvSpPr>
          <p:nvPr>
            <p:ph idx="1"/>
          </p:nvPr>
        </p:nvSpPr>
        <p:spPr>
          <a:xfrm>
            <a:off x="200294" y="1196752"/>
            <a:ext cx="8764194" cy="5328592"/>
          </a:xfrm>
        </p:spPr>
        <p:txBody>
          <a:bodyPr>
            <a:normAutofit fontScale="70000" lnSpcReduction="20000"/>
          </a:bodyPr>
          <a:lstStyle/>
          <a:p>
            <a:r>
              <a:rPr lang="zh-CN" altLang="en-US" dirty="0" smtClean="0"/>
              <a:t>作为</a:t>
            </a:r>
            <a:r>
              <a:rPr lang="zh-CN" altLang="en-US" dirty="0"/>
              <a:t>顾问</a:t>
            </a:r>
            <a:endParaRPr lang="en-US" altLang="zh-CN" dirty="0"/>
          </a:p>
          <a:p>
            <a:pPr lvl="1"/>
            <a:r>
              <a:rPr lang="zh-CN" altLang="en-US" dirty="0"/>
              <a:t>专门对应信息系统的问题</a:t>
            </a:r>
            <a:endParaRPr lang="en-US" altLang="zh-CN" dirty="0"/>
          </a:p>
          <a:p>
            <a:r>
              <a:rPr lang="zh-CN" altLang="en-US" dirty="0" smtClean="0"/>
              <a:t>作为</a:t>
            </a:r>
            <a:r>
              <a:rPr lang="zh-CN" altLang="en-US" dirty="0"/>
              <a:t>支持专家</a:t>
            </a:r>
            <a:endParaRPr lang="en-US" altLang="zh-CN" dirty="0"/>
          </a:p>
          <a:p>
            <a:pPr lvl="1"/>
            <a:r>
              <a:rPr lang="zh-CN" altLang="en-US" dirty="0"/>
              <a:t>解决系统容量问题</a:t>
            </a:r>
            <a:endParaRPr lang="en-US" altLang="zh-CN" dirty="0"/>
          </a:p>
          <a:p>
            <a:pPr lvl="1"/>
            <a:r>
              <a:rPr lang="zh-CN" altLang="en-US" dirty="0"/>
              <a:t>吸取硬件，软件，企业中运用的专业知识</a:t>
            </a:r>
            <a:endParaRPr lang="en-US" altLang="zh-CN" dirty="0"/>
          </a:p>
          <a:p>
            <a:pPr lvl="1"/>
            <a:r>
              <a:rPr lang="zh-CN" altLang="en-US" dirty="0"/>
              <a:t>成为企业项目管理者的顾问</a:t>
            </a:r>
          </a:p>
          <a:p>
            <a:r>
              <a:rPr lang="zh-CN" altLang="en-US" dirty="0" smtClean="0"/>
              <a:t>作为</a:t>
            </a:r>
            <a:r>
              <a:rPr lang="zh-CN" altLang="en-US" dirty="0"/>
              <a:t>变更</a:t>
            </a:r>
            <a:r>
              <a:rPr lang="zh-CN" altLang="en-US" dirty="0" smtClean="0"/>
              <a:t>代理</a:t>
            </a:r>
          </a:p>
          <a:p>
            <a:pPr lvl="1"/>
            <a:r>
              <a:rPr lang="zh-CN" altLang="en-US" dirty="0" smtClean="0"/>
              <a:t>变更范围</a:t>
            </a:r>
            <a:endParaRPr lang="en-US" altLang="zh-CN" dirty="0" smtClean="0"/>
          </a:p>
          <a:p>
            <a:pPr lvl="2"/>
            <a:r>
              <a:rPr lang="zh-CN" altLang="en-US" dirty="0" smtClean="0"/>
              <a:t>企业内部变更代理</a:t>
            </a:r>
            <a:endParaRPr lang="en-US" altLang="zh-CN" dirty="0" smtClean="0"/>
          </a:p>
          <a:p>
            <a:pPr lvl="2"/>
            <a:r>
              <a:rPr lang="zh-CN" altLang="en-US" dirty="0" smtClean="0"/>
              <a:t>企业外部变更代理</a:t>
            </a:r>
            <a:endParaRPr lang="en-US" altLang="zh-CN" dirty="0" smtClean="0"/>
          </a:p>
          <a:p>
            <a:pPr lvl="1"/>
            <a:r>
              <a:rPr lang="zh-CN" altLang="en-US" dirty="0" smtClean="0"/>
              <a:t>担当的变更内容：</a:t>
            </a:r>
            <a:endParaRPr lang="en-US" altLang="zh-CN" dirty="0" smtClean="0"/>
          </a:p>
          <a:p>
            <a:pPr lvl="2"/>
            <a:r>
              <a:rPr lang="zh-CN" altLang="en-US" dirty="0" smtClean="0"/>
              <a:t>企业变更的催化剂</a:t>
            </a:r>
            <a:endParaRPr lang="en-US" altLang="zh-CN" dirty="0" smtClean="0"/>
          </a:p>
          <a:p>
            <a:pPr lvl="2"/>
            <a:r>
              <a:rPr lang="zh-CN" altLang="en-US" dirty="0" smtClean="0"/>
              <a:t>制定变更计划</a:t>
            </a:r>
            <a:endParaRPr lang="en-US" altLang="zh-CN" dirty="0" smtClean="0"/>
          </a:p>
          <a:p>
            <a:pPr lvl="1"/>
            <a:r>
              <a:rPr lang="zh-CN" altLang="en-US" dirty="0" smtClean="0"/>
              <a:t>起到变革企业的作用</a:t>
            </a:r>
            <a:endParaRPr lang="en-US" altLang="zh-CN" dirty="0" smtClean="0"/>
          </a:p>
          <a:p>
            <a:pPr lvl="2"/>
            <a:r>
              <a:rPr lang="zh-CN" altLang="en-US" dirty="0" smtClean="0"/>
              <a:t>首先，必须与用户，管理部门交互</a:t>
            </a:r>
            <a:endParaRPr lang="en-US" altLang="zh-CN" dirty="0" smtClean="0"/>
          </a:p>
          <a:p>
            <a:pPr lvl="2"/>
            <a:r>
              <a:rPr lang="zh-CN" altLang="en-US" dirty="0" smtClean="0"/>
              <a:t>同实施变更的人一起，制定变更计划</a:t>
            </a:r>
            <a:endParaRPr lang="en-US" altLang="zh-CN" dirty="0" smtClean="0"/>
          </a:p>
          <a:p>
            <a:pPr lvl="2"/>
            <a:r>
              <a:rPr lang="zh-CN" altLang="en-US" dirty="0" smtClean="0"/>
              <a:t>导致系统组织中的其他方面变化</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4</a:t>
            </a:fld>
            <a:endParaRPr lang="zh-CN" altLang="en-US"/>
          </a:p>
        </p:txBody>
      </p:sp>
    </p:spTree>
    <p:extLst>
      <p:ext uri="{BB962C8B-B14F-4D97-AF65-F5344CB8AC3E}">
        <p14:creationId xmlns:p14="http://schemas.microsoft.com/office/powerpoint/2010/main" val="167535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系统类型</a:t>
            </a:r>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1.1 </a:t>
            </a:r>
            <a:r>
              <a:rPr lang="zh-CN" altLang="en-US" dirty="0"/>
              <a:t>事务处理系统 </a:t>
            </a:r>
            <a:r>
              <a:rPr lang="en-US" altLang="zh-CN" dirty="0"/>
              <a:t>/ or </a:t>
            </a:r>
            <a:r>
              <a:rPr lang="zh-CN" altLang="en-US" dirty="0"/>
              <a:t>数据处理系统（</a:t>
            </a:r>
            <a:r>
              <a:rPr lang="en-US" altLang="zh-CN" dirty="0"/>
              <a:t>DPS</a:t>
            </a:r>
            <a:r>
              <a:rPr lang="zh-CN" altLang="en-US" dirty="0"/>
              <a:t>）</a:t>
            </a:r>
            <a:endParaRPr lang="en-US" altLang="zh-CN" dirty="0"/>
          </a:p>
          <a:p>
            <a:pPr lvl="1"/>
            <a:r>
              <a:rPr lang="en-US" altLang="zh-CN" dirty="0"/>
              <a:t>(TPS: Transaction Processing System)</a:t>
            </a:r>
            <a:endParaRPr lang="zh-CN" altLang="en-US" dirty="0"/>
          </a:p>
          <a:p>
            <a:pPr marL="0" indent="0">
              <a:buNone/>
            </a:pPr>
            <a:r>
              <a:rPr lang="en-US" altLang="zh-CN" dirty="0"/>
              <a:t>1.2 </a:t>
            </a:r>
            <a:r>
              <a:rPr lang="zh-CN" altLang="en-US" dirty="0"/>
              <a:t>办公自动化系统</a:t>
            </a:r>
            <a:endParaRPr lang="en-US" altLang="zh-CN" dirty="0"/>
          </a:p>
          <a:p>
            <a:pPr lvl="1"/>
            <a:r>
              <a:rPr lang="en-US" altLang="zh-CN" dirty="0"/>
              <a:t>(OAS: Office Automation System)</a:t>
            </a:r>
            <a:endParaRPr lang="zh-CN" altLang="en-US" dirty="0"/>
          </a:p>
          <a:p>
            <a:pPr marL="0" indent="0">
              <a:buNone/>
            </a:pPr>
            <a:r>
              <a:rPr lang="en-US" altLang="zh-CN" dirty="0"/>
              <a:t>1.3 </a:t>
            </a:r>
            <a:r>
              <a:rPr lang="zh-CN" altLang="en-US" dirty="0"/>
              <a:t>知识工作系统</a:t>
            </a:r>
            <a:endParaRPr lang="en-US" altLang="zh-CN" dirty="0"/>
          </a:p>
          <a:p>
            <a:pPr lvl="1"/>
            <a:r>
              <a:rPr lang="en-US" altLang="zh-CN" dirty="0"/>
              <a:t>(KWS: Knowledge Work System)</a:t>
            </a:r>
            <a:endParaRPr lang="zh-CN" altLang="en-US" dirty="0"/>
          </a:p>
          <a:p>
            <a:pPr marL="0" indent="0">
              <a:buNone/>
            </a:pPr>
            <a:r>
              <a:rPr lang="en-US" altLang="zh-CN" dirty="0"/>
              <a:t>1.4 </a:t>
            </a:r>
            <a:r>
              <a:rPr lang="zh-CN" altLang="en-US" dirty="0"/>
              <a:t>管理信息系统</a:t>
            </a:r>
            <a:endParaRPr lang="en-US" altLang="zh-CN" dirty="0"/>
          </a:p>
          <a:p>
            <a:pPr lvl="1"/>
            <a:r>
              <a:rPr lang="en-US" altLang="zh-CN" dirty="0"/>
              <a:t>(MIS: Management Information System)</a:t>
            </a:r>
            <a:endParaRPr lang="zh-CN" altLang="en-US" dirty="0"/>
          </a:p>
          <a:p>
            <a:pPr marL="0" indent="0">
              <a:buNone/>
            </a:pPr>
            <a:r>
              <a:rPr lang="en-US" altLang="zh-CN" dirty="0"/>
              <a:t>1.5 </a:t>
            </a:r>
            <a:r>
              <a:rPr lang="zh-CN" altLang="en-US" dirty="0"/>
              <a:t>决策支持系统</a:t>
            </a:r>
            <a:endParaRPr lang="en-US" altLang="zh-CN" dirty="0"/>
          </a:p>
          <a:p>
            <a:pPr lvl="1"/>
            <a:r>
              <a:rPr lang="en-US" altLang="zh-CN" dirty="0"/>
              <a:t>(DSS: Decision Support System)</a:t>
            </a:r>
            <a:endParaRPr lang="zh-CN" altLang="en-US" dirty="0"/>
          </a:p>
          <a:p>
            <a:pPr marL="0" indent="0">
              <a:buNone/>
            </a:pPr>
            <a:r>
              <a:rPr lang="en-US" altLang="zh-CN" dirty="0"/>
              <a:t>1.6 </a:t>
            </a:r>
            <a:r>
              <a:rPr lang="zh-CN" altLang="en-US" dirty="0"/>
              <a:t>专家系统，人工智能</a:t>
            </a:r>
          </a:p>
          <a:p>
            <a:pPr marL="0" indent="0">
              <a:buNone/>
            </a:pPr>
            <a:r>
              <a:rPr lang="en-US" altLang="zh-CN" dirty="0"/>
              <a:t>1.7 </a:t>
            </a:r>
            <a:r>
              <a:rPr lang="zh-CN" altLang="en-US" dirty="0"/>
              <a:t>组群决策支持系统</a:t>
            </a:r>
            <a:endParaRPr lang="en-US" altLang="zh-CN" dirty="0"/>
          </a:p>
          <a:p>
            <a:pPr lvl="1"/>
            <a:r>
              <a:rPr lang="en-US" altLang="zh-CN" dirty="0"/>
              <a:t>(GDSS: Group Decision Support System)</a:t>
            </a:r>
            <a:endParaRPr lang="zh-CN" altLang="en-US" dirty="0"/>
          </a:p>
          <a:p>
            <a:pPr marL="0" indent="0">
              <a:buNone/>
            </a:pPr>
            <a:r>
              <a:rPr lang="en-US" altLang="zh-CN" dirty="0"/>
              <a:t>1.8 </a:t>
            </a:r>
            <a:r>
              <a:rPr lang="zh-CN" altLang="en-US" dirty="0"/>
              <a:t>计算机支持的协同工作系统</a:t>
            </a:r>
            <a:endParaRPr lang="en-US" altLang="zh-CN" dirty="0"/>
          </a:p>
          <a:p>
            <a:pPr lvl="1"/>
            <a:r>
              <a:rPr lang="en-US" altLang="zh-CN" dirty="0"/>
              <a:t>(CSCWS: Computer-Supported Collaborative Work System)</a:t>
            </a:r>
            <a:endParaRPr lang="zh-CN" altLang="en-US" dirty="0"/>
          </a:p>
          <a:p>
            <a:pPr marL="0" indent="0">
              <a:buNone/>
            </a:pPr>
            <a:r>
              <a:rPr lang="en-US" altLang="zh-CN" dirty="0"/>
              <a:t>1.9 </a:t>
            </a:r>
            <a:r>
              <a:rPr lang="zh-CN" altLang="en-US" dirty="0"/>
              <a:t>行政支持系统</a:t>
            </a:r>
            <a:endParaRPr lang="en-US" altLang="zh-CN" dirty="0"/>
          </a:p>
          <a:p>
            <a:pPr lvl="1"/>
            <a:r>
              <a:rPr lang="en-US" altLang="zh-CN" dirty="0"/>
              <a:t>(ESS: Executive Support System)</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5</a:t>
            </a:fld>
            <a:endParaRPr lang="zh-CN" altLang="en-US"/>
          </a:p>
        </p:txBody>
      </p:sp>
    </p:spTree>
    <p:extLst>
      <p:ext uri="{BB962C8B-B14F-4D97-AF65-F5344CB8AC3E}">
        <p14:creationId xmlns:p14="http://schemas.microsoft.com/office/powerpoint/2010/main" val="151214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软件生命周期要素</a:t>
            </a:r>
          </a:p>
        </p:txBody>
      </p:sp>
      <p:sp>
        <p:nvSpPr>
          <p:cNvPr id="3" name="内容占位符 2"/>
          <p:cNvSpPr>
            <a:spLocks noGrp="1"/>
          </p:cNvSpPr>
          <p:nvPr>
            <p:ph idx="1"/>
          </p:nvPr>
        </p:nvSpPr>
        <p:spPr/>
        <p:txBody>
          <a:bodyPr>
            <a:normAutofit fontScale="92500" lnSpcReduction="20000"/>
          </a:bodyPr>
          <a:lstStyle/>
          <a:p>
            <a:r>
              <a:rPr lang="zh-CN" altLang="en-US" dirty="0" smtClean="0"/>
              <a:t>系统定义</a:t>
            </a:r>
            <a:endParaRPr lang="en-US" altLang="zh-CN" dirty="0" smtClean="0"/>
          </a:p>
          <a:p>
            <a:pPr lvl="1"/>
            <a:r>
              <a:rPr lang="zh-CN" altLang="en-US" dirty="0" smtClean="0"/>
              <a:t>问题定义</a:t>
            </a:r>
            <a:endParaRPr lang="en-US" altLang="zh-CN" dirty="0" smtClean="0"/>
          </a:p>
          <a:p>
            <a:pPr lvl="1"/>
            <a:r>
              <a:rPr lang="zh-CN" altLang="en-US" dirty="0" smtClean="0"/>
              <a:t>可行性研究</a:t>
            </a:r>
            <a:endParaRPr lang="en-US" altLang="zh-CN" dirty="0" smtClean="0"/>
          </a:p>
          <a:p>
            <a:pPr lvl="1"/>
            <a:r>
              <a:rPr lang="zh-CN" altLang="en-US" dirty="0" smtClean="0"/>
              <a:t>需求分析</a:t>
            </a:r>
            <a:endParaRPr lang="en-US" altLang="zh-CN" dirty="0" smtClean="0"/>
          </a:p>
          <a:p>
            <a:r>
              <a:rPr lang="zh-CN" altLang="en-US" dirty="0" smtClean="0"/>
              <a:t>系统设计</a:t>
            </a:r>
            <a:endParaRPr lang="en-US" altLang="zh-CN" dirty="0" smtClean="0"/>
          </a:p>
          <a:p>
            <a:pPr lvl="1"/>
            <a:r>
              <a:rPr lang="zh-CN" altLang="en-US" dirty="0" smtClean="0"/>
              <a:t>总体设计</a:t>
            </a:r>
            <a:endParaRPr lang="en-US" altLang="zh-CN" dirty="0" smtClean="0"/>
          </a:p>
          <a:p>
            <a:pPr lvl="1"/>
            <a:r>
              <a:rPr lang="zh-CN" altLang="en-US" dirty="0" smtClean="0"/>
              <a:t>详细设计</a:t>
            </a:r>
            <a:endParaRPr lang="en-US" altLang="zh-CN" dirty="0" smtClean="0"/>
          </a:p>
          <a:p>
            <a:pPr lvl="1"/>
            <a:r>
              <a:rPr lang="zh-CN" altLang="en-US" dirty="0" smtClean="0"/>
              <a:t>编码和单元测试</a:t>
            </a:r>
            <a:endParaRPr lang="en-US" altLang="zh-CN" dirty="0" smtClean="0"/>
          </a:p>
          <a:p>
            <a:pPr lvl="1"/>
            <a:r>
              <a:rPr lang="zh-CN" altLang="en-US" dirty="0" smtClean="0"/>
              <a:t>综合测试</a:t>
            </a:r>
            <a:endParaRPr lang="en-US" altLang="zh-CN" dirty="0" smtClean="0"/>
          </a:p>
          <a:p>
            <a:r>
              <a:rPr lang="zh-CN" altLang="en-US" dirty="0" smtClean="0"/>
              <a:t>系统实施与维护</a:t>
            </a:r>
            <a:endParaRPr lang="en-US" altLang="zh-CN" dirty="0" smtClean="0"/>
          </a:p>
          <a:p>
            <a:pPr lvl="1"/>
            <a:r>
              <a:rPr lang="zh-CN" altLang="en-US" dirty="0" smtClean="0"/>
              <a:t>系统实施</a:t>
            </a:r>
            <a:endParaRPr lang="en-US" altLang="zh-CN" dirty="0" smtClean="0"/>
          </a:p>
          <a:p>
            <a:pPr lvl="1"/>
            <a:r>
              <a:rPr lang="zh-CN" altLang="en-US" dirty="0" smtClean="0"/>
              <a:t>系统维护</a:t>
            </a:r>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6</a:t>
            </a:fld>
            <a:endParaRPr lang="zh-CN" altLang="en-US"/>
          </a:p>
        </p:txBody>
      </p:sp>
    </p:spTree>
    <p:extLst>
      <p:ext uri="{BB962C8B-B14F-4D97-AF65-F5344CB8AC3E}">
        <p14:creationId xmlns:p14="http://schemas.microsoft.com/office/powerpoint/2010/main" val="6722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生命周期法的优点及缺点</a:t>
            </a:r>
          </a:p>
        </p:txBody>
      </p:sp>
      <p:sp>
        <p:nvSpPr>
          <p:cNvPr id="3" name="内容占位符 2"/>
          <p:cNvSpPr>
            <a:spLocks noGrp="1"/>
          </p:cNvSpPr>
          <p:nvPr>
            <p:ph idx="1"/>
          </p:nvPr>
        </p:nvSpPr>
        <p:spPr>
          <a:xfrm>
            <a:off x="200294" y="1196752"/>
            <a:ext cx="8764194" cy="5159598"/>
          </a:xfrm>
        </p:spPr>
        <p:txBody>
          <a:bodyPr>
            <a:normAutofit fontScale="92500" lnSpcReduction="20000"/>
          </a:bodyPr>
          <a:lstStyle/>
          <a:p>
            <a:r>
              <a:rPr lang="zh-CN" altLang="en-US" dirty="0" smtClean="0"/>
              <a:t>优点：</a:t>
            </a:r>
            <a:endParaRPr lang="en-US" altLang="zh-CN" dirty="0" smtClean="0"/>
          </a:p>
          <a:p>
            <a:pPr lvl="1"/>
            <a:r>
              <a:rPr lang="zh-CN" altLang="en-US" dirty="0" smtClean="0"/>
              <a:t>生命周期</a:t>
            </a:r>
            <a:r>
              <a:rPr lang="zh-CN" altLang="en-US" dirty="0"/>
              <a:t>法是从时间的角度对信息系统开发和维护的复杂问题进行分解</a:t>
            </a:r>
            <a:r>
              <a:rPr lang="zh-CN" altLang="en-US" dirty="0" smtClean="0"/>
              <a:t>，</a:t>
            </a:r>
            <a:endParaRPr lang="en-US" altLang="zh-CN" dirty="0" smtClean="0"/>
          </a:p>
          <a:p>
            <a:pPr lvl="1"/>
            <a:r>
              <a:rPr lang="zh-CN" altLang="en-US" dirty="0" smtClean="0"/>
              <a:t>把</a:t>
            </a:r>
            <a:r>
              <a:rPr lang="zh-CN" altLang="en-US" dirty="0"/>
              <a:t>信息系统生存的周期一次划分为若干个阶段</a:t>
            </a:r>
            <a:r>
              <a:rPr lang="zh-CN" altLang="en-US" dirty="0" smtClean="0"/>
              <a:t>，</a:t>
            </a:r>
            <a:endParaRPr lang="en-US" altLang="zh-CN" dirty="0" smtClean="0"/>
          </a:p>
          <a:p>
            <a:pPr lvl="1"/>
            <a:r>
              <a:rPr lang="zh-CN" altLang="en-US" dirty="0" smtClean="0"/>
              <a:t>每个</a:t>
            </a:r>
            <a:r>
              <a:rPr lang="zh-CN" altLang="en-US" dirty="0"/>
              <a:t>阶段有相对独立的任务</a:t>
            </a:r>
            <a:r>
              <a:rPr lang="zh-CN" altLang="en-US" dirty="0" smtClean="0"/>
              <a:t>，</a:t>
            </a:r>
            <a:endParaRPr lang="en-US" altLang="zh-CN" dirty="0" smtClean="0"/>
          </a:p>
          <a:p>
            <a:pPr lvl="1"/>
            <a:r>
              <a:rPr lang="zh-CN" altLang="en-US" dirty="0" smtClean="0"/>
              <a:t>然后</a:t>
            </a:r>
            <a:r>
              <a:rPr lang="zh-CN" altLang="en-US" dirty="0"/>
              <a:t>再逐步完成每个阶段的任务。</a:t>
            </a:r>
          </a:p>
          <a:p>
            <a:r>
              <a:rPr lang="zh-CN" altLang="en-US" dirty="0" smtClean="0"/>
              <a:t>缺点：</a:t>
            </a:r>
            <a:endParaRPr lang="en-US" altLang="zh-CN" dirty="0" smtClean="0"/>
          </a:p>
          <a:p>
            <a:pPr lvl="1"/>
            <a:r>
              <a:rPr lang="zh-CN" altLang="en-US" dirty="0" smtClean="0"/>
              <a:t>实际</a:t>
            </a:r>
            <a:r>
              <a:rPr lang="zh-CN" altLang="en-US" dirty="0"/>
              <a:t>项目很少按照生命周期法给出的顺序进行</a:t>
            </a:r>
            <a:r>
              <a:rPr lang="zh-CN" altLang="en-US" dirty="0" smtClean="0"/>
              <a:t>；</a:t>
            </a:r>
            <a:endParaRPr lang="en-US" altLang="zh-CN" dirty="0" smtClean="0"/>
          </a:p>
          <a:p>
            <a:pPr lvl="1"/>
            <a:r>
              <a:rPr lang="zh-CN" altLang="en-US" dirty="0" smtClean="0"/>
              <a:t>用户</a:t>
            </a:r>
            <a:r>
              <a:rPr lang="zh-CN" altLang="en-US" dirty="0"/>
              <a:t>常常难以清楚地给出所有的需求</a:t>
            </a:r>
            <a:r>
              <a:rPr lang="zh-CN" altLang="en-US" dirty="0" smtClean="0"/>
              <a:t>；</a:t>
            </a:r>
            <a:endParaRPr lang="en-US" altLang="zh-CN" dirty="0" smtClean="0"/>
          </a:p>
          <a:p>
            <a:pPr lvl="1"/>
            <a:r>
              <a:rPr lang="zh-CN" altLang="en-US" dirty="0" smtClean="0"/>
              <a:t>用户</a:t>
            </a:r>
            <a:r>
              <a:rPr lang="zh-CN" altLang="en-US" dirty="0"/>
              <a:t>必须要有耐心，可运行的系统一直到系统开发晚期才能得到</a:t>
            </a:r>
            <a:r>
              <a:rPr lang="zh-CN" altLang="en-US" dirty="0" smtClean="0"/>
              <a:t>；</a:t>
            </a:r>
            <a:endParaRPr lang="en-US" altLang="zh-CN" dirty="0" smtClean="0"/>
          </a:p>
          <a:p>
            <a:pPr lvl="1"/>
            <a:r>
              <a:rPr lang="zh-CN" altLang="en-US" dirty="0" smtClean="0"/>
              <a:t>开发</a:t>
            </a:r>
            <a:r>
              <a:rPr lang="zh-CN" altLang="en-US" dirty="0"/>
              <a:t>者的时间常常被不必要地耽误，模型的线性特征可能会导致“阻塞状态”。</a:t>
            </a:r>
          </a:p>
          <a:p>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7</a:t>
            </a:fld>
            <a:endParaRPr lang="zh-CN" altLang="en-US"/>
          </a:p>
        </p:txBody>
      </p:sp>
    </p:spTree>
    <p:extLst>
      <p:ext uri="{BB962C8B-B14F-4D97-AF65-F5344CB8AC3E}">
        <p14:creationId xmlns:p14="http://schemas.microsoft.com/office/powerpoint/2010/main" val="139119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原型法的优点及缺点</a:t>
            </a:r>
          </a:p>
        </p:txBody>
      </p:sp>
      <p:sp>
        <p:nvSpPr>
          <p:cNvPr id="3" name="内容占位符 2"/>
          <p:cNvSpPr>
            <a:spLocks noGrp="1"/>
          </p:cNvSpPr>
          <p:nvPr>
            <p:ph idx="1"/>
          </p:nvPr>
        </p:nvSpPr>
        <p:spPr/>
        <p:txBody>
          <a:bodyPr>
            <a:normAutofit fontScale="77500" lnSpcReduction="20000"/>
          </a:bodyPr>
          <a:lstStyle/>
          <a:p>
            <a:r>
              <a:rPr lang="zh-CN" altLang="en-US" dirty="0" smtClean="0"/>
              <a:t>优点：</a:t>
            </a:r>
            <a:endParaRPr lang="en-US" altLang="zh-CN" dirty="0" smtClean="0"/>
          </a:p>
          <a:p>
            <a:pPr lvl="1"/>
            <a:r>
              <a:rPr lang="zh-CN" altLang="en-US" dirty="0" smtClean="0"/>
              <a:t>原型法</a:t>
            </a:r>
            <a:r>
              <a:rPr lang="zh-CN" altLang="en-US" dirty="0"/>
              <a:t>是通过构建一个功能简单的原型系统，然后通过对原型系统逐步求精，不断扩充完善得到最终的软件系统</a:t>
            </a:r>
            <a:r>
              <a:rPr lang="zh-CN" altLang="en-US" dirty="0" smtClean="0"/>
              <a:t>。</a:t>
            </a:r>
            <a:endParaRPr lang="en-US" altLang="zh-CN" dirty="0" smtClean="0"/>
          </a:p>
          <a:p>
            <a:pPr lvl="1"/>
            <a:r>
              <a:rPr lang="zh-CN" altLang="en-US" dirty="0" smtClean="0"/>
              <a:t>得到</a:t>
            </a:r>
            <a:r>
              <a:rPr lang="zh-CN" altLang="en-US" dirty="0"/>
              <a:t>良好的需求定义方面优于生命周期法，可处理模糊需求</a:t>
            </a:r>
            <a:r>
              <a:rPr lang="zh-CN" altLang="en-US" dirty="0" smtClean="0"/>
              <a:t>；</a:t>
            </a:r>
            <a:endParaRPr lang="en-US" altLang="zh-CN" dirty="0" smtClean="0"/>
          </a:p>
          <a:p>
            <a:pPr lvl="1"/>
            <a:r>
              <a:rPr lang="zh-CN" altLang="en-US" dirty="0" smtClean="0"/>
              <a:t>给</a:t>
            </a:r>
            <a:r>
              <a:rPr lang="zh-CN" altLang="en-US" dirty="0"/>
              <a:t>用户提供机会更改心中原先设想的、不尽合理的最终系统</a:t>
            </a:r>
            <a:r>
              <a:rPr lang="zh-CN" altLang="en-US" dirty="0" smtClean="0"/>
              <a:t>；</a:t>
            </a:r>
            <a:endParaRPr lang="en-US" altLang="zh-CN" dirty="0" smtClean="0"/>
          </a:p>
          <a:p>
            <a:pPr lvl="1"/>
            <a:r>
              <a:rPr lang="zh-CN" altLang="en-US" dirty="0" smtClean="0"/>
              <a:t>可</a:t>
            </a:r>
            <a:r>
              <a:rPr lang="zh-CN" altLang="en-US" dirty="0"/>
              <a:t>低风险开发柔性较大的计算机系统；增加使系统更易维护、对用户更友好的机会</a:t>
            </a:r>
            <a:r>
              <a:rPr lang="zh-CN" altLang="en-US" dirty="0" smtClean="0"/>
              <a:t>；</a:t>
            </a:r>
            <a:endParaRPr lang="en-US" altLang="zh-CN" dirty="0" smtClean="0"/>
          </a:p>
          <a:p>
            <a:pPr lvl="1"/>
            <a:r>
              <a:rPr lang="zh-CN" altLang="en-US" dirty="0" smtClean="0"/>
              <a:t>使</a:t>
            </a:r>
            <a:r>
              <a:rPr lang="zh-CN" altLang="en-US" dirty="0"/>
              <a:t>总的开发费用降低，时间缩短。</a:t>
            </a:r>
          </a:p>
          <a:p>
            <a:r>
              <a:rPr lang="zh-CN" altLang="en-US" dirty="0" smtClean="0"/>
              <a:t>缺点：</a:t>
            </a:r>
            <a:endParaRPr lang="en-US" altLang="zh-CN" dirty="0" smtClean="0"/>
          </a:p>
          <a:p>
            <a:pPr lvl="1"/>
            <a:r>
              <a:rPr lang="zh-CN" altLang="en-US" dirty="0" smtClean="0"/>
              <a:t>容易</a:t>
            </a:r>
            <a:r>
              <a:rPr lang="zh-CN" altLang="en-US" dirty="0"/>
              <a:t>产生“模型效应”，对开发者不熟悉的领域，把次要部分当做主要框架</a:t>
            </a:r>
            <a:r>
              <a:rPr lang="zh-CN" altLang="en-US" dirty="0" smtClean="0"/>
              <a:t>；</a:t>
            </a:r>
            <a:endParaRPr lang="en-US" altLang="zh-CN" dirty="0" smtClean="0"/>
          </a:p>
          <a:p>
            <a:pPr lvl="1"/>
            <a:r>
              <a:rPr lang="zh-CN" altLang="en-US" dirty="0" smtClean="0"/>
              <a:t>原型</a:t>
            </a:r>
            <a:r>
              <a:rPr lang="zh-CN" altLang="en-US" dirty="0"/>
              <a:t>迭代不收敛于开发者预先的目标</a:t>
            </a:r>
            <a:r>
              <a:rPr lang="zh-CN" altLang="en-US" dirty="0" smtClean="0"/>
              <a:t>；</a:t>
            </a:r>
            <a:endParaRPr lang="en-US" altLang="zh-CN" dirty="0" smtClean="0"/>
          </a:p>
          <a:p>
            <a:pPr lvl="1"/>
            <a:r>
              <a:rPr lang="zh-CN" altLang="en-US" dirty="0" smtClean="0"/>
              <a:t>原型</a:t>
            </a:r>
            <a:r>
              <a:rPr lang="zh-CN" altLang="en-US" dirty="0"/>
              <a:t>过快收敛于需求集合</a:t>
            </a:r>
            <a:r>
              <a:rPr lang="zh-CN" altLang="en-US" dirty="0" smtClean="0"/>
              <a:t>；</a:t>
            </a:r>
            <a:endParaRPr lang="en-US" altLang="zh-CN" dirty="0" smtClean="0"/>
          </a:p>
          <a:p>
            <a:pPr lvl="1"/>
            <a:r>
              <a:rPr lang="zh-CN" altLang="en-US" dirty="0" smtClean="0"/>
              <a:t>资源</a:t>
            </a:r>
            <a:r>
              <a:rPr lang="zh-CN" altLang="en-US" dirty="0"/>
              <a:t>规划和管理较为困难，更新文档带来麻烦</a:t>
            </a:r>
            <a:r>
              <a:rPr lang="zh-CN" altLang="en-US" dirty="0" smtClean="0"/>
              <a:t>；</a:t>
            </a:r>
            <a:endParaRPr lang="en-US" altLang="zh-CN" dirty="0" smtClean="0"/>
          </a:p>
          <a:p>
            <a:pPr lvl="1"/>
            <a:r>
              <a:rPr lang="zh-CN" altLang="en-US" dirty="0" smtClean="0"/>
              <a:t>用户</a:t>
            </a:r>
            <a:r>
              <a:rPr lang="zh-CN" altLang="en-US" dirty="0"/>
              <a:t>和开发者容易误解原型就是最终的系统</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8</a:t>
            </a:fld>
            <a:endParaRPr lang="zh-CN" altLang="en-US"/>
          </a:p>
        </p:txBody>
      </p:sp>
    </p:spTree>
    <p:extLst>
      <p:ext uri="{BB962C8B-B14F-4D97-AF65-F5344CB8AC3E}">
        <p14:creationId xmlns:p14="http://schemas.microsoft.com/office/powerpoint/2010/main" val="377203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敏捷开发</a:t>
            </a:r>
            <a:r>
              <a:rPr lang="zh-CN" altLang="en-US" dirty="0" smtClean="0"/>
              <a:t>的原则</a:t>
            </a:r>
            <a:endParaRPr lang="zh-CN" altLang="en-US" dirty="0"/>
          </a:p>
        </p:txBody>
      </p:sp>
      <p:sp>
        <p:nvSpPr>
          <p:cNvPr id="3" name="内容占位符 2"/>
          <p:cNvSpPr>
            <a:spLocks noGrp="1"/>
          </p:cNvSpPr>
          <p:nvPr>
            <p:ph idx="1"/>
          </p:nvPr>
        </p:nvSpPr>
        <p:spPr>
          <a:xfrm>
            <a:off x="200294" y="1196752"/>
            <a:ext cx="8764194" cy="5159598"/>
          </a:xfrm>
        </p:spPr>
        <p:txBody>
          <a:bodyPr>
            <a:normAutofit fontScale="62500" lnSpcReduction="20000"/>
          </a:bodyPr>
          <a:lstStyle/>
          <a:p>
            <a:pPr marL="514350" indent="-514350">
              <a:buFont typeface="+mj-lt"/>
              <a:buAutoNum type="arabicPeriod"/>
            </a:pPr>
            <a:r>
              <a:rPr lang="zh-CN" altLang="en-US" dirty="0"/>
              <a:t>最重要的是通过尽早和不断交付有价值的软件满足客户需要。</a:t>
            </a:r>
          </a:p>
          <a:p>
            <a:pPr marL="514350" indent="-514350">
              <a:buFont typeface="+mj-lt"/>
              <a:buAutoNum type="arabicPeriod"/>
            </a:pPr>
            <a:r>
              <a:rPr lang="zh-CN" altLang="en-US" dirty="0"/>
              <a:t>我们欢迎需求的变化，即使在开发后期。敏捷过程能够驾驭变化，保持客户的竞争优势。</a:t>
            </a:r>
          </a:p>
          <a:p>
            <a:pPr marL="514350" indent="-514350">
              <a:buFont typeface="+mj-lt"/>
              <a:buAutoNum type="arabicPeriod"/>
            </a:pPr>
            <a:r>
              <a:rPr lang="zh-CN" altLang="en-US" dirty="0"/>
              <a:t>经常交付可以工作的软件，从几星期到几个月，时间尺度越短越好。</a:t>
            </a:r>
          </a:p>
          <a:p>
            <a:pPr marL="514350" indent="-514350">
              <a:buFont typeface="+mj-lt"/>
              <a:buAutoNum type="arabicPeriod"/>
            </a:pPr>
            <a:r>
              <a:rPr lang="zh-CN" altLang="en-US" dirty="0"/>
              <a:t>业务人员和开发者应该在整个项目过程中始终朝夕在一起工作。</a:t>
            </a:r>
          </a:p>
          <a:p>
            <a:pPr marL="514350" indent="-514350">
              <a:buFont typeface="+mj-lt"/>
              <a:buAutoNum type="arabicPeriod"/>
            </a:pPr>
            <a:r>
              <a:rPr lang="zh-CN" altLang="en-US" dirty="0"/>
              <a:t>围绕斗志高昂的人进行软件开发，给开发者提供适宜的环境，满足他们的需要，并相信他们能够完成任务。</a:t>
            </a:r>
          </a:p>
          <a:p>
            <a:pPr marL="514350" indent="-514350">
              <a:buFont typeface="+mj-lt"/>
              <a:buAutoNum type="arabicPeriod"/>
            </a:pPr>
            <a:r>
              <a:rPr lang="zh-CN" altLang="en-US" dirty="0"/>
              <a:t>在开发小组中最有效率也最有效果的信息传达方式是面对面的交谈</a:t>
            </a:r>
            <a:r>
              <a:rPr lang="zh-CN" altLang="en-US" dirty="0" smtClean="0"/>
              <a:t>。</a:t>
            </a:r>
            <a:endParaRPr lang="en-US" altLang="zh-CN" dirty="0" smtClean="0"/>
          </a:p>
          <a:p>
            <a:pPr marL="514350" indent="-514350">
              <a:buFont typeface="+mj-lt"/>
              <a:buAutoNum type="arabicPeriod" startAt="7"/>
            </a:pPr>
            <a:r>
              <a:rPr lang="zh-CN" altLang="en-US" dirty="0"/>
              <a:t>可以工作的软件是进度的主要度量标准。</a:t>
            </a:r>
          </a:p>
          <a:p>
            <a:pPr marL="514350" indent="-514350">
              <a:buFont typeface="+mj-lt"/>
              <a:buAutoNum type="arabicPeriod" startAt="7"/>
            </a:pPr>
            <a:r>
              <a:rPr lang="zh-CN" altLang="en-US" dirty="0"/>
              <a:t>敏捷过程提倡可持续开发。出资人、开发人员和用户应该总是维持不变的节奏。</a:t>
            </a:r>
          </a:p>
          <a:p>
            <a:pPr marL="514350" indent="-514350">
              <a:buFont typeface="+mj-lt"/>
              <a:buAutoNum type="arabicPeriod" startAt="7"/>
            </a:pPr>
            <a:r>
              <a:rPr lang="zh-CN" altLang="en-US" dirty="0"/>
              <a:t>对卓越技术与良好设计的不断追求将有助于提高敏捷性。</a:t>
            </a:r>
          </a:p>
          <a:p>
            <a:pPr marL="514350" indent="-514350">
              <a:buFont typeface="+mj-lt"/>
              <a:buAutoNum type="arabicPeriod" startAt="7"/>
            </a:pPr>
            <a:r>
              <a:rPr lang="zh-CN" altLang="en-US" dirty="0"/>
              <a:t>简单</a:t>
            </a:r>
            <a:r>
              <a:rPr lang="en-US" altLang="zh-CN" dirty="0"/>
              <a:t>——</a:t>
            </a:r>
            <a:r>
              <a:rPr lang="zh-CN" altLang="en-US" dirty="0"/>
              <a:t>尽可能减少工作量的艺术至关重要。</a:t>
            </a:r>
          </a:p>
          <a:p>
            <a:pPr marL="514350" indent="-514350">
              <a:buFont typeface="+mj-lt"/>
              <a:buAutoNum type="arabicPeriod" startAt="7"/>
            </a:pPr>
            <a:r>
              <a:rPr lang="zh-CN" altLang="en-US" dirty="0"/>
              <a:t>最好的架构、需求和设计都源自自我组织的团队。</a:t>
            </a:r>
          </a:p>
          <a:p>
            <a:pPr marL="514350" indent="-514350">
              <a:buFont typeface="+mj-lt"/>
              <a:buAutoNum type="arabicPeriod" startAt="7"/>
            </a:pPr>
            <a:r>
              <a:rPr lang="zh-CN" altLang="en-US" dirty="0"/>
              <a:t>每隔一定时间，团队都要总结如何更有效率，然后相应地调整自己的行为</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zh-CN" altLang="en-US" smtClean="0"/>
              <a:t>大连理工大学 软件学院</a:t>
            </a:r>
            <a:endParaRPr lang="zh-CN" altLang="en-US" dirty="0"/>
          </a:p>
        </p:txBody>
      </p:sp>
      <p:sp>
        <p:nvSpPr>
          <p:cNvPr id="5" name="灯片编号占位符 4"/>
          <p:cNvSpPr>
            <a:spLocks noGrp="1"/>
          </p:cNvSpPr>
          <p:nvPr>
            <p:ph type="sldNum" sz="quarter" idx="12"/>
          </p:nvPr>
        </p:nvSpPr>
        <p:spPr/>
        <p:txBody>
          <a:bodyPr/>
          <a:lstStyle/>
          <a:p>
            <a:fld id="{67D60CD2-5C78-4A9B-8881-A058259E47DD}" type="slidenum">
              <a:rPr lang="zh-CN" altLang="en-US" smtClean="0"/>
              <a:pPr/>
              <a:t>9</a:t>
            </a:fld>
            <a:endParaRPr lang="zh-CN" altLang="en-US"/>
          </a:p>
        </p:txBody>
      </p:sp>
    </p:spTree>
    <p:extLst>
      <p:ext uri="{BB962C8B-B14F-4D97-AF65-F5344CB8AC3E}">
        <p14:creationId xmlns:p14="http://schemas.microsoft.com/office/powerpoint/2010/main" val="3336725334"/>
      </p:ext>
    </p:extLst>
  </p:cSld>
  <p:clrMapOvr>
    <a:masterClrMapping/>
  </p:clrMapOvr>
</p:sld>
</file>

<file path=ppt/theme/theme1.xml><?xml version="1.0" encoding="utf-8"?>
<a:theme xmlns:a="http://schemas.openxmlformats.org/drawingml/2006/main" name="DLU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DLUT模板</Template>
  <TotalTime>4155</TotalTime>
  <Words>2257</Words>
  <Application>Microsoft Office PowerPoint</Application>
  <PresentationFormat>全屏显示(4:3)</PresentationFormat>
  <Paragraphs>355</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HGｺﾞｼｯｸM</vt:lpstr>
      <vt:lpstr>ＭＳ Ｐゴシック</vt:lpstr>
      <vt:lpstr>黑体</vt:lpstr>
      <vt:lpstr>宋体</vt:lpstr>
      <vt:lpstr>Arial</vt:lpstr>
      <vt:lpstr>Calibri</vt:lpstr>
      <vt:lpstr>Times New Roman</vt:lpstr>
      <vt:lpstr>DLUT模板</vt:lpstr>
      <vt:lpstr>系统分析与设计</vt:lpstr>
      <vt:lpstr>系统分析与设计的必要性</vt:lpstr>
      <vt:lpstr>系统开发注意点</vt:lpstr>
      <vt:lpstr>系统分析员的主要作用</vt:lpstr>
      <vt:lpstr>系统类型</vt:lpstr>
      <vt:lpstr>软件生命周期要素</vt:lpstr>
      <vt:lpstr>生命周期法的优点及缺点</vt:lpstr>
      <vt:lpstr>原型法的优点及缺点</vt:lpstr>
      <vt:lpstr>敏捷开发的原则</vt:lpstr>
      <vt:lpstr>信息系统规划</vt:lpstr>
      <vt:lpstr>诺兰模型的6个阶段</vt:lpstr>
      <vt:lpstr>可行性研究</vt:lpstr>
      <vt:lpstr>结构化决策</vt:lpstr>
      <vt:lpstr>结构化分析方法与面向对象分析方法的区别</vt:lpstr>
      <vt:lpstr>面向对象分析（OOA）</vt:lpstr>
      <vt:lpstr>数据流图</vt:lpstr>
      <vt:lpstr>开发DFD的注意事项</vt:lpstr>
      <vt:lpstr>模块独立性</vt:lpstr>
      <vt:lpstr>MVC模型</vt:lpstr>
      <vt:lpstr>提高软件可靠性的方法和技术</vt:lpstr>
      <vt:lpstr>1. 系统实施</vt:lpstr>
      <vt:lpstr>应用软件的6个开发原则</vt:lpstr>
      <vt:lpstr>设计基于Web的信息系统</vt:lpstr>
      <vt:lpstr>系统测试中需要考虑的测试内容</vt:lpstr>
      <vt:lpstr>项目团队的组建</vt:lpstr>
      <vt:lpstr>项目管理知识体系（PMBOK）</vt:lpstr>
      <vt:lpstr>甘特图</vt:lpstr>
      <vt:lpstr>PERT图</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Microsoft</dc:creator>
  <cp:lastModifiedBy>LIN</cp:lastModifiedBy>
  <cp:revision>570</cp:revision>
  <dcterms:created xsi:type="dcterms:W3CDTF">2010-11-22T05:06:15Z</dcterms:created>
  <dcterms:modified xsi:type="dcterms:W3CDTF">2016-06-13T13:28:44Z</dcterms:modified>
</cp:coreProperties>
</file>