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0"/>
  </p:notesMasterIdLst>
  <p:sldIdLst>
    <p:sldId id="256" r:id="rId2"/>
    <p:sldId id="442" r:id="rId3"/>
    <p:sldId id="650" r:id="rId4"/>
    <p:sldId id="651" r:id="rId5"/>
    <p:sldId id="652" r:id="rId6"/>
    <p:sldId id="653" r:id="rId7"/>
    <p:sldId id="654" r:id="rId8"/>
    <p:sldId id="656" r:id="rId9"/>
    <p:sldId id="655" r:id="rId10"/>
    <p:sldId id="657" r:id="rId11"/>
    <p:sldId id="680" r:id="rId12"/>
    <p:sldId id="681" r:id="rId13"/>
    <p:sldId id="682" r:id="rId14"/>
    <p:sldId id="683" r:id="rId15"/>
    <p:sldId id="706" r:id="rId16"/>
    <p:sldId id="707" r:id="rId17"/>
    <p:sldId id="708" r:id="rId18"/>
    <p:sldId id="709" r:id="rId19"/>
    <p:sldId id="710" r:id="rId20"/>
    <p:sldId id="711" r:id="rId21"/>
    <p:sldId id="733" r:id="rId22"/>
    <p:sldId id="734" r:id="rId23"/>
    <p:sldId id="705" r:id="rId24"/>
    <p:sldId id="712" r:id="rId25"/>
    <p:sldId id="704" r:id="rId26"/>
    <p:sldId id="713" r:id="rId27"/>
    <p:sldId id="714" r:id="rId28"/>
    <p:sldId id="715" r:id="rId2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66"/>
    <a:srgbClr val="0C1B2E"/>
    <a:srgbClr val="33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61" autoAdjust="0"/>
    <p:restoredTop sz="90036" autoAdjust="0"/>
  </p:normalViewPr>
  <p:slideViewPr>
    <p:cSldViewPr>
      <p:cViewPr varScale="1">
        <p:scale>
          <a:sx n="144" d="100"/>
          <a:sy n="144" d="100"/>
        </p:scale>
        <p:origin x="764" y="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C72259-28B8-408C-8EBE-D038F6088FB3}" type="datetimeFigureOut">
              <a:rPr lang="zh-CN" altLang="en-US" smtClean="0"/>
              <a:t>2016/6/13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6D646F-3DDA-420A-BABC-635841D507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69997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55576" y="4077072"/>
            <a:ext cx="7772400" cy="1686049"/>
          </a:xfrm>
        </p:spPr>
        <p:txBody>
          <a:bodyPr/>
          <a:lstStyle>
            <a:lvl1pPr>
              <a:defRPr b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reflection blurRad="6350" stA="50000" endA="300" endPos="50000" dist="60007" dir="5400000" sy="-100000" algn="bl" rotWithShape="0"/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55576" y="2276872"/>
            <a:ext cx="7776864" cy="1752600"/>
          </a:xfrm>
        </p:spPr>
        <p:txBody>
          <a:bodyPr anchor="b"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179512" y="6356350"/>
            <a:ext cx="5768280" cy="365125"/>
          </a:xfrm>
          <a:prstGeom prst="rect">
            <a:avLst/>
          </a:prstGeom>
        </p:spPr>
        <p:txBody>
          <a:bodyPr/>
          <a:lstStyle>
            <a:lvl1pPr algn="l">
              <a:defRPr sz="1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大连理工大学 软件学院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830888" y="6356350"/>
            <a:ext cx="2133600" cy="365125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67D60CD2-5C78-4A9B-8881-A058259E47D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08753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14757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0294" y="1196752"/>
            <a:ext cx="8764194" cy="4968552"/>
          </a:xfrm>
        </p:spPr>
        <p:txBody>
          <a:bodyPr/>
          <a:lstStyle>
            <a:lvl1pPr marL="342900" indent="-342900">
              <a:buFontTx/>
              <a:buBlip>
                <a:blip r:embed="rId2"/>
              </a:buBlip>
              <a:defRPr/>
            </a:lvl1pPr>
            <a:lvl2pPr marL="742950" indent="-285750">
              <a:buFontTx/>
              <a:buBlip>
                <a:blip r:embed="rId3"/>
              </a:buBlip>
              <a:defRPr/>
            </a:lvl2pPr>
            <a:lvl3pPr marL="1143000" indent="-228600">
              <a:buFontTx/>
              <a:buBlip>
                <a:blip r:embed="rId2"/>
              </a:buBlip>
              <a:defRPr/>
            </a:lvl3pPr>
            <a:lvl4pPr marL="1600200" indent="-228600">
              <a:buFontTx/>
              <a:buBlip>
                <a:blip r:embed="rId3"/>
              </a:buBlip>
              <a:defRPr/>
            </a:lvl4pPr>
            <a:lvl5pPr marL="2057400" indent="-228600"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>
          <a:xfrm>
            <a:off x="179512" y="6356350"/>
            <a:ext cx="5768280" cy="365125"/>
          </a:xfrm>
          <a:prstGeom prst="rect">
            <a:avLst/>
          </a:prstGeom>
        </p:spPr>
        <p:txBody>
          <a:bodyPr/>
          <a:lstStyle>
            <a:lvl1pPr algn="l">
              <a:defRPr sz="1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大连理工大学 软件学院</a:t>
            </a:r>
            <a:endParaRPr lang="zh-CN" altLang="en-US" dirty="0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830888" y="6356350"/>
            <a:ext cx="2133600" cy="365125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67D60CD2-5C78-4A9B-8881-A058259E47D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96763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6"/>
          <p:cNvSpPr/>
          <p:nvPr userDrawn="1"/>
        </p:nvSpPr>
        <p:spPr>
          <a:xfrm>
            <a:off x="0" y="1124744"/>
            <a:ext cx="9144000" cy="5733256"/>
          </a:xfrm>
          <a:prstGeom prst="rect">
            <a:avLst/>
          </a:prstGeom>
          <a:blipFill>
            <a:blip r:embed="rId2" cstate="print">
              <a:duotone>
                <a:sysClr val="window" lastClr="FFFFFF">
                  <a:shade val="40000"/>
                  <a:satMod val="180000"/>
                </a:sysClr>
                <a:sysClr val="window" lastClr="FFFFFF">
                  <a:tint val="90000"/>
                  <a:satMod val="200000"/>
                </a:sysClr>
              </a:duotone>
            </a:blip>
            <a:tile tx="0" ty="0" sx="80000" sy="80000" flip="none" algn="tl"/>
          </a:blipFill>
          <a:ln w="1905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ja-JP" altLang="en-US" kern="0">
              <a:solidFill>
                <a:sysClr val="window" lastClr="FFFFFF"/>
              </a:solidFill>
              <a:latin typeface="Arial"/>
              <a:ea typeface="HGｺﾞｼｯｸM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0294" y="1196752"/>
            <a:ext cx="8764194" cy="4968552"/>
          </a:xfrm>
        </p:spPr>
        <p:txBody>
          <a:bodyPr/>
          <a:lstStyle>
            <a:lvl1pPr marL="342900" indent="-342900">
              <a:buFontTx/>
              <a:buBlip>
                <a:blip r:embed="rId3"/>
              </a:buBlip>
              <a:defRPr>
                <a:solidFill>
                  <a:schemeClr val="tx1"/>
                </a:solidFill>
              </a:defRPr>
            </a:lvl1pPr>
            <a:lvl2pPr marL="742950" indent="-285750">
              <a:buFontTx/>
              <a:buBlip>
                <a:blip r:embed="rId4"/>
              </a:buBlip>
              <a:defRPr>
                <a:solidFill>
                  <a:schemeClr val="tx1"/>
                </a:solidFill>
              </a:defRPr>
            </a:lvl2pPr>
            <a:lvl3pPr marL="1143000" indent="-228600">
              <a:buFontTx/>
              <a:buBlip>
                <a:blip r:embed="rId3"/>
              </a:buBlip>
              <a:defRPr>
                <a:solidFill>
                  <a:schemeClr val="tx1"/>
                </a:solidFill>
              </a:defRPr>
            </a:lvl3pPr>
            <a:lvl4pPr marL="1600200" indent="-228600">
              <a:buFontTx/>
              <a:buBlip>
                <a:blip r:embed="rId4"/>
              </a:buBlip>
              <a:defRPr>
                <a:solidFill>
                  <a:schemeClr val="tx1"/>
                </a:solidFill>
              </a:defRPr>
            </a:lvl4pPr>
            <a:lvl5pPr marL="2057400" indent="-228600">
              <a:buFontTx/>
              <a:buBlip>
                <a:blip r:embed="rId3"/>
              </a:buBlip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>
          <a:xfrm>
            <a:off x="179512" y="6356350"/>
            <a:ext cx="5768280" cy="365125"/>
          </a:xfrm>
          <a:prstGeom prst="rect">
            <a:avLst/>
          </a:prstGeom>
        </p:spPr>
        <p:txBody>
          <a:bodyPr/>
          <a:lstStyle>
            <a:lvl1pPr algn="l">
              <a:defRPr sz="1600">
                <a:solidFill>
                  <a:srgbClr val="000066"/>
                </a:solidFill>
              </a:defRPr>
            </a:lvl1pPr>
          </a:lstStyle>
          <a:p>
            <a:r>
              <a:rPr lang="zh-CN" altLang="en-US" smtClean="0"/>
              <a:t>大连理工大学 软件学院</a:t>
            </a:r>
            <a:endParaRPr lang="zh-CN" altLang="en-US" dirty="0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830888" y="6356350"/>
            <a:ext cx="2133600" cy="365125"/>
          </a:xfrm>
        </p:spPr>
        <p:txBody>
          <a:bodyPr/>
          <a:lstStyle>
            <a:lvl1pPr>
              <a:defRPr sz="1600">
                <a:solidFill>
                  <a:srgbClr val="000066"/>
                </a:solidFill>
              </a:defRPr>
            </a:lvl1pPr>
          </a:lstStyle>
          <a:p>
            <a:fld id="{67D60CD2-5C78-4A9B-8881-A058259E47D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79356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6"/>
          <p:cNvSpPr/>
          <p:nvPr userDrawn="1"/>
        </p:nvSpPr>
        <p:spPr>
          <a:xfrm>
            <a:off x="0" y="-99392"/>
            <a:ext cx="9144000" cy="6957392"/>
          </a:xfrm>
          <a:prstGeom prst="rect">
            <a:avLst/>
          </a:prstGeom>
          <a:blipFill>
            <a:blip r:embed="rId2" cstate="print">
              <a:duotone>
                <a:sysClr val="window" lastClr="FFFFFF">
                  <a:shade val="40000"/>
                  <a:satMod val="180000"/>
                </a:sysClr>
                <a:sysClr val="window" lastClr="FFFFFF">
                  <a:tint val="90000"/>
                  <a:satMod val="200000"/>
                </a:sysClr>
              </a:duotone>
            </a:blip>
            <a:tile tx="0" ty="0" sx="80000" sy="80000" flip="none" algn="tl"/>
          </a:blipFill>
          <a:ln w="1905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ja-JP" altLang="en-US" kern="0">
              <a:solidFill>
                <a:sysClr val="window" lastClr="FFFFFF"/>
              </a:solidFill>
              <a:latin typeface="Arial"/>
              <a:ea typeface="HGｺﾞｼｯｸM"/>
            </a:endParaRPr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>
          <a:xfrm>
            <a:off x="179512" y="6356350"/>
            <a:ext cx="5768280" cy="365125"/>
          </a:xfrm>
          <a:prstGeom prst="rect">
            <a:avLst/>
          </a:prstGeom>
        </p:spPr>
        <p:txBody>
          <a:bodyPr/>
          <a:lstStyle>
            <a:lvl1pPr algn="l">
              <a:defRPr sz="1600">
                <a:solidFill>
                  <a:srgbClr val="000066"/>
                </a:solidFill>
              </a:defRPr>
            </a:lvl1pPr>
          </a:lstStyle>
          <a:p>
            <a:r>
              <a:rPr lang="zh-CN" altLang="en-US" smtClean="0"/>
              <a:t>大连理工大学 软件学院</a:t>
            </a:r>
            <a:endParaRPr lang="zh-CN" altLang="en-US" dirty="0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830888" y="6356350"/>
            <a:ext cx="2133600" cy="365125"/>
          </a:xfrm>
        </p:spPr>
        <p:txBody>
          <a:bodyPr/>
          <a:lstStyle>
            <a:lvl1pPr>
              <a:defRPr sz="1600">
                <a:solidFill>
                  <a:srgbClr val="000066"/>
                </a:solidFill>
              </a:defRPr>
            </a:lvl1pPr>
          </a:lstStyle>
          <a:p>
            <a:fld id="{67D60CD2-5C78-4A9B-8881-A058259E47D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24880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effectLst>
                  <a:reflection blurRad="6350" stA="50000" endA="300" endPos="50000" dist="60007" dir="5400000" sy="-100000" algn="bl" rotWithShape="0"/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830888" y="6356350"/>
            <a:ext cx="2133600" cy="365125"/>
          </a:xfrm>
        </p:spPr>
        <p:txBody>
          <a:bodyPr/>
          <a:lstStyle>
            <a:lvl1pPr>
              <a:defRPr sz="1600"/>
            </a:lvl1pPr>
          </a:lstStyle>
          <a:p>
            <a:fld id="{67D60CD2-5C78-4A9B-8881-A058259E47D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81382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79512" y="1196752"/>
            <a:ext cx="4316288" cy="492941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96752"/>
            <a:ext cx="4316288" cy="492941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>
          <a:xfrm>
            <a:off x="179512" y="6356350"/>
            <a:ext cx="5768280" cy="365125"/>
          </a:xfrm>
          <a:prstGeom prst="rect">
            <a:avLst/>
          </a:prstGeom>
        </p:spPr>
        <p:txBody>
          <a:bodyPr/>
          <a:lstStyle>
            <a:lvl1pPr algn="l">
              <a:defRPr sz="1600"/>
            </a:lvl1pPr>
          </a:lstStyle>
          <a:p>
            <a:r>
              <a:rPr lang="zh-CN" altLang="en-US" smtClean="0"/>
              <a:t>大连理工大学 软件学院</a:t>
            </a:r>
            <a:endParaRPr lang="zh-CN" altLang="en-US" dirty="0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830888" y="6356350"/>
            <a:ext cx="2133600" cy="365125"/>
          </a:xfrm>
        </p:spPr>
        <p:txBody>
          <a:bodyPr/>
          <a:lstStyle>
            <a:lvl1pPr>
              <a:defRPr sz="1600"/>
            </a:lvl1pPr>
          </a:lstStyle>
          <a:p>
            <a:fld id="{67D60CD2-5C78-4A9B-8881-A058259E47D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30017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79512" y="1196752"/>
            <a:ext cx="4317876" cy="97812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79512" y="2174875"/>
            <a:ext cx="431787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196752"/>
            <a:ext cx="4319463" cy="97812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31946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11"/>
          </p:nvPr>
        </p:nvSpPr>
        <p:spPr>
          <a:xfrm>
            <a:off x="179512" y="6356350"/>
            <a:ext cx="5768280" cy="365125"/>
          </a:xfrm>
          <a:prstGeom prst="rect">
            <a:avLst/>
          </a:prstGeom>
        </p:spPr>
        <p:txBody>
          <a:bodyPr/>
          <a:lstStyle>
            <a:lvl1pPr algn="l">
              <a:defRPr sz="1600"/>
            </a:lvl1pPr>
          </a:lstStyle>
          <a:p>
            <a:r>
              <a:rPr lang="zh-CN" altLang="en-US" smtClean="0"/>
              <a:t>大连理工大学 软件学院</a:t>
            </a:r>
            <a:endParaRPr lang="zh-CN" altLang="en-US" dirty="0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830888" y="6356350"/>
            <a:ext cx="2133600" cy="365125"/>
          </a:xfrm>
        </p:spPr>
        <p:txBody>
          <a:bodyPr/>
          <a:lstStyle>
            <a:lvl1pPr>
              <a:defRPr sz="1600"/>
            </a:lvl1pPr>
          </a:lstStyle>
          <a:p>
            <a:fld id="{67D60CD2-5C78-4A9B-8881-A058259E47D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97004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179512" y="6356350"/>
            <a:ext cx="5768280" cy="365125"/>
          </a:xfrm>
          <a:prstGeom prst="rect">
            <a:avLst/>
          </a:prstGeom>
        </p:spPr>
        <p:txBody>
          <a:bodyPr/>
          <a:lstStyle>
            <a:lvl1pPr algn="l">
              <a:defRPr sz="1600"/>
            </a:lvl1pPr>
          </a:lstStyle>
          <a:p>
            <a:r>
              <a:rPr lang="zh-CN" altLang="en-US" smtClean="0"/>
              <a:t>大连理工大学 软件学院</a:t>
            </a:r>
            <a:endParaRPr lang="zh-CN" altLang="en-US" dirty="0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830888" y="6356350"/>
            <a:ext cx="2133600" cy="365125"/>
          </a:xfrm>
        </p:spPr>
        <p:txBody>
          <a:bodyPr/>
          <a:lstStyle>
            <a:lvl1pPr>
              <a:defRPr sz="1600"/>
            </a:lvl1pPr>
          </a:lstStyle>
          <a:p>
            <a:fld id="{67D60CD2-5C78-4A9B-8881-A058259E47D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15070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179512" y="6356350"/>
            <a:ext cx="5768280" cy="365125"/>
          </a:xfrm>
          <a:prstGeom prst="rect">
            <a:avLst/>
          </a:prstGeom>
        </p:spPr>
        <p:txBody>
          <a:bodyPr/>
          <a:lstStyle>
            <a:lvl1pPr algn="l">
              <a:defRPr sz="1600"/>
            </a:lvl1pPr>
          </a:lstStyle>
          <a:p>
            <a:r>
              <a:rPr lang="zh-CN" altLang="en-US" smtClean="0"/>
              <a:t>大连理工大学 软件学院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830888" y="6356350"/>
            <a:ext cx="2133600" cy="365125"/>
          </a:xfrm>
        </p:spPr>
        <p:txBody>
          <a:bodyPr/>
          <a:lstStyle>
            <a:lvl1pPr>
              <a:defRPr sz="1600"/>
            </a:lvl1pPr>
          </a:lstStyle>
          <a:p>
            <a:fld id="{67D60CD2-5C78-4A9B-8881-A058259E47D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4353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/>
            </a:gs>
            <a:gs pos="99000">
              <a:schemeClr val="tx2">
                <a:lumMod val="98000"/>
                <a:lumOff val="2000"/>
              </a:schemeClr>
            </a:gs>
            <a:gs pos="73000">
              <a:schemeClr val="tx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79512" y="125760"/>
            <a:ext cx="8784976" cy="854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00294" y="1196752"/>
            <a:ext cx="8764194" cy="48574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D60CD2-5C78-4A9B-8881-A058259E47D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3"/>
          </p:nvPr>
        </p:nvSpPr>
        <p:spPr>
          <a:xfrm>
            <a:off x="179512" y="6356350"/>
            <a:ext cx="5768280" cy="365125"/>
          </a:xfrm>
          <a:prstGeom prst="rect">
            <a:avLst/>
          </a:prstGeom>
        </p:spPr>
        <p:txBody>
          <a:bodyPr/>
          <a:lstStyle>
            <a:lvl1pPr algn="l">
              <a:defRPr sz="1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大连理工大学 软件学院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1816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  <p:sldLayoutId id="2147483658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7" r:id="rId10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2">
              <a:lumMod val="20000"/>
              <a:lumOff val="8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5400" b="1" dirty="0" smtClean="0"/>
              <a:t>系统分析与设计</a:t>
            </a:r>
            <a:endParaRPr lang="zh-CN" altLang="en-US" sz="5400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大连理工大学 软件学院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3565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大连理工大学 软件学院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60CD2-5C78-4A9B-8881-A058259E47DD}" type="slidenum">
              <a:rPr lang="zh-CN" altLang="en-US" smtClean="0"/>
              <a:pPr/>
              <a:t>10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607" y="476672"/>
            <a:ext cx="8758469" cy="5795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4640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e.</a:t>
            </a:r>
            <a:r>
              <a:rPr lang="zh-CN" altLang="en-US" dirty="0"/>
              <a:t>科研项目费用支付过程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接收项目负责人的费用收据，通过项目存档文件对收据进行审核，审核通过后参照项目帐目文件进行费用计算，计算后将付款通知交财务处，将领款通知交项目负责人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大连理工大学 软件学院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60CD2-5C78-4A9B-8881-A058259E47DD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04289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大连理工大学 软件学院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60CD2-5C78-4A9B-8881-A058259E47DD}" type="slidenum">
              <a:rPr lang="zh-CN" altLang="en-US" smtClean="0"/>
              <a:pPr/>
              <a:t>12</a:t>
            </a:fld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548680"/>
            <a:ext cx="6163590" cy="5255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1583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f. </a:t>
            </a:r>
            <a:r>
              <a:rPr lang="zh-CN" altLang="en-US" dirty="0" smtClean="0"/>
              <a:t>运动会</a:t>
            </a:r>
            <a:r>
              <a:rPr lang="zh-CN" altLang="en-US" dirty="0"/>
              <a:t>成绩处理过程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接受项目裁判送来的比赛成绩单，使用项目文件和运动员文件，将成绩录入到比赛成绩文件。成绩查询时根据运动员文件和比赛成绩文件产生项目比赛成绩，送大会秘书处。</a:t>
            </a:r>
          </a:p>
          <a:p>
            <a:endParaRPr lang="zh-CN" altLang="en-US" dirty="0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大连理工大学 软件学院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60CD2-5C78-4A9B-8881-A058259E47DD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97237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大连理工大学 软件学院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60CD2-5C78-4A9B-8881-A058259E47DD}" type="slidenum">
              <a:rPr lang="zh-CN" altLang="en-US" smtClean="0"/>
              <a:pPr/>
              <a:t>14</a:t>
            </a:fld>
            <a:endParaRPr lang="zh-CN" altLang="en-US"/>
          </a:p>
        </p:txBody>
      </p:sp>
      <p:pic>
        <p:nvPicPr>
          <p:cNvPr id="50" name="图片 4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754" y="1081836"/>
            <a:ext cx="8620491" cy="4694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3935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g. </a:t>
            </a:r>
            <a:r>
              <a:rPr lang="zh-CN" altLang="en-US" dirty="0" smtClean="0"/>
              <a:t>学生</a:t>
            </a:r>
            <a:r>
              <a:rPr lang="zh-CN" altLang="en-US" dirty="0"/>
              <a:t>成绩管理的处理过程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/>
              <a:t>教务处接收教师交来班级学生成绩单，对照教学计划和学生名册进行核对。核对正确后登录学生成绩表。从学生成绩表对成绩进行鉴定，确定补考和留级学生名单，将补考和留级学生名单交给学生所在院系办公室，将留级学生名单报学生处。</a:t>
            </a:r>
          </a:p>
          <a:p>
            <a:endParaRPr lang="zh-CN" altLang="en-US" sz="3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60CD2-5C78-4A9B-8881-A058259E47DD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48125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大连理工大学 软件学院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60CD2-5C78-4A9B-8881-A058259E47DD}" type="slidenum">
              <a:rPr lang="zh-CN" altLang="en-US" smtClean="0"/>
              <a:pPr/>
              <a:t>16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49949"/>
            <a:ext cx="8833870" cy="6297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6679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h. </a:t>
            </a:r>
            <a:r>
              <a:rPr lang="zh-CN" altLang="en-US" dirty="0" smtClean="0"/>
              <a:t>教学</a:t>
            </a:r>
            <a:r>
              <a:rPr lang="zh-CN" altLang="en-US" dirty="0"/>
              <a:t>管理的主要工作过程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/>
              <a:t>系办输入班级和教学时间，查看教学计划表，确定本学期教学任务。根据本学期教学任务，查看教师表制作开课任务书和班级教学计划表。查询时，教师输入教师姓名和时间，查询本人的教学任务，学生输入班级和时间，查询班级教学计划。</a:t>
            </a:r>
          </a:p>
          <a:p>
            <a:endParaRPr lang="zh-CN" altLang="en-US" sz="3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60CD2-5C78-4A9B-8881-A058259E47DD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52605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大连理工大学 软件学院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60CD2-5C78-4A9B-8881-A058259E47DD}" type="slidenum">
              <a:rPr lang="zh-CN" altLang="en-US" smtClean="0"/>
              <a:pPr/>
              <a:t>18</a:t>
            </a:fld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60" y="116632"/>
            <a:ext cx="8839966" cy="6492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5152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i</a:t>
            </a:r>
            <a:r>
              <a:rPr lang="en-US" altLang="zh-CN" dirty="0" smtClean="0"/>
              <a:t>. </a:t>
            </a:r>
            <a:r>
              <a:rPr lang="zh-CN" altLang="en-US" dirty="0" smtClean="0"/>
              <a:t>教师</a:t>
            </a:r>
            <a:r>
              <a:rPr lang="zh-CN" altLang="en-US" dirty="0"/>
              <a:t>申报科研成果的过程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/>
              <a:t>接收教师交来科研材料和申报表，首先根据科研管理条例进行审核。对审查合格的材料，再根据科研管理条例和科研档案进行分类，分类完成后将科研成果存储到科研档案，并报科研处备案。</a:t>
            </a:r>
          </a:p>
          <a:p>
            <a:endParaRPr lang="zh-CN" altLang="en-US" sz="3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60CD2-5C78-4A9B-8881-A058259E47DD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6886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数据流图</a:t>
            </a:r>
            <a:r>
              <a:rPr lang="zh-CN" altLang="en-US" dirty="0" smtClean="0"/>
              <a:t>练习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60CD2-5C78-4A9B-8881-A058259E47DD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00977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大连理工大学 软件学院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60CD2-5C78-4A9B-8881-A058259E47DD}" type="slidenum">
              <a:rPr lang="zh-CN" altLang="en-US" smtClean="0"/>
              <a:pPr/>
              <a:t>20</a:t>
            </a:fld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412776"/>
            <a:ext cx="7730398" cy="4011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568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j. </a:t>
            </a:r>
            <a:r>
              <a:rPr lang="zh-CN" altLang="en-US" dirty="0" smtClean="0"/>
              <a:t>销售</a:t>
            </a:r>
            <a:r>
              <a:rPr lang="zh-CN" altLang="en-US" dirty="0"/>
              <a:t>库存统计系统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某商店为及时了解各种商品的销售库存情况，拟建立一个销售库存统计系统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zh-CN" altLang="en-US" sz="2400" dirty="0" smtClean="0"/>
              <a:t>采购</a:t>
            </a:r>
            <a:r>
              <a:rPr lang="zh-CN" altLang="en-US" sz="2400" dirty="0"/>
              <a:t>商品入库时，仓库管理员及时输入入库量及入库金额</a:t>
            </a:r>
            <a:r>
              <a:rPr lang="zh-CN" altLang="en-US" sz="2400" dirty="0" smtClean="0"/>
              <a:t>；</a:t>
            </a:r>
            <a:endParaRPr lang="en-US" altLang="zh-CN" sz="2400" dirty="0" smtClean="0"/>
          </a:p>
          <a:p>
            <a:r>
              <a:rPr lang="zh-CN" altLang="en-US" sz="2400" dirty="0" smtClean="0"/>
              <a:t>售货员</a:t>
            </a:r>
            <a:r>
              <a:rPr lang="zh-CN" altLang="en-US" sz="2400" dirty="0"/>
              <a:t>售货时，即输入售货数和销售收入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zh-CN" altLang="en-US" sz="2400" dirty="0" smtClean="0"/>
              <a:t>系统</a:t>
            </a:r>
            <a:r>
              <a:rPr lang="zh-CN" altLang="en-US" sz="2400" dirty="0"/>
              <a:t>能使经理了解每种商品的日销售额，每周、每月的累计销售额和库存情况。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大连理工大学 软件学院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60CD2-5C78-4A9B-8881-A058259E47DD}" type="slidenum">
              <a:rPr lang="zh-CN" altLang="en-US" smtClean="0"/>
              <a:pPr/>
              <a:t>21</a:t>
            </a:fld>
            <a:endParaRPr lang="zh-CN" altLang="en-US"/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744" y="3701810"/>
            <a:ext cx="6086550" cy="3026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7317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大连理工大学 软件学院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60CD2-5C78-4A9B-8881-A058259E47DD}" type="slidenum">
              <a:rPr lang="zh-CN" altLang="en-US" smtClean="0"/>
              <a:pPr/>
              <a:t>22</a:t>
            </a:fld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260648"/>
            <a:ext cx="8321761" cy="5877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1003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k. </a:t>
            </a:r>
            <a:r>
              <a:rPr lang="zh-CN" altLang="en-US" dirty="0" smtClean="0"/>
              <a:t>资格</a:t>
            </a:r>
            <a:r>
              <a:rPr lang="zh-CN" altLang="en-US" dirty="0"/>
              <a:t>和水平考试的考务处理系统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CN" altLang="en-US" sz="2800" dirty="0" smtClean="0"/>
              <a:t>对</a:t>
            </a:r>
            <a:r>
              <a:rPr lang="zh-CN" altLang="en-US" sz="2800" dirty="0"/>
              <a:t>考生送来的报名单进行检查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sz="2800" dirty="0" smtClean="0"/>
              <a:t>对</a:t>
            </a:r>
            <a:r>
              <a:rPr lang="zh-CN" altLang="en-US" sz="2800" dirty="0"/>
              <a:t>合格的报名单编好准考证号后将准考证送给考生，并将汇总后的考生名单送给阅卷站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sz="2800" dirty="0" smtClean="0"/>
              <a:t>对</a:t>
            </a:r>
            <a:r>
              <a:rPr lang="zh-CN" altLang="en-US" sz="2800" dirty="0"/>
              <a:t>阅卷站送来的成绩清单进行检查，并根据考试中心制订的合格标准审定合格者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sz="2800" dirty="0" smtClean="0"/>
              <a:t>制作</a:t>
            </a:r>
            <a:r>
              <a:rPr lang="zh-CN" altLang="en-US" sz="2800" dirty="0"/>
              <a:t>考生通知单送给考生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sz="2800" dirty="0" smtClean="0"/>
              <a:t>进行</a:t>
            </a:r>
            <a:r>
              <a:rPr lang="zh-CN" altLang="en-US" sz="2800" dirty="0"/>
              <a:t>成绩分类统计</a:t>
            </a:r>
            <a:r>
              <a:rPr lang="en-US" altLang="zh-CN" sz="2800" dirty="0"/>
              <a:t>(</a:t>
            </a:r>
            <a:r>
              <a:rPr lang="zh-CN" altLang="en-US" sz="2800" dirty="0"/>
              <a:t>按地区、年龄、文化程度、职业、考试级别等分类</a:t>
            </a:r>
            <a:r>
              <a:rPr lang="en-US" altLang="zh-CN" sz="2800" dirty="0"/>
              <a:t>)</a:t>
            </a:r>
            <a:r>
              <a:rPr lang="zh-CN" altLang="en-US" sz="2800" dirty="0"/>
              <a:t>和试题难度分析，产生统计分析表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大连理工大学 软件学院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60CD2-5C78-4A9B-8881-A058259E47DD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87420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k. </a:t>
            </a:r>
            <a:r>
              <a:rPr lang="zh-CN" altLang="en-US" dirty="0"/>
              <a:t>资格和水平考试的考务处理系统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分析：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实体：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考生</a:t>
            </a:r>
            <a:r>
              <a:rPr lang="zh-CN" altLang="en-US" dirty="0"/>
              <a:t>、阅卷站、考试中心</a:t>
            </a:r>
          </a:p>
          <a:p>
            <a:pPr lvl="1"/>
            <a:r>
              <a:rPr lang="zh-CN" altLang="en-US" dirty="0" smtClean="0"/>
              <a:t>过程：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登记</a:t>
            </a:r>
            <a:r>
              <a:rPr lang="zh-CN" altLang="en-US" dirty="0"/>
              <a:t>报名表、统计成绩</a:t>
            </a:r>
          </a:p>
          <a:p>
            <a:pPr lvl="1"/>
            <a:r>
              <a:rPr lang="zh-CN" altLang="en-US" dirty="0"/>
              <a:t>数据流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报名表</a:t>
            </a:r>
            <a:r>
              <a:rPr lang="zh-CN" altLang="en-US" dirty="0"/>
              <a:t>、考生名单、不合格报名表、准考证、成绩表、合格标准、考生通知单、统计分析表、错误成绩表</a:t>
            </a:r>
          </a:p>
          <a:p>
            <a:pPr lvl="1"/>
            <a:r>
              <a:rPr lang="zh-CN" altLang="en-US" dirty="0"/>
              <a:t>数据存储（文件）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考生</a:t>
            </a:r>
            <a:r>
              <a:rPr lang="zh-CN" altLang="en-US" dirty="0"/>
              <a:t>名册、试题得分表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大连理工大学 软件学院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60CD2-5C78-4A9B-8881-A058259E47DD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21181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大连理工大学 软件学院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60CD2-5C78-4A9B-8881-A058259E47DD}" type="slidenum">
              <a:rPr lang="zh-CN" altLang="en-US" smtClean="0"/>
              <a:pPr/>
              <a:t>25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052736"/>
            <a:ext cx="7267062" cy="4352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9990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大连理工大学 软件学院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60CD2-5C78-4A9B-8881-A058259E47DD}" type="slidenum">
              <a:rPr lang="zh-CN" altLang="en-US" smtClean="0"/>
              <a:pPr/>
              <a:t>26</a:t>
            </a:fld>
            <a:endParaRPr lang="zh-CN" altLang="en-US"/>
          </a:p>
        </p:txBody>
      </p:sp>
      <p:pic>
        <p:nvPicPr>
          <p:cNvPr id="41" name="图片 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533" y="1268760"/>
            <a:ext cx="7882899" cy="4263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5902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大连理工大学 软件学院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60CD2-5C78-4A9B-8881-A058259E47DD}" type="slidenum">
              <a:rPr lang="zh-CN" altLang="en-US" smtClean="0"/>
              <a:pPr/>
              <a:t>27</a:t>
            </a:fld>
            <a:endParaRPr lang="zh-CN" altLang="en-US"/>
          </a:p>
        </p:txBody>
      </p:sp>
      <p:pic>
        <p:nvPicPr>
          <p:cNvPr id="41" name="图片 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268760"/>
            <a:ext cx="7029297" cy="3200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0723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大连理工大学 软件学院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60CD2-5C78-4A9B-8881-A058259E47DD}" type="slidenum">
              <a:rPr lang="zh-CN" altLang="en-US" smtClean="0"/>
              <a:pPr/>
              <a:t>28</a:t>
            </a:fld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908719"/>
            <a:ext cx="7992888" cy="4597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655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a. </a:t>
            </a:r>
            <a:r>
              <a:rPr lang="zh-CN" altLang="en-US" dirty="0" smtClean="0"/>
              <a:t>处理</a:t>
            </a:r>
            <a:r>
              <a:rPr lang="zh-CN" altLang="en-US" dirty="0"/>
              <a:t>借书过程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处理借书过程是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前台</a:t>
            </a:r>
            <a:r>
              <a:rPr lang="zh-CN" altLang="en-US" dirty="0"/>
              <a:t>接待员接受</a:t>
            </a:r>
            <a:r>
              <a:rPr lang="zh-CN" altLang="en-US" dirty="0">
                <a:solidFill>
                  <a:srgbClr val="7030A0"/>
                </a:solidFill>
              </a:rPr>
              <a:t>读者</a:t>
            </a:r>
            <a:r>
              <a:rPr lang="zh-CN" altLang="en-US" dirty="0"/>
              <a:t>交的</a:t>
            </a:r>
            <a:r>
              <a:rPr lang="zh-CN" altLang="en-US" dirty="0">
                <a:solidFill>
                  <a:srgbClr val="C00000"/>
                </a:solidFill>
              </a:rPr>
              <a:t>索书单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首先</a:t>
            </a:r>
            <a:r>
              <a:rPr lang="zh-CN" altLang="en-US" dirty="0"/>
              <a:t>查看</a:t>
            </a:r>
            <a:r>
              <a:rPr lang="zh-CN" altLang="en-US" dirty="0">
                <a:solidFill>
                  <a:srgbClr val="FF0000"/>
                </a:solidFill>
              </a:rPr>
              <a:t>读者记录</a:t>
            </a:r>
            <a:r>
              <a:rPr lang="zh-CN" altLang="en-US" dirty="0"/>
              <a:t>进行</a:t>
            </a:r>
            <a:r>
              <a:rPr lang="zh-CN" altLang="en-US" dirty="0">
                <a:solidFill>
                  <a:srgbClr val="0000FF"/>
                </a:solidFill>
              </a:rPr>
              <a:t>读者鉴别</a:t>
            </a:r>
            <a:r>
              <a:rPr lang="zh-CN" altLang="en-US" dirty="0"/>
              <a:t>，并存储</a:t>
            </a:r>
            <a:r>
              <a:rPr lang="zh-CN" altLang="en-US" dirty="0">
                <a:solidFill>
                  <a:srgbClr val="FF0000"/>
                </a:solidFill>
              </a:rPr>
              <a:t>借阅记录文件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然后</a:t>
            </a:r>
            <a:r>
              <a:rPr lang="zh-CN" altLang="en-US" dirty="0"/>
              <a:t>由图书管理员查询</a:t>
            </a:r>
            <a:r>
              <a:rPr lang="zh-CN" altLang="en-US" dirty="0">
                <a:solidFill>
                  <a:srgbClr val="FF0000"/>
                </a:solidFill>
              </a:rPr>
              <a:t>图书文件</a:t>
            </a:r>
            <a:r>
              <a:rPr lang="zh-CN" altLang="en-US" dirty="0"/>
              <a:t>，进行</a:t>
            </a:r>
            <a:r>
              <a:rPr lang="zh-CN" altLang="en-US" dirty="0">
                <a:solidFill>
                  <a:srgbClr val="0000FF"/>
                </a:solidFill>
              </a:rPr>
              <a:t>存书查询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如果</a:t>
            </a:r>
            <a:r>
              <a:rPr lang="zh-CN" altLang="en-US" dirty="0"/>
              <a:t>图书未借出，交书库管理员向书库发</a:t>
            </a:r>
            <a:r>
              <a:rPr lang="zh-CN" altLang="en-US" dirty="0">
                <a:solidFill>
                  <a:srgbClr val="C00000"/>
                </a:solidFill>
              </a:rPr>
              <a:t>出库单</a:t>
            </a:r>
            <a:r>
              <a:rPr lang="zh-CN" altLang="en-US" dirty="0"/>
              <a:t>，并由书库管理员</a:t>
            </a:r>
            <a:r>
              <a:rPr lang="zh-CN" altLang="en-US" dirty="0">
                <a:solidFill>
                  <a:srgbClr val="0000FF"/>
                </a:solidFill>
              </a:rPr>
              <a:t>修改借阅记录文件和图书文件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如果</a:t>
            </a:r>
            <a:r>
              <a:rPr lang="zh-CN" altLang="en-US" dirty="0"/>
              <a:t>图书已借出，向读者发图书</a:t>
            </a:r>
            <a:r>
              <a:rPr lang="zh-CN" altLang="en-US" dirty="0">
                <a:solidFill>
                  <a:srgbClr val="C00000"/>
                </a:solidFill>
              </a:rPr>
              <a:t>有人借阅通知</a:t>
            </a:r>
            <a:r>
              <a:rPr lang="zh-CN" altLang="en-US" dirty="0"/>
              <a:t>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60CD2-5C78-4A9B-8881-A058259E47DD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6709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大连理工大学 软件学院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60CD2-5C78-4A9B-8881-A058259E47DD}" type="slidenum">
              <a:rPr lang="zh-CN" altLang="en-US" smtClean="0"/>
              <a:pPr/>
              <a:t>4</a:t>
            </a:fld>
            <a:endParaRPr lang="zh-CN" altLang="en-US"/>
          </a:p>
        </p:txBody>
      </p:sp>
      <p:pic>
        <p:nvPicPr>
          <p:cNvPr id="52" name="图片 5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332656"/>
            <a:ext cx="7565792" cy="5944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932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b. </a:t>
            </a:r>
            <a:r>
              <a:rPr lang="zh-CN" altLang="en-US" dirty="0" smtClean="0"/>
              <a:t>计算</a:t>
            </a:r>
            <a:r>
              <a:rPr lang="zh-CN" altLang="en-US" dirty="0"/>
              <a:t>教师讲课费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各教研室交来</a:t>
            </a:r>
            <a:r>
              <a:rPr lang="zh-CN" altLang="en-US" dirty="0">
                <a:solidFill>
                  <a:srgbClr val="C00000"/>
                </a:solidFill>
              </a:rPr>
              <a:t>课时统计表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先</a:t>
            </a:r>
            <a:r>
              <a:rPr lang="zh-CN" altLang="en-US" dirty="0"/>
              <a:t>录入到讲课费</a:t>
            </a:r>
            <a:r>
              <a:rPr lang="zh-CN" altLang="en-US" dirty="0">
                <a:solidFill>
                  <a:srgbClr val="0000FF"/>
                </a:solidFill>
              </a:rPr>
              <a:t>存储文档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然后</a:t>
            </a:r>
            <a:r>
              <a:rPr lang="zh-CN" altLang="en-US" dirty="0"/>
              <a:t>根据</a:t>
            </a:r>
            <a:r>
              <a:rPr lang="zh-CN" altLang="en-US" dirty="0">
                <a:solidFill>
                  <a:srgbClr val="FF0000"/>
                </a:solidFill>
              </a:rPr>
              <a:t>讲课费标准文件</a:t>
            </a:r>
            <a:r>
              <a:rPr lang="zh-CN" altLang="en-US" dirty="0">
                <a:solidFill>
                  <a:srgbClr val="0000FF"/>
                </a:solidFill>
              </a:rPr>
              <a:t>计算讲课费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再</a:t>
            </a:r>
            <a:r>
              <a:rPr lang="zh-CN" altLang="en-US" dirty="0"/>
              <a:t>依据</a:t>
            </a:r>
            <a:r>
              <a:rPr lang="zh-CN" altLang="en-US" dirty="0">
                <a:solidFill>
                  <a:srgbClr val="FF0000"/>
                </a:solidFill>
              </a:rPr>
              <a:t>税率文件</a:t>
            </a:r>
            <a:r>
              <a:rPr lang="zh-CN" altLang="en-US" dirty="0">
                <a:solidFill>
                  <a:srgbClr val="0000FF"/>
                </a:solidFill>
              </a:rPr>
              <a:t>产生讲课费报表</a:t>
            </a:r>
            <a:r>
              <a:rPr lang="zh-CN" altLang="en-US" dirty="0"/>
              <a:t>，并将税后讲课费计算结果返回</a:t>
            </a:r>
            <a:r>
              <a:rPr lang="zh-CN" altLang="en-US" dirty="0">
                <a:solidFill>
                  <a:srgbClr val="FF0000"/>
                </a:solidFill>
              </a:rPr>
              <a:t>讲课费存储文档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将</a:t>
            </a:r>
            <a:r>
              <a:rPr lang="zh-CN" altLang="en-US" dirty="0"/>
              <a:t>报表送财务处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将</a:t>
            </a:r>
            <a:r>
              <a:rPr lang="zh-CN" altLang="en-US" dirty="0">
                <a:solidFill>
                  <a:srgbClr val="C00000"/>
                </a:solidFill>
              </a:rPr>
              <a:t>讲课费明细表</a:t>
            </a:r>
            <a:r>
              <a:rPr lang="zh-CN" altLang="en-US" dirty="0"/>
              <a:t>返回教研室。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60CD2-5C78-4A9B-8881-A058259E47DD}" type="slidenum">
              <a:rPr lang="zh-CN" altLang="en-US" smtClean="0"/>
              <a:pPr/>
              <a:t>5</a:t>
            </a:fld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355976" y="5580529"/>
            <a:ext cx="44262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 smtClean="0"/>
              <a:t>PS</a:t>
            </a:r>
            <a:r>
              <a:rPr lang="zh-CN" altLang="en-US" sz="3200" dirty="0" smtClean="0"/>
              <a:t>：独自识别“实体”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375546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大连理工大学 软件学院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60CD2-5C78-4A9B-8881-A058259E47DD}" type="slidenum">
              <a:rPr lang="zh-CN" altLang="en-US" smtClean="0"/>
              <a:pPr/>
              <a:t>6</a:t>
            </a:fld>
            <a:endParaRPr lang="zh-CN" altLang="en-US"/>
          </a:p>
        </p:txBody>
      </p:sp>
      <p:pic>
        <p:nvPicPr>
          <p:cNvPr id="57" name="图片 5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546" y="240515"/>
            <a:ext cx="7888908" cy="6376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5062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c. </a:t>
            </a:r>
            <a:r>
              <a:rPr lang="zh-CN" altLang="en-US" dirty="0" smtClean="0"/>
              <a:t>某</a:t>
            </a:r>
            <a:r>
              <a:rPr lang="zh-CN" altLang="en-US" dirty="0"/>
              <a:t>银行储蓄所存</a:t>
            </a:r>
            <a:r>
              <a:rPr lang="en-US" altLang="zh-CN" dirty="0"/>
              <a:t>(</a:t>
            </a:r>
            <a:r>
              <a:rPr lang="zh-CN" altLang="en-US" dirty="0"/>
              <a:t>取</a:t>
            </a:r>
            <a:r>
              <a:rPr lang="en-US" altLang="zh-CN" dirty="0"/>
              <a:t>)</a:t>
            </a:r>
            <a:r>
              <a:rPr lang="zh-CN" altLang="en-US" dirty="0"/>
              <a:t>款过程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60CD2-5C78-4A9B-8881-A058259E47DD}" type="slidenum">
              <a:rPr lang="zh-CN" altLang="en-US" smtClean="0"/>
              <a:pPr/>
              <a:t>7</a:t>
            </a:fld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3707904" y="6259810"/>
            <a:ext cx="49039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/>
              <a:t>PS</a:t>
            </a:r>
            <a:r>
              <a:rPr lang="zh-CN" altLang="en-US" sz="2400" dirty="0" smtClean="0"/>
              <a:t>：独自识别“实体”、“过程”</a:t>
            </a:r>
            <a:endParaRPr lang="zh-CN" altLang="en-US" sz="2400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储户将填好的</a:t>
            </a:r>
            <a:r>
              <a:rPr lang="zh-CN" altLang="en-US" dirty="0">
                <a:solidFill>
                  <a:srgbClr val="C00000"/>
                </a:solidFill>
              </a:rPr>
              <a:t>存</a:t>
            </a:r>
            <a:r>
              <a:rPr lang="en-US" altLang="zh-CN" dirty="0">
                <a:solidFill>
                  <a:srgbClr val="C00000"/>
                </a:solidFill>
              </a:rPr>
              <a:t>(</a:t>
            </a:r>
            <a:r>
              <a:rPr lang="zh-CN" altLang="en-US" dirty="0">
                <a:solidFill>
                  <a:srgbClr val="C00000"/>
                </a:solidFill>
              </a:rPr>
              <a:t>取</a:t>
            </a:r>
            <a:r>
              <a:rPr lang="en-US" altLang="zh-CN" dirty="0">
                <a:solidFill>
                  <a:srgbClr val="C00000"/>
                </a:solidFill>
              </a:rPr>
              <a:t>)</a:t>
            </a:r>
            <a:r>
              <a:rPr lang="zh-CN" altLang="en-US" dirty="0">
                <a:solidFill>
                  <a:srgbClr val="C00000"/>
                </a:solidFill>
              </a:rPr>
              <a:t>单及存折</a:t>
            </a:r>
            <a:r>
              <a:rPr lang="zh-CN" altLang="en-US" dirty="0"/>
              <a:t>送交分类处理处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然后根据</a:t>
            </a:r>
            <a:r>
              <a:rPr lang="zh-CN" altLang="en-US" dirty="0" smtClean="0">
                <a:solidFill>
                  <a:srgbClr val="FF0000"/>
                </a:solidFill>
              </a:rPr>
              <a:t>账目</a:t>
            </a:r>
            <a:r>
              <a:rPr lang="zh-CN" altLang="en-US" dirty="0" smtClean="0"/>
              <a:t>，分类</a:t>
            </a:r>
            <a:r>
              <a:rPr lang="zh-CN" altLang="en-US" dirty="0"/>
              <a:t>处理处按三种不同情况分别处理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如果</a:t>
            </a:r>
            <a:r>
              <a:rPr lang="zh-CN" altLang="en-US" dirty="0"/>
              <a:t>存折不符或存</a:t>
            </a:r>
            <a:r>
              <a:rPr lang="en-US" altLang="zh-CN" dirty="0"/>
              <a:t>(</a:t>
            </a:r>
            <a:r>
              <a:rPr lang="zh-CN" altLang="en-US" dirty="0"/>
              <a:t>取</a:t>
            </a:r>
            <a:r>
              <a:rPr lang="en-US" altLang="zh-CN" dirty="0"/>
              <a:t>)</a:t>
            </a:r>
            <a:r>
              <a:rPr lang="zh-CN" altLang="en-US" dirty="0"/>
              <a:t>单不合格，则将</a:t>
            </a:r>
            <a:r>
              <a:rPr lang="zh-CN" altLang="en-US" dirty="0">
                <a:solidFill>
                  <a:srgbClr val="C00000"/>
                </a:solidFill>
              </a:rPr>
              <a:t>存折及存</a:t>
            </a:r>
            <a:r>
              <a:rPr lang="en-US" altLang="zh-CN" dirty="0">
                <a:solidFill>
                  <a:srgbClr val="C00000"/>
                </a:solidFill>
              </a:rPr>
              <a:t>(</a:t>
            </a:r>
            <a:r>
              <a:rPr lang="zh-CN" altLang="en-US" dirty="0">
                <a:solidFill>
                  <a:srgbClr val="C00000"/>
                </a:solidFill>
              </a:rPr>
              <a:t>取</a:t>
            </a:r>
            <a:r>
              <a:rPr lang="en-US" altLang="zh-CN" dirty="0">
                <a:solidFill>
                  <a:srgbClr val="C00000"/>
                </a:solidFill>
              </a:rPr>
              <a:t>)</a:t>
            </a:r>
            <a:r>
              <a:rPr lang="zh-CN" altLang="en-US" dirty="0">
                <a:solidFill>
                  <a:srgbClr val="C00000"/>
                </a:solidFill>
              </a:rPr>
              <a:t>单</a:t>
            </a:r>
            <a:r>
              <a:rPr lang="zh-CN" altLang="en-US" dirty="0"/>
              <a:t>直接退还储户重新填写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lvl="1"/>
            <a:r>
              <a:rPr lang="zh-CN" altLang="en-US" u="sng" dirty="0" smtClean="0"/>
              <a:t>如果</a:t>
            </a:r>
            <a:r>
              <a:rPr lang="zh-CN" altLang="en-US" u="sng" dirty="0"/>
              <a:t>是存款</a:t>
            </a:r>
            <a:r>
              <a:rPr lang="zh-CN" altLang="en-US" dirty="0"/>
              <a:t>，则将</a:t>
            </a:r>
            <a:r>
              <a:rPr lang="zh-CN" altLang="en-US" dirty="0">
                <a:solidFill>
                  <a:srgbClr val="C00000"/>
                </a:solidFill>
              </a:rPr>
              <a:t>存折及存款单</a:t>
            </a:r>
            <a:r>
              <a:rPr lang="zh-CN" altLang="en-US" dirty="0"/>
              <a:t>送交存款处处理</a:t>
            </a:r>
            <a:r>
              <a:rPr lang="zh-CN" altLang="en-US" dirty="0" smtClean="0"/>
              <a:t>。存款</a:t>
            </a:r>
            <a:r>
              <a:rPr lang="zh-CN" altLang="en-US" dirty="0"/>
              <a:t>处理处取出底账登记后，将</a:t>
            </a:r>
            <a:r>
              <a:rPr lang="zh-CN" altLang="en-US" dirty="0">
                <a:solidFill>
                  <a:srgbClr val="C00000"/>
                </a:solidFill>
              </a:rPr>
              <a:t>存折</a:t>
            </a:r>
            <a:r>
              <a:rPr lang="zh-CN" altLang="en-US" dirty="0"/>
              <a:t>退还给储户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lvl="1"/>
            <a:r>
              <a:rPr lang="zh-CN" altLang="en-US" u="sng" dirty="0" smtClean="0"/>
              <a:t>如果</a:t>
            </a:r>
            <a:r>
              <a:rPr lang="zh-CN" altLang="en-US" u="sng" dirty="0"/>
              <a:t>是取款</a:t>
            </a:r>
            <a:r>
              <a:rPr lang="zh-CN" altLang="en-US" dirty="0"/>
              <a:t>，则将存折及取款单送交取款处理处，该服务台取出底账及现金，记账后将</a:t>
            </a:r>
            <a:r>
              <a:rPr lang="zh-CN" altLang="en-US" dirty="0">
                <a:solidFill>
                  <a:srgbClr val="C00000"/>
                </a:solidFill>
              </a:rPr>
              <a:t>存折与现金</a:t>
            </a:r>
            <a:r>
              <a:rPr lang="zh-CN" altLang="en-US" dirty="0"/>
              <a:t>退给储户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从而</a:t>
            </a:r>
            <a:r>
              <a:rPr lang="zh-CN" altLang="en-US" dirty="0"/>
              <a:t>完成存</a:t>
            </a:r>
            <a:r>
              <a:rPr lang="en-US" altLang="zh-CN" dirty="0"/>
              <a:t>(</a:t>
            </a:r>
            <a:r>
              <a:rPr lang="zh-CN" altLang="en-US" dirty="0"/>
              <a:t>取</a:t>
            </a:r>
            <a:r>
              <a:rPr lang="en-US" altLang="zh-CN" dirty="0"/>
              <a:t>)</a:t>
            </a:r>
            <a:r>
              <a:rPr lang="zh-CN" altLang="en-US" dirty="0"/>
              <a:t>款处理过程。</a:t>
            </a:r>
          </a:p>
        </p:txBody>
      </p:sp>
    </p:spTree>
    <p:extLst>
      <p:ext uri="{BB962C8B-B14F-4D97-AF65-F5344CB8AC3E}">
        <p14:creationId xmlns:p14="http://schemas.microsoft.com/office/powerpoint/2010/main" val="1382386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大连理工大学 软件学院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60CD2-5C78-4A9B-8881-A058259E47DD}" type="slidenum">
              <a:rPr lang="zh-CN" altLang="en-US" smtClean="0"/>
              <a:pPr/>
              <a:t>8</a:t>
            </a:fld>
            <a:endParaRPr lang="zh-CN" altLang="en-US"/>
          </a:p>
        </p:txBody>
      </p:sp>
      <p:pic>
        <p:nvPicPr>
          <p:cNvPr id="69" name="图片 6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547" y="260648"/>
            <a:ext cx="8974090" cy="5816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7242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d. </a:t>
            </a:r>
            <a:r>
              <a:rPr lang="zh-CN" altLang="en-US" dirty="0" smtClean="0"/>
              <a:t>已知</a:t>
            </a:r>
            <a:r>
              <a:rPr lang="zh-CN" altLang="en-US" dirty="0"/>
              <a:t>订单处理的处理过程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268760"/>
            <a:ext cx="8943706" cy="5124612"/>
          </a:xfrm>
        </p:spPr>
        <p:txBody>
          <a:bodyPr>
            <a:noAutofit/>
          </a:bodyPr>
          <a:lstStyle/>
          <a:p>
            <a:r>
              <a:rPr lang="zh-CN" altLang="en-US" sz="2400" dirty="0"/>
              <a:t>验收</a:t>
            </a:r>
            <a:r>
              <a:rPr lang="zh-CN" altLang="en-US" sz="2400" dirty="0" smtClean="0"/>
              <a:t>订单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顾客</a:t>
            </a:r>
            <a:r>
              <a:rPr lang="zh-CN" altLang="en-US" sz="2000" dirty="0"/>
              <a:t>发来</a:t>
            </a:r>
            <a:r>
              <a:rPr lang="zh-CN" altLang="en-US" sz="2000" dirty="0">
                <a:solidFill>
                  <a:srgbClr val="C00000"/>
                </a:solidFill>
              </a:rPr>
              <a:t>订单</a:t>
            </a:r>
            <a:r>
              <a:rPr lang="zh-CN" altLang="en-US" sz="2000" dirty="0"/>
              <a:t>后进行验收处理，将填写</a:t>
            </a:r>
            <a:r>
              <a:rPr lang="zh-CN" altLang="en-US" sz="2000" dirty="0">
                <a:solidFill>
                  <a:srgbClr val="C00000"/>
                </a:solidFill>
              </a:rPr>
              <a:t>不清的订单和无法供应的订单</a:t>
            </a:r>
            <a:r>
              <a:rPr lang="zh-CN" altLang="en-US" sz="2000" dirty="0"/>
              <a:t>退回顾客，将</a:t>
            </a:r>
            <a:r>
              <a:rPr lang="zh-CN" altLang="en-US" sz="2000" dirty="0" smtClean="0">
                <a:solidFill>
                  <a:srgbClr val="C00000"/>
                </a:solidFill>
              </a:rPr>
              <a:t>合格订单</a:t>
            </a:r>
            <a:r>
              <a:rPr lang="zh-CN" altLang="en-US" sz="2000" dirty="0"/>
              <a:t>送到下一“处理”。</a:t>
            </a:r>
          </a:p>
          <a:p>
            <a:r>
              <a:rPr lang="zh-CN" altLang="en-US" sz="2400" dirty="0"/>
              <a:t>确定发货</a:t>
            </a:r>
            <a:r>
              <a:rPr lang="zh-CN" altLang="en-US" sz="2400" dirty="0" smtClean="0"/>
              <a:t>量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查</a:t>
            </a:r>
            <a:r>
              <a:rPr lang="zh-CN" altLang="en-US" sz="2000" dirty="0"/>
              <a:t>库存台账，根据库存情况将订单分为两类，分别送至下一“处理”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r>
              <a:rPr lang="zh-CN" altLang="en-US" sz="2400" dirty="0" smtClean="0"/>
              <a:t>开发</a:t>
            </a:r>
            <a:r>
              <a:rPr lang="zh-CN" altLang="en-US" sz="2400" dirty="0"/>
              <a:t>货单、修改库存、记应收账和将</a:t>
            </a:r>
            <a:r>
              <a:rPr lang="zh-CN" altLang="en-US" sz="2400" dirty="0" smtClean="0"/>
              <a:t>订单存档，将</a:t>
            </a:r>
            <a:r>
              <a:rPr lang="zh-CN" altLang="en-US" sz="2400" dirty="0" smtClean="0">
                <a:solidFill>
                  <a:srgbClr val="C00000"/>
                </a:solidFill>
              </a:rPr>
              <a:t>发货单</a:t>
            </a:r>
            <a:r>
              <a:rPr lang="zh-CN" altLang="en-US" sz="2400" dirty="0" smtClean="0"/>
              <a:t>发给顾客。</a:t>
            </a:r>
            <a:endParaRPr lang="zh-CN" altLang="en-US" sz="2400" dirty="0"/>
          </a:p>
          <a:p>
            <a:r>
              <a:rPr lang="zh-CN" altLang="en-US" sz="2400" dirty="0"/>
              <a:t>填写缺货</a:t>
            </a:r>
            <a:r>
              <a:rPr lang="zh-CN" altLang="en-US" sz="2400" dirty="0" smtClean="0"/>
              <a:t>订单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对</a:t>
            </a:r>
            <a:r>
              <a:rPr lang="zh-CN" altLang="en-US" sz="2000" dirty="0">
                <a:solidFill>
                  <a:srgbClr val="C00000"/>
                </a:solidFill>
              </a:rPr>
              <a:t>未满足的订货</a:t>
            </a:r>
            <a:r>
              <a:rPr lang="zh-CN" altLang="en-US" sz="2000" dirty="0"/>
              <a:t>填写缺货订单（即等有货后发货的发货单）。</a:t>
            </a:r>
          </a:p>
          <a:p>
            <a:r>
              <a:rPr lang="zh-CN" altLang="en-US" sz="2400" dirty="0" smtClean="0"/>
              <a:t>处理缺货订单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接到</a:t>
            </a:r>
            <a:r>
              <a:rPr lang="zh-CN" altLang="en-US" sz="2000" dirty="0"/>
              <a:t>采购部门</a:t>
            </a:r>
            <a:r>
              <a:rPr lang="zh-CN" altLang="en-US" sz="2000" dirty="0">
                <a:solidFill>
                  <a:srgbClr val="C00000"/>
                </a:solidFill>
              </a:rPr>
              <a:t>到货通知后</a:t>
            </a:r>
            <a:r>
              <a:rPr lang="zh-CN" altLang="en-US" sz="2000" dirty="0"/>
              <a:t>应对照缺货订单。如可发货，则执行开发货单和修改库存处理。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大连理工大学 软件学院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60CD2-5C78-4A9B-8881-A058259E47DD}" type="slidenum">
              <a:rPr lang="zh-CN" altLang="en-US" smtClean="0"/>
              <a:pPr/>
              <a:t>9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063652" y="6281294"/>
            <a:ext cx="540083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/>
              <a:t>PS</a:t>
            </a:r>
            <a:r>
              <a:rPr lang="zh-CN" altLang="en-US" sz="2000" dirty="0" smtClean="0"/>
              <a:t>：独自识别“实体”、“过程”、“文件”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881842381"/>
      </p:ext>
    </p:extLst>
  </p:cSld>
  <p:clrMapOvr>
    <a:masterClrMapping/>
  </p:clrMapOvr>
</p:sld>
</file>

<file path=ppt/theme/theme1.xml><?xml version="1.0" encoding="utf-8"?>
<a:theme xmlns:a="http://schemas.openxmlformats.org/drawingml/2006/main" name="DLUT模板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经典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DLUT模板</Template>
  <TotalTime>3202</TotalTime>
  <Words>1079</Words>
  <Application>Microsoft Office PowerPoint</Application>
  <PresentationFormat>全屏显示(4:3)</PresentationFormat>
  <Paragraphs>115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4" baseType="lpstr">
      <vt:lpstr>HGｺﾞｼｯｸM</vt:lpstr>
      <vt:lpstr>黑体</vt:lpstr>
      <vt:lpstr>宋体</vt:lpstr>
      <vt:lpstr>Arial</vt:lpstr>
      <vt:lpstr>Calibri</vt:lpstr>
      <vt:lpstr>DLUT模板</vt:lpstr>
      <vt:lpstr>系统分析与设计</vt:lpstr>
      <vt:lpstr>数据流图练习</vt:lpstr>
      <vt:lpstr>a. 处理借书过程</vt:lpstr>
      <vt:lpstr>PowerPoint 演示文稿</vt:lpstr>
      <vt:lpstr>b. 计算教师讲课费</vt:lpstr>
      <vt:lpstr>PowerPoint 演示文稿</vt:lpstr>
      <vt:lpstr>c. 某银行储蓄所存(取)款过程</vt:lpstr>
      <vt:lpstr>PowerPoint 演示文稿</vt:lpstr>
      <vt:lpstr>d. 已知订单处理的处理过程</vt:lpstr>
      <vt:lpstr>PowerPoint 演示文稿</vt:lpstr>
      <vt:lpstr>e.科研项目费用支付过程</vt:lpstr>
      <vt:lpstr>PowerPoint 演示文稿</vt:lpstr>
      <vt:lpstr>f. 运动会成绩处理过程</vt:lpstr>
      <vt:lpstr>PowerPoint 演示文稿</vt:lpstr>
      <vt:lpstr>g. 学生成绩管理的处理过程</vt:lpstr>
      <vt:lpstr>PowerPoint 演示文稿</vt:lpstr>
      <vt:lpstr>h. 教学管理的主要工作过程</vt:lpstr>
      <vt:lpstr>PowerPoint 演示文稿</vt:lpstr>
      <vt:lpstr>i. 教师申报科研成果的过程</vt:lpstr>
      <vt:lpstr>PowerPoint 演示文稿</vt:lpstr>
      <vt:lpstr>j. 销售库存统计系统</vt:lpstr>
      <vt:lpstr>PowerPoint 演示文稿</vt:lpstr>
      <vt:lpstr>k. 资格和水平考试的考务处理系统</vt:lpstr>
      <vt:lpstr>k. 资格和水平考试的考务处理系统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系统分析与设计</dc:title>
  <dc:creator>Microsoft</dc:creator>
  <cp:lastModifiedBy>LIN</cp:lastModifiedBy>
  <cp:revision>483</cp:revision>
  <dcterms:created xsi:type="dcterms:W3CDTF">2010-11-22T05:06:15Z</dcterms:created>
  <dcterms:modified xsi:type="dcterms:W3CDTF">2016-06-13T13:30:29Z</dcterms:modified>
</cp:coreProperties>
</file>