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6"/>
  </p:notesMasterIdLst>
  <p:sldIdLst>
    <p:sldId id="576" r:id="rId5"/>
    <p:sldId id="623" r:id="rId6"/>
    <p:sldId id="560" r:id="rId7"/>
    <p:sldId id="561" r:id="rId8"/>
    <p:sldId id="562" r:id="rId9"/>
    <p:sldId id="563" r:id="rId10"/>
    <p:sldId id="628" r:id="rId11"/>
    <p:sldId id="625" r:id="rId12"/>
    <p:sldId id="564" r:id="rId13"/>
    <p:sldId id="574" r:id="rId14"/>
    <p:sldId id="629" r:id="rId15"/>
    <p:sldId id="609" r:id="rId16"/>
    <p:sldId id="565" r:id="rId17"/>
    <p:sldId id="617" r:id="rId18"/>
    <p:sldId id="618" r:id="rId19"/>
    <p:sldId id="619" r:id="rId20"/>
    <p:sldId id="621" r:id="rId21"/>
    <p:sldId id="642" r:id="rId22"/>
    <p:sldId id="620" r:id="rId23"/>
    <p:sldId id="641" r:id="rId24"/>
    <p:sldId id="626" r:id="rId25"/>
  </p:sldIdLst>
  <p:sldSz cx="9144000" cy="6858000" type="screen4x3"/>
  <p:notesSz cx="6858000" cy="9144000"/>
  <p:custShowLst>
    <p:custShow name="刘徽" id="0">
      <p:sldLst/>
    </p:custShow>
    <p:custShow name="柯西" id="1">
      <p:sldLst/>
    </p:custShow>
  </p:custShow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楷体_GB2312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003399"/>
    <a:srgbClr val="B2B2B2"/>
    <a:srgbClr val="003300"/>
    <a:srgbClr val="FF99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603"/>
        <p:guide pos="5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5" Type="http://schemas.openxmlformats.org/officeDocument/2006/relationships/image" Target="../media/image28.w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24.wmf"/><Relationship Id="rId10" Type="http://schemas.openxmlformats.org/officeDocument/2006/relationships/image" Target="../media/image23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wmf"/><Relationship Id="rId6" Type="http://schemas.openxmlformats.org/officeDocument/2006/relationships/image" Target="../media/image16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46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0" Type="http://schemas.openxmlformats.org/officeDocument/2006/relationships/image" Target="../media/image56.wmf"/><Relationship Id="rId1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indent="0" fontAlgn="base"/>
            <a:endParaRPr lang="en-US" altLang="x-none" sz="1200" strike="noStrike" noProof="1" dirty="0">
              <a:ea typeface="仿宋_GB2312" pitchFamily="1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indent="0" algn="r" fontAlgn="base"/>
            <a:endParaRPr lang="en-US" altLang="x-none" sz="1200" strike="noStrike" noProof="1" dirty="0">
              <a:ea typeface="仿宋_GB2312" pitchFamily="1" charset="-122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indent="0" fontAlgn="base"/>
            <a:endParaRPr lang="en-US" altLang="x-none" sz="1200" strike="noStrike" noProof="1" dirty="0">
              <a:ea typeface="仿宋_GB2312" pitchFamily="1" charset="-122"/>
            </a:endParaRPr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indent="0" algn="r" fontAlgn="base"/>
            <a:fld id="{9A0DB2DC-4C9A-4742-B13C-FB6460FD3503}" type="slidenum">
              <a:rPr lang="en-US" altLang="x-none" sz="1200" strike="noStrike" noProof="1" dirty="0">
                <a:latin typeface="Times New Roman" panose="02020603050405020304" pitchFamily="2" charset="0"/>
                <a:ea typeface="仿宋_GB2312" pitchFamily="1" charset="-122"/>
                <a:cs typeface="+mn-cs"/>
              </a:rPr>
            </a:fld>
            <a:endParaRPr lang="en-US" altLang="x-none" sz="1200" strike="noStrike" noProof="1" dirty="0">
              <a:ea typeface="仿宋_GB2312" pitchFamily="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31360" y="115888"/>
            <a:ext cx="2083991" cy="6061075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131160" cy="606107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620713"/>
            <a:ext cx="2060178" cy="5507037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61104" cy="55070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620713"/>
            <a:ext cx="2060178" cy="5507037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61104" cy="55070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jpe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1D5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79388" y="115888"/>
            <a:ext cx="6697662" cy="5873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单击以编辑母版标题样式</a:t>
            </a:r>
            <a:endParaRPr lang="zh-CN" altLang="en-US"/>
          </a:p>
        </p:txBody>
      </p:sp>
      <p:sp>
        <p:nvSpPr>
          <p:cNvPr id="1027" name="Text Box 3"/>
          <p:cNvSpPr txBox="1"/>
          <p:nvPr/>
        </p:nvSpPr>
        <p:spPr>
          <a:xfrm>
            <a:off x="6705600" y="6613525"/>
            <a:ext cx="2278063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eaLnBrk="0" hangingPunct="0"/>
            <a:r>
              <a:rPr lang="zh-CN" altLang="en-US" sz="1000" dirty="0">
                <a:latin typeface="黑体" panose="02010609060101010101" pitchFamily="2" charset="-122"/>
                <a:ea typeface="黑体" panose="02010609060101010101" pitchFamily="2" charset="-122"/>
              </a:rPr>
              <a:t>目录   上页   下页   返回   结束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028" name="Picture 5" descr="654-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4763" y="6296025"/>
            <a:ext cx="373062" cy="373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9" name="Picture 6" descr="123-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32588" y="6297613"/>
            <a:ext cx="371475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Picture 7" descr="456-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3913" y="6297613"/>
            <a:ext cx="371475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Picture 8" descr="213-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78788" y="6297613"/>
            <a:ext cx="371475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9" descr="2356-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20113" y="6296025"/>
            <a:ext cx="373062" cy="3730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楷体_GB2312" pitchFamily="1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56.wmf"/><Relationship Id="rId2" Type="http://schemas.openxmlformats.org/officeDocument/2006/relationships/image" Target="../media/image48.e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2.wmf"/><Relationship Id="rId1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3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oleObject" Target="../embeddings/oleObject70.bin"/><Relationship Id="rId7" Type="http://schemas.openxmlformats.org/officeDocument/2006/relationships/image" Target="../media/image72.wmf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0.wmf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18.xml"/><Relationship Id="rId17" Type="http://schemas.openxmlformats.org/officeDocument/2006/relationships/image" Target="../media/image77.wmf"/><Relationship Id="rId16" Type="http://schemas.openxmlformats.org/officeDocument/2006/relationships/oleObject" Target="../embeddings/oleObject74.bin"/><Relationship Id="rId15" Type="http://schemas.openxmlformats.org/officeDocument/2006/relationships/image" Target="../media/image76.wmf"/><Relationship Id="rId14" Type="http://schemas.openxmlformats.org/officeDocument/2006/relationships/oleObject" Target="../embeddings/oleObject73.bin"/><Relationship Id="rId13" Type="http://schemas.openxmlformats.org/officeDocument/2006/relationships/image" Target="../media/image75.wmf"/><Relationship Id="rId12" Type="http://schemas.openxmlformats.org/officeDocument/2006/relationships/oleObject" Target="../embeddings/oleObject72.bin"/><Relationship Id="rId11" Type="http://schemas.openxmlformats.org/officeDocument/2006/relationships/image" Target="../media/image74.wmf"/><Relationship Id="rId10" Type="http://schemas.openxmlformats.org/officeDocument/2006/relationships/oleObject" Target="../embeddings/oleObject71.bin"/><Relationship Id="rId1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0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2" Type="http://schemas.openxmlformats.org/officeDocument/2006/relationships/vmlDrawing" Target="../drawings/vmlDrawing3.vml"/><Relationship Id="rId31" Type="http://schemas.openxmlformats.org/officeDocument/2006/relationships/slideLayout" Target="../slideLayouts/slideLayout18.xml"/><Relationship Id="rId30" Type="http://schemas.openxmlformats.org/officeDocument/2006/relationships/image" Target="../media/image28.wmf"/><Relationship Id="rId3" Type="http://schemas.openxmlformats.org/officeDocument/2006/relationships/oleObject" Target="../embeddings/oleObject9.bin"/><Relationship Id="rId29" Type="http://schemas.openxmlformats.org/officeDocument/2006/relationships/oleObject" Target="../embeddings/oleObject22.bin"/><Relationship Id="rId28" Type="http://schemas.openxmlformats.org/officeDocument/2006/relationships/image" Target="../media/image27.wmf"/><Relationship Id="rId27" Type="http://schemas.openxmlformats.org/officeDocument/2006/relationships/oleObject" Target="../embeddings/oleObject21.bin"/><Relationship Id="rId26" Type="http://schemas.openxmlformats.org/officeDocument/2006/relationships/image" Target="../media/image26.wmf"/><Relationship Id="rId25" Type="http://schemas.openxmlformats.org/officeDocument/2006/relationships/oleObject" Target="../embeddings/oleObject20.bin"/><Relationship Id="rId24" Type="http://schemas.openxmlformats.org/officeDocument/2006/relationships/image" Target="../media/image25.wmf"/><Relationship Id="rId23" Type="http://schemas.openxmlformats.org/officeDocument/2006/relationships/oleObject" Target="../embeddings/oleObject19.bin"/><Relationship Id="rId22" Type="http://schemas.openxmlformats.org/officeDocument/2006/relationships/image" Target="../media/image24.wmf"/><Relationship Id="rId21" Type="http://schemas.openxmlformats.org/officeDocument/2006/relationships/oleObject" Target="../embeddings/oleObject18.bin"/><Relationship Id="rId20" Type="http://schemas.openxmlformats.org/officeDocument/2006/relationships/image" Target="../media/image23.wmf"/><Relationship Id="rId2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38.wmf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1" name="矩形 5121"/>
          <p:cNvSpPr/>
          <p:nvPr/>
        </p:nvSpPr>
        <p:spPr>
          <a:xfrm>
            <a:off x="1187450" y="981075"/>
            <a:ext cx="6626225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7200" b="1" dirty="0">
                <a:solidFill>
                  <a:srgbClr val="FFCC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5400" b="1" dirty="0">
                <a:latin typeface="黑体" panose="02010609060101010101" pitchFamily="2" charset="-122"/>
                <a:ea typeface="华文新魏" panose="02010800040101010101" pitchFamily="2" charset="-122"/>
              </a:rPr>
              <a:t>概率论与数理统计</a:t>
            </a:r>
            <a:r>
              <a:rPr lang="zh-CN" altLang="en-US" sz="5400" b="1" dirty="0">
                <a:solidFill>
                  <a:srgbClr val="FFCC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5400" b="1" dirty="0">
              <a:solidFill>
                <a:srgbClr val="FFCC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2" name="Text Box 5"/>
          <p:cNvSpPr txBox="1"/>
          <p:nvPr/>
        </p:nvSpPr>
        <p:spPr>
          <a:xfrm>
            <a:off x="2700338" y="4724400"/>
            <a:ext cx="3887787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任课教师： 程炜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9"/>
          <p:cNvSpPr txBox="1"/>
          <p:nvPr/>
        </p:nvSpPr>
        <p:spPr>
          <a:xfrm>
            <a:off x="5437188" y="1196975"/>
            <a:ext cx="1008062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于是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7651" name="Text Box 11"/>
          <p:cNvSpPr txBox="1"/>
          <p:nvPr/>
        </p:nvSpPr>
        <p:spPr>
          <a:xfrm>
            <a:off x="539750" y="620713"/>
            <a:ext cx="749458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所以，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en-US" altLang="zh-CN" dirty="0">
                <a:latin typeface="宋体" panose="02010600030101010101" pitchFamily="2" charset="-122"/>
                <a:ea typeface="楷体_GB2312" pitchFamily="1" charset="-122"/>
              </a:rPr>
              <a:t>-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 E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 0 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7652" name="Text Box 12"/>
          <p:cNvSpPr txBox="1"/>
          <p:nvPr/>
        </p:nvSpPr>
        <p:spPr>
          <a:xfrm>
            <a:off x="541338" y="1195388"/>
            <a:ext cx="48958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此外，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&gt; 0, 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&gt; 0 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7653" name="Text Box 13"/>
          <p:cNvSpPr txBox="1"/>
          <p:nvPr/>
        </p:nvSpPr>
        <p:spPr>
          <a:xfrm>
            <a:off x="611823" y="1771650"/>
            <a:ext cx="54594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楷体_GB2312" pitchFamily="1" charset="-122"/>
                <a:sym typeface="Symbol" panose="05050102010706020507" pitchFamily="2" charset="2"/>
              </a:rPr>
              <a:t>即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楷体_GB2312" pitchFamily="1" charset="-122"/>
              </a:rPr>
              <a:t>与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楷体_GB2312" pitchFamily="1" charset="-122"/>
              </a:rPr>
              <a:t>不相关，但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楷体_GB2312" pitchFamily="1" charset="-122"/>
              </a:rPr>
              <a:t>与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楷体_GB2312" pitchFamily="1" charset="-122"/>
              </a:rPr>
              <a:t>不独立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8677" name="对象 27653"/>
          <p:cNvGraphicFramePr/>
          <p:nvPr/>
        </p:nvGraphicFramePr>
        <p:xfrm>
          <a:off x="6373813" y="1125538"/>
          <a:ext cx="9747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535305" imgH="229870" progId="Equation.DSMT4">
                  <p:embed/>
                </p:oleObj>
              </mc:Choice>
              <mc:Fallback>
                <p:oleObj name="" r:id="rId1" imgW="535305" imgH="22987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73813" y="1125538"/>
                        <a:ext cx="974725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  <p:bldP spid="27652" grpId="0"/>
      <p:bldP spid="27653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/>
          <p:nvPr/>
        </p:nvSpPr>
        <p:spPr>
          <a:xfrm>
            <a:off x="250825" y="546100"/>
            <a:ext cx="895350" cy="524510"/>
          </a:xfrm>
          <a:prstGeom prst="rect">
            <a:avLst/>
          </a:prstGeom>
          <a:noFill/>
          <a:ln w="9525">
            <a:noFill/>
          </a:ln>
        </p:spPr>
        <p:txBody>
          <a:bodyPr wrap="none" lIns="90170" tIns="46990" rIns="90170" bIns="46990"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练习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9698" name="Rectangle 3"/>
          <p:cNvSpPr/>
          <p:nvPr/>
        </p:nvSpPr>
        <p:spPr>
          <a:xfrm>
            <a:off x="971550" y="546100"/>
            <a:ext cx="7024370" cy="524510"/>
          </a:xfrm>
          <a:prstGeom prst="rect">
            <a:avLst/>
          </a:prstGeom>
          <a:noFill/>
          <a:ln w="9525">
            <a:noFill/>
          </a:ln>
        </p:spPr>
        <p:txBody>
          <a:bodyPr wrap="none" lIns="90170" tIns="46990" rIns="90170" bIns="46990" anchor="t">
            <a:spAutoFit/>
          </a:bodyPr>
          <a:p>
            <a:pPr algn="l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求下表中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的分量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</a:t>
            </a:r>
            <a:r>
              <a:rPr lang="zh-CN" altLang="en-US" dirty="0">
                <a:latin typeface="楷体_GB2312" pitchFamily="1" charset="-122"/>
                <a:sym typeface="+mn-ea"/>
              </a:rPr>
              <a:t>相关系数   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0485" name="Rectangle 5"/>
          <p:cNvSpPr/>
          <p:nvPr/>
        </p:nvSpPr>
        <p:spPr>
          <a:xfrm>
            <a:off x="252095" y="3999865"/>
            <a:ext cx="537845" cy="524510"/>
          </a:xfrm>
          <a:prstGeom prst="rect">
            <a:avLst/>
          </a:prstGeom>
          <a:noFill/>
          <a:ln w="9525">
            <a:noFill/>
          </a:ln>
        </p:spPr>
        <p:txBody>
          <a:bodyPr wrap="none" lIns="90170" tIns="46990" rIns="90170" bIns="46990"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解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24828" y="1147922"/>
          <a:ext cx="9672955" cy="294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0706100" imgH="3276600" progId="Word.Document.8">
                  <p:embed/>
                </p:oleObj>
              </mc:Choice>
              <mc:Fallback>
                <p:oleObj name="" r:id="rId1" imgW="10706100" imgH="3276600" progId="Word.Document.8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4828" y="1147922"/>
                        <a:ext cx="9672955" cy="294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4339"/>
          <p:cNvGraphicFramePr>
            <a:graphicFrameLocks noChangeAspect="1"/>
          </p:cNvGraphicFramePr>
          <p:nvPr/>
        </p:nvGraphicFramePr>
        <p:xfrm>
          <a:off x="868363" y="3989070"/>
          <a:ext cx="332867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333500" imgH="228600" progId="Equation.3">
                  <p:embed/>
                </p:oleObj>
              </mc:Choice>
              <mc:Fallback>
                <p:oleObj name="" r:id="rId3" imgW="13335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363" y="3989070"/>
                        <a:ext cx="332867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4339"/>
          <p:cNvGraphicFramePr>
            <a:graphicFrameLocks noChangeAspect="1"/>
          </p:cNvGraphicFramePr>
          <p:nvPr/>
        </p:nvGraphicFramePr>
        <p:xfrm>
          <a:off x="4187191" y="3972878"/>
          <a:ext cx="3940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562100" imgH="228600" progId="Equation.3">
                  <p:embed/>
                </p:oleObj>
              </mc:Choice>
              <mc:Fallback>
                <p:oleObj name="" r:id="rId5" imgW="15621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7191" y="3972878"/>
                        <a:ext cx="39401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4339"/>
          <p:cNvGraphicFramePr>
            <a:graphicFrameLocks noChangeAspect="1"/>
          </p:cNvGraphicFramePr>
          <p:nvPr/>
        </p:nvGraphicFramePr>
        <p:xfrm>
          <a:off x="786130" y="4557395"/>
          <a:ext cx="2726690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168400" imgH="203200" progId="Equation.3">
                  <p:embed/>
                </p:oleObj>
              </mc:Choice>
              <mc:Fallback>
                <p:oleObj name="" r:id="rId7" imgW="11684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130" y="4557395"/>
                        <a:ext cx="2726690" cy="456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对象 23564"/>
          <p:cNvGraphicFramePr>
            <a:graphicFrameLocks noChangeAspect="1"/>
          </p:cNvGraphicFramePr>
          <p:nvPr/>
        </p:nvGraphicFramePr>
        <p:xfrm>
          <a:off x="605790" y="5041900"/>
          <a:ext cx="3462655" cy="87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1511300" imgH="444500" progId="Equation.3">
                  <p:embed/>
                </p:oleObj>
              </mc:Choice>
              <mc:Fallback>
                <p:oleObj name="" r:id="rId9" imgW="1511300" imgH="444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5790" y="5041900"/>
                        <a:ext cx="3462655" cy="87376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13200" y="5097145"/>
          <a:ext cx="3171825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1409700" imgH="444500" progId="Equation.3">
                  <p:embed/>
                </p:oleObj>
              </mc:Choice>
              <mc:Fallback>
                <p:oleObj name="" r:id="rId11" imgW="1409700" imgH="444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13200" y="5097145"/>
                        <a:ext cx="3171825" cy="85852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4339"/>
          <p:cNvGraphicFramePr>
            <a:graphicFrameLocks noChangeAspect="1"/>
          </p:cNvGraphicFramePr>
          <p:nvPr/>
        </p:nvGraphicFramePr>
        <p:xfrm>
          <a:off x="7123432" y="5255895"/>
          <a:ext cx="170307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609600" imgH="177165" progId="Equation.3">
                  <p:embed/>
                </p:oleObj>
              </mc:Choice>
              <mc:Fallback>
                <p:oleObj name="" r:id="rId13" imgW="609600" imgH="1771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23432" y="5255895"/>
                        <a:ext cx="1703070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/>
          <p:nvPr/>
        </p:nvSpPr>
        <p:spPr>
          <a:xfrm>
            <a:off x="666115" y="5920740"/>
            <a:ext cx="2414270" cy="524510"/>
          </a:xfrm>
          <a:prstGeom prst="rect">
            <a:avLst/>
          </a:prstGeom>
          <a:noFill/>
          <a:ln w="9525">
            <a:noFill/>
          </a:ln>
        </p:spPr>
        <p:txBody>
          <a:bodyPr wrap="none" lIns="90170" tIns="46990" rIns="90170" bIns="46990"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吸烟有害健康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077869" y="474504"/>
          <a:ext cx="74041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266700" imgH="215900" progId="Equation.3">
                  <p:embed/>
                </p:oleObj>
              </mc:Choice>
              <mc:Fallback>
                <p:oleObj name="" r:id="rId15" imgW="266700" imgH="215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77869" y="474504"/>
                        <a:ext cx="740410" cy="51435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339"/>
          <p:cNvGraphicFramePr>
            <a:graphicFrameLocks noChangeAspect="1"/>
          </p:cNvGraphicFramePr>
          <p:nvPr/>
        </p:nvGraphicFramePr>
        <p:xfrm>
          <a:off x="3566160" y="4578985"/>
          <a:ext cx="194564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7" imgW="965200" imgH="203200" progId="Equation.3">
                  <p:embed/>
                </p:oleObj>
              </mc:Choice>
              <mc:Fallback>
                <p:oleObj name="" r:id="rId17" imgW="9652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66160" y="4578985"/>
                        <a:ext cx="194564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4339"/>
          <p:cNvGraphicFramePr>
            <a:graphicFrameLocks noChangeAspect="1"/>
          </p:cNvGraphicFramePr>
          <p:nvPr/>
        </p:nvGraphicFramePr>
        <p:xfrm>
          <a:off x="5620385" y="4568190"/>
          <a:ext cx="320611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9" imgW="1524000" imgH="203200" progId="Equation.3">
                  <p:embed/>
                </p:oleObj>
              </mc:Choice>
              <mc:Fallback>
                <p:oleObj name="" r:id="rId19" imgW="15240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20385" y="4568190"/>
                        <a:ext cx="320611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/>
          <p:nvPr/>
        </p:nvSpPr>
        <p:spPr>
          <a:xfrm>
            <a:off x="539750" y="1487488"/>
            <a:ext cx="7921625" cy="1196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定义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设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是随机变量,  若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i="1" baseline="30000" dirty="0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) 存在(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k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=1, 2,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),  则称其为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的 </a:t>
            </a:r>
            <a:r>
              <a:rPr lang="zh-CN" altLang="en-US" i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阶原点矩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；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684213" y="4148138"/>
            <a:ext cx="7343775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4200"/>
              </a:lnSpc>
            </a:pPr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易知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的期望 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) 是 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的一阶原点矩，</a:t>
            </a:r>
            <a:endParaRPr lang="en-US" altLang="zh-CN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ts val="4200"/>
              </a:lnSpc>
            </a:pP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的方差Var(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) 是 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的二阶中心矩.</a:t>
            </a:r>
            <a:endParaRPr lang="zh-CN" altLang="en-US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Text Box 4"/>
          <p:cNvSpPr txBox="1"/>
          <p:nvPr/>
        </p:nvSpPr>
        <p:spPr>
          <a:xfrm>
            <a:off x="539750" y="836613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矩的概念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875" y="2690813"/>
            <a:ext cx="7921625" cy="1196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定义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若 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{[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)]</a:t>
            </a:r>
            <a:r>
              <a:rPr lang="zh-CN" altLang="en-US" i="1" baseline="30000" dirty="0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}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存在(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= 2, 3,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),  则称其为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i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阶中心矩.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6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1747">
                                            <p:txEl>
                                              <p:charRg st="2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/>
          <p:nvPr/>
        </p:nvSpPr>
        <p:spPr>
          <a:xfrm>
            <a:off x="2484438" y="3360738"/>
            <a:ext cx="3673475" cy="7937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32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作 业</a:t>
            </a:r>
            <a:endParaRPr lang="zh-CN" altLang="en-US" sz="32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1941830" y="4205605"/>
            <a:ext cx="4853305" cy="647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 eaLnBrk="0" hangingPunct="0">
              <a:lnSpc>
                <a:spcPct val="145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P10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4.2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7，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4.29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4.31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3779838" y="838200"/>
            <a:ext cx="120459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2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小 结</a:t>
            </a:r>
            <a:endParaRPr lang="zh-CN" altLang="en-US" sz="32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925513" y="1487488"/>
            <a:ext cx="7650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eaLnBrk="0" hangingPunct="0"/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本讲介绍了随机变量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协方差和相关系数的概念、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8680" name="Text Box 8"/>
          <p:cNvSpPr txBox="1"/>
          <p:nvPr/>
        </p:nvSpPr>
        <p:spPr>
          <a:xfrm>
            <a:off x="207963" y="2081530"/>
            <a:ext cx="20497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性质及计算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ldLvl="0" animBg="1"/>
      <p:bldP spid="28676" grpId="0"/>
      <p:bldP spid="28677" grpId="0"/>
      <p:bldP spid="28680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 Box 2"/>
          <p:cNvSpPr txBox="1"/>
          <p:nvPr/>
        </p:nvSpPr>
        <p:spPr>
          <a:xfrm>
            <a:off x="1357313" y="574675"/>
            <a:ext cx="60721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kern="1200" cap="none" spc="0" normalizeH="0" baseline="0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第四章   数字特征（复习课）</a:t>
            </a:r>
            <a:endParaRPr kumimoji="0" lang="zh-CN" altLang="en-US" sz="3200" b="1" kern="1200" cap="none" spc="0" normalizeH="0" baseline="0" noProof="1" smtClean="0">
              <a:solidFill>
                <a:srgbClr val="FF0000"/>
              </a:solidFill>
              <a:latin typeface="Garamond" panose="02020404030301010803" pitchFamily="2" charset="0"/>
              <a:ea typeface="楷体_GB2312" pitchFamily="1" charset="-122"/>
              <a:cs typeface="+mn-cs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214313" y="1169353"/>
            <a:ext cx="5257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kern="1200" cap="none" spc="0" normalizeH="0" baseline="0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一、期望</a:t>
            </a:r>
            <a:endParaRPr kumimoji="0" lang="zh-CN" altLang="en-US" b="1" kern="1200" cap="none" spc="0" normalizeH="0" baseline="0" noProof="1" smtClean="0">
              <a:solidFill>
                <a:srgbClr val="FF0000"/>
              </a:solidFill>
              <a:latin typeface="Garamond" panose="02020404030301010803" pitchFamily="2" charset="0"/>
              <a:ea typeface="楷体_GB2312" pitchFamily="1" charset="-122"/>
              <a:cs typeface="+mn-cs"/>
            </a:endParaRPr>
          </a:p>
        </p:txBody>
      </p:sp>
      <p:graphicFrame>
        <p:nvGraphicFramePr>
          <p:cNvPr id="27652" name="对象 27651"/>
          <p:cNvGraphicFramePr>
            <a:graphicFrameLocks noChangeAspect="1"/>
          </p:cNvGraphicFramePr>
          <p:nvPr/>
        </p:nvGraphicFramePr>
        <p:xfrm>
          <a:off x="1822450" y="2834323"/>
          <a:ext cx="49847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120900" imgH="660400" progId="Equation.3">
                  <p:embed/>
                </p:oleObj>
              </mc:Choice>
              <mc:Fallback>
                <p:oleObj name="" r:id="rId1" imgW="2120900" imgH="660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2450" y="2834323"/>
                        <a:ext cx="4984750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1613" y="4898708"/>
          <a:ext cx="58896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514600" imgH="660400" progId="Equation.3">
                  <p:embed/>
                </p:oleObj>
              </mc:Choice>
              <mc:Fallback>
                <p:oleObj name="" r:id="rId3" imgW="2514600" imgH="660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1613" y="4898708"/>
                        <a:ext cx="5889625" cy="148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/>
          <p:nvPr/>
        </p:nvSpPr>
        <p:spPr>
          <a:xfrm>
            <a:off x="323850" y="2300288"/>
            <a:ext cx="615950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设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是一个随机变量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则</a:t>
            </a:r>
            <a:endParaRPr lang="zh-CN" altLang="en-US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180975" y="4309428"/>
            <a:ext cx="8382000" cy="5207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设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是一个随机变量，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则</a:t>
            </a:r>
            <a:endParaRPr lang="zh-CN" altLang="en-US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/>
        </p:nvSpPr>
        <p:spPr>
          <a:xfrm>
            <a:off x="450850" y="1709103"/>
            <a:ext cx="6159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期望的计算公式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6" grpId="0"/>
      <p:bldP spid="614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/>
          <p:nvPr/>
        </p:nvSpPr>
        <p:spPr>
          <a:xfrm>
            <a:off x="234950" y="459423"/>
            <a:ext cx="8382000" cy="5826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(3)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zh-CN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,Y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是二维随机向量，</a:t>
            </a:r>
            <a:r>
              <a:rPr lang="en-US" altLang="zh-CN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zh-CN" b="1" i="1" dirty="0"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,Y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则</a:t>
            </a:r>
            <a:endParaRPr lang="zh-CN" altLang="en-US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2773" name="对象 32772"/>
          <p:cNvGraphicFramePr>
            <a:graphicFrameLocks noChangeAspect="1"/>
          </p:cNvGraphicFramePr>
          <p:nvPr/>
        </p:nvGraphicFramePr>
        <p:xfrm>
          <a:off x="534988" y="924243"/>
          <a:ext cx="696912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540000" imgH="736600" progId="Equation.3">
                  <p:embed/>
                </p:oleObj>
              </mc:Choice>
              <mc:Fallback>
                <p:oleObj name="" r:id="rId1" imgW="2540000" imgH="736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4988" y="924243"/>
                        <a:ext cx="6969125" cy="176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50850" y="2570163"/>
            <a:ext cx="6159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2.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期望的性质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/>
          <p:nvPr/>
        </p:nvSpPr>
        <p:spPr>
          <a:xfrm>
            <a:off x="322580" y="3078321"/>
            <a:ext cx="7848600" cy="5835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1) 设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是常数，则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)=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;</a:t>
            </a:r>
            <a:endParaRPr lang="zh-CN" altLang="en-US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8" name="Rectangle 4"/>
          <p:cNvSpPr/>
          <p:nvPr/>
        </p:nvSpPr>
        <p:spPr>
          <a:xfrm>
            <a:off x="397193" y="5046663"/>
            <a:ext cx="7854950" cy="5222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(4). 设 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相互独立，则 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XY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)=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);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9" name="Rectangle 5"/>
          <p:cNvSpPr/>
          <p:nvPr/>
        </p:nvSpPr>
        <p:spPr>
          <a:xfrm>
            <a:off x="322580" y="3723164"/>
            <a:ext cx="784860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(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2) 若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是常数，则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kX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)=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);</a:t>
            </a:r>
            <a:endParaRPr lang="zh-CN" altLang="en-US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70" name="Rectangle 6"/>
          <p:cNvSpPr/>
          <p:nvPr/>
        </p:nvSpPr>
        <p:spPr>
          <a:xfrm>
            <a:off x="174625" y="4239101"/>
            <a:ext cx="7848600" cy="58356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(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3)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6871" name="对象 36870"/>
          <p:cNvGraphicFramePr>
            <a:graphicFrameLocks noChangeAspect="1"/>
          </p:cNvGraphicFramePr>
          <p:nvPr/>
        </p:nvGraphicFramePr>
        <p:xfrm>
          <a:off x="1226503" y="4077335"/>
          <a:ext cx="34051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511935" imgH="469900" progId="Equation.3">
                  <p:embed/>
                </p:oleObj>
              </mc:Choice>
              <mc:Fallback>
                <p:oleObj name="" r:id="rId3" imgW="1511935" imgH="469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6503" y="4077335"/>
                        <a:ext cx="3405187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对象 36871"/>
          <p:cNvGraphicFramePr>
            <a:graphicFrameLocks noChangeAspect="1"/>
          </p:cNvGraphicFramePr>
          <p:nvPr/>
        </p:nvGraphicFramePr>
        <p:xfrm>
          <a:off x="2212975" y="5398770"/>
          <a:ext cx="37719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1486535" imgH="469900" progId="Equation.3">
                  <p:embed/>
                </p:oleObj>
              </mc:Choice>
              <mc:Fallback>
                <p:oleObj name="" r:id="rId5" imgW="1486535" imgH="469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75" y="5398770"/>
                        <a:ext cx="377190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11"/>
          <p:cNvSpPr txBox="1"/>
          <p:nvPr/>
        </p:nvSpPr>
        <p:spPr>
          <a:xfrm>
            <a:off x="969963" y="5801995"/>
            <a:ext cx="158432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推广：</a:t>
            </a:r>
            <a:endParaRPr lang="zh-CN" altLang="en-US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76" name="AutoShape 12"/>
          <p:cNvSpPr/>
          <p:nvPr/>
        </p:nvSpPr>
        <p:spPr>
          <a:xfrm>
            <a:off x="6443980" y="5730875"/>
            <a:ext cx="2165350" cy="649288"/>
          </a:xfrm>
          <a:prstGeom prst="wedgeRectCallout">
            <a:avLst>
              <a:gd name="adj1" fmla="val -79838"/>
              <a:gd name="adj2" fmla="val -11370"/>
            </a:avLst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(诸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sz="2400" b="1" i="1" baseline="-250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独立时)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6867" grpId="0"/>
      <p:bldP spid="36868" grpId="0"/>
      <p:bldP spid="36869" grpId="0"/>
      <p:bldP spid="36870" grpId="0"/>
      <p:bldP spid="36875" grpId="0"/>
      <p:bldP spid="3687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149225" y="513715"/>
            <a:ext cx="20815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 eaLnBrk="0" hangingPunct="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kern="1200" cap="none" spc="0" normalizeH="0" baseline="0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二、方差</a:t>
            </a:r>
            <a:endParaRPr kumimoji="0" lang="zh-CN" altLang="en-US" b="1" kern="1200" cap="none" spc="0" normalizeH="0" baseline="0" noProof="1" smtClean="0">
              <a:solidFill>
                <a:schemeClr val="accent2"/>
              </a:solidFill>
              <a:latin typeface="Garamond" panose="02020404030301010803" pitchFamily="2" charset="0"/>
              <a:ea typeface="楷体_GB2312" pitchFamily="1" charset="-122"/>
              <a:cs typeface="+mn-cs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379095" y="991553"/>
            <a:ext cx="6159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方差的定义式和计算公式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5" name="Rectangle 9"/>
          <p:cNvSpPr/>
          <p:nvPr/>
        </p:nvSpPr>
        <p:spPr>
          <a:xfrm>
            <a:off x="906145" y="1556385"/>
            <a:ext cx="3887788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{[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)]</a:t>
            </a:r>
            <a:r>
              <a:rPr lang="en-US" altLang="zh-CN" baseline="30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}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4487228" y="1513840"/>
            <a:ext cx="4321175" cy="5302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algn="just" eaLnBrk="0" hangingPunct="0"/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)=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en-US" altLang="zh-CN" baseline="30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)]</a:t>
            </a:r>
            <a:r>
              <a:rPr lang="en-US" altLang="zh-CN" baseline="30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.                  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379095" y="2067878"/>
            <a:ext cx="6159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2.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方差的性质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/>
          <p:nvPr/>
        </p:nvSpPr>
        <p:spPr>
          <a:xfrm>
            <a:off x="541020" y="2560955"/>
            <a:ext cx="7848600" cy="517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(1).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是常数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)=0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);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612458" y="3135630"/>
            <a:ext cx="6337300" cy="517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(2).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若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是常数，则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Var(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</a:t>
            </a:r>
            <a:r>
              <a:rPr lang="en-US" altLang="zh-CN" baseline="30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Var(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);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7413" name="Rectangle 5"/>
          <p:cNvSpPr/>
          <p:nvPr/>
        </p:nvSpPr>
        <p:spPr>
          <a:xfrm>
            <a:off x="612458" y="3746818"/>
            <a:ext cx="3960812" cy="5889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(3).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若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与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独立，则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7414" name="Rectangle 6"/>
          <p:cNvSpPr/>
          <p:nvPr/>
        </p:nvSpPr>
        <p:spPr>
          <a:xfrm>
            <a:off x="1691958" y="4343718"/>
            <a:ext cx="479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spcBef>
                <a:spcPct val="25000"/>
              </a:spcBef>
            </a:pP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±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);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7415" name="Rectangle 6"/>
          <p:cNvSpPr/>
          <p:nvPr/>
        </p:nvSpPr>
        <p:spPr>
          <a:xfrm>
            <a:off x="1044258" y="5007293"/>
            <a:ext cx="7777162" cy="592137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可推广为：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若</a:t>
            </a:r>
            <a:r>
              <a:rPr lang="zh-CN" altLang="en-US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baseline="-250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zh-CN" altLang="en-US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baseline="-25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, …, </a:t>
            </a:r>
            <a:r>
              <a:rPr lang="zh-CN" altLang="en-US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i="1" baseline="-25000" dirty="0">
                <a:latin typeface="Times New Roman" panose="02020603050405020304" pitchFamily="2" charset="0"/>
                <a:ea typeface="楷体_GB2312" pitchFamily="1" charset="-122"/>
              </a:rPr>
              <a:t>n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相互独立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则</a:t>
            </a:r>
            <a:endParaRPr lang="zh-CN" altLang="en-US" baseline="-25000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7416" name="对象 17415"/>
          <p:cNvGraphicFramePr>
            <a:graphicFrameLocks noChangeAspect="1"/>
          </p:cNvGraphicFramePr>
          <p:nvPr/>
        </p:nvGraphicFramePr>
        <p:xfrm>
          <a:off x="1763713" y="5441315"/>
          <a:ext cx="510063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171700" imgH="495300" progId="Equation.3">
                  <p:embed/>
                </p:oleObj>
              </mc:Choice>
              <mc:Fallback>
                <p:oleObj name="" r:id="rId1" imgW="2171700" imgH="495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5441315"/>
                        <a:ext cx="5100637" cy="115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225" grpId="0"/>
      <p:bldP spid="11267" grpId="0" bldLvl="0" animBg="1"/>
      <p:bldP spid="5" grpId="0"/>
      <p:bldP spid="17411" grpId="0"/>
      <p:bldP spid="17412" grpId="0"/>
      <p:bldP spid="17413" grpId="0"/>
      <p:bldP spid="17414" grpId="0"/>
      <p:bldP spid="174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/>
          <p:nvPr/>
        </p:nvSpPr>
        <p:spPr>
          <a:xfrm>
            <a:off x="250825" y="47625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六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种常用随机变量的期望和方差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611188" y="8382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两点分布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1042988" y="1270000"/>
            <a:ext cx="578485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~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(1, 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(1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611188" y="1774825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2.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二项分布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1042988" y="2205038"/>
            <a:ext cx="6051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~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n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n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(1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" name="Text Box 7"/>
          <p:cNvSpPr txBox="1"/>
          <p:nvPr/>
        </p:nvSpPr>
        <p:spPr>
          <a:xfrm>
            <a:off x="611188" y="2709863"/>
            <a:ext cx="20593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3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泊松分布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1044575" y="3213100"/>
            <a:ext cx="45688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~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 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λ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611188" y="370205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4.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均匀分布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72820" y="4206875"/>
            <a:ext cx="27743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~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U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[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]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213" y="4654550"/>
            <a:ext cx="18796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5.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指数分布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3138" y="5159375"/>
            <a:ext cx="5018087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~ 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 1/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λ</a:t>
            </a:r>
            <a:r>
              <a:rPr lang="en-US" altLang="zh-CN" baseline="30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10848" y="3213100"/>
            <a:ext cx="151765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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.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4" name="Text Box 2"/>
          <p:cNvSpPr txBox="1"/>
          <p:nvPr/>
        </p:nvSpPr>
        <p:spPr>
          <a:xfrm>
            <a:off x="684530" y="5570538"/>
            <a:ext cx="23987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Clr>
                <a:srgbClr val="FFFF00"/>
              </a:buClr>
              <a:buFont typeface="Monotype Sorts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6.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正态分布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927475" y="5932488"/>
          <a:ext cx="2238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" imgW="862965" imgH="228600" progId="Equation.3">
                  <p:embed/>
                </p:oleObj>
              </mc:Choice>
              <mc:Fallback>
                <p:oleObj name="" r:id="rId1" imgW="862965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7475" y="5932488"/>
                        <a:ext cx="22383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/>
          <p:cNvSpPr txBox="1"/>
          <p:nvPr/>
        </p:nvSpPr>
        <p:spPr>
          <a:xfrm>
            <a:off x="827088" y="5951538"/>
            <a:ext cx="3384550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若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~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  <a:sym typeface="Math1" pitchFamily="2" charset="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N(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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 </a:t>
            </a:r>
            <a:r>
              <a:rPr lang="en-US" altLang="zh-CN" baseline="30000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，则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5" name="对象 14339"/>
          <p:cNvGraphicFramePr>
            <a:graphicFrameLocks noChangeAspect="1"/>
          </p:cNvGraphicFramePr>
          <p:nvPr/>
        </p:nvGraphicFramePr>
        <p:xfrm>
          <a:off x="6607810" y="1355725"/>
          <a:ext cx="167894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673100" imgH="203200" progId="Equation.3">
                  <p:embed/>
                </p:oleObj>
              </mc:Choice>
              <mc:Fallback>
                <p:oleObj name="" r:id="rId3" imgW="6731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7810" y="1355725"/>
                        <a:ext cx="167894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14339"/>
          <p:cNvGraphicFramePr>
            <a:graphicFrameLocks noChangeAspect="1"/>
          </p:cNvGraphicFramePr>
          <p:nvPr/>
        </p:nvGraphicFramePr>
        <p:xfrm>
          <a:off x="6784340" y="2319020"/>
          <a:ext cx="183769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736600" imgH="203200" progId="Equation.3">
                  <p:embed/>
                </p:oleObj>
              </mc:Choice>
              <mc:Fallback>
                <p:oleObj name="" r:id="rId5" imgW="7366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4340" y="2319020"/>
                        <a:ext cx="183769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14339"/>
          <p:cNvGraphicFramePr>
            <a:graphicFrameLocks noChangeAspect="1"/>
          </p:cNvGraphicFramePr>
          <p:nvPr/>
        </p:nvGraphicFramePr>
        <p:xfrm>
          <a:off x="3629025" y="4045585"/>
          <a:ext cx="291211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7" imgW="1193800" imgH="419100" progId="Equation.3">
                  <p:embed/>
                </p:oleObj>
              </mc:Choice>
              <mc:Fallback>
                <p:oleObj name="" r:id="rId7" imgW="11938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29025" y="4045585"/>
                        <a:ext cx="291211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14339"/>
          <p:cNvGraphicFramePr>
            <a:graphicFrameLocks noChangeAspect="1"/>
          </p:cNvGraphicFramePr>
          <p:nvPr/>
        </p:nvGraphicFramePr>
        <p:xfrm>
          <a:off x="6612890" y="4149090"/>
          <a:ext cx="2080895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9" imgW="901700" imgH="393700" progId="Equation.3">
                  <p:embed/>
                </p:oleObj>
              </mc:Choice>
              <mc:Fallback>
                <p:oleObj name="" r:id="rId9" imgW="90170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2890" y="4149090"/>
                        <a:ext cx="2080895" cy="778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14339"/>
          <p:cNvGraphicFramePr>
            <a:graphicFrameLocks noChangeAspect="1"/>
          </p:cNvGraphicFramePr>
          <p:nvPr/>
        </p:nvGraphicFramePr>
        <p:xfrm>
          <a:off x="5538788" y="4993640"/>
          <a:ext cx="1612900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1" imgW="698500" imgH="393700" progId="Equation.3">
                  <p:embed/>
                </p:oleObj>
              </mc:Choice>
              <mc:Fallback>
                <p:oleObj name="" r:id="rId11" imgW="69850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38788" y="4993640"/>
                        <a:ext cx="1612900" cy="778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14339"/>
          <p:cNvGraphicFramePr>
            <a:graphicFrameLocks noChangeAspect="1"/>
          </p:cNvGraphicFramePr>
          <p:nvPr/>
        </p:nvGraphicFramePr>
        <p:xfrm>
          <a:off x="6416358" y="5962015"/>
          <a:ext cx="167957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3" imgW="673100" imgH="203200" progId="Equation.3">
                  <p:embed/>
                </p:oleObj>
              </mc:Choice>
              <mc:Fallback>
                <p:oleObj name="" r:id="rId13" imgW="6731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16358" y="5962015"/>
                        <a:ext cx="1679575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9" grpId="0" bldLvl="0"/>
      <p:bldP spid="24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5800" y="695325"/>
            <a:ext cx="3763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r>
              <a:rPr lang="en-US" altLang="zh-CN" sz="24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楷体_GB2312" pitchFamily="1" charset="-122"/>
                <a:cs typeface="+mn-ea"/>
              </a:rPr>
              <a:t>    </a:t>
            </a:r>
            <a:r>
              <a:rPr lang="zh-CN" altLang="zh-CN" sz="24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楷体_GB2312" pitchFamily="1" charset="-122"/>
                <a:cs typeface="+mn-ea"/>
              </a:rPr>
              <a:t> </a:t>
            </a:r>
            <a:r>
              <a:rPr lang="zh-CN" altLang="en-US" sz="24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楷体_GB2312" pitchFamily="1" charset="-122"/>
                <a:cs typeface="+mn-ea"/>
              </a:rPr>
              <a:t>正态分布的线性性质：  </a:t>
            </a:r>
            <a:endParaRPr lang="zh-CN" altLang="en-US" sz="2400" b="1" noProof="1" dirty="0">
              <a:effectLst>
                <a:outerShdw blurRad="38100" dist="38100" dir="2700000">
                  <a:srgbClr val="FFFFFF"/>
                </a:outerShdw>
              </a:effectLst>
              <a:ea typeface="楷体_GB2312" pitchFamily="1" charset="-122"/>
            </a:endParaRPr>
          </a:p>
        </p:txBody>
      </p:sp>
      <p:sp>
        <p:nvSpPr>
          <p:cNvPr id="28677" name="Text Box 5"/>
          <p:cNvSpPr txBox="1"/>
          <p:nvPr/>
        </p:nvSpPr>
        <p:spPr>
          <a:xfrm>
            <a:off x="1066800" y="1427163"/>
            <a:ext cx="306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zh-CN" sz="2400" b="1" dirty="0">
                <a:latin typeface="宋体" panose="02010600030101010101" pitchFamily="2" charset="-122"/>
                <a:ea typeface="楷体_GB2312" pitchFamily="1" charset="-122"/>
              </a:rPr>
              <a:t>·</a:t>
            </a:r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设 </a:t>
            </a:r>
            <a:r>
              <a:rPr lang="zh-CN" altLang="zh-CN" sz="2400" b="1" i="1" dirty="0">
                <a:latin typeface="Garamond" panose="02020404030301010803" pitchFamily="2" charset="0"/>
                <a:ea typeface="楷体_GB2312" pitchFamily="1" charset="-122"/>
              </a:rPr>
              <a:t>X</a:t>
            </a:r>
            <a:r>
              <a:rPr lang="zh-CN" altLang="zh-CN" sz="2400" b="1" dirty="0">
                <a:latin typeface="Garamond" panose="02020404030301010803" pitchFamily="2" charset="0"/>
                <a:ea typeface="楷体_GB2312" pitchFamily="1" charset="-122"/>
              </a:rPr>
              <a:t>  </a:t>
            </a:r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～                   </a:t>
            </a:r>
            <a:r>
              <a:rPr lang="zh-CN" altLang="zh-CN" sz="2400" b="1" dirty="0">
                <a:latin typeface="Garamond" panose="02020404030301010803" pitchFamily="2" charset="0"/>
                <a:ea typeface="楷体_GB2312" pitchFamily="1" charset="-122"/>
              </a:rPr>
              <a:t>,</a:t>
            </a:r>
            <a:endParaRPr lang="zh-CN" altLang="zh-CN" sz="2400" b="1" dirty="0">
              <a:latin typeface="Garamond" panose="02020404030301010803" pitchFamily="2" charset="0"/>
              <a:ea typeface="楷体_GB2312" pitchFamily="1" charset="-122"/>
            </a:endParaRPr>
          </a:p>
        </p:txBody>
      </p:sp>
      <p:sp>
        <p:nvSpPr>
          <p:cNvPr id="28679" name="Text Box 7"/>
          <p:cNvSpPr txBox="1"/>
          <p:nvPr/>
        </p:nvSpPr>
        <p:spPr>
          <a:xfrm>
            <a:off x="4029075" y="1397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则</a:t>
            </a:r>
            <a:endParaRPr lang="zh-CN" altLang="en-US" sz="2400" b="1" dirty="0">
              <a:latin typeface="Garamond" panose="02020404030301010803" pitchFamily="2" charset="0"/>
              <a:ea typeface="楷体_GB2312" pitchFamily="1" charset="-122"/>
            </a:endParaRPr>
          </a:p>
        </p:txBody>
      </p:sp>
      <p:sp>
        <p:nvSpPr>
          <p:cNvPr id="28681" name="Rectangle 9"/>
          <p:cNvSpPr/>
          <p:nvPr/>
        </p:nvSpPr>
        <p:spPr>
          <a:xfrm>
            <a:off x="5867400" y="1427163"/>
            <a:ext cx="487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～</a:t>
            </a:r>
            <a:endParaRPr lang="zh-CN" altLang="en-US" sz="2400" b="1" dirty="0">
              <a:latin typeface="Garamond" panose="02020404030301010803" pitchFamily="2" charset="0"/>
              <a:ea typeface="楷体_GB2312" pitchFamily="1" charset="-122"/>
            </a:endParaRPr>
          </a:p>
        </p:txBody>
      </p:sp>
      <p:sp>
        <p:nvSpPr>
          <p:cNvPr id="28682" name="Rectangle 10"/>
          <p:cNvSpPr/>
          <p:nvPr/>
        </p:nvSpPr>
        <p:spPr>
          <a:xfrm>
            <a:off x="6324600" y="1427163"/>
            <a:ext cx="1684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zh-CN" sz="2400" b="1" i="1" dirty="0">
                <a:latin typeface="Garamond" panose="02020404030301010803" pitchFamily="2" charset="0"/>
                <a:ea typeface="楷体_GB2312" pitchFamily="1" charset="-122"/>
              </a:rPr>
              <a:t>N</a:t>
            </a:r>
            <a:r>
              <a:rPr lang="zh-CN" altLang="zh-CN" sz="2400" b="1" dirty="0">
                <a:latin typeface="Garamond" panose="02020404030301010803" pitchFamily="2" charset="0"/>
                <a:ea typeface="楷体_GB2312" pitchFamily="1" charset="-122"/>
              </a:rPr>
              <a:t>  ( 0</a:t>
            </a:r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，</a:t>
            </a:r>
            <a:r>
              <a:rPr lang="zh-CN" altLang="zh-CN" sz="2400" b="1" dirty="0">
                <a:latin typeface="Garamond" panose="02020404030301010803" pitchFamily="2" charset="0"/>
                <a:ea typeface="楷体_GB2312" pitchFamily="1" charset="-122"/>
              </a:rPr>
              <a:t>1 ) .</a:t>
            </a:r>
            <a:endParaRPr lang="zh-CN" altLang="zh-CN" sz="2400" b="1" dirty="0">
              <a:latin typeface="Garamond" panose="02020404030301010803" pitchFamily="2" charset="0"/>
              <a:ea typeface="楷体_GB2312" pitchFamily="1" charset="-122"/>
            </a:endParaRPr>
          </a:p>
        </p:txBody>
      </p:sp>
      <p:sp>
        <p:nvSpPr>
          <p:cNvPr id="28683" name="Text Box 11"/>
          <p:cNvSpPr txBox="1"/>
          <p:nvPr/>
        </p:nvSpPr>
        <p:spPr>
          <a:xfrm>
            <a:off x="1066800" y="2187575"/>
            <a:ext cx="306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zh-CN" sz="2400" b="1" dirty="0">
                <a:latin typeface="宋体" panose="02010600030101010101" pitchFamily="2" charset="-122"/>
                <a:ea typeface="楷体_GB2312" pitchFamily="1" charset="-122"/>
              </a:rPr>
              <a:t>·</a:t>
            </a:r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设 </a:t>
            </a:r>
            <a:r>
              <a:rPr lang="zh-CN" altLang="zh-CN" sz="2400" b="1" i="1" dirty="0">
                <a:latin typeface="Garamond" panose="02020404030301010803" pitchFamily="2" charset="0"/>
                <a:ea typeface="楷体_GB2312" pitchFamily="1" charset="-122"/>
              </a:rPr>
              <a:t>X</a:t>
            </a:r>
            <a:r>
              <a:rPr lang="zh-CN" altLang="zh-CN" sz="2400" b="1" dirty="0">
                <a:latin typeface="Garamond" panose="02020404030301010803" pitchFamily="2" charset="0"/>
                <a:ea typeface="楷体_GB2312" pitchFamily="1" charset="-122"/>
              </a:rPr>
              <a:t>  </a:t>
            </a:r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～                   </a:t>
            </a:r>
            <a:r>
              <a:rPr lang="zh-CN" altLang="zh-CN" sz="2400" b="1" dirty="0">
                <a:latin typeface="Garamond" panose="02020404030301010803" pitchFamily="2" charset="0"/>
                <a:ea typeface="楷体_GB2312" pitchFamily="1" charset="-122"/>
              </a:rPr>
              <a:t>,</a:t>
            </a:r>
            <a:endParaRPr lang="zh-CN" altLang="zh-CN" sz="2400" b="1" dirty="0">
              <a:latin typeface="Garamond" panose="02020404030301010803" pitchFamily="2" charset="0"/>
              <a:ea typeface="楷体_GB2312" pitchFamily="1" charset="-122"/>
            </a:endParaRPr>
          </a:p>
        </p:txBody>
      </p:sp>
      <p:sp>
        <p:nvSpPr>
          <p:cNvPr id="28685" name="Text Box 13"/>
          <p:cNvSpPr txBox="1"/>
          <p:nvPr/>
        </p:nvSpPr>
        <p:spPr>
          <a:xfrm>
            <a:off x="4029075" y="21574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则</a:t>
            </a:r>
            <a:endParaRPr lang="zh-CN" altLang="en-US" sz="2400" b="1" dirty="0">
              <a:latin typeface="Garamond" panose="02020404030301010803" pitchFamily="2" charset="0"/>
              <a:ea typeface="楷体_GB2312" pitchFamily="1" charset="-122"/>
            </a:endParaRPr>
          </a:p>
        </p:txBody>
      </p:sp>
      <p:sp>
        <p:nvSpPr>
          <p:cNvPr id="28687" name="Rectangle 15"/>
          <p:cNvSpPr/>
          <p:nvPr/>
        </p:nvSpPr>
        <p:spPr>
          <a:xfrm>
            <a:off x="5867400" y="2187575"/>
            <a:ext cx="487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～</a:t>
            </a:r>
            <a:endParaRPr lang="zh-CN" altLang="en-US" sz="2400" b="1" dirty="0">
              <a:latin typeface="Garamond" panose="02020404030301010803" pitchFamily="2" charset="0"/>
              <a:ea typeface="楷体_GB2312" pitchFamily="1" charset="-122"/>
            </a:endParaRPr>
          </a:p>
        </p:txBody>
      </p:sp>
      <p:sp>
        <p:nvSpPr>
          <p:cNvPr id="28689" name="Text Box 17"/>
          <p:cNvSpPr txBox="1"/>
          <p:nvPr/>
        </p:nvSpPr>
        <p:spPr>
          <a:xfrm>
            <a:off x="1066800" y="2874963"/>
            <a:ext cx="3490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zh-CN" sz="2400" b="1" dirty="0">
                <a:latin typeface="宋体" panose="02010600030101010101" pitchFamily="2" charset="-122"/>
                <a:ea typeface="楷体_GB2312" pitchFamily="1" charset="-122"/>
              </a:rPr>
              <a:t>·</a:t>
            </a:r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设 </a:t>
            </a:r>
            <a:r>
              <a:rPr lang="zh-CN" altLang="zh-CN" sz="2400" b="1" i="1" dirty="0">
                <a:latin typeface="Garamond" panose="02020404030301010803" pitchFamily="2" charset="0"/>
                <a:ea typeface="楷体_GB2312" pitchFamily="1" charset="-122"/>
              </a:rPr>
              <a:t>X</a:t>
            </a:r>
            <a:r>
              <a:rPr lang="zh-CN" altLang="zh-CN" sz="2400" b="1" dirty="0">
                <a:latin typeface="Garamond" panose="02020404030301010803" pitchFamily="2" charset="0"/>
                <a:ea typeface="楷体_GB2312" pitchFamily="1" charset="-122"/>
              </a:rPr>
              <a:t> , </a:t>
            </a:r>
            <a:r>
              <a:rPr lang="zh-CN" altLang="zh-CN" sz="2400" b="1" i="1" dirty="0">
                <a:latin typeface="Garamond" panose="02020404030301010803" pitchFamily="2" charset="0"/>
                <a:ea typeface="楷体_GB2312" pitchFamily="1" charset="-122"/>
              </a:rPr>
              <a:t>Y</a:t>
            </a:r>
            <a:r>
              <a:rPr lang="zh-CN" altLang="zh-CN" sz="2400" b="1" dirty="0">
                <a:latin typeface="Garamond" panose="02020404030301010803" pitchFamily="2" charset="0"/>
                <a:ea typeface="楷体_GB2312" pitchFamily="1" charset="-122"/>
              </a:rPr>
              <a:t>  </a:t>
            </a:r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相互独立，且</a:t>
            </a:r>
            <a:endParaRPr lang="zh-CN" altLang="en-US" sz="2400" b="1" dirty="0">
              <a:latin typeface="Garamond" panose="02020404030301010803" pitchFamily="2" charset="0"/>
              <a:ea typeface="楷体_GB2312" pitchFamily="1" charset="-122"/>
            </a:endParaRPr>
          </a:p>
        </p:txBody>
      </p:sp>
      <p:sp>
        <p:nvSpPr>
          <p:cNvPr id="28692" name="Text Box 20"/>
          <p:cNvSpPr txBox="1"/>
          <p:nvPr/>
        </p:nvSpPr>
        <p:spPr>
          <a:xfrm>
            <a:off x="1216025" y="3451225"/>
            <a:ext cx="487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400" b="1" dirty="0">
                <a:latin typeface="Garamond" panose="02020404030301010803" pitchFamily="2" charset="0"/>
                <a:ea typeface="楷体_GB2312" pitchFamily="1" charset="-122"/>
              </a:rPr>
              <a:t>则</a:t>
            </a:r>
            <a:endParaRPr lang="zh-CN" altLang="en-US" sz="2400" b="1" dirty="0">
              <a:latin typeface="Garamond" panose="02020404030301010803" pitchFamily="2" charset="0"/>
              <a:ea typeface="楷体_GB2312" pitchFamily="1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482850" y="1419225"/>
          <a:ext cx="1263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610235" imgH="229235" progId="Equation.3">
                  <p:embed/>
                </p:oleObj>
              </mc:Choice>
              <mc:Fallback>
                <p:oleObj name="" r:id="rId1" imgW="610235" imgH="22923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2850" y="1419225"/>
                        <a:ext cx="12636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500563" y="1203325"/>
          <a:ext cx="1420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687070" imgH="394335" progId="Equation.3">
                  <p:embed/>
                </p:oleObj>
              </mc:Choice>
              <mc:Fallback>
                <p:oleObj name="" r:id="rId3" imgW="687070" imgH="39433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203325"/>
                        <a:ext cx="14208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555875" y="2139950"/>
          <a:ext cx="1263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610235" imgH="229235" progId="Equation.3">
                  <p:embed/>
                </p:oleObj>
              </mc:Choice>
              <mc:Fallback>
                <p:oleObj name="" r:id="rId5" imgW="610235" imgH="22923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2139950"/>
                        <a:ext cx="12636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0563" y="2211388"/>
          <a:ext cx="14478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6" imgW="699770" imgH="177800" progId="Equation.3">
                  <p:embed/>
                </p:oleObj>
              </mc:Choice>
              <mc:Fallback>
                <p:oleObj name="" r:id="rId6" imgW="699770" imgH="177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0563" y="2211388"/>
                        <a:ext cx="1447800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6300788" y="2211388"/>
          <a:ext cx="2132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8" imgW="1029970" imgH="229235" progId="Equation.3">
                  <p:embed/>
                </p:oleObj>
              </mc:Choice>
              <mc:Fallback>
                <p:oleObj name="" r:id="rId8" imgW="1029970" imgH="22923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00788" y="2211388"/>
                        <a:ext cx="21320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4500563" y="2860675"/>
          <a:ext cx="19319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0" imgW="991870" imgH="241300" progId="Equation.3">
                  <p:embed/>
                </p:oleObj>
              </mc:Choice>
              <mc:Fallback>
                <p:oleObj name="" r:id="rId10" imgW="991870" imgH="2413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00563" y="2860675"/>
                        <a:ext cx="193198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6516688" y="2860675"/>
          <a:ext cx="18557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2" imgW="953770" imgH="241300" progId="Equation.3">
                  <p:embed/>
                </p:oleObj>
              </mc:Choice>
              <mc:Fallback>
                <p:oleObj name="" r:id="rId12" imgW="953770" imgH="2413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16688" y="2860675"/>
                        <a:ext cx="185578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622425" y="3508375"/>
          <a:ext cx="15763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4" imgW="762000" imgH="177800" progId="Equation.3">
                  <p:embed/>
                </p:oleObj>
              </mc:Choice>
              <mc:Fallback>
                <p:oleObj name="" r:id="rId14" imgW="762000" imgH="177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22425" y="3508375"/>
                        <a:ext cx="157638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275013" y="3506788"/>
            <a:ext cx="538162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1800" b="1" dirty="0">
                <a:latin typeface="Garamond" panose="02020404030301010803" pitchFamily="2" charset="0"/>
                <a:ea typeface="楷体_GB2312" pitchFamily="1" charset="-122"/>
                <a:sym typeface="Arial" panose="020B0604020202020204" pitchFamily="34" charset="0"/>
              </a:rPr>
              <a:t>～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3708400" y="3435350"/>
          <a:ext cx="4003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6" imgW="1930400" imgH="241300" progId="Equation.3">
                  <p:embed/>
                </p:oleObj>
              </mc:Choice>
              <mc:Fallback>
                <p:oleObj name="" r:id="rId16" imgW="1930400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08400" y="3435350"/>
                        <a:ext cx="40036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animBg="1"/>
      <p:bldP spid="28677" grpId="0"/>
      <p:bldP spid="28679" grpId="0"/>
      <p:bldP spid="28681" grpId="0"/>
      <p:bldP spid="28682" grpId="0"/>
      <p:bldP spid="28683" grpId="0"/>
      <p:bldP spid="28685" grpId="0"/>
      <p:bldP spid="28687" grpId="0"/>
      <p:bldP spid="28689" grpId="0"/>
      <p:bldP spid="28692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149225" y="513715"/>
            <a:ext cx="20815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 eaLnBrk="0" hangingPunct="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b="1" kern="1200" cap="none" spc="0" normalizeH="0" baseline="0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三、协方差</a:t>
            </a:r>
            <a:endParaRPr kumimoji="0" lang="zh-CN" altLang="en-US" b="1" kern="1200" cap="none" spc="0" normalizeH="0" baseline="0" noProof="1" smtClean="0">
              <a:solidFill>
                <a:schemeClr val="accent2"/>
              </a:solidFill>
              <a:latin typeface="Garamond" panose="02020404030301010803" pitchFamily="2" charset="0"/>
              <a:ea typeface="楷体_GB2312" pitchFamily="1" charset="-122"/>
              <a:cs typeface="+mn-cs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379095" y="991553"/>
            <a:ext cx="6159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协方差的定义式和计算公式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379095" y="2641918"/>
            <a:ext cx="6159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2.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协方差的性质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24583"/>
          <p:cNvGraphicFramePr>
            <a:graphicFrameLocks noChangeAspect="1"/>
          </p:cNvGraphicFramePr>
          <p:nvPr/>
        </p:nvGraphicFramePr>
        <p:xfrm>
          <a:off x="1246505" y="1575435"/>
          <a:ext cx="558101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387600" imgH="215900" progId="Equation.3">
                  <p:embed/>
                </p:oleObj>
              </mc:Choice>
              <mc:Fallback>
                <p:oleObj name="" r:id="rId1" imgW="2387600" imgH="215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6505" y="1575435"/>
                        <a:ext cx="5581015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4583"/>
          <p:cNvGraphicFramePr>
            <a:graphicFrameLocks noChangeAspect="1"/>
          </p:cNvGraphicFramePr>
          <p:nvPr/>
        </p:nvGraphicFramePr>
        <p:xfrm>
          <a:off x="1241743" y="2147888"/>
          <a:ext cx="483997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070100" imgH="203200" progId="Equation.3">
                  <p:embed/>
                </p:oleObj>
              </mc:Choice>
              <mc:Fallback>
                <p:oleObj name="" r:id="rId3" imgW="20701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743" y="2147888"/>
                        <a:ext cx="4839970" cy="477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/>
          <p:nvPr/>
        </p:nvSpPr>
        <p:spPr>
          <a:xfrm>
            <a:off x="517525" y="356616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(2)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107440" y="3585845"/>
            <a:ext cx="68287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结合律</a:t>
            </a:r>
            <a:r>
              <a:rPr lang="zh-CN" altLang="en-US" i="1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aX+b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  cY+d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ac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517843" y="4073208"/>
            <a:ext cx="81292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(3) 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分配律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+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463550" y="4575810"/>
            <a:ext cx="66198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(4) 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)+2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467995" y="5153025"/>
            <a:ext cx="25863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(5) 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[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]</a:t>
            </a:r>
            <a:r>
              <a:rPr lang="zh-CN" altLang="en-US" baseline="30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baseline="30000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7995" y="5179378"/>
          <a:ext cx="25860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1206500" imgH="215900" progId="Equation.3">
                  <p:embed/>
                </p:oleObj>
              </mc:Choice>
              <mc:Fallback>
                <p:oleObj name="" r:id="rId5" imgW="1206500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7995" y="5179378"/>
                        <a:ext cx="2586038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973773" y="5657215"/>
            <a:ext cx="6021387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等号成立当且仅当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有线性关系，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0" name="Text Box 5"/>
          <p:cNvSpPr txBox="1"/>
          <p:nvPr/>
        </p:nvSpPr>
        <p:spPr>
          <a:xfrm>
            <a:off x="6735128" y="5657215"/>
            <a:ext cx="1800225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存在常数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5210" y="6089968"/>
            <a:ext cx="442595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使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{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bX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} = 1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" name="Rectangle 20"/>
          <p:cNvSpPr/>
          <p:nvPr/>
        </p:nvSpPr>
        <p:spPr>
          <a:xfrm>
            <a:off x="539750" y="3134360"/>
            <a:ext cx="54686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(1) 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交换律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5" grpId="0"/>
      <p:bldP spid="16" grpId="0"/>
      <p:bldP spid="20" grpId="0"/>
      <p:bldP spid="19" grpId="0" bldLvl="0"/>
      <p:bldP spid="21" grpId="0" bldLvl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Text Box 2"/>
          <p:cNvSpPr txBox="1"/>
          <p:nvPr/>
        </p:nvSpPr>
        <p:spPr>
          <a:xfrm>
            <a:off x="382270" y="1493838"/>
            <a:ext cx="7811770" cy="68199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      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b="1" dirty="0"/>
              <a:t>前面我们学习了随机变量的期望和方差.</a:t>
            </a:r>
            <a:endParaRPr lang="zh-CN" altLang="en-US" b="1" dirty="0"/>
          </a:p>
        </p:txBody>
      </p:sp>
      <p:sp>
        <p:nvSpPr>
          <p:cNvPr id="2" name="Text Box 2"/>
          <p:cNvSpPr txBox="1"/>
          <p:nvPr/>
        </p:nvSpPr>
        <p:spPr>
          <a:xfrm>
            <a:off x="1983105" y="762635"/>
            <a:ext cx="48037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§4.3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协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方差与相关系数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2270" y="1462405"/>
            <a:ext cx="8423910" cy="17151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      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</a:t>
            </a:r>
            <a:r>
              <a:rPr lang="zh-CN" altLang="en-US" b="1" dirty="0"/>
              <a:t>期望体现了随机变量取值的平均水平，方差</a:t>
            </a:r>
            <a:r>
              <a:rPr lang="zh-CN" altLang="en-US" b="1" dirty="0">
                <a:sym typeface="+mn-ea"/>
              </a:rPr>
              <a:t>度量了随机变量取值偏离其中心(均值)的程度.</a:t>
            </a:r>
            <a:endParaRPr lang="zh-CN" altLang="en-US" dirty="0"/>
          </a:p>
        </p:txBody>
      </p:sp>
      <p:sp>
        <p:nvSpPr>
          <p:cNvPr id="4" name="Text Box 2"/>
          <p:cNvSpPr txBox="1"/>
          <p:nvPr/>
        </p:nvSpPr>
        <p:spPr>
          <a:xfrm>
            <a:off x="365760" y="2493645"/>
            <a:ext cx="8441055" cy="11982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</a:t>
            </a:r>
            <a:r>
              <a:rPr lang="zh-CN" altLang="en-US" b="1" dirty="0">
                <a:sym typeface="+mn-ea"/>
              </a:rPr>
              <a:t>期望和方差</a:t>
            </a:r>
            <a:r>
              <a:rPr lang="zh-CN" altLang="en-US" b="1" dirty="0"/>
              <a:t>是随机变量的两个重要的数字特征.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08" name="Rectangle 4"/>
          <p:cNvSpPr/>
          <p:nvPr/>
        </p:nvSpPr>
        <p:spPr>
          <a:xfrm>
            <a:off x="683578" y="3850640"/>
            <a:ext cx="41402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对于二维随机向量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endParaRPr lang="zh-CN" altLang="en-US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09" name="Rectangle 5"/>
          <p:cNvSpPr/>
          <p:nvPr/>
        </p:nvSpPr>
        <p:spPr>
          <a:xfrm>
            <a:off x="4571365" y="3850640"/>
            <a:ext cx="39039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除了其分量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的期望</a:t>
            </a:r>
            <a:endParaRPr lang="zh-CN" altLang="en-US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10" name="Rectangle 6"/>
          <p:cNvSpPr/>
          <p:nvPr/>
        </p:nvSpPr>
        <p:spPr>
          <a:xfrm>
            <a:off x="324803" y="4339590"/>
            <a:ext cx="20593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与方差之外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endParaRPr lang="zh-CN" altLang="en-US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11" name="Rectangle 7"/>
          <p:cNvSpPr/>
          <p:nvPr/>
        </p:nvSpPr>
        <p:spPr>
          <a:xfrm>
            <a:off x="2267903" y="4355465"/>
            <a:ext cx="31318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还有一些数字特征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endParaRPr lang="zh-CN" altLang="en-US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12" name="Rectangle 8"/>
          <p:cNvSpPr/>
          <p:nvPr/>
        </p:nvSpPr>
        <p:spPr>
          <a:xfrm>
            <a:off x="5312728" y="4339590"/>
            <a:ext cx="31000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用以刻画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与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之间</a:t>
            </a:r>
            <a:endParaRPr lang="zh-CN" altLang="en-US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13" name="Rectangle 9"/>
          <p:cNvSpPr/>
          <p:nvPr/>
        </p:nvSpPr>
        <p:spPr>
          <a:xfrm>
            <a:off x="324803" y="4844415"/>
            <a:ext cx="23279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的相关程度，</a:t>
            </a:r>
            <a:endParaRPr lang="zh-CN" altLang="en-US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14" name="Rectangle 10"/>
          <p:cNvSpPr/>
          <p:nvPr/>
        </p:nvSpPr>
        <p:spPr>
          <a:xfrm>
            <a:off x="2267903" y="4858703"/>
            <a:ext cx="62604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其中最主要的就是下面要讨论的协方差</a:t>
            </a:r>
            <a:endParaRPr lang="zh-CN" altLang="en-US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15" name="Rectangle 11"/>
          <p:cNvSpPr/>
          <p:nvPr/>
        </p:nvSpPr>
        <p:spPr>
          <a:xfrm>
            <a:off x="297815" y="5347653"/>
            <a:ext cx="22590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和相关系数</a:t>
            </a:r>
            <a:r>
              <a:rPr lang="en-US" altLang="zh-CN" b="1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21510" grpId="0"/>
      <p:bldP spid="21511" grpId="0"/>
      <p:bldP spid="21512" grpId="0"/>
      <p:bldP spid="21513" grpId="0"/>
      <p:bldP spid="21514" grpId="0"/>
      <p:bldP spid="21515" grpId="0"/>
      <p:bldP spid="3" grpId="0"/>
      <p:bldP spid="4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468313" y="2277745"/>
            <a:ext cx="30972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相关系数性质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55" name="Rectangle 4"/>
          <p:cNvSpPr/>
          <p:nvPr/>
        </p:nvSpPr>
        <p:spPr>
          <a:xfrm>
            <a:off x="468313" y="3495040"/>
            <a:ext cx="7688262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和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独立时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ρ</a:t>
            </a:r>
            <a:r>
              <a:rPr lang="zh-CN" altLang="en-US" i="1" baseline="-25000" dirty="0">
                <a:latin typeface="Times New Roman" panose="02020603050405020304" pitchFamily="2" charset="0"/>
                <a:ea typeface="楷体_GB2312" pitchFamily="1" charset="-122"/>
              </a:rPr>
              <a:t>XY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=0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但其逆命题不真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/>
          <p:nvPr/>
        </p:nvSpPr>
        <p:spPr>
          <a:xfrm>
            <a:off x="3205163" y="4099878"/>
            <a:ext cx="4572000" cy="517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存在常数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≠0)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57" name="Text Box 6"/>
          <p:cNvSpPr txBox="1"/>
          <p:nvPr/>
        </p:nvSpPr>
        <p:spPr>
          <a:xfrm>
            <a:off x="830263" y="4674870"/>
            <a:ext cx="8135937" cy="5810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使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{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bX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} = 1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，即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以概率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线性相关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.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8" name="AutoShape 7"/>
          <p:cNvSpPr/>
          <p:nvPr/>
        </p:nvSpPr>
        <p:spPr>
          <a:xfrm>
            <a:off x="2339975" y="4284028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4582" name="对象 23558"/>
          <p:cNvGraphicFramePr>
            <a:graphicFrameLocks noChangeAspect="1"/>
          </p:cNvGraphicFramePr>
          <p:nvPr/>
        </p:nvGraphicFramePr>
        <p:xfrm>
          <a:off x="4213225" y="413956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16205" imgH="219710" progId="Equation.3">
                  <p:embed/>
                </p:oleObj>
              </mc:Choice>
              <mc:Fallback>
                <p:oleObj name="" r:id="rId1" imgW="116205" imgH="21971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3225" y="4139565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9"/>
          <p:cNvSpPr txBox="1"/>
          <p:nvPr/>
        </p:nvSpPr>
        <p:spPr>
          <a:xfrm>
            <a:off x="468313" y="4068128"/>
            <a:ext cx="1922462" cy="588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(3). |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ρ</a:t>
            </a:r>
            <a:r>
              <a:rPr lang="zh-CN" altLang="en-US" i="1" baseline="-25000" dirty="0">
                <a:latin typeface="Times New Roman" panose="02020603050405020304" pitchFamily="2" charset="0"/>
                <a:ea typeface="楷体_GB2312" pitchFamily="1" charset="-122"/>
              </a:rPr>
              <a:t>XY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|=1</a:t>
            </a:r>
            <a:endParaRPr lang="el-GR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61" name="Rectangle 10"/>
          <p:cNvSpPr/>
          <p:nvPr/>
        </p:nvSpPr>
        <p:spPr>
          <a:xfrm>
            <a:off x="179388" y="487680"/>
            <a:ext cx="30241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2" charset="0"/>
                <a:ea typeface="楷体_GB2312" pitchFamily="1" charset="-122"/>
              </a:rPr>
              <a:t>四、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2" charset="0"/>
                <a:ea typeface="楷体_GB2312" pitchFamily="1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2" charset="0"/>
                <a:ea typeface="楷体_GB2312" pitchFamily="1" charset="-122"/>
              </a:rPr>
              <a:t>相关系数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62" name="Rectangle 11"/>
          <p:cNvSpPr/>
          <p:nvPr/>
        </p:nvSpPr>
        <p:spPr>
          <a:xfrm>
            <a:off x="539750" y="1280795"/>
            <a:ext cx="13442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定义式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3565" name="对象 23564"/>
          <p:cNvGraphicFramePr>
            <a:graphicFrameLocks noChangeAspect="1"/>
          </p:cNvGraphicFramePr>
          <p:nvPr/>
        </p:nvGraphicFramePr>
        <p:xfrm>
          <a:off x="1968818" y="1023303"/>
          <a:ext cx="419576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511300" imgH="444500" progId="Equation.3">
                  <p:embed/>
                </p:oleObj>
              </mc:Choice>
              <mc:Fallback>
                <p:oleObj name="" r:id="rId3" imgW="1511300" imgH="444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818" y="1023303"/>
                        <a:ext cx="4195762" cy="1058862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7" name="组合 23566"/>
          <p:cNvGrpSpPr/>
          <p:nvPr/>
        </p:nvGrpSpPr>
        <p:grpSpPr>
          <a:xfrm>
            <a:off x="469900" y="2855278"/>
            <a:ext cx="2590800" cy="573087"/>
            <a:chOff x="0" y="0"/>
            <a:chExt cx="4080" cy="904"/>
          </a:xfrm>
        </p:grpSpPr>
        <p:sp>
          <p:nvSpPr>
            <p:cNvPr id="24591" name="Rectangle 4"/>
            <p:cNvSpPr/>
            <p:nvPr/>
          </p:nvSpPr>
          <p:spPr>
            <a:xfrm>
              <a:off x="0" y="1"/>
              <a:ext cx="4080" cy="8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170" tIns="46990" rIns="90170" bIns="46990" anchor="t">
              <a:spAutoFit/>
            </a:bodyPr>
            <a:p>
              <a:pPr eaLnBrk="0" hangingPunct="0"/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(1)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.      ；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592" name="对象 2356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33" y="0"/>
            <a:ext cx="1620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5" imgW="584835" imgH="254000" progId="Equation.DSMT4">
                    <p:embed/>
                  </p:oleObj>
                </mc:Choice>
                <mc:Fallback>
                  <p:oleObj name="" r:id="rId5" imgW="584835" imgH="2540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3" y="0"/>
                          <a:ext cx="1620" cy="9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5"/>
          <p:cNvSpPr/>
          <p:nvPr/>
        </p:nvSpPr>
        <p:spPr>
          <a:xfrm>
            <a:off x="2532063" y="2904490"/>
            <a:ext cx="55229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当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ρ</a:t>
            </a:r>
            <a:r>
              <a:rPr lang="zh-CN" altLang="en-US" i="1" baseline="-25000" dirty="0">
                <a:latin typeface="Times New Roman" panose="02020603050405020304" pitchFamily="2" charset="0"/>
                <a:ea typeface="楷体_GB2312" pitchFamily="1" charset="-122"/>
              </a:rPr>
              <a:t>XY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=0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时，称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与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互不相关；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6" grpId="0"/>
      <p:bldP spid="23557" grpId="0"/>
      <p:bldP spid="23558" grpId="0" bldLvl="0" animBg="1"/>
      <p:bldP spid="23560" grpId="0"/>
      <p:bldP spid="23562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-133985" y="59245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 algn="l"/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>
                <a:ea typeface="宋体" panose="02010600030101010101" pitchFamily="2" charset="-122"/>
              </a:rPr>
              <a:t>二维随机向量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i="1" dirty="0"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i="1" dirty="0">
                <a:ea typeface="宋体" panose="02010600030101010101" pitchFamily="2" charset="-122"/>
                <a:sym typeface="+mn-ea"/>
              </a:rPr>
              <a:t>,Y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) </a:t>
            </a:r>
            <a:r>
              <a:rPr lang="zh-CN">
                <a:ea typeface="宋体" panose="02010600030101010101" pitchFamily="2" charset="-122"/>
                <a:sym typeface="+mn-ea"/>
              </a:rPr>
              <a:t>满足</a:t>
            </a:r>
            <a:endParaRPr lang="zh-CN" altLang="en-US"/>
          </a:p>
        </p:txBody>
      </p:sp>
      <p:graphicFrame>
        <p:nvGraphicFramePr>
          <p:cNvPr id="11" name="对象 24583"/>
          <p:cNvGraphicFramePr>
            <a:graphicFrameLocks noChangeAspect="1"/>
          </p:cNvGraphicFramePr>
          <p:nvPr/>
        </p:nvGraphicFramePr>
        <p:xfrm>
          <a:off x="4284663" y="629285"/>
          <a:ext cx="289877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320165" imgH="203200" progId="Equation.3">
                  <p:embed/>
                </p:oleObj>
              </mc:Choice>
              <mc:Fallback>
                <p:oleObj name="" r:id="rId1" imgW="1320165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4663" y="629285"/>
                        <a:ext cx="2898775" cy="448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6"/>
          <p:cNvSpPr txBox="1"/>
          <p:nvPr/>
        </p:nvSpPr>
        <p:spPr>
          <a:xfrm>
            <a:off x="7183755" y="520700"/>
            <a:ext cx="2153920" cy="58610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lnSpc>
                <a:spcPct val="115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则有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(  ).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4" name="对象 24583"/>
          <p:cNvGraphicFramePr>
            <a:graphicFrameLocks noChangeAspect="1"/>
          </p:cNvGraphicFramePr>
          <p:nvPr/>
        </p:nvGraphicFramePr>
        <p:xfrm>
          <a:off x="788353" y="1283335"/>
          <a:ext cx="323532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473200" imgH="203200" progId="Equation.3">
                  <p:embed/>
                </p:oleObj>
              </mc:Choice>
              <mc:Fallback>
                <p:oleObj name="" r:id="rId3" imgW="14732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353" y="1283335"/>
                        <a:ext cx="3235325" cy="448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4583"/>
          <p:cNvGraphicFramePr>
            <a:graphicFrameLocks noChangeAspect="1"/>
          </p:cNvGraphicFramePr>
          <p:nvPr/>
        </p:nvGraphicFramePr>
        <p:xfrm>
          <a:off x="4379278" y="1293495"/>
          <a:ext cx="337502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1536700" imgH="203200" progId="Equation.3">
                  <p:embed/>
                </p:oleObj>
              </mc:Choice>
              <mc:Fallback>
                <p:oleObj name="" r:id="rId5" imgW="15367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9278" y="1293495"/>
                        <a:ext cx="3375025" cy="448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4"/>
          <p:cNvSpPr/>
          <p:nvPr/>
        </p:nvSpPr>
        <p:spPr>
          <a:xfrm>
            <a:off x="755650" y="1800225"/>
            <a:ext cx="3496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与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相互</a:t>
            </a:r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独立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4318635" y="1800225"/>
            <a:ext cx="3496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与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不</a:t>
            </a:r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独立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78740" y="2369820"/>
            <a:ext cx="47974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l"/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i="1" dirty="0"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i="1" dirty="0">
                <a:ea typeface="宋体" panose="02010600030101010101" pitchFamily="2" charset="-122"/>
                <a:sym typeface="+mn-ea"/>
              </a:rPr>
              <a:t>,Y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为</a:t>
            </a:r>
            <a:r>
              <a:rPr lang="zh-CN">
                <a:ea typeface="宋体" panose="02010600030101010101" pitchFamily="2" charset="-122"/>
              </a:rPr>
              <a:t>二维随机向量，且</a:t>
            </a:r>
            <a:endParaRPr lang="zh-CN" altLang="en-US"/>
          </a:p>
        </p:txBody>
      </p:sp>
      <p:graphicFrame>
        <p:nvGraphicFramePr>
          <p:cNvPr id="20" name="对象 24583"/>
          <p:cNvGraphicFramePr>
            <a:graphicFrameLocks noChangeAspect="1"/>
          </p:cNvGraphicFramePr>
          <p:nvPr/>
        </p:nvGraphicFramePr>
        <p:xfrm>
          <a:off x="4593590" y="2447925"/>
          <a:ext cx="423354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2070100" imgH="215900" progId="Equation.3">
                  <p:embed/>
                </p:oleObj>
              </mc:Choice>
              <mc:Fallback>
                <p:oleObj name="" r:id="rId7" imgW="2070100" imgH="215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3590" y="2447925"/>
                        <a:ext cx="4233545" cy="443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35280" y="2927350"/>
            <a:ext cx="8826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l"/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23" name="对象 24583"/>
          <p:cNvGraphicFramePr>
            <a:graphicFrameLocks noChangeAspect="1"/>
          </p:cNvGraphicFramePr>
          <p:nvPr/>
        </p:nvGraphicFramePr>
        <p:xfrm>
          <a:off x="985520" y="3018473"/>
          <a:ext cx="2806065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1371600" imgH="203200" progId="Equation.3">
                  <p:embed/>
                </p:oleObj>
              </mc:Choice>
              <mc:Fallback>
                <p:oleObj name="" r:id="rId9" imgW="13716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5520" y="3018473"/>
                        <a:ext cx="2806065" cy="417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4"/>
          <p:cNvSpPr/>
          <p:nvPr/>
        </p:nvSpPr>
        <p:spPr>
          <a:xfrm>
            <a:off x="199390" y="3521075"/>
            <a:ext cx="79984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dirty="0">
                <a:ea typeface="宋体" panose="02010600030101010101" pitchFamily="2" charset="-122"/>
                <a:cs typeface="Times New Roman" panose="02020603050405020304" pitchFamily="2" charset="0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已知随机变量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~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2" charset="0"/>
                <a:ea typeface="楷体_GB2312" pitchFamily="1" charset="-122"/>
                <a:sym typeface="Math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N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(-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,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6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那么</a:t>
            </a:r>
            <a:r>
              <a:rPr lang="zh-CN" altLang="en-US" i="1" dirty="0"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zh-CN" altLang="en-US" i="1" dirty="0"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zh-CN" altLang="en-US" baseline="30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=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___.</a:t>
            </a:r>
            <a:endParaRPr lang="zh-CN" altLang="en-US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494" name="文本框 20493"/>
          <p:cNvSpPr txBox="1"/>
          <p:nvPr/>
        </p:nvSpPr>
        <p:spPr>
          <a:xfrm>
            <a:off x="2813050" y="289179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97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5" name="对象 24583"/>
          <p:cNvGraphicFramePr>
            <a:graphicFrameLocks noChangeAspect="1"/>
          </p:cNvGraphicFramePr>
          <p:nvPr/>
        </p:nvGraphicFramePr>
        <p:xfrm>
          <a:off x="8197851" y="642303"/>
          <a:ext cx="33528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152400" imgH="165100" progId="Equation.3">
                  <p:embed/>
                </p:oleObj>
              </mc:Choice>
              <mc:Fallback>
                <p:oleObj name="" r:id="rId11" imgW="152400" imgH="1651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97851" y="642303"/>
                        <a:ext cx="33528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852920" y="3521075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10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8" name="文本框 99"/>
          <p:cNvSpPr txBox="1"/>
          <p:nvPr/>
        </p:nvSpPr>
        <p:spPr>
          <a:xfrm>
            <a:off x="107950" y="4432300"/>
            <a:ext cx="51689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304800" eaLnBrk="0" hangingPunct="0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2" charset="0"/>
              </a:rPr>
              <a:t>(1)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的边缘概率分布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(2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判断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是否相互独立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304800" eaLnBrk="0" hangingPunct="0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(3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i="1" dirty="0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i="1" dirty="0"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的相关系数      </a:t>
            </a:r>
            <a:r>
              <a:rPr lang="en-US" altLang="zh-CN" i="1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"/>
          <p:cNvSpPr txBox="1"/>
          <p:nvPr/>
        </p:nvSpPr>
        <p:spPr>
          <a:xfrm>
            <a:off x="179070" y="4071620"/>
            <a:ext cx="75622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ea typeface="宋体" panose="02010600030101010101" pitchFamily="2" charset="-122"/>
                <a:cs typeface="Times New Roman" panose="02020603050405020304" pitchFamily="2" charset="0"/>
                <a:sym typeface="Arial" panose="020B0604020202020204" pitchFamily="34" charset="0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已知随机向量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X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, 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的联合概率分布如下：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" name="表格 -1"/>
          <p:cNvGraphicFramePr>
            <a:graphicFrameLocks noGrp="1"/>
          </p:cNvGraphicFramePr>
          <p:nvPr/>
        </p:nvGraphicFramePr>
        <p:xfrm>
          <a:off x="5760720" y="4725670"/>
          <a:ext cx="1887855" cy="1341120"/>
        </p:xfrm>
        <a:graphic>
          <a:graphicData uri="http://schemas.openxmlformats.org/drawingml/2006/table">
            <a:tbl>
              <a:tblPr/>
              <a:tblGrid>
                <a:gridCol w="657225"/>
                <a:gridCol w="609600"/>
                <a:gridCol w="620713"/>
              </a:tblGrid>
              <a:tr h="37147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1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1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  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1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marL="0" marR="0" marT="0" marB="1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0.1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marL="0" marR="0" marT="0" marB="1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</a:rPr>
                        <a:t> 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.2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marL="0" marR="0" marT="0" marB="1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marL="0" marR="0" marT="0" marB="1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</a:rPr>
                        <a:t> 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.3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marL="0" marR="0" marT="0" marB="1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</a:rPr>
                        <a:t> 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楷体_GB2312" pitchFamily="1" charset="-122"/>
                          <a:cs typeface="Times New Roman" panose="02020603050405020304" pitchFamily="2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楷体_GB2312" pitchFamily="1" charset="-122"/>
                        <a:cs typeface="Times New Roman" panose="02020603050405020304" pitchFamily="2" charset="0"/>
                      </a:endParaRPr>
                    </a:p>
                  </a:txBody>
                  <a:tcPr marL="0" marR="0" marT="0" marB="1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直接连接符 2"/>
          <p:cNvCxnSpPr/>
          <p:nvPr/>
        </p:nvCxnSpPr>
        <p:spPr>
          <a:xfrm>
            <a:off x="5768658" y="4744720"/>
            <a:ext cx="604838" cy="552450"/>
          </a:xfrm>
          <a:prstGeom prst="line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908584" y="5804694"/>
          <a:ext cx="74041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266700" imgH="215900" progId="Equation.3">
                  <p:embed/>
                </p:oleObj>
              </mc:Choice>
              <mc:Fallback>
                <p:oleObj name="" r:id="rId13" imgW="266700" imgH="215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8584" y="5804694"/>
                        <a:ext cx="740410" cy="51435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 bldLvl="0"/>
      <p:bldP spid="27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6" name="Rectangle 12"/>
          <p:cNvSpPr/>
          <p:nvPr/>
        </p:nvSpPr>
        <p:spPr>
          <a:xfrm>
            <a:off x="469900" y="556895"/>
            <a:ext cx="4391025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4.3.1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协方差 (</a:t>
            </a:r>
            <a:r>
              <a:rPr lang="zh-CN" altLang="en-US" b="1" i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Covariance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)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17" name="Rectangle 13"/>
          <p:cNvSpPr/>
          <p:nvPr/>
        </p:nvSpPr>
        <p:spPr>
          <a:xfrm>
            <a:off x="683895" y="1117283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定义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19" name="Rectangle 15"/>
          <p:cNvSpPr/>
          <p:nvPr/>
        </p:nvSpPr>
        <p:spPr>
          <a:xfrm>
            <a:off x="6372860" y="1133158"/>
            <a:ext cx="208915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则称其为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20" name="Rectangle 16"/>
          <p:cNvSpPr/>
          <p:nvPr/>
        </p:nvSpPr>
        <p:spPr>
          <a:xfrm>
            <a:off x="450850" y="1622108"/>
            <a:ext cx="260350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与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协方差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21" name="Rectangle 17"/>
          <p:cNvSpPr/>
          <p:nvPr/>
        </p:nvSpPr>
        <p:spPr>
          <a:xfrm>
            <a:off x="2770188" y="1637983"/>
            <a:ext cx="2319337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记为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),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1522" name="Rectangle 18"/>
          <p:cNvSpPr/>
          <p:nvPr/>
        </p:nvSpPr>
        <p:spPr>
          <a:xfrm>
            <a:off x="5002213" y="1637983"/>
            <a:ext cx="53975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即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" name="Rectangle 16"/>
          <p:cNvSpPr/>
          <p:nvPr/>
        </p:nvSpPr>
        <p:spPr>
          <a:xfrm>
            <a:off x="577850" y="3040698"/>
            <a:ext cx="9848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注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2" charset="0"/>
                <a:ea typeface="楷体_GB2312" pitchFamily="1" charset="-122"/>
              </a:rPr>
              <a:t>当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027430" y="3803650"/>
            <a:ext cx="6978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即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     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21155" y="1133475"/>
            <a:ext cx="4894580" cy="523240"/>
            <a:chOff x="3005" y="1785"/>
            <a:chExt cx="7708" cy="824"/>
          </a:xfrm>
        </p:grpSpPr>
        <p:sp>
          <p:nvSpPr>
            <p:cNvPr id="21518" name="Rectangle 14"/>
            <p:cNvSpPr/>
            <p:nvPr/>
          </p:nvSpPr>
          <p:spPr>
            <a:xfrm>
              <a:off x="3005" y="1785"/>
              <a:ext cx="770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dirty="0">
                  <a:latin typeface="Times New Roman" panose="02020603050405020304" pitchFamily="2" charset="0"/>
                  <a:ea typeface="楷体_GB2312" pitchFamily="1" charset="-122"/>
                </a:rPr>
                <a:t>若                                  </a:t>
              </a:r>
              <a:r>
                <a:rPr lang="en-US" altLang="zh-CN" dirty="0">
                  <a:latin typeface="Times New Roman" panose="02020603050405020304" pitchFamily="2" charset="0"/>
                  <a:ea typeface="楷体_GB2312" pitchFamily="1" charset="-122"/>
                </a:rPr>
                <a:t>   </a:t>
              </a:r>
              <a:r>
                <a:rPr lang="zh-CN" altLang="en-US" dirty="0">
                  <a:latin typeface="Times New Roman" panose="02020603050405020304" pitchFamily="2" charset="0"/>
                  <a:ea typeface="楷体_GB2312" pitchFamily="1" charset="-122"/>
                </a:rPr>
                <a:t>存在，</a:t>
              </a:r>
              <a:endParaRPr lang="zh-CN" altLang="en-US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25607" name="对象 24583"/>
            <p:cNvGraphicFramePr>
              <a:graphicFrameLocks noChangeAspect="1"/>
            </p:cNvGraphicFramePr>
            <p:nvPr/>
          </p:nvGraphicFramePr>
          <p:xfrm>
            <a:off x="3726" y="1898"/>
            <a:ext cx="5114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" imgW="1562100" imgH="215900" progId="Equation.3">
                    <p:embed/>
                  </p:oleObj>
                </mc:Choice>
                <mc:Fallback>
                  <p:oleObj name="" r:id="rId1" imgW="1562100" imgH="2159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26" y="1898"/>
                          <a:ext cx="5114" cy="7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24583"/>
          <p:cNvGraphicFramePr>
            <a:graphicFrameLocks noChangeAspect="1"/>
          </p:cNvGraphicFramePr>
          <p:nvPr/>
        </p:nvGraphicFramePr>
        <p:xfrm>
          <a:off x="1621155" y="2292985"/>
          <a:ext cx="554926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374265" imgH="215900" progId="Equation.3">
                  <p:embed/>
                </p:oleObj>
              </mc:Choice>
              <mc:Fallback>
                <p:oleObj name="" r:id="rId3" imgW="2374265" imgH="215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1155" y="2292985"/>
                        <a:ext cx="5549265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4583"/>
          <p:cNvGraphicFramePr>
            <a:graphicFrameLocks noChangeAspect="1"/>
          </p:cNvGraphicFramePr>
          <p:nvPr/>
        </p:nvGraphicFramePr>
        <p:xfrm>
          <a:off x="1620838" y="3055620"/>
          <a:ext cx="371094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587500" imgH="215900" progId="Equation.3">
                  <p:embed/>
                </p:oleObj>
              </mc:Choice>
              <mc:Fallback>
                <p:oleObj name="" r:id="rId5" imgW="1587500" imgH="215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838" y="3055620"/>
                        <a:ext cx="3710940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4583"/>
          <p:cNvGraphicFramePr>
            <a:graphicFrameLocks noChangeAspect="1"/>
          </p:cNvGraphicFramePr>
          <p:nvPr/>
        </p:nvGraphicFramePr>
        <p:xfrm>
          <a:off x="1651635" y="3616960"/>
          <a:ext cx="3949700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1854200" imgH="457200" progId="Equation.3">
                  <p:embed/>
                </p:oleObj>
              </mc:Choice>
              <mc:Fallback>
                <p:oleObj name="" r:id="rId7" imgW="1854200" imgH="457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1635" y="3616960"/>
                        <a:ext cx="3949700" cy="979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4583"/>
          <p:cNvGraphicFramePr>
            <a:graphicFrameLocks noChangeAspect="1"/>
          </p:cNvGraphicFramePr>
          <p:nvPr/>
        </p:nvGraphicFramePr>
        <p:xfrm>
          <a:off x="5664835" y="3867468"/>
          <a:ext cx="264223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1130300" imgH="203200" progId="Equation.3">
                  <p:embed/>
                </p:oleObj>
              </mc:Choice>
              <mc:Fallback>
                <p:oleObj name="" r:id="rId9" imgW="11303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4835" y="3867468"/>
                        <a:ext cx="2642235" cy="477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/>
          <p:nvPr/>
        </p:nvSpPr>
        <p:spPr>
          <a:xfrm>
            <a:off x="434340" y="4763135"/>
            <a:ext cx="8027670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     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正的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协方差表示两个随机变量倾向于同时取较大值或同时取较小值，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  <a:sym typeface="+mn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9585" y="5248910"/>
            <a:ext cx="8027670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负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协方差反映两个随机变量有相反方向变化的趋势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.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/>
      <p:bldP spid="21519" grpId="0"/>
      <p:bldP spid="21520" grpId="0"/>
      <p:bldP spid="21521" grpId="0"/>
      <p:bldP spid="21522" grpId="0"/>
      <p:bldP spid="2" grpId="0"/>
      <p:bldP spid="6" grpId="0" bldLvl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/>
          <p:nvPr/>
        </p:nvSpPr>
        <p:spPr>
          <a:xfrm>
            <a:off x="517525" y="2418080"/>
            <a:ext cx="395605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(3)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设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d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是常数，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4262438" y="241808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则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1165225" y="2907030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aX+b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  cY+d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ac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3" name="Rectangle 5"/>
          <p:cNvSpPr/>
          <p:nvPr/>
        </p:nvSpPr>
        <p:spPr>
          <a:xfrm>
            <a:off x="446088" y="3499168"/>
            <a:ext cx="80403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(4)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分配律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+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4" name="Rectangle 6"/>
          <p:cNvSpPr/>
          <p:nvPr/>
        </p:nvSpPr>
        <p:spPr>
          <a:xfrm>
            <a:off x="539750" y="1394143"/>
            <a:ext cx="5786438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(2) 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[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)][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)]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5" name="Rectangle 7"/>
          <p:cNvSpPr/>
          <p:nvPr/>
        </p:nvSpPr>
        <p:spPr>
          <a:xfrm>
            <a:off x="1116013" y="1897380"/>
            <a:ext cx="3851275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当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和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相互独立时，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6" name="Rectangle 8"/>
          <p:cNvSpPr/>
          <p:nvPr/>
        </p:nvSpPr>
        <p:spPr>
          <a:xfrm>
            <a:off x="4643438" y="1897380"/>
            <a:ext cx="2405062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)=0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7" name="Rectangle 9"/>
          <p:cNvSpPr/>
          <p:nvPr/>
        </p:nvSpPr>
        <p:spPr>
          <a:xfrm>
            <a:off x="463550" y="4145280"/>
            <a:ext cx="650240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(5) 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)=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)+2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.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38" name="Rectangle 6"/>
          <p:cNvSpPr/>
          <p:nvPr/>
        </p:nvSpPr>
        <p:spPr>
          <a:xfrm>
            <a:off x="467995" y="4794250"/>
            <a:ext cx="2611438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6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[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]</a:t>
            </a:r>
            <a:r>
              <a:rPr lang="zh-CN" altLang="en-US" baseline="30000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en-US" altLang="zh-CN" baseline="30000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2539" name="对象 225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55925" y="4821238"/>
          <a:ext cx="25860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206500" imgH="215900" progId="Equation.3">
                  <p:embed/>
                </p:oleObj>
              </mc:Choice>
              <mc:Fallback>
                <p:oleObj name="" r:id="rId1" imgW="1206500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5925" y="4821238"/>
                        <a:ext cx="2586038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文本框 22539"/>
          <p:cNvSpPr txBox="1"/>
          <p:nvPr/>
        </p:nvSpPr>
        <p:spPr>
          <a:xfrm>
            <a:off x="1045528" y="5370195"/>
            <a:ext cx="6021387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等号成立当且仅当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有线性关系，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41" name="Text Box 5"/>
          <p:cNvSpPr txBox="1"/>
          <p:nvPr/>
        </p:nvSpPr>
        <p:spPr>
          <a:xfrm>
            <a:off x="6806883" y="5370195"/>
            <a:ext cx="1800225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存在常数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42" name="文本框 22541"/>
          <p:cNvSpPr txBox="1"/>
          <p:nvPr/>
        </p:nvSpPr>
        <p:spPr>
          <a:xfrm>
            <a:off x="1116965" y="5946458"/>
            <a:ext cx="4425950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使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{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bX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} = 1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43" name="Rectangle 19"/>
          <p:cNvSpPr/>
          <p:nvPr/>
        </p:nvSpPr>
        <p:spPr>
          <a:xfrm>
            <a:off x="469265" y="492443"/>
            <a:ext cx="19605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协方差性质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44" name="Rectangle 20"/>
          <p:cNvSpPr/>
          <p:nvPr/>
        </p:nvSpPr>
        <p:spPr>
          <a:xfrm>
            <a:off x="539750" y="909955"/>
            <a:ext cx="54686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(1) 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交换律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Cov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；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2545" name="文本框 22544"/>
          <p:cNvSpPr txBox="1"/>
          <p:nvPr/>
        </p:nvSpPr>
        <p:spPr>
          <a:xfrm>
            <a:off x="6805613" y="1916430"/>
            <a:ext cx="2049462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反之不成立.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8" name="对象 24583"/>
          <p:cNvGraphicFramePr>
            <a:graphicFrameLocks noChangeAspect="1"/>
          </p:cNvGraphicFramePr>
          <p:nvPr/>
        </p:nvGraphicFramePr>
        <p:xfrm>
          <a:off x="2511108" y="499110"/>
          <a:ext cx="549148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349500" imgH="215900" progId="Equation.3">
                  <p:embed/>
                </p:oleObj>
              </mc:Choice>
              <mc:Fallback>
                <p:oleObj name="" r:id="rId3" imgW="2349500" imgH="215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1108" y="499110"/>
                        <a:ext cx="5491480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  <p:bldP spid="22533" grpId="0"/>
      <p:bldP spid="22534" grpId="0"/>
      <p:bldP spid="22535" grpId="0"/>
      <p:bldP spid="22536" grpId="0"/>
      <p:bldP spid="22537" grpId="0"/>
      <p:bldP spid="22538" grpId="0"/>
      <p:bldP spid="22541" grpId="0"/>
      <p:bldP spid="22540" grpId="0" bldLvl="0"/>
      <p:bldP spid="22542" grpId="0" bldLvl="0"/>
      <p:bldP spid="22544" grpId="0"/>
      <p:bldP spid="22545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2"/>
          <p:cNvSpPr txBox="1"/>
          <p:nvPr/>
        </p:nvSpPr>
        <p:spPr>
          <a:xfrm>
            <a:off x="457200" y="622300"/>
            <a:ext cx="719138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例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1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5602" name="Text Box 3"/>
          <p:cNvSpPr txBox="1"/>
          <p:nvPr/>
        </p:nvSpPr>
        <p:spPr>
          <a:xfrm>
            <a:off x="1373188" y="600075"/>
            <a:ext cx="34163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已知离散型随机向量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25603" name="Group 4"/>
          <p:cNvGrpSpPr/>
          <p:nvPr/>
        </p:nvGrpSpPr>
        <p:grpSpPr>
          <a:xfrm>
            <a:off x="569913" y="1231900"/>
            <a:ext cx="4179887" cy="520700"/>
            <a:chOff x="0" y="0"/>
            <a:chExt cx="2633" cy="327"/>
          </a:xfrm>
        </p:grpSpPr>
        <p:graphicFrame>
          <p:nvGraphicFramePr>
            <p:cNvPr id="25604" name="对象 24580"/>
            <p:cNvGraphicFramePr>
              <a:graphicFrameLocks noChangeAspect="1"/>
            </p:cNvGraphicFramePr>
            <p:nvPr/>
          </p:nvGraphicFramePr>
          <p:xfrm>
            <a:off x="0" y="49"/>
            <a:ext cx="6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" imgW="1096645" imgH="421005" progId="Equation.3">
                    <p:embed/>
                  </p:oleObj>
                </mc:Choice>
                <mc:Fallback>
                  <p:oleObj name="" r:id="rId1" imgW="1096645" imgH="42100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49"/>
                          <a:ext cx="68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5" name="Text Box 6"/>
            <p:cNvSpPr txBox="1"/>
            <p:nvPr/>
          </p:nvSpPr>
          <p:spPr>
            <a:xfrm>
              <a:off x="669" y="0"/>
              <a:ext cx="19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170" tIns="46990" rIns="90170" bIns="46990" anchor="t">
              <a:spAutoFit/>
            </a:bodyPr>
            <a:p>
              <a:pPr eaLnBrk="0" hangingPunct="0"/>
              <a:r>
                <a:rPr lang="zh-CN" altLang="en-US" dirty="0">
                  <a:latin typeface="Times New Roman" panose="02020603050405020304" pitchFamily="2" charset="0"/>
                  <a:ea typeface="楷体_GB2312" pitchFamily="1" charset="-122"/>
                </a:rPr>
                <a:t>的概率分布如右表</a:t>
              </a:r>
              <a:r>
                <a:rPr lang="en-US" altLang="zh-CN" dirty="0">
                  <a:latin typeface="Times New Roman" panose="02020603050405020304" pitchFamily="2" charset="0"/>
                  <a:ea typeface="楷体_GB2312" pitchFamily="1" charset="-122"/>
                </a:rPr>
                <a:t>,</a:t>
              </a:r>
              <a:endParaRPr lang="en-US" altLang="zh-CN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</p:grpSp>
      <p:sp>
        <p:nvSpPr>
          <p:cNvPr id="25606" name="Text Box 7"/>
          <p:cNvSpPr txBox="1"/>
          <p:nvPr/>
        </p:nvSpPr>
        <p:spPr>
          <a:xfrm>
            <a:off x="457200" y="1803400"/>
            <a:ext cx="541338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求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5607" name="对象 24583"/>
          <p:cNvGraphicFramePr>
            <a:graphicFrameLocks noChangeAspect="1"/>
          </p:cNvGraphicFramePr>
          <p:nvPr/>
        </p:nvGraphicFramePr>
        <p:xfrm>
          <a:off x="876300" y="1828800"/>
          <a:ext cx="18478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711200" imgH="203200" progId="Equation.3">
                  <p:embed/>
                </p:oleObj>
              </mc:Choice>
              <mc:Fallback>
                <p:oleObj name="" r:id="rId3" imgW="7112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1828800"/>
                        <a:ext cx="18478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4584"/>
          <p:cNvGraphicFramePr>
            <a:graphicFrameLocks noChangeAspect="1"/>
          </p:cNvGraphicFramePr>
          <p:nvPr/>
        </p:nvGraphicFramePr>
        <p:xfrm>
          <a:off x="5181600" y="596900"/>
          <a:ext cx="34290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4089400" imgH="2946400" progId="Equation.3">
                  <p:embed/>
                </p:oleObj>
              </mc:Choice>
              <mc:Fallback>
                <p:oleObj name="" r:id="rId5" imgW="4089400" imgH="2946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600" y="596900"/>
                        <a:ext cx="3429000" cy="247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/>
          <p:nvPr/>
        </p:nvSpPr>
        <p:spPr>
          <a:xfrm>
            <a:off x="457200" y="2486025"/>
            <a:ext cx="541338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解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24587" name="Group 11"/>
          <p:cNvGrpSpPr/>
          <p:nvPr/>
        </p:nvGrpSpPr>
        <p:grpSpPr>
          <a:xfrm>
            <a:off x="1125538" y="2555875"/>
            <a:ext cx="3895725" cy="520700"/>
            <a:chOff x="0" y="0"/>
            <a:chExt cx="6135" cy="816"/>
          </a:xfrm>
        </p:grpSpPr>
        <p:sp>
          <p:nvSpPr>
            <p:cNvPr id="25611" name="Text Box 12"/>
            <p:cNvSpPr txBox="1"/>
            <p:nvPr/>
          </p:nvSpPr>
          <p:spPr>
            <a:xfrm>
              <a:off x="0" y="0"/>
              <a:ext cx="1968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dirty="0">
                  <a:latin typeface="Times New Roman" panose="02020603050405020304" pitchFamily="2" charset="0"/>
                  <a:ea typeface="楷体_GB2312" pitchFamily="1" charset="-122"/>
                </a:rPr>
                <a:t>易求得</a:t>
              </a:r>
              <a:endParaRPr lang="zh-CN" altLang="en-US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25612" name="对象 24588"/>
            <p:cNvGraphicFramePr>
              <a:graphicFrameLocks noChangeAspect="1"/>
            </p:cNvGraphicFramePr>
            <p:nvPr/>
          </p:nvGraphicFramePr>
          <p:xfrm>
            <a:off x="1914" y="126"/>
            <a:ext cx="62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7" imgW="180975" imgH="168275" progId="Equation.3">
                    <p:embed/>
                  </p:oleObj>
                </mc:Choice>
                <mc:Fallback>
                  <p:oleObj name="" r:id="rId7" imgW="180975" imgH="16827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14" y="126"/>
                          <a:ext cx="620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Text Box 14"/>
            <p:cNvSpPr txBox="1"/>
            <p:nvPr/>
          </p:nvSpPr>
          <p:spPr>
            <a:xfrm>
              <a:off x="2487" y="0"/>
              <a:ext cx="3648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dirty="0">
                  <a:latin typeface="Times New Roman" panose="02020603050405020304" pitchFamily="2" charset="0"/>
                  <a:ea typeface="楷体_GB2312" pitchFamily="1" charset="-122"/>
                </a:rPr>
                <a:t>的概率分布为</a:t>
              </a:r>
              <a:endParaRPr lang="zh-CN" altLang="en-US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</p:grpSp>
      <p:graphicFrame>
        <p:nvGraphicFramePr>
          <p:cNvPr id="24591" name="对象 24590"/>
          <p:cNvGraphicFramePr>
            <a:graphicFrameLocks noChangeAspect="1"/>
          </p:cNvGraphicFramePr>
          <p:nvPr/>
        </p:nvGraphicFramePr>
        <p:xfrm>
          <a:off x="757238" y="3286125"/>
          <a:ext cx="2447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995045" imgH="203835" progId="Equation.3">
                  <p:embed/>
                </p:oleObj>
              </mc:Choice>
              <mc:Fallback>
                <p:oleObj name="" r:id="rId9" imgW="995045" imgH="20383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7238" y="3286125"/>
                        <a:ext cx="244792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对象 24591"/>
          <p:cNvGraphicFramePr>
            <a:graphicFrameLocks noChangeAspect="1"/>
          </p:cNvGraphicFramePr>
          <p:nvPr/>
        </p:nvGraphicFramePr>
        <p:xfrm>
          <a:off x="3276600" y="3359150"/>
          <a:ext cx="2212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1045845" imgH="203835" progId="Equation.3">
                  <p:embed/>
                </p:oleObj>
              </mc:Choice>
              <mc:Fallback>
                <p:oleObj name="" r:id="rId11" imgW="1045845" imgH="20383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6600" y="3359150"/>
                        <a:ext cx="22129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对象 24592"/>
          <p:cNvGraphicFramePr>
            <a:graphicFrameLocks noChangeAspect="1"/>
          </p:cNvGraphicFramePr>
          <p:nvPr/>
        </p:nvGraphicFramePr>
        <p:xfrm>
          <a:off x="5508625" y="3359150"/>
          <a:ext cx="25765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3" imgW="1071880" imgH="203835" progId="Equation.3">
                  <p:embed/>
                </p:oleObj>
              </mc:Choice>
              <mc:Fallback>
                <p:oleObj name="" r:id="rId13" imgW="1071880" imgH="20383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8625" y="3359150"/>
                        <a:ext cx="2576513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4" name="Group 18"/>
          <p:cNvGrpSpPr/>
          <p:nvPr/>
        </p:nvGrpSpPr>
        <p:grpSpPr>
          <a:xfrm>
            <a:off x="539750" y="4438650"/>
            <a:ext cx="2559050" cy="517525"/>
            <a:chOff x="0" y="0"/>
            <a:chExt cx="1611" cy="327"/>
          </a:xfrm>
        </p:grpSpPr>
        <p:graphicFrame>
          <p:nvGraphicFramePr>
            <p:cNvPr id="25618" name="对象 24594"/>
            <p:cNvGraphicFramePr>
              <a:graphicFrameLocks noChangeAspect="1"/>
            </p:cNvGraphicFramePr>
            <p:nvPr/>
          </p:nvGraphicFramePr>
          <p:xfrm>
            <a:off x="0" y="80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5" imgW="307975" imgH="333375" progId="Equation.3">
                    <p:embed/>
                  </p:oleObj>
                </mc:Choice>
                <mc:Fallback>
                  <p:oleObj name="" r:id="rId15" imgW="307975" imgH="33337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80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Text Box 20"/>
            <p:cNvSpPr txBox="1"/>
            <p:nvPr/>
          </p:nvSpPr>
          <p:spPr>
            <a:xfrm>
              <a:off x="151" y="0"/>
              <a:ext cx="14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zh-CN" altLang="en-US" dirty="0">
                  <a:latin typeface="Times New Roman" panose="02020603050405020304" pitchFamily="2" charset="0"/>
                  <a:ea typeface="楷体_GB2312" pitchFamily="1" charset="-122"/>
                </a:rPr>
                <a:t>的概率分布为</a:t>
              </a:r>
              <a:endParaRPr lang="zh-CN" altLang="en-US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</p:grpSp>
      <p:graphicFrame>
        <p:nvGraphicFramePr>
          <p:cNvPr id="24597" name="对象 24596"/>
          <p:cNvGraphicFramePr>
            <a:graphicFrameLocks noChangeAspect="1"/>
          </p:cNvGraphicFramePr>
          <p:nvPr/>
        </p:nvGraphicFramePr>
        <p:xfrm>
          <a:off x="323850" y="5086350"/>
          <a:ext cx="2351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1109980" imgH="203835" progId="Equation.3">
                  <p:embed/>
                </p:oleObj>
              </mc:Choice>
              <mc:Fallback>
                <p:oleObj name="" r:id="rId17" imgW="1109980" imgH="20383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850" y="5086350"/>
                        <a:ext cx="23510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对象 24597"/>
          <p:cNvGraphicFramePr>
            <a:graphicFrameLocks noChangeAspect="1"/>
          </p:cNvGraphicFramePr>
          <p:nvPr/>
        </p:nvGraphicFramePr>
        <p:xfrm>
          <a:off x="2916238" y="5086350"/>
          <a:ext cx="2185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9" imgW="1033145" imgH="203835" progId="Equation.3">
                  <p:embed/>
                </p:oleObj>
              </mc:Choice>
              <mc:Fallback>
                <p:oleObj name="" r:id="rId19" imgW="1033145" imgH="20383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16238" y="5086350"/>
                        <a:ext cx="21859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对象 24598"/>
          <p:cNvGraphicFramePr>
            <a:graphicFrameLocks noChangeAspect="1"/>
          </p:cNvGraphicFramePr>
          <p:nvPr/>
        </p:nvGraphicFramePr>
        <p:xfrm>
          <a:off x="5219700" y="5013325"/>
          <a:ext cx="23383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1" imgW="969645" imgH="203835" progId="Equation.3">
                  <p:embed/>
                </p:oleObj>
              </mc:Choice>
              <mc:Fallback>
                <p:oleObj name="" r:id="rId21" imgW="969645" imgH="20383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19700" y="5013325"/>
                        <a:ext cx="233838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对象 24599"/>
          <p:cNvGraphicFramePr>
            <a:graphicFrameLocks noChangeAspect="1"/>
          </p:cNvGraphicFramePr>
          <p:nvPr/>
        </p:nvGraphicFramePr>
        <p:xfrm>
          <a:off x="522288" y="3933825"/>
          <a:ext cx="5835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3" imgW="2082800" imgH="203200" progId="Equation.DSMT4">
                  <p:embed/>
                </p:oleObj>
              </mc:Choice>
              <mc:Fallback>
                <p:oleObj name="" r:id="rId23" imgW="2082800" imgH="2032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2288" y="3933825"/>
                        <a:ext cx="58356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对象 24600"/>
          <p:cNvGraphicFramePr>
            <a:graphicFrameLocks noChangeAspect="1"/>
          </p:cNvGraphicFramePr>
          <p:nvPr/>
        </p:nvGraphicFramePr>
        <p:xfrm>
          <a:off x="6300788" y="3933825"/>
          <a:ext cx="10287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25" imgW="1173480" imgH="408305" progId="Equation.DSMT4">
                  <p:embed/>
                </p:oleObj>
              </mc:Choice>
              <mc:Fallback>
                <p:oleObj name="" r:id="rId25" imgW="1173480" imgH="408305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00788" y="3933825"/>
                        <a:ext cx="1028700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2" name="Group 27"/>
          <p:cNvGrpSpPr>
            <a:grpSpLocks noChangeAspect="1"/>
          </p:cNvGrpSpPr>
          <p:nvPr/>
        </p:nvGrpSpPr>
        <p:grpSpPr>
          <a:xfrm>
            <a:off x="539750" y="5661025"/>
            <a:ext cx="7504113" cy="419100"/>
            <a:chOff x="0" y="0"/>
            <a:chExt cx="4727" cy="264"/>
          </a:xfrm>
        </p:grpSpPr>
        <p:graphicFrame>
          <p:nvGraphicFramePr>
            <p:cNvPr id="25626" name="对象 24602"/>
            <p:cNvGraphicFramePr>
              <a:graphicFrameLocks noChangeAspect="1"/>
            </p:cNvGraphicFramePr>
            <p:nvPr/>
          </p:nvGraphicFramePr>
          <p:xfrm>
            <a:off x="0" y="0"/>
            <a:ext cx="38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27" imgW="2247900" imgH="203200" progId="Equation.3">
                    <p:embed/>
                  </p:oleObj>
                </mc:Choice>
                <mc:Fallback>
                  <p:oleObj name="" r:id="rId27" imgW="2247900" imgH="2032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8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对象 24603"/>
            <p:cNvGraphicFramePr>
              <a:graphicFrameLocks noChangeAspect="1"/>
            </p:cNvGraphicFramePr>
            <p:nvPr/>
          </p:nvGraphicFramePr>
          <p:xfrm>
            <a:off x="3855" y="0"/>
            <a:ext cx="8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9" imgW="1390650" imgH="344805" progId="Equation.3">
                    <p:embed/>
                  </p:oleObj>
                </mc:Choice>
                <mc:Fallback>
                  <p:oleObj name="" r:id="rId29" imgW="1390650" imgH="34480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855" y="0"/>
                          <a:ext cx="872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3" name="对象 25602"/>
          <p:cNvGraphicFramePr>
            <a:graphicFrameLocks noChangeAspect="1"/>
          </p:cNvGraphicFramePr>
          <p:nvPr/>
        </p:nvGraphicFramePr>
        <p:xfrm>
          <a:off x="1908175" y="3998913"/>
          <a:ext cx="621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6210300" imgH="419100" progId="Equation.3">
                  <p:embed/>
                </p:oleObj>
              </mc:Choice>
              <mc:Fallback>
                <p:oleObj name="" r:id="rId1" imgW="6210300" imgH="4191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3998913"/>
                        <a:ext cx="6210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4" name="Group 4"/>
          <p:cNvGrpSpPr>
            <a:grpSpLocks noChangeAspect="1"/>
          </p:cNvGrpSpPr>
          <p:nvPr/>
        </p:nvGrpSpPr>
        <p:grpSpPr>
          <a:xfrm>
            <a:off x="1908175" y="4506913"/>
            <a:ext cx="6872288" cy="428625"/>
            <a:chOff x="0" y="0"/>
            <a:chExt cx="4329" cy="270"/>
          </a:xfrm>
        </p:grpSpPr>
        <p:graphicFrame>
          <p:nvGraphicFramePr>
            <p:cNvPr id="26628" name="对象 25604"/>
            <p:cNvGraphicFramePr>
              <a:graphicFrameLocks noChangeAspect="1"/>
            </p:cNvGraphicFramePr>
            <p:nvPr/>
          </p:nvGraphicFramePr>
          <p:xfrm>
            <a:off x="0" y="6"/>
            <a:ext cx="39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" imgW="6223000" imgH="419100" progId="Equation.3">
                    <p:embed/>
                  </p:oleObj>
                </mc:Choice>
                <mc:Fallback>
                  <p:oleObj name="" r:id="rId3" imgW="6223000" imgH="4191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6"/>
                          <a:ext cx="39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对象 25605"/>
            <p:cNvGraphicFramePr>
              <a:graphicFrameLocks noChangeAspect="1"/>
            </p:cNvGraphicFramePr>
            <p:nvPr/>
          </p:nvGraphicFramePr>
          <p:xfrm>
            <a:off x="3921" y="0"/>
            <a:ext cx="4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5" imgW="650875" imgH="344805" progId="Equation.3">
                    <p:embed/>
                  </p:oleObj>
                </mc:Choice>
                <mc:Fallback>
                  <p:oleObj name="" r:id="rId5" imgW="650875" imgH="344805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21" y="0"/>
                          <a:ext cx="408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7" name="Text Box 7"/>
          <p:cNvSpPr txBox="1"/>
          <p:nvPr/>
        </p:nvSpPr>
        <p:spPr>
          <a:xfrm>
            <a:off x="422275" y="4997450"/>
            <a:ext cx="893763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于是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5608" name="对象 25607"/>
          <p:cNvGraphicFramePr>
            <a:graphicFrameLocks noChangeAspect="1"/>
          </p:cNvGraphicFramePr>
          <p:nvPr/>
        </p:nvGraphicFramePr>
        <p:xfrm>
          <a:off x="1184275" y="5043805"/>
          <a:ext cx="560959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2044700" imgH="203200" progId="Equation.3">
                  <p:embed/>
                </p:oleObj>
              </mc:Choice>
              <mc:Fallback>
                <p:oleObj name="" r:id="rId7" imgW="2044700" imgH="203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4275" y="5043805"/>
                        <a:ext cx="560959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25608"/>
          <p:cNvGraphicFramePr>
            <a:graphicFrameLocks noChangeAspect="1"/>
          </p:cNvGraphicFramePr>
          <p:nvPr/>
        </p:nvGraphicFramePr>
        <p:xfrm>
          <a:off x="3141663" y="5748338"/>
          <a:ext cx="3721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3719195" imgH="342900" progId="Equation.3">
                  <p:embed/>
                </p:oleObj>
              </mc:Choice>
              <mc:Fallback>
                <p:oleObj name="" r:id="rId9" imgW="3719195" imgH="342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1663" y="5748338"/>
                        <a:ext cx="37211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25609"/>
          <p:cNvGraphicFramePr>
            <a:graphicFrameLocks noChangeAspect="1"/>
          </p:cNvGraphicFramePr>
          <p:nvPr/>
        </p:nvGraphicFramePr>
        <p:xfrm>
          <a:off x="2484438" y="763588"/>
          <a:ext cx="34290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4089400" imgH="2946400" progId="Equation.3">
                  <p:embed/>
                </p:oleObj>
              </mc:Choice>
              <mc:Fallback>
                <p:oleObj name="" r:id="rId11" imgW="4089400" imgH="29464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4438" y="763588"/>
                        <a:ext cx="3429000" cy="247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7850" y="3425508"/>
          <a:ext cx="732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3" imgW="7327900" imgH="419100" progId="Equation.3">
                  <p:embed/>
                </p:oleObj>
              </mc:Choice>
              <mc:Fallback>
                <p:oleObj name="" r:id="rId13" imgW="7327900" imgH="4191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7850" y="3425508"/>
                        <a:ext cx="7327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Text Box 2"/>
          <p:cNvSpPr txBox="1"/>
          <p:nvPr/>
        </p:nvSpPr>
        <p:spPr>
          <a:xfrm>
            <a:off x="382270" y="948690"/>
            <a:ext cx="8266430" cy="11982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      </a:t>
            </a:r>
            <a:r>
              <a:rPr lang="zh-CN" altLang="en-US" b="1" dirty="0">
                <a:latin typeface="Times New Roman" panose="02020603050405020304" pitchFamily="2" charset="0"/>
                <a:ea typeface="楷体_GB2312" pitchFamily="1" charset="-122"/>
              </a:rPr>
              <a:t>  协方差的大小在一定程度上反映了</a:t>
            </a:r>
            <a:r>
              <a:rPr lang="en-US" altLang="zh-CN" i="1" dirty="0">
                <a:sym typeface="+mn-ea"/>
              </a:rPr>
              <a:t>X</a:t>
            </a:r>
            <a:r>
              <a:rPr lang="zh-CN" altLang="en-US" b="1" dirty="0">
                <a:sym typeface="+mn-ea"/>
              </a:rPr>
              <a:t>与</a:t>
            </a:r>
            <a:r>
              <a:rPr lang="en-US" altLang="zh-CN" i="1" dirty="0">
                <a:sym typeface="+mn-ea"/>
              </a:rPr>
              <a:t>Y</a:t>
            </a:r>
            <a:r>
              <a:rPr lang="zh-CN" altLang="en-US" b="1" dirty="0">
                <a:sym typeface="+mn-ea"/>
              </a:rPr>
              <a:t>之间关系，但它还受</a:t>
            </a:r>
            <a:r>
              <a:rPr lang="en-US" altLang="zh-CN" i="1" dirty="0">
                <a:sym typeface="+mn-ea"/>
              </a:rPr>
              <a:t>X</a:t>
            </a:r>
            <a:r>
              <a:rPr lang="zh-CN" altLang="en-US" b="1" dirty="0">
                <a:sym typeface="+mn-ea"/>
              </a:rPr>
              <a:t>与</a:t>
            </a:r>
            <a:r>
              <a:rPr lang="en-US" altLang="zh-CN" i="1" dirty="0">
                <a:sym typeface="+mn-ea"/>
              </a:rPr>
              <a:t>Y</a:t>
            </a:r>
            <a:r>
              <a:rPr lang="zh-CN" altLang="en-US" b="1" dirty="0">
                <a:sym typeface="+mn-ea"/>
              </a:rPr>
              <a:t>本身度量单位的影响</a:t>
            </a:r>
            <a:r>
              <a:rPr lang="en-US" altLang="zh-CN" b="1" dirty="0">
                <a:sym typeface="+mn-ea"/>
              </a:rPr>
              <a:t>. </a:t>
            </a:r>
            <a:endParaRPr lang="en-US" altLang="zh-CN" dirty="0"/>
          </a:p>
        </p:txBody>
      </p:sp>
      <p:sp>
        <p:nvSpPr>
          <p:cNvPr id="5" name="Text Box 2"/>
          <p:cNvSpPr txBox="1"/>
          <p:nvPr/>
        </p:nvSpPr>
        <p:spPr>
          <a:xfrm>
            <a:off x="396875" y="2284095"/>
            <a:ext cx="8350250" cy="11982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       </a:t>
            </a:r>
            <a:r>
              <a:rPr lang="zh-CN" altLang="en-US" b="1" dirty="0">
                <a:sym typeface="+mn-ea"/>
              </a:rPr>
              <a:t>为了克服这一缺点，对协方差进行标准化，这就引入了相关系数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468313" y="3210560"/>
            <a:ext cx="30972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相关系数性质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55" name="Rectangle 4"/>
          <p:cNvSpPr/>
          <p:nvPr/>
        </p:nvSpPr>
        <p:spPr>
          <a:xfrm>
            <a:off x="468313" y="4356100"/>
            <a:ext cx="7688262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和</a:t>
            </a:r>
            <a:r>
              <a: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独立时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ρ</a:t>
            </a:r>
            <a:r>
              <a:rPr lang="zh-CN" altLang="en-US" i="1" baseline="-25000" dirty="0">
                <a:latin typeface="Times New Roman" panose="02020603050405020304" pitchFamily="2" charset="0"/>
                <a:ea typeface="楷体_GB2312" pitchFamily="1" charset="-122"/>
              </a:rPr>
              <a:t>XY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=0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楷体_GB2312" pitchFamily="1" charset="-122"/>
              </a:rPr>
              <a:t>但其逆命题不真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/>
          <p:nvPr/>
        </p:nvSpPr>
        <p:spPr>
          <a:xfrm>
            <a:off x="3205163" y="4960938"/>
            <a:ext cx="4572000" cy="517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存在常数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 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≠0)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57" name="Text Box 6"/>
          <p:cNvSpPr txBox="1"/>
          <p:nvPr/>
        </p:nvSpPr>
        <p:spPr>
          <a:xfrm>
            <a:off x="830263" y="5464175"/>
            <a:ext cx="8135937" cy="5810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eaLnBrk="0" hangingPunct="0"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使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{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=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bX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} = 1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，即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以概率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线性相关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.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8" name="AutoShape 7"/>
          <p:cNvSpPr/>
          <p:nvPr/>
        </p:nvSpPr>
        <p:spPr>
          <a:xfrm>
            <a:off x="2339975" y="5145088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4582" name="对象 23558"/>
          <p:cNvGraphicFramePr>
            <a:graphicFrameLocks noChangeAspect="1"/>
          </p:cNvGraphicFramePr>
          <p:nvPr/>
        </p:nvGraphicFramePr>
        <p:xfrm>
          <a:off x="4213225" y="500062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16205" imgH="219710" progId="Equation.3">
                  <p:embed/>
                </p:oleObj>
              </mc:Choice>
              <mc:Fallback>
                <p:oleObj name="" r:id="rId1" imgW="116205" imgH="21971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3225" y="5000625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9"/>
          <p:cNvSpPr txBox="1"/>
          <p:nvPr/>
        </p:nvSpPr>
        <p:spPr>
          <a:xfrm>
            <a:off x="468313" y="4929188"/>
            <a:ext cx="1922462" cy="588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(3). |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ρ</a:t>
            </a:r>
            <a:r>
              <a:rPr lang="zh-CN" altLang="en-US" i="1" baseline="-25000" dirty="0">
                <a:latin typeface="Times New Roman" panose="02020603050405020304" pitchFamily="2" charset="0"/>
                <a:ea typeface="楷体_GB2312" pitchFamily="1" charset="-122"/>
              </a:rPr>
              <a:t>XY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|=1</a:t>
            </a:r>
            <a:endParaRPr lang="el-GR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61" name="Rectangle 10"/>
          <p:cNvSpPr/>
          <p:nvPr/>
        </p:nvSpPr>
        <p:spPr>
          <a:xfrm>
            <a:off x="179388" y="487680"/>
            <a:ext cx="3024187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4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.3.2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相关系数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62" name="Rectangle 11"/>
          <p:cNvSpPr/>
          <p:nvPr/>
        </p:nvSpPr>
        <p:spPr>
          <a:xfrm>
            <a:off x="539750" y="993775"/>
            <a:ext cx="9867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定义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63" name="Rectangle 12"/>
          <p:cNvSpPr/>
          <p:nvPr/>
        </p:nvSpPr>
        <p:spPr>
          <a:xfrm>
            <a:off x="1619250" y="993775"/>
            <a:ext cx="38804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若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&gt; 0, 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Var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 &gt; 0,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3564" name="Rectangle 13"/>
          <p:cNvSpPr/>
          <p:nvPr/>
        </p:nvSpPr>
        <p:spPr>
          <a:xfrm>
            <a:off x="5651500" y="9937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则称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3565" name="对象 23564"/>
          <p:cNvGraphicFramePr>
            <a:graphicFrameLocks noChangeAspect="1"/>
          </p:cNvGraphicFramePr>
          <p:nvPr/>
        </p:nvGraphicFramePr>
        <p:xfrm>
          <a:off x="1897063" y="1525588"/>
          <a:ext cx="419576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511300" imgH="444500" progId="Equation.3">
                  <p:embed/>
                </p:oleObj>
              </mc:Choice>
              <mc:Fallback>
                <p:oleObj name="" r:id="rId3" imgW="1511300" imgH="444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7063" y="1525588"/>
                        <a:ext cx="4195762" cy="1058862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5"/>
          <p:cNvSpPr/>
          <p:nvPr/>
        </p:nvSpPr>
        <p:spPr>
          <a:xfrm>
            <a:off x="468313" y="2634298"/>
            <a:ext cx="4778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为随机变量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的相关系数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23567" name="组合 23566"/>
          <p:cNvGrpSpPr/>
          <p:nvPr/>
        </p:nvGrpSpPr>
        <p:grpSpPr>
          <a:xfrm>
            <a:off x="469900" y="3716338"/>
            <a:ext cx="2590800" cy="573087"/>
            <a:chOff x="0" y="0"/>
            <a:chExt cx="4080" cy="904"/>
          </a:xfrm>
        </p:grpSpPr>
        <p:sp>
          <p:nvSpPr>
            <p:cNvPr id="24591" name="Rectangle 4"/>
            <p:cNvSpPr/>
            <p:nvPr/>
          </p:nvSpPr>
          <p:spPr>
            <a:xfrm>
              <a:off x="0" y="1"/>
              <a:ext cx="4080" cy="8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170" tIns="46990" rIns="90170" bIns="46990" anchor="t">
              <a:spAutoFit/>
            </a:bodyPr>
            <a:p>
              <a:pPr eaLnBrk="0" hangingPunct="0"/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(1)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.      ；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592" name="对象 2356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33" y="0"/>
            <a:ext cx="1620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5" imgW="584835" imgH="254000" progId="Equation.DSMT4">
                    <p:embed/>
                  </p:oleObj>
                </mc:Choice>
                <mc:Fallback>
                  <p:oleObj name="" r:id="rId5" imgW="584835" imgH="2540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3" y="0"/>
                          <a:ext cx="1620" cy="9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5"/>
          <p:cNvSpPr/>
          <p:nvPr/>
        </p:nvSpPr>
        <p:spPr>
          <a:xfrm>
            <a:off x="2532063" y="3765550"/>
            <a:ext cx="55229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当</a:t>
            </a:r>
            <a:r>
              <a:rPr lang="el-GR" altLang="en-US" i="1" dirty="0">
                <a:latin typeface="Times New Roman" panose="02020603050405020304" pitchFamily="2" charset="0"/>
                <a:ea typeface="楷体_GB2312" pitchFamily="1" charset="-122"/>
              </a:rPr>
              <a:t>ρ</a:t>
            </a:r>
            <a:r>
              <a:rPr lang="zh-CN" altLang="en-US" i="1" baseline="-25000" dirty="0">
                <a:latin typeface="Times New Roman" panose="02020603050405020304" pitchFamily="2" charset="0"/>
                <a:ea typeface="楷体_GB2312" pitchFamily="1" charset="-122"/>
              </a:rPr>
              <a:t>XY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=0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时，称 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与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互不相关；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6" grpId="0"/>
      <p:bldP spid="23557" grpId="0"/>
      <p:bldP spid="23558" grpId="0" bldLvl="0" animBg="1"/>
      <p:bldP spid="23560" grpId="0"/>
      <p:bldP spid="23562" grpId="0"/>
      <p:bldP spid="23563" grpId="0"/>
      <p:bldP spid="23564" grpId="0"/>
      <p:bldP spid="2356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 Box 2"/>
          <p:cNvSpPr txBox="1"/>
          <p:nvPr/>
        </p:nvSpPr>
        <p:spPr>
          <a:xfrm>
            <a:off x="180975" y="474980"/>
            <a:ext cx="8712200" cy="1124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设随机变量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在区域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={(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x,y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)∣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30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y</a:t>
            </a:r>
            <a:r>
              <a:rPr lang="en-US" altLang="zh-CN" baseline="30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≤1}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上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服从均匀分布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求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与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的相关系数    </a:t>
            </a:r>
            <a:r>
              <a:rPr lang="en-US" altLang="zh-CN" i="1" baseline="-25000" dirty="0"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l-GR" altLang="en-US" i="1" baseline="-25000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26634" name="Rectangle 10"/>
          <p:cNvSpPr/>
          <p:nvPr/>
        </p:nvSpPr>
        <p:spPr>
          <a:xfrm>
            <a:off x="671513" y="1484313"/>
            <a:ext cx="5773737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2" charset="0"/>
                <a:ea typeface="楷体_GB2312" pitchFamily="1" charset="-122"/>
              </a:rPr>
              <a:t> </a:t>
            </a:r>
            <a:r>
              <a:rPr lang="zh-CN" altLang="en-US" b="1" dirty="0">
                <a:solidFill>
                  <a:srgbClr val="00FF00"/>
                </a:solidFill>
                <a:latin typeface="Tahoma" panose="020B0604030504040204" pitchFamily="2" charset="0"/>
                <a:ea typeface="楷体_GB2312" pitchFamily="1" charset="-122"/>
              </a:rPr>
              <a:t>   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由已知条件知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en-US" altLang="zh-CN" i="1" dirty="0">
                <a:latin typeface="Times New Roman" panose="02020603050405020304" pitchFamily="2" charset="0"/>
                <a:ea typeface="楷体_GB2312" pitchFamily="1" charset="-122"/>
              </a:rPr>
              <a:t>Y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的密度为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6635" name="对象 26634"/>
          <p:cNvGraphicFramePr>
            <a:graphicFrameLocks noChangeAspect="1"/>
          </p:cNvGraphicFramePr>
          <p:nvPr/>
        </p:nvGraphicFramePr>
        <p:xfrm>
          <a:off x="1401763" y="1951038"/>
          <a:ext cx="42672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2005965" imgH="660400" progId="Equation.DSMT4">
                  <p:embed/>
                </p:oleObj>
              </mc:Choice>
              <mc:Fallback>
                <p:oleObj name="" r:id="rId1" imgW="2005965" imgH="6604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1763" y="1951038"/>
                        <a:ext cx="4267200" cy="1404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2"/>
          <p:cNvSpPr/>
          <p:nvPr/>
        </p:nvSpPr>
        <p:spPr>
          <a:xfrm>
            <a:off x="251460" y="3281680"/>
            <a:ext cx="1223963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于是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6638" name="对象 26637"/>
          <p:cNvGraphicFramePr/>
          <p:nvPr/>
        </p:nvGraphicFramePr>
        <p:xfrm>
          <a:off x="5365115" y="3789680"/>
          <a:ext cx="2715260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" imgW="1043305" imgH="471170" progId="Equation.DSMT4">
                  <p:embed/>
                </p:oleObj>
              </mc:Choice>
              <mc:Fallback>
                <p:oleObj name="" r:id="rId3" imgW="1043305" imgH="47117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115" y="3789680"/>
                        <a:ext cx="2715260" cy="870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/>
          <p:cNvGraphicFramePr/>
          <p:nvPr/>
        </p:nvGraphicFramePr>
        <p:xfrm>
          <a:off x="1620838" y="4508500"/>
          <a:ext cx="29511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1489075" imgH="458470" progId="Equation.DSMT4">
                  <p:embed/>
                </p:oleObj>
              </mc:Choice>
              <mc:Fallback>
                <p:oleObj name="" r:id="rId5" imgW="1489075" imgH="45847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838" y="4508500"/>
                        <a:ext cx="2951162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26639"/>
          <p:cNvGraphicFramePr/>
          <p:nvPr/>
        </p:nvGraphicFramePr>
        <p:xfrm>
          <a:off x="4645025" y="4724400"/>
          <a:ext cx="1511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725170" imgH="254635" progId="Equation.DSMT4">
                  <p:embed/>
                </p:oleObj>
              </mc:Choice>
              <mc:Fallback>
                <p:oleObj name="" r:id="rId7" imgW="725170" imgH="254635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5025" y="4724400"/>
                        <a:ext cx="15113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26640"/>
          <p:cNvGraphicFramePr/>
          <p:nvPr/>
        </p:nvGraphicFramePr>
        <p:xfrm>
          <a:off x="543560" y="5444490"/>
          <a:ext cx="3743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2362200" imgH="431800" progId="Equation.DSMT4">
                  <p:embed/>
                </p:oleObj>
              </mc:Choice>
              <mc:Fallback>
                <p:oleObj name="" r:id="rId9" imgW="2362200" imgH="4318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560" y="5444490"/>
                        <a:ext cx="37433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227445" y="1339850"/>
            <a:ext cx="2476500" cy="2242185"/>
            <a:chOff x="9920" y="1884"/>
            <a:chExt cx="3900" cy="3531"/>
          </a:xfrm>
        </p:grpSpPr>
        <p:grpSp>
          <p:nvGrpSpPr>
            <p:cNvPr id="27651" name="Group 4"/>
            <p:cNvGrpSpPr/>
            <p:nvPr/>
          </p:nvGrpSpPr>
          <p:grpSpPr>
            <a:xfrm rot="0">
              <a:off x="9920" y="2015"/>
              <a:ext cx="3855" cy="3400"/>
              <a:chOff x="0" y="0"/>
              <a:chExt cx="1542" cy="1360"/>
            </a:xfrm>
          </p:grpSpPr>
          <p:sp>
            <p:nvSpPr>
              <p:cNvPr id="27652" name="Oval 5"/>
              <p:cNvSpPr/>
              <p:nvPr/>
            </p:nvSpPr>
            <p:spPr>
              <a:xfrm>
                <a:off x="299" y="226"/>
                <a:ext cx="952" cy="907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0" hangingPunct="0"/>
                <a:endParaRPr lang="zh-CN" altLang="en-US" dirty="0">
                  <a:latin typeface="Times New Roman" panose="02020603050405020304" pitchFamily="2" charset="0"/>
                  <a:ea typeface="楷体_GB2312" pitchFamily="1" charset="-122"/>
                </a:endParaRPr>
              </a:p>
            </p:txBody>
          </p:sp>
          <p:sp>
            <p:nvSpPr>
              <p:cNvPr id="27653" name="Line 6"/>
              <p:cNvSpPr/>
              <p:nvPr/>
            </p:nvSpPr>
            <p:spPr>
              <a:xfrm>
                <a:off x="0" y="679"/>
                <a:ext cx="154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4" name="Line 7"/>
              <p:cNvSpPr/>
              <p:nvPr/>
            </p:nvSpPr>
            <p:spPr>
              <a:xfrm flipV="1">
                <a:off x="762" y="0"/>
                <a:ext cx="0" cy="136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anchor="t"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9459" name="对象 14339"/>
            <p:cNvGraphicFramePr>
              <a:graphicFrameLocks noChangeAspect="1"/>
            </p:cNvGraphicFramePr>
            <p:nvPr/>
          </p:nvGraphicFramePr>
          <p:xfrm>
            <a:off x="13262" y="3816"/>
            <a:ext cx="558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1" imgW="127000" imgH="139700" progId="Equation.3">
                    <p:embed/>
                  </p:oleObj>
                </mc:Choice>
                <mc:Fallback>
                  <p:oleObj name="" r:id="rId11" imgW="127000" imgH="1397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262" y="3816"/>
                          <a:ext cx="558" cy="4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14339"/>
            <p:cNvGraphicFramePr>
              <a:graphicFrameLocks noChangeAspect="1"/>
            </p:cNvGraphicFramePr>
            <p:nvPr/>
          </p:nvGraphicFramePr>
          <p:xfrm>
            <a:off x="12031" y="1884"/>
            <a:ext cx="61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3" imgW="139700" imgH="165100" progId="Equation.3">
                    <p:embed/>
                  </p:oleObj>
                </mc:Choice>
                <mc:Fallback>
                  <p:oleObj name="" r:id="rId13" imgW="139700" imgH="1651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31" y="1884"/>
                          <a:ext cx="614" cy="5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14339"/>
          <p:cNvGraphicFramePr>
            <a:graphicFrameLocks noChangeAspect="1"/>
          </p:cNvGraphicFramePr>
          <p:nvPr/>
        </p:nvGraphicFramePr>
        <p:xfrm>
          <a:off x="615633" y="3730625"/>
          <a:ext cx="4961255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777365" imgH="330200" progId="Equation.3">
                  <p:embed/>
                </p:oleObj>
              </mc:Choice>
              <mc:Fallback>
                <p:oleObj name="" r:id="rId15" imgW="1777365" imgH="330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3" y="3730625"/>
                        <a:ext cx="4961255" cy="741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对象 23564"/>
          <p:cNvGraphicFramePr>
            <a:graphicFrameLocks noChangeAspect="1"/>
          </p:cNvGraphicFramePr>
          <p:nvPr/>
        </p:nvGraphicFramePr>
        <p:xfrm>
          <a:off x="5649119" y="1013619"/>
          <a:ext cx="74041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7" imgW="266700" imgH="215900" progId="Equation.3">
                  <p:embed/>
                </p:oleObj>
              </mc:Choice>
              <mc:Fallback>
                <p:oleObj name="" r:id="rId17" imgW="266700" imgH="215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49119" y="1013619"/>
                        <a:ext cx="740410" cy="51435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/>
      <p:bldP spid="26636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FFFFFF"/>
      </a:dk1>
      <a:lt1>
        <a:srgbClr val="FFFFFF"/>
      </a:lt1>
      <a:dk2>
        <a:srgbClr val="FFFF00"/>
      </a:dk2>
      <a:lt2>
        <a:srgbClr val="FFFFFF"/>
      </a:lt2>
      <a:accent1>
        <a:srgbClr val="004E00"/>
      </a:accent1>
      <a:accent2>
        <a:srgbClr val="00FFFF"/>
      </a:accent2>
      <a:accent3>
        <a:srgbClr val="FFFFFF"/>
      </a:accent3>
      <a:accent4>
        <a:srgbClr val="DCDCDC"/>
      </a:accent4>
      <a:accent5>
        <a:srgbClr val="AAB3AA"/>
      </a:accent5>
      <a:accent6>
        <a:srgbClr val="00E5E5"/>
      </a:accent6>
      <a:hlink>
        <a:srgbClr val="FF0033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005BE5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ban">
  <a:themeElements>
    <a:clrScheme name="">
      <a:dk1>
        <a:srgbClr val="000000"/>
      </a:dk1>
      <a:lt1>
        <a:srgbClr val="FFFFFF"/>
      </a:lt1>
      <a:dk2>
        <a:srgbClr val="000000"/>
      </a:dk2>
      <a:lt2>
        <a:srgbClr val="66FFFF"/>
      </a:lt2>
      <a:accent1>
        <a:srgbClr val="BBE0E3"/>
      </a:accent1>
      <a:accent2>
        <a:srgbClr val="FF3300"/>
      </a:accent2>
      <a:accent3>
        <a:srgbClr val="FFFFFF"/>
      </a:accent3>
      <a:accent4>
        <a:srgbClr val="000000"/>
      </a:accent4>
      <a:accent5>
        <a:srgbClr val="D9EDEE"/>
      </a:accent5>
      <a:accent6>
        <a:srgbClr val="E52D00"/>
      </a:accent6>
      <a:hlink>
        <a:srgbClr val="000099"/>
      </a:hlink>
      <a:folHlink>
        <a:srgbClr val="00009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E52D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E52D00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ban_2">
  <a:themeElements>
    <a:clrScheme name="">
      <a:dk1>
        <a:srgbClr val="000000"/>
      </a:dk1>
      <a:lt1>
        <a:srgbClr val="FFFFFF"/>
      </a:lt1>
      <a:dk2>
        <a:srgbClr val="000000"/>
      </a:dk2>
      <a:lt2>
        <a:srgbClr val="66FFFF"/>
      </a:lt2>
      <a:accent1>
        <a:srgbClr val="BBE0E3"/>
      </a:accent1>
      <a:accent2>
        <a:srgbClr val="FF3300"/>
      </a:accent2>
      <a:accent3>
        <a:srgbClr val="FFFFFF"/>
      </a:accent3>
      <a:accent4>
        <a:srgbClr val="000000"/>
      </a:accent4>
      <a:accent5>
        <a:srgbClr val="D9EDEE"/>
      </a:accent5>
      <a:accent6>
        <a:srgbClr val="E52D00"/>
      </a:accent6>
      <a:hlink>
        <a:srgbClr val="000099"/>
      </a:hlink>
      <a:folHlink>
        <a:srgbClr val="00009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E52D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66FFFF"/>
        </a:lt2>
        <a:accent1>
          <a:srgbClr val="BBE0E3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E52D00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2973</Words>
  <Application>WPS 演示</Application>
  <PresentationFormat>全屏显示(4:3)</PresentationFormat>
  <Paragraphs>348</Paragraphs>
  <Slides>21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87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2</vt:i4>
      </vt:variant>
    </vt:vector>
  </HeadingPairs>
  <TitlesOfParts>
    <vt:vector size="133" baseType="lpstr">
      <vt:lpstr>Arial</vt:lpstr>
      <vt:lpstr>宋体</vt:lpstr>
      <vt:lpstr>Wingdings</vt:lpstr>
      <vt:lpstr>Times New Roman</vt:lpstr>
      <vt:lpstr>楷体_GB2312</vt:lpstr>
      <vt:lpstr>黑体</vt:lpstr>
      <vt:lpstr>新宋体</vt:lpstr>
      <vt:lpstr>仿宋_GB2312</vt:lpstr>
      <vt:lpstr>华文新魏</vt:lpstr>
      <vt:lpstr>Tahoma</vt:lpstr>
      <vt:lpstr>Symbol</vt:lpstr>
      <vt:lpstr>微软雅黑</vt:lpstr>
      <vt:lpstr>Arial Unicode MS</vt:lpstr>
      <vt:lpstr>Calibri</vt:lpstr>
      <vt:lpstr>Garamond</vt:lpstr>
      <vt:lpstr>Monotype Sorts</vt:lpstr>
      <vt:lpstr>Math1</vt:lpstr>
      <vt:lpstr>Wingdings</vt:lpstr>
      <vt:lpstr>Segoe Print</vt:lpstr>
      <vt:lpstr>仿宋</vt:lpstr>
      <vt:lpstr>空演示文稿</vt:lpstr>
      <vt:lpstr>moban</vt:lpstr>
      <vt:lpstr>moban_2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刘徽</vt:lpstr>
      <vt:lpstr>柯西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数列的极限</dc:title>
  <dc:creator>程涛</dc:creator>
  <cp:lastModifiedBy>dell-pc</cp:lastModifiedBy>
  <cp:revision>378</cp:revision>
  <dcterms:created xsi:type="dcterms:W3CDTF">2000-07-20T07:19:00Z</dcterms:created>
  <dcterms:modified xsi:type="dcterms:W3CDTF">2021-10-22T01:22:48Z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