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91" r:id="rId2"/>
    <p:sldId id="321" r:id="rId3"/>
    <p:sldId id="292" r:id="rId4"/>
    <p:sldId id="452" r:id="rId5"/>
    <p:sldId id="293" r:id="rId6"/>
    <p:sldId id="431" r:id="rId7"/>
    <p:sldId id="432" r:id="rId8"/>
    <p:sldId id="433" r:id="rId9"/>
    <p:sldId id="434" r:id="rId10"/>
    <p:sldId id="372" r:id="rId11"/>
    <p:sldId id="373" r:id="rId12"/>
    <p:sldId id="374" r:id="rId13"/>
    <p:sldId id="375" r:id="rId14"/>
    <p:sldId id="376" r:id="rId15"/>
    <p:sldId id="377" r:id="rId16"/>
    <p:sldId id="430" r:id="rId17"/>
    <p:sldId id="407" r:id="rId18"/>
    <p:sldId id="435" r:id="rId19"/>
    <p:sldId id="402" r:id="rId20"/>
    <p:sldId id="400" r:id="rId21"/>
    <p:sldId id="401" r:id="rId22"/>
    <p:sldId id="410" r:id="rId23"/>
    <p:sldId id="404" r:id="rId24"/>
    <p:sldId id="411" r:id="rId25"/>
    <p:sldId id="326" r:id="rId26"/>
    <p:sldId id="412" r:id="rId27"/>
    <p:sldId id="408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5" r:id="rId39"/>
    <p:sldId id="423" r:id="rId40"/>
    <p:sldId id="426" r:id="rId41"/>
    <p:sldId id="427" r:id="rId42"/>
    <p:sldId id="428" r:id="rId43"/>
    <p:sldId id="429" r:id="rId44"/>
    <p:sldId id="436" r:id="rId45"/>
    <p:sldId id="438" r:id="rId46"/>
    <p:sldId id="439" r:id="rId47"/>
    <p:sldId id="442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347" r:id="rId57"/>
    <p:sldId id="309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A"/>
    <a:srgbClr val="0DC0C3"/>
    <a:srgbClr val="00283C"/>
    <a:srgbClr val="003822"/>
    <a:srgbClr val="A1C606"/>
    <a:srgbClr val="002289"/>
    <a:srgbClr val="1265C4"/>
    <a:srgbClr val="0C4E7A"/>
    <a:srgbClr val="1D305A"/>
    <a:srgbClr val="487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老师" userId="b4fc546b0e5cf88c" providerId="LiveId" clId="{F1EB79B2-1A40-4D89-8212-D32C368E4390}"/>
    <pc:docChg chg="undo custSel addSld delSld modSld modMainMaster">
      <pc:chgData name="刘 老师" userId="b4fc546b0e5cf88c" providerId="LiveId" clId="{F1EB79B2-1A40-4D89-8212-D32C368E4390}" dt="2020-09-17T14:55:25.861" v="2320" actId="20577"/>
      <pc:docMkLst>
        <pc:docMk/>
      </pc:docMkLst>
      <pc:sldChg chg="modSp">
        <pc:chgData name="刘 老师" userId="b4fc546b0e5cf88c" providerId="LiveId" clId="{F1EB79B2-1A40-4D89-8212-D32C368E4390}" dt="2020-08-01T04:04:44.694" v="361" actId="207"/>
        <pc:sldMkLst>
          <pc:docMk/>
          <pc:sldMk cId="1619600238" sldId="376"/>
        </pc:sldMkLst>
        <pc:graphicFrameChg chg="mod">
          <ac:chgData name="刘 老师" userId="b4fc546b0e5cf88c" providerId="LiveId" clId="{F1EB79B2-1A40-4D89-8212-D32C368E4390}" dt="2020-08-01T04:04:44.694" v="361" actId="207"/>
          <ac:graphicFrameMkLst>
            <pc:docMk/>
            <pc:sldMk cId="1619600238" sldId="376"/>
            <ac:graphicFrameMk id="6" creationId="{00000000-0000-0000-0000-000000000000}"/>
          </ac:graphicFrameMkLst>
        </pc:graphicFrameChg>
      </pc:sldChg>
      <pc:sldChg chg="addSp delSp modSp add mod modClrScheme chgLayout">
        <pc:chgData name="刘 老师" userId="b4fc546b0e5cf88c" providerId="LiveId" clId="{F1EB79B2-1A40-4D89-8212-D32C368E4390}" dt="2020-08-01T04:08:27.278" v="380" actId="14100"/>
        <pc:sldMkLst>
          <pc:docMk/>
          <pc:sldMk cId="3789879970" sldId="377"/>
        </pc:sldMkLst>
        <pc:spChg chg="mod ord">
          <ac:chgData name="刘 老师" userId="b4fc546b0e5cf88c" providerId="LiveId" clId="{F1EB79B2-1A40-4D89-8212-D32C368E4390}" dt="2020-08-01T04:08:27.278" v="380" actId="14100"/>
          <ac:spMkLst>
            <pc:docMk/>
            <pc:sldMk cId="3789879970" sldId="377"/>
            <ac:spMk id="2" creationId="{00000000-0000-0000-0000-000000000000}"/>
          </ac:spMkLst>
        </pc:spChg>
        <pc:spChg chg="add del mod ord">
          <ac:chgData name="刘 老师" userId="b4fc546b0e5cf88c" providerId="LiveId" clId="{F1EB79B2-1A40-4D89-8212-D32C368E4390}" dt="2020-08-01T04:07:46.127" v="365"/>
          <ac:spMkLst>
            <pc:docMk/>
            <pc:sldMk cId="3789879970" sldId="377"/>
            <ac:spMk id="3" creationId="{31996098-EDCE-4040-9B73-6D8FED3E7D04}"/>
          </ac:spMkLst>
        </pc:spChg>
        <pc:spChg chg="add del mod">
          <ac:chgData name="刘 老师" userId="b4fc546b0e5cf88c" providerId="LiveId" clId="{F1EB79B2-1A40-4D89-8212-D32C368E4390}" dt="2020-08-01T04:07:46.127" v="365"/>
          <ac:spMkLst>
            <pc:docMk/>
            <pc:sldMk cId="3789879970" sldId="377"/>
            <ac:spMk id="5" creationId="{8D2E39EE-78A0-46E0-B953-22B31978B3F6}"/>
          </ac:spMkLst>
        </pc:spChg>
        <pc:spChg chg="add mod">
          <ac:chgData name="刘 老师" userId="b4fc546b0e5cf88c" providerId="LiveId" clId="{F1EB79B2-1A40-4D89-8212-D32C368E4390}" dt="2020-08-01T04:07:46.127" v="365"/>
          <ac:spMkLst>
            <pc:docMk/>
            <pc:sldMk cId="3789879970" sldId="377"/>
            <ac:spMk id="6" creationId="{C307AC2E-5ABE-4D78-9F9F-D0CD57CF4799}"/>
          </ac:spMkLst>
        </pc:spChg>
      </pc:sldChg>
      <pc:sldChg chg="addSp delSp modSp add mod modClrScheme modAnim chgLayout">
        <pc:chgData name="刘 老师" userId="b4fc546b0e5cf88c" providerId="LiveId" clId="{F1EB79B2-1A40-4D89-8212-D32C368E4390}" dt="2020-08-01T09:02:34.858" v="613"/>
        <pc:sldMkLst>
          <pc:docMk/>
          <pc:sldMk cId="1949318582" sldId="400"/>
        </pc:sldMkLst>
        <pc:spChg chg="mod ord">
          <ac:chgData name="刘 老师" userId="b4fc546b0e5cf88c" providerId="LiveId" clId="{F1EB79B2-1A40-4D89-8212-D32C368E4390}" dt="2020-08-01T07:43:14.655" v="452"/>
          <ac:spMkLst>
            <pc:docMk/>
            <pc:sldMk cId="1949318582" sldId="400"/>
            <ac:spMk id="2" creationId="{00000000-0000-0000-0000-000000000000}"/>
          </ac:spMkLst>
        </pc:spChg>
        <pc:spChg chg="mod ord">
          <ac:chgData name="刘 老师" userId="b4fc546b0e5cf88c" providerId="LiveId" clId="{F1EB79B2-1A40-4D89-8212-D32C368E4390}" dt="2020-08-01T09:02:34.858" v="613"/>
          <ac:spMkLst>
            <pc:docMk/>
            <pc:sldMk cId="1949318582" sldId="400"/>
            <ac:spMk id="3" creationId="{00000000-0000-0000-0000-000000000000}"/>
          </ac:spMkLst>
        </pc:spChg>
        <pc:spChg chg="add del mod">
          <ac:chgData name="刘 老师" userId="b4fc546b0e5cf88c" providerId="LiveId" clId="{F1EB79B2-1A40-4D89-8212-D32C368E4390}" dt="2020-08-01T07:42:41.383" v="418"/>
          <ac:spMkLst>
            <pc:docMk/>
            <pc:sldMk cId="1949318582" sldId="400"/>
            <ac:spMk id="4" creationId="{3145ADD9-2295-4B09-A633-AD8522F9EF55}"/>
          </ac:spMkLst>
        </pc:spChg>
        <pc:spChg chg="add del mod">
          <ac:chgData name="刘 老师" userId="b4fc546b0e5cf88c" providerId="LiveId" clId="{F1EB79B2-1A40-4D89-8212-D32C368E4390}" dt="2020-08-01T07:42:41.383" v="418"/>
          <ac:spMkLst>
            <pc:docMk/>
            <pc:sldMk cId="1949318582" sldId="400"/>
            <ac:spMk id="5" creationId="{E9693D48-FB7B-47CC-8815-7DCBFA3F8B47}"/>
          </ac:spMkLst>
        </pc:spChg>
      </pc:sldChg>
      <pc:sldChg chg="addSp delSp modSp add mod modClrScheme chgLayout">
        <pc:chgData name="刘 老师" userId="b4fc546b0e5cf88c" providerId="LiveId" clId="{F1EB79B2-1A40-4D89-8212-D32C368E4390}" dt="2020-08-01T09:11:59.378" v="692" actId="1036"/>
        <pc:sldMkLst>
          <pc:docMk/>
          <pc:sldMk cId="3589017977" sldId="401"/>
        </pc:sldMkLst>
        <pc:spChg chg="mod ord">
          <ac:chgData name="刘 老师" userId="b4fc546b0e5cf88c" providerId="LiveId" clId="{F1EB79B2-1A40-4D89-8212-D32C368E4390}" dt="2020-08-01T09:11:29.557" v="672" actId="14100"/>
          <ac:spMkLst>
            <pc:docMk/>
            <pc:sldMk cId="3589017977" sldId="401"/>
            <ac:spMk id="2" creationId="{00000000-0000-0000-0000-000000000000}"/>
          </ac:spMkLst>
        </pc:spChg>
        <pc:spChg chg="add del mod">
          <ac:chgData name="刘 老师" userId="b4fc546b0e5cf88c" providerId="LiveId" clId="{F1EB79B2-1A40-4D89-8212-D32C368E4390}" dt="2020-08-01T09:03:49.558" v="617"/>
          <ac:spMkLst>
            <pc:docMk/>
            <pc:sldMk cId="3589017977" sldId="401"/>
            <ac:spMk id="3" creationId="{5B905F67-ED92-4FCB-8520-19D30A4C0B47}"/>
          </ac:spMkLst>
        </pc:spChg>
        <pc:spChg chg="add del mod">
          <ac:chgData name="刘 老师" userId="b4fc546b0e5cf88c" providerId="LiveId" clId="{F1EB79B2-1A40-4D89-8212-D32C368E4390}" dt="2020-08-01T09:03:49.558" v="617"/>
          <ac:spMkLst>
            <pc:docMk/>
            <pc:sldMk cId="3589017977" sldId="401"/>
            <ac:spMk id="4" creationId="{6696A4FB-F33B-4CB9-B1B8-26BD48DF528C}"/>
          </ac:spMkLst>
        </pc:spChg>
        <pc:spChg chg="add del mod">
          <ac:chgData name="刘 老师" userId="b4fc546b0e5cf88c" providerId="LiveId" clId="{F1EB79B2-1A40-4D89-8212-D32C368E4390}" dt="2020-08-01T09:03:52.212" v="618"/>
          <ac:spMkLst>
            <pc:docMk/>
            <pc:sldMk cId="3589017977" sldId="401"/>
            <ac:spMk id="5" creationId="{8C1490CA-701F-4496-AF78-A2C898D40F96}"/>
          </ac:spMkLst>
        </pc:spChg>
        <pc:spChg chg="mod">
          <ac:chgData name="刘 老师" userId="b4fc546b0e5cf88c" providerId="LiveId" clId="{F1EB79B2-1A40-4D89-8212-D32C368E4390}" dt="2020-08-01T09:11:59.378" v="692" actId="1036"/>
          <ac:spMkLst>
            <pc:docMk/>
            <pc:sldMk cId="3589017977" sldId="401"/>
            <ac:spMk id="6" creationId="{3EF4C265-81BD-4FF6-93D0-58D9B7FFE528}"/>
          </ac:spMkLst>
        </pc:spChg>
        <pc:spChg chg="add del mod">
          <ac:chgData name="刘 老师" userId="b4fc546b0e5cf88c" providerId="LiveId" clId="{F1EB79B2-1A40-4D89-8212-D32C368E4390}" dt="2020-08-01T09:03:52.212" v="618"/>
          <ac:spMkLst>
            <pc:docMk/>
            <pc:sldMk cId="3589017977" sldId="401"/>
            <ac:spMk id="7" creationId="{C96B6160-BDF0-4193-8753-58CE61E3F2DE}"/>
          </ac:spMkLst>
        </pc:spChg>
        <pc:spChg chg="add del mod">
          <ac:chgData name="刘 老师" userId="b4fc546b0e5cf88c" providerId="LiveId" clId="{F1EB79B2-1A40-4D89-8212-D32C368E4390}" dt="2020-08-01T09:03:53.617" v="619"/>
          <ac:spMkLst>
            <pc:docMk/>
            <pc:sldMk cId="3589017977" sldId="401"/>
            <ac:spMk id="8" creationId="{49FA60AE-93EC-4E7C-A373-66FF920E6390}"/>
          </ac:spMkLst>
        </pc:spChg>
        <pc:spChg chg="add del mod">
          <ac:chgData name="刘 老师" userId="b4fc546b0e5cf88c" providerId="LiveId" clId="{F1EB79B2-1A40-4D89-8212-D32C368E4390}" dt="2020-08-01T09:03:53.617" v="619"/>
          <ac:spMkLst>
            <pc:docMk/>
            <pc:sldMk cId="3589017977" sldId="401"/>
            <ac:spMk id="9" creationId="{2AF4F056-BE72-4908-A34B-40C02F63220F}"/>
          </ac:spMkLst>
        </pc:spChg>
        <pc:spChg chg="mod ord">
          <ac:chgData name="刘 老师" userId="b4fc546b0e5cf88c" providerId="LiveId" clId="{F1EB79B2-1A40-4D89-8212-D32C368E4390}" dt="2020-08-01T09:04:17.823" v="646"/>
          <ac:spMkLst>
            <pc:docMk/>
            <pc:sldMk cId="3589017977" sldId="401"/>
            <ac:spMk id="20483" creationId="{00000000-0000-0000-0000-000000000000}"/>
          </ac:spMkLst>
        </pc:spChg>
      </pc:sldChg>
      <pc:sldChg chg="modSp">
        <pc:chgData name="刘 老师" userId="b4fc546b0e5cf88c" providerId="LiveId" clId="{F1EB79B2-1A40-4D89-8212-D32C368E4390}" dt="2020-09-17T14:55:25.861" v="2320" actId="20577"/>
        <pc:sldMkLst>
          <pc:docMk/>
          <pc:sldMk cId="189541250" sldId="420"/>
        </pc:sldMkLst>
        <pc:spChg chg="mod">
          <ac:chgData name="刘 老师" userId="b4fc546b0e5cf88c" providerId="LiveId" clId="{F1EB79B2-1A40-4D89-8212-D32C368E4390}" dt="2020-09-17T14:55:25.861" v="2320" actId="20577"/>
          <ac:spMkLst>
            <pc:docMk/>
            <pc:sldMk cId="189541250" sldId="420"/>
            <ac:spMk id="6" creationId="{00000000-0000-0000-0000-000000000000}"/>
          </ac:spMkLst>
        </pc:spChg>
      </pc:sldChg>
      <pc:sldChg chg="modSp">
        <pc:chgData name="刘 老师" userId="b4fc546b0e5cf88c" providerId="LiveId" clId="{F1EB79B2-1A40-4D89-8212-D32C368E4390}" dt="2020-09-17T02:54:16.381" v="2315" actId="207"/>
        <pc:sldMkLst>
          <pc:docMk/>
          <pc:sldMk cId="2299294177" sldId="438"/>
        </pc:sldMkLst>
        <pc:spChg chg="mod">
          <ac:chgData name="刘 老师" userId="b4fc546b0e5cf88c" providerId="LiveId" clId="{F1EB79B2-1A40-4D89-8212-D32C368E4390}" dt="2020-09-17T02:54:16.381" v="2315" actId="207"/>
          <ac:spMkLst>
            <pc:docMk/>
            <pc:sldMk cId="2299294177" sldId="438"/>
            <ac:spMk id="3" creationId="{00000000-0000-0000-0000-000000000000}"/>
          </ac:spMkLst>
        </pc:spChg>
      </pc:sldChg>
      <pc:sldChg chg="modSp">
        <pc:chgData name="刘 老师" userId="b4fc546b0e5cf88c" providerId="LiveId" clId="{F1EB79B2-1A40-4D89-8212-D32C368E4390}" dt="2020-09-17T02:55:15.332" v="2317" actId="207"/>
        <pc:sldMkLst>
          <pc:docMk/>
          <pc:sldMk cId="573856269" sldId="442"/>
        </pc:sldMkLst>
        <pc:spChg chg="mod">
          <ac:chgData name="刘 老师" userId="b4fc546b0e5cf88c" providerId="LiveId" clId="{F1EB79B2-1A40-4D89-8212-D32C368E4390}" dt="2020-09-17T02:55:15.332" v="2317" actId="207"/>
          <ac:spMkLst>
            <pc:docMk/>
            <pc:sldMk cId="573856269" sldId="442"/>
            <ac:spMk id="6" creationId="{00000000-0000-0000-0000-000000000000}"/>
          </ac:spMkLst>
        </pc:spChg>
      </pc:sldChg>
      <pc:sldChg chg="addSp delSp modSp modTransition modAnim">
        <pc:chgData name="刘 老师" userId="b4fc546b0e5cf88c" providerId="LiveId" clId="{F1EB79B2-1A40-4D89-8212-D32C368E4390}" dt="2020-09-08T12:15:56.194" v="2313"/>
        <pc:sldMkLst>
          <pc:docMk/>
          <pc:sldMk cId="1923148117" sldId="452"/>
        </pc:sldMkLst>
        <pc:spChg chg="mod">
          <ac:chgData name="刘 老师" userId="b4fc546b0e5cf88c" providerId="LiveId" clId="{F1EB79B2-1A40-4D89-8212-D32C368E4390}" dt="2020-09-08T11:43:18.362" v="1951" actId="1076"/>
          <ac:spMkLst>
            <pc:docMk/>
            <pc:sldMk cId="1923148117" sldId="452"/>
            <ac:spMk id="68" creationId="{00000000-0000-0000-0000-000000000000}"/>
          </ac:spMkLst>
        </pc:spChg>
        <pc:spChg chg="mod">
          <ac:chgData name="刘 老师" userId="b4fc546b0e5cf88c" providerId="LiveId" clId="{F1EB79B2-1A40-4D89-8212-D32C368E4390}" dt="2020-09-08T11:55:23.751" v="2090" actId="1076"/>
          <ac:spMkLst>
            <pc:docMk/>
            <pc:sldMk cId="1923148117" sldId="452"/>
            <ac:spMk id="70" creationId="{00000000-0000-0000-0000-000000000000}"/>
          </ac:spMkLst>
        </pc:spChg>
        <pc:spChg chg="del">
          <ac:chgData name="刘 老师" userId="b4fc546b0e5cf88c" providerId="LiveId" clId="{F1EB79B2-1A40-4D89-8212-D32C368E4390}" dt="2020-09-08T03:11:08.369" v="716" actId="478"/>
          <ac:spMkLst>
            <pc:docMk/>
            <pc:sldMk cId="1923148117" sldId="452"/>
            <ac:spMk id="71" creationId="{00000000-0000-0000-0000-000000000000}"/>
          </ac:spMkLst>
        </pc:spChg>
        <pc:spChg chg="mod">
          <ac:chgData name="刘 老师" userId="b4fc546b0e5cf88c" providerId="LiveId" clId="{F1EB79B2-1A40-4D89-8212-D32C368E4390}" dt="2020-09-08T11:52:59.791" v="2066" actId="14100"/>
          <ac:spMkLst>
            <pc:docMk/>
            <pc:sldMk cId="1923148117" sldId="452"/>
            <ac:spMk id="72" creationId="{00000000-0000-0000-0000-000000000000}"/>
          </ac:spMkLst>
        </pc:spChg>
        <pc:spChg chg="mod">
          <ac:chgData name="刘 老师" userId="b4fc546b0e5cf88c" providerId="LiveId" clId="{F1EB79B2-1A40-4D89-8212-D32C368E4390}" dt="2020-09-08T03:12:08.997" v="735" actId="114"/>
          <ac:spMkLst>
            <pc:docMk/>
            <pc:sldMk cId="1923148117" sldId="452"/>
            <ac:spMk id="74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7:11.248" v="2011" actId="14100"/>
          <ac:spMkLst>
            <pc:docMk/>
            <pc:sldMk cId="1923148117" sldId="452"/>
            <ac:spMk id="100" creationId="{00000000-0000-0000-0000-000000000000}"/>
          </ac:spMkLst>
        </pc:spChg>
        <pc:spChg chg="mod">
          <ac:chgData name="刘 老师" userId="b4fc546b0e5cf88c" providerId="LiveId" clId="{F1EB79B2-1A40-4D89-8212-D32C368E4390}" dt="2020-09-08T11:35:19.746" v="1628" actId="1076"/>
          <ac:spMkLst>
            <pc:docMk/>
            <pc:sldMk cId="1923148117" sldId="452"/>
            <ac:spMk id="105" creationId="{00000000-0000-0000-0000-000000000000}"/>
          </ac:spMkLst>
        </pc:spChg>
        <pc:spChg chg="mod">
          <ac:chgData name="刘 老师" userId="b4fc546b0e5cf88c" providerId="LiveId" clId="{F1EB79B2-1A40-4D89-8212-D32C368E4390}" dt="2020-09-08T11:39:51.298" v="1847" actId="123"/>
          <ac:spMkLst>
            <pc:docMk/>
            <pc:sldMk cId="1923148117" sldId="452"/>
            <ac:spMk id="106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6:55.824" v="2009" actId="14100"/>
          <ac:spMkLst>
            <pc:docMk/>
            <pc:sldMk cId="1923148117" sldId="452"/>
            <ac:spMk id="107" creationId="{00000000-0000-0000-0000-000000000000}"/>
          </ac:spMkLst>
        </pc:spChg>
        <pc:spChg chg="mod">
          <ac:chgData name="刘 老师" userId="b4fc546b0e5cf88c" providerId="LiveId" clId="{F1EB79B2-1A40-4D89-8212-D32C368E4390}" dt="2020-09-08T11:35:04.860" v="1621" actId="14100"/>
          <ac:spMkLst>
            <pc:docMk/>
            <pc:sldMk cId="1923148117" sldId="452"/>
            <ac:spMk id="108" creationId="{00000000-0000-0000-0000-000000000000}"/>
          </ac:spMkLst>
        </pc:spChg>
        <pc:spChg chg="mod">
          <ac:chgData name="刘 老师" userId="b4fc546b0e5cf88c" providerId="LiveId" clId="{F1EB79B2-1A40-4D89-8212-D32C368E4390}" dt="2020-09-08T03:36:40.430" v="1070" actId="6549"/>
          <ac:spMkLst>
            <pc:docMk/>
            <pc:sldMk cId="1923148117" sldId="452"/>
            <ac:spMk id="109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1:19.436" v="1913" actId="1076"/>
          <ac:spMkLst>
            <pc:docMk/>
            <pc:sldMk cId="1923148117" sldId="452"/>
            <ac:spMk id="135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1:15.162" v="1912" actId="1076"/>
          <ac:spMkLst>
            <pc:docMk/>
            <pc:sldMk cId="1923148117" sldId="452"/>
            <ac:spMk id="136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6:33.545" v="2000" actId="14100"/>
          <ac:spMkLst>
            <pc:docMk/>
            <pc:sldMk cId="1923148117" sldId="452"/>
            <ac:spMk id="137" creationId="{00000000-0000-0000-0000-000000000000}"/>
          </ac:spMkLst>
        </pc:spChg>
        <pc:spChg chg="mod">
          <ac:chgData name="刘 老师" userId="b4fc546b0e5cf88c" providerId="LiveId" clId="{F1EB79B2-1A40-4D89-8212-D32C368E4390}" dt="2020-09-08T03:10:24.238" v="703"/>
          <ac:spMkLst>
            <pc:docMk/>
            <pc:sldMk cId="1923148117" sldId="452"/>
            <ac:spMk id="139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8:54.748" v="2057" actId="1076"/>
          <ac:spMkLst>
            <pc:docMk/>
            <pc:sldMk cId="1923148117" sldId="452"/>
            <ac:spMk id="165" creationId="{00000000-0000-0000-0000-000000000000}"/>
          </ac:spMkLst>
        </pc:spChg>
        <pc:spChg chg="del">
          <ac:chgData name="刘 老师" userId="b4fc546b0e5cf88c" providerId="LiveId" clId="{F1EB79B2-1A40-4D89-8212-D32C368E4390}" dt="2020-09-08T03:13:04.407" v="778" actId="478"/>
          <ac:spMkLst>
            <pc:docMk/>
            <pc:sldMk cId="1923148117" sldId="452"/>
            <ac:spMk id="166" creationId="{00000000-0000-0000-0000-000000000000}"/>
          </ac:spMkLst>
        </pc:spChg>
        <pc:spChg chg="mod">
          <ac:chgData name="刘 老师" userId="b4fc546b0e5cf88c" providerId="LiveId" clId="{F1EB79B2-1A40-4D89-8212-D32C368E4390}" dt="2020-09-08T03:13:00.019" v="777" actId="114"/>
          <ac:spMkLst>
            <pc:docMk/>
            <pc:sldMk cId="1923148117" sldId="452"/>
            <ac:spMk id="169" creationId="{00000000-0000-0000-0000-000000000000}"/>
          </ac:spMkLst>
        </pc:spChg>
        <pc:spChg chg="mod">
          <ac:chgData name="刘 老师" userId="b4fc546b0e5cf88c" providerId="LiveId" clId="{F1EB79B2-1A40-4D89-8212-D32C368E4390}" dt="2020-09-08T12:13:35.041" v="2297" actId="14100"/>
          <ac:spMkLst>
            <pc:docMk/>
            <pc:sldMk cId="1923148117" sldId="452"/>
            <ac:spMk id="193" creationId="{6AE88F87-1346-4A79-838E-F4BEBB11E1F3}"/>
          </ac:spMkLst>
        </pc:spChg>
        <pc:spChg chg="mod">
          <ac:chgData name="刘 老师" userId="b4fc546b0e5cf88c" providerId="LiveId" clId="{F1EB79B2-1A40-4D89-8212-D32C368E4390}" dt="2020-09-08T12:14:09.667" v="2302" actId="1076"/>
          <ac:spMkLst>
            <pc:docMk/>
            <pc:sldMk cId="1923148117" sldId="452"/>
            <ac:spMk id="195" creationId="{C5C61E03-E9BF-4F01-807D-61C1CF4D3F91}"/>
          </ac:spMkLst>
        </pc:spChg>
        <pc:spChg chg="mod">
          <ac:chgData name="刘 老师" userId="b4fc546b0e5cf88c" providerId="LiveId" clId="{F1EB79B2-1A40-4D89-8212-D32C368E4390}" dt="2020-09-08T12:13:50.524" v="2301" actId="1076"/>
          <ac:spMkLst>
            <pc:docMk/>
            <pc:sldMk cId="1923148117" sldId="452"/>
            <ac:spMk id="196" creationId="{3CAFD846-3494-4D5E-83FD-DB44DDFE1F21}"/>
          </ac:spMkLst>
        </pc:spChg>
        <pc:spChg chg="mod">
          <ac:chgData name="刘 老师" userId="b4fc546b0e5cf88c" providerId="LiveId" clId="{F1EB79B2-1A40-4D89-8212-D32C368E4390}" dt="2020-09-08T03:14:18.020" v="848"/>
          <ac:spMkLst>
            <pc:docMk/>
            <pc:sldMk cId="1923148117" sldId="452"/>
            <ac:spMk id="198" creationId="{B0B791CB-582B-4094-B144-0CC7D50F17BF}"/>
          </ac:spMkLst>
        </pc:spChg>
        <pc:spChg chg="mod">
          <ac:chgData name="刘 老师" userId="b4fc546b0e5cf88c" providerId="LiveId" clId="{F1EB79B2-1A40-4D89-8212-D32C368E4390}" dt="2020-09-08T12:12:23.365" v="2285" actId="1076"/>
          <ac:spMkLst>
            <pc:docMk/>
            <pc:sldMk cId="1923148117" sldId="452"/>
            <ac:spMk id="224" creationId="{47F953D6-9D8C-4E0F-9B11-35536DDFE075}"/>
          </ac:spMkLst>
        </pc:spChg>
        <pc:spChg chg="mod">
          <ac:chgData name="刘 老师" userId="b4fc546b0e5cf88c" providerId="LiveId" clId="{F1EB79B2-1A40-4D89-8212-D32C368E4390}" dt="2020-09-08T12:11:33.762" v="2272" actId="14100"/>
          <ac:spMkLst>
            <pc:docMk/>
            <pc:sldMk cId="1923148117" sldId="452"/>
            <ac:spMk id="226" creationId="{B99C3B16-E721-4F54-87D6-7AB8DD052482}"/>
          </ac:spMkLst>
        </pc:spChg>
        <pc:spChg chg="mod">
          <ac:chgData name="刘 老师" userId="b4fc546b0e5cf88c" providerId="LiveId" clId="{F1EB79B2-1A40-4D89-8212-D32C368E4390}" dt="2020-09-08T12:11:53.609" v="2276" actId="1076"/>
          <ac:spMkLst>
            <pc:docMk/>
            <pc:sldMk cId="1923148117" sldId="452"/>
            <ac:spMk id="227" creationId="{D6EFF513-5864-4BEF-9C79-E7C2ABACFC28}"/>
          </ac:spMkLst>
        </pc:spChg>
        <pc:spChg chg="add mod">
          <ac:chgData name="刘 老师" userId="b4fc546b0e5cf88c" providerId="LiveId" clId="{F1EB79B2-1A40-4D89-8212-D32C368E4390}" dt="2020-09-08T11:55:26.312" v="2091" actId="1076"/>
          <ac:spMkLst>
            <pc:docMk/>
            <pc:sldMk cId="1923148117" sldId="452"/>
            <ac:spMk id="248" creationId="{554E1915-B5DD-470B-9DB0-4408632792E5}"/>
          </ac:spMkLst>
        </pc:spChg>
        <pc:spChg chg="add mod">
          <ac:chgData name="刘 老师" userId="b4fc546b0e5cf88c" providerId="LiveId" clId="{F1EB79B2-1A40-4D89-8212-D32C368E4390}" dt="2020-09-08T11:48:57.437" v="2058" actId="1076"/>
          <ac:spMkLst>
            <pc:docMk/>
            <pc:sldMk cId="1923148117" sldId="452"/>
            <ac:spMk id="249" creationId="{EC00F5D3-71B3-4B9B-B8CD-906D627A49C0}"/>
          </ac:spMkLst>
        </pc:spChg>
        <pc:spChg chg="add mod">
          <ac:chgData name="刘 老师" userId="b4fc546b0e5cf88c" providerId="LiveId" clId="{F1EB79B2-1A40-4D89-8212-D32C368E4390}" dt="2020-09-08T11:27:14.277" v="1431" actId="571"/>
          <ac:spMkLst>
            <pc:docMk/>
            <pc:sldMk cId="1923148117" sldId="452"/>
            <ac:spMk id="250" creationId="{A9A05531-C174-44A2-B575-1FFD70438A21}"/>
          </ac:spMkLst>
        </pc:spChg>
        <pc:spChg chg="add mod">
          <ac:chgData name="刘 老师" userId="b4fc546b0e5cf88c" providerId="LiveId" clId="{F1EB79B2-1A40-4D89-8212-D32C368E4390}" dt="2020-09-08T11:27:14.277" v="1431" actId="571"/>
          <ac:spMkLst>
            <pc:docMk/>
            <pc:sldMk cId="1923148117" sldId="452"/>
            <ac:spMk id="251" creationId="{CFBC2A7D-ADD7-466F-8EF0-67C70F74FA0A}"/>
          </ac:spMkLst>
        </pc:spChg>
        <pc:spChg chg="add mod">
          <ac:chgData name="刘 老师" userId="b4fc546b0e5cf88c" providerId="LiveId" clId="{F1EB79B2-1A40-4D89-8212-D32C368E4390}" dt="2020-09-08T11:27:25.277" v="1433" actId="571"/>
          <ac:spMkLst>
            <pc:docMk/>
            <pc:sldMk cId="1923148117" sldId="452"/>
            <ac:spMk id="252" creationId="{9C7A28E0-C1FB-474D-9016-46CFA5044C32}"/>
          </ac:spMkLst>
        </pc:spChg>
        <pc:spChg chg="add mod">
          <ac:chgData name="刘 老师" userId="b4fc546b0e5cf88c" providerId="LiveId" clId="{F1EB79B2-1A40-4D89-8212-D32C368E4390}" dt="2020-09-08T11:27:25.277" v="1433" actId="571"/>
          <ac:spMkLst>
            <pc:docMk/>
            <pc:sldMk cId="1923148117" sldId="452"/>
            <ac:spMk id="253" creationId="{011DEF1B-8681-4BF9-BEAE-4D7BD17C7102}"/>
          </ac:spMkLst>
        </pc:spChg>
        <pc:spChg chg="add mod">
          <ac:chgData name="刘 老师" userId="b4fc546b0e5cf88c" providerId="LiveId" clId="{F1EB79B2-1A40-4D89-8212-D32C368E4390}" dt="2020-09-08T11:30:59.559" v="1577" actId="571"/>
          <ac:spMkLst>
            <pc:docMk/>
            <pc:sldMk cId="1923148117" sldId="452"/>
            <ac:spMk id="254" creationId="{DC0AE9DD-D0A1-43BC-ACD0-439B9F9210C7}"/>
          </ac:spMkLst>
        </pc:spChg>
        <pc:spChg chg="add mod">
          <ac:chgData name="刘 老师" userId="b4fc546b0e5cf88c" providerId="LiveId" clId="{F1EB79B2-1A40-4D89-8212-D32C368E4390}" dt="2020-09-08T11:30:59.559" v="1577" actId="571"/>
          <ac:spMkLst>
            <pc:docMk/>
            <pc:sldMk cId="1923148117" sldId="452"/>
            <ac:spMk id="255" creationId="{10EB372E-9B91-4D57-8803-AACACBDCFA70}"/>
          </ac:spMkLst>
        </pc:spChg>
        <pc:spChg chg="add mod">
          <ac:chgData name="刘 老师" userId="b4fc546b0e5cf88c" providerId="LiveId" clId="{F1EB79B2-1A40-4D89-8212-D32C368E4390}" dt="2020-09-08T12:14:13.536" v="2304" actId="1076"/>
          <ac:spMkLst>
            <pc:docMk/>
            <pc:sldMk cId="1923148117" sldId="452"/>
            <ac:spMk id="256" creationId="{DEF5D59C-2998-49EE-AD09-1D751FECF262}"/>
          </ac:spMkLst>
        </pc:spChg>
        <pc:spChg chg="add mod">
          <ac:chgData name="刘 老师" userId="b4fc546b0e5cf88c" providerId="LiveId" clId="{F1EB79B2-1A40-4D89-8212-D32C368E4390}" dt="2020-09-08T12:12:26.595" v="2286" actId="1076"/>
          <ac:spMkLst>
            <pc:docMk/>
            <pc:sldMk cId="1923148117" sldId="452"/>
            <ac:spMk id="257" creationId="{D1022782-9122-4A99-A49A-58156859E7B6}"/>
          </ac:spMkLst>
        </pc:s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5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6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7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9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97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98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99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101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6:33.545" v="2000" actId="14100"/>
          <ac:grpSpMkLst>
            <pc:docMk/>
            <pc:sldMk cId="1923148117" sldId="452"/>
            <ac:grpSpMk id="130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3:48.365" v="1960" actId="1076"/>
          <ac:grpSpMkLst>
            <pc:docMk/>
            <pc:sldMk cId="1923148117" sldId="452"/>
            <ac:grpSpMk id="131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3:48.365" v="1960" actId="1076"/>
          <ac:grpSpMkLst>
            <pc:docMk/>
            <pc:sldMk cId="1923148117" sldId="452"/>
            <ac:grpSpMk id="132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3:48.365" v="1960" actId="1076"/>
          <ac:grpSpMkLst>
            <pc:docMk/>
            <pc:sldMk cId="1923148117" sldId="452"/>
            <ac:grpSpMk id="134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0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1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2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4" creationId="{00000000-0000-0000-0000-000000000000}"/>
          </ac:grpSpMkLst>
        </pc:grpChg>
        <pc:grpChg chg="add 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0" creationId="{757EE787-F23D-47A6-ACB9-1717095F954E}"/>
          </ac:grpSpMkLst>
        </pc:grpChg>
        <pc:grpChg chg="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1" creationId="{159E7EC4-60ED-4B05-9869-08215A36F741}"/>
          </ac:grpSpMkLst>
        </pc:grpChg>
        <pc:grpChg chg="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2" creationId="{2FE90FC8-490A-41B0-B6DA-CDB1F42A7DF1}"/>
          </ac:grpSpMkLst>
        </pc:grpChg>
        <pc:grpChg chg="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4" creationId="{6D451E2D-63CC-4D40-9040-9581F40DA1BF}"/>
          </ac:grpSpMkLst>
        </pc:grpChg>
        <pc:grpChg chg="add 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19" creationId="{07270DA5-2FF9-416D-9E38-84D776701935}"/>
          </ac:grpSpMkLst>
        </pc:grpChg>
        <pc:grpChg chg="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20" creationId="{D6E2783A-A458-482E-B286-51FBED089C09}"/>
          </ac:grpSpMkLst>
        </pc:grpChg>
        <pc:grpChg chg="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21" creationId="{BAB78C31-A7DD-44E2-BCE1-4FA70812ED24}"/>
          </ac:grpSpMkLst>
        </pc:grpChg>
        <pc:grpChg chg="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23" creationId="{589EF7A8-BAB6-459C-9B6C-870C366E8C2D}"/>
          </ac:grpSpMkLst>
        </pc:grpChg>
        <pc:cxnChg chg="add del">
          <ac:chgData name="刘 老师" userId="b4fc546b0e5cf88c" providerId="LiveId" clId="{F1EB79B2-1A40-4D89-8212-D32C368E4390}" dt="2020-09-08T11:54:06.016" v="2071" actId="478"/>
          <ac:cxnSpMkLst>
            <pc:docMk/>
            <pc:sldMk cId="1923148117" sldId="452"/>
            <ac:cxnSpMk id="3" creationId="{46353622-78AB-463D-9DBC-885741B14EAC}"/>
          </ac:cxnSpMkLst>
        </pc:cxnChg>
      </pc:sldChg>
      <pc:sldMasterChg chg="modSp modSldLayout">
        <pc:chgData name="刘 老师" userId="b4fc546b0e5cf88c" providerId="LiveId" clId="{F1EB79B2-1A40-4D89-8212-D32C368E4390}" dt="2020-08-01T09:00:02.908" v="551" actId="179"/>
        <pc:sldMasterMkLst>
          <pc:docMk/>
          <pc:sldMasterMk cId="4240545411" sldId="2147483648"/>
        </pc:sldMasterMkLst>
        <pc:spChg chg="mod">
          <ac:chgData name="刘 老师" userId="b4fc546b0e5cf88c" providerId="LiveId" clId="{F1EB79B2-1A40-4D89-8212-D32C368E4390}" dt="2020-08-01T09:00:02.908" v="551" actId="179"/>
          <ac:spMkLst>
            <pc:docMk/>
            <pc:sldMasterMk cId="4240545411" sldId="2147483648"/>
            <ac:spMk id="3" creationId="{00000000-0000-0000-0000-000000000000}"/>
          </ac:spMkLst>
        </pc:spChg>
        <pc:sldLayoutChg chg="modSp">
          <pc:chgData name="刘 老师" userId="b4fc546b0e5cf88c" providerId="LiveId" clId="{F1EB79B2-1A40-4D89-8212-D32C368E4390}" dt="2020-08-01T07:14:20.071" v="397" actId="14100"/>
          <pc:sldLayoutMkLst>
            <pc:docMk/>
            <pc:sldMasterMk cId="4240545411" sldId="2147483648"/>
            <pc:sldLayoutMk cId="219690219" sldId="2147483650"/>
          </pc:sldLayoutMkLst>
          <pc:spChg chg="mod">
            <ac:chgData name="刘 老师" userId="b4fc546b0e5cf88c" providerId="LiveId" clId="{F1EB79B2-1A40-4D89-8212-D32C368E4390}" dt="2020-08-01T07:14:20.071" v="397" actId="14100"/>
            <ac:spMkLst>
              <pc:docMk/>
              <pc:sldMasterMk cId="4240545411" sldId="2147483648"/>
              <pc:sldLayoutMk cId="219690219" sldId="2147483650"/>
              <ac:spMk id="10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188E3-89BB-4794-857C-E8A6A7310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E7E20B-4A64-466F-BF34-5D9E98974C3A}">
      <dgm:prSet custT="1"/>
      <dgm:spPr/>
      <dgm:t>
        <a:bodyPr/>
        <a:lstStyle/>
        <a:p>
          <a:pPr rtl="0"/>
          <a:r>
            <a:rPr lang="zh-CN" altLang="en-US" sz="2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举例：谁是凶手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A393C3-B3F3-4136-AC6A-3DB6D72465F3}" type="parTrans" cxnId="{797CD897-C8DA-478F-9471-973A8C4A6C5E}">
      <dgm:prSet/>
      <dgm:spPr/>
      <dgm:t>
        <a:bodyPr/>
        <a:lstStyle/>
        <a:p>
          <a:endParaRPr lang="zh-CN" altLang="en-US"/>
        </a:p>
      </dgm:t>
    </dgm:pt>
    <dgm:pt modelId="{64745905-6095-40B0-A94E-B58DFFB65405}" type="sibTrans" cxnId="{797CD897-C8DA-478F-9471-973A8C4A6C5E}">
      <dgm:prSet/>
      <dgm:spPr/>
      <dgm:t>
        <a:bodyPr/>
        <a:lstStyle/>
        <a:p>
          <a:endParaRPr lang="zh-CN" altLang="en-US"/>
        </a:p>
      </dgm:t>
    </dgm:pt>
    <dgm:pt modelId="{A41674DE-15FD-4BDA-92E3-472464A2C033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请根据下面事实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找出凶手：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F3EE9D-0388-4549-A7E7-4F7023B765B1}" type="parTrans" cxnId="{7781FA34-8085-4E01-8C30-A443A7CF94D5}">
      <dgm:prSet/>
      <dgm:spPr/>
      <dgm:t>
        <a:bodyPr/>
        <a:lstStyle/>
        <a:p>
          <a:endParaRPr lang="zh-CN" altLang="en-US"/>
        </a:p>
      </dgm:t>
    </dgm:pt>
    <dgm:pt modelId="{5DF7137A-1D48-49DF-98C9-7BA2B44B413D}" type="sibTrans" cxnId="{7781FA34-8085-4E01-8C30-A443A7CF94D5}">
      <dgm:prSet/>
      <dgm:spPr/>
      <dgm:t>
        <a:bodyPr/>
        <a:lstStyle/>
        <a:p>
          <a:endParaRPr lang="zh-CN" altLang="en-US"/>
        </a:p>
      </dgm:t>
    </dgm:pt>
    <dgm:pt modelId="{124921CB-B530-4AA6-ABA6-2ECF3F5FA2DF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[1] 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清洁工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或者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秘书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谋害了经理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449CF7-64B1-40A2-9E4C-B74C9995B0AD}" type="parTrans" cxnId="{554248D3-8CF0-4417-B482-DC13E78E9C3B}">
      <dgm:prSet/>
      <dgm:spPr/>
      <dgm:t>
        <a:bodyPr/>
        <a:lstStyle/>
        <a:p>
          <a:endParaRPr lang="zh-CN" altLang="en-US"/>
        </a:p>
      </dgm:t>
    </dgm:pt>
    <dgm:pt modelId="{0368C80C-B006-4711-B185-1AC70D561510}" type="sibTrans" cxnId="{554248D3-8CF0-4417-B482-DC13E78E9C3B}">
      <dgm:prSet/>
      <dgm:spPr/>
      <dgm:t>
        <a:bodyPr/>
        <a:lstStyle/>
        <a:p>
          <a:endParaRPr lang="zh-CN" altLang="en-US"/>
        </a:p>
      </dgm:t>
    </dgm:pt>
    <dgm:pt modelId="{2F164249-2946-4AD4-9B61-A9A00C3F4084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[2] 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如果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清洁工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谋害了经理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则谋害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不会发生在午夜前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38BB3E-D1FD-4B04-A087-F50E6B573FB2}" type="parTrans" cxnId="{E5DBFA7C-4B4A-4154-8366-9F48D4C91CB1}">
      <dgm:prSet/>
      <dgm:spPr/>
      <dgm:t>
        <a:bodyPr/>
        <a:lstStyle/>
        <a:p>
          <a:endParaRPr lang="zh-CN" altLang="en-US"/>
        </a:p>
      </dgm:t>
    </dgm:pt>
    <dgm:pt modelId="{84F195FE-4EC1-492A-82ED-43F332A91586}" type="sibTrans" cxnId="{E5DBFA7C-4B4A-4154-8366-9F48D4C91CB1}">
      <dgm:prSet/>
      <dgm:spPr/>
      <dgm:t>
        <a:bodyPr/>
        <a:lstStyle/>
        <a:p>
          <a:endParaRPr lang="zh-CN" altLang="en-US"/>
        </a:p>
      </dgm:t>
    </dgm:pt>
    <dgm:pt modelId="{1AAE4684-26AB-4A9C-93C6-5A51C1A827DB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[3] 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如果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秘书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的证词是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正确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则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谋害发生在午夜前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1B88D8-A05F-40B9-A25B-8275362D1E23}" type="parTrans" cxnId="{B1A5076F-F70C-43DD-8D73-9B1ABBDBB05E}">
      <dgm:prSet/>
      <dgm:spPr/>
      <dgm:t>
        <a:bodyPr/>
        <a:lstStyle/>
        <a:p>
          <a:endParaRPr lang="zh-CN" altLang="en-US"/>
        </a:p>
      </dgm:t>
    </dgm:pt>
    <dgm:pt modelId="{5FDCE0EA-9866-42AD-BD26-5C274981D78B}" type="sibTrans" cxnId="{B1A5076F-F70C-43DD-8D73-9B1ABBDBB05E}">
      <dgm:prSet/>
      <dgm:spPr/>
      <dgm:t>
        <a:bodyPr/>
        <a:lstStyle/>
        <a:p>
          <a:endParaRPr lang="zh-CN" altLang="en-US"/>
        </a:p>
      </dgm:t>
    </dgm:pt>
    <dgm:pt modelId="{B84DBABA-9BB5-4D5B-8AA6-CF30548EFF89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[4] 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如果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秘书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的证词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不正确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则</a:t>
          </a:r>
          <a:r>
            <a:rPr lang="zh-CN" sz="2400" b="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午夜时屋里灯光未灭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6303CC-F465-4E3A-BFDA-F115FE6C4901}" type="parTrans" cxnId="{AA73D4A4-7D47-4A64-8992-BF9BA521EF79}">
      <dgm:prSet/>
      <dgm:spPr/>
      <dgm:t>
        <a:bodyPr/>
        <a:lstStyle/>
        <a:p>
          <a:endParaRPr lang="zh-CN" altLang="en-US"/>
        </a:p>
      </dgm:t>
    </dgm:pt>
    <dgm:pt modelId="{2F29DEA0-04F3-4831-947C-49A8153144EF}" type="sibTrans" cxnId="{AA73D4A4-7D47-4A64-8992-BF9BA521EF79}">
      <dgm:prSet/>
      <dgm:spPr/>
      <dgm:t>
        <a:bodyPr/>
        <a:lstStyle/>
        <a:p>
          <a:endParaRPr lang="zh-CN" altLang="en-US"/>
        </a:p>
      </dgm:t>
    </dgm:pt>
    <dgm:pt modelId="{45C47985-45EF-4688-87BA-23FBA95B7B3C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[5] </a:t>
          </a:r>
          <a:r>
            <a:rPr lang="zh-CN" sz="2400" b="0" i="0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午夜时屋里灯灭了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FDF97C-192F-423D-9E02-72738CA6A303}" type="parTrans" cxnId="{9FD7BE97-FBAF-4F6B-8596-B3C81EAA5E6A}">
      <dgm:prSet/>
      <dgm:spPr/>
      <dgm:t>
        <a:bodyPr/>
        <a:lstStyle/>
        <a:p>
          <a:endParaRPr lang="zh-CN" altLang="en-US"/>
        </a:p>
      </dgm:t>
    </dgm:pt>
    <dgm:pt modelId="{0FDA36BE-5239-44BE-859D-C11B1C599A90}" type="sibTrans" cxnId="{9FD7BE97-FBAF-4F6B-8596-B3C81EAA5E6A}">
      <dgm:prSet/>
      <dgm:spPr/>
      <dgm:t>
        <a:bodyPr/>
        <a:lstStyle/>
        <a:p>
          <a:endParaRPr lang="zh-CN" altLang="en-US"/>
        </a:p>
      </dgm:t>
    </dgm:pt>
    <dgm:pt modelId="{2D22CED7-03ED-47D7-8E8F-6E1B7B66FE94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问：谁是凶手？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B03CE-9216-4F51-967F-CFACBF19A29E}" type="parTrans" cxnId="{AC610B99-E542-4CB1-B3F9-C96A5A74F1BC}">
      <dgm:prSet/>
      <dgm:spPr/>
      <dgm:t>
        <a:bodyPr/>
        <a:lstStyle/>
        <a:p>
          <a:endParaRPr lang="zh-CN" altLang="en-US"/>
        </a:p>
      </dgm:t>
    </dgm:pt>
    <dgm:pt modelId="{B2465322-F97A-4875-ADE5-D23A5B89C9B3}" type="sibTrans" cxnId="{AC610B99-E542-4CB1-B3F9-C96A5A74F1BC}">
      <dgm:prSet/>
      <dgm:spPr/>
      <dgm:t>
        <a:bodyPr/>
        <a:lstStyle/>
        <a:p>
          <a:endParaRPr lang="zh-CN" altLang="en-US"/>
        </a:p>
      </dgm:t>
    </dgm:pt>
    <dgm:pt modelId="{B24DA8E0-757B-45EF-B625-7C5C3F47660D}" type="pres">
      <dgm:prSet presAssocID="{7CC188E3-89BB-4794-857C-E8A6A7310EFD}" presName="linear" presStyleCnt="0">
        <dgm:presLayoutVars>
          <dgm:animLvl val="lvl"/>
          <dgm:resizeHandles val="exact"/>
        </dgm:presLayoutVars>
      </dgm:prSet>
      <dgm:spPr/>
    </dgm:pt>
    <dgm:pt modelId="{A65A4582-95DA-48D6-88FB-E474E05CD5FA}" type="pres">
      <dgm:prSet presAssocID="{81E7E20B-4A64-466F-BF34-5D9E98974C3A}" presName="parentText" presStyleLbl="node1" presStyleIdx="0" presStyleCnt="1" custScaleX="100000" custScaleY="51082" custLinFactNeighborY="-511">
        <dgm:presLayoutVars>
          <dgm:chMax val="0"/>
          <dgm:bulletEnabled val="1"/>
        </dgm:presLayoutVars>
      </dgm:prSet>
      <dgm:spPr/>
    </dgm:pt>
    <dgm:pt modelId="{4A596F3E-BA3E-4B02-A543-09EEC257B174}" type="pres">
      <dgm:prSet presAssocID="{81E7E20B-4A64-466F-BF34-5D9E98974C3A}" presName="childText" presStyleLbl="revTx" presStyleIdx="0" presStyleCnt="1" custScaleY="102767">
        <dgm:presLayoutVars>
          <dgm:bulletEnabled val="1"/>
        </dgm:presLayoutVars>
      </dgm:prSet>
      <dgm:spPr/>
    </dgm:pt>
  </dgm:ptLst>
  <dgm:cxnLst>
    <dgm:cxn modelId="{E0C9550D-3BF2-4090-A74F-1D7EF3EE8799}" type="presOf" srcId="{2D22CED7-03ED-47D7-8E8F-6E1B7B66FE94}" destId="{4A596F3E-BA3E-4B02-A543-09EEC257B174}" srcOrd="0" destOrd="6" presId="urn:microsoft.com/office/officeart/2005/8/layout/vList2"/>
    <dgm:cxn modelId="{24109311-8C3D-42C9-9138-018023DB23F6}" type="presOf" srcId="{1AAE4684-26AB-4A9C-93C6-5A51C1A827DB}" destId="{4A596F3E-BA3E-4B02-A543-09EEC257B174}" srcOrd="0" destOrd="3" presId="urn:microsoft.com/office/officeart/2005/8/layout/vList2"/>
    <dgm:cxn modelId="{AE0C2812-0AD1-41F5-B416-16EEE3E435F6}" type="presOf" srcId="{124921CB-B530-4AA6-ABA6-2ECF3F5FA2DF}" destId="{4A596F3E-BA3E-4B02-A543-09EEC257B174}" srcOrd="0" destOrd="1" presId="urn:microsoft.com/office/officeart/2005/8/layout/vList2"/>
    <dgm:cxn modelId="{7781FA34-8085-4E01-8C30-A443A7CF94D5}" srcId="{81E7E20B-4A64-466F-BF34-5D9E98974C3A}" destId="{A41674DE-15FD-4BDA-92E3-472464A2C033}" srcOrd="0" destOrd="0" parTransId="{B9F3EE9D-0388-4549-A7E7-4F7023B765B1}" sibTransId="{5DF7137A-1D48-49DF-98C9-7BA2B44B413D}"/>
    <dgm:cxn modelId="{A1890B5B-4CE7-4EC2-BAFB-4A7077AD1CAF}" type="presOf" srcId="{B84DBABA-9BB5-4D5B-8AA6-CF30548EFF89}" destId="{4A596F3E-BA3E-4B02-A543-09EEC257B174}" srcOrd="0" destOrd="4" presId="urn:microsoft.com/office/officeart/2005/8/layout/vList2"/>
    <dgm:cxn modelId="{B1A5076F-F70C-43DD-8D73-9B1ABBDBB05E}" srcId="{A41674DE-15FD-4BDA-92E3-472464A2C033}" destId="{1AAE4684-26AB-4A9C-93C6-5A51C1A827DB}" srcOrd="2" destOrd="0" parTransId="{BE1B88D8-A05F-40B9-A25B-8275362D1E23}" sibTransId="{5FDCE0EA-9866-42AD-BD26-5C274981D78B}"/>
    <dgm:cxn modelId="{44518C75-2273-4ED9-8FC4-029EB7B88FF3}" type="presOf" srcId="{2F164249-2946-4AD4-9B61-A9A00C3F4084}" destId="{4A596F3E-BA3E-4B02-A543-09EEC257B174}" srcOrd="0" destOrd="2" presId="urn:microsoft.com/office/officeart/2005/8/layout/vList2"/>
    <dgm:cxn modelId="{9F02D57B-7BF0-4731-8D63-74F74FBB29FA}" type="presOf" srcId="{45C47985-45EF-4688-87BA-23FBA95B7B3C}" destId="{4A596F3E-BA3E-4B02-A543-09EEC257B174}" srcOrd="0" destOrd="5" presId="urn:microsoft.com/office/officeart/2005/8/layout/vList2"/>
    <dgm:cxn modelId="{E5DBFA7C-4B4A-4154-8366-9F48D4C91CB1}" srcId="{A41674DE-15FD-4BDA-92E3-472464A2C033}" destId="{2F164249-2946-4AD4-9B61-A9A00C3F4084}" srcOrd="1" destOrd="0" parTransId="{0138BB3E-D1FD-4B04-A087-F50E6B573FB2}" sibTransId="{84F195FE-4EC1-492A-82ED-43F332A91586}"/>
    <dgm:cxn modelId="{0719BD95-6C82-418F-93C3-9D0D477B1805}" type="presOf" srcId="{7CC188E3-89BB-4794-857C-E8A6A7310EFD}" destId="{B24DA8E0-757B-45EF-B625-7C5C3F47660D}" srcOrd="0" destOrd="0" presId="urn:microsoft.com/office/officeart/2005/8/layout/vList2"/>
    <dgm:cxn modelId="{9FD7BE97-FBAF-4F6B-8596-B3C81EAA5E6A}" srcId="{A41674DE-15FD-4BDA-92E3-472464A2C033}" destId="{45C47985-45EF-4688-87BA-23FBA95B7B3C}" srcOrd="4" destOrd="0" parTransId="{BEFDF97C-192F-423D-9E02-72738CA6A303}" sibTransId="{0FDA36BE-5239-44BE-859D-C11B1C599A90}"/>
    <dgm:cxn modelId="{797CD897-C8DA-478F-9471-973A8C4A6C5E}" srcId="{7CC188E3-89BB-4794-857C-E8A6A7310EFD}" destId="{81E7E20B-4A64-466F-BF34-5D9E98974C3A}" srcOrd="0" destOrd="0" parTransId="{05A393C3-B3F3-4136-AC6A-3DB6D72465F3}" sibTransId="{64745905-6095-40B0-A94E-B58DFFB65405}"/>
    <dgm:cxn modelId="{AC610B99-E542-4CB1-B3F9-C96A5A74F1BC}" srcId="{81E7E20B-4A64-466F-BF34-5D9E98974C3A}" destId="{2D22CED7-03ED-47D7-8E8F-6E1B7B66FE94}" srcOrd="1" destOrd="0" parTransId="{3F9B03CE-9216-4F51-967F-CFACBF19A29E}" sibTransId="{B2465322-F97A-4875-ADE5-D23A5B89C9B3}"/>
    <dgm:cxn modelId="{AA73D4A4-7D47-4A64-8992-BF9BA521EF79}" srcId="{A41674DE-15FD-4BDA-92E3-472464A2C033}" destId="{B84DBABA-9BB5-4D5B-8AA6-CF30548EFF89}" srcOrd="3" destOrd="0" parTransId="{9E6303CC-F465-4E3A-BFDA-F115FE6C4901}" sibTransId="{2F29DEA0-04F3-4831-947C-49A8153144EF}"/>
    <dgm:cxn modelId="{EDAD42A5-9226-4458-9C67-E7D25910DD0F}" type="presOf" srcId="{A41674DE-15FD-4BDA-92E3-472464A2C033}" destId="{4A596F3E-BA3E-4B02-A543-09EEC257B174}" srcOrd="0" destOrd="0" presId="urn:microsoft.com/office/officeart/2005/8/layout/vList2"/>
    <dgm:cxn modelId="{554248D3-8CF0-4417-B482-DC13E78E9C3B}" srcId="{A41674DE-15FD-4BDA-92E3-472464A2C033}" destId="{124921CB-B530-4AA6-ABA6-2ECF3F5FA2DF}" srcOrd="0" destOrd="0" parTransId="{94449CF7-64B1-40A2-9E4C-B74C9995B0AD}" sibTransId="{0368C80C-B006-4711-B185-1AC70D561510}"/>
    <dgm:cxn modelId="{480F17FD-A7FD-47AF-B027-31C9609138ED}" type="presOf" srcId="{81E7E20B-4A64-466F-BF34-5D9E98974C3A}" destId="{A65A4582-95DA-48D6-88FB-E474E05CD5FA}" srcOrd="0" destOrd="0" presId="urn:microsoft.com/office/officeart/2005/8/layout/vList2"/>
    <dgm:cxn modelId="{5292B52A-992A-4F4D-9C91-7EADAF061EA6}" type="presParOf" srcId="{B24DA8E0-757B-45EF-B625-7C5C3F47660D}" destId="{A65A4582-95DA-48D6-88FB-E474E05CD5FA}" srcOrd="0" destOrd="0" presId="urn:microsoft.com/office/officeart/2005/8/layout/vList2"/>
    <dgm:cxn modelId="{54040DCD-2124-485E-BD22-40E2F7889237}" type="presParOf" srcId="{B24DA8E0-757B-45EF-B625-7C5C3F47660D}" destId="{4A596F3E-BA3E-4B02-A543-09EEC257B1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假</a:t>
          </a:r>
          <a:endParaRPr lang="zh-CN" altLang="en-US" sz="24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106883" custRadScaleInc="1463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是</a:t>
          </a:r>
          <a:endParaRPr lang="zh-CN" altLang="en-US" sz="24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FFFF00">
            <a:alpha val="50000"/>
          </a:srgbClr>
        </a:solidFill>
      </dgm:spPr>
      <dgm:t>
        <a:bodyPr/>
        <a:lstStyle/>
        <a:p>
          <a:pPr rtl="0"/>
          <a:r>
            <a:rPr lang="en-US" altLang="zh-CN" sz="2400" b="1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F</a:t>
          </a:r>
          <a:endParaRPr lang="zh-CN" altLang="en-US" sz="24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en-US" altLang="zh-CN" sz="2400" b="1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T</a:t>
          </a:r>
          <a:endParaRPr lang="zh-CN" altLang="en-US" sz="24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106883" custRadScaleInc="1463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FFFF00">
            <a:alpha val="50000"/>
          </a:srgbClr>
        </a:solidFill>
      </dgm:spPr>
      <dgm:t>
        <a:bodyPr/>
        <a:lstStyle/>
        <a:p>
          <a:pPr rtl="0"/>
          <a:r>
            <a:rPr lang="en-US" altLang="zh-CN" sz="2400" b="1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F</a:t>
          </a:r>
          <a:endParaRPr lang="zh-CN" altLang="en-US" sz="24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en-US" altLang="zh-CN" sz="2400" b="1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T</a:t>
          </a:r>
          <a:endParaRPr lang="zh-CN" altLang="en-US" sz="24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106883" custRadScaleInc="1463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FFFF00">
            <a:alpha val="50000"/>
          </a:srgbClr>
        </a:solidFill>
      </dgm:spPr>
      <dgm:t>
        <a:bodyPr/>
        <a:lstStyle/>
        <a:p>
          <a:pPr rtl="0"/>
          <a:r>
            <a:rPr lang="en-US" altLang="zh-CN" sz="2400" b="1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F</a:t>
          </a:r>
          <a:endParaRPr lang="zh-CN" altLang="en-US" sz="24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188E3-89BB-4794-857C-E8A6A7310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E7E20B-4A64-466F-BF34-5D9E98974C3A}">
      <dgm:prSet custT="1"/>
      <dgm:spPr/>
      <dgm:t>
        <a:bodyPr/>
        <a:lstStyle/>
        <a:p>
          <a:pPr rtl="0"/>
          <a:r>
            <a:rPr lang="zh-CN" altLang="en-US" sz="2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举例：谁是凶手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A393C3-B3F3-4136-AC6A-3DB6D72465F3}" type="parTrans" cxnId="{797CD897-C8DA-478F-9471-973A8C4A6C5E}">
      <dgm:prSet/>
      <dgm:spPr/>
      <dgm:t>
        <a:bodyPr/>
        <a:lstStyle/>
        <a:p>
          <a:endParaRPr lang="zh-CN" altLang="en-US"/>
        </a:p>
      </dgm:t>
    </dgm:pt>
    <dgm:pt modelId="{64745905-6095-40B0-A94E-B58DFFB65405}" type="sibTrans" cxnId="{797CD897-C8DA-478F-9471-973A8C4A6C5E}">
      <dgm:prSet/>
      <dgm:spPr/>
      <dgm:t>
        <a:bodyPr/>
        <a:lstStyle/>
        <a:p>
          <a:endParaRPr lang="zh-CN" altLang="en-US"/>
        </a:p>
      </dgm:t>
    </dgm:pt>
    <dgm:pt modelId="{A41674DE-15FD-4BDA-92E3-472464A2C033}">
      <dgm:prSet custT="1"/>
      <dgm:spPr/>
      <dgm:t>
        <a:bodyPr rIns="108000"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数理逻辑的推理形式：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F3EE9D-0388-4549-A7E7-4F7023B765B1}" type="parTrans" cxnId="{7781FA34-8085-4E01-8C30-A443A7CF94D5}">
      <dgm:prSet/>
      <dgm:spPr/>
      <dgm:t>
        <a:bodyPr/>
        <a:lstStyle/>
        <a:p>
          <a:endParaRPr lang="zh-CN" altLang="en-US"/>
        </a:p>
      </dgm:t>
    </dgm:pt>
    <dgm:pt modelId="{5DF7137A-1D48-49DF-98C9-7BA2B44B413D}" type="sibTrans" cxnId="{7781FA34-8085-4E01-8C30-A443A7CF94D5}">
      <dgm:prSet/>
      <dgm:spPr/>
      <dgm:t>
        <a:bodyPr/>
        <a:lstStyle/>
        <a:p>
          <a:endParaRPr lang="zh-CN" altLang="en-US"/>
        </a:p>
      </dgm:t>
    </dgm:pt>
    <dgm:pt modelId="{124921CB-B530-4AA6-ABA6-2ECF3F5FA2DF}">
      <dgm:prSet custT="1"/>
      <dgm:spPr/>
      <dgm:t>
        <a:bodyPr rIns="108000"/>
        <a:lstStyle/>
        <a:p>
          <a:pPr rtl="0">
            <a:lnSpc>
              <a:spcPts val="3200"/>
            </a:lnSpc>
            <a:spcAft>
              <a:spcPts val="0"/>
            </a:spcAft>
          </a:pPr>
          <a:r>
            <a:rPr lang="zh-CN" altLang="en-US" sz="2400" b="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符号化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：设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表示“清洁工谋害了经理”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Q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表示“秘书谋害了经理”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R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表示“谋害发生午夜前”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S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表示“秘书的证词是正确的”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, T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表示“午夜时屋里灯灭了”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449CF7-64B1-40A2-9E4C-B74C9995B0AD}" type="parTrans" cxnId="{554248D3-8CF0-4417-B482-DC13E78E9C3B}">
      <dgm:prSet/>
      <dgm:spPr/>
      <dgm:t>
        <a:bodyPr/>
        <a:lstStyle/>
        <a:p>
          <a:endParaRPr lang="zh-CN" altLang="en-US"/>
        </a:p>
      </dgm:t>
    </dgm:pt>
    <dgm:pt modelId="{0368C80C-B006-4711-B185-1AC70D561510}" type="sibTrans" cxnId="{554248D3-8CF0-4417-B482-DC13E78E9C3B}">
      <dgm:prSet/>
      <dgm:spPr/>
      <dgm:t>
        <a:bodyPr/>
        <a:lstStyle/>
        <a:p>
          <a:endParaRPr lang="zh-CN" altLang="en-US"/>
        </a:p>
      </dgm:t>
    </dgm:pt>
    <dgm:pt modelId="{2F164249-2946-4AD4-9B61-A9A00C3F4084}">
      <dgm:prSet custT="1"/>
      <dgm:spPr/>
      <dgm:t>
        <a:bodyPr rIns="108000"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则有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[1]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P∨Q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2]P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[3]S</a:t>
          </a:r>
          <a:r>
            <a:rPr lang="zh-CN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[4]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 ¬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[5]T.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38BB3E-D1FD-4B04-A087-F50E6B573FB2}" type="parTrans" cxnId="{E5DBFA7C-4B4A-4154-8366-9F48D4C91CB1}">
      <dgm:prSet/>
      <dgm:spPr/>
      <dgm:t>
        <a:bodyPr/>
        <a:lstStyle/>
        <a:p>
          <a:endParaRPr lang="zh-CN" altLang="en-US"/>
        </a:p>
      </dgm:t>
    </dgm:pt>
    <dgm:pt modelId="{84F195FE-4EC1-492A-82ED-43F332A91586}" type="sibTrans" cxnId="{E5DBFA7C-4B4A-4154-8366-9F48D4C91CB1}">
      <dgm:prSet/>
      <dgm:spPr/>
      <dgm:t>
        <a:bodyPr/>
        <a:lstStyle/>
        <a:p>
          <a:endParaRPr lang="zh-CN" altLang="en-US"/>
        </a:p>
      </dgm:t>
    </dgm:pt>
    <dgm:pt modelId="{104321AA-B95D-411C-93D1-760680659ADB}">
      <dgm:prSet custT="1"/>
      <dgm:spPr/>
      <dgm:t>
        <a:bodyPr rIns="108000"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altLang="en-US" sz="2400" b="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逻辑演算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(¬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T)</a:t>
          </a:r>
          <a:r>
            <a: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S)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S)∧T</a:t>
          </a:r>
          <a:r>
            <a: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S</a:t>
          </a:r>
          <a:r>
            <a: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；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(S</a:t>
          </a:r>
          <a:r>
            <a:rPr lang="zh-CN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R)∧S</a:t>
          </a:r>
          <a:r>
            <a: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R</a:t>
          </a:r>
          <a:r>
            <a: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；（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R)</a:t>
          </a:r>
          <a:r>
            <a: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(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→¬P)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；</a:t>
          </a:r>
          <a:r>
            <a: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(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→¬P)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 ∧R</a:t>
          </a:r>
          <a:r>
            <a: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¬P</a:t>
          </a:r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；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P∨Q)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∧</a:t>
          </a:r>
          <a:r>
            <a:rPr lang="en-US" sz="2400" b="0" i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¬P</a:t>
          </a:r>
          <a:r>
            <a: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Q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434C78-0F8B-45C4-ACAA-8002C0A1A2D7}" type="parTrans" cxnId="{8828222A-B4D0-468C-B5C8-ADD41DD72268}">
      <dgm:prSet/>
      <dgm:spPr/>
      <dgm:t>
        <a:bodyPr/>
        <a:lstStyle/>
        <a:p>
          <a:endParaRPr lang="zh-CN" altLang="en-US"/>
        </a:p>
      </dgm:t>
    </dgm:pt>
    <dgm:pt modelId="{C2C41CA0-F971-4007-A81A-D2400FD58CAA}" type="sibTrans" cxnId="{8828222A-B4D0-468C-B5C8-ADD41DD72268}">
      <dgm:prSet/>
      <dgm:spPr/>
      <dgm:t>
        <a:bodyPr/>
        <a:lstStyle/>
        <a:p>
          <a:endParaRPr lang="zh-CN" altLang="en-US"/>
        </a:p>
      </dgm:t>
    </dgm:pt>
    <dgm:pt modelId="{1600AC1F-4983-4663-BBFA-8CD72ED9A61D}">
      <dgm:prSet custT="1"/>
      <dgm:spPr/>
      <dgm:t>
        <a:bodyPr rIns="108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结论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：秘书谋害了经理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C64CE-6C68-4CB0-B73C-BFCE8B09E859}" type="parTrans" cxnId="{24E9168A-A134-44C7-817E-5043E43CD0E1}">
      <dgm:prSet/>
      <dgm:spPr/>
      <dgm:t>
        <a:bodyPr/>
        <a:lstStyle/>
        <a:p>
          <a:endParaRPr lang="zh-CN" altLang="en-US"/>
        </a:p>
      </dgm:t>
    </dgm:pt>
    <dgm:pt modelId="{8FD31E48-AD42-40A1-B1BD-42070C007D99}" type="sibTrans" cxnId="{24E9168A-A134-44C7-817E-5043E43CD0E1}">
      <dgm:prSet/>
      <dgm:spPr/>
      <dgm:t>
        <a:bodyPr/>
        <a:lstStyle/>
        <a:p>
          <a:endParaRPr lang="zh-CN" altLang="en-US"/>
        </a:p>
      </dgm:t>
    </dgm:pt>
    <dgm:pt modelId="{B24DA8E0-757B-45EF-B625-7C5C3F47660D}" type="pres">
      <dgm:prSet presAssocID="{7CC188E3-89BB-4794-857C-E8A6A7310EFD}" presName="linear" presStyleCnt="0">
        <dgm:presLayoutVars>
          <dgm:animLvl val="lvl"/>
          <dgm:resizeHandles val="exact"/>
        </dgm:presLayoutVars>
      </dgm:prSet>
      <dgm:spPr/>
    </dgm:pt>
    <dgm:pt modelId="{A65A4582-95DA-48D6-88FB-E474E05CD5FA}" type="pres">
      <dgm:prSet presAssocID="{81E7E20B-4A64-466F-BF34-5D9E98974C3A}" presName="parentText" presStyleLbl="node1" presStyleIdx="0" presStyleCnt="1" custScaleX="100000" custScaleY="51082" custLinFactNeighborY="-511">
        <dgm:presLayoutVars>
          <dgm:chMax val="0"/>
          <dgm:bulletEnabled val="1"/>
        </dgm:presLayoutVars>
      </dgm:prSet>
      <dgm:spPr/>
    </dgm:pt>
    <dgm:pt modelId="{4A596F3E-BA3E-4B02-A543-09EEC257B174}" type="pres">
      <dgm:prSet presAssocID="{81E7E20B-4A64-466F-BF34-5D9E98974C3A}" presName="childText" presStyleLbl="revTx" presStyleIdx="0" presStyleCnt="1" custScaleY="101326">
        <dgm:presLayoutVars>
          <dgm:bulletEnabled val="1"/>
        </dgm:presLayoutVars>
      </dgm:prSet>
      <dgm:spPr/>
    </dgm:pt>
  </dgm:ptLst>
  <dgm:cxnLst>
    <dgm:cxn modelId="{AE0C2812-0AD1-41F5-B416-16EEE3E435F6}" type="presOf" srcId="{124921CB-B530-4AA6-ABA6-2ECF3F5FA2DF}" destId="{4A596F3E-BA3E-4B02-A543-09EEC257B174}" srcOrd="0" destOrd="1" presId="urn:microsoft.com/office/officeart/2005/8/layout/vList2"/>
    <dgm:cxn modelId="{2D611914-C3CA-4402-B721-A76632AED26E}" type="presOf" srcId="{104321AA-B95D-411C-93D1-760680659ADB}" destId="{4A596F3E-BA3E-4B02-A543-09EEC257B174}" srcOrd="0" destOrd="3" presId="urn:microsoft.com/office/officeart/2005/8/layout/vList2"/>
    <dgm:cxn modelId="{8828222A-B4D0-468C-B5C8-ADD41DD72268}" srcId="{A41674DE-15FD-4BDA-92E3-472464A2C033}" destId="{104321AA-B95D-411C-93D1-760680659ADB}" srcOrd="2" destOrd="0" parTransId="{87434C78-0F8B-45C4-ACAA-8002C0A1A2D7}" sibTransId="{C2C41CA0-F971-4007-A81A-D2400FD58CAA}"/>
    <dgm:cxn modelId="{7781FA34-8085-4E01-8C30-A443A7CF94D5}" srcId="{81E7E20B-4A64-466F-BF34-5D9E98974C3A}" destId="{A41674DE-15FD-4BDA-92E3-472464A2C033}" srcOrd="0" destOrd="0" parTransId="{B9F3EE9D-0388-4549-A7E7-4F7023B765B1}" sibTransId="{5DF7137A-1D48-49DF-98C9-7BA2B44B413D}"/>
    <dgm:cxn modelId="{1CF5BF41-D7E6-434E-AD3D-A3861A9AF531}" type="presOf" srcId="{1600AC1F-4983-4663-BBFA-8CD72ED9A61D}" destId="{4A596F3E-BA3E-4B02-A543-09EEC257B174}" srcOrd="0" destOrd="4" presId="urn:microsoft.com/office/officeart/2005/8/layout/vList2"/>
    <dgm:cxn modelId="{44518C75-2273-4ED9-8FC4-029EB7B88FF3}" type="presOf" srcId="{2F164249-2946-4AD4-9B61-A9A00C3F4084}" destId="{4A596F3E-BA3E-4B02-A543-09EEC257B174}" srcOrd="0" destOrd="2" presId="urn:microsoft.com/office/officeart/2005/8/layout/vList2"/>
    <dgm:cxn modelId="{E5DBFA7C-4B4A-4154-8366-9F48D4C91CB1}" srcId="{A41674DE-15FD-4BDA-92E3-472464A2C033}" destId="{2F164249-2946-4AD4-9B61-A9A00C3F4084}" srcOrd="1" destOrd="0" parTransId="{0138BB3E-D1FD-4B04-A087-F50E6B573FB2}" sibTransId="{84F195FE-4EC1-492A-82ED-43F332A91586}"/>
    <dgm:cxn modelId="{24E9168A-A134-44C7-817E-5043E43CD0E1}" srcId="{A41674DE-15FD-4BDA-92E3-472464A2C033}" destId="{1600AC1F-4983-4663-BBFA-8CD72ED9A61D}" srcOrd="3" destOrd="0" parTransId="{6A6C64CE-6C68-4CB0-B73C-BFCE8B09E859}" sibTransId="{8FD31E48-AD42-40A1-B1BD-42070C007D99}"/>
    <dgm:cxn modelId="{0719BD95-6C82-418F-93C3-9D0D477B1805}" type="presOf" srcId="{7CC188E3-89BB-4794-857C-E8A6A7310EFD}" destId="{B24DA8E0-757B-45EF-B625-7C5C3F47660D}" srcOrd="0" destOrd="0" presId="urn:microsoft.com/office/officeart/2005/8/layout/vList2"/>
    <dgm:cxn modelId="{797CD897-C8DA-478F-9471-973A8C4A6C5E}" srcId="{7CC188E3-89BB-4794-857C-E8A6A7310EFD}" destId="{81E7E20B-4A64-466F-BF34-5D9E98974C3A}" srcOrd="0" destOrd="0" parTransId="{05A393C3-B3F3-4136-AC6A-3DB6D72465F3}" sibTransId="{64745905-6095-40B0-A94E-B58DFFB65405}"/>
    <dgm:cxn modelId="{EDAD42A5-9226-4458-9C67-E7D25910DD0F}" type="presOf" srcId="{A41674DE-15FD-4BDA-92E3-472464A2C033}" destId="{4A596F3E-BA3E-4B02-A543-09EEC257B174}" srcOrd="0" destOrd="0" presId="urn:microsoft.com/office/officeart/2005/8/layout/vList2"/>
    <dgm:cxn modelId="{554248D3-8CF0-4417-B482-DC13E78E9C3B}" srcId="{A41674DE-15FD-4BDA-92E3-472464A2C033}" destId="{124921CB-B530-4AA6-ABA6-2ECF3F5FA2DF}" srcOrd="0" destOrd="0" parTransId="{94449CF7-64B1-40A2-9E4C-B74C9995B0AD}" sibTransId="{0368C80C-B006-4711-B185-1AC70D561510}"/>
    <dgm:cxn modelId="{480F17FD-A7FD-47AF-B027-31C9609138ED}" type="presOf" srcId="{81E7E20B-4A64-466F-BF34-5D9E98974C3A}" destId="{A65A4582-95DA-48D6-88FB-E474E05CD5FA}" srcOrd="0" destOrd="0" presId="urn:microsoft.com/office/officeart/2005/8/layout/vList2"/>
    <dgm:cxn modelId="{5292B52A-992A-4F4D-9C91-7EADAF061EA6}" type="presParOf" srcId="{B24DA8E0-757B-45EF-B625-7C5C3F47660D}" destId="{A65A4582-95DA-48D6-88FB-E474E05CD5FA}" srcOrd="0" destOrd="0" presId="urn:microsoft.com/office/officeart/2005/8/layout/vList2"/>
    <dgm:cxn modelId="{54040DCD-2124-485E-BD22-40E2F7889237}" type="presParOf" srcId="{B24DA8E0-757B-45EF-B625-7C5C3F47660D}" destId="{4A596F3E-BA3E-4B02-A543-09EEC257B1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1879B-BC26-409F-8239-6F1082F55D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7AFE79-560F-4B56-8BCE-B160F0569B99}">
      <dgm:prSet custT="1"/>
      <dgm:spPr/>
      <dgm:t>
        <a:bodyPr/>
        <a:lstStyle/>
        <a:p>
          <a:pPr rtl="0"/>
          <a:r>
            <a:rPr lang="zh-CN" altLang="en-US" sz="2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数理逻辑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3A3FA7-550A-45BC-BD72-F3903D546814}" type="parTrans" cxnId="{CEBDE91B-1401-4B41-8207-4204D163E2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D88060-E713-495C-8B20-165FE7F6E469}" type="sibTrans" cxnId="{CEBDE91B-1401-4B41-8207-4204D163E2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AD8CD4-784A-4990-A8F4-EB640FC26B2D}">
      <dgm:prSet custT="1"/>
      <dgm:spPr/>
      <dgm:t>
        <a:bodyPr/>
        <a:lstStyle/>
        <a:p>
          <a:pPr rtl="0"/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1C02F5-B54C-4851-AD2C-BF9C16FB6007}" type="parTrans" cxnId="{AA1492A4-694F-4730-9780-A466CAE63C8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B80335-9623-41B3-A580-B4B07D307C0B}" type="sibTrans" cxnId="{AA1492A4-694F-4730-9780-A466CAE63C8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E45912-960A-489B-AB4F-B1670265D16A}">
      <dgm:prSet custT="1"/>
      <dgm:spPr/>
      <dgm:t>
        <a:bodyPr vert="eaVert"/>
        <a:lstStyle/>
        <a:p>
          <a:pPr algn="l" rtl="0"/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命题逻辑的基本概念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F72289-6FAF-4D0A-B571-D6669C9B1F14}" type="parTrans" cxnId="{D0AA5BF6-5CAC-429A-B88B-09429498EF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16E2D-8AFA-47FF-8080-EC93D4912371}" type="sibTrans" cxnId="{D0AA5BF6-5CAC-429A-B88B-09429498EF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ABA6D4-1BE0-4328-B291-AAF584B0CCAD}">
      <dgm:prSet custT="1"/>
      <dgm:spPr/>
      <dgm:t>
        <a:bodyPr vert="eaVert"/>
        <a:lstStyle/>
        <a:p>
          <a:pPr algn="l" rtl="0"/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命题逻辑等值演算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E73A6-E06E-4C72-9D60-A6FA77695F00}" type="parTrans" cxnId="{9E800FF0-463C-474D-BC6C-FB6FEB6EE5D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CE1F6-C2E3-4961-9B80-DD8F4E993BC7}" type="sibTrans" cxnId="{9E800FF0-463C-474D-BC6C-FB6FEB6EE5D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D192B-E3B5-44EB-9501-DA9A5C018E06}">
      <dgm:prSet custT="1"/>
      <dgm:spPr/>
      <dgm:t>
        <a:bodyPr vert="eaVert"/>
        <a:lstStyle/>
        <a:p>
          <a:pPr algn="l" rtl="0"/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命题逻辑的推理理论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5EA333-74D5-41C9-B1C3-E241C9F383DE}" type="parTrans" cxnId="{476B6961-C88B-4C4A-85D8-95C175BB17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AF0BD8-8A07-41B0-BC44-812BAB0D2A52}" type="sibTrans" cxnId="{476B6961-C88B-4C4A-85D8-95C175BB17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A9A5D1-175F-4810-94C7-57C212E16517}">
      <dgm:prSet custT="1"/>
      <dgm:spPr/>
      <dgm:t>
        <a:bodyPr/>
        <a:lstStyle/>
        <a:p>
          <a:pPr rtl="0"/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一阶</a:t>
          </a:r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谓词逻辑</a:t>
          </a:r>
          <a:endParaRPr 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1CC0D3-80C1-4148-877A-8C8B8025DE67}" type="parTrans" cxnId="{AF371A3B-C9C1-4851-9AC0-BC8927C8F2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01A3D1-4731-4996-B9F2-6FD14B4F056B}" type="sibTrans" cxnId="{AF371A3B-C9C1-4851-9AC0-BC8927C8F2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759C8B-FF4F-4AAB-8EF7-8F23475A7E10}">
      <dgm:prSet custT="1"/>
      <dgm:spPr/>
      <dgm:t>
        <a:bodyPr vert="eaVert"/>
        <a:lstStyle/>
        <a:p>
          <a:pPr algn="l" rtl="0"/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一阶谓词逻辑的基本概念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CE6909-B7A4-4774-B507-8874FA08F9BF}" type="parTrans" cxnId="{E2202873-C789-4070-901D-534CD50F411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FDE932-7761-4BA5-A1A4-9950ABD7D081}" type="sibTrans" cxnId="{E2202873-C789-4070-901D-534CD50F411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A944F3-9F99-4FFF-8754-2B88C1A96C80}">
      <dgm:prSet custT="1"/>
      <dgm:spPr/>
      <dgm:t>
        <a:bodyPr vert="eaVert"/>
        <a:lstStyle/>
        <a:p>
          <a:pPr algn="l" rtl="0"/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一阶谓词逻辑的推理理论式的标准型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8582B-0D51-4C32-B9B2-861A75D9ECFE}" type="parTrans" cxnId="{ABD811EA-AF5F-44AA-813E-995615C5F5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85E063-D0D6-410B-BD48-F1747F0D9B64}" type="sibTrans" cxnId="{ABD811EA-AF5F-44AA-813E-995615C5F5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1673F4-349A-437C-BED3-311B2C2B7FBA}" type="pres">
      <dgm:prSet presAssocID="{DED1879B-BC26-409F-8239-6F1082F55D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EB6A54-9C08-4F61-B2EB-5DCB1BDA5117}" type="pres">
      <dgm:prSet presAssocID="{DED1879B-BC26-409F-8239-6F1082F55DEB}" presName="hierFlow" presStyleCnt="0"/>
      <dgm:spPr/>
    </dgm:pt>
    <dgm:pt modelId="{537CE125-36A7-4901-8C41-E5788A1C818F}" type="pres">
      <dgm:prSet presAssocID="{DED1879B-BC26-409F-8239-6F1082F55D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FF2A253-BA5F-4FCD-969C-BBDF3ED6788F}" type="pres">
      <dgm:prSet presAssocID="{DD7AFE79-560F-4B56-8BCE-B160F0569B99}" presName="Name14" presStyleCnt="0"/>
      <dgm:spPr/>
    </dgm:pt>
    <dgm:pt modelId="{B57806D4-C659-45FE-BEC1-6EC69B507F56}" type="pres">
      <dgm:prSet presAssocID="{DD7AFE79-560F-4B56-8BCE-B160F0569B99}" presName="level1Shape" presStyleLbl="node0" presStyleIdx="0" presStyleCnt="1" custScaleX="349632" custLinFactNeighborX="-15481">
        <dgm:presLayoutVars>
          <dgm:chPref val="3"/>
        </dgm:presLayoutVars>
      </dgm:prSet>
      <dgm:spPr/>
    </dgm:pt>
    <dgm:pt modelId="{7E40481D-C7F7-4B66-8870-A6187BD4FA32}" type="pres">
      <dgm:prSet presAssocID="{DD7AFE79-560F-4B56-8BCE-B160F0569B99}" presName="hierChild2" presStyleCnt="0"/>
      <dgm:spPr/>
    </dgm:pt>
    <dgm:pt modelId="{F45E18BD-5637-4ED3-BAC7-6EE96DDB898F}" type="pres">
      <dgm:prSet presAssocID="{851C02F5-B54C-4851-AD2C-BF9C16FB6007}" presName="Name19" presStyleLbl="parChTrans1D2" presStyleIdx="0" presStyleCnt="2"/>
      <dgm:spPr/>
    </dgm:pt>
    <dgm:pt modelId="{00F4D435-3D27-4255-BB21-4FB1C90E58FA}" type="pres">
      <dgm:prSet presAssocID="{EAAD8CD4-784A-4990-A8F4-EB640FC26B2D}" presName="Name21" presStyleCnt="0"/>
      <dgm:spPr/>
    </dgm:pt>
    <dgm:pt modelId="{D390824C-E38B-42AF-BDA9-CD8C8DF149BF}" type="pres">
      <dgm:prSet presAssocID="{EAAD8CD4-784A-4990-A8F4-EB640FC26B2D}" presName="level2Shape" presStyleLbl="node2" presStyleIdx="0" presStyleCnt="2" custScaleX="366258" custLinFactX="-38435" custLinFactNeighborX="-100000"/>
      <dgm:spPr/>
    </dgm:pt>
    <dgm:pt modelId="{707ACA69-2BDC-49B8-AEFA-E789E7424F27}" type="pres">
      <dgm:prSet presAssocID="{EAAD8CD4-784A-4990-A8F4-EB640FC26B2D}" presName="hierChild3" presStyleCnt="0"/>
      <dgm:spPr/>
    </dgm:pt>
    <dgm:pt modelId="{94312146-96CD-404C-B403-F74515C69F03}" type="pres">
      <dgm:prSet presAssocID="{68F72289-6FAF-4D0A-B571-D6669C9B1F14}" presName="Name19" presStyleLbl="parChTrans1D3" presStyleIdx="0" presStyleCnt="5"/>
      <dgm:spPr/>
    </dgm:pt>
    <dgm:pt modelId="{6AB98F00-497C-4240-BE13-34395133EDD1}" type="pres">
      <dgm:prSet presAssocID="{8EE45912-960A-489B-AB4F-B1670265D16A}" presName="Name21" presStyleCnt="0"/>
      <dgm:spPr/>
    </dgm:pt>
    <dgm:pt modelId="{E2651CDA-0973-4046-8732-DA17E35A65FD}" type="pres">
      <dgm:prSet presAssocID="{8EE45912-960A-489B-AB4F-B1670265D16A}" presName="level2Shape" presStyleLbl="node3" presStyleIdx="0" presStyleCnt="5" custScaleY="524595" custLinFactX="-70702" custLinFactNeighborX="-100000"/>
      <dgm:spPr/>
    </dgm:pt>
    <dgm:pt modelId="{FA655868-7859-4519-8AD8-CCC6986B3969}" type="pres">
      <dgm:prSet presAssocID="{8EE45912-960A-489B-AB4F-B1670265D16A}" presName="hierChild3" presStyleCnt="0"/>
      <dgm:spPr/>
    </dgm:pt>
    <dgm:pt modelId="{8BB00B70-1B7A-4254-85F9-A27CC21CA597}" type="pres">
      <dgm:prSet presAssocID="{A73E73A6-E06E-4C72-9D60-A6FA77695F00}" presName="Name19" presStyleLbl="parChTrans1D3" presStyleIdx="1" presStyleCnt="5"/>
      <dgm:spPr/>
    </dgm:pt>
    <dgm:pt modelId="{14AAC6D1-662B-478D-886B-F5A305F69174}" type="pres">
      <dgm:prSet presAssocID="{BDABA6D4-1BE0-4328-B291-AAF584B0CCAD}" presName="Name21" presStyleCnt="0"/>
      <dgm:spPr/>
    </dgm:pt>
    <dgm:pt modelId="{91D5FC88-7AD8-4873-8B98-B9152C8C3A8D}" type="pres">
      <dgm:prSet presAssocID="{BDABA6D4-1BE0-4328-B291-AAF584B0CCAD}" presName="level2Shape" presStyleLbl="node3" presStyleIdx="1" presStyleCnt="5" custScaleY="524595" custLinFactX="-38361" custLinFactNeighborX="-100000"/>
      <dgm:spPr/>
    </dgm:pt>
    <dgm:pt modelId="{362882E2-8CF6-477C-AD67-0062A82C12D5}" type="pres">
      <dgm:prSet presAssocID="{BDABA6D4-1BE0-4328-B291-AAF584B0CCAD}" presName="hierChild3" presStyleCnt="0"/>
      <dgm:spPr/>
    </dgm:pt>
    <dgm:pt modelId="{55A7D23D-B273-459E-83F5-881FDCB8E201}" type="pres">
      <dgm:prSet presAssocID="{CD5EA333-74D5-41C9-B1C3-E241C9F383DE}" presName="Name19" presStyleLbl="parChTrans1D3" presStyleIdx="2" presStyleCnt="5"/>
      <dgm:spPr/>
    </dgm:pt>
    <dgm:pt modelId="{CDCC51E0-74CD-4208-876A-39D3AEC48412}" type="pres">
      <dgm:prSet presAssocID="{585D192B-E3B5-44EB-9501-DA9A5C018E06}" presName="Name21" presStyleCnt="0"/>
      <dgm:spPr/>
    </dgm:pt>
    <dgm:pt modelId="{38D47019-F970-4819-854D-435B56E0E399}" type="pres">
      <dgm:prSet presAssocID="{585D192B-E3B5-44EB-9501-DA9A5C018E06}" presName="level2Shape" presStyleLbl="node3" presStyleIdx="2" presStyleCnt="5" custScaleY="524595" custLinFactX="-6019" custLinFactNeighborX="-100000"/>
      <dgm:spPr/>
    </dgm:pt>
    <dgm:pt modelId="{01B5BEF8-80EF-4DA6-8F81-6A9B6262166C}" type="pres">
      <dgm:prSet presAssocID="{585D192B-E3B5-44EB-9501-DA9A5C018E06}" presName="hierChild3" presStyleCnt="0"/>
      <dgm:spPr/>
    </dgm:pt>
    <dgm:pt modelId="{9753EDDF-4046-4F04-B37A-7E15DDD4069E}" type="pres">
      <dgm:prSet presAssocID="{9B1CC0D3-80C1-4148-877A-8C8B8025DE67}" presName="Name19" presStyleLbl="parChTrans1D2" presStyleIdx="1" presStyleCnt="2"/>
      <dgm:spPr/>
    </dgm:pt>
    <dgm:pt modelId="{8D870361-9952-4125-8DE3-B6A97094299E}" type="pres">
      <dgm:prSet presAssocID="{5DA9A5D1-175F-4810-94C7-57C212E16517}" presName="Name21" presStyleCnt="0"/>
      <dgm:spPr/>
    </dgm:pt>
    <dgm:pt modelId="{4ADA020C-77F5-4A65-9D50-9B84D9001195}" type="pres">
      <dgm:prSet presAssocID="{5DA9A5D1-175F-4810-94C7-57C212E16517}" presName="level2Shape" presStyleLbl="node2" presStyleIdx="1" presStyleCnt="2" custScaleX="317571" custLinFactNeighborX="93668"/>
      <dgm:spPr/>
    </dgm:pt>
    <dgm:pt modelId="{9AB37CF6-64F6-4A8C-B6A2-7E08EBDDE3C2}" type="pres">
      <dgm:prSet presAssocID="{5DA9A5D1-175F-4810-94C7-57C212E16517}" presName="hierChild3" presStyleCnt="0"/>
      <dgm:spPr/>
    </dgm:pt>
    <dgm:pt modelId="{DC774DC4-D719-4422-9660-A5F47949DC9E}" type="pres">
      <dgm:prSet presAssocID="{9ECE6909-B7A4-4774-B507-8874FA08F9BF}" presName="Name19" presStyleLbl="parChTrans1D3" presStyleIdx="3" presStyleCnt="5"/>
      <dgm:spPr/>
    </dgm:pt>
    <dgm:pt modelId="{97FD7378-8E55-4245-A255-DF0D89ECC341}" type="pres">
      <dgm:prSet presAssocID="{28759C8B-FF4F-4AAB-8EF7-8F23475A7E10}" presName="Name21" presStyleCnt="0"/>
      <dgm:spPr/>
    </dgm:pt>
    <dgm:pt modelId="{0FBDDB69-1580-4C6D-9F23-D5821E4E5CCB}" type="pres">
      <dgm:prSet presAssocID="{28759C8B-FF4F-4AAB-8EF7-8F23475A7E10}" presName="level2Shape" presStyleLbl="node3" presStyleIdx="3" presStyleCnt="5" custScaleY="524595" custLinFactNeighborX="16558"/>
      <dgm:spPr/>
    </dgm:pt>
    <dgm:pt modelId="{B5F231CD-A787-45DD-BE0F-B71334304351}" type="pres">
      <dgm:prSet presAssocID="{28759C8B-FF4F-4AAB-8EF7-8F23475A7E10}" presName="hierChild3" presStyleCnt="0"/>
      <dgm:spPr/>
    </dgm:pt>
    <dgm:pt modelId="{EBF1F5A7-90F5-41C0-8DE8-6F8D8F6F2A05}" type="pres">
      <dgm:prSet presAssocID="{9D48582B-0D51-4C32-B9B2-861A75D9ECFE}" presName="Name19" presStyleLbl="parChTrans1D3" presStyleIdx="4" presStyleCnt="5"/>
      <dgm:spPr/>
    </dgm:pt>
    <dgm:pt modelId="{1A8993CB-9B66-4A66-8122-02B890E4E1F3}" type="pres">
      <dgm:prSet presAssocID="{B5A944F3-9F99-4FFF-8754-2B88C1A96C80}" presName="Name21" presStyleCnt="0"/>
      <dgm:spPr/>
    </dgm:pt>
    <dgm:pt modelId="{35C2F10F-4B77-4B5B-81FF-0AC4973329E0}" type="pres">
      <dgm:prSet presAssocID="{B5A944F3-9F99-4FFF-8754-2B88C1A96C80}" presName="level2Shape" presStyleLbl="node3" presStyleIdx="4" presStyleCnt="5" custScaleY="524595" custLinFactX="73982" custLinFactNeighborX="100000"/>
      <dgm:spPr/>
    </dgm:pt>
    <dgm:pt modelId="{4F06354B-9315-4271-BD0C-9C2A5C421DFB}" type="pres">
      <dgm:prSet presAssocID="{B5A944F3-9F99-4FFF-8754-2B88C1A96C80}" presName="hierChild3" presStyleCnt="0"/>
      <dgm:spPr/>
    </dgm:pt>
    <dgm:pt modelId="{937537B0-3ED3-4BE7-83CD-C9CFCCA1BD20}" type="pres">
      <dgm:prSet presAssocID="{DED1879B-BC26-409F-8239-6F1082F55DEB}" presName="bgShapesFlow" presStyleCnt="0"/>
      <dgm:spPr/>
    </dgm:pt>
  </dgm:ptLst>
  <dgm:cxnLst>
    <dgm:cxn modelId="{E790EB09-1D08-43AE-98D8-5E1132AF5481}" type="presOf" srcId="{CD5EA333-74D5-41C9-B1C3-E241C9F383DE}" destId="{55A7D23D-B273-459E-83F5-881FDCB8E201}" srcOrd="0" destOrd="0" presId="urn:microsoft.com/office/officeart/2005/8/layout/hierarchy6"/>
    <dgm:cxn modelId="{C1E40F17-325C-4222-9E22-ACE6CD3BA653}" type="presOf" srcId="{8EE45912-960A-489B-AB4F-B1670265D16A}" destId="{E2651CDA-0973-4046-8732-DA17E35A65FD}" srcOrd="0" destOrd="0" presId="urn:microsoft.com/office/officeart/2005/8/layout/hierarchy6"/>
    <dgm:cxn modelId="{CEBDE91B-1401-4B41-8207-4204D163E2B2}" srcId="{DED1879B-BC26-409F-8239-6F1082F55DEB}" destId="{DD7AFE79-560F-4B56-8BCE-B160F0569B99}" srcOrd="0" destOrd="0" parTransId="{5C3A3FA7-550A-45BC-BD72-F3903D546814}" sibTransId="{34D88060-E713-495C-8B20-165FE7F6E469}"/>
    <dgm:cxn modelId="{3FCBD12E-416A-4C49-AF9F-19A8862DD1E1}" type="presOf" srcId="{DD7AFE79-560F-4B56-8BCE-B160F0569B99}" destId="{B57806D4-C659-45FE-BEC1-6EC69B507F56}" srcOrd="0" destOrd="0" presId="urn:microsoft.com/office/officeart/2005/8/layout/hierarchy6"/>
    <dgm:cxn modelId="{AF371A3B-C9C1-4851-9AC0-BC8927C8F236}" srcId="{DD7AFE79-560F-4B56-8BCE-B160F0569B99}" destId="{5DA9A5D1-175F-4810-94C7-57C212E16517}" srcOrd="1" destOrd="0" parTransId="{9B1CC0D3-80C1-4148-877A-8C8B8025DE67}" sibTransId="{E601A3D1-4731-4996-B9F2-6FD14B4F056B}"/>
    <dgm:cxn modelId="{476B6961-C88B-4C4A-85D8-95C175BB1732}" srcId="{EAAD8CD4-784A-4990-A8F4-EB640FC26B2D}" destId="{585D192B-E3B5-44EB-9501-DA9A5C018E06}" srcOrd="2" destOrd="0" parTransId="{CD5EA333-74D5-41C9-B1C3-E241C9F383DE}" sibTransId="{72AF0BD8-8A07-41B0-BC44-812BAB0D2A52}"/>
    <dgm:cxn modelId="{301E0D4F-DEB0-42B0-9903-BF0DE646979D}" type="presOf" srcId="{68F72289-6FAF-4D0A-B571-D6669C9B1F14}" destId="{94312146-96CD-404C-B403-F74515C69F03}" srcOrd="0" destOrd="0" presId="urn:microsoft.com/office/officeart/2005/8/layout/hierarchy6"/>
    <dgm:cxn modelId="{96DAA952-4B95-4B8F-AABD-9CE150015B9D}" type="presOf" srcId="{585D192B-E3B5-44EB-9501-DA9A5C018E06}" destId="{38D47019-F970-4819-854D-435B56E0E399}" srcOrd="0" destOrd="0" presId="urn:microsoft.com/office/officeart/2005/8/layout/hierarchy6"/>
    <dgm:cxn modelId="{E2202873-C789-4070-901D-534CD50F4112}" srcId="{5DA9A5D1-175F-4810-94C7-57C212E16517}" destId="{28759C8B-FF4F-4AAB-8EF7-8F23475A7E10}" srcOrd="0" destOrd="0" parTransId="{9ECE6909-B7A4-4774-B507-8874FA08F9BF}" sibTransId="{7AFDE932-7761-4BA5-A1A4-9950ABD7D081}"/>
    <dgm:cxn modelId="{117FAD74-CF48-47A0-B15B-33FD00347936}" type="presOf" srcId="{9B1CC0D3-80C1-4148-877A-8C8B8025DE67}" destId="{9753EDDF-4046-4F04-B37A-7E15DDD4069E}" srcOrd="0" destOrd="0" presId="urn:microsoft.com/office/officeart/2005/8/layout/hierarchy6"/>
    <dgm:cxn modelId="{97C94C7C-10E5-4B4F-ADF6-93D7878852BC}" type="presOf" srcId="{851C02F5-B54C-4851-AD2C-BF9C16FB6007}" destId="{F45E18BD-5637-4ED3-BAC7-6EE96DDB898F}" srcOrd="0" destOrd="0" presId="urn:microsoft.com/office/officeart/2005/8/layout/hierarchy6"/>
    <dgm:cxn modelId="{56DC4C80-0118-45E5-BFEC-37762FDFC6DA}" type="presOf" srcId="{5DA9A5D1-175F-4810-94C7-57C212E16517}" destId="{4ADA020C-77F5-4A65-9D50-9B84D9001195}" srcOrd="0" destOrd="0" presId="urn:microsoft.com/office/officeart/2005/8/layout/hierarchy6"/>
    <dgm:cxn modelId="{2316EF90-2F8C-45F2-A8E2-7511A03F429F}" type="presOf" srcId="{DED1879B-BC26-409F-8239-6F1082F55DEB}" destId="{A31673F4-349A-437C-BED3-311B2C2B7FBA}" srcOrd="0" destOrd="0" presId="urn:microsoft.com/office/officeart/2005/8/layout/hierarchy6"/>
    <dgm:cxn modelId="{C4D30391-F74E-4C77-A076-45143E051E2D}" type="presOf" srcId="{9ECE6909-B7A4-4774-B507-8874FA08F9BF}" destId="{DC774DC4-D719-4422-9660-A5F47949DC9E}" srcOrd="0" destOrd="0" presId="urn:microsoft.com/office/officeart/2005/8/layout/hierarchy6"/>
    <dgm:cxn modelId="{32EF159D-F0B1-474F-A6E1-C9472CAFE25C}" type="presOf" srcId="{A73E73A6-E06E-4C72-9D60-A6FA77695F00}" destId="{8BB00B70-1B7A-4254-85F9-A27CC21CA597}" srcOrd="0" destOrd="0" presId="urn:microsoft.com/office/officeart/2005/8/layout/hierarchy6"/>
    <dgm:cxn modelId="{AA1492A4-694F-4730-9780-A466CAE63C8E}" srcId="{DD7AFE79-560F-4B56-8BCE-B160F0569B99}" destId="{EAAD8CD4-784A-4990-A8F4-EB640FC26B2D}" srcOrd="0" destOrd="0" parTransId="{851C02F5-B54C-4851-AD2C-BF9C16FB6007}" sibTransId="{E2B80335-9623-41B3-A580-B4B07D307C0B}"/>
    <dgm:cxn modelId="{1104EEC2-9142-4EC7-8160-4E6416BF367F}" type="presOf" srcId="{BDABA6D4-1BE0-4328-B291-AAF584B0CCAD}" destId="{91D5FC88-7AD8-4873-8B98-B9152C8C3A8D}" srcOrd="0" destOrd="0" presId="urn:microsoft.com/office/officeart/2005/8/layout/hierarchy6"/>
    <dgm:cxn modelId="{040101D6-FA8B-428D-A7B9-F833F38C1A27}" type="presOf" srcId="{EAAD8CD4-784A-4990-A8F4-EB640FC26B2D}" destId="{D390824C-E38B-42AF-BDA9-CD8C8DF149BF}" srcOrd="0" destOrd="0" presId="urn:microsoft.com/office/officeart/2005/8/layout/hierarchy6"/>
    <dgm:cxn modelId="{064B5CE6-ED7D-443C-987B-26F4F09A1F88}" type="presOf" srcId="{B5A944F3-9F99-4FFF-8754-2B88C1A96C80}" destId="{35C2F10F-4B77-4B5B-81FF-0AC4973329E0}" srcOrd="0" destOrd="0" presId="urn:microsoft.com/office/officeart/2005/8/layout/hierarchy6"/>
    <dgm:cxn modelId="{160E75E7-6A31-4568-9055-2D27B2B6F1BA}" type="presOf" srcId="{28759C8B-FF4F-4AAB-8EF7-8F23475A7E10}" destId="{0FBDDB69-1580-4C6D-9F23-D5821E4E5CCB}" srcOrd="0" destOrd="0" presId="urn:microsoft.com/office/officeart/2005/8/layout/hierarchy6"/>
    <dgm:cxn modelId="{ABD811EA-AF5F-44AA-813E-995615C5F5D0}" srcId="{5DA9A5D1-175F-4810-94C7-57C212E16517}" destId="{B5A944F3-9F99-4FFF-8754-2B88C1A96C80}" srcOrd="1" destOrd="0" parTransId="{9D48582B-0D51-4C32-B9B2-861A75D9ECFE}" sibTransId="{CD85E063-D0D6-410B-BD48-F1747F0D9B64}"/>
    <dgm:cxn modelId="{9E800FF0-463C-474D-BC6C-FB6FEB6EE5DC}" srcId="{EAAD8CD4-784A-4990-A8F4-EB640FC26B2D}" destId="{BDABA6D4-1BE0-4328-B291-AAF584B0CCAD}" srcOrd="1" destOrd="0" parTransId="{A73E73A6-E06E-4C72-9D60-A6FA77695F00}" sibTransId="{CBCCE1F6-C2E3-4961-9B80-DD8F4E993BC7}"/>
    <dgm:cxn modelId="{FB4888F0-2A10-455C-9E36-BB5FDFD479B3}" type="presOf" srcId="{9D48582B-0D51-4C32-B9B2-861A75D9ECFE}" destId="{EBF1F5A7-90F5-41C0-8DE8-6F8D8F6F2A05}" srcOrd="0" destOrd="0" presId="urn:microsoft.com/office/officeart/2005/8/layout/hierarchy6"/>
    <dgm:cxn modelId="{D0AA5BF6-5CAC-429A-B88B-09429498EF6C}" srcId="{EAAD8CD4-784A-4990-A8F4-EB640FC26B2D}" destId="{8EE45912-960A-489B-AB4F-B1670265D16A}" srcOrd="0" destOrd="0" parTransId="{68F72289-6FAF-4D0A-B571-D6669C9B1F14}" sibTransId="{74616E2D-8AFA-47FF-8080-EC93D4912371}"/>
    <dgm:cxn modelId="{83F94190-CD77-439E-8D23-BEAA2395AA2A}" type="presParOf" srcId="{A31673F4-349A-437C-BED3-311B2C2B7FBA}" destId="{DBEB6A54-9C08-4F61-B2EB-5DCB1BDA5117}" srcOrd="0" destOrd="0" presId="urn:microsoft.com/office/officeart/2005/8/layout/hierarchy6"/>
    <dgm:cxn modelId="{9176C83F-118C-4C51-9822-16D1F0274446}" type="presParOf" srcId="{DBEB6A54-9C08-4F61-B2EB-5DCB1BDA5117}" destId="{537CE125-36A7-4901-8C41-E5788A1C818F}" srcOrd="0" destOrd="0" presId="urn:microsoft.com/office/officeart/2005/8/layout/hierarchy6"/>
    <dgm:cxn modelId="{7A3E018F-05AC-4EB2-8E98-79470F5A0CA3}" type="presParOf" srcId="{537CE125-36A7-4901-8C41-E5788A1C818F}" destId="{AFF2A253-BA5F-4FCD-969C-BBDF3ED6788F}" srcOrd="0" destOrd="0" presId="urn:microsoft.com/office/officeart/2005/8/layout/hierarchy6"/>
    <dgm:cxn modelId="{766BD6F2-82C3-4B1A-80B0-50A87C5DEF12}" type="presParOf" srcId="{AFF2A253-BA5F-4FCD-969C-BBDF3ED6788F}" destId="{B57806D4-C659-45FE-BEC1-6EC69B507F56}" srcOrd="0" destOrd="0" presId="urn:microsoft.com/office/officeart/2005/8/layout/hierarchy6"/>
    <dgm:cxn modelId="{6D60B881-E2C2-4C0B-8AB6-8BD6FFB4C870}" type="presParOf" srcId="{AFF2A253-BA5F-4FCD-969C-BBDF3ED6788F}" destId="{7E40481D-C7F7-4B66-8870-A6187BD4FA32}" srcOrd="1" destOrd="0" presId="urn:microsoft.com/office/officeart/2005/8/layout/hierarchy6"/>
    <dgm:cxn modelId="{C11581E0-526A-43F0-AAE2-D2FCC0526162}" type="presParOf" srcId="{7E40481D-C7F7-4B66-8870-A6187BD4FA32}" destId="{F45E18BD-5637-4ED3-BAC7-6EE96DDB898F}" srcOrd="0" destOrd="0" presId="urn:microsoft.com/office/officeart/2005/8/layout/hierarchy6"/>
    <dgm:cxn modelId="{07A28E84-B3AE-4718-A9AD-1A0733BD39E7}" type="presParOf" srcId="{7E40481D-C7F7-4B66-8870-A6187BD4FA32}" destId="{00F4D435-3D27-4255-BB21-4FB1C90E58FA}" srcOrd="1" destOrd="0" presId="urn:microsoft.com/office/officeart/2005/8/layout/hierarchy6"/>
    <dgm:cxn modelId="{31AFDD8D-DA63-4E91-B9E9-1F8D5D282A2B}" type="presParOf" srcId="{00F4D435-3D27-4255-BB21-4FB1C90E58FA}" destId="{D390824C-E38B-42AF-BDA9-CD8C8DF149BF}" srcOrd="0" destOrd="0" presId="urn:microsoft.com/office/officeart/2005/8/layout/hierarchy6"/>
    <dgm:cxn modelId="{5465CFB5-D014-4C7D-B6BB-20282AD8CCEB}" type="presParOf" srcId="{00F4D435-3D27-4255-BB21-4FB1C90E58FA}" destId="{707ACA69-2BDC-49B8-AEFA-E789E7424F27}" srcOrd="1" destOrd="0" presId="urn:microsoft.com/office/officeart/2005/8/layout/hierarchy6"/>
    <dgm:cxn modelId="{9238D5D9-B31D-4F9F-945E-7FFB62441853}" type="presParOf" srcId="{707ACA69-2BDC-49B8-AEFA-E789E7424F27}" destId="{94312146-96CD-404C-B403-F74515C69F03}" srcOrd="0" destOrd="0" presId="urn:microsoft.com/office/officeart/2005/8/layout/hierarchy6"/>
    <dgm:cxn modelId="{B2986C0C-ED61-40C5-8B86-7CF5E9AB79E4}" type="presParOf" srcId="{707ACA69-2BDC-49B8-AEFA-E789E7424F27}" destId="{6AB98F00-497C-4240-BE13-34395133EDD1}" srcOrd="1" destOrd="0" presId="urn:microsoft.com/office/officeart/2005/8/layout/hierarchy6"/>
    <dgm:cxn modelId="{8BEADDC1-AA6E-4652-A7C9-76B94FA467B4}" type="presParOf" srcId="{6AB98F00-497C-4240-BE13-34395133EDD1}" destId="{E2651CDA-0973-4046-8732-DA17E35A65FD}" srcOrd="0" destOrd="0" presId="urn:microsoft.com/office/officeart/2005/8/layout/hierarchy6"/>
    <dgm:cxn modelId="{20C1A52F-2FFD-4E98-828E-D42D685BFAE3}" type="presParOf" srcId="{6AB98F00-497C-4240-BE13-34395133EDD1}" destId="{FA655868-7859-4519-8AD8-CCC6986B3969}" srcOrd="1" destOrd="0" presId="urn:microsoft.com/office/officeart/2005/8/layout/hierarchy6"/>
    <dgm:cxn modelId="{B5617AC5-50F8-4DE1-B714-B5EF814BBB5F}" type="presParOf" srcId="{707ACA69-2BDC-49B8-AEFA-E789E7424F27}" destId="{8BB00B70-1B7A-4254-85F9-A27CC21CA597}" srcOrd="2" destOrd="0" presId="urn:microsoft.com/office/officeart/2005/8/layout/hierarchy6"/>
    <dgm:cxn modelId="{131FB801-1259-4A07-B0A5-E687E690B266}" type="presParOf" srcId="{707ACA69-2BDC-49B8-AEFA-E789E7424F27}" destId="{14AAC6D1-662B-478D-886B-F5A305F69174}" srcOrd="3" destOrd="0" presId="urn:microsoft.com/office/officeart/2005/8/layout/hierarchy6"/>
    <dgm:cxn modelId="{D5F52D26-1417-4935-B30E-E91DCAFC39D4}" type="presParOf" srcId="{14AAC6D1-662B-478D-886B-F5A305F69174}" destId="{91D5FC88-7AD8-4873-8B98-B9152C8C3A8D}" srcOrd="0" destOrd="0" presId="urn:microsoft.com/office/officeart/2005/8/layout/hierarchy6"/>
    <dgm:cxn modelId="{0F2BFE45-72A6-46A4-943C-4DBE2D874B0E}" type="presParOf" srcId="{14AAC6D1-662B-478D-886B-F5A305F69174}" destId="{362882E2-8CF6-477C-AD67-0062A82C12D5}" srcOrd="1" destOrd="0" presId="urn:microsoft.com/office/officeart/2005/8/layout/hierarchy6"/>
    <dgm:cxn modelId="{CECED274-89EE-4C80-9203-A80864CF1B08}" type="presParOf" srcId="{707ACA69-2BDC-49B8-AEFA-E789E7424F27}" destId="{55A7D23D-B273-459E-83F5-881FDCB8E201}" srcOrd="4" destOrd="0" presId="urn:microsoft.com/office/officeart/2005/8/layout/hierarchy6"/>
    <dgm:cxn modelId="{EFD5F812-8250-4EC7-A083-53A12F51C222}" type="presParOf" srcId="{707ACA69-2BDC-49B8-AEFA-E789E7424F27}" destId="{CDCC51E0-74CD-4208-876A-39D3AEC48412}" srcOrd="5" destOrd="0" presId="urn:microsoft.com/office/officeart/2005/8/layout/hierarchy6"/>
    <dgm:cxn modelId="{7EC83A4B-ED75-4FB6-A6C4-EEFA2BCDC35D}" type="presParOf" srcId="{CDCC51E0-74CD-4208-876A-39D3AEC48412}" destId="{38D47019-F970-4819-854D-435B56E0E399}" srcOrd="0" destOrd="0" presId="urn:microsoft.com/office/officeart/2005/8/layout/hierarchy6"/>
    <dgm:cxn modelId="{21B7426F-B87F-492B-80C3-6AB50A8F1F25}" type="presParOf" srcId="{CDCC51E0-74CD-4208-876A-39D3AEC48412}" destId="{01B5BEF8-80EF-4DA6-8F81-6A9B6262166C}" srcOrd="1" destOrd="0" presId="urn:microsoft.com/office/officeart/2005/8/layout/hierarchy6"/>
    <dgm:cxn modelId="{F2D4810E-31A3-4792-9B9C-25A1860B13F2}" type="presParOf" srcId="{7E40481D-C7F7-4B66-8870-A6187BD4FA32}" destId="{9753EDDF-4046-4F04-B37A-7E15DDD4069E}" srcOrd="2" destOrd="0" presId="urn:microsoft.com/office/officeart/2005/8/layout/hierarchy6"/>
    <dgm:cxn modelId="{DE3B55C1-B090-4BAB-BEF8-937573867379}" type="presParOf" srcId="{7E40481D-C7F7-4B66-8870-A6187BD4FA32}" destId="{8D870361-9952-4125-8DE3-B6A97094299E}" srcOrd="3" destOrd="0" presId="urn:microsoft.com/office/officeart/2005/8/layout/hierarchy6"/>
    <dgm:cxn modelId="{32AC4B51-8EE8-449F-9D6E-1E12CD0E21F3}" type="presParOf" srcId="{8D870361-9952-4125-8DE3-B6A97094299E}" destId="{4ADA020C-77F5-4A65-9D50-9B84D9001195}" srcOrd="0" destOrd="0" presId="urn:microsoft.com/office/officeart/2005/8/layout/hierarchy6"/>
    <dgm:cxn modelId="{5BC0A277-861B-4966-8123-126E83D3EEC2}" type="presParOf" srcId="{8D870361-9952-4125-8DE3-B6A97094299E}" destId="{9AB37CF6-64F6-4A8C-B6A2-7E08EBDDE3C2}" srcOrd="1" destOrd="0" presId="urn:microsoft.com/office/officeart/2005/8/layout/hierarchy6"/>
    <dgm:cxn modelId="{B342722A-FA1E-4594-ADA9-4BFD9084B81E}" type="presParOf" srcId="{9AB37CF6-64F6-4A8C-B6A2-7E08EBDDE3C2}" destId="{DC774DC4-D719-4422-9660-A5F47949DC9E}" srcOrd="0" destOrd="0" presId="urn:microsoft.com/office/officeart/2005/8/layout/hierarchy6"/>
    <dgm:cxn modelId="{8C7C1841-AE27-4FF9-A966-FBBFBD8C234D}" type="presParOf" srcId="{9AB37CF6-64F6-4A8C-B6A2-7E08EBDDE3C2}" destId="{97FD7378-8E55-4245-A255-DF0D89ECC341}" srcOrd="1" destOrd="0" presId="urn:microsoft.com/office/officeart/2005/8/layout/hierarchy6"/>
    <dgm:cxn modelId="{DEAC8703-A28A-466C-91D8-D1EFF3EAC606}" type="presParOf" srcId="{97FD7378-8E55-4245-A255-DF0D89ECC341}" destId="{0FBDDB69-1580-4C6D-9F23-D5821E4E5CCB}" srcOrd="0" destOrd="0" presId="urn:microsoft.com/office/officeart/2005/8/layout/hierarchy6"/>
    <dgm:cxn modelId="{30338743-1D06-4AC1-BA75-99B48575246E}" type="presParOf" srcId="{97FD7378-8E55-4245-A255-DF0D89ECC341}" destId="{B5F231CD-A787-45DD-BE0F-B71334304351}" srcOrd="1" destOrd="0" presId="urn:microsoft.com/office/officeart/2005/8/layout/hierarchy6"/>
    <dgm:cxn modelId="{FB059009-AE5F-4DFB-BEB2-23C3155C6440}" type="presParOf" srcId="{9AB37CF6-64F6-4A8C-B6A2-7E08EBDDE3C2}" destId="{EBF1F5A7-90F5-41C0-8DE8-6F8D8F6F2A05}" srcOrd="2" destOrd="0" presId="urn:microsoft.com/office/officeart/2005/8/layout/hierarchy6"/>
    <dgm:cxn modelId="{E9EB4017-1240-41AD-BF7A-9293C51EAA4A}" type="presParOf" srcId="{9AB37CF6-64F6-4A8C-B6A2-7E08EBDDE3C2}" destId="{1A8993CB-9B66-4A66-8122-02B890E4E1F3}" srcOrd="3" destOrd="0" presId="urn:microsoft.com/office/officeart/2005/8/layout/hierarchy6"/>
    <dgm:cxn modelId="{24A172C9-500F-4230-94CE-F3750A6CF9F0}" type="presParOf" srcId="{1A8993CB-9B66-4A66-8122-02B890E4E1F3}" destId="{35C2F10F-4B77-4B5B-81FF-0AC4973329E0}" srcOrd="0" destOrd="0" presId="urn:microsoft.com/office/officeart/2005/8/layout/hierarchy6"/>
    <dgm:cxn modelId="{976DAB41-40C4-4F3D-8439-3833C2434AA9}" type="presParOf" srcId="{1A8993CB-9B66-4A66-8122-02B890E4E1F3}" destId="{4F06354B-9315-4271-BD0C-9C2A5C421DFB}" srcOrd="1" destOrd="0" presId="urn:microsoft.com/office/officeart/2005/8/layout/hierarchy6"/>
    <dgm:cxn modelId="{43D40C37-EA16-48A5-8C23-465EF0E57AB2}" type="presParOf" srcId="{A31673F4-349A-437C-BED3-311B2C2B7FBA}" destId="{937537B0-3ED3-4BE7-83CD-C9CFCCA1BD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34D721-BA20-4F02-A8D0-79C077E9F6C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BA8F766-D17A-47DF-A3BF-BC591C0A2FC3}">
      <dgm:prSet custT="1"/>
      <dgm:spPr/>
      <dgm:t>
        <a:bodyPr/>
        <a:lstStyle/>
        <a:p>
          <a:pPr rtl="0"/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命</a:t>
          </a:r>
          <a:endParaRPr lang="zh-CN" altLang="en-US" sz="2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B2F30-52DA-4508-937B-EFFC15C7F679}" type="parTrans" cxnId="{671F8917-4A52-483A-8CAF-12C8B93624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D2C8BE-FA03-43A0-9ACC-5367125C068B}" type="sibTrans" cxnId="{671F8917-4A52-483A-8CAF-12C8B93624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B1538-1966-4CEC-BFD6-8CD9DC40A6F1}">
      <dgm:prSet custT="1"/>
      <dgm:spPr/>
      <dgm:t>
        <a:bodyPr/>
        <a:lstStyle/>
        <a:p>
          <a:pPr rtl="0"/>
          <a:r>
            <a:rPr lang="zh-CN" altLang="en-US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题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DE001-B677-49DE-A030-EA4E230524B3}" type="parTrans" cxnId="{23188EB3-34BE-44FE-9423-C1B1AA506A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DFCBE-58A9-4046-91FA-C01AF08A2E19}" type="sibTrans" cxnId="{23188EB3-34BE-44FE-9423-C1B1AA506A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4C582-8DE4-41DB-9ADD-3248D213BB0B}">
      <dgm:prSet custT="1"/>
      <dgm:spPr/>
      <dgm:t>
        <a:bodyPr/>
        <a:lstStyle/>
        <a:p>
          <a:pPr rtl="0"/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逻</a:t>
          </a:r>
          <a:endParaRPr lang="zh-CN" altLang="en-US" sz="2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7E9B1-A650-4FA0-B166-E0837A5B89A6}" type="parTrans" cxnId="{CBE7537B-CD98-4EE6-B9AE-B0D0328F01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AEA0DE-3B1A-4BC7-94FE-ABAF5EF5B559}" type="sibTrans" cxnId="{CBE7537B-CD98-4EE6-B9AE-B0D0328F01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7B454-0E48-47F7-B73D-B8829CF04D92}">
      <dgm:prSet custT="1"/>
      <dgm:spPr/>
      <dgm:t>
        <a:bodyPr/>
        <a:lstStyle/>
        <a:p>
          <a:pPr rtl="0"/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辑</a:t>
          </a:r>
          <a:endParaRPr lang="zh-CN" altLang="en-US" sz="2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12BED-B710-481E-8BE9-0C14C927FD0C}" type="parTrans" cxnId="{8C3CA33C-162D-47C3-AD31-A36132612D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C7D952-0CBE-40A0-9D2D-8317A4FFBD7B}" type="sibTrans" cxnId="{8C3CA33C-162D-47C3-AD31-A36132612D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FED291-8150-42BB-8475-EFF3232B2F39}">
      <dgm:prSet custT="1"/>
      <dgm:spPr/>
      <dgm:t>
        <a:bodyPr/>
        <a:lstStyle/>
        <a:p>
          <a:pPr rtl="0"/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结</a:t>
          </a:r>
          <a:endParaRPr lang="zh-CN" altLang="en-US" sz="2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71AFE-1576-43C5-B2DF-D5657E51E6B3}" type="parTrans" cxnId="{2A3C16F1-413E-44E0-AA1D-8DE4D3DC14A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D3A54C-3407-4FE6-95BC-77CDB820A599}" type="sibTrans" cxnId="{2A3C16F1-413E-44E0-AA1D-8DE4D3DC14A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76F00F-907C-496F-BE51-A97E4EEE3B12}">
      <dgm:prSet custT="1"/>
      <dgm:spPr/>
      <dgm:t>
        <a:bodyPr/>
        <a:lstStyle/>
        <a:p>
          <a:pPr rtl="0"/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构</a:t>
          </a:r>
          <a:endParaRPr lang="zh-CN" altLang="en-US" sz="2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F07BDD-8BBD-4B3E-986C-AF74BD69C9E3}" type="parTrans" cxnId="{521D50BF-192A-4344-82ED-3CBA5081DAE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6CFAA0-4F53-497C-BD5A-5B5A1DA1A754}" type="sibTrans" cxnId="{521D50BF-192A-4344-82ED-3CBA5081DAE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A166AF-FF8C-4CD8-A93F-33B92B325F9B}">
      <dgm:prSet custT="1"/>
      <dgm:spPr/>
      <dgm:t>
        <a:bodyPr/>
        <a:lstStyle/>
        <a:p>
          <a:pPr rtl="0"/>
          <a:r>
            <a:rPr lang="zh-CN" sz="2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图</a:t>
          </a:r>
          <a:endParaRPr lang="zh-CN" altLang="en-US" sz="2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130573-BF75-4B8C-BB9C-2404A271DDED}" type="parTrans" cxnId="{0764516B-B643-4B9E-952B-17E771448A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D87126-C635-453F-A82E-67D0C155A474}" type="sibTrans" cxnId="{0764516B-B643-4B9E-952B-17E771448A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2EDF-4AB1-4116-825F-5FF23F66DA19}" type="pres">
      <dgm:prSet presAssocID="{C634D721-BA20-4F02-A8D0-79C077E9F6C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3E7DA74-641F-43B2-BB8C-5311780D2A94}" type="pres">
      <dgm:prSet presAssocID="{5BA8F766-D17A-47DF-A3BF-BC591C0A2FC3}" presName="Accent1" presStyleCnt="0"/>
      <dgm:spPr/>
    </dgm:pt>
    <dgm:pt modelId="{59773112-7B4E-4122-BE7E-0EFC56209038}" type="pres">
      <dgm:prSet presAssocID="{5BA8F766-D17A-47DF-A3BF-BC591C0A2FC3}" presName="Accent" presStyleLbl="node1" presStyleIdx="0" presStyleCnt="7"/>
      <dgm:spPr/>
    </dgm:pt>
    <dgm:pt modelId="{2E139C3A-399D-43A1-9138-618453C6C034}" type="pres">
      <dgm:prSet presAssocID="{5BA8F766-D17A-47DF-A3BF-BC591C0A2FC3}" presName="Parent1" presStyleLbl="revTx" presStyleIdx="0" presStyleCnt="7">
        <dgm:presLayoutVars>
          <dgm:chMax val="1"/>
          <dgm:chPref val="1"/>
          <dgm:bulletEnabled val="1"/>
        </dgm:presLayoutVars>
      </dgm:prSet>
      <dgm:spPr/>
    </dgm:pt>
    <dgm:pt modelId="{80A4A7DB-8EA4-4F5E-A4B3-18B04962434B}" type="pres">
      <dgm:prSet presAssocID="{604B1538-1966-4CEC-BFD6-8CD9DC40A6F1}" presName="Accent2" presStyleCnt="0"/>
      <dgm:spPr/>
    </dgm:pt>
    <dgm:pt modelId="{CBDBC394-0169-4B02-8AFF-D14CAB55D71B}" type="pres">
      <dgm:prSet presAssocID="{604B1538-1966-4CEC-BFD6-8CD9DC40A6F1}" presName="Accent" presStyleLbl="node1" presStyleIdx="1" presStyleCnt="7"/>
      <dgm:spPr/>
    </dgm:pt>
    <dgm:pt modelId="{0415A741-DFE1-4D26-AF64-ED005A38CFD2}" type="pres">
      <dgm:prSet presAssocID="{604B1538-1966-4CEC-BFD6-8CD9DC40A6F1}" presName="Parent2" presStyleLbl="revTx" presStyleIdx="1" presStyleCnt="7">
        <dgm:presLayoutVars>
          <dgm:chMax val="1"/>
          <dgm:chPref val="1"/>
          <dgm:bulletEnabled val="1"/>
        </dgm:presLayoutVars>
      </dgm:prSet>
      <dgm:spPr/>
    </dgm:pt>
    <dgm:pt modelId="{DE4AC2EB-47CF-4B38-B196-7FE098E9438E}" type="pres">
      <dgm:prSet presAssocID="{CED4C582-8DE4-41DB-9ADD-3248D213BB0B}" presName="Accent3" presStyleCnt="0"/>
      <dgm:spPr/>
    </dgm:pt>
    <dgm:pt modelId="{7B10210C-3AD7-44B0-84BD-95BFB6228A1D}" type="pres">
      <dgm:prSet presAssocID="{CED4C582-8DE4-41DB-9ADD-3248D213BB0B}" presName="Accent" presStyleLbl="node1" presStyleIdx="2" presStyleCnt="7"/>
      <dgm:spPr/>
    </dgm:pt>
    <dgm:pt modelId="{2E2BAADE-5463-4876-A150-89D8F42185A2}" type="pres">
      <dgm:prSet presAssocID="{CED4C582-8DE4-41DB-9ADD-3248D213BB0B}" presName="Parent3" presStyleLbl="revTx" presStyleIdx="2" presStyleCnt="7">
        <dgm:presLayoutVars>
          <dgm:chMax val="1"/>
          <dgm:chPref val="1"/>
          <dgm:bulletEnabled val="1"/>
        </dgm:presLayoutVars>
      </dgm:prSet>
      <dgm:spPr/>
    </dgm:pt>
    <dgm:pt modelId="{71D3337D-3D4E-453E-93CD-AF9BD4C457C3}" type="pres">
      <dgm:prSet presAssocID="{E627B454-0E48-47F7-B73D-B8829CF04D92}" presName="Accent4" presStyleCnt="0"/>
      <dgm:spPr/>
    </dgm:pt>
    <dgm:pt modelId="{A1EC248D-6072-49C3-A182-158E56DE409B}" type="pres">
      <dgm:prSet presAssocID="{E627B454-0E48-47F7-B73D-B8829CF04D92}" presName="Accent" presStyleLbl="node1" presStyleIdx="3" presStyleCnt="7"/>
      <dgm:spPr/>
    </dgm:pt>
    <dgm:pt modelId="{BC4EB9F9-1429-4366-A81C-A805E1985149}" type="pres">
      <dgm:prSet presAssocID="{E627B454-0E48-47F7-B73D-B8829CF04D92}" presName="Parent4" presStyleLbl="revTx" presStyleIdx="3" presStyleCnt="7">
        <dgm:presLayoutVars>
          <dgm:chMax val="1"/>
          <dgm:chPref val="1"/>
          <dgm:bulletEnabled val="1"/>
        </dgm:presLayoutVars>
      </dgm:prSet>
      <dgm:spPr/>
    </dgm:pt>
    <dgm:pt modelId="{AE54B0F8-2056-4298-9A7E-8946E997C8CE}" type="pres">
      <dgm:prSet presAssocID="{B3FED291-8150-42BB-8475-EFF3232B2F39}" presName="Accent5" presStyleCnt="0"/>
      <dgm:spPr/>
    </dgm:pt>
    <dgm:pt modelId="{5BCDB6D5-FC97-4BDB-9817-5568918B8AB2}" type="pres">
      <dgm:prSet presAssocID="{B3FED291-8150-42BB-8475-EFF3232B2F39}" presName="Accent" presStyleLbl="node1" presStyleIdx="4" presStyleCnt="7"/>
      <dgm:spPr/>
    </dgm:pt>
    <dgm:pt modelId="{F7B20DB4-31E7-4DF3-A03C-BE67D183D251}" type="pres">
      <dgm:prSet presAssocID="{B3FED291-8150-42BB-8475-EFF3232B2F39}" presName="Parent5" presStyleLbl="revTx" presStyleIdx="4" presStyleCnt="7">
        <dgm:presLayoutVars>
          <dgm:chMax val="1"/>
          <dgm:chPref val="1"/>
          <dgm:bulletEnabled val="1"/>
        </dgm:presLayoutVars>
      </dgm:prSet>
      <dgm:spPr/>
    </dgm:pt>
    <dgm:pt modelId="{EF9DBBD1-AFA5-475C-8632-CB16A5768158}" type="pres">
      <dgm:prSet presAssocID="{C176F00F-907C-496F-BE51-A97E4EEE3B12}" presName="Accent6" presStyleCnt="0"/>
      <dgm:spPr/>
    </dgm:pt>
    <dgm:pt modelId="{C4B4A901-E462-4C46-8202-E0BC4BFB1C20}" type="pres">
      <dgm:prSet presAssocID="{C176F00F-907C-496F-BE51-A97E4EEE3B12}" presName="Accent" presStyleLbl="node1" presStyleIdx="5" presStyleCnt="7"/>
      <dgm:spPr/>
    </dgm:pt>
    <dgm:pt modelId="{113F4A59-E812-4E94-91CB-31A30D62FDB5}" type="pres">
      <dgm:prSet presAssocID="{C176F00F-907C-496F-BE51-A97E4EEE3B12}" presName="Parent6" presStyleLbl="revTx" presStyleIdx="5" presStyleCnt="7">
        <dgm:presLayoutVars>
          <dgm:chMax val="1"/>
          <dgm:chPref val="1"/>
          <dgm:bulletEnabled val="1"/>
        </dgm:presLayoutVars>
      </dgm:prSet>
      <dgm:spPr/>
    </dgm:pt>
    <dgm:pt modelId="{E3571EFF-20BA-4971-A42F-60D9DF3965BC}" type="pres">
      <dgm:prSet presAssocID="{74A166AF-FF8C-4CD8-A93F-33B92B325F9B}" presName="Accent7" presStyleCnt="0"/>
      <dgm:spPr/>
    </dgm:pt>
    <dgm:pt modelId="{D47084E1-0C7F-44A7-9935-65F2FD6CDA2D}" type="pres">
      <dgm:prSet presAssocID="{74A166AF-FF8C-4CD8-A93F-33B92B325F9B}" presName="Accent" presStyleLbl="node1" presStyleIdx="6" presStyleCnt="7"/>
      <dgm:spPr/>
    </dgm:pt>
    <dgm:pt modelId="{C7ECB7A3-DA06-473E-9F30-78E38867F020}" type="pres">
      <dgm:prSet presAssocID="{74A166AF-FF8C-4CD8-A93F-33B92B325F9B}" presName="Parent7" presStyleLbl="revTx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F4B21908-5AF1-4B68-8483-574552931422}" type="presOf" srcId="{B3FED291-8150-42BB-8475-EFF3232B2F39}" destId="{F7B20DB4-31E7-4DF3-A03C-BE67D183D251}" srcOrd="0" destOrd="0" presId="urn:microsoft.com/office/officeart/2009/layout/CircleArrowProcess"/>
    <dgm:cxn modelId="{A8F89016-167E-4D1A-B2F5-C826A8217DB4}" type="presOf" srcId="{C634D721-BA20-4F02-A8D0-79C077E9F6CC}" destId="{F6AE2EDF-4AB1-4116-825F-5FF23F66DA19}" srcOrd="0" destOrd="0" presId="urn:microsoft.com/office/officeart/2009/layout/CircleArrowProcess"/>
    <dgm:cxn modelId="{671F8917-4A52-483A-8CAF-12C8B93624FA}" srcId="{C634D721-BA20-4F02-A8D0-79C077E9F6CC}" destId="{5BA8F766-D17A-47DF-A3BF-BC591C0A2FC3}" srcOrd="0" destOrd="0" parTransId="{548B2F30-52DA-4508-937B-EFFC15C7F679}" sibTransId="{C8D2C8BE-FA03-43A0-9ACC-5367125C068B}"/>
    <dgm:cxn modelId="{785DC01B-1075-474B-84FC-3604181F4AA7}" type="presOf" srcId="{5BA8F766-D17A-47DF-A3BF-BC591C0A2FC3}" destId="{2E139C3A-399D-43A1-9138-618453C6C034}" srcOrd="0" destOrd="0" presId="urn:microsoft.com/office/officeart/2009/layout/CircleArrowProcess"/>
    <dgm:cxn modelId="{AC335821-7A5B-4B77-AF00-2DDB8ADABFB7}" type="presOf" srcId="{E627B454-0E48-47F7-B73D-B8829CF04D92}" destId="{BC4EB9F9-1429-4366-A81C-A805E1985149}" srcOrd="0" destOrd="0" presId="urn:microsoft.com/office/officeart/2009/layout/CircleArrowProcess"/>
    <dgm:cxn modelId="{1E26FF2E-478F-4A4D-ABE1-D71B1EDBBB8C}" type="presOf" srcId="{74A166AF-FF8C-4CD8-A93F-33B92B325F9B}" destId="{C7ECB7A3-DA06-473E-9F30-78E38867F020}" srcOrd="0" destOrd="0" presId="urn:microsoft.com/office/officeart/2009/layout/CircleArrowProcess"/>
    <dgm:cxn modelId="{8C3CA33C-162D-47C3-AD31-A36132612D26}" srcId="{C634D721-BA20-4F02-A8D0-79C077E9F6CC}" destId="{E627B454-0E48-47F7-B73D-B8829CF04D92}" srcOrd="3" destOrd="0" parTransId="{50E12BED-B710-481E-8BE9-0C14C927FD0C}" sibTransId="{A0C7D952-0CBE-40A0-9D2D-8317A4FFBD7B}"/>
    <dgm:cxn modelId="{0764516B-B643-4B9E-952B-17E771448A84}" srcId="{C634D721-BA20-4F02-A8D0-79C077E9F6CC}" destId="{74A166AF-FF8C-4CD8-A93F-33B92B325F9B}" srcOrd="6" destOrd="0" parTransId="{AE130573-BF75-4B8C-BB9C-2404A271DDED}" sibTransId="{B7D87126-C635-453F-A82E-67D0C155A474}"/>
    <dgm:cxn modelId="{3F65486E-A548-4B37-BAB3-83902B34DDA6}" type="presOf" srcId="{604B1538-1966-4CEC-BFD6-8CD9DC40A6F1}" destId="{0415A741-DFE1-4D26-AF64-ED005A38CFD2}" srcOrd="0" destOrd="0" presId="urn:microsoft.com/office/officeart/2009/layout/CircleArrowProcess"/>
    <dgm:cxn modelId="{C9AEFE55-2CC7-4193-8DC2-6B56BE415880}" type="presOf" srcId="{CED4C582-8DE4-41DB-9ADD-3248D213BB0B}" destId="{2E2BAADE-5463-4876-A150-89D8F42185A2}" srcOrd="0" destOrd="0" presId="urn:microsoft.com/office/officeart/2009/layout/CircleArrowProcess"/>
    <dgm:cxn modelId="{CBE7537B-CD98-4EE6-B9AE-B0D0328F0170}" srcId="{C634D721-BA20-4F02-A8D0-79C077E9F6CC}" destId="{CED4C582-8DE4-41DB-9ADD-3248D213BB0B}" srcOrd="2" destOrd="0" parTransId="{2267E9B1-A650-4FA0-B166-E0837A5B89A6}" sibTransId="{41AEA0DE-3B1A-4BC7-94FE-ABAF5EF5B559}"/>
    <dgm:cxn modelId="{AD3D18B1-B3AD-4900-B198-7544FFD5415E}" type="presOf" srcId="{C176F00F-907C-496F-BE51-A97E4EEE3B12}" destId="{113F4A59-E812-4E94-91CB-31A30D62FDB5}" srcOrd="0" destOrd="0" presId="urn:microsoft.com/office/officeart/2009/layout/CircleArrowProcess"/>
    <dgm:cxn modelId="{23188EB3-34BE-44FE-9423-C1B1AA506A2B}" srcId="{C634D721-BA20-4F02-A8D0-79C077E9F6CC}" destId="{604B1538-1966-4CEC-BFD6-8CD9DC40A6F1}" srcOrd="1" destOrd="0" parTransId="{D41DE001-B677-49DE-A030-EA4E230524B3}" sibTransId="{0C7DFCBE-58A9-4046-91FA-C01AF08A2E19}"/>
    <dgm:cxn modelId="{521D50BF-192A-4344-82ED-3CBA5081DAEC}" srcId="{C634D721-BA20-4F02-A8D0-79C077E9F6CC}" destId="{C176F00F-907C-496F-BE51-A97E4EEE3B12}" srcOrd="5" destOrd="0" parTransId="{B0F07BDD-8BBD-4B3E-986C-AF74BD69C9E3}" sibTransId="{4A6CFAA0-4F53-497C-BD5A-5B5A1DA1A754}"/>
    <dgm:cxn modelId="{2A3C16F1-413E-44E0-AA1D-8DE4D3DC14AB}" srcId="{C634D721-BA20-4F02-A8D0-79C077E9F6CC}" destId="{B3FED291-8150-42BB-8475-EFF3232B2F39}" srcOrd="4" destOrd="0" parTransId="{E2D71AFE-1576-43C5-B2DF-D5657E51E6B3}" sibTransId="{5FD3A54C-3407-4FE6-95BC-77CDB820A599}"/>
    <dgm:cxn modelId="{E77545C2-EC38-4D1D-B63E-F686F5E962ED}" type="presParOf" srcId="{F6AE2EDF-4AB1-4116-825F-5FF23F66DA19}" destId="{63E7DA74-641F-43B2-BB8C-5311780D2A94}" srcOrd="0" destOrd="0" presId="urn:microsoft.com/office/officeart/2009/layout/CircleArrowProcess"/>
    <dgm:cxn modelId="{8BA5A75E-E575-4C18-9C8F-31C16C0CE466}" type="presParOf" srcId="{63E7DA74-641F-43B2-BB8C-5311780D2A94}" destId="{59773112-7B4E-4122-BE7E-0EFC56209038}" srcOrd="0" destOrd="0" presId="urn:microsoft.com/office/officeart/2009/layout/CircleArrowProcess"/>
    <dgm:cxn modelId="{1C78EDCE-6B6F-4988-A6E1-DAF80C2A65A1}" type="presParOf" srcId="{F6AE2EDF-4AB1-4116-825F-5FF23F66DA19}" destId="{2E139C3A-399D-43A1-9138-618453C6C034}" srcOrd="1" destOrd="0" presId="urn:microsoft.com/office/officeart/2009/layout/CircleArrowProcess"/>
    <dgm:cxn modelId="{893D6827-1786-4BF8-8A4B-15F0CE46700E}" type="presParOf" srcId="{F6AE2EDF-4AB1-4116-825F-5FF23F66DA19}" destId="{80A4A7DB-8EA4-4F5E-A4B3-18B04962434B}" srcOrd="2" destOrd="0" presId="urn:microsoft.com/office/officeart/2009/layout/CircleArrowProcess"/>
    <dgm:cxn modelId="{0CEA0970-83DF-4A04-8A7E-0EFBD08046E6}" type="presParOf" srcId="{80A4A7DB-8EA4-4F5E-A4B3-18B04962434B}" destId="{CBDBC394-0169-4B02-8AFF-D14CAB55D71B}" srcOrd="0" destOrd="0" presId="urn:microsoft.com/office/officeart/2009/layout/CircleArrowProcess"/>
    <dgm:cxn modelId="{825CAD5A-B025-41DA-B945-7417A2BF9C8A}" type="presParOf" srcId="{F6AE2EDF-4AB1-4116-825F-5FF23F66DA19}" destId="{0415A741-DFE1-4D26-AF64-ED005A38CFD2}" srcOrd="3" destOrd="0" presId="urn:microsoft.com/office/officeart/2009/layout/CircleArrowProcess"/>
    <dgm:cxn modelId="{4DD92BC3-ABE5-4AF2-90BD-81F76482F495}" type="presParOf" srcId="{F6AE2EDF-4AB1-4116-825F-5FF23F66DA19}" destId="{DE4AC2EB-47CF-4B38-B196-7FE098E9438E}" srcOrd="4" destOrd="0" presId="urn:microsoft.com/office/officeart/2009/layout/CircleArrowProcess"/>
    <dgm:cxn modelId="{F5906360-6085-42A0-A92A-7518E70DBCD2}" type="presParOf" srcId="{DE4AC2EB-47CF-4B38-B196-7FE098E9438E}" destId="{7B10210C-3AD7-44B0-84BD-95BFB6228A1D}" srcOrd="0" destOrd="0" presId="urn:microsoft.com/office/officeart/2009/layout/CircleArrowProcess"/>
    <dgm:cxn modelId="{338EFEFF-1DE2-40FE-8F1C-DD8B05C72588}" type="presParOf" srcId="{F6AE2EDF-4AB1-4116-825F-5FF23F66DA19}" destId="{2E2BAADE-5463-4876-A150-89D8F42185A2}" srcOrd="5" destOrd="0" presId="urn:microsoft.com/office/officeart/2009/layout/CircleArrowProcess"/>
    <dgm:cxn modelId="{CC4645D4-7CBE-44EA-83AC-D6B956834DC4}" type="presParOf" srcId="{F6AE2EDF-4AB1-4116-825F-5FF23F66DA19}" destId="{71D3337D-3D4E-453E-93CD-AF9BD4C457C3}" srcOrd="6" destOrd="0" presId="urn:microsoft.com/office/officeart/2009/layout/CircleArrowProcess"/>
    <dgm:cxn modelId="{45C63C14-E95A-4731-A514-E00023967DD6}" type="presParOf" srcId="{71D3337D-3D4E-453E-93CD-AF9BD4C457C3}" destId="{A1EC248D-6072-49C3-A182-158E56DE409B}" srcOrd="0" destOrd="0" presId="urn:microsoft.com/office/officeart/2009/layout/CircleArrowProcess"/>
    <dgm:cxn modelId="{0D21BF00-1F35-4302-95A6-7A4B61B316C9}" type="presParOf" srcId="{F6AE2EDF-4AB1-4116-825F-5FF23F66DA19}" destId="{BC4EB9F9-1429-4366-A81C-A805E1985149}" srcOrd="7" destOrd="0" presId="urn:microsoft.com/office/officeart/2009/layout/CircleArrowProcess"/>
    <dgm:cxn modelId="{8E6048D1-5B3C-4531-A36C-497E1DBF4D59}" type="presParOf" srcId="{F6AE2EDF-4AB1-4116-825F-5FF23F66DA19}" destId="{AE54B0F8-2056-4298-9A7E-8946E997C8CE}" srcOrd="8" destOrd="0" presId="urn:microsoft.com/office/officeart/2009/layout/CircleArrowProcess"/>
    <dgm:cxn modelId="{1082F735-1105-4C61-962A-87661E4CBA6C}" type="presParOf" srcId="{AE54B0F8-2056-4298-9A7E-8946E997C8CE}" destId="{5BCDB6D5-FC97-4BDB-9817-5568918B8AB2}" srcOrd="0" destOrd="0" presId="urn:microsoft.com/office/officeart/2009/layout/CircleArrowProcess"/>
    <dgm:cxn modelId="{319C0969-AE27-418A-8725-716D7C006F78}" type="presParOf" srcId="{F6AE2EDF-4AB1-4116-825F-5FF23F66DA19}" destId="{F7B20DB4-31E7-4DF3-A03C-BE67D183D251}" srcOrd="9" destOrd="0" presId="urn:microsoft.com/office/officeart/2009/layout/CircleArrowProcess"/>
    <dgm:cxn modelId="{181CAB86-CD8D-4643-B9DB-C2D663667AAF}" type="presParOf" srcId="{F6AE2EDF-4AB1-4116-825F-5FF23F66DA19}" destId="{EF9DBBD1-AFA5-475C-8632-CB16A5768158}" srcOrd="10" destOrd="0" presId="urn:microsoft.com/office/officeart/2009/layout/CircleArrowProcess"/>
    <dgm:cxn modelId="{25B832ED-E036-496E-9463-0F132FE51943}" type="presParOf" srcId="{EF9DBBD1-AFA5-475C-8632-CB16A5768158}" destId="{C4B4A901-E462-4C46-8202-E0BC4BFB1C20}" srcOrd="0" destOrd="0" presId="urn:microsoft.com/office/officeart/2009/layout/CircleArrowProcess"/>
    <dgm:cxn modelId="{49D7B51E-D311-41CC-B18C-9107A879577A}" type="presParOf" srcId="{F6AE2EDF-4AB1-4116-825F-5FF23F66DA19}" destId="{113F4A59-E812-4E94-91CB-31A30D62FDB5}" srcOrd="11" destOrd="0" presId="urn:microsoft.com/office/officeart/2009/layout/CircleArrowProcess"/>
    <dgm:cxn modelId="{A564C88D-197A-4C26-8CFF-81556603688D}" type="presParOf" srcId="{F6AE2EDF-4AB1-4116-825F-5FF23F66DA19}" destId="{E3571EFF-20BA-4971-A42F-60D9DF3965BC}" srcOrd="12" destOrd="0" presId="urn:microsoft.com/office/officeart/2009/layout/CircleArrowProcess"/>
    <dgm:cxn modelId="{BCF1E2CE-441C-4551-9AC0-A24A0BDEC8B0}" type="presParOf" srcId="{E3571EFF-20BA-4971-A42F-60D9DF3965BC}" destId="{D47084E1-0C7F-44A7-9935-65F2FD6CDA2D}" srcOrd="0" destOrd="0" presId="urn:microsoft.com/office/officeart/2009/layout/CircleArrowProcess"/>
    <dgm:cxn modelId="{5A1D3729-6AE8-40E7-812A-80CAE94FA960}" type="presParOf" srcId="{F6AE2EDF-4AB1-4116-825F-5FF23F66DA19}" destId="{C7ECB7A3-DA06-473E-9F30-78E38867F020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真</a:t>
          </a:r>
          <a:endParaRPr lang="zh-CN" altLang="en-US" sz="24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真</a:t>
          </a:r>
          <a:endParaRPr lang="zh-CN" altLang="en-US" sz="24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假</a:t>
          </a:r>
          <a:endParaRPr lang="zh-CN" altLang="en-US" sz="24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假</a:t>
          </a:r>
          <a:endParaRPr lang="zh-CN" altLang="en-US" sz="24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9DA9D2-6106-4FC4-B7D9-20C1B421C5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894FBC-C921-4474-997D-521DCA19B955}">
      <dgm:prSet custT="1"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真</a:t>
          </a:r>
          <a:endParaRPr lang="zh-CN" altLang="en-US" sz="24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6AFB81EE-8574-4662-8AB4-A00395534540}" type="par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2AB8EF53-3E58-4A29-8639-A602C181EB24}" type="sibTrans" cxnId="{A90256F2-DA6F-4832-91AD-F3DACD119478}">
      <dgm:prSet/>
      <dgm:spPr/>
      <dgm:t>
        <a:bodyPr/>
        <a:lstStyle/>
        <a:p>
          <a:endParaRPr lang="zh-CN" altLang="en-US"/>
        </a:p>
      </dgm:t>
    </dgm:pt>
    <dgm:pt modelId="{86DA7F55-19C3-4B22-A853-5C4B5EBB13B0}" type="pres">
      <dgm:prSet presAssocID="{9A9DA9D2-6106-4FC4-B7D9-20C1B421C509}" presName="cycle" presStyleCnt="0">
        <dgm:presLayoutVars>
          <dgm:dir/>
          <dgm:resizeHandles val="exact"/>
        </dgm:presLayoutVars>
      </dgm:prSet>
      <dgm:spPr/>
    </dgm:pt>
    <dgm:pt modelId="{D8130F84-F2B4-4968-B967-8D8362DC12E5}" type="pres">
      <dgm:prSet presAssocID="{7A894FBC-C921-4474-997D-521DCA19B955}" presName="node" presStyleLbl="node1" presStyleIdx="0" presStyleCnt="1" custRadScaleRad="226136" custRadScaleInc="-5596">
        <dgm:presLayoutVars>
          <dgm:bulletEnabled val="1"/>
        </dgm:presLayoutVars>
      </dgm:prSet>
      <dgm:spPr/>
    </dgm:pt>
  </dgm:ptLst>
  <dgm:cxnLst>
    <dgm:cxn modelId="{E48B1207-A824-4EA4-A666-7E5B4BE8583C}" type="presOf" srcId="{9A9DA9D2-6106-4FC4-B7D9-20C1B421C509}" destId="{86DA7F55-19C3-4B22-A853-5C4B5EBB13B0}" srcOrd="0" destOrd="0" presId="urn:microsoft.com/office/officeart/2005/8/layout/cycle2"/>
    <dgm:cxn modelId="{9ACD50D1-189D-4816-A0F7-8D5B9D4F1109}" type="presOf" srcId="{7A894FBC-C921-4474-997D-521DCA19B955}" destId="{D8130F84-F2B4-4968-B967-8D8362DC12E5}" srcOrd="0" destOrd="0" presId="urn:microsoft.com/office/officeart/2005/8/layout/cycle2"/>
    <dgm:cxn modelId="{A90256F2-DA6F-4832-91AD-F3DACD119478}" srcId="{9A9DA9D2-6106-4FC4-B7D9-20C1B421C509}" destId="{7A894FBC-C921-4474-997D-521DCA19B955}" srcOrd="0" destOrd="0" parTransId="{6AFB81EE-8574-4662-8AB4-A00395534540}" sibTransId="{2AB8EF53-3E58-4A29-8639-A602C181EB24}"/>
    <dgm:cxn modelId="{0E495E22-1B0B-4736-82BF-6D8AED0B6459}" type="presParOf" srcId="{86DA7F55-19C3-4B22-A853-5C4B5EBB13B0}" destId="{D8130F84-F2B4-4968-B967-8D8362DC12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A4582-95DA-48D6-88FB-E474E05CD5FA}">
      <dsp:nvSpPr>
        <dsp:cNvPr id="0" name=""/>
        <dsp:cNvSpPr/>
      </dsp:nvSpPr>
      <dsp:spPr>
        <a:xfrm>
          <a:off x="0" y="74628"/>
          <a:ext cx="11160000" cy="612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举例：谁是凶手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76" y="104504"/>
        <a:ext cx="11100248" cy="552251"/>
      </dsp:txXfrm>
    </dsp:sp>
    <dsp:sp modelId="{4A596F3E-BA3E-4B02-A543-09EEC257B174}">
      <dsp:nvSpPr>
        <dsp:cNvPr id="0" name=""/>
        <dsp:cNvSpPr/>
      </dsp:nvSpPr>
      <dsp:spPr>
        <a:xfrm>
          <a:off x="0" y="705925"/>
          <a:ext cx="11160000" cy="388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33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请根据下面事实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找出凶手：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[1] 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清洁工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或者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秘书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谋害了经理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[2] 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如果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清洁工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谋害了经理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则谋害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不会发生在午夜前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[3] 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如果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秘书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的证词是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正确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则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谋害发生在午夜前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[4] 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如果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秘书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的证词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不正确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则</a:t>
          </a:r>
          <a:r>
            <a:rPr lang="zh-CN" sz="2400" b="0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午夜时屋里灯光未灭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[5] </a:t>
          </a:r>
          <a:r>
            <a:rPr lang="zh-CN" sz="2400" b="0" i="0" u="sng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午夜时屋里灯灭了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问：谁是凶手？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05925"/>
        <a:ext cx="11160000" cy="38801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0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假</a:t>
          </a:r>
          <a:endParaRPr lang="zh-CN" altLang="en-US" sz="2400" kern="12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76596" y="76596"/>
        <a:ext cx="369838" cy="3698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是</a:t>
          </a:r>
          <a:endParaRPr lang="zh-CN" altLang="en-US" sz="2400" kern="12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F</a:t>
          </a:r>
          <a:endParaRPr lang="zh-CN" altLang="en-US" sz="2400" kern="12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0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T</a:t>
          </a:r>
          <a:endParaRPr lang="zh-CN" altLang="en-US" sz="2400" kern="12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sp:txBody>
      <dsp:txXfrm>
        <a:off x="76596" y="76596"/>
        <a:ext cx="369838" cy="3698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F</a:t>
          </a:r>
          <a:endParaRPr lang="zh-CN" altLang="en-US" sz="2400" kern="12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0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T</a:t>
          </a:r>
          <a:endParaRPr lang="zh-CN" altLang="en-US" sz="2400" kern="12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sp:txBody>
      <dsp:txXfrm>
        <a:off x="76596" y="76596"/>
        <a:ext cx="369838" cy="3698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Century Schoolbook" panose="02040604050505020304" pitchFamily="18" charset="0"/>
              <a:ea typeface="楷体_GB2312" panose="02010609030101010101" pitchFamily="49" charset="-122"/>
            </a:rPr>
            <a:t>F</a:t>
          </a:r>
          <a:endParaRPr lang="zh-CN" altLang="en-US" sz="2400" kern="1200" dirty="0">
            <a:solidFill>
              <a:srgbClr val="FF0000"/>
            </a:solidFill>
            <a:latin typeface="Century Schoolbook" panose="02040604050505020304" pitchFamily="18" charset="0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A4582-95DA-48D6-88FB-E474E05CD5FA}">
      <dsp:nvSpPr>
        <dsp:cNvPr id="0" name=""/>
        <dsp:cNvSpPr/>
      </dsp:nvSpPr>
      <dsp:spPr>
        <a:xfrm>
          <a:off x="0" y="88036"/>
          <a:ext cx="11160000" cy="612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举例：谁是凶手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76" y="117912"/>
        <a:ext cx="11100248" cy="552251"/>
      </dsp:txXfrm>
    </dsp:sp>
    <dsp:sp modelId="{4A596F3E-BA3E-4B02-A543-09EEC257B174}">
      <dsp:nvSpPr>
        <dsp:cNvPr id="0" name=""/>
        <dsp:cNvSpPr/>
      </dsp:nvSpPr>
      <dsp:spPr>
        <a:xfrm>
          <a:off x="0" y="720010"/>
          <a:ext cx="11160000" cy="395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330" tIns="30480" rIns="108000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数理逻辑的推理形式：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ts val="32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0" i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符号化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：设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表示“清洁工谋害了经理”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Q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表示“秘书谋害了经理”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R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表示“谋害发生午夜前”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S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表示“秘书的证词是正确的”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T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表示“午夜时屋里灯灭了”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则有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[1]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P∨Q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2]P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[3]S</a:t>
          </a:r>
          <a:r>
            <a:rPr lang="zh-CN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[4]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 ¬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[5]T.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0" i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逻辑演算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(¬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T)</a:t>
          </a: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S)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S)∧T</a:t>
          </a: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S</a:t>
          </a:r>
          <a:r>
            <a:rPr lang="zh-CN" altLang="en-US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；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(S</a:t>
          </a:r>
          <a:r>
            <a:rPr lang="zh-CN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→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R)∧S</a:t>
          </a: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R</a:t>
          </a:r>
          <a:r>
            <a:rPr lang="zh-CN" altLang="en-US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；（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R)</a:t>
          </a: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(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→¬P)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；</a:t>
          </a: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(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→¬P)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∧R</a:t>
          </a: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¬P</a:t>
          </a: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；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P∨Q)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∧</a:t>
          </a:r>
          <a:r>
            <a:rPr 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¬P</a:t>
          </a: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Q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结论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：秘书谋害了经理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20010"/>
        <a:ext cx="11160000" cy="3959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806D4-C659-45FE-BEC1-6EC69B507F56}">
      <dsp:nvSpPr>
        <dsp:cNvPr id="0" name=""/>
        <dsp:cNvSpPr/>
      </dsp:nvSpPr>
      <dsp:spPr>
        <a:xfrm>
          <a:off x="3217873" y="2801"/>
          <a:ext cx="3021620" cy="57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数理逻辑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4748" y="19676"/>
        <a:ext cx="2987870" cy="542402"/>
      </dsp:txXfrm>
    </dsp:sp>
    <dsp:sp modelId="{F45E18BD-5637-4ED3-BAC7-6EE96DDB898F}">
      <dsp:nvSpPr>
        <dsp:cNvPr id="0" name=""/>
        <dsp:cNvSpPr/>
      </dsp:nvSpPr>
      <dsp:spPr>
        <a:xfrm>
          <a:off x="2164175" y="578954"/>
          <a:ext cx="2564508" cy="230461"/>
        </a:xfrm>
        <a:custGeom>
          <a:avLst/>
          <a:gdLst/>
          <a:ahLst/>
          <a:cxnLst/>
          <a:rect l="0" t="0" r="0" b="0"/>
          <a:pathLst>
            <a:path>
              <a:moveTo>
                <a:pt x="2564508" y="0"/>
              </a:moveTo>
              <a:lnTo>
                <a:pt x="2564508" y="115230"/>
              </a:lnTo>
              <a:lnTo>
                <a:pt x="0" y="115230"/>
              </a:lnTo>
              <a:lnTo>
                <a:pt x="0" y="2304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0824C-E38B-42AF-BDA9-CD8C8DF149BF}">
      <dsp:nvSpPr>
        <dsp:cNvPr id="0" name=""/>
        <dsp:cNvSpPr/>
      </dsp:nvSpPr>
      <dsp:spPr>
        <a:xfrm>
          <a:off x="581521" y="809415"/>
          <a:ext cx="3165307" cy="57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396" y="826290"/>
        <a:ext cx="3131557" cy="542402"/>
      </dsp:txXfrm>
    </dsp:sp>
    <dsp:sp modelId="{94312146-96CD-404C-B403-F74515C69F03}">
      <dsp:nvSpPr>
        <dsp:cNvPr id="0" name=""/>
        <dsp:cNvSpPr/>
      </dsp:nvSpPr>
      <dsp:spPr>
        <a:xfrm>
          <a:off x="761816" y="1385568"/>
          <a:ext cx="1402358" cy="230461"/>
        </a:xfrm>
        <a:custGeom>
          <a:avLst/>
          <a:gdLst/>
          <a:ahLst/>
          <a:cxnLst/>
          <a:rect l="0" t="0" r="0" b="0"/>
          <a:pathLst>
            <a:path>
              <a:moveTo>
                <a:pt x="1402358" y="0"/>
              </a:moveTo>
              <a:lnTo>
                <a:pt x="1402358" y="115230"/>
              </a:lnTo>
              <a:lnTo>
                <a:pt x="0" y="115230"/>
              </a:lnTo>
              <a:lnTo>
                <a:pt x="0" y="2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51CDA-0973-4046-8732-DA17E35A65FD}">
      <dsp:nvSpPr>
        <dsp:cNvPr id="0" name=""/>
        <dsp:cNvSpPr/>
      </dsp:nvSpPr>
      <dsp:spPr>
        <a:xfrm>
          <a:off x="329702" y="1616029"/>
          <a:ext cx="864228" cy="3022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命题逻辑的基本概念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014" y="1641341"/>
        <a:ext cx="813604" cy="2971843"/>
      </dsp:txXfrm>
    </dsp:sp>
    <dsp:sp modelId="{8BB00B70-1B7A-4254-85F9-A27CC21CA597}">
      <dsp:nvSpPr>
        <dsp:cNvPr id="0" name=""/>
        <dsp:cNvSpPr/>
      </dsp:nvSpPr>
      <dsp:spPr>
        <a:xfrm>
          <a:off x="2118455" y="1385568"/>
          <a:ext cx="91440" cy="2304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230"/>
              </a:lnTo>
              <a:lnTo>
                <a:pt x="46359" y="115230"/>
              </a:lnTo>
              <a:lnTo>
                <a:pt x="46359" y="2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5FC88-7AD8-4873-8B98-B9152C8C3A8D}">
      <dsp:nvSpPr>
        <dsp:cNvPr id="0" name=""/>
        <dsp:cNvSpPr/>
      </dsp:nvSpPr>
      <dsp:spPr>
        <a:xfrm>
          <a:off x="1732700" y="1616029"/>
          <a:ext cx="864228" cy="3022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命题逻辑等值演算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012" y="1641341"/>
        <a:ext cx="813604" cy="2971843"/>
      </dsp:txXfrm>
    </dsp:sp>
    <dsp:sp modelId="{55A7D23D-B273-459E-83F5-881FDCB8E201}">
      <dsp:nvSpPr>
        <dsp:cNvPr id="0" name=""/>
        <dsp:cNvSpPr/>
      </dsp:nvSpPr>
      <dsp:spPr>
        <a:xfrm>
          <a:off x="2164175" y="1385568"/>
          <a:ext cx="1403646" cy="2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30"/>
              </a:lnTo>
              <a:lnTo>
                <a:pt x="1403646" y="115230"/>
              </a:lnTo>
              <a:lnTo>
                <a:pt x="1403646" y="2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47019-F970-4819-854D-435B56E0E399}">
      <dsp:nvSpPr>
        <dsp:cNvPr id="0" name=""/>
        <dsp:cNvSpPr/>
      </dsp:nvSpPr>
      <dsp:spPr>
        <a:xfrm>
          <a:off x="3135706" y="1616029"/>
          <a:ext cx="864228" cy="3022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命题逻辑的推理理论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1018" y="1641341"/>
        <a:ext cx="813604" cy="2971843"/>
      </dsp:txXfrm>
    </dsp:sp>
    <dsp:sp modelId="{9753EDDF-4046-4F04-B37A-7E15DDD4069E}">
      <dsp:nvSpPr>
        <dsp:cNvPr id="0" name=""/>
        <dsp:cNvSpPr/>
      </dsp:nvSpPr>
      <dsp:spPr>
        <a:xfrm>
          <a:off x="4728683" y="578954"/>
          <a:ext cx="2655585" cy="2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30"/>
              </a:lnTo>
              <a:lnTo>
                <a:pt x="2655585" y="115230"/>
              </a:lnTo>
              <a:lnTo>
                <a:pt x="2655585" y="2304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A020C-77F5-4A65-9D50-9B84D9001195}">
      <dsp:nvSpPr>
        <dsp:cNvPr id="0" name=""/>
        <dsp:cNvSpPr/>
      </dsp:nvSpPr>
      <dsp:spPr>
        <a:xfrm>
          <a:off x="6011998" y="809415"/>
          <a:ext cx="2744540" cy="57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一阶谓词逻辑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28873" y="826290"/>
        <a:ext cx="2710790" cy="542402"/>
      </dsp:txXfrm>
    </dsp:sp>
    <dsp:sp modelId="{DC774DC4-D719-4422-9660-A5F47949DC9E}">
      <dsp:nvSpPr>
        <dsp:cNvPr id="0" name=""/>
        <dsp:cNvSpPr/>
      </dsp:nvSpPr>
      <dsp:spPr>
        <a:xfrm>
          <a:off x="6156113" y="1385568"/>
          <a:ext cx="1228155" cy="230461"/>
        </a:xfrm>
        <a:custGeom>
          <a:avLst/>
          <a:gdLst/>
          <a:ahLst/>
          <a:cxnLst/>
          <a:rect l="0" t="0" r="0" b="0"/>
          <a:pathLst>
            <a:path>
              <a:moveTo>
                <a:pt x="1228155" y="0"/>
              </a:moveTo>
              <a:lnTo>
                <a:pt x="1228155" y="115230"/>
              </a:lnTo>
              <a:lnTo>
                <a:pt x="0" y="115230"/>
              </a:lnTo>
              <a:lnTo>
                <a:pt x="0" y="2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DDB69-1580-4C6D-9F23-D5821E4E5CCB}">
      <dsp:nvSpPr>
        <dsp:cNvPr id="0" name=""/>
        <dsp:cNvSpPr/>
      </dsp:nvSpPr>
      <dsp:spPr>
        <a:xfrm>
          <a:off x="5723998" y="1616029"/>
          <a:ext cx="864228" cy="3022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一阶谓词逻辑的基本概念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9310" y="1641341"/>
        <a:ext cx="813604" cy="2971843"/>
      </dsp:txXfrm>
    </dsp:sp>
    <dsp:sp modelId="{EBF1F5A7-90F5-41C0-8DE8-6F8D8F6F2A05}">
      <dsp:nvSpPr>
        <dsp:cNvPr id="0" name=""/>
        <dsp:cNvSpPr/>
      </dsp:nvSpPr>
      <dsp:spPr>
        <a:xfrm>
          <a:off x="7384269" y="1385568"/>
          <a:ext cx="1255845" cy="230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30"/>
              </a:lnTo>
              <a:lnTo>
                <a:pt x="1255845" y="115230"/>
              </a:lnTo>
              <a:lnTo>
                <a:pt x="1255845" y="230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2F10F-4B77-4B5B-81FF-0AC4973329E0}">
      <dsp:nvSpPr>
        <dsp:cNvPr id="0" name=""/>
        <dsp:cNvSpPr/>
      </dsp:nvSpPr>
      <dsp:spPr>
        <a:xfrm>
          <a:off x="8208000" y="1616029"/>
          <a:ext cx="864228" cy="3022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一阶谓词逻辑的推理理论式的标准型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33312" y="1641341"/>
        <a:ext cx="813604" cy="2971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3112-7B4E-4122-BE7E-0EFC56209038}">
      <dsp:nvSpPr>
        <dsp:cNvPr id="0" name=""/>
        <dsp:cNvSpPr/>
      </dsp:nvSpPr>
      <dsp:spPr>
        <a:xfrm>
          <a:off x="664200" y="3636"/>
          <a:ext cx="1151496" cy="11515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39C3A-399D-43A1-9138-618453C6C034}">
      <dsp:nvSpPr>
        <dsp:cNvPr id="0" name=""/>
        <dsp:cNvSpPr/>
      </dsp:nvSpPr>
      <dsp:spPr>
        <a:xfrm>
          <a:off x="918432" y="420610"/>
          <a:ext cx="642599" cy="3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命</a:t>
          </a:r>
        </a:p>
      </dsp:txBody>
      <dsp:txXfrm>
        <a:off x="918432" y="420610"/>
        <a:ext cx="642599" cy="321176"/>
      </dsp:txXfrm>
    </dsp:sp>
    <dsp:sp modelId="{CBDBC394-0169-4B02-8AFF-D14CAB55D71B}">
      <dsp:nvSpPr>
        <dsp:cNvPr id="0" name=""/>
        <dsp:cNvSpPr/>
      </dsp:nvSpPr>
      <dsp:spPr>
        <a:xfrm>
          <a:off x="344304" y="665148"/>
          <a:ext cx="1151496" cy="115159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5A741-DFE1-4D26-AF64-ED005A38CFD2}">
      <dsp:nvSpPr>
        <dsp:cNvPr id="0" name=""/>
        <dsp:cNvSpPr/>
      </dsp:nvSpPr>
      <dsp:spPr>
        <a:xfrm>
          <a:off x="597240" y="1083636"/>
          <a:ext cx="642599" cy="3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题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7240" y="1083636"/>
        <a:ext cx="642599" cy="321176"/>
      </dsp:txXfrm>
    </dsp:sp>
    <dsp:sp modelId="{7B10210C-3AD7-44B0-84BD-95BFB6228A1D}">
      <dsp:nvSpPr>
        <dsp:cNvPr id="0" name=""/>
        <dsp:cNvSpPr/>
      </dsp:nvSpPr>
      <dsp:spPr>
        <a:xfrm>
          <a:off x="664200" y="1329686"/>
          <a:ext cx="1151496" cy="115159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BAADE-5463-4876-A150-89D8F42185A2}">
      <dsp:nvSpPr>
        <dsp:cNvPr id="0" name=""/>
        <dsp:cNvSpPr/>
      </dsp:nvSpPr>
      <dsp:spPr>
        <a:xfrm>
          <a:off x="918432" y="1746661"/>
          <a:ext cx="642599" cy="3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逻</a:t>
          </a:r>
        </a:p>
      </dsp:txBody>
      <dsp:txXfrm>
        <a:off x="918432" y="1746661"/>
        <a:ext cx="642599" cy="321176"/>
      </dsp:txXfrm>
    </dsp:sp>
    <dsp:sp modelId="{A1EC248D-6072-49C3-A182-158E56DE409B}">
      <dsp:nvSpPr>
        <dsp:cNvPr id="0" name=""/>
        <dsp:cNvSpPr/>
      </dsp:nvSpPr>
      <dsp:spPr>
        <a:xfrm>
          <a:off x="344304" y="1992711"/>
          <a:ext cx="1151496" cy="115159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B9F9-1429-4366-A81C-A805E1985149}">
      <dsp:nvSpPr>
        <dsp:cNvPr id="0" name=""/>
        <dsp:cNvSpPr/>
      </dsp:nvSpPr>
      <dsp:spPr>
        <a:xfrm>
          <a:off x="597240" y="2409686"/>
          <a:ext cx="642599" cy="3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辑</a:t>
          </a:r>
        </a:p>
      </dsp:txBody>
      <dsp:txXfrm>
        <a:off x="597240" y="2409686"/>
        <a:ext cx="642599" cy="321176"/>
      </dsp:txXfrm>
    </dsp:sp>
    <dsp:sp modelId="{5BCDB6D5-FC97-4BDB-9817-5568918B8AB2}">
      <dsp:nvSpPr>
        <dsp:cNvPr id="0" name=""/>
        <dsp:cNvSpPr/>
      </dsp:nvSpPr>
      <dsp:spPr>
        <a:xfrm>
          <a:off x="664200" y="2654728"/>
          <a:ext cx="1151496" cy="115159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20DB4-31E7-4DF3-A03C-BE67D183D251}">
      <dsp:nvSpPr>
        <dsp:cNvPr id="0" name=""/>
        <dsp:cNvSpPr/>
      </dsp:nvSpPr>
      <dsp:spPr>
        <a:xfrm>
          <a:off x="918432" y="3071703"/>
          <a:ext cx="642599" cy="3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</a:t>
          </a:r>
        </a:p>
      </dsp:txBody>
      <dsp:txXfrm>
        <a:off x="918432" y="3071703"/>
        <a:ext cx="642599" cy="321176"/>
      </dsp:txXfrm>
    </dsp:sp>
    <dsp:sp modelId="{C4B4A901-E462-4C46-8202-E0BC4BFB1C20}">
      <dsp:nvSpPr>
        <dsp:cNvPr id="0" name=""/>
        <dsp:cNvSpPr/>
      </dsp:nvSpPr>
      <dsp:spPr>
        <a:xfrm>
          <a:off x="344304" y="3317753"/>
          <a:ext cx="1151496" cy="115159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F4A59-E812-4E94-91CB-31A30D62FDB5}">
      <dsp:nvSpPr>
        <dsp:cNvPr id="0" name=""/>
        <dsp:cNvSpPr/>
      </dsp:nvSpPr>
      <dsp:spPr>
        <a:xfrm>
          <a:off x="597240" y="3734728"/>
          <a:ext cx="642599" cy="3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</a:t>
          </a:r>
        </a:p>
      </dsp:txBody>
      <dsp:txXfrm>
        <a:off x="597240" y="3734728"/>
        <a:ext cx="642599" cy="321176"/>
      </dsp:txXfrm>
    </dsp:sp>
    <dsp:sp modelId="{D47084E1-0C7F-44A7-9935-65F2FD6CDA2D}">
      <dsp:nvSpPr>
        <dsp:cNvPr id="0" name=""/>
        <dsp:cNvSpPr/>
      </dsp:nvSpPr>
      <dsp:spPr>
        <a:xfrm>
          <a:off x="746064" y="4055905"/>
          <a:ext cx="989280" cy="98974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CB7A3-DA06-473E-9F30-78E38867F020}">
      <dsp:nvSpPr>
        <dsp:cNvPr id="0" name=""/>
        <dsp:cNvSpPr/>
      </dsp:nvSpPr>
      <dsp:spPr>
        <a:xfrm>
          <a:off x="918432" y="4397753"/>
          <a:ext cx="642599" cy="3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图</a:t>
          </a:r>
        </a:p>
      </dsp:txBody>
      <dsp:txXfrm>
        <a:off x="918432" y="4397753"/>
        <a:ext cx="642599" cy="321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真</a:t>
          </a:r>
          <a:endParaRPr lang="zh-CN" altLang="en-US" sz="2400" kern="12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真</a:t>
          </a:r>
          <a:endParaRPr lang="zh-CN" altLang="en-US" sz="2400" kern="12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假</a:t>
          </a:r>
          <a:endParaRPr lang="zh-CN" altLang="en-US" sz="2400" kern="12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假</a:t>
          </a:r>
          <a:endParaRPr lang="zh-CN" altLang="en-US" sz="2400" kern="12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0F84-F2B4-4968-B967-8D8362DC12E5}">
      <dsp:nvSpPr>
        <dsp:cNvPr id="0" name=""/>
        <dsp:cNvSpPr/>
      </dsp:nvSpPr>
      <dsp:spPr>
        <a:xfrm>
          <a:off x="0" y="189"/>
          <a:ext cx="523030" cy="523030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真</a:t>
          </a:r>
          <a:endParaRPr lang="zh-CN" altLang="en-US" sz="2400" kern="1200" dirty="0">
            <a:solidFill>
              <a:srgbClr val="FF0000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76596" y="76785"/>
        <a:ext cx="369838" cy="369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5377-1BB1-412E-B337-692F11BA859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2AE9A-B635-4B22-B170-B5B95FA93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4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8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61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587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883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3184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8434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94F289-91B4-4793-8001-DECC429EFA6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0777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94F289-91B4-4793-8001-DECC429EFA6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493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8024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94F289-91B4-4793-8001-DECC429EFA6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6448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455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849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0888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8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13ADBD-A9AB-495B-B486-B4CBBFDB64F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651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2B518F-CE09-4AEE-A1F9-EDC97AE80FA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4533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2B518F-CE09-4AEE-A1F9-EDC97AE80FA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9438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2B518F-CE09-4AEE-A1F9-EDC97AE80FA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674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2B518F-CE09-4AEE-A1F9-EDC97AE80FA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9069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8723B1-0134-4556-9B7D-ECAFA076145B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1893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FF2360-43CD-4014-91E7-1A60868F28ED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758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55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7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9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8EE145-854F-488E-ACF9-0617FE2992F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973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F45CDA-EBAF-42B6-846A-CE154DC0B4F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487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080312-A058-405F-BC39-6DF52D0B41E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180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21" y="1"/>
            <a:ext cx="12204000" cy="6879264"/>
          </a:xfrm>
          <a:prstGeom prst="rect">
            <a:avLst/>
          </a:prstGeom>
          <a:blipFill dpi="0" rotWithShape="1">
            <a:blip r:embed="rId2"/>
            <a:srcRect/>
            <a:stretch>
              <a:fillRect t="-2" b="-1659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6000" y="1800000"/>
            <a:ext cx="10080000" cy="92333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latin typeface="Century Schoolbook" panose="02040604050505020304" pitchFamily="18" charset="0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9990"/>
            <a:ext cx="9144000" cy="707886"/>
          </a:xfrm>
        </p:spPr>
        <p:txBody>
          <a:bodyPr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1" y="2880000"/>
            <a:ext cx="12204000" cy="0"/>
          </a:xfrm>
          <a:prstGeom prst="line">
            <a:avLst/>
          </a:prstGeom>
          <a:ln w="66675">
            <a:gradFill flip="none" rotWithShape="1">
              <a:gsLst>
                <a:gs pos="0">
                  <a:srgbClr val="3E546E"/>
                </a:gs>
                <a:gs pos="20000">
                  <a:schemeClr val="accent1">
                    <a:lumMod val="60000"/>
                    <a:lumOff val="40000"/>
                  </a:schemeClr>
                </a:gs>
                <a:gs pos="50000">
                  <a:schemeClr val="bg1"/>
                </a:gs>
                <a:gs pos="100000">
                  <a:srgbClr val="4879A2"/>
                </a:gs>
                <a:gs pos="8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53888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10709798" y="6250437"/>
            <a:ext cx="961401" cy="365125"/>
          </a:xfrm>
        </p:spPr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|57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>
            <a:lvl1pPr marL="0" indent="0" algn="r">
              <a:buNone/>
              <a:defRPr sz="30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9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|57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71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4000" y="1008000"/>
            <a:ext cx="5400000" cy="198515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000" y="1008000"/>
            <a:ext cx="5400000" cy="198515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8304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00" y="216000"/>
            <a:ext cx="936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008000"/>
            <a:ext cx="11160000" cy="198515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09798" y="6264000"/>
            <a:ext cx="96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|57</a:t>
            </a:r>
            <a:endParaRPr lang="zh-CN" altLang="en-US" dirty="0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0" y="828000"/>
            <a:ext cx="12192000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002060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66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72000"/>
            <a:ext cx="900000" cy="900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544000" y="6192000"/>
            <a:ext cx="6120000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rgbClr val="00B0F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0" y="6192000"/>
            <a:ext cx="5787342" cy="612000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054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j-cs"/>
        </a:defRPr>
      </a:lvl1pPr>
    </p:titleStyle>
    <p:bodyStyle>
      <a:lvl1pPr marL="288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n"/>
        <a:defRPr sz="30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n-cs"/>
        </a:defRPr>
      </a:lvl1pPr>
      <a:lvl2pPr marL="504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q"/>
        <a:defRPr sz="2800" b="1" kern="1200">
          <a:solidFill>
            <a:srgbClr val="0050AA"/>
          </a:solidFill>
          <a:latin typeface="Century Schoolbook" panose="02040604050505020304" pitchFamily="18" charset="0"/>
          <a:ea typeface="楷体_GB2312" panose="02010609030101010101" pitchFamily="49" charset="-122"/>
          <a:cs typeface="+mn-cs"/>
        </a:defRPr>
      </a:lvl2pPr>
      <a:lvl3pPr marL="792000" indent="-32385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Ä"/>
        <a:defRPr sz="2600" kern="1200">
          <a:solidFill>
            <a:srgbClr val="0050AA"/>
          </a:solidFill>
          <a:latin typeface="Century Schoolbook" panose="02040604050505020304" pitchFamily="18" charset="0"/>
          <a:ea typeface="微软雅黑" panose="020B0503020204020204" pitchFamily="34" charset="-122"/>
          <a:cs typeface="+mn-cs"/>
        </a:defRPr>
      </a:lvl3pPr>
      <a:lvl4pPr marL="936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90000"/>
        <a:buFont typeface="Wingdings" panose="05000000000000000000" pitchFamily="2" charset="2"/>
        <a:buChar char="l"/>
        <a:defRPr sz="2400" kern="1200">
          <a:solidFill>
            <a:srgbClr val="0050A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18" Type="http://schemas.microsoft.com/office/2007/relationships/diagramDrawing" Target="../diagrams/drawing11.xml"/><Relationship Id="rId3" Type="http://schemas.openxmlformats.org/officeDocument/2006/relationships/image" Target="../media/image80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17" Type="http://schemas.openxmlformats.org/officeDocument/2006/relationships/diagramColors" Target="../diagrams/colors11.xml"/><Relationship Id="rId2" Type="http://schemas.openxmlformats.org/officeDocument/2006/relationships/notesSlide" Target="../notesSlides/notesSlide8.xml"/><Relationship Id="rId16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5" Type="http://schemas.openxmlformats.org/officeDocument/2006/relationships/diagramLayout" Target="../diagrams/layout11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diagramData" Target="../diagrams/data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26" Type="http://schemas.openxmlformats.org/officeDocument/2006/relationships/diagramColors" Target="../diagrams/colors16.xml"/><Relationship Id="rId3" Type="http://schemas.openxmlformats.org/officeDocument/2006/relationships/diagramData" Target="../diagrams/data12.xml"/><Relationship Id="rId21" Type="http://schemas.openxmlformats.org/officeDocument/2006/relationships/diagramColors" Target="../diagrams/colors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5" Type="http://schemas.openxmlformats.org/officeDocument/2006/relationships/diagramQuickStyle" Target="../diagrams/quickStyle16.xml"/><Relationship Id="rId2" Type="http://schemas.openxmlformats.org/officeDocument/2006/relationships/notesSlide" Target="../notesSlides/notesSlide18.xml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24" Type="http://schemas.openxmlformats.org/officeDocument/2006/relationships/diagramLayout" Target="../diagrams/layout16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23" Type="http://schemas.openxmlformats.org/officeDocument/2006/relationships/diagramData" Target="../diagrams/data16.xml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Relationship Id="rId27" Type="http://schemas.microsoft.com/office/2007/relationships/diagramDrawing" Target="../diagrams/drawing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tags" Target="../tags/tag65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notesSlide" Target="../notesSlides/notesSlide30.xml"/><Relationship Id="rId8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>
            <a:off x="244842" y="-955451"/>
            <a:ext cx="4788918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10058075" y="4736759"/>
            <a:ext cx="4767943" cy="4767943"/>
          </a:xfrm>
          <a:prstGeom prst="arc">
            <a:avLst>
              <a:gd name="adj1" fmla="val 15964885"/>
              <a:gd name="adj2" fmla="val 15860599"/>
            </a:avLst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2734722" y="432991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2541564" y="248595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3580464" y="407044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1008000" y="300200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3141104" y="275617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2327771" y="322417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2808333" y="356241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5958976" y="506201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3922302" y="522450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3113908" y="4700172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40000" y="369291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1796173" y="405516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1615515" y="347700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5223025" y="369291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4370912" y="308736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1746857" y="247509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2904794" y="188522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2152870" y="179352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2848075" y="145989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3431259" y="110262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立方体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2438362" y="88042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1894910" y="451718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1345930" y="439776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894749" y="530882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3316733" y="2168914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4066694" y="394824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4723185" y="469725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4880568" y="529453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PA_矩形 104"/>
          <p:cNvSpPr/>
          <p:nvPr>
            <p:custDataLst>
              <p:tags r:id="rId31"/>
            </p:custDataLst>
          </p:nvPr>
        </p:nvSpPr>
        <p:spPr>
          <a:xfrm>
            <a:off x="5523955" y="32988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刘宏月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anose="02010609030101010101" pitchFamily="49" charset="-122"/>
                <a:cs typeface="+mn-ea"/>
                <a:sym typeface="+mn-lt"/>
              </a:rPr>
              <a:t>18623717058</a:t>
            </a:r>
          </a:p>
          <a:p>
            <a:pPr algn="r">
              <a:lnSpc>
                <a:spcPct val="125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河南工业大学 信息科学与工程学院</a:t>
            </a:r>
          </a:p>
        </p:txBody>
      </p:sp>
      <p:sp>
        <p:nvSpPr>
          <p:cNvPr id="108" name="PA_文本框 18"/>
          <p:cNvSpPr txBox="1"/>
          <p:nvPr>
            <p:custDataLst>
              <p:tags r:id="rId32"/>
            </p:custDataLst>
          </p:nvPr>
        </p:nvSpPr>
        <p:spPr>
          <a:xfrm>
            <a:off x="4354531" y="1781174"/>
            <a:ext cx="7265424" cy="1200329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</a:rPr>
              <a:t>Discrete Mathematics 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9" name="PA_圆角矩形 159"/>
          <p:cNvSpPr/>
          <p:nvPr>
            <p:custDataLst>
              <p:tags r:id="rId33"/>
            </p:custDataLst>
          </p:nvPr>
        </p:nvSpPr>
        <p:spPr>
          <a:xfrm>
            <a:off x="9720000" y="5040000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sym typeface="+mn-lt"/>
              </a:rPr>
              <a:t>Autumn 2020</a:t>
            </a:r>
            <a:endParaRPr lang="zh-CN" altLang="en-US" sz="20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10" name="PA_文本框 140"/>
          <p:cNvSpPr txBox="1"/>
          <p:nvPr>
            <p:custDataLst>
              <p:tags r:id="rId34"/>
            </p:custDataLst>
          </p:nvPr>
        </p:nvSpPr>
        <p:spPr>
          <a:xfrm>
            <a:off x="6597291" y="674662"/>
            <a:ext cx="5022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34080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9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1" dur="750" fill="hold"/>
                                        <p:tgtEl>
                                          <p:spTgt spid="11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5E-6 1.11022E-16 L 0.09037 1.11022E-16 " pathEditMode="relative" rAng="0" ptsTypes="AA">
                                      <p:cBhvr>
                                        <p:cTn id="145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75E-6 3.7037E-6 L 3.75E-6 0.07129 " pathEditMode="relative" rAng="0" ptsTypes="AA">
                                      <p:cBhvr>
                                        <p:cTn id="150" dur="12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7" grpId="0"/>
      <p:bldP spid="107" grpId="1"/>
      <p:bldP spid="108" grpId="0"/>
      <p:bldP spid="108" grpId="1"/>
      <p:bldP spid="108" grpId="2"/>
      <p:bldP spid="109" grpId="0" animBg="1"/>
      <p:bldP spid="109" grpId="1" animBg="1"/>
      <p:bldP spid="110" grpId="0"/>
      <p:bldP spid="110" grpId="1"/>
      <p:bldP spid="11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708981"/>
          </a:xfrm>
        </p:spPr>
        <p:txBody>
          <a:bodyPr/>
          <a:lstStyle/>
          <a:p>
            <a:r>
              <a:rPr lang="zh-CN" altLang="en-US" dirty="0"/>
              <a:t>数理（</a:t>
            </a:r>
            <a:r>
              <a:rPr lang="en-US" altLang="zh-CN" dirty="0"/>
              <a:t>Mathematical</a:t>
            </a:r>
            <a:r>
              <a:rPr lang="zh-CN" altLang="en-US" dirty="0"/>
              <a:t>）：数学理论</a:t>
            </a:r>
            <a:r>
              <a:rPr lang="en-US" altLang="zh-CN" dirty="0"/>
              <a:t>, </a:t>
            </a:r>
            <a:r>
              <a:rPr lang="zh-CN" altLang="en-US" dirty="0"/>
              <a:t>数学推理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数理逻辑</a:t>
            </a:r>
            <a:endParaRPr lang="en-US" altLang="zh-CN" dirty="0"/>
          </a:p>
          <a:p>
            <a:pPr lvl="1"/>
            <a:r>
              <a:rPr lang="zh-CN" altLang="en-US" dirty="0"/>
              <a:t>字面含义：基于数学理论和数学推理的逻辑</a:t>
            </a:r>
            <a:r>
              <a:rPr lang="en-US" altLang="zh-CN" dirty="0"/>
              <a:t>.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内涵：采用数学方法研究推理的一门科学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zh-CN" altLang="en-US" dirty="0"/>
              <a:t>所谓数学方法就是使用“</a:t>
            </a:r>
            <a:r>
              <a:rPr lang="zh-CN" altLang="en-US" dirty="0">
                <a:solidFill>
                  <a:srgbClr val="FF0000"/>
                </a:solidFill>
              </a:rPr>
              <a:t>一套符号</a:t>
            </a:r>
            <a:r>
              <a:rPr lang="en-US" altLang="zh-CN" dirty="0"/>
              <a:t>(</a:t>
            </a:r>
            <a:r>
              <a:rPr lang="zh-CN" altLang="en-US" dirty="0"/>
              <a:t>即人工符号语言</a:t>
            </a:r>
            <a:r>
              <a:rPr lang="en-US" altLang="zh-CN" dirty="0"/>
              <a:t>)</a:t>
            </a:r>
            <a:r>
              <a:rPr lang="zh-CN" altLang="en-US" dirty="0"/>
              <a:t>”的方法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数理逻辑 </a:t>
            </a:r>
            <a:r>
              <a:rPr lang="en-US" altLang="zh-CN" dirty="0"/>
              <a:t>= </a:t>
            </a:r>
            <a:r>
              <a:rPr lang="zh-CN" altLang="en-US" dirty="0"/>
              <a:t>符号体系 </a:t>
            </a:r>
            <a:r>
              <a:rPr lang="en-US" altLang="zh-CN" dirty="0"/>
              <a:t>+ </a:t>
            </a:r>
            <a:r>
              <a:rPr lang="zh-CN" altLang="en-US" dirty="0"/>
              <a:t>一系列规则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引进一套符号体系来研究概念、判断和推理</a:t>
            </a:r>
            <a:r>
              <a:rPr lang="en-US" altLang="zh-CN" dirty="0"/>
              <a:t>, </a:t>
            </a:r>
            <a:r>
              <a:rPr lang="zh-CN" altLang="en-US" dirty="0"/>
              <a:t>即用符号进行判断和推理</a:t>
            </a:r>
            <a:r>
              <a:rPr lang="en-US" altLang="zh-CN" dirty="0"/>
              <a:t>. </a:t>
            </a:r>
            <a:r>
              <a:rPr lang="zh-CN" altLang="en-US" dirty="0"/>
              <a:t>所以数理逻辑也称为“</a:t>
            </a:r>
            <a:r>
              <a:rPr lang="zh-CN" altLang="en-US" dirty="0">
                <a:solidFill>
                  <a:srgbClr val="FF0000"/>
                </a:solidFill>
              </a:rPr>
              <a:t>符号逻辑</a:t>
            </a:r>
            <a:r>
              <a:rPr lang="zh-CN" altLang="en-US" dirty="0"/>
              <a:t>”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1930s-1970s, </a:t>
            </a:r>
            <a:r>
              <a:rPr lang="zh-CN" altLang="en-US" dirty="0"/>
              <a:t>成为数学的独立分支；也是逻辑学的一个分支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三、什么是数理逻辑（</a:t>
            </a:r>
            <a:r>
              <a:rPr lang="en-US" altLang="zh-CN" dirty="0"/>
              <a:t>Mathematical Logic</a:t>
            </a:r>
            <a:r>
              <a:rPr lang="zh-CN" altLang="en-US" dirty="0"/>
              <a:t>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10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3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001369"/>
          </a:xfrm>
        </p:spPr>
        <p:txBody>
          <a:bodyPr/>
          <a:lstStyle/>
          <a:p>
            <a:r>
              <a:rPr lang="zh-CN" altLang="en-US" dirty="0"/>
              <a:t>为什么要研究数理逻辑</a:t>
            </a:r>
            <a:endParaRPr lang="en-US" altLang="zh-CN" dirty="0"/>
          </a:p>
          <a:p>
            <a:pPr lvl="1"/>
            <a:r>
              <a:rPr lang="zh-CN" altLang="en-US" dirty="0"/>
              <a:t>程序 </a:t>
            </a:r>
            <a:r>
              <a:rPr lang="en-US" altLang="zh-CN" dirty="0"/>
              <a:t>= </a:t>
            </a:r>
            <a:r>
              <a:rPr lang="zh-CN" altLang="en-US" dirty="0"/>
              <a:t>算法 </a:t>
            </a:r>
            <a:r>
              <a:rPr lang="en-US" altLang="zh-CN" dirty="0"/>
              <a:t>+ </a:t>
            </a:r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算法 </a:t>
            </a:r>
            <a:r>
              <a:rPr lang="en-US" altLang="zh-CN" dirty="0"/>
              <a:t>= </a:t>
            </a:r>
            <a:r>
              <a:rPr lang="zh-CN" altLang="en-US" dirty="0"/>
              <a:t>逻辑 </a:t>
            </a:r>
            <a:r>
              <a:rPr lang="en-US" altLang="zh-CN" dirty="0"/>
              <a:t>+ </a:t>
            </a:r>
            <a:r>
              <a:rPr lang="zh-CN" altLang="en-US" dirty="0"/>
              <a:t>控制</a:t>
            </a:r>
          </a:p>
          <a:p>
            <a:pPr lvl="1"/>
            <a:r>
              <a:rPr lang="zh-CN" altLang="en-US" dirty="0"/>
              <a:t>与数学其它分支、计算机科学、人工智能、语言学等均有密切联系</a:t>
            </a:r>
            <a:r>
              <a:rPr lang="en-US" altLang="zh-CN" dirty="0"/>
              <a:t>. 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著名荷兰计算机科学家艾兹格</a:t>
            </a:r>
            <a:r>
              <a:rPr lang="en-US" altLang="zh-CN" dirty="0"/>
              <a:t>· </a:t>
            </a:r>
            <a:r>
              <a:rPr lang="zh-CN" altLang="en-US" dirty="0"/>
              <a:t>迪科斯特拉（</a:t>
            </a:r>
            <a:r>
              <a:rPr lang="en-US" altLang="zh-CN" dirty="0" err="1"/>
              <a:t>Dijkstra</a:t>
            </a:r>
            <a:r>
              <a:rPr lang="zh-CN" altLang="en-US" dirty="0"/>
              <a:t>）曾说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我现在年纪大了</a:t>
            </a:r>
            <a:r>
              <a:rPr lang="en-US" altLang="zh-CN" dirty="0"/>
              <a:t>,  </a:t>
            </a:r>
            <a:r>
              <a:rPr lang="zh-CN" altLang="en-US" dirty="0"/>
              <a:t>搞了这么多年的软件</a:t>
            </a:r>
            <a:r>
              <a:rPr lang="en-US" altLang="zh-CN" dirty="0"/>
              <a:t>,  </a:t>
            </a:r>
            <a:r>
              <a:rPr lang="zh-CN" altLang="en-US" dirty="0"/>
              <a:t>错误不知道犯了多少</a:t>
            </a:r>
            <a:r>
              <a:rPr lang="en-US" altLang="zh-CN" dirty="0"/>
              <a:t>,  </a:t>
            </a:r>
            <a:r>
              <a:rPr lang="zh-CN" altLang="en-US" dirty="0"/>
              <a:t>现在觉悟了</a:t>
            </a:r>
            <a:r>
              <a:rPr lang="en-US" altLang="zh-CN" dirty="0"/>
              <a:t>,  </a:t>
            </a:r>
            <a:r>
              <a:rPr lang="zh-CN" altLang="en-US" dirty="0"/>
              <a:t>我想假若我早年在数理逻辑上好好下点功夫的话</a:t>
            </a:r>
            <a:r>
              <a:rPr lang="en-US" altLang="zh-CN" dirty="0"/>
              <a:t>,  </a:t>
            </a:r>
            <a:r>
              <a:rPr lang="zh-CN" altLang="en-US" dirty="0"/>
              <a:t>我就不会犯这么多的错误</a:t>
            </a:r>
            <a:r>
              <a:rPr lang="en-US" altLang="zh-CN" dirty="0"/>
              <a:t>. </a:t>
            </a:r>
            <a:r>
              <a:rPr lang="zh-CN" altLang="en-US" dirty="0"/>
              <a:t>不少东西</a:t>
            </a:r>
            <a:r>
              <a:rPr lang="en-US" altLang="zh-CN" dirty="0"/>
              <a:t>,  </a:t>
            </a:r>
            <a:r>
              <a:rPr lang="zh-CN" altLang="en-US" dirty="0"/>
              <a:t>逻辑学家早就说了</a:t>
            </a:r>
            <a:r>
              <a:rPr lang="en-US" altLang="zh-CN" dirty="0"/>
              <a:t>,  </a:t>
            </a:r>
            <a:r>
              <a:rPr lang="zh-CN" altLang="en-US" dirty="0"/>
              <a:t>可我不知道</a:t>
            </a:r>
            <a:r>
              <a:rPr lang="en-US" altLang="zh-CN" dirty="0"/>
              <a:t>. </a:t>
            </a:r>
            <a:r>
              <a:rPr lang="zh-CN" altLang="en-US" dirty="0"/>
              <a:t>要是我能年轻</a:t>
            </a:r>
            <a:r>
              <a:rPr lang="en-US" altLang="zh-CN" dirty="0"/>
              <a:t>20 </a:t>
            </a:r>
            <a:r>
              <a:rPr lang="zh-CN" altLang="en-US" dirty="0"/>
              <a:t>岁</a:t>
            </a:r>
            <a:r>
              <a:rPr lang="en-US" altLang="zh-CN" dirty="0"/>
              <a:t>,  </a:t>
            </a:r>
            <a:r>
              <a:rPr lang="zh-CN" altLang="en-US" dirty="0"/>
              <a:t>我要回去学习逻辑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err="1"/>
              <a:t>Dijkstra</a:t>
            </a:r>
            <a:r>
              <a:rPr lang="zh-CN" altLang="en-US" dirty="0"/>
              <a:t>被称为结构化程序设计之父</a:t>
            </a:r>
            <a:r>
              <a:rPr lang="en-US" altLang="zh-CN" dirty="0"/>
              <a:t>, 1972</a:t>
            </a:r>
            <a:r>
              <a:rPr lang="zh-CN" altLang="en-US" dirty="0"/>
              <a:t>年</a:t>
            </a:r>
            <a:r>
              <a:rPr lang="zh-CN" altLang="en-US" dirty="0">
                <a:solidFill>
                  <a:srgbClr val="FF0000"/>
                </a:solidFill>
              </a:rPr>
              <a:t>图灵奖</a:t>
            </a:r>
            <a:r>
              <a:rPr lang="zh-CN" altLang="en-US" dirty="0"/>
              <a:t>得主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三、什么是数理逻辑（</a:t>
            </a:r>
            <a:r>
              <a:rPr lang="en-US" altLang="zh-CN" dirty="0"/>
              <a:t>Mathematical Logic</a:t>
            </a:r>
            <a:r>
              <a:rPr lang="zh-CN" altLang="en-US" dirty="0"/>
              <a:t>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11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3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84748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个演算：</a:t>
            </a:r>
            <a:r>
              <a:rPr lang="zh-CN" altLang="en-US" dirty="0">
                <a:solidFill>
                  <a:srgbClr val="FF0000"/>
                </a:solidFill>
              </a:rPr>
              <a:t>命题演算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谓词演算</a:t>
            </a:r>
            <a:r>
              <a:rPr lang="en-US" altLang="zh-CN" dirty="0"/>
              <a:t>, </a:t>
            </a:r>
            <a:r>
              <a:rPr lang="zh-CN" altLang="en-US" dirty="0"/>
              <a:t>统称逻辑演算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论（现代数理逻辑）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证明论</a:t>
            </a:r>
            <a:r>
              <a:rPr lang="en-US" altLang="zh-CN" dirty="0"/>
              <a:t>. </a:t>
            </a:r>
            <a:r>
              <a:rPr lang="zh-CN" altLang="en-US" dirty="0"/>
              <a:t>研究数学理论系统相容性（即不矛盾、协调性）的证明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递归论</a:t>
            </a:r>
            <a:r>
              <a:rPr lang="zh-CN" altLang="en-US" dirty="0"/>
              <a:t>（能行性理论）</a:t>
            </a:r>
            <a:r>
              <a:rPr lang="en-US" altLang="zh-CN" dirty="0"/>
              <a:t>. </a:t>
            </a:r>
            <a:r>
              <a:rPr lang="zh-CN" altLang="en-US" dirty="0"/>
              <a:t>自从电子计算机发明后</a:t>
            </a:r>
            <a:r>
              <a:rPr lang="en-US" altLang="zh-CN" dirty="0"/>
              <a:t>, </a:t>
            </a:r>
            <a:r>
              <a:rPr lang="zh-CN" altLang="en-US" dirty="0"/>
              <a:t>迫切需要在理论上弄清计算机能计算哪些函数</a:t>
            </a:r>
            <a:r>
              <a:rPr lang="en-US" altLang="zh-CN" dirty="0"/>
              <a:t>. </a:t>
            </a:r>
            <a:r>
              <a:rPr lang="zh-CN" altLang="en-US" dirty="0"/>
              <a:t>递归论研究能行可计算的理论</a:t>
            </a:r>
            <a:r>
              <a:rPr lang="en-US" altLang="zh-CN" dirty="0"/>
              <a:t>, </a:t>
            </a:r>
            <a:r>
              <a:rPr lang="zh-CN" altLang="en-US" dirty="0"/>
              <a:t>它为能行可计算的函数找出各种理论上精确化的严密类比物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模型论</a:t>
            </a:r>
            <a:r>
              <a:rPr lang="en-US" altLang="zh-CN" dirty="0"/>
              <a:t>. </a:t>
            </a:r>
            <a:r>
              <a:rPr lang="zh-CN" altLang="en-US" dirty="0"/>
              <a:t>对各种数学理论系统建立模型</a:t>
            </a:r>
            <a:r>
              <a:rPr lang="en-US" altLang="zh-CN" dirty="0"/>
              <a:t>, </a:t>
            </a:r>
            <a:r>
              <a:rPr lang="zh-CN" altLang="en-US" dirty="0"/>
              <a:t>并研究各模型之间的关系以及模型与系统之间的关系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公理集合论</a:t>
            </a:r>
            <a:r>
              <a:rPr lang="en-US" altLang="zh-CN" dirty="0"/>
              <a:t>. </a:t>
            </a:r>
            <a:r>
              <a:rPr lang="zh-CN" altLang="en-US" dirty="0"/>
              <a:t>研究在消除已知集合论悖论的情况下</a:t>
            </a:r>
            <a:r>
              <a:rPr lang="en-US" altLang="zh-CN" dirty="0"/>
              <a:t>, </a:t>
            </a:r>
            <a:r>
              <a:rPr lang="zh-CN" altLang="en-US" dirty="0"/>
              <a:t>用公理方法把有关集合的理论充分发展下去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四、数理逻辑的主要研究内容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12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四、数理逻辑的主要研究内容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71084793"/>
              </p:ext>
            </p:extLst>
          </p:nvPr>
        </p:nvGraphicFramePr>
        <p:xfrm>
          <a:off x="516000" y="1008000"/>
          <a:ext cx="1116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13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6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四、数理逻辑的主要研究内容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5683524"/>
              </p:ext>
            </p:extLst>
          </p:nvPr>
        </p:nvGraphicFramePr>
        <p:xfrm>
          <a:off x="516000" y="1008000"/>
          <a:ext cx="11160000" cy="47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14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6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07AC2E-5ABE-4D78-9F9F-D0CD57CF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53998"/>
          </a:xfrm>
        </p:spPr>
        <p:txBody>
          <a:bodyPr>
            <a:spAutoFit/>
          </a:bodyPr>
          <a:lstStyle/>
          <a:p>
            <a:r>
              <a:rPr lang="zh-CN" altLang="en-US" dirty="0"/>
              <a:t>我们的学习内容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四、数理逻辑的主要研究内容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70934833"/>
              </p:ext>
            </p:extLst>
          </p:nvPr>
        </p:nvGraphicFramePr>
        <p:xfrm>
          <a:off x="1233525" y="1350408"/>
          <a:ext cx="9724950" cy="46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15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8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606102" y="2340000"/>
            <a:ext cx="4842948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2. </a:t>
            </a:r>
            <a:r>
              <a:rPr lang="zh-CN" altLang="en-US" sz="3200" dirty="0">
                <a:solidFill>
                  <a:schemeClr val="tx1"/>
                </a:solidFill>
              </a:rPr>
              <a:t>命题逻辑</a:t>
            </a:r>
            <a:r>
              <a:rPr lang="zh-CN" altLang="en-US" sz="3200" dirty="0">
                <a:solidFill>
                  <a:schemeClr val="accent2"/>
                </a:solidFill>
              </a:rPr>
              <a:t>的知识体系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06102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6102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6102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命题公式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06102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命题逻辑推理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16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7" grpId="1"/>
      <p:bldP spid="28" grpId="0"/>
      <p:bldP spid="28" grpId="1"/>
      <p:bldP spid="25" grpId="0"/>
      <p:bldP spid="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命题逻辑的知识体系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91100572"/>
              </p:ext>
            </p:extLst>
          </p:nvPr>
        </p:nvGraphicFramePr>
        <p:xfrm>
          <a:off x="108000" y="1188000"/>
          <a:ext cx="2160000" cy="504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Box 81"/>
          <p:cNvSpPr txBox="1">
            <a:spLocks noChangeAspect="1" noChangeArrowheads="1"/>
          </p:cNvSpPr>
          <p:nvPr/>
        </p:nvSpPr>
        <p:spPr bwMode="auto">
          <a:xfrm>
            <a:off x="2924550" y="2065170"/>
            <a:ext cx="720000" cy="72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原子命题</a:t>
            </a:r>
          </a:p>
        </p:txBody>
      </p:sp>
      <p:sp>
        <p:nvSpPr>
          <p:cNvPr id="8" name="Text Box 82"/>
          <p:cNvSpPr txBox="1">
            <a:spLocks noChangeAspect="1" noChangeArrowheads="1"/>
          </p:cNvSpPr>
          <p:nvPr/>
        </p:nvSpPr>
        <p:spPr bwMode="auto">
          <a:xfrm>
            <a:off x="2924549" y="4137283"/>
            <a:ext cx="720000" cy="72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复合命题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3825835" y="4304517"/>
            <a:ext cx="1044000" cy="40011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联结词</a:t>
            </a:r>
          </a:p>
        </p:txBody>
      </p:sp>
      <p:sp>
        <p:nvSpPr>
          <p:cNvPr id="10" name="Text Box 84"/>
          <p:cNvSpPr txBox="1">
            <a:spLocks noChangeAspect="1" noChangeArrowheads="1"/>
          </p:cNvSpPr>
          <p:nvPr/>
        </p:nvSpPr>
        <p:spPr bwMode="auto">
          <a:xfrm>
            <a:off x="3989032" y="3021054"/>
            <a:ext cx="720000" cy="72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sp>
        <p:nvSpPr>
          <p:cNvPr id="11" name="Text Box 85"/>
          <p:cNvSpPr txBox="1">
            <a:spLocks noChangeArrowheads="1"/>
          </p:cNvSpPr>
          <p:nvPr/>
        </p:nvSpPr>
        <p:spPr bwMode="auto">
          <a:xfrm>
            <a:off x="4987797" y="3164055"/>
            <a:ext cx="972000" cy="40011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重言式</a:t>
            </a: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6236550" y="2484000"/>
            <a:ext cx="1260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蕴含式</a:t>
            </a:r>
          </a:p>
        </p:txBody>
      </p:sp>
      <p:sp>
        <p:nvSpPr>
          <p:cNvPr id="13" name="Text Box 87"/>
          <p:cNvSpPr txBox="1">
            <a:spLocks noChangeArrowheads="1"/>
          </p:cNvSpPr>
          <p:nvPr/>
        </p:nvSpPr>
        <p:spPr bwMode="auto">
          <a:xfrm>
            <a:off x="6236550" y="3859700"/>
            <a:ext cx="1260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等价公式</a:t>
            </a:r>
          </a:p>
        </p:txBody>
      </p: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6236550" y="4680000"/>
            <a:ext cx="1260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  式</a:t>
            </a:r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7488000" y="2988000"/>
            <a:ext cx="1440000" cy="83317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</a:p>
        </p:txBody>
      </p:sp>
      <p:sp>
        <p:nvSpPr>
          <p:cNvPr id="16" name="Text Box 90"/>
          <p:cNvSpPr txBox="1">
            <a:spLocks noChangeAspect="1" noChangeArrowheads="1"/>
          </p:cNvSpPr>
          <p:nvPr/>
        </p:nvSpPr>
        <p:spPr bwMode="auto">
          <a:xfrm>
            <a:off x="9252000" y="2268000"/>
            <a:ext cx="720000" cy="72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直接推理</a:t>
            </a:r>
          </a:p>
        </p:txBody>
      </p:sp>
      <p:sp>
        <p:nvSpPr>
          <p:cNvPr id="17" name="Text Box 91"/>
          <p:cNvSpPr txBox="1">
            <a:spLocks noChangeAspect="1" noChangeArrowheads="1"/>
          </p:cNvSpPr>
          <p:nvPr/>
        </p:nvSpPr>
        <p:spPr bwMode="auto">
          <a:xfrm>
            <a:off x="9252000" y="3816000"/>
            <a:ext cx="720000" cy="720000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间接推理</a:t>
            </a:r>
          </a:p>
        </p:txBody>
      </p:sp>
      <p:sp>
        <p:nvSpPr>
          <p:cNvPr id="18" name="Text Box 92"/>
          <p:cNvSpPr txBox="1">
            <a:spLocks noChangeArrowheads="1"/>
          </p:cNvSpPr>
          <p:nvPr/>
        </p:nvSpPr>
        <p:spPr bwMode="auto">
          <a:xfrm>
            <a:off x="10332000" y="3384000"/>
            <a:ext cx="1260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条件论证</a:t>
            </a:r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auto">
          <a:xfrm>
            <a:off x="10332000" y="4536000"/>
            <a:ext cx="1260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反证法</a:t>
            </a:r>
          </a:p>
        </p:txBody>
      </p:sp>
      <p:sp>
        <p:nvSpPr>
          <p:cNvPr id="20" name="Line 96">
            <a:extLst>
              <a:ext uri="{FF2B5EF4-FFF2-40B4-BE49-F238E27FC236}">
                <a16:creationId xmlns:a16="http://schemas.microsoft.com/office/drawing/2014/main" id="{59412FE4-0756-4578-A074-7671D533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550" y="4500307"/>
            <a:ext cx="180000" cy="1"/>
          </a:xfrm>
          <a:prstGeom prst="line">
            <a:avLst/>
          </a:prstGeom>
          <a:ln w="25400">
            <a:tailEnd type="stealth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0000" tIns="46800" rIns="90000" bIns="46800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98">
            <a:extLst>
              <a:ext uri="{FF2B5EF4-FFF2-40B4-BE49-F238E27FC236}">
                <a16:creationId xmlns:a16="http://schemas.microsoft.com/office/drawing/2014/main" id="{FC6D2C29-4AE6-46F8-85FE-EE24D610D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9600" y="3741053"/>
            <a:ext cx="0" cy="576000"/>
          </a:xfrm>
          <a:prstGeom prst="line">
            <a:avLst/>
          </a:prstGeom>
          <a:ln w="25400">
            <a:tailEnd type="stealth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0000" tIns="46800" rIns="90000" bIns="46800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99">
            <a:extLst>
              <a:ext uri="{FF2B5EF4-FFF2-40B4-BE49-F238E27FC236}">
                <a16:creationId xmlns:a16="http://schemas.microsoft.com/office/drawing/2014/main" id="{56FCCD82-6454-4FBF-A94B-34E0B1193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032" y="3388059"/>
            <a:ext cx="288000" cy="1"/>
          </a:xfrm>
          <a:prstGeom prst="line">
            <a:avLst/>
          </a:prstGeom>
          <a:ln w="25400">
            <a:tailEnd type="stealth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0000" tIns="46800" rIns="90000" bIns="46800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108">
            <a:extLst>
              <a:ext uri="{FF2B5EF4-FFF2-40B4-BE49-F238E27FC236}">
                <a16:creationId xmlns:a16="http://schemas.microsoft.com/office/drawing/2014/main" id="{8D74B174-ADE0-416F-AC3F-ECDA59BC5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4550" y="4248000"/>
            <a:ext cx="1" cy="432000"/>
          </a:xfrm>
          <a:prstGeom prst="line">
            <a:avLst/>
          </a:prstGeom>
          <a:ln w="25400">
            <a:tailEnd type="stealth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0000" tIns="46800" rIns="90000" bIns="46800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109"/>
          <p:cNvSpPr txBox="1">
            <a:spLocks noChangeArrowheads="1"/>
          </p:cNvSpPr>
          <p:nvPr/>
        </p:nvSpPr>
        <p:spPr bwMode="auto">
          <a:xfrm>
            <a:off x="4860000" y="5580000"/>
            <a:ext cx="972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  取</a:t>
            </a:r>
          </a:p>
        </p:txBody>
      </p:sp>
      <p:sp>
        <p:nvSpPr>
          <p:cNvPr id="25" name="Text Box 110"/>
          <p:cNvSpPr txBox="1">
            <a:spLocks noChangeArrowheads="1"/>
          </p:cNvSpPr>
          <p:nvPr/>
        </p:nvSpPr>
        <p:spPr bwMode="auto">
          <a:xfrm>
            <a:off x="5868000" y="5580000"/>
            <a:ext cx="972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  取</a:t>
            </a:r>
          </a:p>
        </p:txBody>
      </p:sp>
      <p:sp>
        <p:nvSpPr>
          <p:cNvPr id="26" name="Text Box 111"/>
          <p:cNvSpPr txBox="1">
            <a:spLocks noChangeArrowheads="1"/>
          </p:cNvSpPr>
          <p:nvPr/>
        </p:nvSpPr>
        <p:spPr bwMode="auto">
          <a:xfrm>
            <a:off x="6876000" y="5580000"/>
            <a:ext cx="972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主析取</a:t>
            </a:r>
          </a:p>
        </p:txBody>
      </p:sp>
      <p:sp>
        <p:nvSpPr>
          <p:cNvPr id="27" name="Text Box 112"/>
          <p:cNvSpPr txBox="1">
            <a:spLocks noChangeArrowheads="1"/>
          </p:cNvSpPr>
          <p:nvPr/>
        </p:nvSpPr>
        <p:spPr bwMode="auto">
          <a:xfrm>
            <a:off x="7884000" y="5580000"/>
            <a:ext cx="972000" cy="4022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主合取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556000" y="2417622"/>
            <a:ext cx="360000" cy="2088000"/>
            <a:chOff x="2556000" y="2417622"/>
            <a:chExt cx="360000" cy="2088000"/>
          </a:xfrm>
        </p:grpSpPr>
        <p:sp>
          <p:nvSpPr>
            <p:cNvPr id="29" name="Line 94">
              <a:extLst>
                <a:ext uri="{FF2B5EF4-FFF2-40B4-BE49-F238E27FC236}">
                  <a16:creationId xmlns:a16="http://schemas.microsoft.com/office/drawing/2014/main" id="{CC051B02-26F9-4634-835B-75A9E9E4A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2423952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95">
              <a:extLst>
                <a:ext uri="{FF2B5EF4-FFF2-40B4-BE49-F238E27FC236}">
                  <a16:creationId xmlns:a16="http://schemas.microsoft.com/office/drawing/2014/main" id="{E9492BD3-A92D-4CDA-B010-09433B4D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4500309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735443" y="2417622"/>
              <a:ext cx="0" cy="2088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556000" y="3413497"/>
              <a:ext cx="1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80"/>
          <p:cNvSpPr txBox="1">
            <a:spLocks noChangeArrowheads="1"/>
          </p:cNvSpPr>
          <p:nvPr/>
        </p:nvSpPr>
        <p:spPr bwMode="auto">
          <a:xfrm>
            <a:off x="2058114" y="2779018"/>
            <a:ext cx="540000" cy="128684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36000" tIns="180000" rIns="36000" bIns="180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  <a:endParaRPr lang="en-US" altLang="zh-CN" sz="24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630241" y="2412000"/>
            <a:ext cx="720000" cy="612000"/>
            <a:chOff x="3653101" y="2412000"/>
            <a:chExt cx="864000" cy="612000"/>
          </a:xfrm>
        </p:grpSpPr>
        <p:sp>
          <p:nvSpPr>
            <p:cNvPr id="35" name="Line 97">
              <a:extLst>
                <a:ext uri="{FF2B5EF4-FFF2-40B4-BE49-F238E27FC236}">
                  <a16:creationId xmlns:a16="http://schemas.microsoft.com/office/drawing/2014/main" id="{BEFFEE0E-EFB3-4619-B3B1-F79011B0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101" y="2412619"/>
              <a:ext cx="864000" cy="0"/>
            </a:xfrm>
            <a:prstGeom prst="line">
              <a:avLst/>
            </a:prstGeom>
            <a:ln w="25400"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97">
              <a:extLst>
                <a:ext uri="{FF2B5EF4-FFF2-40B4-BE49-F238E27FC236}">
                  <a16:creationId xmlns:a16="http://schemas.microsoft.com/office/drawing/2014/main" id="{BEFFEE0E-EFB3-4619-B3B1-F79011B0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620" y="2412000"/>
              <a:ext cx="0" cy="61200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50860" y="2700000"/>
            <a:ext cx="288000" cy="1404000"/>
            <a:chOff x="2556000" y="2417622"/>
            <a:chExt cx="360000" cy="2088000"/>
          </a:xfrm>
        </p:grpSpPr>
        <p:sp>
          <p:nvSpPr>
            <p:cNvPr id="38" name="Line 94">
              <a:extLst>
                <a:ext uri="{FF2B5EF4-FFF2-40B4-BE49-F238E27FC236}">
                  <a16:creationId xmlns:a16="http://schemas.microsoft.com/office/drawing/2014/main" id="{CC051B02-26F9-4634-835B-75A9E9E4A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2423952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5">
              <a:extLst>
                <a:ext uri="{FF2B5EF4-FFF2-40B4-BE49-F238E27FC236}">
                  <a16:creationId xmlns:a16="http://schemas.microsoft.com/office/drawing/2014/main" id="{E9492BD3-A92D-4CDA-B010-09433B4D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4500309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2735443" y="2417622"/>
              <a:ext cx="0" cy="2088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2556000" y="3413497"/>
              <a:ext cx="1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506264" y="2698590"/>
            <a:ext cx="720000" cy="288000"/>
            <a:chOff x="3653101" y="2412000"/>
            <a:chExt cx="864000" cy="612000"/>
          </a:xfrm>
        </p:grpSpPr>
        <p:sp>
          <p:nvSpPr>
            <p:cNvPr id="43" name="Line 97">
              <a:extLst>
                <a:ext uri="{FF2B5EF4-FFF2-40B4-BE49-F238E27FC236}">
                  <a16:creationId xmlns:a16="http://schemas.microsoft.com/office/drawing/2014/main" id="{BEFFEE0E-EFB3-4619-B3B1-F79011B0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101" y="2412619"/>
              <a:ext cx="864000" cy="0"/>
            </a:xfrm>
            <a:prstGeom prst="line">
              <a:avLst/>
            </a:prstGeom>
            <a:ln w="25400"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97">
              <a:extLst>
                <a:ext uri="{FF2B5EF4-FFF2-40B4-BE49-F238E27FC236}">
                  <a16:creationId xmlns:a16="http://schemas.microsoft.com/office/drawing/2014/main" id="{BEFFEE0E-EFB3-4619-B3B1-F79011B0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620" y="2412000"/>
              <a:ext cx="0" cy="61200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507529" y="3815999"/>
            <a:ext cx="720000" cy="288291"/>
            <a:chOff x="3653101" y="1800000"/>
            <a:chExt cx="864000" cy="612619"/>
          </a:xfrm>
        </p:grpSpPr>
        <p:sp>
          <p:nvSpPr>
            <p:cNvPr id="46" name="Line 97">
              <a:extLst>
                <a:ext uri="{FF2B5EF4-FFF2-40B4-BE49-F238E27FC236}">
                  <a16:creationId xmlns:a16="http://schemas.microsoft.com/office/drawing/2014/main" id="{BEFFEE0E-EFB3-4619-B3B1-F79011B0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101" y="2412619"/>
              <a:ext cx="864000" cy="0"/>
            </a:xfrm>
            <a:prstGeom prst="line">
              <a:avLst/>
            </a:prstGeom>
            <a:ln w="25400"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97">
              <a:extLst>
                <a:ext uri="{FF2B5EF4-FFF2-40B4-BE49-F238E27FC236}">
                  <a16:creationId xmlns:a16="http://schemas.microsoft.com/office/drawing/2014/main" id="{BEFFEE0E-EFB3-4619-B3B1-F79011B0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621" y="1800000"/>
              <a:ext cx="0" cy="612000"/>
            </a:xfrm>
            <a:prstGeom prst="line">
              <a:avLst/>
            </a:prstGeom>
            <a:ln w="25400">
              <a:headEnd type="stealth"/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92000" y="2619966"/>
            <a:ext cx="360000" cy="1584000"/>
            <a:chOff x="2556000" y="2417622"/>
            <a:chExt cx="360000" cy="2088000"/>
          </a:xfrm>
        </p:grpSpPr>
        <p:sp>
          <p:nvSpPr>
            <p:cNvPr id="49" name="Line 94">
              <a:extLst>
                <a:ext uri="{FF2B5EF4-FFF2-40B4-BE49-F238E27FC236}">
                  <a16:creationId xmlns:a16="http://schemas.microsoft.com/office/drawing/2014/main" id="{CC051B02-26F9-4634-835B-75A9E9E4A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2423952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95">
              <a:extLst>
                <a:ext uri="{FF2B5EF4-FFF2-40B4-BE49-F238E27FC236}">
                  <a16:creationId xmlns:a16="http://schemas.microsoft.com/office/drawing/2014/main" id="{E9492BD3-A92D-4CDA-B010-09433B4D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4500309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2735443" y="2417622"/>
              <a:ext cx="0" cy="2088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2556000" y="3413497"/>
              <a:ext cx="1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346000" y="5058000"/>
            <a:ext cx="3024000" cy="522000"/>
            <a:chOff x="5346000" y="5058000"/>
            <a:chExt cx="3024000" cy="522000"/>
          </a:xfrm>
        </p:grpSpPr>
        <p:sp>
          <p:nvSpPr>
            <p:cNvPr id="54" name="Line 115">
              <a:extLst>
                <a:ext uri="{FF2B5EF4-FFF2-40B4-BE49-F238E27FC236}">
                  <a16:creationId xmlns:a16="http://schemas.microsoft.com/office/drawing/2014/main" id="{5E265EF0-D37B-45C2-9A5B-697C22F4E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36000" y="5292000"/>
              <a:ext cx="0" cy="28800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 rot="5400000">
              <a:off x="6606000" y="3798000"/>
              <a:ext cx="504000" cy="3024000"/>
              <a:chOff x="2556000" y="2417622"/>
              <a:chExt cx="360000" cy="2088000"/>
            </a:xfrm>
          </p:grpSpPr>
          <p:sp>
            <p:nvSpPr>
              <p:cNvPr id="57" name="Line 94">
                <a:extLst>
                  <a:ext uri="{FF2B5EF4-FFF2-40B4-BE49-F238E27FC236}">
                    <a16:creationId xmlns:a16="http://schemas.microsoft.com/office/drawing/2014/main" id="{CC051B02-26F9-4634-835B-75A9E9E4A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000" y="2423952"/>
                <a:ext cx="180000" cy="0"/>
              </a:xfrm>
              <a:prstGeom prst="line">
                <a:avLst/>
              </a:prstGeom>
              <a:ln w="25400">
                <a:tailEnd type="stealth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0000" tIns="46800" rIns="90000" bIns="46800" anchor="ctr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Line 95">
                <a:extLst>
                  <a:ext uri="{FF2B5EF4-FFF2-40B4-BE49-F238E27FC236}">
                    <a16:creationId xmlns:a16="http://schemas.microsoft.com/office/drawing/2014/main" id="{E9492BD3-A92D-4CDA-B010-09433B4DF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000" y="4500309"/>
                <a:ext cx="180000" cy="0"/>
              </a:xfrm>
              <a:prstGeom prst="line">
                <a:avLst/>
              </a:prstGeom>
              <a:ln w="25400">
                <a:tailEnd type="stealth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0000" tIns="46800" rIns="90000" bIns="46800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2735443" y="2417622"/>
                <a:ext cx="0" cy="2088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2556000" y="3413497"/>
                <a:ext cx="180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Line 115">
              <a:extLst>
                <a:ext uri="{FF2B5EF4-FFF2-40B4-BE49-F238E27FC236}">
                  <a16:creationId xmlns:a16="http://schemas.microsoft.com/office/drawing/2014/main" id="{5E265EF0-D37B-45C2-9A5B-697C22F4E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0000" y="5292000"/>
              <a:ext cx="0" cy="28800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967037" y="3581730"/>
            <a:ext cx="360000" cy="1152000"/>
            <a:chOff x="2556000" y="2417622"/>
            <a:chExt cx="360000" cy="2088000"/>
          </a:xfrm>
        </p:grpSpPr>
        <p:sp>
          <p:nvSpPr>
            <p:cNvPr id="62" name="Line 94">
              <a:extLst>
                <a:ext uri="{FF2B5EF4-FFF2-40B4-BE49-F238E27FC236}">
                  <a16:creationId xmlns:a16="http://schemas.microsoft.com/office/drawing/2014/main" id="{CC051B02-26F9-4634-835B-75A9E9E4A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2423952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95">
              <a:extLst>
                <a:ext uri="{FF2B5EF4-FFF2-40B4-BE49-F238E27FC236}">
                  <a16:creationId xmlns:a16="http://schemas.microsoft.com/office/drawing/2014/main" id="{E9492BD3-A92D-4CDA-B010-09433B4D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000" y="4500309"/>
              <a:ext cx="180000" cy="0"/>
            </a:xfrm>
            <a:prstGeom prst="line">
              <a:avLst/>
            </a:prstGeom>
            <a:ln w="25400">
              <a:tailEnd type="stealth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735443" y="2417622"/>
              <a:ext cx="0" cy="2088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2556000" y="3413497"/>
              <a:ext cx="1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17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9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75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25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3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4293854" cy="646331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dirty="0">
                <a:solidFill>
                  <a:srgbClr val="0050AA"/>
                </a:solidFill>
              </a:rPr>
              <a:t>3. </a:t>
            </a:r>
            <a:r>
              <a:rPr lang="zh-CN" altLang="en-US" dirty="0">
                <a:solidFill>
                  <a:srgbClr val="0050AA"/>
                </a:solidFill>
              </a:rPr>
              <a:t>命题与</a:t>
            </a:r>
            <a:r>
              <a:rPr lang="zh-CN" altLang="en-US" dirty="0">
                <a:solidFill>
                  <a:schemeClr val="tx1"/>
                </a:solidFill>
              </a:rPr>
              <a:t>联结词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0">
                <a:schemeClr val="accent2">
                  <a:lumMod val="40000"/>
                  <a:lumOff val="60000"/>
                </a:schemeClr>
              </a:gs>
              <a:gs pos="25000">
                <a:srgbClr val="FF000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什么是命题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命题的真值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34673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命题的分类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34673" y="4572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命题标识符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34673" y="5040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命题联结词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18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6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16000" y="1080000"/>
            <a:ext cx="11160000" cy="51860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一、什么是命题</a:t>
            </a:r>
            <a:endParaRPr lang="en-US" altLang="zh-CN" dirty="0"/>
          </a:p>
          <a:p>
            <a:r>
              <a:rPr lang="zh-CN" altLang="en-US" dirty="0"/>
              <a:t>为什么要引入</a:t>
            </a:r>
            <a:r>
              <a:rPr lang="en-US" altLang="zh-CN" dirty="0"/>
              <a:t>“</a:t>
            </a:r>
            <a:r>
              <a:rPr lang="zh-CN" altLang="en-US" dirty="0"/>
              <a:t>命题”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需要构造一种形式符号系统</a:t>
            </a:r>
            <a:r>
              <a:rPr lang="en-US" altLang="zh-CN" dirty="0"/>
              <a:t>, </a:t>
            </a:r>
            <a:r>
              <a:rPr lang="zh-CN" altLang="en-US" dirty="0"/>
              <a:t>表达数理逻辑的推理过程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推理</a:t>
            </a:r>
            <a:r>
              <a:rPr lang="zh-CN" altLang="en-US" dirty="0"/>
              <a:t>的关键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对事物作出肯定的或者否定的</a:t>
            </a:r>
            <a:r>
              <a:rPr lang="zh-CN" altLang="en-US" dirty="0">
                <a:solidFill>
                  <a:srgbClr val="FF0000"/>
                </a:solidFill>
              </a:rPr>
              <a:t>判断</a:t>
            </a:r>
            <a:r>
              <a:rPr lang="en-US" altLang="zh-CN" dirty="0"/>
              <a:t>. </a:t>
            </a:r>
          </a:p>
        </p:txBody>
      </p:sp>
      <p:sp>
        <p:nvSpPr>
          <p:cNvPr id="21" name="TextBox 16"/>
          <p:cNvSpPr>
            <a:spLocks noChangeArrowheads="1"/>
          </p:cNvSpPr>
          <p:nvPr/>
        </p:nvSpPr>
        <p:spPr bwMode="auto">
          <a:xfrm>
            <a:off x="2736000" y="2311750"/>
            <a:ext cx="3204000" cy="16927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思维的过程需要表达</a:t>
            </a:r>
            <a:endParaRPr lang="en-US" altLang="zh-CN" sz="26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  <a:p>
            <a:pPr algn="r"/>
            <a:r>
              <a:rPr lang="en-US" altLang="zh-CN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  </a:t>
            </a:r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概念、陈述理论和</a:t>
            </a:r>
            <a:endParaRPr lang="en-US" altLang="zh-CN" sz="26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  <a:p>
            <a:pPr algn="r"/>
            <a:r>
              <a:rPr lang="en-US" altLang="zh-CN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  </a:t>
            </a:r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规则</a:t>
            </a:r>
            <a:r>
              <a:rPr lang="en-US" altLang="zh-CN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以及对事</a:t>
            </a:r>
            <a:endParaRPr lang="en-US" altLang="zh-CN" sz="26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  <a:p>
            <a:pPr algn="just"/>
            <a:r>
              <a:rPr lang="en-US" altLang="zh-CN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     </a:t>
            </a:r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物作出判断</a:t>
            </a:r>
            <a:r>
              <a:rPr lang="en-US" altLang="zh-CN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. </a:t>
            </a:r>
            <a:endParaRPr lang="zh-CN" altLang="en-US" sz="26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315675"/>
            <a:ext cx="5220182" cy="2520000"/>
            <a:chOff x="2165808" y="1989138"/>
            <a:chExt cx="5893003" cy="2844800"/>
          </a:xfrm>
        </p:grpSpPr>
        <p:pic>
          <p:nvPicPr>
            <p:cNvPr id="15" name="图片 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77" r="27385"/>
            <a:stretch/>
          </p:blipFill>
          <p:spPr bwMode="auto">
            <a:xfrm>
              <a:off x="2165808" y="1989138"/>
              <a:ext cx="5893003" cy="2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/>
            <p:cNvSpPr>
              <a:spLocks noChangeArrowheads="1"/>
            </p:cNvSpPr>
            <p:nvPr/>
          </p:nvSpPr>
          <p:spPr bwMode="auto">
            <a:xfrm rot="18954485">
              <a:off x="2221474" y="2712430"/>
              <a:ext cx="1763712" cy="43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rgbClr val="00283C"/>
                  </a:solidFill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REASON</a:t>
              </a:r>
              <a:endParaRPr lang="zh-CN" altLang="en-US" sz="2400" b="1" i="1" dirty="0">
                <a:solidFill>
                  <a:srgbClr val="00283C"/>
                </a:solidFill>
                <a:latin typeface="浪漫雅圆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TextBox 14"/>
            <p:cNvSpPr>
              <a:spLocks noChangeArrowheads="1"/>
            </p:cNvSpPr>
            <p:nvPr/>
          </p:nvSpPr>
          <p:spPr bwMode="auto">
            <a:xfrm>
              <a:off x="3472424" y="3213100"/>
              <a:ext cx="881062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4000" b="1" i="1" dirty="0">
                  <a:solidFill>
                    <a:srgbClr val="0070C0"/>
                  </a:solidFill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</a:p>
          </p:txBody>
        </p:sp>
      </p:grpSp>
      <p:sp>
        <p:nvSpPr>
          <p:cNvPr id="22" name="TextBox 17"/>
          <p:cNvSpPr>
            <a:spLocks noChangeArrowheads="1"/>
          </p:cNvSpPr>
          <p:nvPr/>
        </p:nvSpPr>
        <p:spPr bwMode="auto">
          <a:xfrm>
            <a:off x="6557200" y="2315675"/>
            <a:ext cx="3079918" cy="16927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/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自然语言存在不够严谨、不够确切</a:t>
            </a:r>
            <a:endParaRPr lang="en-US" altLang="zh-CN" sz="26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  <a:p>
            <a:pPr marL="0" lvl="1" indent="0" algn="just"/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和二义性（歧</a:t>
            </a:r>
            <a:endParaRPr lang="en-US" altLang="zh-CN" sz="26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  <a:p>
            <a:pPr marL="0" lvl="1" indent="0" algn="just"/>
            <a:r>
              <a:rPr lang="zh-CN" altLang="en-US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义）的特点</a:t>
            </a:r>
            <a:r>
              <a:rPr lang="en-US" altLang="zh-CN" sz="26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6408000" y="2531675"/>
            <a:ext cx="5220182" cy="2520000"/>
            <a:chOff x="4767181" y="2413000"/>
            <a:chExt cx="5682540" cy="2743200"/>
          </a:xfrm>
        </p:grpSpPr>
        <p:pic>
          <p:nvPicPr>
            <p:cNvPr id="16" name="图片 1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36" r="4578"/>
            <a:stretch/>
          </p:blipFill>
          <p:spPr bwMode="auto">
            <a:xfrm>
              <a:off x="4767181" y="2413000"/>
              <a:ext cx="568254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3"/>
            <p:cNvSpPr>
              <a:spLocks noChangeArrowheads="1"/>
            </p:cNvSpPr>
            <p:nvPr/>
          </p:nvSpPr>
          <p:spPr bwMode="auto">
            <a:xfrm rot="2658244">
              <a:off x="8384149" y="3130616"/>
              <a:ext cx="1762125" cy="42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rgbClr val="003822"/>
                  </a:solidFill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REASON</a:t>
              </a:r>
              <a:endParaRPr lang="zh-CN" altLang="en-US" sz="2400" b="1" i="1" dirty="0">
                <a:solidFill>
                  <a:srgbClr val="003822"/>
                </a:solidFill>
                <a:latin typeface="浪漫雅圆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TextBox 15"/>
            <p:cNvSpPr>
              <a:spLocks noChangeArrowheads="1"/>
            </p:cNvSpPr>
            <p:nvPr/>
          </p:nvSpPr>
          <p:spPr bwMode="auto">
            <a:xfrm>
              <a:off x="8176586" y="3549469"/>
              <a:ext cx="881062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4000" b="1" i="1" dirty="0">
                  <a:solidFill>
                    <a:srgbClr val="4F6128"/>
                  </a:solidFill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19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9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河南工业大学 信息学院</a:t>
            </a:r>
          </a:p>
        </p:txBody>
      </p:sp>
    </p:spTree>
    <p:extLst>
      <p:ext uri="{BB962C8B-B14F-4D97-AF65-F5344CB8AC3E}">
        <p14:creationId xmlns:p14="http://schemas.microsoft.com/office/powerpoint/2010/main" val="273880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16000" y="1080000"/>
            <a:ext cx="11160000" cy="4647426"/>
          </a:xfrm>
        </p:spPr>
        <p:txBody>
          <a:bodyPr/>
          <a:lstStyle/>
          <a:p>
            <a:r>
              <a:rPr lang="zh-CN" altLang="en-US" dirty="0"/>
              <a:t>概念：命题是表达判断的</a:t>
            </a:r>
            <a:r>
              <a:rPr lang="zh-CN" altLang="en-US" dirty="0">
                <a:solidFill>
                  <a:srgbClr val="FF0000"/>
                </a:solidFill>
              </a:rPr>
              <a:t>陈述句</a:t>
            </a:r>
            <a:r>
              <a:rPr lang="en-US" altLang="zh-CN" dirty="0"/>
              <a:t>, </a:t>
            </a:r>
            <a:r>
              <a:rPr lang="zh-CN" altLang="en-US" dirty="0"/>
              <a:t>且判断结果是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数理逻辑的中心问题是推理</a:t>
            </a:r>
            <a:r>
              <a:rPr lang="en-US" altLang="zh-CN" dirty="0"/>
              <a:t>——</a:t>
            </a:r>
            <a:r>
              <a:rPr lang="zh-CN" altLang="en-US" dirty="0"/>
              <a:t>从已知条件（前提）推导出结论；</a:t>
            </a:r>
            <a:endParaRPr lang="en-US" altLang="zh-CN" dirty="0"/>
          </a:p>
          <a:p>
            <a:pPr lvl="1"/>
            <a:r>
              <a:rPr lang="zh-CN" altLang="en-US" dirty="0"/>
              <a:t>推理的前提和结论都是命题</a:t>
            </a:r>
            <a:r>
              <a:rPr lang="en-US" altLang="zh-CN" dirty="0"/>
              <a:t>, </a:t>
            </a:r>
            <a:r>
              <a:rPr lang="zh-CN" altLang="en-US" dirty="0"/>
              <a:t>因而命题是推理的基本单位</a:t>
            </a:r>
            <a:r>
              <a:rPr lang="en-US" altLang="zh-CN" dirty="0"/>
              <a:t>. 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补充知识：</a:t>
            </a:r>
            <a:r>
              <a:rPr lang="zh-CN" altLang="en-US" dirty="0">
                <a:solidFill>
                  <a:srgbClr val="FF0000"/>
                </a:solidFill>
              </a:rPr>
              <a:t>自然语言的语句类型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陈述句：陈述一个事实或说话人的一个看法</a:t>
            </a:r>
            <a:r>
              <a:rPr lang="en-US" altLang="zh-CN" dirty="0"/>
              <a:t>, </a:t>
            </a:r>
            <a:r>
              <a:rPr lang="zh-CN" altLang="en-US" dirty="0"/>
              <a:t>句末用句号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祈使句：要求或者希望别人做什么事或者不做什么事时使用的句子</a:t>
            </a:r>
            <a:r>
              <a:rPr lang="en-US" altLang="zh-CN" dirty="0"/>
              <a:t>, </a:t>
            </a:r>
            <a:r>
              <a:rPr lang="zh-CN" altLang="en-US" dirty="0"/>
              <a:t>句末用句号或感叹号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疑问句：提出问题的句子</a:t>
            </a:r>
            <a:r>
              <a:rPr lang="en-US" altLang="zh-CN" dirty="0"/>
              <a:t>, </a:t>
            </a:r>
            <a:r>
              <a:rPr lang="zh-CN" altLang="en-US" dirty="0"/>
              <a:t>句末用问号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感叹句：带有浓厚感情的句子</a:t>
            </a:r>
            <a:r>
              <a:rPr lang="en-US" altLang="zh-CN" dirty="0"/>
              <a:t>, </a:t>
            </a:r>
            <a:r>
              <a:rPr lang="zh-CN" altLang="en-US" dirty="0"/>
              <a:t>句末用感叹号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一、什么是命题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20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31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idx="1"/>
          </p:nvPr>
        </p:nvSpPr>
        <p:spPr>
          <a:xfrm>
            <a:off x="516000" y="1080000"/>
            <a:ext cx="6073136" cy="4616648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：下面哪些语句是命题？</a:t>
            </a:r>
          </a:p>
          <a:p>
            <a:pPr lvl="1"/>
            <a:r>
              <a:rPr lang="en-US" altLang="zh-CN" dirty="0"/>
              <a:t>[1] </a:t>
            </a:r>
            <a:r>
              <a:rPr lang="zh-CN" altLang="en-US" dirty="0"/>
              <a:t>雪是白的</a:t>
            </a:r>
            <a:r>
              <a:rPr lang="en-US" altLang="zh-CN" dirty="0"/>
              <a:t>. </a:t>
            </a:r>
            <a:r>
              <a:rPr lang="zh-CN" altLang="en-US" dirty="0"/>
              <a:t>        </a:t>
            </a:r>
          </a:p>
          <a:p>
            <a:pPr lvl="1"/>
            <a:r>
              <a:rPr lang="en-US" altLang="zh-CN" dirty="0"/>
              <a:t>[2] 2</a:t>
            </a:r>
            <a:r>
              <a:rPr lang="zh-CN" altLang="en-US" dirty="0"/>
              <a:t>是奇数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[3] </a:t>
            </a:r>
            <a:r>
              <a:rPr lang="zh-CN" altLang="en-US" dirty="0"/>
              <a:t>北京是中国的首都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[4] X+Y&gt;5. </a:t>
            </a:r>
            <a:endParaRPr lang="zh-CN" altLang="en-US" dirty="0"/>
          </a:p>
          <a:p>
            <a:pPr lvl="1"/>
            <a:r>
              <a:rPr lang="en-US" altLang="zh-CN" dirty="0"/>
              <a:t>[5] </a:t>
            </a:r>
            <a:r>
              <a:rPr lang="zh-CN" altLang="en-US" dirty="0"/>
              <a:t>前进！</a:t>
            </a:r>
          </a:p>
          <a:p>
            <a:pPr lvl="1"/>
            <a:r>
              <a:rPr lang="en-US" altLang="zh-CN" dirty="0"/>
              <a:t>[6] </a:t>
            </a:r>
            <a:r>
              <a:rPr lang="zh-CN" altLang="en-US" dirty="0"/>
              <a:t>你是谁？</a:t>
            </a:r>
          </a:p>
          <a:p>
            <a:pPr lvl="1"/>
            <a:r>
              <a:rPr lang="en-US" altLang="zh-CN" dirty="0"/>
              <a:t>[7] </a:t>
            </a:r>
            <a:r>
              <a:rPr lang="zh-CN" altLang="en-US" dirty="0"/>
              <a:t>天空多漂亮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[8] </a:t>
            </a:r>
            <a:r>
              <a:rPr lang="zh-CN" altLang="en-US" dirty="0"/>
              <a:t>我正在说谎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一、什么是命题      </a:t>
            </a:r>
          </a:p>
        </p:txBody>
      </p:sp>
      <p:sp>
        <p:nvSpPr>
          <p:cNvPr id="85" name="文本占位符 8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5648182" y="3614317"/>
            <a:ext cx="4612319" cy="2354197"/>
            <a:chOff x="4502288" y="2618883"/>
            <a:chExt cx="5022850" cy="2563740"/>
          </a:xfrm>
        </p:grpSpPr>
        <p:sp>
          <p:nvSpPr>
            <p:cNvPr id="53" name="iṥļïḑe">
              <a:extLst>
                <a:ext uri="{FF2B5EF4-FFF2-40B4-BE49-F238E27FC236}">
                  <a16:creationId xmlns:a16="http://schemas.microsoft.com/office/drawing/2014/main" id="{5592D8EA-CAD0-4B13-82DE-7B2CE3F38B2A}"/>
                </a:ext>
              </a:extLst>
            </p:cNvPr>
            <p:cNvSpPr/>
            <p:nvPr/>
          </p:nvSpPr>
          <p:spPr bwMode="auto">
            <a:xfrm>
              <a:off x="4502288" y="2987183"/>
              <a:ext cx="5022850" cy="21954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í$ľîḓé">
              <a:extLst>
                <a:ext uri="{FF2B5EF4-FFF2-40B4-BE49-F238E27FC236}">
                  <a16:creationId xmlns:a16="http://schemas.microsoft.com/office/drawing/2014/main" id="{C5474175-0A4F-4F0D-9758-1C4918F923AF}"/>
                </a:ext>
              </a:extLst>
            </p:cNvPr>
            <p:cNvSpPr/>
            <p:nvPr/>
          </p:nvSpPr>
          <p:spPr bwMode="auto">
            <a:xfrm>
              <a:off x="7124838" y="3588845"/>
              <a:ext cx="920750" cy="5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331778" y="370262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[3]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îṣḻîďê">
              <a:extLst>
                <a:ext uri="{FF2B5EF4-FFF2-40B4-BE49-F238E27FC236}">
                  <a16:creationId xmlns:a16="http://schemas.microsoft.com/office/drawing/2014/main" id="{68896B23-89F9-4314-BDFD-57BE57AA5AD9}"/>
                </a:ext>
              </a:extLst>
            </p:cNvPr>
            <p:cNvSpPr/>
            <p:nvPr/>
          </p:nvSpPr>
          <p:spPr bwMode="auto">
            <a:xfrm>
              <a:off x="4832259" y="3589372"/>
              <a:ext cx="917575" cy="5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îŝḻïḑê">
              <a:extLst>
                <a:ext uri="{FF2B5EF4-FFF2-40B4-BE49-F238E27FC236}">
                  <a16:creationId xmlns:a16="http://schemas.microsoft.com/office/drawing/2014/main" id="{2BD63687-4184-459E-9D66-CEAF7F19FABA}"/>
                </a:ext>
              </a:extLst>
            </p:cNvPr>
            <p:cNvSpPr/>
            <p:nvPr/>
          </p:nvSpPr>
          <p:spPr bwMode="auto">
            <a:xfrm>
              <a:off x="5913400" y="3589372"/>
              <a:ext cx="919163" cy="5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îš1ïdé">
              <a:extLst>
                <a:ext uri="{FF2B5EF4-FFF2-40B4-BE49-F238E27FC236}">
                  <a16:creationId xmlns:a16="http://schemas.microsoft.com/office/drawing/2014/main" id="{6A214546-7871-4319-A568-09B429B09BA2}"/>
                </a:ext>
              </a:extLst>
            </p:cNvPr>
            <p:cNvSpPr/>
            <p:nvPr/>
          </p:nvSpPr>
          <p:spPr bwMode="auto">
            <a:xfrm>
              <a:off x="8269425" y="3588845"/>
              <a:ext cx="917575" cy="5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ïṥľîďè">
              <a:extLst>
                <a:ext uri="{FF2B5EF4-FFF2-40B4-BE49-F238E27FC236}">
                  <a16:creationId xmlns:a16="http://schemas.microsoft.com/office/drawing/2014/main" id="{CACBE5C0-55C1-46AA-85D6-9A46689DB3A1}"/>
                </a:ext>
              </a:extLst>
            </p:cNvPr>
            <p:cNvSpPr/>
            <p:nvPr/>
          </p:nvSpPr>
          <p:spPr bwMode="auto">
            <a:xfrm>
              <a:off x="4840425" y="4434983"/>
              <a:ext cx="917575" cy="598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işľïdè">
              <a:extLst>
                <a:ext uri="{FF2B5EF4-FFF2-40B4-BE49-F238E27FC236}">
                  <a16:creationId xmlns:a16="http://schemas.microsoft.com/office/drawing/2014/main" id="{30A176CF-7A68-4D70-B33C-93A5A85C0A69}"/>
                </a:ext>
              </a:extLst>
            </p:cNvPr>
            <p:cNvSpPr/>
            <p:nvPr/>
          </p:nvSpPr>
          <p:spPr bwMode="auto">
            <a:xfrm>
              <a:off x="5981838" y="4434983"/>
              <a:ext cx="919163" cy="598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ïŝlïḑé">
              <a:extLst>
                <a:ext uri="{FF2B5EF4-FFF2-40B4-BE49-F238E27FC236}">
                  <a16:creationId xmlns:a16="http://schemas.microsoft.com/office/drawing/2014/main" id="{10B2A671-8697-48D3-8D03-04865DA39AB6}"/>
                </a:ext>
              </a:extLst>
            </p:cNvPr>
            <p:cNvSpPr/>
            <p:nvPr/>
          </p:nvSpPr>
          <p:spPr bwMode="auto">
            <a:xfrm>
              <a:off x="7124838" y="4434983"/>
              <a:ext cx="920750" cy="598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ïṥ1îḑè">
              <a:extLst>
                <a:ext uri="{FF2B5EF4-FFF2-40B4-BE49-F238E27FC236}">
                  <a16:creationId xmlns:a16="http://schemas.microsoft.com/office/drawing/2014/main" id="{1EF1BA8D-359A-4755-9701-A73B64F36988}"/>
                </a:ext>
              </a:extLst>
            </p:cNvPr>
            <p:cNvSpPr/>
            <p:nvPr/>
          </p:nvSpPr>
          <p:spPr bwMode="auto">
            <a:xfrm>
              <a:off x="8269425" y="4434983"/>
              <a:ext cx="917575" cy="598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íŝlíďé">
              <a:extLst>
                <a:ext uri="{FF2B5EF4-FFF2-40B4-BE49-F238E27FC236}">
                  <a16:creationId xmlns:a16="http://schemas.microsoft.com/office/drawing/2014/main" id="{58163E42-FA75-488C-8FCA-4509A0A5A8CF}"/>
                </a:ext>
              </a:extLst>
            </p:cNvPr>
            <p:cNvSpPr/>
            <p:nvPr/>
          </p:nvSpPr>
          <p:spPr bwMode="auto">
            <a:xfrm>
              <a:off x="5680213" y="3079258"/>
              <a:ext cx="276225" cy="274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í$ḻiḋè">
              <a:extLst>
                <a:ext uri="{FF2B5EF4-FFF2-40B4-BE49-F238E27FC236}">
                  <a16:creationId xmlns:a16="http://schemas.microsoft.com/office/drawing/2014/main" id="{715720E0-A79E-4E55-A9ED-9E39098318CC}"/>
                </a:ext>
              </a:extLst>
            </p:cNvPr>
            <p:cNvSpPr/>
            <p:nvPr/>
          </p:nvSpPr>
          <p:spPr bwMode="auto">
            <a:xfrm>
              <a:off x="7961450" y="3079258"/>
              <a:ext cx="276225" cy="274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ísḷîḓè">
              <a:extLst>
                <a:ext uri="{FF2B5EF4-FFF2-40B4-BE49-F238E27FC236}">
                  <a16:creationId xmlns:a16="http://schemas.microsoft.com/office/drawing/2014/main" id="{6CE783C9-06DE-48FF-8BA5-CDC07456281D}"/>
                </a:ext>
              </a:extLst>
            </p:cNvPr>
            <p:cNvSpPr/>
            <p:nvPr/>
          </p:nvSpPr>
          <p:spPr bwMode="auto">
            <a:xfrm>
              <a:off x="5762763" y="2618883"/>
              <a:ext cx="109538" cy="635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ïṥḻïḑé">
              <a:extLst>
                <a:ext uri="{FF2B5EF4-FFF2-40B4-BE49-F238E27FC236}">
                  <a16:creationId xmlns:a16="http://schemas.microsoft.com/office/drawing/2014/main" id="{66E0910A-A5FD-4EFD-A23A-D302A207237A}"/>
                </a:ext>
              </a:extLst>
            </p:cNvPr>
            <p:cNvSpPr/>
            <p:nvPr/>
          </p:nvSpPr>
          <p:spPr bwMode="auto">
            <a:xfrm>
              <a:off x="8044000" y="2618883"/>
              <a:ext cx="111125" cy="635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íśḷïḓé">
              <a:extLst>
                <a:ext uri="{FF2B5EF4-FFF2-40B4-BE49-F238E27FC236}">
                  <a16:creationId xmlns:a16="http://schemas.microsoft.com/office/drawing/2014/main" id="{7DE5E698-9BA1-4724-9D30-F32CA1F824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7147" y="3714472"/>
              <a:ext cx="530316" cy="431247"/>
            </a:xfrm>
            <a:custGeom>
              <a:avLst/>
              <a:gdLst>
                <a:gd name="T0" fmla="*/ 127 w 127"/>
                <a:gd name="T1" fmla="*/ 13 h 103"/>
                <a:gd name="T2" fmla="*/ 37 w 127"/>
                <a:gd name="T3" fmla="*/ 103 h 103"/>
                <a:gd name="T4" fmla="*/ 0 w 127"/>
                <a:gd name="T5" fmla="*/ 54 h 103"/>
                <a:gd name="T6" fmla="*/ 12 w 127"/>
                <a:gd name="T7" fmla="*/ 42 h 103"/>
                <a:gd name="T8" fmla="*/ 39 w 127"/>
                <a:gd name="T9" fmla="*/ 77 h 103"/>
                <a:gd name="T10" fmla="*/ 116 w 127"/>
                <a:gd name="T11" fmla="*/ 0 h 103"/>
                <a:gd name="T12" fmla="*/ 127 w 127"/>
                <a:gd name="T13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3">
                  <a:moveTo>
                    <a:pt x="127" y="13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31" y="94"/>
                    <a:pt x="0" y="54"/>
                    <a:pt x="0" y="54"/>
                  </a:cubicBezTo>
                  <a:cubicBezTo>
                    <a:pt x="4" y="50"/>
                    <a:pt x="8" y="46"/>
                    <a:pt x="12" y="42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0" y="4"/>
                    <a:pt x="123" y="9"/>
                    <a:pt x="127" y="1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119546" y="370315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[2]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íśļîdé">
              <a:extLst>
                <a:ext uri="{FF2B5EF4-FFF2-40B4-BE49-F238E27FC236}">
                  <a16:creationId xmlns:a16="http://schemas.microsoft.com/office/drawing/2014/main" id="{857FD52D-7C5E-4FB1-92A3-D323E570EF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35446" y="3716624"/>
              <a:ext cx="526758" cy="431247"/>
            </a:xfrm>
            <a:custGeom>
              <a:avLst/>
              <a:gdLst>
                <a:gd name="T0" fmla="*/ 127 w 127"/>
                <a:gd name="T1" fmla="*/ 14 h 104"/>
                <a:gd name="T2" fmla="*/ 38 w 127"/>
                <a:gd name="T3" fmla="*/ 104 h 104"/>
                <a:gd name="T4" fmla="*/ 0 w 127"/>
                <a:gd name="T5" fmla="*/ 54 h 104"/>
                <a:gd name="T6" fmla="*/ 13 w 127"/>
                <a:gd name="T7" fmla="*/ 43 h 104"/>
                <a:gd name="T8" fmla="*/ 39 w 127"/>
                <a:gd name="T9" fmla="*/ 78 h 104"/>
                <a:gd name="T10" fmla="*/ 117 w 127"/>
                <a:gd name="T11" fmla="*/ 0 h 104"/>
                <a:gd name="T12" fmla="*/ 127 w 127"/>
                <a:gd name="T13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127" y="1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2" y="95"/>
                    <a:pt x="0" y="54"/>
                    <a:pt x="0" y="54"/>
                  </a:cubicBezTo>
                  <a:cubicBezTo>
                    <a:pt x="4" y="50"/>
                    <a:pt x="9" y="46"/>
                    <a:pt x="13" y="43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1" y="4"/>
                    <a:pt x="124" y="9"/>
                    <a:pt x="127" y="1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文本框 68"/>
            <p:cNvSpPr txBox="1">
              <a:spLocks noChangeAspect="1"/>
            </p:cNvSpPr>
            <p:nvPr/>
          </p:nvSpPr>
          <p:spPr>
            <a:xfrm>
              <a:off x="5037611" y="370315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iṡ1îḓê">
              <a:extLst>
                <a:ext uri="{FF2B5EF4-FFF2-40B4-BE49-F238E27FC236}">
                  <a16:creationId xmlns:a16="http://schemas.microsoft.com/office/drawing/2014/main" id="{24FBC027-39E8-4B7E-82BF-B98A749C75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53508" y="3716624"/>
              <a:ext cx="526758" cy="431247"/>
            </a:xfrm>
            <a:custGeom>
              <a:avLst/>
              <a:gdLst>
                <a:gd name="T0" fmla="*/ 127 w 127"/>
                <a:gd name="T1" fmla="*/ 14 h 104"/>
                <a:gd name="T2" fmla="*/ 37 w 127"/>
                <a:gd name="T3" fmla="*/ 104 h 104"/>
                <a:gd name="T4" fmla="*/ 0 w 127"/>
                <a:gd name="T5" fmla="*/ 54 h 104"/>
                <a:gd name="T6" fmla="*/ 13 w 127"/>
                <a:gd name="T7" fmla="*/ 43 h 104"/>
                <a:gd name="T8" fmla="*/ 39 w 127"/>
                <a:gd name="T9" fmla="*/ 78 h 104"/>
                <a:gd name="T10" fmla="*/ 116 w 127"/>
                <a:gd name="T11" fmla="*/ 0 h 104"/>
                <a:gd name="T12" fmla="*/ 127 w 127"/>
                <a:gd name="T13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127" y="14"/>
                  </a:moveTo>
                  <a:cubicBezTo>
                    <a:pt x="37" y="104"/>
                    <a:pt x="37" y="104"/>
                    <a:pt x="37" y="104"/>
                  </a:cubicBezTo>
                  <a:cubicBezTo>
                    <a:pt x="31" y="95"/>
                    <a:pt x="0" y="54"/>
                    <a:pt x="0" y="54"/>
                  </a:cubicBezTo>
                  <a:cubicBezTo>
                    <a:pt x="4" y="50"/>
                    <a:pt x="8" y="46"/>
                    <a:pt x="13" y="43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0" y="4"/>
                    <a:pt x="124" y="9"/>
                    <a:pt x="127" y="1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470380" y="3702629"/>
              <a:ext cx="51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[4]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041380" y="4549561"/>
              <a:ext cx="51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[5]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183587" y="4549561"/>
              <a:ext cx="51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[6]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327381" y="4549561"/>
              <a:ext cx="51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[7]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470380" y="4549561"/>
              <a:ext cx="51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[8]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4752000" y="1044000"/>
            <a:ext cx="7271236" cy="2736000"/>
            <a:chOff x="3270250" y="2432050"/>
            <a:chExt cx="5594350" cy="2105025"/>
          </a:xfrm>
        </p:grpSpPr>
        <p:pic>
          <p:nvPicPr>
            <p:cNvPr id="8" name="图片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250" y="2432050"/>
              <a:ext cx="5594350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/>
            <p:cNvSpPr>
              <a:spLocks noChangeArrowheads="1"/>
            </p:cNvSpPr>
            <p:nvPr/>
          </p:nvSpPr>
          <p:spPr bwMode="auto">
            <a:xfrm>
              <a:off x="3678559" y="3053672"/>
              <a:ext cx="4403873" cy="734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一般来说</a:t>
              </a: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, 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仅有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陈述句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能够确定句子的意思是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真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还是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假</a:t>
              </a: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. 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浪漫雅圆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TextBox 23"/>
            <p:cNvSpPr>
              <a:spLocks noChangeArrowheads="1"/>
            </p:cNvSpPr>
            <p:nvPr/>
          </p:nvSpPr>
          <p:spPr bwMode="auto">
            <a:xfrm>
              <a:off x="3812292" y="3801510"/>
              <a:ext cx="3877680" cy="355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陈述句包括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肯定句</a:t>
              </a:r>
              <a:r>
                <a:rPr lang="zh-CN" altLang="en-US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否定句</a:t>
              </a:r>
              <a:r>
                <a:rPr lang="zh-CN" altLang="en-US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</a:t>
              </a:r>
              <a:r>
                <a:rPr lang="en-US" altLang="zh-CN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21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9017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16000" y="1080000"/>
            <a:ext cx="11160000" cy="4832092"/>
          </a:xfrm>
        </p:spPr>
        <p:txBody>
          <a:bodyPr/>
          <a:lstStyle/>
          <a:p>
            <a:r>
              <a:rPr lang="zh-CN" altLang="en-US" dirty="0"/>
              <a:t>内涵：命题是对事物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/>
              <a:t>及其性质、关系等情况的陈述</a:t>
            </a:r>
            <a:r>
              <a:rPr lang="en-US" altLang="zh-CN" dirty="0"/>
              <a:t>. 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例如：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问题思考：陈述是否正确？</a:t>
            </a:r>
          </a:p>
          <a:p>
            <a:pPr lvl="1"/>
            <a:r>
              <a:rPr lang="zh-CN" altLang="en-US" dirty="0"/>
              <a:t>正确：符合实际情况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错误：不符合实际情况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一、什么是命题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5247164" y="3559449"/>
            <a:ext cx="6697192" cy="2520000"/>
            <a:chOff x="3270250" y="2432050"/>
            <a:chExt cx="5152690" cy="1938837"/>
          </a:xfrm>
        </p:grpSpPr>
        <p:pic>
          <p:nvPicPr>
            <p:cNvPr id="7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250" y="2432050"/>
              <a:ext cx="5152690" cy="193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22"/>
            <p:cNvSpPr>
              <a:spLocks noChangeArrowheads="1"/>
            </p:cNvSpPr>
            <p:nvPr/>
          </p:nvSpPr>
          <p:spPr bwMode="auto">
            <a:xfrm>
              <a:off x="3537270" y="3081503"/>
              <a:ext cx="3960772" cy="80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能够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唯一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确定所表达的含义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正确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或者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错误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陈述句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称为命题</a:t>
              </a: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. 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浪漫雅圆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2000" y="2412000"/>
            <a:ext cx="4344253" cy="1224000"/>
            <a:chOff x="1331998" y="2426767"/>
            <a:chExt cx="4344253" cy="1224000"/>
          </a:xfrm>
        </p:grpSpPr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1331998" y="2426767"/>
              <a:ext cx="4314403" cy="1224000"/>
              <a:chOff x="938535" y="3179121"/>
              <a:chExt cx="6149653" cy="1744662"/>
            </a:xfrm>
          </p:grpSpPr>
          <p:sp>
            <p:nvSpPr>
              <p:cNvPr id="12" name="圆角矩形 13"/>
              <p:cNvSpPr>
                <a:spLocks noChangeArrowheads="1"/>
              </p:cNvSpPr>
              <p:nvPr/>
            </p:nvSpPr>
            <p:spPr bwMode="auto">
              <a:xfrm>
                <a:off x="5224463" y="3472808"/>
                <a:ext cx="1863725" cy="1450975"/>
              </a:xfrm>
              <a:custGeom>
                <a:avLst/>
                <a:gdLst>
                  <a:gd name="T0" fmla="*/ 0 w 1863675"/>
                  <a:gd name="T1" fmla="*/ 0 h 1452034"/>
                  <a:gd name="T2" fmla="*/ 1137658 w 1863675"/>
                  <a:gd name="T3" fmla="*/ 0 h 1452034"/>
                  <a:gd name="T4" fmla="*/ 1863675 w 1863675"/>
                  <a:gd name="T5" fmla="*/ 726017 h 1452034"/>
                  <a:gd name="T6" fmla="*/ 1137658 w 1863675"/>
                  <a:gd name="T7" fmla="*/ 1452034 h 1452034"/>
                  <a:gd name="T8" fmla="*/ 0 w 1863675"/>
                  <a:gd name="T9" fmla="*/ 1452034 h 1452034"/>
                  <a:gd name="T10" fmla="*/ 0 w 1863675"/>
                  <a:gd name="T11" fmla="*/ 0 h 1452034"/>
                  <a:gd name="T12" fmla="*/ 0 w 1863675"/>
                  <a:gd name="T13" fmla="*/ 0 h 1452034"/>
                  <a:gd name="T14" fmla="*/ 1863675 w 1863675"/>
                  <a:gd name="T15" fmla="*/ 1452034 h 145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863675" h="1452034">
                    <a:moveTo>
                      <a:pt x="0" y="0"/>
                    </a:moveTo>
                    <a:lnTo>
                      <a:pt x="1137658" y="0"/>
                    </a:lnTo>
                    <a:cubicBezTo>
                      <a:pt x="1538626" y="0"/>
                      <a:pt x="1863675" y="325049"/>
                      <a:pt x="1863675" y="726017"/>
                    </a:cubicBezTo>
                    <a:cubicBezTo>
                      <a:pt x="1863675" y="1126985"/>
                      <a:pt x="1538626" y="1452034"/>
                      <a:pt x="1137658" y="1452034"/>
                    </a:cubicBezTo>
                    <a:lnTo>
                      <a:pt x="0" y="145203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381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13" name="组合 53"/>
              <p:cNvGrpSpPr>
                <a:grpSpLocks/>
              </p:cNvGrpSpPr>
              <p:nvPr/>
            </p:nvGrpSpPr>
            <p:grpSpPr bwMode="auto">
              <a:xfrm>
                <a:off x="5715000" y="3569646"/>
                <a:ext cx="1266825" cy="1266825"/>
                <a:chOff x="0" y="0"/>
                <a:chExt cx="2736304" cy="2736304"/>
              </a:xfrm>
            </p:grpSpPr>
            <p:sp>
              <p:nvSpPr>
                <p:cNvPr id="20" name="椭圆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36304" cy="2736304"/>
                </a:xfrm>
                <a:prstGeom prst="ellipse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38100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 i="1">
                    <a:solidFill>
                      <a:srgbClr val="FFFFFF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1" name="椭圆 55"/>
                <p:cNvSpPr>
                  <a:spLocks noChangeArrowheads="1"/>
                </p:cNvSpPr>
                <p:nvPr/>
              </p:nvSpPr>
              <p:spPr bwMode="auto">
                <a:xfrm>
                  <a:off x="288032" y="288032"/>
                  <a:ext cx="2160240" cy="2160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DC0C3"/>
                    </a:gs>
                    <a:gs pos="79999">
                      <a:srgbClr val="FFFF61"/>
                    </a:gs>
                    <a:gs pos="100000">
                      <a:srgbClr val="FFFF6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 i="1">
                    <a:solidFill>
                      <a:srgbClr val="FFFFFF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15" name="矩形 15"/>
              <p:cNvSpPr>
                <a:spLocks noChangeArrowheads="1"/>
              </p:cNvSpPr>
              <p:nvPr/>
            </p:nvSpPr>
            <p:spPr bwMode="auto">
              <a:xfrm>
                <a:off x="4845050" y="3179121"/>
                <a:ext cx="379413" cy="1744662"/>
              </a:xfrm>
              <a:custGeom>
                <a:avLst/>
                <a:gdLst>
                  <a:gd name="T0" fmla="*/ 13758 w 610389"/>
                  <a:gd name="T1" fmla="*/ 0 h 1744642"/>
                  <a:gd name="T2" fmla="*/ 379413 w 610389"/>
                  <a:gd name="T3" fmla="*/ 292611 h 1744642"/>
                  <a:gd name="T4" fmla="*/ 379413 w 610389"/>
                  <a:gd name="T5" fmla="*/ 1744662 h 1744642"/>
                  <a:gd name="T6" fmla="*/ 0 w 610389"/>
                  <a:gd name="T7" fmla="*/ 1439859 h 1744642"/>
                  <a:gd name="T8" fmla="*/ 13758 w 610389"/>
                  <a:gd name="T9" fmla="*/ 0 h 17446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0389"/>
                  <a:gd name="T16" fmla="*/ 0 h 1744642"/>
                  <a:gd name="T17" fmla="*/ 610389 w 610389"/>
                  <a:gd name="T18" fmla="*/ 1744642 h 17446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0389" h="1744642">
                    <a:moveTo>
                      <a:pt x="22133" y="0"/>
                    </a:moveTo>
                    <a:lnTo>
                      <a:pt x="610389" y="292608"/>
                    </a:lnTo>
                    <a:lnTo>
                      <a:pt x="610389" y="1744642"/>
                    </a:lnTo>
                    <a:lnTo>
                      <a:pt x="0" y="1439842"/>
                    </a:lnTo>
                    <a:cubicBezTo>
                      <a:pt x="854" y="972087"/>
                      <a:pt x="21279" y="467755"/>
                      <a:pt x="22133" y="0"/>
                    </a:cubicBezTo>
                    <a:close/>
                  </a:path>
                </a:pathLst>
              </a:custGeom>
              <a:blipFill dpi="0" rotWithShape="1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" name="矩形 18"/>
              <p:cNvSpPr>
                <a:spLocks noChangeArrowheads="1"/>
              </p:cNvSpPr>
              <p:nvPr/>
            </p:nvSpPr>
            <p:spPr bwMode="auto">
              <a:xfrm>
                <a:off x="938535" y="3180707"/>
                <a:ext cx="3899834" cy="1444624"/>
              </a:xfrm>
              <a:custGeom>
                <a:avLst/>
                <a:gdLst>
                  <a:gd name="T0" fmla="*/ 722368 w 4460763"/>
                  <a:gd name="T1" fmla="*/ 0 h 1444736"/>
                  <a:gd name="T2" fmla="*/ 3557945 w 4460763"/>
                  <a:gd name="T3" fmla="*/ 0 h 1444736"/>
                  <a:gd name="T4" fmla="*/ 4460763 w 4460763"/>
                  <a:gd name="T5" fmla="*/ 0 h 1444736"/>
                  <a:gd name="T6" fmla="*/ 4460763 w 4460763"/>
                  <a:gd name="T7" fmla="*/ 1444736 h 1444736"/>
                  <a:gd name="T8" fmla="*/ 3557945 w 4460763"/>
                  <a:gd name="T9" fmla="*/ 1444736 h 1444736"/>
                  <a:gd name="T10" fmla="*/ 722368 w 4460763"/>
                  <a:gd name="T11" fmla="*/ 1444736 h 1444736"/>
                  <a:gd name="T12" fmla="*/ 0 w 4460763"/>
                  <a:gd name="T13" fmla="*/ 722368 h 1444736"/>
                  <a:gd name="T14" fmla="*/ 722368 w 4460763"/>
                  <a:gd name="T15" fmla="*/ 0 h 1444736"/>
                  <a:gd name="T16" fmla="*/ 0 w 4460763"/>
                  <a:gd name="T17" fmla="*/ 0 h 1444736"/>
                  <a:gd name="T18" fmla="*/ 4460763 w 4460763"/>
                  <a:gd name="T19" fmla="*/ 1444736 h 1444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460763" h="1444736">
                    <a:moveTo>
                      <a:pt x="722368" y="0"/>
                    </a:moveTo>
                    <a:lnTo>
                      <a:pt x="3557945" y="0"/>
                    </a:lnTo>
                    <a:lnTo>
                      <a:pt x="4460763" y="0"/>
                    </a:lnTo>
                    <a:lnTo>
                      <a:pt x="4460763" y="1444736"/>
                    </a:lnTo>
                    <a:lnTo>
                      <a:pt x="3557945" y="1444736"/>
                    </a:lnTo>
                    <a:lnTo>
                      <a:pt x="722368" y="1444736"/>
                    </a:lnTo>
                    <a:cubicBezTo>
                      <a:pt x="323415" y="1444736"/>
                      <a:pt x="0" y="1121321"/>
                      <a:pt x="0" y="722368"/>
                    </a:cubicBezTo>
                    <a:cubicBezTo>
                      <a:pt x="0" y="323415"/>
                      <a:pt x="323415" y="0"/>
                      <a:pt x="722368" y="0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381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矩形 18"/>
              <p:cNvSpPr>
                <a:spLocks noChangeArrowheads="1"/>
              </p:cNvSpPr>
              <p:nvPr/>
            </p:nvSpPr>
            <p:spPr bwMode="auto">
              <a:xfrm>
                <a:off x="1041164" y="3280720"/>
                <a:ext cx="3745893" cy="1270000"/>
              </a:xfrm>
              <a:custGeom>
                <a:avLst/>
                <a:gdLst>
                  <a:gd name="T0" fmla="*/ 722368 w 4460763"/>
                  <a:gd name="T1" fmla="*/ 0 h 1444736"/>
                  <a:gd name="T2" fmla="*/ 3557945 w 4460763"/>
                  <a:gd name="T3" fmla="*/ 0 h 1444736"/>
                  <a:gd name="T4" fmla="*/ 4460763 w 4460763"/>
                  <a:gd name="T5" fmla="*/ 0 h 1444736"/>
                  <a:gd name="T6" fmla="*/ 4460763 w 4460763"/>
                  <a:gd name="T7" fmla="*/ 1444736 h 1444736"/>
                  <a:gd name="T8" fmla="*/ 3557945 w 4460763"/>
                  <a:gd name="T9" fmla="*/ 1444736 h 1444736"/>
                  <a:gd name="T10" fmla="*/ 722368 w 4460763"/>
                  <a:gd name="T11" fmla="*/ 1444736 h 1444736"/>
                  <a:gd name="T12" fmla="*/ 0 w 4460763"/>
                  <a:gd name="T13" fmla="*/ 722368 h 1444736"/>
                  <a:gd name="T14" fmla="*/ 722368 w 4460763"/>
                  <a:gd name="T15" fmla="*/ 0 h 1444736"/>
                  <a:gd name="T16" fmla="*/ 0 w 4460763"/>
                  <a:gd name="T17" fmla="*/ 0 h 1444736"/>
                  <a:gd name="T18" fmla="*/ 4460763 w 4460763"/>
                  <a:gd name="T19" fmla="*/ 1444736 h 1444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460763" h="1444736">
                    <a:moveTo>
                      <a:pt x="722368" y="0"/>
                    </a:moveTo>
                    <a:lnTo>
                      <a:pt x="3557945" y="0"/>
                    </a:lnTo>
                    <a:lnTo>
                      <a:pt x="4460763" y="0"/>
                    </a:lnTo>
                    <a:lnTo>
                      <a:pt x="4460763" y="1444736"/>
                    </a:lnTo>
                    <a:lnTo>
                      <a:pt x="3557945" y="1444736"/>
                    </a:lnTo>
                    <a:lnTo>
                      <a:pt x="722368" y="1444736"/>
                    </a:lnTo>
                    <a:cubicBezTo>
                      <a:pt x="323415" y="1444736"/>
                      <a:pt x="0" y="1121321"/>
                      <a:pt x="0" y="722368"/>
                    </a:cubicBezTo>
                    <a:cubicBezTo>
                      <a:pt x="0" y="323415"/>
                      <a:pt x="323415" y="0"/>
                      <a:pt x="722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燕尾形 60"/>
              <p:cNvSpPr>
                <a:spLocks noChangeArrowheads="1"/>
              </p:cNvSpPr>
              <p:nvPr/>
            </p:nvSpPr>
            <p:spPr bwMode="auto">
              <a:xfrm flipH="1">
                <a:off x="5321300" y="4076058"/>
                <a:ext cx="303213" cy="303213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TextBox 61"/>
              <p:cNvSpPr>
                <a:spLocks noChangeArrowheads="1"/>
              </p:cNvSpPr>
              <p:nvPr/>
            </p:nvSpPr>
            <p:spPr bwMode="auto">
              <a:xfrm>
                <a:off x="1195106" y="3538316"/>
                <a:ext cx="3598863" cy="745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rgbClr val="0050AA"/>
                    </a:solidFill>
                    <a:latin typeface="Century Schoolbook" panose="02040604050505020304" pitchFamily="18" charset="0"/>
                    <a:ea typeface="楷体_GB2312" panose="02010609030101010101" pitchFamily="49" charset="-122"/>
                    <a:sym typeface="Arial" panose="020B0604020202020204" pitchFamily="34" charset="0"/>
                  </a:rPr>
                  <a:t>2</a:t>
                </a:r>
                <a:r>
                  <a:rPr lang="zh-CN" altLang="en-US" sz="2800" b="1" dirty="0">
                    <a:solidFill>
                      <a:srgbClr val="0050AA"/>
                    </a:solidFill>
                    <a:latin typeface="Century Schoolbook" panose="02040604050505020304" pitchFamily="18" charset="0"/>
                    <a:ea typeface="楷体_GB2312" panose="02010609030101010101" pitchFamily="49" charset="-122"/>
                    <a:sym typeface="Arial" panose="020B0604020202020204" pitchFamily="34" charset="0"/>
                  </a:rPr>
                  <a:t>是个素数</a:t>
                </a:r>
                <a:r>
                  <a:rPr lang="en-US" altLang="zh-CN" sz="2800" b="1" dirty="0">
                    <a:solidFill>
                      <a:srgbClr val="0050AA"/>
                    </a:solidFill>
                    <a:latin typeface="Century Schoolbook" panose="02040604050505020304" pitchFamily="18" charset="0"/>
                    <a:ea typeface="楷体_GB2312" panose="02010609030101010101" pitchFamily="49" charset="-122"/>
                    <a:sym typeface="Arial" panose="020B0604020202020204" pitchFamily="34" charset="0"/>
                  </a:rPr>
                  <a:t>. </a:t>
                </a:r>
                <a:endParaRPr lang="zh-CN" altLang="en-US" sz="2800" b="1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2" name="TextBox 56"/>
            <p:cNvSpPr>
              <a:spLocks noChangeArrowheads="1"/>
            </p:cNvSpPr>
            <p:nvPr/>
          </p:nvSpPr>
          <p:spPr bwMode="auto">
            <a:xfrm>
              <a:off x="4578545" y="2906798"/>
              <a:ext cx="1097706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3200" b="1" dirty="0">
                  <a:solidFill>
                    <a:srgbClr val="0050AA"/>
                  </a:solidFill>
                  <a:latin typeface="浪漫雅圆" charset="-122"/>
                  <a:ea typeface="微软雅黑" panose="020B0503020204020204" pitchFamily="34" charset="-122"/>
                  <a:sym typeface="浪漫雅圆" charset="-122"/>
                </a:rPr>
                <a:t>性质</a:t>
              </a:r>
              <a:endParaRPr lang="en-US" altLang="zh-CN" sz="3200" b="1" dirty="0">
                <a:solidFill>
                  <a:srgbClr val="0050AA"/>
                </a:solidFill>
                <a:latin typeface="浪漫雅圆" charset="-122"/>
                <a:ea typeface="微软雅黑" panose="020B0503020204020204" pitchFamily="34" charset="-122"/>
                <a:sym typeface="浪漫雅圆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60000" y="2412000"/>
            <a:ext cx="5518400" cy="1224000"/>
            <a:chOff x="5262286" y="2376695"/>
            <a:chExt cx="5518400" cy="1224000"/>
          </a:xfrm>
        </p:grpSpPr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5262286" y="2376695"/>
              <a:ext cx="5488550" cy="1224000"/>
              <a:chOff x="-735082" y="3179121"/>
              <a:chExt cx="7823270" cy="1744662"/>
            </a:xfrm>
          </p:grpSpPr>
          <p:sp>
            <p:nvSpPr>
              <p:cNvPr id="24" name="圆角矩形 13"/>
              <p:cNvSpPr>
                <a:spLocks noChangeArrowheads="1"/>
              </p:cNvSpPr>
              <p:nvPr/>
            </p:nvSpPr>
            <p:spPr bwMode="auto">
              <a:xfrm>
                <a:off x="5224463" y="3472808"/>
                <a:ext cx="1863725" cy="1450975"/>
              </a:xfrm>
              <a:custGeom>
                <a:avLst/>
                <a:gdLst>
                  <a:gd name="T0" fmla="*/ 0 w 1863675"/>
                  <a:gd name="T1" fmla="*/ 0 h 1452034"/>
                  <a:gd name="T2" fmla="*/ 1137658 w 1863675"/>
                  <a:gd name="T3" fmla="*/ 0 h 1452034"/>
                  <a:gd name="T4" fmla="*/ 1863675 w 1863675"/>
                  <a:gd name="T5" fmla="*/ 726017 h 1452034"/>
                  <a:gd name="T6" fmla="*/ 1137658 w 1863675"/>
                  <a:gd name="T7" fmla="*/ 1452034 h 1452034"/>
                  <a:gd name="T8" fmla="*/ 0 w 1863675"/>
                  <a:gd name="T9" fmla="*/ 1452034 h 1452034"/>
                  <a:gd name="T10" fmla="*/ 0 w 1863675"/>
                  <a:gd name="T11" fmla="*/ 0 h 1452034"/>
                  <a:gd name="T12" fmla="*/ 0 w 1863675"/>
                  <a:gd name="T13" fmla="*/ 0 h 1452034"/>
                  <a:gd name="T14" fmla="*/ 1863675 w 1863675"/>
                  <a:gd name="T15" fmla="*/ 1452034 h 145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863675" h="1452034">
                    <a:moveTo>
                      <a:pt x="0" y="0"/>
                    </a:moveTo>
                    <a:lnTo>
                      <a:pt x="1137658" y="0"/>
                    </a:lnTo>
                    <a:cubicBezTo>
                      <a:pt x="1538626" y="0"/>
                      <a:pt x="1863675" y="325049"/>
                      <a:pt x="1863675" y="726017"/>
                    </a:cubicBezTo>
                    <a:cubicBezTo>
                      <a:pt x="1863675" y="1126985"/>
                      <a:pt x="1538626" y="1452034"/>
                      <a:pt x="1137658" y="1452034"/>
                    </a:cubicBezTo>
                    <a:lnTo>
                      <a:pt x="0" y="145203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381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25" name="组合 53"/>
              <p:cNvGrpSpPr>
                <a:grpSpLocks/>
              </p:cNvGrpSpPr>
              <p:nvPr/>
            </p:nvGrpSpPr>
            <p:grpSpPr bwMode="auto">
              <a:xfrm>
                <a:off x="5715000" y="3569646"/>
                <a:ext cx="1266825" cy="1266825"/>
                <a:chOff x="0" y="0"/>
                <a:chExt cx="2736304" cy="2736304"/>
              </a:xfrm>
            </p:grpSpPr>
            <p:sp>
              <p:nvSpPr>
                <p:cNvPr id="31" name="椭圆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36304" cy="2736304"/>
                </a:xfrm>
                <a:prstGeom prst="ellipse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38100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 i="1">
                    <a:solidFill>
                      <a:srgbClr val="FFFFFF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2" name="椭圆 55"/>
                <p:cNvSpPr>
                  <a:spLocks noChangeArrowheads="1"/>
                </p:cNvSpPr>
                <p:nvPr/>
              </p:nvSpPr>
              <p:spPr bwMode="auto">
                <a:xfrm>
                  <a:off x="288032" y="288032"/>
                  <a:ext cx="2160240" cy="2160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DC0C3"/>
                    </a:gs>
                    <a:gs pos="79999">
                      <a:srgbClr val="FFFF61"/>
                    </a:gs>
                    <a:gs pos="100000">
                      <a:srgbClr val="FFFF6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 i="1">
                    <a:solidFill>
                      <a:srgbClr val="FFFFFF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矩形 15"/>
              <p:cNvSpPr>
                <a:spLocks noChangeArrowheads="1"/>
              </p:cNvSpPr>
              <p:nvPr/>
            </p:nvSpPr>
            <p:spPr bwMode="auto">
              <a:xfrm>
                <a:off x="4845050" y="3179121"/>
                <a:ext cx="379413" cy="1744662"/>
              </a:xfrm>
              <a:custGeom>
                <a:avLst/>
                <a:gdLst>
                  <a:gd name="T0" fmla="*/ 13758 w 610389"/>
                  <a:gd name="T1" fmla="*/ 0 h 1744642"/>
                  <a:gd name="T2" fmla="*/ 379413 w 610389"/>
                  <a:gd name="T3" fmla="*/ 292611 h 1744642"/>
                  <a:gd name="T4" fmla="*/ 379413 w 610389"/>
                  <a:gd name="T5" fmla="*/ 1744662 h 1744642"/>
                  <a:gd name="T6" fmla="*/ 0 w 610389"/>
                  <a:gd name="T7" fmla="*/ 1439859 h 1744642"/>
                  <a:gd name="T8" fmla="*/ 13758 w 610389"/>
                  <a:gd name="T9" fmla="*/ 0 h 17446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0389"/>
                  <a:gd name="T16" fmla="*/ 0 h 1744642"/>
                  <a:gd name="T17" fmla="*/ 610389 w 610389"/>
                  <a:gd name="T18" fmla="*/ 1744642 h 17446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0389" h="1744642">
                    <a:moveTo>
                      <a:pt x="22133" y="0"/>
                    </a:moveTo>
                    <a:lnTo>
                      <a:pt x="610389" y="292608"/>
                    </a:lnTo>
                    <a:lnTo>
                      <a:pt x="610389" y="1744642"/>
                    </a:lnTo>
                    <a:lnTo>
                      <a:pt x="0" y="1439842"/>
                    </a:lnTo>
                    <a:cubicBezTo>
                      <a:pt x="854" y="972087"/>
                      <a:pt x="21279" y="467755"/>
                      <a:pt x="22133" y="0"/>
                    </a:cubicBezTo>
                    <a:close/>
                  </a:path>
                </a:pathLst>
              </a:custGeom>
              <a:blipFill dpi="0" rotWithShape="1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" name="矩形 18"/>
              <p:cNvSpPr>
                <a:spLocks noChangeArrowheads="1"/>
              </p:cNvSpPr>
              <p:nvPr/>
            </p:nvSpPr>
            <p:spPr bwMode="auto">
              <a:xfrm>
                <a:off x="-735082" y="3180707"/>
                <a:ext cx="5541878" cy="1444624"/>
              </a:xfrm>
              <a:custGeom>
                <a:avLst/>
                <a:gdLst>
                  <a:gd name="T0" fmla="*/ 722368 w 4460763"/>
                  <a:gd name="T1" fmla="*/ 0 h 1444736"/>
                  <a:gd name="T2" fmla="*/ 3557945 w 4460763"/>
                  <a:gd name="T3" fmla="*/ 0 h 1444736"/>
                  <a:gd name="T4" fmla="*/ 4460763 w 4460763"/>
                  <a:gd name="T5" fmla="*/ 0 h 1444736"/>
                  <a:gd name="T6" fmla="*/ 4460763 w 4460763"/>
                  <a:gd name="T7" fmla="*/ 1444736 h 1444736"/>
                  <a:gd name="T8" fmla="*/ 3557945 w 4460763"/>
                  <a:gd name="T9" fmla="*/ 1444736 h 1444736"/>
                  <a:gd name="T10" fmla="*/ 722368 w 4460763"/>
                  <a:gd name="T11" fmla="*/ 1444736 h 1444736"/>
                  <a:gd name="T12" fmla="*/ 0 w 4460763"/>
                  <a:gd name="T13" fmla="*/ 722368 h 1444736"/>
                  <a:gd name="T14" fmla="*/ 722368 w 4460763"/>
                  <a:gd name="T15" fmla="*/ 0 h 1444736"/>
                  <a:gd name="T16" fmla="*/ 0 w 4460763"/>
                  <a:gd name="T17" fmla="*/ 0 h 1444736"/>
                  <a:gd name="T18" fmla="*/ 4460763 w 4460763"/>
                  <a:gd name="T19" fmla="*/ 1444736 h 1444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460763" h="1444736">
                    <a:moveTo>
                      <a:pt x="722368" y="0"/>
                    </a:moveTo>
                    <a:lnTo>
                      <a:pt x="3557945" y="0"/>
                    </a:lnTo>
                    <a:lnTo>
                      <a:pt x="4460763" y="0"/>
                    </a:lnTo>
                    <a:lnTo>
                      <a:pt x="4460763" y="1444736"/>
                    </a:lnTo>
                    <a:lnTo>
                      <a:pt x="3557945" y="1444736"/>
                    </a:lnTo>
                    <a:lnTo>
                      <a:pt x="722368" y="1444736"/>
                    </a:lnTo>
                    <a:cubicBezTo>
                      <a:pt x="323415" y="1444736"/>
                      <a:pt x="0" y="1121321"/>
                      <a:pt x="0" y="722368"/>
                    </a:cubicBezTo>
                    <a:cubicBezTo>
                      <a:pt x="0" y="323415"/>
                      <a:pt x="323415" y="0"/>
                      <a:pt x="722368" y="0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381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8" name="矩形 18"/>
              <p:cNvSpPr>
                <a:spLocks noChangeArrowheads="1"/>
              </p:cNvSpPr>
              <p:nvPr/>
            </p:nvSpPr>
            <p:spPr bwMode="auto">
              <a:xfrm>
                <a:off x="-632455" y="3280720"/>
                <a:ext cx="5439250" cy="1270000"/>
              </a:xfrm>
              <a:custGeom>
                <a:avLst/>
                <a:gdLst>
                  <a:gd name="T0" fmla="*/ 722368 w 4460763"/>
                  <a:gd name="T1" fmla="*/ 0 h 1444736"/>
                  <a:gd name="T2" fmla="*/ 3557945 w 4460763"/>
                  <a:gd name="T3" fmla="*/ 0 h 1444736"/>
                  <a:gd name="T4" fmla="*/ 4460763 w 4460763"/>
                  <a:gd name="T5" fmla="*/ 0 h 1444736"/>
                  <a:gd name="T6" fmla="*/ 4460763 w 4460763"/>
                  <a:gd name="T7" fmla="*/ 1444736 h 1444736"/>
                  <a:gd name="T8" fmla="*/ 3557945 w 4460763"/>
                  <a:gd name="T9" fmla="*/ 1444736 h 1444736"/>
                  <a:gd name="T10" fmla="*/ 722368 w 4460763"/>
                  <a:gd name="T11" fmla="*/ 1444736 h 1444736"/>
                  <a:gd name="T12" fmla="*/ 0 w 4460763"/>
                  <a:gd name="T13" fmla="*/ 722368 h 1444736"/>
                  <a:gd name="T14" fmla="*/ 722368 w 4460763"/>
                  <a:gd name="T15" fmla="*/ 0 h 1444736"/>
                  <a:gd name="T16" fmla="*/ 0 w 4460763"/>
                  <a:gd name="T17" fmla="*/ 0 h 1444736"/>
                  <a:gd name="T18" fmla="*/ 4460763 w 4460763"/>
                  <a:gd name="T19" fmla="*/ 1444736 h 1444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460763" h="1444736">
                    <a:moveTo>
                      <a:pt x="722368" y="0"/>
                    </a:moveTo>
                    <a:lnTo>
                      <a:pt x="3557945" y="0"/>
                    </a:lnTo>
                    <a:lnTo>
                      <a:pt x="4460763" y="0"/>
                    </a:lnTo>
                    <a:lnTo>
                      <a:pt x="4460763" y="1444736"/>
                    </a:lnTo>
                    <a:lnTo>
                      <a:pt x="3557945" y="1444736"/>
                    </a:lnTo>
                    <a:lnTo>
                      <a:pt x="722368" y="1444736"/>
                    </a:lnTo>
                    <a:cubicBezTo>
                      <a:pt x="323415" y="1444736"/>
                      <a:pt x="0" y="1121321"/>
                      <a:pt x="0" y="722368"/>
                    </a:cubicBezTo>
                    <a:cubicBezTo>
                      <a:pt x="0" y="323415"/>
                      <a:pt x="323415" y="0"/>
                      <a:pt x="722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燕尾形 60"/>
              <p:cNvSpPr>
                <a:spLocks noChangeArrowheads="1"/>
              </p:cNvSpPr>
              <p:nvPr/>
            </p:nvSpPr>
            <p:spPr bwMode="auto">
              <a:xfrm flipH="1">
                <a:off x="5321300" y="4076058"/>
                <a:ext cx="303213" cy="303213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TextBox 61"/>
              <p:cNvSpPr>
                <a:spLocks noChangeArrowheads="1"/>
              </p:cNvSpPr>
              <p:nvPr/>
            </p:nvSpPr>
            <p:spPr bwMode="auto">
              <a:xfrm>
                <a:off x="-632455" y="3538316"/>
                <a:ext cx="5387935" cy="745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 anchorCtr="0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50AA"/>
                    </a:solidFill>
                    <a:latin typeface="Century Schoolbook" panose="02040604050505020304" pitchFamily="18" charset="0"/>
                    <a:ea typeface="楷体_GB2312" panose="02010609030101010101" pitchFamily="49" charset="-122"/>
                    <a:sym typeface="Arial" panose="020B0604020202020204" pitchFamily="34" charset="0"/>
                  </a:rPr>
                  <a:t>张三和李四是同班同学</a:t>
                </a:r>
                <a:r>
                  <a:rPr lang="en-US" altLang="zh-CN" sz="2800" b="1" dirty="0">
                    <a:solidFill>
                      <a:srgbClr val="0050AA"/>
                    </a:solidFill>
                    <a:latin typeface="Century Schoolbook" panose="02040604050505020304" pitchFamily="18" charset="0"/>
                    <a:ea typeface="楷体_GB2312" panose="02010609030101010101" pitchFamily="49" charset="-122"/>
                    <a:sym typeface="Arial" panose="020B0604020202020204" pitchFamily="34" charset="0"/>
                  </a:rPr>
                  <a:t>. </a:t>
                </a:r>
                <a:endParaRPr lang="zh-CN" altLang="en-US" sz="2800" b="1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33" name="TextBox 56"/>
            <p:cNvSpPr>
              <a:spLocks noChangeArrowheads="1"/>
            </p:cNvSpPr>
            <p:nvPr/>
          </p:nvSpPr>
          <p:spPr bwMode="auto">
            <a:xfrm>
              <a:off x="9682980" y="2855780"/>
              <a:ext cx="1097706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3200" b="1" dirty="0">
                  <a:solidFill>
                    <a:srgbClr val="0050AA"/>
                  </a:solidFill>
                  <a:latin typeface="浪漫雅圆" charset="-122"/>
                  <a:ea typeface="微软雅黑" panose="020B0503020204020204" pitchFamily="34" charset="-122"/>
                  <a:sym typeface="浪漫雅圆" charset="-122"/>
                </a:rPr>
                <a:t>关系</a:t>
              </a:r>
              <a:endParaRPr lang="en-US" altLang="zh-CN" sz="3200" b="1" dirty="0">
                <a:solidFill>
                  <a:srgbClr val="0050AA"/>
                </a:solidFill>
                <a:latin typeface="浪漫雅圆" charset="-122"/>
                <a:ea typeface="微软雅黑" panose="020B0503020204020204" pitchFamily="34" charset="-122"/>
                <a:sym typeface="浪漫雅圆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22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3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516000" y="1080000"/>
            <a:ext cx="11160000" cy="4108817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判断下列语句是否为命题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[1] </a:t>
            </a:r>
            <a:r>
              <a:rPr lang="zh-CN" altLang="en-US" dirty="0"/>
              <a:t>你要出去吗？</a:t>
            </a:r>
          </a:p>
          <a:p>
            <a:pPr lvl="1"/>
            <a:r>
              <a:rPr lang="en-US" altLang="zh-CN" dirty="0"/>
              <a:t>[2] </a:t>
            </a:r>
            <a:r>
              <a:rPr lang="zh-CN" altLang="en-US" dirty="0"/>
              <a:t>今天天气真好！</a:t>
            </a:r>
          </a:p>
          <a:p>
            <a:pPr lvl="1"/>
            <a:r>
              <a:rPr lang="en-US" altLang="zh-CN" dirty="0"/>
              <a:t>[3] </a:t>
            </a:r>
            <a:r>
              <a:rPr lang="zh-CN" altLang="en-US" dirty="0"/>
              <a:t>把门关上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[4] </a:t>
            </a:r>
            <a:r>
              <a:rPr lang="zh-CN" altLang="en-US" dirty="0"/>
              <a:t>中华人民共和国的首都是北京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[5] </a:t>
            </a:r>
            <a:r>
              <a:rPr lang="zh-CN" altLang="en-US" dirty="0"/>
              <a:t>大于</a:t>
            </a:r>
            <a:r>
              <a:rPr lang="en-US" altLang="zh-CN" dirty="0"/>
              <a:t>4</a:t>
            </a:r>
            <a:r>
              <a:rPr lang="zh-CN" altLang="en-US" dirty="0"/>
              <a:t>的偶数均可分解为两个质数的和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[6] </a:t>
            </a:r>
            <a:r>
              <a:rPr lang="zh-CN" altLang="en-US" dirty="0"/>
              <a:t>所有质数都是奇数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[7] </a:t>
            </a:r>
            <a:r>
              <a:rPr lang="zh-CN" altLang="en-US" dirty="0"/>
              <a:t>雪是黑色的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一、什么是命题</a:t>
            </a:r>
          </a:p>
        </p:txBody>
      </p:sp>
      <p:sp>
        <p:nvSpPr>
          <p:cNvPr id="105" name="文本占位符 10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8242633" y="1575548"/>
            <a:ext cx="2718000" cy="4112826"/>
            <a:chOff x="5742502" y="1772319"/>
            <a:chExt cx="2718000" cy="4112826"/>
          </a:xfrm>
        </p:grpSpPr>
        <p:grpSp>
          <p:nvGrpSpPr>
            <p:cNvPr id="65" name="组合 64"/>
            <p:cNvGrpSpPr/>
            <p:nvPr/>
          </p:nvGrpSpPr>
          <p:grpSpPr>
            <a:xfrm>
              <a:off x="5742502" y="1772319"/>
              <a:ext cx="2718000" cy="4112826"/>
              <a:chOff x="3960000" y="2196000"/>
              <a:chExt cx="2718000" cy="4112826"/>
            </a:xfrm>
          </p:grpSpPr>
          <p:sp>
            <p:nvSpPr>
              <p:cNvPr id="73" name="iṥļïḑe">
                <a:extLst>
                  <a:ext uri="{FF2B5EF4-FFF2-40B4-BE49-F238E27FC236}">
                    <a16:creationId xmlns:a16="http://schemas.microsoft.com/office/drawing/2014/main" id="{5592D8EA-CAD0-4B13-82DE-7B2CE3F38B2A}"/>
                  </a:ext>
                </a:extLst>
              </p:cNvPr>
              <p:cNvSpPr/>
              <p:nvPr/>
            </p:nvSpPr>
            <p:spPr bwMode="auto">
              <a:xfrm>
                <a:off x="3960000" y="2528826"/>
                <a:ext cx="2718000" cy="37800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4" name="组合 73"/>
              <p:cNvGrpSpPr/>
              <p:nvPr/>
            </p:nvGrpSpPr>
            <p:grpSpPr>
              <a:xfrm>
                <a:off x="4320000" y="3895200"/>
                <a:ext cx="845495" cy="548113"/>
                <a:chOff x="6402042" y="3081312"/>
                <a:chExt cx="845495" cy="548113"/>
              </a:xfrm>
            </p:grpSpPr>
            <p:sp>
              <p:nvSpPr>
                <p:cNvPr id="99" name="í$ľîḓé">
                  <a:extLst>
                    <a:ext uri="{FF2B5EF4-FFF2-40B4-BE49-F238E27FC236}">
                      <a16:creationId xmlns:a16="http://schemas.microsoft.com/office/drawing/2014/main" id="{C5474175-0A4F-4F0D-9758-1C4918F923AF}"/>
                    </a:ext>
                  </a:extLst>
                </p:cNvPr>
                <p:cNvSpPr/>
                <p:nvPr/>
              </p:nvSpPr>
              <p:spPr bwMode="auto">
                <a:xfrm>
                  <a:off x="6402042" y="3081312"/>
                  <a:ext cx="845495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6592068" y="3185796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[3]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4614465" y="2196000"/>
                <a:ext cx="253648" cy="674938"/>
                <a:chOff x="5075490" y="2190628"/>
                <a:chExt cx="253648" cy="674938"/>
              </a:xfrm>
            </p:grpSpPr>
            <p:sp>
              <p:nvSpPr>
                <p:cNvPr id="97" name="íŝlíďé">
                  <a:extLst>
                    <a:ext uri="{FF2B5EF4-FFF2-40B4-BE49-F238E27FC236}">
                      <a16:creationId xmlns:a16="http://schemas.microsoft.com/office/drawing/2014/main" id="{58163E42-FA75-488C-8FCA-4509A0A5A8CF}"/>
                    </a:ext>
                  </a:extLst>
                </p:cNvPr>
                <p:cNvSpPr/>
                <p:nvPr/>
              </p:nvSpPr>
              <p:spPr bwMode="auto">
                <a:xfrm>
                  <a:off x="5075490" y="2613375"/>
                  <a:ext cx="253648" cy="25219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ísḷîḓè">
                  <a:extLst>
                    <a:ext uri="{FF2B5EF4-FFF2-40B4-BE49-F238E27FC236}">
                      <a16:creationId xmlns:a16="http://schemas.microsoft.com/office/drawing/2014/main" id="{6CE783C9-06DE-48FF-8BA5-CDC07456281D}"/>
                    </a:ext>
                  </a:extLst>
                </p:cNvPr>
                <p:cNvSpPr/>
                <p:nvPr/>
              </p:nvSpPr>
              <p:spPr bwMode="auto">
                <a:xfrm>
                  <a:off x="5151293" y="2190628"/>
                  <a:ext cx="100585" cy="583099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5767194" y="2196000"/>
                <a:ext cx="253648" cy="674938"/>
                <a:chOff x="7170275" y="2190628"/>
                <a:chExt cx="253648" cy="674938"/>
              </a:xfrm>
            </p:grpSpPr>
            <p:sp>
              <p:nvSpPr>
                <p:cNvPr id="95" name="í$ḻiḋè">
                  <a:extLst>
                    <a:ext uri="{FF2B5EF4-FFF2-40B4-BE49-F238E27FC236}">
                      <a16:creationId xmlns:a16="http://schemas.microsoft.com/office/drawing/2014/main" id="{715720E0-A79E-4E55-A9ED-9E39098318CC}"/>
                    </a:ext>
                  </a:extLst>
                </p:cNvPr>
                <p:cNvSpPr/>
                <p:nvPr/>
              </p:nvSpPr>
              <p:spPr bwMode="auto">
                <a:xfrm>
                  <a:off x="7170275" y="2613375"/>
                  <a:ext cx="253648" cy="25219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ïṥḻïḑé">
                  <a:extLst>
                    <a:ext uri="{FF2B5EF4-FFF2-40B4-BE49-F238E27FC236}">
                      <a16:creationId xmlns:a16="http://schemas.microsoft.com/office/drawing/2014/main" id="{66E0910A-A5FD-4EFD-A23A-D302A207237A}"/>
                    </a:ext>
                  </a:extLst>
                </p:cNvPr>
                <p:cNvSpPr/>
                <p:nvPr/>
              </p:nvSpPr>
              <p:spPr bwMode="auto">
                <a:xfrm>
                  <a:off x="7246078" y="2190628"/>
                  <a:ext cx="102042" cy="583099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5472000" y="3060000"/>
                <a:ext cx="844037" cy="548113"/>
                <a:chOff x="5289618" y="3081796"/>
                <a:chExt cx="844037" cy="548113"/>
              </a:xfrm>
            </p:grpSpPr>
            <p:sp>
              <p:nvSpPr>
                <p:cNvPr id="93" name="îŝḻïḑê">
                  <a:extLst>
                    <a:ext uri="{FF2B5EF4-FFF2-40B4-BE49-F238E27FC236}">
                      <a16:creationId xmlns:a16="http://schemas.microsoft.com/office/drawing/2014/main" id="{2BD63687-4184-459E-9D66-CEAF7F19FABA}"/>
                    </a:ext>
                  </a:extLst>
                </p:cNvPr>
                <p:cNvSpPr/>
                <p:nvPr/>
              </p:nvSpPr>
              <p:spPr bwMode="auto">
                <a:xfrm>
                  <a:off x="5289618" y="3081796"/>
                  <a:ext cx="844037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5478915" y="3186280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[2]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4320000" y="3060000"/>
                <a:ext cx="842579" cy="548113"/>
                <a:chOff x="4296842" y="3081796"/>
                <a:chExt cx="842579" cy="548113"/>
              </a:xfrm>
            </p:grpSpPr>
            <p:sp>
              <p:nvSpPr>
                <p:cNvPr id="91" name="îṣḻîďê">
                  <a:extLst>
                    <a:ext uri="{FF2B5EF4-FFF2-40B4-BE49-F238E27FC236}">
                      <a16:creationId xmlns:a16="http://schemas.microsoft.com/office/drawing/2014/main" id="{68896B23-89F9-4314-BDFD-57BE57AA5AD9}"/>
                    </a:ext>
                  </a:extLst>
                </p:cNvPr>
                <p:cNvSpPr/>
                <p:nvPr/>
              </p:nvSpPr>
              <p:spPr bwMode="auto">
                <a:xfrm>
                  <a:off x="4296842" y="3081796"/>
                  <a:ext cx="842579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92" name="文本框 91"/>
                <p:cNvSpPr txBox="1">
                  <a:spLocks noChangeAspect="1"/>
                </p:cNvSpPr>
                <p:nvPr/>
              </p:nvSpPr>
              <p:spPr>
                <a:xfrm>
                  <a:off x="4485410" y="3186280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[1]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5472000" y="3895200"/>
                <a:ext cx="842579" cy="548113"/>
                <a:chOff x="7453079" y="3081312"/>
                <a:chExt cx="842579" cy="548113"/>
              </a:xfrm>
            </p:grpSpPr>
            <p:sp>
              <p:nvSpPr>
                <p:cNvPr id="89" name="îš1ïdé">
                  <a:extLst>
                    <a:ext uri="{FF2B5EF4-FFF2-40B4-BE49-F238E27FC236}">
                      <a16:creationId xmlns:a16="http://schemas.microsoft.com/office/drawing/2014/main" id="{6A214546-7871-4319-A568-09B429B09BA2}"/>
                    </a:ext>
                  </a:extLst>
                </p:cNvPr>
                <p:cNvSpPr/>
                <p:nvPr/>
              </p:nvSpPr>
              <p:spPr bwMode="auto">
                <a:xfrm>
                  <a:off x="7453079" y="3081312"/>
                  <a:ext cx="842579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7637609" y="3185796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[4]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4320000" y="4730400"/>
                <a:ext cx="842579" cy="549572"/>
                <a:chOff x="4304340" y="3858292"/>
                <a:chExt cx="842579" cy="549572"/>
              </a:xfrm>
            </p:grpSpPr>
            <p:sp>
              <p:nvSpPr>
                <p:cNvPr id="87" name="ïṥľîďè">
                  <a:extLst>
                    <a:ext uri="{FF2B5EF4-FFF2-40B4-BE49-F238E27FC236}">
                      <a16:creationId xmlns:a16="http://schemas.microsoft.com/office/drawing/2014/main" id="{CACBE5C0-55C1-46AA-85D6-9A46689DB3A1}"/>
                    </a:ext>
                  </a:extLst>
                </p:cNvPr>
                <p:cNvSpPr/>
                <p:nvPr/>
              </p:nvSpPr>
              <p:spPr bwMode="auto">
                <a:xfrm>
                  <a:off x="4304340" y="3858292"/>
                  <a:ext cx="842579" cy="5495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4488871" y="3963505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[5]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5472000" y="4730400"/>
                <a:ext cx="844037" cy="549572"/>
                <a:chOff x="5352462" y="3858292"/>
                <a:chExt cx="844037" cy="549572"/>
              </a:xfrm>
            </p:grpSpPr>
            <p:sp>
              <p:nvSpPr>
                <p:cNvPr id="85" name="işľïdè">
                  <a:extLst>
                    <a:ext uri="{FF2B5EF4-FFF2-40B4-BE49-F238E27FC236}">
                      <a16:creationId xmlns:a16="http://schemas.microsoft.com/office/drawing/2014/main" id="{30A176CF-7A68-4D70-B33C-93A5A85C0A69}"/>
                    </a:ext>
                  </a:extLst>
                </p:cNvPr>
                <p:cNvSpPr/>
                <p:nvPr/>
              </p:nvSpPr>
              <p:spPr bwMode="auto">
                <a:xfrm>
                  <a:off x="5352462" y="3858292"/>
                  <a:ext cx="844037" cy="5495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5537722" y="3963505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[6]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4320000" y="5565600"/>
                <a:ext cx="845495" cy="549572"/>
                <a:chOff x="6402042" y="3858292"/>
                <a:chExt cx="845495" cy="549572"/>
              </a:xfrm>
            </p:grpSpPr>
            <p:sp>
              <p:nvSpPr>
                <p:cNvPr id="83" name="ïŝlïḑé">
                  <a:extLst>
                    <a:ext uri="{FF2B5EF4-FFF2-40B4-BE49-F238E27FC236}">
                      <a16:creationId xmlns:a16="http://schemas.microsoft.com/office/drawing/2014/main" id="{10B2A671-8697-48D3-8D03-04865DA39AB6}"/>
                    </a:ext>
                  </a:extLst>
                </p:cNvPr>
                <p:cNvSpPr/>
                <p:nvPr/>
              </p:nvSpPr>
              <p:spPr bwMode="auto">
                <a:xfrm>
                  <a:off x="6402042" y="3858292"/>
                  <a:ext cx="845495" cy="5495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6588031" y="3963505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[7]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6" name="乘号 65"/>
            <p:cNvSpPr>
              <a:spLocks noChangeAspect="1"/>
            </p:cNvSpPr>
            <p:nvPr/>
          </p:nvSpPr>
          <p:spPr>
            <a:xfrm>
              <a:off x="6490527" y="2712815"/>
              <a:ext cx="504000" cy="504000"/>
            </a:xfrm>
            <a:prstGeom prst="mathMultiply">
              <a:avLst>
                <a:gd name="adj1" fmla="val 12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乘号 66"/>
            <p:cNvSpPr>
              <a:spLocks noChangeAspect="1"/>
            </p:cNvSpPr>
            <p:nvPr/>
          </p:nvSpPr>
          <p:spPr>
            <a:xfrm>
              <a:off x="7625499" y="2704482"/>
              <a:ext cx="504000" cy="504000"/>
            </a:xfrm>
            <a:prstGeom prst="mathMultiply">
              <a:avLst>
                <a:gd name="adj1" fmla="val 12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乘号 67"/>
            <p:cNvSpPr>
              <a:spLocks noChangeAspect="1"/>
            </p:cNvSpPr>
            <p:nvPr/>
          </p:nvSpPr>
          <p:spPr>
            <a:xfrm>
              <a:off x="6475523" y="3513118"/>
              <a:ext cx="504000" cy="504000"/>
            </a:xfrm>
            <a:prstGeom prst="mathMultiply">
              <a:avLst>
                <a:gd name="adj1" fmla="val 12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9" name="图示 68"/>
            <p:cNvGraphicFramePr/>
            <p:nvPr>
              <p:extLst>
                <p:ext uri="{D42A27DB-BD31-4B8C-83A1-F6EECF244321}">
                  <p14:modId xmlns:p14="http://schemas.microsoft.com/office/powerpoint/2010/main" val="429924582"/>
                </p:ext>
              </p:extLst>
            </p:nvPr>
          </p:nvGraphicFramePr>
          <p:xfrm>
            <a:off x="7560000" y="3510113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0" name="图示 69"/>
            <p:cNvGraphicFramePr/>
            <p:nvPr>
              <p:extLst>
                <p:ext uri="{D42A27DB-BD31-4B8C-83A1-F6EECF244321}">
                  <p14:modId xmlns:p14="http://schemas.microsoft.com/office/powerpoint/2010/main" val="443726615"/>
                </p:ext>
              </p:extLst>
            </p:nvPr>
          </p:nvGraphicFramePr>
          <p:xfrm>
            <a:off x="6401894" y="4339102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1" name="图示 70"/>
            <p:cNvGraphicFramePr/>
            <p:nvPr>
              <p:extLst>
                <p:ext uri="{D42A27DB-BD31-4B8C-83A1-F6EECF244321}">
                  <p14:modId xmlns:p14="http://schemas.microsoft.com/office/powerpoint/2010/main" val="2167885576"/>
                </p:ext>
              </p:extLst>
            </p:nvPr>
          </p:nvGraphicFramePr>
          <p:xfrm>
            <a:off x="7560000" y="4320000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72" name="图示 71"/>
            <p:cNvGraphicFramePr/>
            <p:nvPr>
              <p:extLst>
                <p:ext uri="{D42A27DB-BD31-4B8C-83A1-F6EECF244321}">
                  <p14:modId xmlns:p14="http://schemas.microsoft.com/office/powerpoint/2010/main" val="2228853129"/>
                </p:ext>
              </p:extLst>
            </p:nvPr>
          </p:nvGraphicFramePr>
          <p:xfrm>
            <a:off x="6435784" y="5155094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23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6000" y="1080000"/>
            <a:ext cx="11160000" cy="4170372"/>
          </a:xfrm>
        </p:spPr>
        <p:txBody>
          <a:bodyPr/>
          <a:lstStyle/>
          <a:p>
            <a:r>
              <a:rPr lang="zh-CN" altLang="en-US" dirty="0"/>
              <a:t>含义：命题是可以判断真假的陈述句</a:t>
            </a:r>
            <a:r>
              <a:rPr lang="en-US" altLang="zh-CN" dirty="0"/>
              <a:t>, </a:t>
            </a:r>
            <a:r>
              <a:rPr lang="zh-CN" altLang="en-US" dirty="0"/>
              <a:t>判断结果称为真值</a:t>
            </a:r>
            <a:r>
              <a:rPr lang="en-US" altLang="zh-CN" dirty="0"/>
              <a:t>. </a:t>
            </a:r>
            <a:endParaRPr lang="zh-CN" altLang="en-US" dirty="0"/>
          </a:p>
          <a:p>
            <a:r>
              <a:rPr lang="zh-CN" altLang="en-US" dirty="0"/>
              <a:t>命题真值的取值</a:t>
            </a:r>
            <a:endParaRPr lang="en-US" altLang="zh-CN" dirty="0"/>
          </a:p>
          <a:p>
            <a:pPr lvl="1"/>
            <a:r>
              <a:rPr lang="zh-CN" altLang="en-US" dirty="0"/>
              <a:t>真（</a:t>
            </a:r>
            <a:r>
              <a:rPr lang="en-US" altLang="zh-CN" dirty="0"/>
              <a:t>True / T / 1</a:t>
            </a:r>
            <a:r>
              <a:rPr lang="zh-CN" altLang="en-US" dirty="0"/>
              <a:t>）：命题的陈述符合实际情况（正确的陈述）</a:t>
            </a:r>
            <a:endParaRPr lang="en-US" altLang="zh-CN" dirty="0"/>
          </a:p>
          <a:p>
            <a:pPr lvl="1"/>
            <a:r>
              <a:rPr lang="zh-CN" altLang="en-US" dirty="0"/>
              <a:t>假（</a:t>
            </a:r>
            <a:r>
              <a:rPr lang="en-US" altLang="zh-CN" dirty="0"/>
              <a:t>False / F / 0</a:t>
            </a:r>
            <a:r>
              <a:rPr lang="zh-CN" altLang="en-US" dirty="0"/>
              <a:t>）：命题的陈述不符合实际情况（错误的陈述）</a:t>
            </a:r>
          </a:p>
          <a:p>
            <a:r>
              <a:rPr lang="zh-CN" altLang="en-US" dirty="0"/>
              <a:t>真命题与假命题</a:t>
            </a:r>
            <a:endParaRPr lang="en-US" altLang="zh-CN" dirty="0"/>
          </a:p>
          <a:p>
            <a:pPr lvl="1"/>
            <a:r>
              <a:rPr lang="zh-CN" altLang="en-US" dirty="0"/>
              <a:t>真命题：真值为真的命题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假命题：真值为假的命题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命题不能</a:t>
            </a:r>
            <a:r>
              <a:rPr lang="zh-CN" altLang="en-US" dirty="0">
                <a:solidFill>
                  <a:srgbClr val="FF0000"/>
                </a:solidFill>
              </a:rPr>
              <a:t>既真又假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二、命题的真值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grpSp>
        <p:nvGrpSpPr>
          <p:cNvPr id="6" name="组合 5"/>
          <p:cNvGrpSpPr/>
          <p:nvPr/>
        </p:nvGrpSpPr>
        <p:grpSpPr>
          <a:xfrm rot="-360000">
            <a:off x="5400000" y="3600000"/>
            <a:ext cx="5940000" cy="1116000"/>
            <a:chOff x="3738628" y="1421319"/>
            <a:chExt cx="5926874" cy="1116000"/>
          </a:xfrm>
        </p:grpSpPr>
        <p:sp>
          <p:nvSpPr>
            <p:cNvPr id="7" name="椭圆 65"/>
            <p:cNvSpPr>
              <a:spLocks noChangeArrowheads="1"/>
            </p:cNvSpPr>
            <p:nvPr/>
          </p:nvSpPr>
          <p:spPr bwMode="auto">
            <a:xfrm flipH="1">
              <a:off x="9405152" y="2249950"/>
              <a:ext cx="238125" cy="212725"/>
            </a:xfrm>
            <a:prstGeom prst="ellipse">
              <a:avLst/>
            </a:prstGeom>
            <a:gradFill rotWithShape="1">
              <a:gsLst>
                <a:gs pos="0">
                  <a:srgbClr val="00416F"/>
                </a:gs>
                <a:gs pos="43999">
                  <a:srgbClr val="00416F"/>
                </a:gs>
                <a:gs pos="81000">
                  <a:srgbClr val="005DA0"/>
                </a:gs>
                <a:gs pos="100000">
                  <a:srgbClr val="0070C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椭圆 41"/>
            <p:cNvSpPr>
              <a:spLocks noChangeArrowheads="1"/>
            </p:cNvSpPr>
            <p:nvPr/>
          </p:nvSpPr>
          <p:spPr bwMode="auto">
            <a:xfrm flipH="1">
              <a:off x="9405152" y="1535575"/>
              <a:ext cx="238125" cy="212725"/>
            </a:xfrm>
            <a:prstGeom prst="ellipse">
              <a:avLst/>
            </a:prstGeom>
            <a:gradFill rotWithShape="1">
              <a:gsLst>
                <a:gs pos="0">
                  <a:srgbClr val="00416F"/>
                </a:gs>
                <a:gs pos="43999">
                  <a:srgbClr val="00416F"/>
                </a:gs>
                <a:gs pos="81000">
                  <a:srgbClr val="005DA0"/>
                </a:gs>
                <a:gs pos="100000">
                  <a:srgbClr val="0070C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圆角矩形 42"/>
            <p:cNvSpPr>
              <a:spLocks noChangeArrowheads="1"/>
            </p:cNvSpPr>
            <p:nvPr/>
          </p:nvSpPr>
          <p:spPr bwMode="auto">
            <a:xfrm flipH="1">
              <a:off x="3738628" y="1439319"/>
              <a:ext cx="5831622" cy="1080000"/>
            </a:xfrm>
            <a:prstGeom prst="roundRect">
              <a:avLst>
                <a:gd name="adj" fmla="val 7861"/>
              </a:avLst>
            </a:prstGeom>
            <a:gradFill rotWithShape="1">
              <a:gsLst>
                <a:gs pos="0">
                  <a:srgbClr val="F2F2F2"/>
                </a:gs>
                <a:gs pos="50000">
                  <a:srgbClr val="D8D8D8"/>
                </a:gs>
                <a:gs pos="100000">
                  <a:srgbClr val="F2F2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五边形 4"/>
            <p:cNvSpPr>
              <a:spLocks noChangeArrowheads="1"/>
            </p:cNvSpPr>
            <p:nvPr/>
          </p:nvSpPr>
          <p:spPr bwMode="auto">
            <a:xfrm flipH="1">
              <a:off x="8028000" y="1637319"/>
              <a:ext cx="1620000" cy="700088"/>
            </a:xfrm>
            <a:custGeom>
              <a:avLst/>
              <a:gdLst>
                <a:gd name="T0" fmla="*/ 5965 w 2454237"/>
                <a:gd name="T1" fmla="*/ 0 h 918020"/>
                <a:gd name="T2" fmla="*/ 2012223 w 2454237"/>
                <a:gd name="T3" fmla="*/ 0 h 918020"/>
                <a:gd name="T4" fmla="*/ 2454275 w 2454237"/>
                <a:gd name="T5" fmla="*/ 350044 h 918020"/>
                <a:gd name="T6" fmla="*/ 2012223 w 2454237"/>
                <a:gd name="T7" fmla="*/ 700088 h 918020"/>
                <a:gd name="T8" fmla="*/ 5965 w 2454237"/>
                <a:gd name="T9" fmla="*/ 700088 h 918020"/>
                <a:gd name="T10" fmla="*/ 106511 w 2454237"/>
                <a:gd name="T11" fmla="*/ 342180 h 918020"/>
                <a:gd name="T12" fmla="*/ 5965 w 2454237"/>
                <a:gd name="T13" fmla="*/ 0 h 9180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4237"/>
                <a:gd name="T22" fmla="*/ 0 h 918020"/>
                <a:gd name="T23" fmla="*/ 2454237 w 2454237"/>
                <a:gd name="T24" fmla="*/ 918020 h 9180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4237" h="918020">
                  <a:moveTo>
                    <a:pt x="5965" y="0"/>
                  </a:moveTo>
                  <a:lnTo>
                    <a:pt x="2012192" y="0"/>
                  </a:lnTo>
                  <a:lnTo>
                    <a:pt x="2454237" y="459010"/>
                  </a:lnTo>
                  <a:lnTo>
                    <a:pt x="2012192" y="918020"/>
                  </a:lnTo>
                  <a:lnTo>
                    <a:pt x="5965" y="918020"/>
                  </a:lnTo>
                  <a:cubicBezTo>
                    <a:pt x="-21073" y="545160"/>
                    <a:pt x="107512" y="594200"/>
                    <a:pt x="106509" y="448698"/>
                  </a:cubicBezTo>
                  <a:cubicBezTo>
                    <a:pt x="105506" y="303196"/>
                    <a:pt x="-29608" y="267422"/>
                    <a:pt x="59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9C0"/>
                </a:gs>
                <a:gs pos="9000">
                  <a:srgbClr val="8BE1FF"/>
                </a:gs>
                <a:gs pos="21999">
                  <a:srgbClr val="69D7FF"/>
                </a:gs>
                <a:gs pos="82999">
                  <a:srgbClr val="00A4E6"/>
                </a:gs>
                <a:gs pos="100000">
                  <a:srgbClr val="00A4E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五边形 4"/>
            <p:cNvSpPr>
              <a:spLocks noChangeArrowheads="1"/>
            </p:cNvSpPr>
            <p:nvPr/>
          </p:nvSpPr>
          <p:spPr bwMode="auto">
            <a:xfrm flipH="1">
              <a:off x="7211227" y="1640350"/>
              <a:ext cx="2454275" cy="384175"/>
            </a:xfrm>
            <a:custGeom>
              <a:avLst/>
              <a:gdLst>
                <a:gd name="T0" fmla="*/ 5965 w 2454237"/>
                <a:gd name="T1" fmla="*/ 0 h 504553"/>
                <a:gd name="T2" fmla="*/ 2012223 w 2454237"/>
                <a:gd name="T3" fmla="*/ 0 h 504553"/>
                <a:gd name="T4" fmla="*/ 2454275 w 2454237"/>
                <a:gd name="T5" fmla="*/ 349498 h 504553"/>
                <a:gd name="T6" fmla="*/ 1769872 w 2454237"/>
                <a:gd name="T7" fmla="*/ 243128 h 504553"/>
                <a:gd name="T8" fmla="*/ 100679 w 2454237"/>
                <a:gd name="T9" fmla="*/ 378508 h 504553"/>
                <a:gd name="T10" fmla="*/ 106511 w 2454237"/>
                <a:gd name="T11" fmla="*/ 341646 h 504553"/>
                <a:gd name="T12" fmla="*/ 5965 w 2454237"/>
                <a:gd name="T13" fmla="*/ 0 h 5045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4237"/>
                <a:gd name="T22" fmla="*/ 0 h 504553"/>
                <a:gd name="T23" fmla="*/ 2454237 w 2454237"/>
                <a:gd name="T24" fmla="*/ 504553 h 5045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4237" h="504553">
                  <a:moveTo>
                    <a:pt x="5965" y="0"/>
                  </a:moveTo>
                  <a:lnTo>
                    <a:pt x="2012192" y="0"/>
                  </a:lnTo>
                  <a:lnTo>
                    <a:pt x="2454237" y="459010"/>
                  </a:lnTo>
                  <a:cubicBezTo>
                    <a:pt x="2422313" y="520695"/>
                    <a:pt x="2162105" y="312960"/>
                    <a:pt x="1769845" y="319310"/>
                  </a:cubicBezTo>
                  <a:cubicBezTo>
                    <a:pt x="1377585" y="325660"/>
                    <a:pt x="805466" y="547512"/>
                    <a:pt x="100677" y="497110"/>
                  </a:cubicBezTo>
                  <a:cubicBezTo>
                    <a:pt x="104556" y="483418"/>
                    <a:pt x="106640" y="467721"/>
                    <a:pt x="106509" y="448698"/>
                  </a:cubicBezTo>
                  <a:cubicBezTo>
                    <a:pt x="105506" y="303196"/>
                    <a:pt x="-29608" y="267422"/>
                    <a:pt x="5965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TextBox 52"/>
            <p:cNvSpPr>
              <a:spLocks noChangeArrowheads="1"/>
            </p:cNvSpPr>
            <p:nvPr/>
          </p:nvSpPr>
          <p:spPr bwMode="auto">
            <a:xfrm>
              <a:off x="8310623" y="1728000"/>
              <a:ext cx="11675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浪漫雅圆" charset="-122"/>
                </a:rPr>
                <a:t>NOTE</a:t>
              </a:r>
            </a:p>
          </p:txBody>
        </p:sp>
        <p:sp>
          <p:nvSpPr>
            <p:cNvPr id="13" name="直接连接符 57"/>
            <p:cNvSpPr>
              <a:spLocks noChangeShapeType="1"/>
            </p:cNvSpPr>
            <p:nvPr/>
          </p:nvSpPr>
          <p:spPr bwMode="auto">
            <a:xfrm>
              <a:off x="3755034" y="1421319"/>
              <a:ext cx="5760000" cy="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58"/>
            <p:cNvSpPr>
              <a:spLocks noChangeShapeType="1"/>
            </p:cNvSpPr>
            <p:nvPr/>
          </p:nvSpPr>
          <p:spPr bwMode="auto">
            <a:xfrm>
              <a:off x="3755034" y="2537319"/>
              <a:ext cx="5760000" cy="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Box 62"/>
            <p:cNvSpPr>
              <a:spLocks noChangeArrowheads="1"/>
            </p:cNvSpPr>
            <p:nvPr/>
          </p:nvSpPr>
          <p:spPr bwMode="auto">
            <a:xfrm>
              <a:off x="3738629" y="1512000"/>
              <a:ext cx="421163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感叹句、祈使句、疑问句都不是命题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 rot="-360000">
            <a:off x="720000" y="5256000"/>
            <a:ext cx="6408000" cy="1080000"/>
            <a:chOff x="1101725" y="4031631"/>
            <a:chExt cx="6408000" cy="1080000"/>
          </a:xfrm>
        </p:grpSpPr>
        <p:sp>
          <p:nvSpPr>
            <p:cNvPr id="17" name="椭圆 66"/>
            <p:cNvSpPr>
              <a:spLocks noChangeArrowheads="1"/>
            </p:cNvSpPr>
            <p:nvPr/>
          </p:nvSpPr>
          <p:spPr bwMode="auto">
            <a:xfrm>
              <a:off x="1119188" y="4857750"/>
              <a:ext cx="239712" cy="212725"/>
            </a:xfrm>
            <a:prstGeom prst="ellipse">
              <a:avLst/>
            </a:prstGeom>
            <a:gradFill rotWithShape="1">
              <a:gsLst>
                <a:gs pos="0">
                  <a:srgbClr val="00416F"/>
                </a:gs>
                <a:gs pos="43999">
                  <a:srgbClr val="00416F"/>
                </a:gs>
                <a:gs pos="81000">
                  <a:srgbClr val="005DA0"/>
                </a:gs>
                <a:gs pos="100000">
                  <a:srgbClr val="0070C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椭圆 47"/>
            <p:cNvSpPr>
              <a:spLocks noChangeArrowheads="1"/>
            </p:cNvSpPr>
            <p:nvPr/>
          </p:nvSpPr>
          <p:spPr bwMode="auto">
            <a:xfrm>
              <a:off x="1135063" y="4143375"/>
              <a:ext cx="239712" cy="212725"/>
            </a:xfrm>
            <a:prstGeom prst="ellipse">
              <a:avLst/>
            </a:prstGeom>
            <a:gradFill rotWithShape="1">
              <a:gsLst>
                <a:gs pos="0">
                  <a:srgbClr val="00416F"/>
                </a:gs>
                <a:gs pos="43999">
                  <a:srgbClr val="00416F"/>
                </a:gs>
                <a:gs pos="81000">
                  <a:srgbClr val="005DA0"/>
                </a:gs>
                <a:gs pos="100000">
                  <a:srgbClr val="0070C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圆角矩形 48"/>
            <p:cNvSpPr>
              <a:spLocks noChangeArrowheads="1"/>
            </p:cNvSpPr>
            <p:nvPr/>
          </p:nvSpPr>
          <p:spPr bwMode="auto">
            <a:xfrm>
              <a:off x="1196975" y="4031631"/>
              <a:ext cx="6300000" cy="1080000"/>
            </a:xfrm>
            <a:prstGeom prst="roundRect">
              <a:avLst>
                <a:gd name="adj" fmla="val 7861"/>
              </a:avLst>
            </a:prstGeom>
            <a:gradFill rotWithShape="1">
              <a:gsLst>
                <a:gs pos="0">
                  <a:srgbClr val="F2F2F2"/>
                </a:gs>
                <a:gs pos="50000">
                  <a:srgbClr val="D8D8D8"/>
                </a:gs>
                <a:gs pos="100000">
                  <a:srgbClr val="F2F2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五边形 4"/>
            <p:cNvSpPr>
              <a:spLocks noChangeArrowheads="1"/>
            </p:cNvSpPr>
            <p:nvPr/>
          </p:nvSpPr>
          <p:spPr bwMode="auto">
            <a:xfrm>
              <a:off x="1119189" y="4228356"/>
              <a:ext cx="1620000" cy="700088"/>
            </a:xfrm>
            <a:custGeom>
              <a:avLst/>
              <a:gdLst>
                <a:gd name="T0" fmla="*/ 5965 w 2454237"/>
                <a:gd name="T1" fmla="*/ 0 h 918020"/>
                <a:gd name="T2" fmla="*/ 2012223 w 2454237"/>
                <a:gd name="T3" fmla="*/ 0 h 918020"/>
                <a:gd name="T4" fmla="*/ 2454275 w 2454237"/>
                <a:gd name="T5" fmla="*/ 350044 h 918020"/>
                <a:gd name="T6" fmla="*/ 2012223 w 2454237"/>
                <a:gd name="T7" fmla="*/ 700088 h 918020"/>
                <a:gd name="T8" fmla="*/ 5965 w 2454237"/>
                <a:gd name="T9" fmla="*/ 700088 h 918020"/>
                <a:gd name="T10" fmla="*/ 106511 w 2454237"/>
                <a:gd name="T11" fmla="*/ 342180 h 918020"/>
                <a:gd name="T12" fmla="*/ 5965 w 2454237"/>
                <a:gd name="T13" fmla="*/ 0 h 9180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4237"/>
                <a:gd name="T22" fmla="*/ 0 h 918020"/>
                <a:gd name="T23" fmla="*/ 2454237 w 2454237"/>
                <a:gd name="T24" fmla="*/ 918020 h 9180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4237" h="918020">
                  <a:moveTo>
                    <a:pt x="5965" y="0"/>
                  </a:moveTo>
                  <a:lnTo>
                    <a:pt x="2012192" y="0"/>
                  </a:lnTo>
                  <a:lnTo>
                    <a:pt x="2454237" y="459010"/>
                  </a:lnTo>
                  <a:lnTo>
                    <a:pt x="2012192" y="918020"/>
                  </a:lnTo>
                  <a:lnTo>
                    <a:pt x="5965" y="918020"/>
                  </a:lnTo>
                  <a:cubicBezTo>
                    <a:pt x="-21073" y="545160"/>
                    <a:pt x="107512" y="594200"/>
                    <a:pt x="106509" y="448698"/>
                  </a:cubicBezTo>
                  <a:cubicBezTo>
                    <a:pt x="105506" y="303196"/>
                    <a:pt x="-29608" y="267422"/>
                    <a:pt x="59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9C0"/>
                </a:gs>
                <a:gs pos="9000">
                  <a:srgbClr val="8BE1FF"/>
                </a:gs>
                <a:gs pos="21999">
                  <a:srgbClr val="69D7FF"/>
                </a:gs>
                <a:gs pos="82999">
                  <a:srgbClr val="00A4E6"/>
                </a:gs>
                <a:gs pos="100000">
                  <a:srgbClr val="00A4E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五边形 4"/>
            <p:cNvSpPr>
              <a:spLocks noChangeArrowheads="1"/>
            </p:cNvSpPr>
            <p:nvPr/>
          </p:nvSpPr>
          <p:spPr bwMode="auto">
            <a:xfrm>
              <a:off x="1101725" y="4248150"/>
              <a:ext cx="2454275" cy="384175"/>
            </a:xfrm>
            <a:custGeom>
              <a:avLst/>
              <a:gdLst>
                <a:gd name="T0" fmla="*/ 5965 w 2454237"/>
                <a:gd name="T1" fmla="*/ 0 h 504553"/>
                <a:gd name="T2" fmla="*/ 2012223 w 2454237"/>
                <a:gd name="T3" fmla="*/ 0 h 504553"/>
                <a:gd name="T4" fmla="*/ 2454275 w 2454237"/>
                <a:gd name="T5" fmla="*/ 349498 h 504553"/>
                <a:gd name="T6" fmla="*/ 1769872 w 2454237"/>
                <a:gd name="T7" fmla="*/ 243128 h 504553"/>
                <a:gd name="T8" fmla="*/ 100679 w 2454237"/>
                <a:gd name="T9" fmla="*/ 378508 h 504553"/>
                <a:gd name="T10" fmla="*/ 106511 w 2454237"/>
                <a:gd name="T11" fmla="*/ 341646 h 504553"/>
                <a:gd name="T12" fmla="*/ 5965 w 2454237"/>
                <a:gd name="T13" fmla="*/ 0 h 5045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4237"/>
                <a:gd name="T22" fmla="*/ 0 h 504553"/>
                <a:gd name="T23" fmla="*/ 2454237 w 2454237"/>
                <a:gd name="T24" fmla="*/ 504553 h 5045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4237" h="504553">
                  <a:moveTo>
                    <a:pt x="5965" y="0"/>
                  </a:moveTo>
                  <a:lnTo>
                    <a:pt x="2012192" y="0"/>
                  </a:lnTo>
                  <a:lnTo>
                    <a:pt x="2454237" y="459010"/>
                  </a:lnTo>
                  <a:cubicBezTo>
                    <a:pt x="2422313" y="520695"/>
                    <a:pt x="2162105" y="312960"/>
                    <a:pt x="1769845" y="319310"/>
                  </a:cubicBezTo>
                  <a:cubicBezTo>
                    <a:pt x="1377585" y="325660"/>
                    <a:pt x="805466" y="547512"/>
                    <a:pt x="100677" y="497110"/>
                  </a:cubicBezTo>
                  <a:cubicBezTo>
                    <a:pt x="104556" y="483418"/>
                    <a:pt x="106640" y="467721"/>
                    <a:pt x="106509" y="448698"/>
                  </a:cubicBezTo>
                  <a:cubicBezTo>
                    <a:pt x="105506" y="303196"/>
                    <a:pt x="-29608" y="267422"/>
                    <a:pt x="5965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TextBox 54"/>
            <p:cNvSpPr>
              <a:spLocks noChangeArrowheads="1"/>
            </p:cNvSpPr>
            <p:nvPr/>
          </p:nvSpPr>
          <p:spPr bwMode="auto">
            <a:xfrm>
              <a:off x="1188000" y="4282356"/>
              <a:ext cx="134607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浪漫雅圆" charset="-122"/>
                </a:rPr>
                <a:t>NOTE</a:t>
              </a:r>
            </a:p>
          </p:txBody>
        </p:sp>
        <p:sp>
          <p:nvSpPr>
            <p:cNvPr id="23" name="直接连接符 59"/>
            <p:cNvSpPr>
              <a:spLocks noChangeShapeType="1"/>
            </p:cNvSpPr>
            <p:nvPr/>
          </p:nvSpPr>
          <p:spPr bwMode="auto">
            <a:xfrm>
              <a:off x="1245725" y="4031631"/>
              <a:ext cx="6264000" cy="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60"/>
            <p:cNvSpPr>
              <a:spLocks noChangeShapeType="1"/>
            </p:cNvSpPr>
            <p:nvPr/>
          </p:nvSpPr>
          <p:spPr bwMode="auto">
            <a:xfrm>
              <a:off x="1245725" y="5111631"/>
              <a:ext cx="6264000" cy="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Box 63"/>
            <p:cNvSpPr>
              <a:spLocks noChangeArrowheads="1"/>
            </p:cNvSpPr>
            <p:nvPr/>
          </p:nvSpPr>
          <p:spPr bwMode="auto">
            <a:xfrm>
              <a:off x="2829725" y="4102356"/>
              <a:ext cx="4428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just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陈述句中的悖论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判断结果不唯一确定的不是命题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 rot="-420000">
            <a:off x="7200000" y="4674183"/>
            <a:ext cx="4783712" cy="1476000"/>
            <a:chOff x="3270250" y="2432050"/>
            <a:chExt cx="5152690" cy="1589844"/>
          </a:xfrm>
        </p:grpSpPr>
        <p:pic>
          <p:nvPicPr>
            <p:cNvPr id="30" name="图片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250" y="2432050"/>
              <a:ext cx="5152690" cy="158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22"/>
            <p:cNvSpPr>
              <a:spLocks noChangeArrowheads="1"/>
            </p:cNvSpPr>
            <p:nvPr/>
          </p:nvSpPr>
          <p:spPr bwMode="auto">
            <a:xfrm>
              <a:off x="3537270" y="2935546"/>
              <a:ext cx="4071560" cy="609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zh-CN" altLang="en-US" sz="28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命题逻辑又称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浪漫雅圆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二值逻辑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浪漫雅圆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24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0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6120000" cy="4150752"/>
              </a:xfrm>
            </p:spPr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：下列句子中那些是命题？</a:t>
                </a:r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/>
                  <a:t>[1]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 是有理数</a:t>
                </a:r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dirty="0"/>
                  <a:t> [2]  2 + 5 = 7. </a:t>
                </a:r>
              </a:p>
              <a:p>
                <a:pPr lvl="1"/>
                <a:r>
                  <a:rPr lang="en-US" altLang="zh-CN" dirty="0"/>
                  <a:t> [3]  x + 5 &gt; 3. </a:t>
                </a:r>
              </a:p>
              <a:p>
                <a:pPr lvl="1"/>
                <a:r>
                  <a:rPr lang="en-US" altLang="zh-CN" dirty="0"/>
                  <a:t> [4] </a:t>
                </a:r>
                <a:r>
                  <a:rPr lang="zh-CN" altLang="en-US" dirty="0"/>
                  <a:t>你去教室吗？</a:t>
                </a:r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/>
                  <a:t>[5] </a:t>
                </a:r>
                <a:r>
                  <a:rPr lang="zh-CN" altLang="en-US" dirty="0"/>
                  <a:t>这个苹果真大呀！</a:t>
                </a:r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/>
                  <a:t>[6] </a:t>
                </a:r>
                <a:r>
                  <a:rPr lang="zh-CN" altLang="en-US" dirty="0"/>
                  <a:t>请不要讲话！</a:t>
                </a:r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/>
                  <a:t>[7] 2050</a:t>
                </a:r>
                <a:r>
                  <a:rPr lang="zh-CN" altLang="en-US" dirty="0"/>
                  <a:t>年元旦下大雪</a:t>
                </a:r>
                <a:r>
                  <a:rPr lang="en-US" altLang="zh-CN" dirty="0"/>
                  <a:t>.  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6120000" cy="4150752"/>
              </a:xfrm>
              <a:blipFill>
                <a:blip r:embed="rId3"/>
                <a:stretch>
                  <a:fillRect l="-2092" t="-2203" b="-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二、命题的真值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910935" y="1658538"/>
            <a:ext cx="2242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假命题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910935" y="2146542"/>
            <a:ext cx="2242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真命题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910935" y="2616575"/>
            <a:ext cx="2242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不是命题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910935" y="3105094"/>
            <a:ext cx="2242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不是命题 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910935" y="3622633"/>
            <a:ext cx="2085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不是命题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910935" y="4168092"/>
            <a:ext cx="2085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不是命题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152658" y="5178266"/>
            <a:ext cx="5128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是命题</a:t>
            </a:r>
            <a:r>
              <a:rPr lang="en-US" altLang="zh-CN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真值现在不知道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640000" y="1186630"/>
            <a:ext cx="2718000" cy="4112826"/>
            <a:chOff x="5742502" y="1772319"/>
            <a:chExt cx="2718000" cy="4112826"/>
          </a:xfrm>
        </p:grpSpPr>
        <p:grpSp>
          <p:nvGrpSpPr>
            <p:cNvPr id="18" name="组合 17"/>
            <p:cNvGrpSpPr/>
            <p:nvPr/>
          </p:nvGrpSpPr>
          <p:grpSpPr>
            <a:xfrm>
              <a:off x="5742502" y="1772319"/>
              <a:ext cx="2718000" cy="4112826"/>
              <a:chOff x="3960000" y="2196000"/>
              <a:chExt cx="2718000" cy="4112826"/>
            </a:xfrm>
          </p:grpSpPr>
          <p:sp>
            <p:nvSpPr>
              <p:cNvPr id="26" name="iṥļïḑe">
                <a:extLst>
                  <a:ext uri="{FF2B5EF4-FFF2-40B4-BE49-F238E27FC236}">
                    <a16:creationId xmlns:a16="http://schemas.microsoft.com/office/drawing/2014/main" id="{5592D8EA-CAD0-4B13-82DE-7B2CE3F38B2A}"/>
                  </a:ext>
                </a:extLst>
              </p:cNvPr>
              <p:cNvSpPr/>
              <p:nvPr/>
            </p:nvSpPr>
            <p:spPr bwMode="auto">
              <a:xfrm>
                <a:off x="3960000" y="2528826"/>
                <a:ext cx="2718000" cy="37800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320000" y="3895200"/>
                <a:ext cx="845495" cy="548113"/>
                <a:chOff x="6402042" y="3081312"/>
                <a:chExt cx="845495" cy="548113"/>
              </a:xfrm>
            </p:grpSpPr>
            <p:sp>
              <p:nvSpPr>
                <p:cNvPr id="52" name="í$ľîḓé">
                  <a:extLst>
                    <a:ext uri="{FF2B5EF4-FFF2-40B4-BE49-F238E27FC236}">
                      <a16:creationId xmlns:a16="http://schemas.microsoft.com/office/drawing/2014/main" id="{C5474175-0A4F-4F0D-9758-1C4918F923AF}"/>
                    </a:ext>
                  </a:extLst>
                </p:cNvPr>
                <p:cNvSpPr/>
                <p:nvPr/>
              </p:nvSpPr>
              <p:spPr bwMode="auto">
                <a:xfrm>
                  <a:off x="6402042" y="3081312"/>
                  <a:ext cx="845495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6592068" y="3185796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[3]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4614465" y="2196000"/>
                <a:ext cx="253648" cy="674938"/>
                <a:chOff x="5075490" y="2190628"/>
                <a:chExt cx="253648" cy="674938"/>
              </a:xfrm>
            </p:grpSpPr>
            <p:sp>
              <p:nvSpPr>
                <p:cNvPr id="50" name="íŝlíďé">
                  <a:extLst>
                    <a:ext uri="{FF2B5EF4-FFF2-40B4-BE49-F238E27FC236}">
                      <a16:creationId xmlns:a16="http://schemas.microsoft.com/office/drawing/2014/main" id="{58163E42-FA75-488C-8FCA-4509A0A5A8CF}"/>
                    </a:ext>
                  </a:extLst>
                </p:cNvPr>
                <p:cNvSpPr/>
                <p:nvPr/>
              </p:nvSpPr>
              <p:spPr bwMode="auto">
                <a:xfrm>
                  <a:off x="5075490" y="2613375"/>
                  <a:ext cx="253648" cy="25219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ísḷîḓè">
                  <a:extLst>
                    <a:ext uri="{FF2B5EF4-FFF2-40B4-BE49-F238E27FC236}">
                      <a16:creationId xmlns:a16="http://schemas.microsoft.com/office/drawing/2014/main" id="{6CE783C9-06DE-48FF-8BA5-CDC07456281D}"/>
                    </a:ext>
                  </a:extLst>
                </p:cNvPr>
                <p:cNvSpPr/>
                <p:nvPr/>
              </p:nvSpPr>
              <p:spPr bwMode="auto">
                <a:xfrm>
                  <a:off x="5151293" y="2190628"/>
                  <a:ext cx="100585" cy="583099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5767194" y="2196000"/>
                <a:ext cx="253648" cy="674938"/>
                <a:chOff x="7170275" y="2190628"/>
                <a:chExt cx="253648" cy="674938"/>
              </a:xfrm>
            </p:grpSpPr>
            <p:sp>
              <p:nvSpPr>
                <p:cNvPr id="48" name="í$ḻiḋè">
                  <a:extLst>
                    <a:ext uri="{FF2B5EF4-FFF2-40B4-BE49-F238E27FC236}">
                      <a16:creationId xmlns:a16="http://schemas.microsoft.com/office/drawing/2014/main" id="{715720E0-A79E-4E55-A9ED-9E39098318CC}"/>
                    </a:ext>
                  </a:extLst>
                </p:cNvPr>
                <p:cNvSpPr/>
                <p:nvPr/>
              </p:nvSpPr>
              <p:spPr bwMode="auto">
                <a:xfrm>
                  <a:off x="7170275" y="2613375"/>
                  <a:ext cx="253648" cy="25219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ïṥḻïḑé">
                  <a:extLst>
                    <a:ext uri="{FF2B5EF4-FFF2-40B4-BE49-F238E27FC236}">
                      <a16:creationId xmlns:a16="http://schemas.microsoft.com/office/drawing/2014/main" id="{66E0910A-A5FD-4EFD-A23A-D302A207237A}"/>
                    </a:ext>
                  </a:extLst>
                </p:cNvPr>
                <p:cNvSpPr/>
                <p:nvPr/>
              </p:nvSpPr>
              <p:spPr bwMode="auto">
                <a:xfrm>
                  <a:off x="7246078" y="2190628"/>
                  <a:ext cx="102042" cy="583099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5472000" y="3060000"/>
                <a:ext cx="844037" cy="548113"/>
                <a:chOff x="5289618" y="3081796"/>
                <a:chExt cx="844037" cy="548113"/>
              </a:xfrm>
            </p:grpSpPr>
            <p:sp>
              <p:nvSpPr>
                <p:cNvPr id="46" name="îŝḻïḑê">
                  <a:extLst>
                    <a:ext uri="{FF2B5EF4-FFF2-40B4-BE49-F238E27FC236}">
                      <a16:creationId xmlns:a16="http://schemas.microsoft.com/office/drawing/2014/main" id="{2BD63687-4184-459E-9D66-CEAF7F19FABA}"/>
                    </a:ext>
                  </a:extLst>
                </p:cNvPr>
                <p:cNvSpPr/>
                <p:nvPr/>
              </p:nvSpPr>
              <p:spPr bwMode="auto">
                <a:xfrm>
                  <a:off x="5289618" y="3081796"/>
                  <a:ext cx="844037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5478915" y="3186280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[2]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320000" y="3060000"/>
                <a:ext cx="842579" cy="548113"/>
                <a:chOff x="4296842" y="3081796"/>
                <a:chExt cx="842579" cy="548113"/>
              </a:xfrm>
            </p:grpSpPr>
            <p:sp>
              <p:nvSpPr>
                <p:cNvPr id="44" name="îṣḻîďê">
                  <a:extLst>
                    <a:ext uri="{FF2B5EF4-FFF2-40B4-BE49-F238E27FC236}">
                      <a16:creationId xmlns:a16="http://schemas.microsoft.com/office/drawing/2014/main" id="{68896B23-89F9-4314-BDFD-57BE57AA5AD9}"/>
                    </a:ext>
                  </a:extLst>
                </p:cNvPr>
                <p:cNvSpPr/>
                <p:nvPr/>
              </p:nvSpPr>
              <p:spPr bwMode="auto">
                <a:xfrm>
                  <a:off x="4296842" y="3081796"/>
                  <a:ext cx="842579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5" name="文本框 44"/>
                <p:cNvSpPr txBox="1">
                  <a:spLocks noChangeAspect="1"/>
                </p:cNvSpPr>
                <p:nvPr/>
              </p:nvSpPr>
              <p:spPr>
                <a:xfrm>
                  <a:off x="4485410" y="3186280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[1]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5472000" y="3895200"/>
                <a:ext cx="842579" cy="548113"/>
                <a:chOff x="7453079" y="3081312"/>
                <a:chExt cx="842579" cy="548113"/>
              </a:xfrm>
            </p:grpSpPr>
            <p:sp>
              <p:nvSpPr>
                <p:cNvPr id="42" name="îš1ïdé">
                  <a:extLst>
                    <a:ext uri="{FF2B5EF4-FFF2-40B4-BE49-F238E27FC236}">
                      <a16:creationId xmlns:a16="http://schemas.microsoft.com/office/drawing/2014/main" id="{6A214546-7871-4319-A568-09B429B09BA2}"/>
                    </a:ext>
                  </a:extLst>
                </p:cNvPr>
                <p:cNvSpPr/>
                <p:nvPr/>
              </p:nvSpPr>
              <p:spPr bwMode="auto">
                <a:xfrm>
                  <a:off x="7453079" y="3081312"/>
                  <a:ext cx="842579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7637609" y="3185796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[4]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4320000" y="4730400"/>
                <a:ext cx="2017880" cy="549572"/>
                <a:chOff x="4304340" y="3858292"/>
                <a:chExt cx="2017880" cy="549572"/>
              </a:xfrm>
            </p:grpSpPr>
            <p:sp>
              <p:nvSpPr>
                <p:cNvPr id="40" name="ïṥľîďè">
                  <a:extLst>
                    <a:ext uri="{FF2B5EF4-FFF2-40B4-BE49-F238E27FC236}">
                      <a16:creationId xmlns:a16="http://schemas.microsoft.com/office/drawing/2014/main" id="{CACBE5C0-55C1-46AA-85D6-9A46689DB3A1}"/>
                    </a:ext>
                  </a:extLst>
                </p:cNvPr>
                <p:cNvSpPr/>
                <p:nvPr/>
              </p:nvSpPr>
              <p:spPr bwMode="auto">
                <a:xfrm>
                  <a:off x="4304340" y="3858292"/>
                  <a:ext cx="842579" cy="5495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4488871" y="3963505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[5]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ïṥľîďè">
                  <a:extLst>
                    <a:ext uri="{FF2B5EF4-FFF2-40B4-BE49-F238E27FC236}">
                      <a16:creationId xmlns:a16="http://schemas.microsoft.com/office/drawing/2014/main" id="{CACBE5C0-55C1-46AA-85D6-9A46689DB3A1}"/>
                    </a:ext>
                  </a:extLst>
                </p:cNvPr>
                <p:cNvSpPr/>
                <p:nvPr/>
              </p:nvSpPr>
              <p:spPr bwMode="auto">
                <a:xfrm>
                  <a:off x="5479641" y="3858292"/>
                  <a:ext cx="842579" cy="5495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文本框 38"/>
              <p:cNvSpPr txBox="1"/>
              <p:nvPr/>
            </p:nvSpPr>
            <p:spPr>
              <a:xfrm>
                <a:off x="5657260" y="4835613"/>
                <a:ext cx="473517" cy="339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[6]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4320000" y="5565600"/>
                <a:ext cx="845495" cy="549572"/>
                <a:chOff x="6402042" y="3858292"/>
                <a:chExt cx="845495" cy="549572"/>
              </a:xfrm>
            </p:grpSpPr>
            <p:sp>
              <p:nvSpPr>
                <p:cNvPr id="36" name="ïŝlïḑé">
                  <a:extLst>
                    <a:ext uri="{FF2B5EF4-FFF2-40B4-BE49-F238E27FC236}">
                      <a16:creationId xmlns:a16="http://schemas.microsoft.com/office/drawing/2014/main" id="{10B2A671-8697-48D3-8D03-04865DA39AB6}"/>
                    </a:ext>
                  </a:extLst>
                </p:cNvPr>
                <p:cNvSpPr/>
                <p:nvPr/>
              </p:nvSpPr>
              <p:spPr bwMode="auto">
                <a:xfrm>
                  <a:off x="6402042" y="3858292"/>
                  <a:ext cx="845495" cy="5495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588031" y="3963505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[7]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乘号 18"/>
            <p:cNvSpPr>
              <a:spLocks noChangeAspect="1"/>
            </p:cNvSpPr>
            <p:nvPr/>
          </p:nvSpPr>
          <p:spPr>
            <a:xfrm>
              <a:off x="6444225" y="4356417"/>
              <a:ext cx="504000" cy="504000"/>
            </a:xfrm>
            <a:prstGeom prst="mathMultiply">
              <a:avLst>
                <a:gd name="adj1" fmla="val 12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乘号 19"/>
            <p:cNvSpPr>
              <a:spLocks noChangeAspect="1"/>
            </p:cNvSpPr>
            <p:nvPr/>
          </p:nvSpPr>
          <p:spPr>
            <a:xfrm>
              <a:off x="7625499" y="3514711"/>
              <a:ext cx="504000" cy="504000"/>
            </a:xfrm>
            <a:prstGeom prst="mathMultiply">
              <a:avLst>
                <a:gd name="adj1" fmla="val 12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>
              <a:spLocks noChangeAspect="1"/>
            </p:cNvSpPr>
            <p:nvPr/>
          </p:nvSpPr>
          <p:spPr>
            <a:xfrm>
              <a:off x="6475523" y="3513118"/>
              <a:ext cx="504000" cy="504000"/>
            </a:xfrm>
            <a:prstGeom prst="mathMultiply">
              <a:avLst>
                <a:gd name="adj1" fmla="val 12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" name="图示 21"/>
            <p:cNvGraphicFramePr/>
            <p:nvPr>
              <p:extLst>
                <p:ext uri="{D42A27DB-BD31-4B8C-83A1-F6EECF244321}">
                  <p14:modId xmlns:p14="http://schemas.microsoft.com/office/powerpoint/2010/main" val="326996676"/>
                </p:ext>
              </p:extLst>
            </p:nvPr>
          </p:nvGraphicFramePr>
          <p:xfrm>
            <a:off x="7560000" y="2644771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24" name="图示 23"/>
            <p:cNvGraphicFramePr/>
            <p:nvPr>
              <p:extLst>
                <p:ext uri="{D42A27DB-BD31-4B8C-83A1-F6EECF244321}">
                  <p14:modId xmlns:p14="http://schemas.microsoft.com/office/powerpoint/2010/main" val="1680926420"/>
                </p:ext>
              </p:extLst>
            </p:nvPr>
          </p:nvGraphicFramePr>
          <p:xfrm>
            <a:off x="6427869" y="2644771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25" name="图示 24"/>
            <p:cNvGraphicFramePr/>
            <p:nvPr>
              <p:extLst>
                <p:ext uri="{D42A27DB-BD31-4B8C-83A1-F6EECF244321}">
                  <p14:modId xmlns:p14="http://schemas.microsoft.com/office/powerpoint/2010/main" val="1617381281"/>
                </p:ext>
              </p:extLst>
            </p:nvPr>
          </p:nvGraphicFramePr>
          <p:xfrm>
            <a:off x="6435784" y="5155094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sp>
          <p:nvSpPr>
            <p:cNvPr id="55" name="乘号 54"/>
            <p:cNvSpPr>
              <a:spLocks noChangeAspect="1"/>
            </p:cNvSpPr>
            <p:nvPr/>
          </p:nvSpPr>
          <p:spPr>
            <a:xfrm>
              <a:off x="7619526" y="4356417"/>
              <a:ext cx="504000" cy="504000"/>
            </a:xfrm>
            <a:prstGeom prst="mathMultiply">
              <a:avLst>
                <a:gd name="adj1" fmla="val 12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25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6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8" grpId="0"/>
      <p:bldP spid="12299" grpId="0"/>
      <p:bldP spid="12300" grpId="0"/>
      <p:bldP spid="12302" grpId="0"/>
      <p:bldP spid="12303" grpId="0"/>
      <p:bldP spid="123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493538"/>
          </a:xfrm>
        </p:spPr>
        <p:txBody>
          <a:bodyPr/>
          <a:lstStyle/>
          <a:p>
            <a:r>
              <a:rPr lang="zh-CN" altLang="en-US" dirty="0"/>
              <a:t>命题的判定（总结）</a:t>
            </a:r>
            <a:endParaRPr lang="en-US" altLang="zh-CN" dirty="0"/>
          </a:p>
          <a:p>
            <a:pPr lvl="1"/>
            <a:r>
              <a:rPr lang="zh-CN" altLang="en-US" dirty="0"/>
              <a:t>目前无法确定真值</a:t>
            </a:r>
            <a:r>
              <a:rPr lang="en-US" altLang="zh-CN" dirty="0"/>
              <a:t>, </a:t>
            </a:r>
            <a:r>
              <a:rPr lang="zh-CN" altLang="en-US" dirty="0"/>
              <a:t>但从</a:t>
            </a:r>
            <a:r>
              <a:rPr lang="zh-CN" altLang="en-US" dirty="0">
                <a:solidFill>
                  <a:srgbClr val="FF0000"/>
                </a:solidFill>
              </a:rPr>
              <a:t>本质上真值可以判定</a:t>
            </a:r>
            <a:r>
              <a:rPr lang="zh-CN" altLang="en-US" dirty="0"/>
              <a:t>的陈述句是命题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(1) </a:t>
            </a:r>
            <a:r>
              <a:rPr lang="zh-CN" altLang="en-US" dirty="0"/>
              <a:t>别的星球上有生物</a:t>
            </a:r>
            <a:r>
              <a:rPr lang="en-US" altLang="zh-CN" dirty="0"/>
              <a:t>. (2) 2046</a:t>
            </a:r>
            <a:r>
              <a:rPr lang="zh-CN" altLang="en-US" dirty="0"/>
              <a:t>年世界杯在中国举行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真值</a:t>
            </a:r>
            <a:r>
              <a:rPr lang="zh-CN" altLang="en-US" dirty="0">
                <a:solidFill>
                  <a:srgbClr val="FF0000"/>
                </a:solidFill>
              </a:rPr>
              <a:t>因时因地而异</a:t>
            </a:r>
            <a:r>
              <a:rPr lang="zh-CN" altLang="en-US" dirty="0"/>
              <a:t>的判断性陈述句是命题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(3) 2100</a:t>
            </a:r>
            <a:r>
              <a:rPr lang="zh-CN" altLang="en-US" dirty="0"/>
              <a:t>年的元旦是晴天</a:t>
            </a:r>
            <a:r>
              <a:rPr lang="en-US" altLang="zh-CN" dirty="0"/>
              <a:t>. (4) </a:t>
            </a:r>
            <a:r>
              <a:rPr lang="zh-CN" altLang="en-US" dirty="0"/>
              <a:t>今天下雨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含有未确定内容的词语</a:t>
            </a:r>
            <a:r>
              <a:rPr lang="en-US" altLang="zh-CN" dirty="0"/>
              <a:t>, </a:t>
            </a:r>
            <a:r>
              <a:rPr lang="zh-CN" altLang="en-US" dirty="0"/>
              <a:t>不能判断真假的语句不是命题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zh-CN" altLang="en-US" dirty="0"/>
              <a:t>例： </a:t>
            </a:r>
            <a:r>
              <a:rPr lang="en-US" altLang="zh-CN" dirty="0"/>
              <a:t>(5) 1+101=110. (6) </a:t>
            </a:r>
            <a:r>
              <a:rPr lang="en-US" altLang="zh-CN" dirty="0" err="1"/>
              <a:t>x+y</a:t>
            </a:r>
            <a:r>
              <a:rPr lang="en-US" altLang="zh-CN" dirty="0"/>
              <a:t>&gt;10.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悖论不是命题</a:t>
            </a:r>
            <a:r>
              <a:rPr lang="en-US" altLang="zh-CN" dirty="0"/>
              <a:t>. </a:t>
            </a:r>
            <a:r>
              <a:rPr lang="zh-CN" altLang="en-US" dirty="0"/>
              <a:t>由真能推出假</a:t>
            </a:r>
            <a:r>
              <a:rPr lang="en-US" altLang="zh-CN" dirty="0"/>
              <a:t>, </a:t>
            </a:r>
            <a:r>
              <a:rPr lang="zh-CN" altLang="en-US" dirty="0"/>
              <a:t>也能由假推出真的句子称为“悖论”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(7)</a:t>
            </a:r>
            <a:r>
              <a:rPr lang="zh-CN" altLang="en-US" dirty="0"/>
              <a:t>我正在说慌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二、命题的真值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042851" y="2703455"/>
            <a:ext cx="356965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只要句子本身可以判断真假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就是命题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26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7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2693045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）简单命题（或称原子命题）</a:t>
            </a:r>
          </a:p>
          <a:p>
            <a:pPr lvl="1"/>
            <a:r>
              <a:rPr lang="zh-CN" altLang="en-US" dirty="0"/>
              <a:t>不能分解为更简单的陈述句</a:t>
            </a:r>
            <a:r>
              <a:rPr lang="en-US" altLang="zh-CN" dirty="0"/>
              <a:t>, </a:t>
            </a:r>
            <a:r>
              <a:rPr lang="zh-CN" altLang="en-US" dirty="0"/>
              <a:t>或者说不包含其他命题的命题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命题逻辑不分析原子命题的内部结构</a:t>
            </a:r>
            <a:r>
              <a:rPr lang="en-US" altLang="zh-CN" dirty="0"/>
              <a:t>. </a:t>
            </a:r>
            <a:r>
              <a:rPr lang="zh-CN" altLang="en-US" dirty="0"/>
              <a:t>例：孔子是圣人</a:t>
            </a:r>
            <a:r>
              <a:rPr lang="en-US" altLang="zh-CN" dirty="0"/>
              <a:t>. 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）复合命题</a:t>
            </a:r>
          </a:p>
          <a:p>
            <a:pPr lvl="1"/>
            <a:r>
              <a:rPr lang="zh-CN" altLang="en-US" dirty="0"/>
              <a:t>由若干个简单命题使用</a:t>
            </a:r>
            <a:r>
              <a:rPr lang="zh-CN" altLang="en-US" dirty="0">
                <a:solidFill>
                  <a:srgbClr val="FF0000"/>
                </a:solidFill>
              </a:rPr>
              <a:t>联结词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标点符号</a:t>
            </a:r>
            <a:r>
              <a:rPr lang="zh-CN" altLang="en-US" dirty="0"/>
              <a:t>组成的新命题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三、命题的分类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873760" y="4723872"/>
            <a:ext cx="6721475" cy="540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8000" rIns="10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复合命题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73760" y="3868011"/>
            <a:ext cx="6719888" cy="828000"/>
          </a:xfrm>
          <a:prstGeom prst="rect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rIns="108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原子命题</a:t>
            </a: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441960" y="3828324"/>
            <a:ext cx="590232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952500" indent="-4953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lvl="1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我是一名学生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小王是一位教师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12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我是一名学生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小王是一位教师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0230" y="5367824"/>
            <a:ext cx="4823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天不下雨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我骑车去上学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77876" y="536782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复合命题</a:t>
            </a: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8A6171AC-6A3A-4CBE-BC1B-281103F1F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230" y="5835824"/>
            <a:ext cx="12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prstShdw prst="shdw11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1A85F08C-7B61-4766-8E9F-8696C9875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230" y="5835824"/>
            <a:ext cx="176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prstShdw prst="shdw11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71359" y="3828324"/>
            <a:ext cx="3244041" cy="2265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marL="311150" indent="-311150" defTabSz="755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674688" indent="-249238" defTabSz="755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defTabSz="755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 defTabSz="755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 defTabSz="755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联结词</a:t>
            </a:r>
          </a:p>
          <a:p>
            <a:pPr marL="540000" lvl="1" indent="-2880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</a:p>
          <a:p>
            <a:pPr marL="540000" lvl="1" indent="-2880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marL="540000" lvl="1" indent="-2880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lvl="1" indent="-2880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27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6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7" grpId="0"/>
      <p:bldP spid="8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13066"/>
              </a:xfr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什么是命题标识符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用来表示命题的符号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本课程用小写英文字母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或带下标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表示命题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</a:t>
                </a:r>
                <a:r>
                  <a:rPr lang="en-US" altLang="zh-CN" dirty="0"/>
                  <a:t>: p, q, p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p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等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也有一些书籍用大写英文字母表示命题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“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是有理数”“</a:t>
                </a:r>
                <a:r>
                  <a:rPr lang="en-US" altLang="zh-CN" dirty="0"/>
                  <a:t>2+5=7</a:t>
                </a:r>
                <a:r>
                  <a:rPr lang="zh-CN" altLang="en-US" dirty="0"/>
                  <a:t>”是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个命题</a:t>
                </a:r>
                <a:r>
                  <a:rPr lang="en-US" altLang="zh-CN" dirty="0"/>
                  <a:t>, p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是命题标识符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</a:t>
                </a:r>
              </a:p>
              <a:p>
                <a:pPr lvl="2"/>
                <a:r>
                  <a:rPr lang="en-US" altLang="zh-CN" dirty="0"/>
                  <a:t>p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/>
                  <a:t>是有理数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的真值为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2+5=7,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的真值为</a:t>
                </a:r>
                <a:r>
                  <a:rPr lang="en-US" altLang="zh-CN" dirty="0"/>
                  <a:t>T. </a:t>
                </a:r>
                <a:endParaRPr lang="zh-CN" altLang="en-US" dirty="0"/>
              </a:p>
              <a:p>
                <a:r>
                  <a:rPr lang="zh-CN" altLang="en-US" dirty="0"/>
                  <a:t>命题常项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常元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常量：表示确定命题的命题标识符</a:t>
                </a:r>
                <a:r>
                  <a:rPr lang="en-US" altLang="zh-CN" dirty="0"/>
                  <a:t>. </a:t>
                </a:r>
                <a:endParaRPr lang="zh-CN" altLang="en-US" dirty="0"/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注意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命题常项有确定的真值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命题常项是命题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命题变项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变元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变量：可表示任何一个简单或复合命题的命题标识符</a:t>
                </a:r>
                <a:r>
                  <a:rPr lang="en-US" altLang="zh-CN" dirty="0"/>
                  <a:t>. </a:t>
                </a:r>
                <a:endParaRPr lang="zh-CN" altLang="en-US" dirty="0"/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注意：命题变项可以表示任意的命题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无确定真值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不是命题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13066"/>
              </a:xfrm>
              <a:blipFill>
                <a:blip r:embed="rId2"/>
                <a:stretch>
                  <a:fillRect l="-1148" t="-1788" r="-1311" b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四、命题标识符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28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48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24480"/>
          </a:xfrm>
        </p:spPr>
        <p:txBody>
          <a:bodyPr/>
          <a:lstStyle/>
          <a:p>
            <a:r>
              <a:rPr lang="zh-CN" altLang="en-US" dirty="0"/>
              <a:t>命题变项的指派</a:t>
            </a:r>
            <a:r>
              <a:rPr lang="en-US" altLang="zh-CN" dirty="0"/>
              <a:t>/</a:t>
            </a:r>
            <a:r>
              <a:rPr lang="zh-CN" altLang="en-US" dirty="0"/>
              <a:t>赋值</a:t>
            </a:r>
            <a:endParaRPr lang="en-US" altLang="zh-CN" dirty="0"/>
          </a:p>
          <a:p>
            <a:pPr lvl="1"/>
            <a:r>
              <a:rPr lang="zh-CN" altLang="en-US" dirty="0"/>
              <a:t>给命题变项一个解释</a:t>
            </a:r>
          </a:p>
          <a:p>
            <a:pPr lvl="1"/>
            <a:r>
              <a:rPr lang="zh-CN" altLang="en-US" dirty="0"/>
              <a:t>给一个命题变项</a:t>
            </a:r>
            <a:r>
              <a:rPr lang="en-US" altLang="zh-CN" dirty="0"/>
              <a:t>p</a:t>
            </a:r>
            <a:r>
              <a:rPr lang="zh-CN" altLang="en-US" dirty="0"/>
              <a:t>指定一个特定命题或者一个真值</a:t>
            </a:r>
            <a:r>
              <a:rPr lang="en-US" altLang="zh-CN" dirty="0"/>
              <a:t>T</a:t>
            </a:r>
            <a:r>
              <a:rPr lang="zh-CN" altLang="en-US" dirty="0"/>
              <a:t>或</a:t>
            </a:r>
            <a:r>
              <a:rPr lang="en-US" altLang="zh-CN" dirty="0"/>
              <a:t>F, </a:t>
            </a:r>
            <a:r>
              <a:rPr lang="zh-CN" altLang="en-US" dirty="0"/>
              <a:t>从而确定</a:t>
            </a:r>
            <a:r>
              <a:rPr lang="en-US" altLang="zh-CN" dirty="0"/>
              <a:t>p</a:t>
            </a:r>
            <a:r>
              <a:rPr lang="zh-CN" altLang="en-US" dirty="0"/>
              <a:t>的真值</a:t>
            </a:r>
            <a:r>
              <a:rPr lang="en-US" altLang="zh-CN" dirty="0"/>
              <a:t>, </a:t>
            </a:r>
            <a:r>
              <a:rPr lang="zh-CN" altLang="en-US" dirty="0"/>
              <a:t>称为对</a:t>
            </a:r>
            <a:r>
              <a:rPr lang="en-US" altLang="zh-CN" dirty="0"/>
              <a:t>p</a:t>
            </a:r>
            <a:r>
              <a:rPr lang="zh-CN" altLang="en-US" dirty="0"/>
              <a:t>进行指派或者赋值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例：若</a:t>
            </a:r>
            <a:r>
              <a:rPr lang="en-US" altLang="zh-CN" dirty="0"/>
              <a:t>p</a:t>
            </a:r>
            <a:r>
              <a:rPr lang="zh-CN" altLang="en-US" dirty="0"/>
              <a:t>是命题变元</a:t>
            </a:r>
            <a:r>
              <a:rPr lang="en-US" altLang="zh-CN" dirty="0"/>
              <a:t>, p</a:t>
            </a:r>
            <a:r>
              <a:rPr lang="zh-CN" altLang="en-US" dirty="0"/>
              <a:t>：北京是中国的首都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指派</a:t>
            </a:r>
            <a:r>
              <a:rPr lang="en-US" altLang="zh-CN" dirty="0"/>
              <a:t>p</a:t>
            </a:r>
            <a:r>
              <a:rPr lang="zh-CN" altLang="en-US" dirty="0"/>
              <a:t>为命题“北京是中国的首都”</a:t>
            </a:r>
            <a:r>
              <a:rPr lang="en-US" altLang="zh-CN" dirty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命题符号化（命题翻译）</a:t>
            </a:r>
            <a:endParaRPr lang="en-US" altLang="zh-CN" dirty="0"/>
          </a:p>
          <a:p>
            <a:pPr lvl="1"/>
            <a:r>
              <a:rPr lang="zh-CN" altLang="en-US" dirty="0"/>
              <a:t>用命题标识符和命题联结词符号来表示命题</a:t>
            </a:r>
            <a:r>
              <a:rPr lang="en-US" altLang="zh-CN" dirty="0"/>
              <a:t>, </a:t>
            </a:r>
            <a:r>
              <a:rPr lang="zh-CN" altLang="en-US" dirty="0"/>
              <a:t>称为命题符号化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命题符号化的结果是</a:t>
            </a:r>
            <a:r>
              <a:rPr lang="zh-CN" altLang="en-US" dirty="0">
                <a:solidFill>
                  <a:srgbClr val="FF0000"/>
                </a:solidFill>
              </a:rPr>
              <a:t>命题公式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本课程用大写英文字母表示命题公式</a:t>
            </a:r>
            <a:r>
              <a:rPr lang="en-US" altLang="zh-CN" dirty="0"/>
              <a:t>, </a:t>
            </a:r>
            <a:r>
              <a:rPr lang="zh-CN" altLang="en-US" dirty="0"/>
              <a:t>如</a:t>
            </a:r>
            <a:r>
              <a:rPr lang="en-US" altLang="zh-CN" dirty="0"/>
              <a:t>A, A(p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四、命题标识符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29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0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8684150" y="488031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C</a:t>
            </a:r>
            <a:endParaRPr lang="zh-CN" altLang="en-US" sz="72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909062" y="670223"/>
            <a:ext cx="1981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02" name="PA_组合 101"/>
          <p:cNvGrpSpPr/>
          <p:nvPr>
            <p:custDataLst>
              <p:tags r:id="rId1"/>
            </p:custDataLst>
          </p:nvPr>
        </p:nvGrpSpPr>
        <p:grpSpPr>
          <a:xfrm>
            <a:off x="9451052" y="1012462"/>
            <a:ext cx="550414" cy="1410330"/>
            <a:chOff x="4385852" y="5208858"/>
            <a:chExt cx="982385" cy="2517173"/>
          </a:xfrm>
        </p:grpSpPr>
        <p:sp>
          <p:nvSpPr>
            <p:cNvPr id="103" name="等腰三角形 9"/>
            <p:cNvSpPr/>
            <p:nvPr/>
          </p:nvSpPr>
          <p:spPr>
            <a:xfrm rot="10800000">
              <a:off x="4385852" y="5597868"/>
              <a:ext cx="982385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4" name="立方体 103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2160000" y="24503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91591" y="2469657"/>
            <a:ext cx="313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数理逻辑简介</a:t>
            </a:r>
            <a:endParaRPr lang="en-US" altLang="zh-CN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552000" y="24503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00000" y="2469657"/>
            <a:ext cx="3469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命题逻辑的知识体系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160000" y="33497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91591" y="336831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</a:t>
            </a:r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命题与联结词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552000" y="33497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00000" y="3368315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</a:t>
            </a:r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命题公式及其赋值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内容提纲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54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139 L 3.75E-6 0.1305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11901 -4.81481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9037 3.7037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1.25E-6 0.12916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1.85185E-6 L 0.09037 1.85185E-6 " pathEditMode="relative" rAng="0" ptsTypes="AA">
                                      <p:cBhvr>
                                        <p:cTn id="29" dur="1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4.44444E-6 L 2.5E-6 0.12916 " pathEditMode="relative" rAng="0" ptsTypes="AA">
                                      <p:cBhvr>
                                        <p:cTn id="34" dur="1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1.85185E-6 L 0.09037 1.85185E-6 " pathEditMode="relative" rAng="0" ptsTypes="AA">
                                      <p:cBhvr>
                                        <p:cTn id="39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4.07407E-6 L -1.25E-6 0.12917 " pathEditMode="relative" rAng="0" ptsTypes="AA">
                                      <p:cBhvr>
                                        <p:cTn id="44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5.55112E-17 3.33333E-6 L 0.09036 3.33333E-6 " pathEditMode="relative" rAng="0" ptsTypes="AA">
                                      <p:cBhvr>
                                        <p:cTn id="49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5E-6 -4.07407E-6 L 2.5E-6 0.12917 " pathEditMode="relative" rAng="0" ptsTypes="AA">
                                      <p:cBhvr>
                                        <p:cTn id="54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375E-6 3.33333E-6 L 0.09036 3.33333E-6 " pathEditMode="relative" rAng="0" ptsTypes="AA">
                                      <p:cBhvr>
                                        <p:cTn id="59" dur="1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  <p:bldP spid="13" grpId="0" animBg="1"/>
      <p:bldP spid="13" grpId="1" animBg="1"/>
      <p:bldP spid="15" grpId="0"/>
      <p:bldP spid="15" grpId="1"/>
      <p:bldP spid="19" grpId="0" animBg="1"/>
      <p:bldP spid="19" grpId="1" animBg="1"/>
      <p:bldP spid="21" grpId="0"/>
      <p:bldP spid="21" grpId="1"/>
      <p:bldP spid="24" grpId="0" animBg="1"/>
      <p:bldP spid="24" grpId="1" animBg="1"/>
      <p:bldP spid="25" grpId="0"/>
      <p:bldP spid="25" grpId="1"/>
      <p:bldP spid="28" grpId="0" animBg="1"/>
      <p:bldP spid="28" grpId="1" animBg="1"/>
      <p:bldP spid="29" grpId="0"/>
      <p:bldP spid="2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6120000" cy="5239127"/>
              </a:xfrm>
            </p:spPr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：判断下列命题的真值</a:t>
                </a:r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有理数是不对的；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(2) 2</a:t>
                </a:r>
                <a:r>
                  <a:rPr lang="zh-CN" altLang="en-US" dirty="0"/>
                  <a:t>是偶素数；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(3) 2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是素数；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(4)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是素数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也是素数；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(5) 2</a:t>
                </a:r>
                <a:r>
                  <a:rPr lang="zh-CN" altLang="en-US" dirty="0"/>
                  <a:t>是素数当且仅当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也是素数</a:t>
                </a:r>
                <a:r>
                  <a:rPr lang="en-US" altLang="zh-CN" dirty="0"/>
                  <a:t>. </a:t>
                </a:r>
              </a:p>
              <a:p>
                <a:r>
                  <a:rPr lang="zh-CN" altLang="en-US" dirty="0"/>
                  <a:t>解：先找出原子命题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并符号化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是有理数；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q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是素数；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r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是偶数；</a:t>
                </a:r>
              </a:p>
            </p:txBody>
          </p:sp>
        </mc:Choice>
        <mc:Fallback xmlns="">
          <p:sp>
            <p:nvSpPr>
              <p:cNvPr id="13" name="内容占位符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6120000" cy="5239127"/>
              </a:xfrm>
              <a:blipFill>
                <a:blip r:embed="rId3"/>
                <a:stretch>
                  <a:fillRect l="-2092" t="-1744" b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18" name="内容占位符 12"/>
          <p:cNvSpPr txBox="1">
            <a:spLocks/>
          </p:cNvSpPr>
          <p:nvPr/>
        </p:nvSpPr>
        <p:spPr>
          <a:xfrm>
            <a:off x="6300000" y="1008000"/>
            <a:ext cx="5400000" cy="515525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88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3000" kern="120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defRPr>
            </a:lvl1pPr>
            <a:lvl2pPr marL="504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 sz="2800" b="1" kern="120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cs typeface="+mn-cs"/>
              </a:defRPr>
            </a:lvl2pPr>
            <a:lvl3pPr marL="792000" indent="-32385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Ä"/>
              <a:defRPr sz="2600" kern="120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是素数；</a:t>
            </a:r>
            <a:endParaRPr lang="en-US" altLang="zh-CN" dirty="0"/>
          </a:p>
          <a:p>
            <a:pPr lvl="2"/>
            <a:r>
              <a:rPr lang="en-US" altLang="zh-CN" dirty="0"/>
              <a:t> t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是素数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然后</a:t>
            </a:r>
            <a:r>
              <a:rPr lang="en-US" altLang="zh-CN" dirty="0"/>
              <a:t>, </a:t>
            </a:r>
            <a:r>
              <a:rPr lang="zh-CN" altLang="en-US" dirty="0"/>
              <a:t>判断原子命题的真值</a:t>
            </a:r>
            <a:endParaRPr lang="en-US" altLang="zh-CN" dirty="0"/>
          </a:p>
          <a:p>
            <a:pPr lvl="2"/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的真值为</a:t>
            </a:r>
            <a:r>
              <a:rPr lang="en-US" altLang="zh-CN" dirty="0"/>
              <a:t>F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的真值为</a:t>
            </a:r>
            <a:r>
              <a:rPr lang="en-US" altLang="zh-CN" dirty="0"/>
              <a:t>T. </a:t>
            </a:r>
          </a:p>
          <a:p>
            <a:pPr lvl="1"/>
            <a:r>
              <a:rPr lang="zh-CN" altLang="en-US" dirty="0"/>
              <a:t>再将原子命题符号代入原命题</a:t>
            </a:r>
            <a:endParaRPr lang="en-US" altLang="zh-CN" dirty="0"/>
          </a:p>
          <a:p>
            <a:pPr lvl="2"/>
            <a:r>
              <a:rPr lang="en-US" altLang="zh-CN" dirty="0"/>
              <a:t>(1)p</a:t>
            </a:r>
            <a:r>
              <a:rPr lang="zh-CN" altLang="en-US" dirty="0"/>
              <a:t>的否定；</a:t>
            </a:r>
            <a:r>
              <a:rPr lang="en-US" altLang="zh-CN" dirty="0"/>
              <a:t>(2)q</a:t>
            </a:r>
            <a:r>
              <a:rPr lang="zh-CN" altLang="en-US" dirty="0"/>
              <a:t>且</a:t>
            </a:r>
            <a:r>
              <a:rPr lang="en-US" altLang="zh-CN" dirty="0"/>
              <a:t>r</a:t>
            </a:r>
            <a:r>
              <a:rPr lang="zh-CN" altLang="en-US" dirty="0"/>
              <a:t>；</a:t>
            </a:r>
            <a:r>
              <a:rPr lang="en-US" altLang="zh-CN" dirty="0"/>
              <a:t>(3)q</a:t>
            </a:r>
            <a:r>
              <a:rPr lang="zh-CN" altLang="en-US" dirty="0"/>
              <a:t>或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r>
              <a:rPr lang="en-US" altLang="zh-CN" dirty="0"/>
              <a:t>(4)</a:t>
            </a:r>
            <a:r>
              <a:rPr lang="zh-CN" altLang="en-US" dirty="0"/>
              <a:t>如果</a:t>
            </a:r>
            <a:r>
              <a:rPr lang="en-US" altLang="zh-CN" dirty="0"/>
              <a:t>q, </a:t>
            </a:r>
            <a:r>
              <a:rPr lang="zh-CN" altLang="en-US" dirty="0"/>
              <a:t>那么</a:t>
            </a:r>
            <a:r>
              <a:rPr lang="en-US" altLang="zh-CN" dirty="0"/>
              <a:t>s</a:t>
            </a:r>
            <a:r>
              <a:rPr lang="zh-CN" altLang="en-US" dirty="0"/>
              <a:t>；</a:t>
            </a:r>
            <a:r>
              <a:rPr lang="en-US" altLang="zh-CN" dirty="0"/>
              <a:t>(5)q</a:t>
            </a:r>
            <a:r>
              <a:rPr lang="zh-CN" altLang="en-US" dirty="0"/>
              <a:t>当且仅当</a:t>
            </a:r>
            <a:r>
              <a:rPr lang="en-US" altLang="zh-CN" dirty="0"/>
              <a:t>s. </a:t>
            </a:r>
          </a:p>
          <a:p>
            <a:pPr lvl="1"/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真值为</a:t>
            </a:r>
            <a:r>
              <a:rPr lang="en-US" altLang="zh-CN" dirty="0"/>
              <a:t>(1)T, (2)T, (3)T, (4)T, (5)T. 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358425" y="900000"/>
            <a:ext cx="0" cy="525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30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2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4585871"/>
              </a:xfrm>
            </p:spPr>
            <p:txBody>
              <a:bodyPr/>
              <a:lstStyle/>
              <a:p>
                <a:r>
                  <a:rPr lang="zh-CN" altLang="en-US" dirty="0"/>
                  <a:t>什么是命题联结词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/>
                  <a:t>命题联结词是联结命题与命题的字词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也称逻辑联结词</a:t>
                </a:r>
                <a:r>
                  <a:rPr lang="en-US" altLang="zh-CN" dirty="0"/>
                  <a:t>. 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/>
                  <a:t>命题联结词是自然语言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连词</a:t>
                </a:r>
                <a:r>
                  <a:rPr lang="zh-CN" altLang="en-US" dirty="0"/>
                  <a:t>的逻辑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抽象</a:t>
                </a:r>
                <a:r>
                  <a:rPr lang="zh-CN" altLang="en-US" dirty="0"/>
                  <a:t>和严格定义（消除二义性）</a:t>
                </a:r>
                <a:r>
                  <a:rPr lang="en-US" altLang="zh-CN" dirty="0"/>
                  <a:t>. 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/>
                  <a:t>命题联结词是构成复合命题的关键元素</a:t>
                </a:r>
                <a:r>
                  <a:rPr lang="en-US" altLang="zh-CN" dirty="0"/>
                  <a:t>. 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/>
                  <a:t>命题联结词的符号化表示就是逻辑运算符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实现复合命题的符号化</a:t>
                </a:r>
                <a:r>
                  <a:rPr lang="en-US" altLang="zh-CN" dirty="0"/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/>
                  <a:t>6</a:t>
                </a:r>
                <a:r>
                  <a:rPr lang="zh-CN" altLang="en-US" dirty="0"/>
                  <a:t>个常用的命题联结词及其表示符号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否定“</a:t>
                </a:r>
                <a:r>
                  <a:rPr lang="en-US" altLang="zh-CN" dirty="0"/>
                  <a:t>¬</a:t>
                </a:r>
                <a:r>
                  <a:rPr lang="zh-CN" altLang="en-US" dirty="0"/>
                  <a:t>”            </a:t>
                </a:r>
                <a:r>
                  <a:rPr lang="en-US" altLang="zh-CN" dirty="0"/>
                  <a:t>(2) </a:t>
                </a:r>
                <a:r>
                  <a:rPr lang="zh-CN" altLang="en-US" dirty="0"/>
                  <a:t>合取“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∧</a:t>
                </a:r>
                <a:r>
                  <a:rPr lang="zh-CN" altLang="en-US" dirty="0"/>
                  <a:t>”        </a:t>
                </a:r>
                <a:r>
                  <a:rPr lang="en-US" altLang="zh-CN" dirty="0"/>
                  <a:t>(3) </a:t>
                </a:r>
                <a:r>
                  <a:rPr lang="zh-CN" altLang="en-US" dirty="0"/>
                  <a:t>析取“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∨</a:t>
                </a:r>
                <a:r>
                  <a:rPr lang="zh-CN" altLang="en-US" dirty="0"/>
                  <a:t>”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(4) </a:t>
                </a:r>
                <a:r>
                  <a:rPr lang="zh-CN" altLang="en-US" dirty="0"/>
                  <a:t>条件“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zh-CN" altLang="en-US" dirty="0"/>
                  <a:t>”           </a:t>
                </a:r>
                <a:r>
                  <a:rPr lang="en-US" altLang="zh-CN" dirty="0"/>
                  <a:t>(5) </a:t>
                </a:r>
                <a:r>
                  <a:rPr lang="zh-CN" altLang="en-US" dirty="0"/>
                  <a:t>双条件“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↔</a:t>
                </a:r>
                <a:r>
                  <a:rPr lang="zh-CN" altLang="en-US" dirty="0"/>
                  <a:t>”    </a:t>
                </a:r>
                <a:r>
                  <a:rPr lang="en-US" altLang="zh-CN" dirty="0"/>
                  <a:t>(6)</a:t>
                </a:r>
                <a:r>
                  <a:rPr lang="zh-CN" altLang="en-US" dirty="0"/>
                  <a:t>异或“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</m:e>
                    </m:acc>
                  </m:oMath>
                </a14:m>
                <a:r>
                  <a:rPr lang="zh-CN" altLang="en-US" dirty="0"/>
                  <a:t>”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4585871"/>
              </a:xfrm>
              <a:blipFill>
                <a:blip r:embed="rId2"/>
                <a:stretch>
                  <a:fillRect l="-1148" t="-1992" b="-2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31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6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662815"/>
          </a:xfrm>
        </p:spPr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否定联结词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zh-CN" altLang="en-US" dirty="0"/>
              <a:t>：设</a:t>
            </a:r>
            <a:r>
              <a:rPr lang="en-US" altLang="zh-CN" dirty="0"/>
              <a:t>p</a:t>
            </a:r>
            <a:r>
              <a:rPr lang="zh-CN" altLang="en-US" dirty="0"/>
              <a:t>为命题</a:t>
            </a:r>
            <a:r>
              <a:rPr lang="en-US" altLang="zh-CN" dirty="0"/>
              <a:t>, </a:t>
            </a:r>
            <a:r>
              <a:rPr lang="zh-CN" altLang="en-US" dirty="0"/>
              <a:t>复合命题“非</a:t>
            </a:r>
            <a:r>
              <a:rPr lang="en-US" altLang="zh-CN" dirty="0"/>
              <a:t>p</a:t>
            </a:r>
            <a:r>
              <a:rPr lang="zh-CN" altLang="en-US" dirty="0"/>
              <a:t>”或“</a:t>
            </a:r>
            <a:r>
              <a:rPr lang="en-US" altLang="zh-CN" dirty="0"/>
              <a:t>p</a:t>
            </a:r>
            <a:r>
              <a:rPr lang="zh-CN" altLang="en-US" dirty="0"/>
              <a:t>的否定”称为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否定式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¬p</a:t>
            </a:r>
            <a:r>
              <a:rPr lang="zh-CN" altLang="en-US" dirty="0"/>
              <a:t>；符号“</a:t>
            </a:r>
            <a:r>
              <a:rPr lang="en-US" altLang="zh-CN" dirty="0"/>
              <a:t>¬</a:t>
            </a:r>
            <a:r>
              <a:rPr lang="zh-CN" altLang="en-US" dirty="0"/>
              <a:t>”表示否定联结词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运算规则</a:t>
            </a:r>
            <a:r>
              <a:rPr lang="zh-CN" altLang="en-US" dirty="0"/>
              <a:t>：</a:t>
            </a:r>
            <a:r>
              <a:rPr lang="en-US" altLang="zh-CN" dirty="0"/>
              <a:t>¬p</a:t>
            </a:r>
            <a:r>
              <a:rPr lang="zh-CN" altLang="en-US" dirty="0"/>
              <a:t>为真当且仅当</a:t>
            </a:r>
            <a:r>
              <a:rPr lang="en-US" altLang="zh-CN" dirty="0"/>
              <a:t>p</a:t>
            </a:r>
            <a:r>
              <a:rPr lang="zh-CN" altLang="en-US" dirty="0"/>
              <a:t>为假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否定联结词</a:t>
            </a:r>
            <a:r>
              <a:rPr lang="en-US" altLang="zh-CN" dirty="0"/>
              <a:t>¬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一元运算</a:t>
            </a:r>
            <a:r>
              <a:rPr lang="en-US" altLang="zh-CN" dirty="0"/>
              <a:t>, </a:t>
            </a:r>
            <a:r>
              <a:rPr lang="zh-CN" altLang="en-US" dirty="0"/>
              <a:t>类似于</a:t>
            </a:r>
            <a:r>
              <a:rPr lang="zh-CN" altLang="en-US" dirty="0">
                <a:solidFill>
                  <a:srgbClr val="FF0000"/>
                </a:solidFill>
              </a:rPr>
              <a:t>自然语言表示否定</a:t>
            </a:r>
            <a:r>
              <a:rPr lang="zh-CN" altLang="en-US" dirty="0"/>
              <a:t>的字词</a:t>
            </a:r>
            <a:r>
              <a:rPr lang="en-US" altLang="zh-CN" dirty="0"/>
              <a:t>. 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举例：</a:t>
            </a:r>
            <a:r>
              <a:rPr lang="en-US" altLang="zh-CN" dirty="0"/>
              <a:t>p</a:t>
            </a:r>
            <a:r>
              <a:rPr lang="zh-CN" altLang="en-US" dirty="0"/>
              <a:t>表示“每一种生物都是动物”</a:t>
            </a:r>
            <a:r>
              <a:rPr lang="en-US" altLang="zh-CN" dirty="0"/>
              <a:t>. </a:t>
            </a:r>
            <a:r>
              <a:rPr lang="zh-CN" altLang="en-US" dirty="0"/>
              <a:t>请问：</a:t>
            </a:r>
            <a:r>
              <a:rPr lang="en-US" altLang="zh-CN" dirty="0"/>
              <a:t>¬p</a:t>
            </a:r>
            <a:r>
              <a:rPr lang="zh-CN" altLang="en-US" dirty="0"/>
              <a:t>是什么意思？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解：可能存在两种理解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）每一种生物都不是动物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）有一些生物不是动物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15822" y="4099795"/>
            <a:ext cx="3744000" cy="2124000"/>
            <a:chOff x="7021832" y="1634247"/>
            <a:chExt cx="3744000" cy="2425343"/>
          </a:xfrm>
        </p:grpSpPr>
        <p:pic>
          <p:nvPicPr>
            <p:cNvPr id="19" name="Picture 7" descr="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832" y="1634247"/>
              <a:ext cx="3744000" cy="2425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7164000" y="1757430"/>
              <a:ext cx="3456000" cy="16836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44000" tIns="72000" rIns="144000" bIns="720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just">
                <a:spcBef>
                  <a:spcPts val="0"/>
                </a:spcBef>
                <a:buClr>
                  <a:srgbClr val="FF0000"/>
                </a:buClr>
                <a:buSzTx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对量化命题的否定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需要同时对动词和量化词加以否定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íśļîdé">
            <a:extLst>
              <a:ext uri="{FF2B5EF4-FFF2-40B4-BE49-F238E27FC236}">
                <a16:creationId xmlns:a16="http://schemas.microsoft.com/office/drawing/2014/main" id="{857FD52D-7C5E-4FB1-92A3-D323E570EFD5}"/>
              </a:ext>
            </a:extLst>
          </p:cNvPr>
          <p:cNvSpPr>
            <a:spLocks noChangeAspect="1"/>
          </p:cNvSpPr>
          <p:nvPr/>
        </p:nvSpPr>
        <p:spPr bwMode="auto">
          <a:xfrm>
            <a:off x="1368000" y="5220000"/>
            <a:ext cx="571651" cy="468000"/>
          </a:xfrm>
          <a:custGeom>
            <a:avLst/>
            <a:gdLst>
              <a:gd name="T0" fmla="*/ 127 w 127"/>
              <a:gd name="T1" fmla="*/ 14 h 104"/>
              <a:gd name="T2" fmla="*/ 38 w 127"/>
              <a:gd name="T3" fmla="*/ 104 h 104"/>
              <a:gd name="T4" fmla="*/ 0 w 127"/>
              <a:gd name="T5" fmla="*/ 54 h 104"/>
              <a:gd name="T6" fmla="*/ 13 w 127"/>
              <a:gd name="T7" fmla="*/ 43 h 104"/>
              <a:gd name="T8" fmla="*/ 39 w 127"/>
              <a:gd name="T9" fmla="*/ 78 h 104"/>
              <a:gd name="T10" fmla="*/ 117 w 127"/>
              <a:gd name="T11" fmla="*/ 0 h 104"/>
              <a:gd name="T12" fmla="*/ 127 w 127"/>
              <a:gd name="T13" fmla="*/ 1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104">
                <a:moveTo>
                  <a:pt x="127" y="14"/>
                </a:moveTo>
                <a:cubicBezTo>
                  <a:pt x="38" y="104"/>
                  <a:pt x="38" y="104"/>
                  <a:pt x="38" y="104"/>
                </a:cubicBezTo>
                <a:cubicBezTo>
                  <a:pt x="32" y="95"/>
                  <a:pt x="0" y="54"/>
                  <a:pt x="0" y="54"/>
                </a:cubicBezTo>
                <a:cubicBezTo>
                  <a:pt x="4" y="50"/>
                  <a:pt x="9" y="46"/>
                  <a:pt x="13" y="43"/>
                </a:cubicBezTo>
                <a:cubicBezTo>
                  <a:pt x="39" y="78"/>
                  <a:pt x="39" y="78"/>
                  <a:pt x="39" y="78"/>
                </a:cubicBezTo>
                <a:cubicBezTo>
                  <a:pt x="117" y="0"/>
                  <a:pt x="117" y="0"/>
                  <a:pt x="117" y="0"/>
                </a:cubicBezTo>
                <a:cubicBezTo>
                  <a:pt x="121" y="4"/>
                  <a:pt x="124" y="9"/>
                  <a:pt x="127" y="1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32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9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16813"/>
          </a:xfrm>
        </p:spPr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合取联结词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zh-CN" altLang="en-US" dirty="0"/>
              <a:t>：设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为两个命题</a:t>
            </a:r>
            <a:r>
              <a:rPr lang="en-US" altLang="zh-CN" dirty="0"/>
              <a:t>, </a:t>
            </a:r>
            <a:r>
              <a:rPr lang="zh-CN" altLang="en-US" dirty="0"/>
              <a:t>复合命题“</a:t>
            </a:r>
            <a:r>
              <a:rPr lang="en-US" altLang="zh-CN" dirty="0"/>
              <a:t>p</a:t>
            </a:r>
            <a:r>
              <a:rPr lang="zh-CN" altLang="en-US" dirty="0"/>
              <a:t>并且</a:t>
            </a:r>
            <a:r>
              <a:rPr lang="en-US" altLang="zh-CN" dirty="0"/>
              <a:t>q</a:t>
            </a:r>
            <a:r>
              <a:rPr lang="zh-CN" altLang="en-US" dirty="0"/>
              <a:t>”或“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”称为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合取式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zh-CN" altLang="en-US" dirty="0"/>
              <a:t>；符号“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/>
              <a:t>表示合取联结词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运算规则</a:t>
            </a:r>
            <a:r>
              <a:rPr lang="zh-CN" altLang="en-US" dirty="0"/>
              <a:t>：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zh-CN" altLang="en-US" dirty="0"/>
              <a:t>为真当且仅当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同时为真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合取联结词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二元运算</a:t>
            </a:r>
            <a:r>
              <a:rPr lang="en-US" altLang="zh-CN" dirty="0"/>
              <a:t>, </a:t>
            </a:r>
            <a:r>
              <a:rPr lang="zh-CN" altLang="en-US" dirty="0"/>
              <a:t>且有交换律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自然语言</a:t>
            </a:r>
            <a:r>
              <a:rPr lang="zh-CN" altLang="en-US" dirty="0"/>
              <a:t>：与</a:t>
            </a:r>
            <a:r>
              <a:rPr lang="en-US" altLang="zh-CN" dirty="0"/>
              <a:t>, </a:t>
            </a:r>
            <a:r>
              <a:rPr lang="zh-CN" altLang="en-US" dirty="0"/>
              <a:t>并且、既</a:t>
            </a:r>
            <a:r>
              <a:rPr lang="en-US" altLang="zh-CN" dirty="0"/>
              <a:t>…</a:t>
            </a:r>
            <a:r>
              <a:rPr lang="zh-CN" altLang="en-US" dirty="0"/>
              <a:t>又</a:t>
            </a:r>
            <a:r>
              <a:rPr lang="en-US" altLang="zh-CN" dirty="0"/>
              <a:t>…, </a:t>
            </a:r>
            <a:r>
              <a:rPr lang="zh-CN" altLang="en-US" dirty="0"/>
              <a:t>不但</a:t>
            </a:r>
            <a:r>
              <a:rPr lang="en-US" altLang="zh-CN" dirty="0"/>
              <a:t>…</a:t>
            </a:r>
            <a:r>
              <a:rPr lang="zh-CN" altLang="en-US" dirty="0"/>
              <a:t>而且</a:t>
            </a:r>
            <a:r>
              <a:rPr lang="en-US" altLang="zh-CN" dirty="0"/>
              <a:t>…, </a:t>
            </a:r>
            <a:r>
              <a:rPr lang="zh-CN" altLang="en-US" dirty="0"/>
              <a:t>虽然</a:t>
            </a:r>
            <a:r>
              <a:rPr lang="en-US" altLang="zh-CN" dirty="0"/>
              <a:t>…</a:t>
            </a:r>
            <a:r>
              <a:rPr lang="zh-CN" altLang="en-US" dirty="0"/>
              <a:t>但是</a:t>
            </a:r>
            <a:r>
              <a:rPr lang="en-US" altLang="zh-CN" dirty="0"/>
              <a:t>…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举例：</a:t>
            </a:r>
            <a:r>
              <a:rPr lang="en-US" altLang="zh-CN" dirty="0"/>
              <a:t>p</a:t>
            </a:r>
            <a:r>
              <a:rPr lang="zh-CN" altLang="en-US" dirty="0"/>
              <a:t>表示“李平聪明”</a:t>
            </a:r>
            <a:r>
              <a:rPr lang="en-US" altLang="zh-CN" dirty="0"/>
              <a:t>, q</a:t>
            </a:r>
            <a:r>
              <a:rPr lang="zh-CN" altLang="en-US" dirty="0"/>
              <a:t>表示“李平用功”</a:t>
            </a:r>
            <a:r>
              <a:rPr lang="en-US" altLang="zh-CN" dirty="0"/>
              <a:t>. </a:t>
            </a:r>
            <a:r>
              <a:rPr lang="zh-CN" altLang="en-US" dirty="0"/>
              <a:t>请将下列命题符号化：</a:t>
            </a:r>
            <a:endParaRPr lang="en-US" altLang="zh-CN" dirty="0"/>
          </a:p>
          <a:p>
            <a:pPr lvl="1"/>
            <a:r>
              <a:rPr lang="zh-CN" altLang="en-US" dirty="0"/>
              <a:t>李平既聪明又用功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李平虽然聪明</a:t>
            </a:r>
            <a:r>
              <a:rPr lang="en-US" altLang="zh-CN" dirty="0"/>
              <a:t>, </a:t>
            </a:r>
            <a:r>
              <a:rPr lang="zh-CN" altLang="en-US" dirty="0"/>
              <a:t>但不用功</a:t>
            </a:r>
            <a:r>
              <a:rPr lang="en-US" altLang="zh-CN" dirty="0"/>
              <a:t>.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32000" y="5112000"/>
            <a:ext cx="57348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1" indent="-28800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(c)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李平不但聪明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而且用功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.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</a:t>
            </a:r>
          </a:p>
          <a:p>
            <a:pPr marL="288000" lvl="1" indent="-28800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(d)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李平不是不聪明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而是不用功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. </a:t>
            </a:r>
            <a:endParaRPr lang="zh-CN" altLang="en-US" sz="28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33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3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647426"/>
          </a:xfrm>
        </p:spPr>
        <p:txBody>
          <a:bodyPr/>
          <a:lstStyle/>
          <a:p>
            <a:r>
              <a:rPr lang="en-US" altLang="zh-CN" dirty="0"/>
              <a:t>(3) </a:t>
            </a:r>
            <a:r>
              <a:rPr lang="zh-CN" altLang="en-US" dirty="0"/>
              <a:t>析取联结词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zh-CN" altLang="en-US" dirty="0"/>
              <a:t>：设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为两个命题</a:t>
            </a:r>
            <a:r>
              <a:rPr lang="en-US" altLang="zh-CN" dirty="0"/>
              <a:t>, </a:t>
            </a:r>
            <a:r>
              <a:rPr lang="zh-CN" altLang="en-US" dirty="0"/>
              <a:t>复合命题“</a:t>
            </a:r>
            <a:r>
              <a:rPr lang="en-US" altLang="zh-CN" dirty="0"/>
              <a:t>p</a:t>
            </a:r>
            <a:r>
              <a:rPr lang="zh-CN" altLang="en-US" dirty="0"/>
              <a:t>或</a:t>
            </a:r>
            <a:r>
              <a:rPr lang="en-US" altLang="zh-CN" dirty="0"/>
              <a:t>q</a:t>
            </a:r>
            <a:r>
              <a:rPr lang="zh-CN" altLang="en-US" dirty="0"/>
              <a:t>”称为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析取式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/>
              <a:t>q</a:t>
            </a:r>
            <a:r>
              <a:rPr lang="zh-CN" altLang="en-US" dirty="0"/>
              <a:t>；符号“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zh-CN" altLang="en-US" dirty="0"/>
              <a:t>”表示析取联结词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运算规则</a:t>
            </a:r>
            <a:r>
              <a:rPr lang="zh-CN" altLang="en-US" dirty="0"/>
              <a:t>：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/>
              <a:t>q</a:t>
            </a:r>
            <a:r>
              <a:rPr lang="zh-CN" altLang="en-US" dirty="0"/>
              <a:t>为假当且仅当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同时为假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析取联结词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二元运算</a:t>
            </a:r>
            <a:r>
              <a:rPr lang="en-US" altLang="zh-CN" dirty="0"/>
              <a:t>, </a:t>
            </a:r>
            <a:r>
              <a:rPr lang="zh-CN" altLang="en-US" dirty="0"/>
              <a:t>且有交换律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自然语言</a:t>
            </a:r>
            <a:r>
              <a:rPr lang="zh-CN" altLang="en-US" dirty="0"/>
              <a:t>：或</a:t>
            </a:r>
            <a:r>
              <a:rPr lang="en-US" altLang="zh-CN" dirty="0"/>
              <a:t>, </a:t>
            </a:r>
            <a:r>
              <a:rPr lang="zh-CN" altLang="en-US" dirty="0"/>
              <a:t>或者</a:t>
            </a:r>
            <a:r>
              <a:rPr lang="en-US" altLang="zh-CN" dirty="0"/>
              <a:t>, …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自然语言“或”的二义性</a:t>
            </a:r>
            <a:endParaRPr lang="en-US" altLang="zh-CN" dirty="0"/>
          </a:p>
          <a:p>
            <a:pPr lvl="1"/>
            <a:r>
              <a:rPr lang="zh-CN" altLang="en-US" dirty="0"/>
              <a:t>相容或（可兼或）：联结的多个命题可同时成立；</a:t>
            </a:r>
            <a:endParaRPr lang="en-US" altLang="zh-CN" dirty="0"/>
          </a:p>
          <a:p>
            <a:pPr lvl="1"/>
            <a:r>
              <a:rPr lang="zh-CN" altLang="en-US" dirty="0"/>
              <a:t>排斥或（不可兼或）：联结的多个命题不能同时成立</a:t>
            </a:r>
            <a:r>
              <a:rPr lang="en-US" altLang="zh-CN" dirty="0"/>
              <a:t>.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34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8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）析取联结词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6480000" cy="5155257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：将下列命题符号化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我今晚写字或看书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灯泡有故障或者线路有故障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今天下雨或打雷</a:t>
            </a:r>
            <a:r>
              <a:rPr lang="en-US" altLang="zh-CN" dirty="0"/>
              <a:t>. 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小王乘火车或乘飞机去广州</a:t>
            </a:r>
            <a:r>
              <a:rPr lang="en-US" altLang="zh-CN" dirty="0"/>
              <a:t>. </a:t>
            </a:r>
            <a:r>
              <a:rPr lang="zh-CN" altLang="en-US" dirty="0"/>
              <a:t>   </a:t>
            </a:r>
          </a:p>
          <a:p>
            <a:pPr lvl="1"/>
            <a:r>
              <a:rPr lang="en-US" altLang="zh-CN" dirty="0"/>
              <a:t>(5) </a:t>
            </a:r>
            <a:r>
              <a:rPr lang="zh-CN" altLang="en-US" dirty="0"/>
              <a:t>派小王或小赵中的一个去上海</a:t>
            </a:r>
            <a:r>
              <a:rPr lang="en-US" altLang="zh-CN" dirty="0"/>
              <a:t>. 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解：先找出原子命题并符号化</a:t>
            </a:r>
            <a:endParaRPr lang="en-US" altLang="zh-CN" dirty="0"/>
          </a:p>
          <a:p>
            <a:pPr marL="468150" lvl="2" indent="0" algn="l">
              <a:buNone/>
            </a:pPr>
            <a:r>
              <a:rPr lang="en-US" altLang="zh-CN" dirty="0"/>
              <a:t>(1) p</a:t>
            </a:r>
            <a:r>
              <a:rPr lang="zh-CN" altLang="en-US" dirty="0"/>
              <a:t>：我今晚写字；</a:t>
            </a:r>
            <a:r>
              <a:rPr lang="en-US" altLang="zh-CN" dirty="0"/>
              <a:t>q</a:t>
            </a:r>
            <a:r>
              <a:rPr lang="zh-CN" altLang="en-US" dirty="0"/>
              <a:t>：我今晚看书</a:t>
            </a:r>
            <a:r>
              <a:rPr lang="en-US" altLang="zh-CN" dirty="0"/>
              <a:t>. </a:t>
            </a:r>
          </a:p>
          <a:p>
            <a:pPr marL="468150" lvl="2" indent="0" algn="l">
              <a:buNone/>
            </a:pPr>
            <a:r>
              <a:rPr lang="en-US" altLang="zh-CN" dirty="0"/>
              <a:t>(2) r</a:t>
            </a:r>
            <a:r>
              <a:rPr lang="zh-CN" altLang="en-US" dirty="0"/>
              <a:t>：灯泡有故障；</a:t>
            </a:r>
            <a:r>
              <a:rPr lang="en-US" altLang="zh-CN" dirty="0"/>
              <a:t>s</a:t>
            </a:r>
            <a:r>
              <a:rPr lang="zh-CN" altLang="en-US" dirty="0"/>
              <a:t>：线路有故障</a:t>
            </a:r>
            <a:r>
              <a:rPr lang="en-US" altLang="zh-CN" dirty="0"/>
              <a:t>. </a:t>
            </a:r>
          </a:p>
          <a:p>
            <a:pPr marL="468150" lvl="2" indent="0" algn="l">
              <a:buNone/>
            </a:pPr>
            <a:r>
              <a:rPr lang="en-US" altLang="zh-CN" dirty="0"/>
              <a:t>(3) t</a:t>
            </a:r>
            <a:r>
              <a:rPr lang="zh-CN" altLang="en-US" dirty="0"/>
              <a:t>：今天下雨；</a:t>
            </a:r>
            <a:r>
              <a:rPr lang="en-US" altLang="zh-CN" dirty="0"/>
              <a:t>u</a:t>
            </a:r>
            <a:r>
              <a:rPr lang="zh-CN" altLang="en-US" dirty="0"/>
              <a:t>：今天打雷</a:t>
            </a:r>
            <a:r>
              <a:rPr lang="en-US" altLang="zh-CN" dirty="0"/>
              <a:t>.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7020000" y="1296000"/>
            <a:ext cx="4680000" cy="48628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88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3000" kern="120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defRPr>
            </a:lvl1pPr>
            <a:lvl2pPr marL="504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 sz="2800" b="1" kern="120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cs typeface="+mn-cs"/>
              </a:defRPr>
            </a:lvl2pPr>
            <a:lvl3pPr marL="792000" indent="-32385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Ä"/>
              <a:defRPr sz="2600" kern="120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150" lvl="2" indent="0" algn="l">
              <a:buNone/>
            </a:pPr>
            <a:r>
              <a:rPr lang="en-US" altLang="zh-CN" dirty="0"/>
              <a:t>(4) v</a:t>
            </a:r>
            <a:r>
              <a:rPr lang="zh-CN" altLang="en-US" dirty="0"/>
              <a:t>：小王乘火车去广州；</a:t>
            </a:r>
            <a:endParaRPr lang="en-US" altLang="zh-CN" dirty="0"/>
          </a:p>
          <a:p>
            <a:pPr marL="684000" lvl="2" indent="0" algn="l" defTabSz="625475">
              <a:buNone/>
            </a:pPr>
            <a:r>
              <a:rPr lang="en-US" altLang="zh-CN" dirty="0"/>
              <a:t>w</a:t>
            </a:r>
            <a:r>
              <a:rPr lang="zh-CN" altLang="en-US" dirty="0"/>
              <a:t>：小王乘飞机去广州</a:t>
            </a:r>
            <a:r>
              <a:rPr lang="en-US" altLang="zh-CN" dirty="0"/>
              <a:t>. </a:t>
            </a:r>
          </a:p>
          <a:p>
            <a:pPr marL="252150" lvl="2" indent="0" algn="l">
              <a:buNone/>
            </a:pPr>
            <a:r>
              <a:rPr lang="en-US" altLang="zh-CN" dirty="0"/>
              <a:t>(5) x</a:t>
            </a:r>
            <a:r>
              <a:rPr lang="zh-CN" altLang="en-US" dirty="0"/>
              <a:t>：派小王去上海；</a:t>
            </a:r>
            <a:endParaRPr lang="en-US" altLang="zh-CN" dirty="0"/>
          </a:p>
          <a:p>
            <a:pPr marL="720000" lvl="2" indent="0" algn="l">
              <a:buNone/>
            </a:pPr>
            <a:r>
              <a:rPr lang="en-US" altLang="zh-CN" dirty="0"/>
              <a:t>y</a:t>
            </a:r>
            <a:r>
              <a:rPr lang="zh-CN" altLang="en-US" dirty="0"/>
              <a:t>：派小赵去上海</a:t>
            </a:r>
            <a:r>
              <a:rPr lang="en-US" altLang="zh-CN" dirty="0"/>
              <a:t>. </a:t>
            </a:r>
          </a:p>
          <a:p>
            <a:pPr marL="288000" lvl="1" algn="l">
              <a:spcBef>
                <a:spcPts val="1200"/>
              </a:spcBef>
            </a:pPr>
            <a:r>
              <a:rPr lang="zh-CN" altLang="en-US" sz="2600" dirty="0"/>
              <a:t>各命题符号化如下</a:t>
            </a:r>
            <a:endParaRPr lang="en-US" altLang="zh-CN" sz="2600" dirty="0"/>
          </a:p>
          <a:p>
            <a:pPr marL="252150" lvl="2" indent="0" algn="l">
              <a:buNone/>
            </a:pPr>
            <a:r>
              <a:rPr lang="en-US" altLang="zh-CN" dirty="0"/>
              <a:t>(1)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</a:t>
            </a:r>
            <a:r>
              <a:rPr lang="en-US" altLang="zh-CN" sz="2400" dirty="0" err="1">
                <a:latin typeface="微软雅黑" panose="020B0503020204020204" pitchFamily="34" charset="-122"/>
              </a:rPr>
              <a:t>∨</a:t>
            </a:r>
            <a:r>
              <a:rPr lang="en-US" altLang="zh-CN" dirty="0" err="1"/>
              <a:t>q</a:t>
            </a:r>
            <a:endParaRPr lang="en-US" altLang="zh-CN" dirty="0"/>
          </a:p>
          <a:p>
            <a:pPr marL="252150" lvl="2" indent="0" algn="l">
              <a:buNone/>
            </a:pPr>
            <a:r>
              <a:rPr lang="en-US" altLang="zh-CN" dirty="0"/>
              <a:t>(2) </a:t>
            </a:r>
            <a:r>
              <a:rPr lang="en-US" altLang="zh-CN" dirty="0" err="1"/>
              <a:t>r</a:t>
            </a:r>
            <a:r>
              <a:rPr lang="en-US" altLang="zh-CN" sz="2400" dirty="0" err="1">
                <a:latin typeface="微软雅黑" panose="020B0503020204020204" pitchFamily="34" charset="-122"/>
              </a:rPr>
              <a:t>∨</a:t>
            </a:r>
            <a:r>
              <a:rPr lang="en-US" altLang="zh-CN" dirty="0" err="1"/>
              <a:t>s</a:t>
            </a:r>
            <a:endParaRPr lang="en-US" altLang="zh-CN" dirty="0"/>
          </a:p>
          <a:p>
            <a:pPr marL="252150" lvl="2" indent="0" algn="l">
              <a:buNone/>
            </a:pPr>
            <a:r>
              <a:rPr lang="en-US" altLang="zh-CN" dirty="0"/>
              <a:t>(3) </a:t>
            </a:r>
            <a:r>
              <a:rPr lang="en-US" altLang="zh-CN" dirty="0" err="1"/>
              <a:t>t</a:t>
            </a:r>
            <a:r>
              <a:rPr lang="en-US" altLang="zh-CN" sz="2400" dirty="0" err="1">
                <a:latin typeface="微软雅黑" panose="020B0503020204020204" pitchFamily="34" charset="-122"/>
              </a:rPr>
              <a:t>∨</a:t>
            </a:r>
            <a:r>
              <a:rPr lang="en-US" altLang="zh-CN" dirty="0" err="1"/>
              <a:t>u</a:t>
            </a:r>
            <a:endParaRPr lang="en-US" altLang="zh-CN" dirty="0"/>
          </a:p>
          <a:p>
            <a:pPr marL="252150" lvl="2" indent="0" algn="l">
              <a:buNone/>
            </a:pPr>
            <a:r>
              <a:rPr lang="en-US" altLang="zh-CN" dirty="0"/>
              <a:t>(4) (v</a:t>
            </a:r>
            <a:r>
              <a:rPr lang="en-US" altLang="zh-CN" sz="2400" dirty="0">
                <a:latin typeface="微软雅黑" panose="020B0503020204020204" pitchFamily="34" charset="-122"/>
              </a:rPr>
              <a:t>∧¬</a:t>
            </a:r>
            <a:r>
              <a:rPr lang="en-US" altLang="zh-CN" dirty="0"/>
              <a:t>w)</a:t>
            </a:r>
            <a:r>
              <a:rPr lang="en-US" altLang="zh-CN" sz="2400" dirty="0">
                <a:latin typeface="微软雅黑" panose="020B0503020204020204" pitchFamily="34" charset="-122"/>
              </a:rPr>
              <a:t>∨</a:t>
            </a:r>
            <a:r>
              <a:rPr lang="en-US" altLang="zh-CN" dirty="0"/>
              <a:t>(</a:t>
            </a:r>
            <a:r>
              <a:rPr lang="en-US" altLang="zh-CN" sz="2800" dirty="0">
                <a:latin typeface="微软雅黑" panose="020B0503020204020204" pitchFamily="34" charset="-122"/>
              </a:rPr>
              <a:t>¬</a:t>
            </a:r>
            <a:r>
              <a:rPr lang="en-US" altLang="zh-CN" dirty="0" err="1"/>
              <a:t>v</a:t>
            </a:r>
            <a:r>
              <a:rPr lang="en-US" altLang="zh-CN" sz="2400" dirty="0" err="1">
                <a:latin typeface="微软雅黑" panose="020B0503020204020204" pitchFamily="34" charset="-122"/>
              </a:rPr>
              <a:t>∧</a:t>
            </a:r>
            <a:r>
              <a:rPr lang="en-US" altLang="zh-CN" dirty="0" err="1"/>
              <a:t>w</a:t>
            </a:r>
            <a:r>
              <a:rPr lang="en-US" altLang="zh-CN" dirty="0"/>
              <a:t>)</a:t>
            </a:r>
          </a:p>
          <a:p>
            <a:pPr marL="252150" lvl="2" indent="0" algn="l">
              <a:buNone/>
            </a:pPr>
            <a:r>
              <a:rPr lang="en-US" altLang="zh-CN" dirty="0"/>
              <a:t>(5) (x</a:t>
            </a:r>
            <a:r>
              <a:rPr lang="en-US" altLang="zh-CN" sz="2400" dirty="0">
                <a:latin typeface="微软雅黑" panose="020B0503020204020204" pitchFamily="34" charset="-122"/>
              </a:rPr>
              <a:t>∧¬</a:t>
            </a:r>
            <a:r>
              <a:rPr lang="en-US" altLang="zh-CN" dirty="0"/>
              <a:t>y)</a:t>
            </a:r>
            <a:r>
              <a:rPr lang="en-US" altLang="zh-CN" sz="2400" dirty="0">
                <a:latin typeface="微软雅黑" panose="020B0503020204020204" pitchFamily="34" charset="-122"/>
              </a:rPr>
              <a:t>∨</a:t>
            </a:r>
            <a:r>
              <a:rPr lang="en-US" altLang="zh-CN" dirty="0"/>
              <a:t>(</a:t>
            </a:r>
            <a:r>
              <a:rPr lang="en-US" altLang="zh-CN" sz="2400" dirty="0">
                <a:latin typeface="微软雅黑" panose="020B0503020204020204" pitchFamily="34" charset="-122"/>
              </a:rPr>
              <a:t>¬</a:t>
            </a:r>
            <a:r>
              <a:rPr lang="en-US" altLang="zh-CN" dirty="0" err="1"/>
              <a:t>x</a:t>
            </a:r>
            <a:r>
              <a:rPr lang="en-US" altLang="zh-CN" sz="2400" dirty="0" err="1">
                <a:latin typeface="微软雅黑" panose="020B0503020204020204" pitchFamily="34" charset="-122"/>
              </a:rPr>
              <a:t>∧</a:t>
            </a:r>
            <a:r>
              <a:rPr lang="en-US" altLang="zh-CN" dirty="0" err="1"/>
              <a:t>y</a:t>
            </a:r>
            <a:r>
              <a:rPr lang="en-US" altLang="zh-CN" dirty="0"/>
              <a:t>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768000" y="900000"/>
            <a:ext cx="0" cy="525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35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78368"/>
          </a:xfrm>
        </p:spPr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条件联结词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zh-CN" altLang="en-US" dirty="0"/>
              <a:t>：设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为两个命题</a:t>
            </a:r>
            <a:r>
              <a:rPr lang="en-US" altLang="zh-CN" dirty="0"/>
              <a:t>, </a:t>
            </a:r>
            <a:r>
              <a:rPr lang="zh-CN" altLang="en-US" dirty="0"/>
              <a:t>复合命题“如果</a:t>
            </a:r>
            <a:r>
              <a:rPr lang="en-US" altLang="zh-CN" dirty="0"/>
              <a:t>p, </a:t>
            </a:r>
            <a:r>
              <a:rPr lang="zh-CN" altLang="en-US" dirty="0"/>
              <a:t>则</a:t>
            </a:r>
            <a:r>
              <a:rPr lang="en-US" altLang="zh-CN" dirty="0"/>
              <a:t>q</a:t>
            </a:r>
            <a:r>
              <a:rPr lang="zh-CN" altLang="en-US" dirty="0"/>
              <a:t>”称为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条件式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q</a:t>
            </a:r>
            <a:r>
              <a:rPr lang="zh-CN" altLang="en-US" dirty="0"/>
              <a:t>；符号“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/>
              <a:t>”表示条件联结词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b="1" dirty="0"/>
              <a:t>p</a:t>
            </a:r>
            <a:r>
              <a:rPr lang="zh-CN" altLang="en-US" dirty="0"/>
              <a:t>称为前件、条件、前提或假设</a:t>
            </a:r>
            <a:r>
              <a:rPr lang="en-US" altLang="zh-CN" dirty="0"/>
              <a:t>, </a:t>
            </a:r>
            <a:r>
              <a:rPr lang="en-US" altLang="zh-CN" b="1" dirty="0"/>
              <a:t>q</a:t>
            </a:r>
            <a:r>
              <a:rPr lang="zh-CN" altLang="en-US" dirty="0"/>
              <a:t>称为后件或结论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b="1" dirty="0"/>
              <a:t>p</a:t>
            </a:r>
            <a:r>
              <a:rPr lang="zh-CN" altLang="en-US" dirty="0"/>
              <a:t>是</a:t>
            </a:r>
            <a:r>
              <a:rPr lang="en-US" altLang="zh-CN" b="1" dirty="0"/>
              <a:t>q</a:t>
            </a:r>
            <a:r>
              <a:rPr lang="zh-CN" altLang="en-US" dirty="0"/>
              <a:t>的充分条件</a:t>
            </a:r>
            <a:r>
              <a:rPr lang="en-US" altLang="zh-CN" dirty="0"/>
              <a:t>, </a:t>
            </a:r>
            <a:r>
              <a:rPr lang="en-US" altLang="zh-CN" b="1" dirty="0"/>
              <a:t>q</a:t>
            </a:r>
            <a:r>
              <a:rPr lang="zh-CN" altLang="en-US" dirty="0"/>
              <a:t>是</a:t>
            </a:r>
            <a:r>
              <a:rPr lang="en-US" altLang="zh-CN" b="1" dirty="0"/>
              <a:t>p</a:t>
            </a:r>
            <a:r>
              <a:rPr lang="zh-CN" altLang="en-US" dirty="0"/>
              <a:t>的必要条件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运算规则</a:t>
            </a:r>
            <a:r>
              <a:rPr lang="zh-CN" altLang="en-US" dirty="0"/>
              <a:t>：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q</a:t>
            </a:r>
            <a:r>
              <a:rPr lang="zh-CN" altLang="en-US" dirty="0"/>
              <a:t>为假当且仅当</a:t>
            </a:r>
            <a:r>
              <a:rPr lang="en-US" altLang="zh-CN" dirty="0"/>
              <a:t>p</a:t>
            </a:r>
            <a:r>
              <a:rPr lang="zh-CN" altLang="en-US" dirty="0"/>
              <a:t>为真</a:t>
            </a:r>
            <a:r>
              <a:rPr lang="en-US" altLang="zh-CN" dirty="0"/>
              <a:t>q</a:t>
            </a:r>
            <a:r>
              <a:rPr lang="zh-CN" altLang="en-US" dirty="0"/>
              <a:t>为假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条件联结词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二元运算</a:t>
            </a:r>
            <a:r>
              <a:rPr lang="en-US" altLang="zh-CN" dirty="0"/>
              <a:t>, </a:t>
            </a:r>
            <a:r>
              <a:rPr lang="zh-CN" altLang="en-US" dirty="0"/>
              <a:t>但没有交换律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p</a:t>
            </a:r>
            <a:r>
              <a:rPr lang="zh-CN" altLang="en-US" dirty="0"/>
              <a:t>为假时</a:t>
            </a:r>
            <a:r>
              <a:rPr lang="en-US" altLang="zh-CN" dirty="0"/>
              <a:t>, 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q</a:t>
            </a:r>
            <a:r>
              <a:rPr lang="zh-CN" altLang="en-US" dirty="0"/>
              <a:t>恒真</a:t>
            </a:r>
            <a:r>
              <a:rPr lang="en-US" altLang="zh-CN" dirty="0"/>
              <a:t>, </a:t>
            </a:r>
            <a:r>
              <a:rPr lang="zh-CN" altLang="en-US" dirty="0"/>
              <a:t>称为“善意推定”或“空证明”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自然语言</a:t>
            </a:r>
            <a:r>
              <a:rPr lang="zh-CN" altLang="en-US" dirty="0"/>
              <a:t>：如果</a:t>
            </a:r>
            <a:r>
              <a:rPr lang="en-US" altLang="zh-CN" dirty="0"/>
              <a:t>…</a:t>
            </a:r>
            <a:r>
              <a:rPr lang="zh-CN" altLang="en-US" dirty="0"/>
              <a:t>那么</a:t>
            </a:r>
            <a:r>
              <a:rPr lang="en-US" altLang="zh-CN" dirty="0"/>
              <a:t>…, </a:t>
            </a:r>
            <a:r>
              <a:rPr lang="zh-CN" altLang="en-US" dirty="0"/>
              <a:t>若</a:t>
            </a:r>
            <a:r>
              <a:rPr lang="en-US" altLang="zh-CN" dirty="0"/>
              <a:t>…</a:t>
            </a:r>
            <a:r>
              <a:rPr lang="zh-CN" altLang="en-US" dirty="0"/>
              <a:t>则</a:t>
            </a:r>
            <a:r>
              <a:rPr lang="en-US" altLang="zh-CN" dirty="0"/>
              <a:t>…, </a:t>
            </a:r>
            <a:r>
              <a:rPr lang="zh-CN" altLang="en-US" dirty="0"/>
              <a:t>假如</a:t>
            </a:r>
            <a:r>
              <a:rPr lang="en-US" altLang="zh-CN" dirty="0"/>
              <a:t>…</a:t>
            </a:r>
            <a:r>
              <a:rPr lang="zh-CN" altLang="en-US" dirty="0"/>
              <a:t>就</a:t>
            </a:r>
            <a:r>
              <a:rPr lang="en-US" altLang="zh-CN" dirty="0"/>
              <a:t>…, </a:t>
            </a:r>
            <a:r>
              <a:rPr lang="zh-CN" altLang="en-US" dirty="0"/>
              <a:t>因为</a:t>
            </a:r>
            <a:r>
              <a:rPr lang="en-US" altLang="zh-CN" dirty="0"/>
              <a:t>…</a:t>
            </a:r>
            <a:r>
              <a:rPr lang="zh-CN" altLang="en-US" dirty="0"/>
              <a:t>所以</a:t>
            </a:r>
            <a:r>
              <a:rPr lang="en-US" altLang="zh-CN" dirty="0"/>
              <a:t>…, </a:t>
            </a:r>
            <a:r>
              <a:rPr lang="zh-CN" altLang="en-US" dirty="0"/>
              <a:t>只有</a:t>
            </a:r>
            <a:r>
              <a:rPr lang="en-US" altLang="zh-CN" dirty="0"/>
              <a:t>…</a:t>
            </a:r>
            <a:r>
              <a:rPr lang="zh-CN" altLang="en-US" dirty="0"/>
              <a:t>才</a:t>
            </a:r>
            <a:r>
              <a:rPr lang="en-US" altLang="zh-CN" dirty="0"/>
              <a:t>…, </a:t>
            </a:r>
            <a:r>
              <a:rPr lang="zh-CN" altLang="en-US" dirty="0"/>
              <a:t>只要</a:t>
            </a:r>
            <a:r>
              <a:rPr lang="en-US" altLang="zh-CN" dirty="0"/>
              <a:t>…</a:t>
            </a:r>
            <a:r>
              <a:rPr lang="zh-CN" altLang="en-US" dirty="0"/>
              <a:t>就</a:t>
            </a:r>
            <a:r>
              <a:rPr lang="en-US" altLang="zh-CN" dirty="0"/>
              <a:t>…, </a:t>
            </a:r>
            <a:r>
              <a:rPr lang="zh-CN" altLang="en-US" dirty="0"/>
              <a:t>仅当</a:t>
            </a:r>
            <a:r>
              <a:rPr lang="en-US" altLang="zh-CN" dirty="0"/>
              <a:t>…</a:t>
            </a:r>
            <a:r>
              <a:rPr lang="zh-CN" altLang="en-US" dirty="0"/>
              <a:t>才</a:t>
            </a:r>
            <a:r>
              <a:rPr lang="en-US" altLang="zh-CN" dirty="0"/>
              <a:t>…, …</a:t>
            </a:r>
            <a:r>
              <a:rPr lang="zh-CN" altLang="en-US" dirty="0"/>
              <a:t>仅当</a:t>
            </a:r>
            <a:r>
              <a:rPr lang="en-US" altLang="zh-CN" dirty="0"/>
              <a:t>…, </a:t>
            </a:r>
            <a:r>
              <a:rPr lang="zh-CN" altLang="en-US" dirty="0"/>
              <a:t>除非</a:t>
            </a:r>
            <a:r>
              <a:rPr lang="en-US" altLang="zh-CN" dirty="0"/>
              <a:t>…</a:t>
            </a:r>
            <a:r>
              <a:rPr lang="zh-CN" altLang="en-US" dirty="0"/>
              <a:t>才</a:t>
            </a:r>
            <a:r>
              <a:rPr lang="en-US" altLang="zh-CN" dirty="0"/>
              <a:t>(</a:t>
            </a:r>
            <a:r>
              <a:rPr lang="zh-CN" altLang="en-US" dirty="0"/>
              <a:t>否则</a:t>
            </a:r>
            <a:r>
              <a:rPr lang="en-US" altLang="zh-CN" dirty="0"/>
              <a:t>)…, 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36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0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11160000" cy="4647426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dirty="0"/>
              <a:t>p</a:t>
            </a:r>
            <a:r>
              <a:rPr lang="zh-CN" altLang="en-US" dirty="0"/>
              <a:t>：天冷</a:t>
            </a:r>
            <a:r>
              <a:rPr lang="en-US" altLang="zh-CN" dirty="0"/>
              <a:t>, q</a:t>
            </a:r>
            <a:r>
              <a:rPr lang="zh-CN" altLang="en-US" dirty="0"/>
              <a:t>：小王穿羽绒服；将下列命题符号化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只要天冷</a:t>
            </a:r>
            <a:r>
              <a:rPr lang="en-US" altLang="zh-CN" dirty="0"/>
              <a:t>, </a:t>
            </a:r>
            <a:r>
              <a:rPr lang="zh-CN" altLang="en-US" dirty="0"/>
              <a:t>小王就穿羽绒服；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因为天冷</a:t>
            </a:r>
            <a:r>
              <a:rPr lang="en-US" altLang="zh-CN" dirty="0"/>
              <a:t>, </a:t>
            </a:r>
            <a:r>
              <a:rPr lang="zh-CN" altLang="en-US" dirty="0"/>
              <a:t>所以小王穿羽绒服；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若小王不穿羽绒服</a:t>
            </a:r>
            <a:r>
              <a:rPr lang="en-US" altLang="zh-CN" dirty="0"/>
              <a:t>, </a:t>
            </a:r>
            <a:r>
              <a:rPr lang="zh-CN" altLang="en-US" dirty="0"/>
              <a:t>则天不冷；</a:t>
            </a:r>
            <a:endParaRPr lang="en-US" altLang="zh-CN" dirty="0"/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只有天冷</a:t>
            </a:r>
            <a:r>
              <a:rPr lang="en-US" altLang="zh-CN" dirty="0"/>
              <a:t>, </a:t>
            </a:r>
            <a:r>
              <a:rPr lang="zh-CN" altLang="en-US" dirty="0"/>
              <a:t>小王才穿羽绒服；</a:t>
            </a:r>
            <a:endParaRPr lang="en-US" altLang="zh-CN" dirty="0"/>
          </a:p>
          <a:p>
            <a:pPr lvl="1"/>
            <a:r>
              <a:rPr lang="en-US" altLang="zh-CN" dirty="0"/>
              <a:t>(5) </a:t>
            </a:r>
            <a:r>
              <a:rPr lang="zh-CN" altLang="en-US" dirty="0"/>
              <a:t>除非天冷</a:t>
            </a:r>
            <a:r>
              <a:rPr lang="en-US" altLang="zh-CN" dirty="0"/>
              <a:t>, </a:t>
            </a:r>
            <a:r>
              <a:rPr lang="zh-CN" altLang="en-US" dirty="0"/>
              <a:t>小王才穿羽绒服；</a:t>
            </a:r>
            <a:endParaRPr lang="en-US" altLang="zh-CN" dirty="0"/>
          </a:p>
          <a:p>
            <a:pPr lvl="1"/>
            <a:r>
              <a:rPr lang="en-US" altLang="zh-CN" dirty="0"/>
              <a:t>(6) </a:t>
            </a:r>
            <a:r>
              <a:rPr lang="zh-CN" altLang="en-US" dirty="0"/>
              <a:t>除非小王穿羽绒服</a:t>
            </a:r>
            <a:r>
              <a:rPr lang="en-US" altLang="zh-CN" dirty="0"/>
              <a:t>, </a:t>
            </a:r>
            <a:r>
              <a:rPr lang="zh-CN" altLang="en-US" dirty="0"/>
              <a:t>否则天不冷；</a:t>
            </a:r>
            <a:endParaRPr lang="en-US" altLang="zh-CN" dirty="0"/>
          </a:p>
          <a:p>
            <a:pPr lvl="1"/>
            <a:r>
              <a:rPr lang="en-US" altLang="zh-CN" dirty="0"/>
              <a:t>(7) </a:t>
            </a:r>
            <a:r>
              <a:rPr lang="zh-CN" altLang="en-US" dirty="0"/>
              <a:t>如果天不冷</a:t>
            </a:r>
            <a:r>
              <a:rPr lang="en-US" altLang="zh-CN" dirty="0"/>
              <a:t>, </a:t>
            </a:r>
            <a:r>
              <a:rPr lang="zh-CN" altLang="en-US" dirty="0"/>
              <a:t>则小王不穿羽绒服；</a:t>
            </a:r>
            <a:endParaRPr lang="en-US" altLang="zh-CN" dirty="0"/>
          </a:p>
          <a:p>
            <a:pPr lvl="1"/>
            <a:r>
              <a:rPr lang="en-US" altLang="zh-CN" dirty="0"/>
              <a:t>(8) </a:t>
            </a:r>
            <a:r>
              <a:rPr lang="zh-CN" altLang="en-US" dirty="0"/>
              <a:t>小王穿羽绒服仅当天冷的时候</a:t>
            </a:r>
            <a:r>
              <a:rPr lang="en-US" altLang="zh-CN" dirty="0"/>
              <a:t>. 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）条件联结词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560000" y="1476000"/>
            <a:ext cx="1439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560000" y="1980000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560000" y="2520000"/>
            <a:ext cx="360300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¬q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→¬p</a:t>
            </a:r>
            <a:r>
              <a:rPr lang="zh-CN" altLang="en-US" sz="2800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或者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560000" y="3024000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560000" y="3456000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560000" y="3996000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560000" y="4536000"/>
            <a:ext cx="3452531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¬p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→¬q</a:t>
            </a:r>
            <a:r>
              <a:rPr lang="zh-CN" altLang="en-US" sz="2800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或者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560000" y="5004000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37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1" grpId="0"/>
      <p:bldP spid="31752" grpId="0"/>
      <p:bldP spid="31753" grpId="0"/>
      <p:bldP spid="31754" grpId="0"/>
      <p:bldP spid="31755" grpId="0"/>
      <p:bldP spid="31756" grpId="0"/>
      <p:bldP spid="317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4880860" cy="5324535"/>
          </a:xfrm>
        </p:spPr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q</a:t>
            </a:r>
            <a:r>
              <a:rPr lang="zh-CN" altLang="en-US" dirty="0"/>
              <a:t>的不同表述</a:t>
            </a:r>
          </a:p>
          <a:p>
            <a:pPr lvl="1"/>
            <a:r>
              <a:rPr lang="en-US" altLang="zh-CN" sz="2600" dirty="0"/>
              <a:t>(1) </a:t>
            </a:r>
            <a:r>
              <a:rPr lang="zh-CN" altLang="en-US" sz="2600" dirty="0"/>
              <a:t>如果</a:t>
            </a:r>
            <a:r>
              <a:rPr lang="en-US" altLang="zh-CN" sz="2600" dirty="0"/>
              <a:t>p, </a:t>
            </a:r>
            <a:r>
              <a:rPr lang="zh-CN" altLang="en-US" sz="2600" dirty="0"/>
              <a:t>则</a:t>
            </a:r>
            <a:r>
              <a:rPr lang="en-US" altLang="zh-CN" sz="2600" dirty="0"/>
              <a:t>q</a:t>
            </a:r>
          </a:p>
          <a:p>
            <a:pPr lvl="1"/>
            <a:r>
              <a:rPr lang="en-US" altLang="zh-CN" sz="2600" dirty="0"/>
              <a:t>(2) p</a:t>
            </a:r>
            <a:r>
              <a:rPr lang="zh-CN" altLang="en-US" sz="2600" dirty="0"/>
              <a:t>是</a:t>
            </a:r>
            <a:r>
              <a:rPr lang="en-US" altLang="zh-CN" sz="2600" dirty="0"/>
              <a:t>q</a:t>
            </a:r>
            <a:r>
              <a:rPr lang="zh-CN" altLang="en-US" sz="2600" dirty="0"/>
              <a:t>的充分条件</a:t>
            </a:r>
          </a:p>
          <a:p>
            <a:pPr lvl="1"/>
            <a:r>
              <a:rPr lang="en-US" altLang="zh-CN" sz="2600" dirty="0"/>
              <a:t>(3) q</a:t>
            </a:r>
            <a:r>
              <a:rPr lang="zh-CN" altLang="en-US" sz="2600" dirty="0"/>
              <a:t>是</a:t>
            </a:r>
            <a:r>
              <a:rPr lang="en-US" altLang="zh-CN" sz="2600" dirty="0"/>
              <a:t>p</a:t>
            </a:r>
            <a:r>
              <a:rPr lang="zh-CN" altLang="en-US" sz="2600" dirty="0"/>
              <a:t>的必要条件</a:t>
            </a:r>
          </a:p>
          <a:p>
            <a:pPr lvl="1"/>
            <a:r>
              <a:rPr lang="en-US" altLang="zh-CN" sz="2600" dirty="0"/>
              <a:t>(4) </a:t>
            </a:r>
            <a:r>
              <a:rPr lang="zh-CN" altLang="en-US" sz="2600" dirty="0"/>
              <a:t>只要</a:t>
            </a:r>
            <a:r>
              <a:rPr lang="en-US" altLang="zh-CN" sz="2600" dirty="0"/>
              <a:t>p</a:t>
            </a:r>
            <a:r>
              <a:rPr lang="zh-CN" altLang="en-US" sz="2600" dirty="0"/>
              <a:t>就</a:t>
            </a:r>
            <a:r>
              <a:rPr lang="en-US" altLang="zh-CN" sz="2600" dirty="0"/>
              <a:t>q</a:t>
            </a:r>
          </a:p>
          <a:p>
            <a:pPr lvl="1"/>
            <a:r>
              <a:rPr lang="en-US" altLang="zh-CN" sz="2600" dirty="0"/>
              <a:t>(5) </a:t>
            </a:r>
            <a:r>
              <a:rPr lang="zh-CN" altLang="en-US" sz="2600" dirty="0"/>
              <a:t>因为</a:t>
            </a:r>
            <a:r>
              <a:rPr lang="en-US" altLang="zh-CN" sz="2600" dirty="0"/>
              <a:t>p, </a:t>
            </a:r>
            <a:r>
              <a:rPr lang="zh-CN" altLang="en-US" sz="2600" dirty="0"/>
              <a:t>所以</a:t>
            </a:r>
            <a:r>
              <a:rPr lang="en-US" altLang="zh-CN" sz="2600" dirty="0"/>
              <a:t>q</a:t>
            </a:r>
          </a:p>
          <a:p>
            <a:pPr lvl="1"/>
            <a:r>
              <a:rPr lang="en-US" altLang="zh-CN" sz="2600" dirty="0"/>
              <a:t>(6) p</a:t>
            </a:r>
            <a:r>
              <a:rPr lang="zh-CN" altLang="en-US" sz="2600" dirty="0"/>
              <a:t>仅当</a:t>
            </a:r>
            <a:r>
              <a:rPr lang="en-US" altLang="zh-CN" sz="2600" dirty="0"/>
              <a:t>q</a:t>
            </a:r>
          </a:p>
          <a:p>
            <a:pPr lvl="1"/>
            <a:r>
              <a:rPr lang="en-US" altLang="zh-CN" sz="2600" dirty="0"/>
              <a:t>(7) q</a:t>
            </a:r>
            <a:r>
              <a:rPr lang="zh-CN" altLang="en-US" sz="2600" dirty="0"/>
              <a:t>当</a:t>
            </a:r>
            <a:r>
              <a:rPr lang="en-US" altLang="zh-CN" sz="2600" dirty="0"/>
              <a:t>p</a:t>
            </a:r>
          </a:p>
          <a:p>
            <a:pPr lvl="1"/>
            <a:r>
              <a:rPr lang="en-US" altLang="zh-CN" sz="2600" dirty="0"/>
              <a:t>(8) </a:t>
            </a:r>
            <a:r>
              <a:rPr lang="zh-CN" altLang="en-US" sz="2600" dirty="0"/>
              <a:t>只有</a:t>
            </a:r>
            <a:r>
              <a:rPr lang="en-US" altLang="zh-CN" sz="2600" dirty="0"/>
              <a:t>q</a:t>
            </a:r>
            <a:r>
              <a:rPr lang="zh-CN" altLang="en-US" sz="2600" dirty="0"/>
              <a:t>才</a:t>
            </a:r>
            <a:r>
              <a:rPr lang="en-US" altLang="zh-CN" sz="2600" dirty="0"/>
              <a:t>p</a:t>
            </a:r>
          </a:p>
          <a:p>
            <a:pPr lvl="1"/>
            <a:r>
              <a:rPr lang="en-US" altLang="zh-CN" sz="2600" dirty="0"/>
              <a:t>(9) </a:t>
            </a:r>
            <a:r>
              <a:rPr lang="zh-CN" altLang="en-US" sz="2600" dirty="0"/>
              <a:t>除非</a:t>
            </a:r>
            <a:r>
              <a:rPr lang="en-US" altLang="zh-CN" sz="2600" dirty="0"/>
              <a:t>q</a:t>
            </a:r>
            <a:r>
              <a:rPr lang="zh-CN" altLang="en-US" sz="2600" dirty="0"/>
              <a:t>才</a:t>
            </a:r>
            <a:r>
              <a:rPr lang="en-US" altLang="zh-CN" sz="2600" dirty="0"/>
              <a:t>p</a:t>
            </a:r>
          </a:p>
          <a:p>
            <a:pPr lvl="1"/>
            <a:r>
              <a:rPr lang="en-US" altLang="zh-CN" sz="2600" dirty="0"/>
              <a:t>(10)</a:t>
            </a:r>
            <a:r>
              <a:rPr lang="zh-CN" altLang="en-US" sz="2600" dirty="0"/>
              <a:t>除非</a:t>
            </a:r>
            <a:r>
              <a:rPr lang="en-US" altLang="zh-CN" sz="2600" dirty="0"/>
              <a:t>q, </a:t>
            </a:r>
            <a:r>
              <a:rPr lang="zh-CN" altLang="en-US" sz="2600" dirty="0"/>
              <a:t>否则非</a:t>
            </a:r>
            <a:r>
              <a:rPr lang="en-US" altLang="zh-CN" sz="2600" dirty="0"/>
              <a:t>p. 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）条件联结词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4680000" y="1007999"/>
            <a:ext cx="6480000" cy="484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8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3000" kern="120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defRPr>
            </a:lvl1pPr>
            <a:lvl2pPr marL="504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 sz="2800" b="1" kern="120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cs typeface="+mn-cs"/>
              </a:defRPr>
            </a:lvl2pPr>
            <a:lvl3pPr marL="792000" indent="-32385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Ä"/>
              <a:defRPr sz="2600" kern="120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：设</a:t>
            </a:r>
            <a:r>
              <a:rPr lang="en-US" altLang="zh-CN" dirty="0"/>
              <a:t>p</a:t>
            </a:r>
            <a:r>
              <a:rPr lang="zh-CN" altLang="en-US" dirty="0"/>
              <a:t>：天气好；</a:t>
            </a:r>
            <a:r>
              <a:rPr lang="en-US" altLang="zh-CN" dirty="0"/>
              <a:t>q</a:t>
            </a:r>
            <a:r>
              <a:rPr lang="zh-CN" altLang="en-US" dirty="0"/>
              <a:t>：我去公园</a:t>
            </a:r>
          </a:p>
          <a:p>
            <a:pPr lvl="1"/>
            <a:r>
              <a:rPr lang="en-US" altLang="zh-CN" sz="2600" dirty="0"/>
              <a:t>(1) </a:t>
            </a:r>
            <a:r>
              <a:rPr lang="zh-CN" altLang="en-US" sz="2600" dirty="0"/>
              <a:t>如果天气好</a:t>
            </a:r>
            <a:r>
              <a:rPr lang="en-US" altLang="zh-CN" sz="2600" dirty="0"/>
              <a:t>, </a:t>
            </a:r>
            <a:r>
              <a:rPr lang="zh-CN" altLang="en-US" sz="2600" dirty="0"/>
              <a:t>我就去公园</a:t>
            </a:r>
            <a:r>
              <a:rPr lang="en-US" altLang="zh-CN" sz="2600" dirty="0"/>
              <a:t>. </a:t>
            </a:r>
          </a:p>
          <a:p>
            <a:pPr lvl="1"/>
            <a:r>
              <a:rPr lang="en-US" altLang="zh-CN" sz="2600" dirty="0"/>
              <a:t>(2) </a:t>
            </a:r>
            <a:r>
              <a:rPr lang="zh-CN" altLang="en-US" sz="2600" dirty="0"/>
              <a:t>只要天气好</a:t>
            </a:r>
            <a:r>
              <a:rPr lang="en-US" altLang="zh-CN" sz="2600" dirty="0"/>
              <a:t>, </a:t>
            </a:r>
            <a:r>
              <a:rPr lang="zh-CN" altLang="en-US" sz="2600" dirty="0"/>
              <a:t>我就去公园</a:t>
            </a:r>
            <a:r>
              <a:rPr lang="en-US" altLang="zh-CN" sz="2600" dirty="0"/>
              <a:t>. </a:t>
            </a:r>
            <a:endParaRPr lang="zh-CN" altLang="en-US" sz="2600" dirty="0"/>
          </a:p>
          <a:p>
            <a:pPr lvl="1"/>
            <a:r>
              <a:rPr lang="en-US" altLang="zh-CN" sz="2600" dirty="0"/>
              <a:t>(3) </a:t>
            </a:r>
            <a:r>
              <a:rPr lang="zh-CN" altLang="en-US" sz="2600" dirty="0"/>
              <a:t>天气好</a:t>
            </a:r>
            <a:r>
              <a:rPr lang="en-US" altLang="zh-CN" sz="2600" dirty="0"/>
              <a:t>, </a:t>
            </a:r>
            <a:r>
              <a:rPr lang="zh-CN" altLang="en-US" sz="2600" dirty="0"/>
              <a:t>我就去公园</a:t>
            </a:r>
            <a:r>
              <a:rPr lang="en-US" altLang="zh-CN" sz="2600" dirty="0"/>
              <a:t>. </a:t>
            </a:r>
            <a:endParaRPr lang="zh-CN" altLang="en-US" sz="2600" dirty="0"/>
          </a:p>
          <a:p>
            <a:pPr lvl="1"/>
            <a:r>
              <a:rPr lang="en-US" altLang="zh-CN" sz="2600" dirty="0"/>
              <a:t>(4) </a:t>
            </a:r>
            <a:r>
              <a:rPr lang="zh-CN" altLang="en-US" sz="2600" dirty="0"/>
              <a:t>仅当天气好</a:t>
            </a:r>
            <a:r>
              <a:rPr lang="en-US" altLang="zh-CN" sz="2600" dirty="0"/>
              <a:t>, </a:t>
            </a:r>
            <a:r>
              <a:rPr lang="zh-CN" altLang="en-US" sz="2600" dirty="0"/>
              <a:t>我才去公园</a:t>
            </a:r>
            <a:r>
              <a:rPr lang="en-US" altLang="zh-CN" sz="2600" dirty="0"/>
              <a:t>. </a:t>
            </a:r>
          </a:p>
          <a:p>
            <a:pPr lvl="1"/>
            <a:r>
              <a:rPr lang="en-US" altLang="zh-CN" sz="2600" dirty="0"/>
              <a:t>(5) </a:t>
            </a:r>
            <a:r>
              <a:rPr lang="zh-CN" altLang="en-US" sz="2600" dirty="0"/>
              <a:t>我去公园</a:t>
            </a:r>
            <a:r>
              <a:rPr lang="en-US" altLang="zh-CN" sz="2600" dirty="0"/>
              <a:t>, </a:t>
            </a:r>
            <a:r>
              <a:rPr lang="zh-CN" altLang="en-US" sz="2600" dirty="0"/>
              <a:t>仅当天气好</a:t>
            </a:r>
            <a:r>
              <a:rPr lang="en-US" altLang="zh-CN" sz="2600" dirty="0"/>
              <a:t>. </a:t>
            </a:r>
          </a:p>
          <a:p>
            <a:pPr lvl="1"/>
            <a:r>
              <a:rPr lang="en-US" altLang="zh-CN" sz="2600" dirty="0"/>
              <a:t>(6) </a:t>
            </a:r>
            <a:r>
              <a:rPr lang="zh-CN" altLang="en-US" sz="2600" dirty="0"/>
              <a:t>只有天气好</a:t>
            </a:r>
            <a:r>
              <a:rPr lang="en-US" altLang="zh-CN" sz="2600" dirty="0"/>
              <a:t>, </a:t>
            </a:r>
            <a:r>
              <a:rPr lang="zh-CN" altLang="en-US" sz="2600" dirty="0"/>
              <a:t>我才去公园</a:t>
            </a:r>
            <a:r>
              <a:rPr lang="en-US" altLang="zh-CN" sz="2600" dirty="0"/>
              <a:t>. </a:t>
            </a:r>
          </a:p>
          <a:p>
            <a:pPr lvl="1"/>
            <a:r>
              <a:rPr lang="en-US" altLang="zh-CN" sz="2600" dirty="0"/>
              <a:t>(7) </a:t>
            </a:r>
            <a:r>
              <a:rPr lang="zh-CN" altLang="en-US" sz="2600" dirty="0"/>
              <a:t>除非天气好</a:t>
            </a:r>
            <a:r>
              <a:rPr lang="en-US" altLang="zh-CN" sz="2600" dirty="0"/>
              <a:t>, </a:t>
            </a:r>
            <a:r>
              <a:rPr lang="zh-CN" altLang="en-US" sz="2600" dirty="0"/>
              <a:t>否则我不去公园</a:t>
            </a:r>
            <a:r>
              <a:rPr lang="en-US" altLang="zh-CN" sz="2600" dirty="0"/>
              <a:t>. </a:t>
            </a:r>
          </a:p>
          <a:p>
            <a:pPr lvl="1"/>
            <a:endParaRPr lang="en-US" altLang="zh-CN" sz="2600" dirty="0"/>
          </a:p>
          <a:p>
            <a:pPr lvl="1"/>
            <a:r>
              <a:rPr lang="en-US" altLang="zh-CN" sz="2600" dirty="0"/>
              <a:t>(8) </a:t>
            </a:r>
            <a:r>
              <a:rPr lang="zh-CN" altLang="en-US" sz="2600" dirty="0"/>
              <a:t>除非天气不好</a:t>
            </a:r>
            <a:r>
              <a:rPr lang="en-US" altLang="zh-CN" sz="2600" dirty="0"/>
              <a:t>, </a:t>
            </a:r>
            <a:r>
              <a:rPr lang="zh-CN" altLang="en-US" sz="2600" dirty="0"/>
              <a:t>否则我去公园</a:t>
            </a:r>
            <a:r>
              <a:rPr lang="en-US" altLang="zh-CN" sz="2600" dirty="0"/>
              <a:t>. </a:t>
            </a: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10087755" y="1476000"/>
            <a:ext cx="10390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q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10087755" y="1944000"/>
            <a:ext cx="10390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10087755" y="2412000"/>
            <a:ext cx="10390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10087755" y="2880000"/>
            <a:ext cx="10390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p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10087755" y="3384000"/>
            <a:ext cx="10390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qp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9" name="Rectangle 47"/>
          <p:cNvSpPr>
            <a:spLocks noChangeArrowheads="1"/>
          </p:cNvSpPr>
          <p:nvPr/>
        </p:nvSpPr>
        <p:spPr bwMode="auto">
          <a:xfrm>
            <a:off x="10087755" y="3852000"/>
            <a:ext cx="10390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qp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10152000" y="4356000"/>
            <a:ext cx="162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buNone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¬p¬q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63"/>
          <p:cNvSpPr>
            <a:spLocks noChangeArrowheads="1"/>
          </p:cNvSpPr>
          <p:nvPr/>
        </p:nvSpPr>
        <p:spPr bwMode="auto">
          <a:xfrm>
            <a:off x="10044000" y="4752000"/>
            <a:ext cx="13699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qp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55"/>
          <p:cNvSpPr>
            <a:spLocks noChangeArrowheads="1"/>
          </p:cNvSpPr>
          <p:nvPr/>
        </p:nvSpPr>
        <p:spPr bwMode="auto">
          <a:xfrm>
            <a:off x="10152000" y="5249184"/>
            <a:ext cx="162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buNone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¬q¬p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63"/>
          <p:cNvSpPr>
            <a:spLocks noChangeArrowheads="1"/>
          </p:cNvSpPr>
          <p:nvPr/>
        </p:nvSpPr>
        <p:spPr bwMode="auto">
          <a:xfrm>
            <a:off x="10044000" y="5645184"/>
            <a:ext cx="13699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38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62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3939540"/>
          </a:xfrm>
        </p:spPr>
        <p:txBody>
          <a:bodyPr/>
          <a:lstStyle/>
          <a:p>
            <a:r>
              <a:rPr lang="en-US" altLang="zh-CN" dirty="0"/>
              <a:t>(5) </a:t>
            </a:r>
            <a:r>
              <a:rPr lang="zh-CN" altLang="en-US" dirty="0"/>
              <a:t>双条件联结词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zh-CN" altLang="en-US" dirty="0"/>
              <a:t>：设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为两个命题</a:t>
            </a:r>
            <a:r>
              <a:rPr lang="en-US" altLang="zh-CN" dirty="0"/>
              <a:t>, </a:t>
            </a:r>
            <a:r>
              <a:rPr lang="zh-CN" altLang="en-US" dirty="0"/>
              <a:t>复合命题“</a:t>
            </a:r>
            <a:r>
              <a:rPr lang="en-US" altLang="zh-CN" dirty="0"/>
              <a:t>p</a:t>
            </a:r>
            <a:r>
              <a:rPr lang="zh-CN" altLang="en-US" dirty="0"/>
              <a:t>当且仅当</a:t>
            </a:r>
            <a:r>
              <a:rPr lang="en-US" altLang="zh-CN" dirty="0"/>
              <a:t>q</a:t>
            </a:r>
            <a:r>
              <a:rPr lang="zh-CN" altLang="en-US" dirty="0"/>
              <a:t>”称为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双条件式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 err="1"/>
              <a:t>p↔q</a:t>
            </a:r>
            <a:r>
              <a:rPr lang="zh-CN" altLang="en-US" dirty="0"/>
              <a:t>；符号“</a:t>
            </a:r>
            <a:r>
              <a:rPr lang="en-US" altLang="zh-CN" dirty="0"/>
              <a:t>↔</a:t>
            </a:r>
            <a:r>
              <a:rPr lang="zh-CN" altLang="en-US" dirty="0"/>
              <a:t>”表示双条件联结词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b="1" dirty="0"/>
              <a:t>p</a:t>
            </a:r>
            <a:r>
              <a:rPr lang="zh-CN" altLang="en-US" dirty="0"/>
              <a:t>与</a:t>
            </a:r>
            <a:r>
              <a:rPr lang="en-US" altLang="zh-CN" b="1" dirty="0"/>
              <a:t>q</a:t>
            </a:r>
            <a:r>
              <a:rPr lang="zh-CN" altLang="en-US" dirty="0"/>
              <a:t>互为充分条件和必要条件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b="1" dirty="0" err="1"/>
              <a:t>p</a:t>
            </a:r>
            <a:r>
              <a:rPr lang="en-US" altLang="zh-CN" dirty="0" err="1"/>
              <a:t>↔</a:t>
            </a:r>
            <a:r>
              <a:rPr lang="en-US" altLang="zh-CN" b="1" dirty="0" err="1"/>
              <a:t>q</a:t>
            </a:r>
            <a:r>
              <a:rPr lang="zh-CN" altLang="en-US" dirty="0"/>
              <a:t>相当于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</a:rPr>
              <a:t>∧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p</a:t>
            </a:r>
            <a:r>
              <a:rPr lang="en-US" altLang="zh-CN" dirty="0"/>
              <a:t>). 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运算规则</a:t>
            </a:r>
            <a:r>
              <a:rPr lang="zh-CN" altLang="en-US" dirty="0"/>
              <a:t>：</a:t>
            </a:r>
            <a:r>
              <a:rPr lang="en-US" altLang="zh-CN" dirty="0" err="1"/>
              <a:t>p↔q</a:t>
            </a:r>
            <a:r>
              <a:rPr lang="zh-CN" altLang="en-US" dirty="0"/>
              <a:t>为真当且仅当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同时为真或同时为假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双条件联结词</a:t>
            </a:r>
            <a:r>
              <a:rPr lang="en-US" altLang="zh-CN" dirty="0"/>
              <a:t>↔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二元运算</a:t>
            </a:r>
            <a:r>
              <a:rPr lang="en-US" altLang="zh-CN" dirty="0"/>
              <a:t>, </a:t>
            </a:r>
            <a:r>
              <a:rPr lang="zh-CN" altLang="en-US" dirty="0"/>
              <a:t>且有交换律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自然语言</a:t>
            </a:r>
            <a:r>
              <a:rPr lang="zh-CN" altLang="en-US" dirty="0"/>
              <a:t>：当且仅当</a:t>
            </a:r>
            <a:r>
              <a:rPr lang="en-US" altLang="zh-CN" dirty="0"/>
              <a:t>, </a:t>
            </a:r>
            <a:r>
              <a:rPr lang="zh-CN" altLang="en-US" dirty="0"/>
              <a:t>充分必要条件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39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grpSp>
        <p:nvGrpSpPr>
          <p:cNvPr id="130" name="组合 153"/>
          <p:cNvGrpSpPr>
            <a:grpSpLocks/>
          </p:cNvGrpSpPr>
          <p:nvPr/>
        </p:nvGrpSpPr>
        <p:grpSpPr bwMode="auto">
          <a:xfrm>
            <a:off x="360000" y="952500"/>
            <a:ext cx="2592000" cy="4680000"/>
            <a:chOff x="0" y="0"/>
            <a:chExt cx="2773164" cy="4679459"/>
          </a:xfrm>
        </p:grpSpPr>
        <p:grpSp>
          <p:nvGrpSpPr>
            <p:cNvPr id="131" name="组合 15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5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9" name="矩形 18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32" name="组合 15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5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7" name="矩形 18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4679459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grpSp>
          <p:nvGrpSpPr>
            <p:cNvPr id="134" name="组合 15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40" name="椭圆 1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1" name="椭圆 16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2" name="椭圆 16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" name="椭圆 16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4" name="椭圆 16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5" name="椭圆 16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6" name="椭圆 16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7" name="椭圆 17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8" name="椭圆 17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9" name="椭圆 17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0" name="椭圆 17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1" name="椭圆 17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2" name="椭圆 17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3" name="椭圆 17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4" name="椭圆 17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5" name="椭圆 17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35" name="TextBox 158"/>
            <p:cNvSpPr>
              <a:spLocks noChangeArrowheads="1"/>
            </p:cNvSpPr>
            <p:nvPr/>
          </p:nvSpPr>
          <p:spPr bwMode="auto">
            <a:xfrm>
              <a:off x="162223" y="991385"/>
              <a:ext cx="2292482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理解并记住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36" name="TextBox 159"/>
            <p:cNvSpPr>
              <a:spLocks noChangeArrowheads="1"/>
            </p:cNvSpPr>
            <p:nvPr/>
          </p:nvSpPr>
          <p:spPr bwMode="auto">
            <a:xfrm>
              <a:off x="239255" y="1387340"/>
              <a:ext cx="2292482" cy="286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命题与复合命题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命题的真值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命题标识符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命题符号化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个命题联结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命题公式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公式的赋值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公式的真值表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公式的类型</a:t>
              </a:r>
              <a:endParaRPr lang="zh-CN" altLang="en-US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" name="等腰三角形 160"/>
            <p:cNvSpPr>
              <a:spLocks noChangeArrowheads="1"/>
            </p:cNvSpPr>
            <p:nvPr/>
          </p:nvSpPr>
          <p:spPr bwMode="auto">
            <a:xfrm rot="17834442">
              <a:off x="1831713" y="3950765"/>
              <a:ext cx="856882" cy="42367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8" name="矩形 16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9" name="TextBox 162"/>
            <p:cNvSpPr>
              <a:spLocks noChangeArrowheads="1"/>
            </p:cNvSpPr>
            <p:nvPr/>
          </p:nvSpPr>
          <p:spPr bwMode="auto">
            <a:xfrm>
              <a:off x="364524" y="451448"/>
              <a:ext cx="2010917" cy="458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基础知识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</a:t>
            </a:fld>
            <a:r>
              <a:rPr lang="en-US" altLang="zh-CN"/>
              <a:t>|57</a:t>
            </a:r>
            <a:endParaRPr lang="zh-CN" altLang="en-US" dirty="0"/>
          </a:p>
        </p:txBody>
      </p:sp>
      <p:grpSp>
        <p:nvGrpSpPr>
          <p:cNvPr id="97" name="组合 123"/>
          <p:cNvGrpSpPr>
            <a:grpSpLocks/>
          </p:cNvGrpSpPr>
          <p:nvPr/>
        </p:nvGrpSpPr>
        <p:grpSpPr bwMode="auto">
          <a:xfrm>
            <a:off x="2592000" y="2088000"/>
            <a:ext cx="2412000" cy="4103999"/>
            <a:chOff x="0" y="-1"/>
            <a:chExt cx="2773164" cy="3337092"/>
          </a:xfrm>
        </p:grpSpPr>
        <p:grpSp>
          <p:nvGrpSpPr>
            <p:cNvPr id="98" name="组合 12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9" name="矩形 15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9" name="组合 12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7" name="矩形 15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0" name="矩形 62"/>
            <p:cNvSpPr>
              <a:spLocks noChangeArrowheads="1"/>
            </p:cNvSpPr>
            <p:nvPr/>
          </p:nvSpPr>
          <p:spPr bwMode="auto">
            <a:xfrm>
              <a:off x="89460" y="-1"/>
              <a:ext cx="2569011" cy="3337092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01" name="组合 12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10" name="椭圆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1" name="椭圆 13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2" name="椭圆 13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3" name="椭圆 13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4" name="椭圆 13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5" name="椭圆 13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6" name="椭圆 13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7" name="椭圆 14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8" name="椭圆 14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9" name="椭圆 14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0" name="椭圆 14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1" name="椭圆 14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2" name="椭圆 14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3" name="椭圆 14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4" name="椭圆 14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5" name="椭圆 14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05" name="TextBox 128"/>
            <p:cNvSpPr>
              <a:spLocks noChangeArrowheads="1"/>
            </p:cNvSpPr>
            <p:nvPr/>
          </p:nvSpPr>
          <p:spPr bwMode="auto">
            <a:xfrm>
              <a:off x="184878" y="878183"/>
              <a:ext cx="2226942" cy="32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06" name="TextBox 129"/>
            <p:cNvSpPr>
              <a:spLocks noChangeArrowheads="1"/>
            </p:cNvSpPr>
            <p:nvPr/>
          </p:nvSpPr>
          <p:spPr bwMode="auto">
            <a:xfrm>
              <a:off x="258829" y="1170911"/>
              <a:ext cx="2226942" cy="182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进行命题判定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将复合命题符号化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计算命题公式的真值及真值表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判定重言式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07" name="等腰三角形 130"/>
            <p:cNvSpPr>
              <a:spLocks noChangeArrowheads="1"/>
            </p:cNvSpPr>
            <p:nvPr/>
          </p:nvSpPr>
          <p:spPr bwMode="auto">
            <a:xfrm rot="17834442">
              <a:off x="1922792" y="2723446"/>
              <a:ext cx="702546" cy="45529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8" name="矩形 13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351273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9" name="TextBox 132"/>
            <p:cNvSpPr>
              <a:spLocks noChangeArrowheads="1"/>
            </p:cNvSpPr>
            <p:nvPr/>
          </p:nvSpPr>
          <p:spPr bwMode="auto">
            <a:xfrm>
              <a:off x="373610" y="433262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应用</a:t>
              </a:r>
            </a:p>
          </p:txBody>
        </p:sp>
      </p:grpSp>
      <p:grpSp>
        <p:nvGrpSpPr>
          <p:cNvPr id="65" name="组合 92"/>
          <p:cNvGrpSpPr>
            <a:grpSpLocks/>
          </p:cNvGrpSpPr>
          <p:nvPr/>
        </p:nvGrpSpPr>
        <p:grpSpPr bwMode="auto">
          <a:xfrm>
            <a:off x="4752000" y="1044000"/>
            <a:ext cx="2161051" cy="3240000"/>
            <a:chOff x="0" y="0"/>
            <a:chExt cx="2773164" cy="3512730"/>
          </a:xfrm>
        </p:grpSpPr>
        <p:grpSp>
          <p:nvGrpSpPr>
            <p:cNvPr id="66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9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6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7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9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4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68" name="矩形 62"/>
            <p:cNvSpPr>
              <a:spLocks noChangeArrowheads="1"/>
            </p:cNvSpPr>
            <p:nvPr/>
          </p:nvSpPr>
          <p:spPr bwMode="auto">
            <a:xfrm>
              <a:off x="89461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9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75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6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7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8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9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0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1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2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4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5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6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7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8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9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0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70" name="TextBox 97"/>
            <p:cNvSpPr>
              <a:spLocks noChangeArrowheads="1"/>
            </p:cNvSpPr>
            <p:nvPr/>
          </p:nvSpPr>
          <p:spPr bwMode="auto">
            <a:xfrm>
              <a:off x="184788" y="9757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99"/>
            <p:cNvSpPr>
              <a:spLocks noChangeArrowheads="1"/>
            </p:cNvSpPr>
            <p:nvPr/>
          </p:nvSpPr>
          <p:spPr bwMode="auto">
            <a:xfrm rot="17834442">
              <a:off x="1834174" y="2855100"/>
              <a:ext cx="827904" cy="4157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3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综合</a:t>
              </a:r>
            </a:p>
          </p:txBody>
        </p:sp>
        <p:sp>
          <p:nvSpPr>
            <p:cNvPr id="248" name="TextBox 97">
              <a:extLst>
                <a:ext uri="{FF2B5EF4-FFF2-40B4-BE49-F238E27FC236}">
                  <a16:creationId xmlns:a16="http://schemas.microsoft.com/office/drawing/2014/main" id="{554E1915-B5DD-470B-9DB0-44086327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2" y="1366062"/>
              <a:ext cx="2226941" cy="17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建立概念之间的联系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用命题逻辑概念表达日常问题</a:t>
              </a:r>
            </a:p>
          </p:txBody>
        </p:sp>
      </p:grpSp>
      <p:grpSp>
        <p:nvGrpSpPr>
          <p:cNvPr id="160" name="组合 92"/>
          <p:cNvGrpSpPr>
            <a:grpSpLocks/>
          </p:cNvGrpSpPr>
          <p:nvPr/>
        </p:nvGrpSpPr>
        <p:grpSpPr bwMode="auto">
          <a:xfrm>
            <a:off x="6624000" y="2772000"/>
            <a:ext cx="2016000" cy="3240000"/>
            <a:chOff x="0" y="0"/>
            <a:chExt cx="2773164" cy="3512730"/>
          </a:xfrm>
        </p:grpSpPr>
        <p:grpSp>
          <p:nvGrpSpPr>
            <p:cNvPr id="161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8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9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2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8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7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64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70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1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2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3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4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5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6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7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8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9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0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1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2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3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4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5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65" name="TextBox 97"/>
            <p:cNvSpPr>
              <a:spLocks noChangeArrowheads="1"/>
            </p:cNvSpPr>
            <p:nvPr/>
          </p:nvSpPr>
          <p:spPr bwMode="auto">
            <a:xfrm>
              <a:off x="148562" y="9820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</a:rPr>
                <a:t>能够</a:t>
              </a:r>
            </a:p>
          </p:txBody>
        </p:sp>
        <p:sp>
          <p:nvSpPr>
            <p:cNvPr id="167" name="等腰三角形 99"/>
            <p:cNvSpPr>
              <a:spLocks noChangeArrowheads="1"/>
            </p:cNvSpPr>
            <p:nvPr/>
          </p:nvSpPr>
          <p:spPr bwMode="auto">
            <a:xfrm rot="-3765558">
              <a:off x="1843724" y="2830982"/>
              <a:ext cx="856882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8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9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人文维度</a:t>
              </a:r>
            </a:p>
          </p:txBody>
        </p:sp>
        <p:sp>
          <p:nvSpPr>
            <p:cNvPr id="249" name="TextBox 97">
              <a:extLst>
                <a:ext uri="{FF2B5EF4-FFF2-40B4-BE49-F238E27FC236}">
                  <a16:creationId xmlns:a16="http://schemas.microsoft.com/office/drawing/2014/main" id="{EC00F5D3-71B3-4B9B-B8CD-906D627A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04" y="1342016"/>
              <a:ext cx="2277956" cy="17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了解同学的学习情况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与同学交流学习内容并互相促进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90" name="组合 92">
            <a:extLst>
              <a:ext uri="{FF2B5EF4-FFF2-40B4-BE49-F238E27FC236}">
                <a16:creationId xmlns:a16="http://schemas.microsoft.com/office/drawing/2014/main" id="{757EE787-F23D-47A6-ACB9-1717095F954E}"/>
              </a:ext>
            </a:extLst>
          </p:cNvPr>
          <p:cNvGrpSpPr>
            <a:grpSpLocks/>
          </p:cNvGrpSpPr>
          <p:nvPr/>
        </p:nvGrpSpPr>
        <p:grpSpPr bwMode="auto">
          <a:xfrm>
            <a:off x="8496000" y="2159999"/>
            <a:ext cx="2052000" cy="3924000"/>
            <a:chOff x="0" y="-1"/>
            <a:chExt cx="2773164" cy="3611487"/>
          </a:xfrm>
        </p:grpSpPr>
        <p:grpSp>
          <p:nvGrpSpPr>
            <p:cNvPr id="191" name="组合 93">
              <a:extLst>
                <a:ext uri="{FF2B5EF4-FFF2-40B4-BE49-F238E27FC236}">
                  <a16:creationId xmlns:a16="http://schemas.microsoft.com/office/drawing/2014/main" id="{159E7EC4-60ED-4B05-9869-08215A36F7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17" name="Picture 3">
                <a:extLst>
                  <a:ext uri="{FF2B5EF4-FFF2-40B4-BE49-F238E27FC236}">
                    <a16:creationId xmlns:a16="http://schemas.microsoft.com/office/drawing/2014/main" id="{F367B487-E9C4-4F75-87DE-F6E50AFAC2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121">
                <a:extLst>
                  <a:ext uri="{FF2B5EF4-FFF2-40B4-BE49-F238E27FC236}">
                    <a16:creationId xmlns:a16="http://schemas.microsoft.com/office/drawing/2014/main" id="{99002C71-35B6-46EE-8EB2-632ED944E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2" name="组合 94">
              <a:extLst>
                <a:ext uri="{FF2B5EF4-FFF2-40B4-BE49-F238E27FC236}">
                  <a16:creationId xmlns:a16="http://schemas.microsoft.com/office/drawing/2014/main" id="{2FE90FC8-490A-41B0-B6DA-CDB1F42A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15" name="Picture 3">
                <a:extLst>
                  <a:ext uri="{FF2B5EF4-FFF2-40B4-BE49-F238E27FC236}">
                    <a16:creationId xmlns:a16="http://schemas.microsoft.com/office/drawing/2014/main" id="{2A5B3EB3-C28A-4B88-B0ED-2D5E655CF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6" name="矩形 119">
                <a:extLst>
                  <a:ext uri="{FF2B5EF4-FFF2-40B4-BE49-F238E27FC236}">
                    <a16:creationId xmlns:a16="http://schemas.microsoft.com/office/drawing/2014/main" id="{510642B0-0AF4-43B7-9A1C-5ADF79254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3" name="矩形 62">
              <a:extLst>
                <a:ext uri="{FF2B5EF4-FFF2-40B4-BE49-F238E27FC236}">
                  <a16:creationId xmlns:a16="http://schemas.microsoft.com/office/drawing/2014/main" id="{6AE88F87-1346-4A79-838E-F4BEBB11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0" y="-1"/>
              <a:ext cx="2569011" cy="361148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94" name="组合 96">
              <a:extLst>
                <a:ext uri="{FF2B5EF4-FFF2-40B4-BE49-F238E27FC236}">
                  <a16:creationId xmlns:a16="http://schemas.microsoft.com/office/drawing/2014/main" id="{6D451E2D-63CC-4D40-9040-9581F40DA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99" name="椭圆 102">
                <a:extLst>
                  <a:ext uri="{FF2B5EF4-FFF2-40B4-BE49-F238E27FC236}">
                    <a16:creationId xmlns:a16="http://schemas.microsoft.com/office/drawing/2014/main" id="{DF228C6E-B85F-43A1-A12D-6B89FDAD3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0" name="椭圆 103">
                <a:extLst>
                  <a:ext uri="{FF2B5EF4-FFF2-40B4-BE49-F238E27FC236}">
                    <a16:creationId xmlns:a16="http://schemas.microsoft.com/office/drawing/2014/main" id="{0478CA64-E313-4D7E-805F-024E4C6B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1" name="椭圆 104">
                <a:extLst>
                  <a:ext uri="{FF2B5EF4-FFF2-40B4-BE49-F238E27FC236}">
                    <a16:creationId xmlns:a16="http://schemas.microsoft.com/office/drawing/2014/main" id="{0111CD76-EE66-4696-923E-D754F12EB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2" name="椭圆 105">
                <a:extLst>
                  <a:ext uri="{FF2B5EF4-FFF2-40B4-BE49-F238E27FC236}">
                    <a16:creationId xmlns:a16="http://schemas.microsoft.com/office/drawing/2014/main" id="{3C8525BD-F81A-4E35-9F8B-79826310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3" name="椭圆 106">
                <a:extLst>
                  <a:ext uri="{FF2B5EF4-FFF2-40B4-BE49-F238E27FC236}">
                    <a16:creationId xmlns:a16="http://schemas.microsoft.com/office/drawing/2014/main" id="{F088DFFD-76DC-45A6-B69B-64008BCC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4" name="椭圆 107">
                <a:extLst>
                  <a:ext uri="{FF2B5EF4-FFF2-40B4-BE49-F238E27FC236}">
                    <a16:creationId xmlns:a16="http://schemas.microsoft.com/office/drawing/2014/main" id="{1F8F2D04-A609-4BD9-91B3-435492F4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5" name="椭圆 108">
                <a:extLst>
                  <a:ext uri="{FF2B5EF4-FFF2-40B4-BE49-F238E27FC236}">
                    <a16:creationId xmlns:a16="http://schemas.microsoft.com/office/drawing/2014/main" id="{EBDF2340-2199-4E5F-869F-F90E1698E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6" name="椭圆 109">
                <a:extLst>
                  <a:ext uri="{FF2B5EF4-FFF2-40B4-BE49-F238E27FC236}">
                    <a16:creationId xmlns:a16="http://schemas.microsoft.com/office/drawing/2014/main" id="{0E47A9C6-836A-4C4F-917F-91E7FCBE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椭圆 110">
                <a:extLst>
                  <a:ext uri="{FF2B5EF4-FFF2-40B4-BE49-F238E27FC236}">
                    <a16:creationId xmlns:a16="http://schemas.microsoft.com/office/drawing/2014/main" id="{E239A696-5DFF-4618-AE06-7BBD93ED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8" name="椭圆 111">
                <a:extLst>
                  <a:ext uri="{FF2B5EF4-FFF2-40B4-BE49-F238E27FC236}">
                    <a16:creationId xmlns:a16="http://schemas.microsoft.com/office/drawing/2014/main" id="{6180AD1A-F414-48B7-97BC-D2B027184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椭圆 112">
                <a:extLst>
                  <a:ext uri="{FF2B5EF4-FFF2-40B4-BE49-F238E27FC236}">
                    <a16:creationId xmlns:a16="http://schemas.microsoft.com/office/drawing/2014/main" id="{AB61F0DA-625A-48C6-8237-33653499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0" name="椭圆 113">
                <a:extLst>
                  <a:ext uri="{FF2B5EF4-FFF2-40B4-BE49-F238E27FC236}">
                    <a16:creationId xmlns:a16="http://schemas.microsoft.com/office/drawing/2014/main" id="{84EC959A-C369-491B-BB2A-57E65B475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椭圆 114">
                <a:extLst>
                  <a:ext uri="{FF2B5EF4-FFF2-40B4-BE49-F238E27FC236}">
                    <a16:creationId xmlns:a16="http://schemas.microsoft.com/office/drawing/2014/main" id="{B9DF1CA9-1F7F-4EC3-99A2-6583AC1DA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2" name="椭圆 115">
                <a:extLst>
                  <a:ext uri="{FF2B5EF4-FFF2-40B4-BE49-F238E27FC236}">
                    <a16:creationId xmlns:a16="http://schemas.microsoft.com/office/drawing/2014/main" id="{A1B899D0-3C15-4636-81F8-E29C707E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椭圆 116">
                <a:extLst>
                  <a:ext uri="{FF2B5EF4-FFF2-40B4-BE49-F238E27FC236}">
                    <a16:creationId xmlns:a16="http://schemas.microsoft.com/office/drawing/2014/main" id="{B12B03C2-479B-494E-A6B1-53699D6E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4" name="椭圆 117">
                <a:extLst>
                  <a:ext uri="{FF2B5EF4-FFF2-40B4-BE49-F238E27FC236}">
                    <a16:creationId xmlns:a16="http://schemas.microsoft.com/office/drawing/2014/main" id="{A601B97F-0C73-46B0-9E77-B2500F4B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95" name="TextBox 97">
              <a:extLst>
                <a:ext uri="{FF2B5EF4-FFF2-40B4-BE49-F238E27FC236}">
                  <a16:creationId xmlns:a16="http://schemas.microsoft.com/office/drawing/2014/main" id="{C5C61E03-E9BF-4F01-807D-61C1CF4D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56" y="960854"/>
              <a:ext cx="2226941" cy="36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96" name="等腰三角形 99">
              <a:extLst>
                <a:ext uri="{FF2B5EF4-FFF2-40B4-BE49-F238E27FC236}">
                  <a16:creationId xmlns:a16="http://schemas.microsoft.com/office/drawing/2014/main" id="{3CAFD846-3494-4D5E-83FD-DB44DDFE1F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34442">
              <a:off x="1853565" y="2978392"/>
              <a:ext cx="762057" cy="43786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7" name="矩形 100">
              <a:extLst>
                <a:ext uri="{FF2B5EF4-FFF2-40B4-BE49-F238E27FC236}">
                  <a16:creationId xmlns:a16="http://schemas.microsoft.com/office/drawing/2014/main" id="{6021AF47-7DEB-4944-9F14-C163D5C9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8" name="TextBox 101">
              <a:extLst>
                <a:ext uri="{FF2B5EF4-FFF2-40B4-BE49-F238E27FC236}">
                  <a16:creationId xmlns:a16="http://schemas.microsoft.com/office/drawing/2014/main" id="{B0B791CB-582B-4094-B144-0CC7D50F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关心</a:t>
              </a:r>
            </a:p>
          </p:txBody>
        </p:sp>
        <p:sp>
          <p:nvSpPr>
            <p:cNvPr id="256" name="TextBox 97">
              <a:extLst>
                <a:ext uri="{FF2B5EF4-FFF2-40B4-BE49-F238E27FC236}">
                  <a16:creationId xmlns:a16="http://schemas.microsoft.com/office/drawing/2014/main" id="{DEF5D59C-2998-49EE-AD09-1D751FEC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60" y="1292183"/>
              <a:ext cx="2286644" cy="206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认识数学对计算机专业的意义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发展对学习本课程及专业其他课程的兴趣</a:t>
              </a:r>
            </a:p>
          </p:txBody>
        </p:sp>
      </p:grpSp>
      <p:grpSp>
        <p:nvGrpSpPr>
          <p:cNvPr id="219" name="组合 92">
            <a:extLst>
              <a:ext uri="{FF2B5EF4-FFF2-40B4-BE49-F238E27FC236}">
                <a16:creationId xmlns:a16="http://schemas.microsoft.com/office/drawing/2014/main" id="{07270DA5-2FF9-416D-9E38-84D776701935}"/>
              </a:ext>
            </a:extLst>
          </p:cNvPr>
          <p:cNvGrpSpPr>
            <a:grpSpLocks/>
          </p:cNvGrpSpPr>
          <p:nvPr/>
        </p:nvGrpSpPr>
        <p:grpSpPr bwMode="auto">
          <a:xfrm>
            <a:off x="10188000" y="888004"/>
            <a:ext cx="1692000" cy="2628000"/>
            <a:chOff x="0" y="0"/>
            <a:chExt cx="2773164" cy="3512730"/>
          </a:xfrm>
        </p:grpSpPr>
        <p:grpSp>
          <p:nvGrpSpPr>
            <p:cNvPr id="220" name="组合 93">
              <a:extLst>
                <a:ext uri="{FF2B5EF4-FFF2-40B4-BE49-F238E27FC236}">
                  <a16:creationId xmlns:a16="http://schemas.microsoft.com/office/drawing/2014/main" id="{D6E2783A-A458-482E-B286-51FBED089C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46" name="Picture 3">
                <a:extLst>
                  <a:ext uri="{FF2B5EF4-FFF2-40B4-BE49-F238E27FC236}">
                    <a16:creationId xmlns:a16="http://schemas.microsoft.com/office/drawing/2014/main" id="{CE415AC1-8AC8-496E-BE9F-108514B67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7" name="矩形 121">
                <a:extLst>
                  <a:ext uri="{FF2B5EF4-FFF2-40B4-BE49-F238E27FC236}">
                    <a16:creationId xmlns:a16="http://schemas.microsoft.com/office/drawing/2014/main" id="{784D4F77-BB49-4177-8205-BB7699B7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21" name="组合 94">
              <a:extLst>
                <a:ext uri="{FF2B5EF4-FFF2-40B4-BE49-F238E27FC236}">
                  <a16:creationId xmlns:a16="http://schemas.microsoft.com/office/drawing/2014/main" id="{BAB78C31-A7DD-44E2-BCE1-4FA70812E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44" name="Picture 3">
                <a:extLst>
                  <a:ext uri="{FF2B5EF4-FFF2-40B4-BE49-F238E27FC236}">
                    <a16:creationId xmlns:a16="http://schemas.microsoft.com/office/drawing/2014/main" id="{132AA041-0C37-4034-884B-038442FE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5" name="矩形 119">
                <a:extLst>
                  <a:ext uri="{FF2B5EF4-FFF2-40B4-BE49-F238E27FC236}">
                    <a16:creationId xmlns:a16="http://schemas.microsoft.com/office/drawing/2014/main" id="{BE51B3C9-ADF5-4865-8D71-F78AA6C9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2" name="矩形 62">
              <a:extLst>
                <a:ext uri="{FF2B5EF4-FFF2-40B4-BE49-F238E27FC236}">
                  <a16:creationId xmlns:a16="http://schemas.microsoft.com/office/drawing/2014/main" id="{E111A0A6-7AA3-40EE-8D97-30904E1B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0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23" name="组合 96">
              <a:extLst>
                <a:ext uri="{FF2B5EF4-FFF2-40B4-BE49-F238E27FC236}">
                  <a16:creationId xmlns:a16="http://schemas.microsoft.com/office/drawing/2014/main" id="{589EF7A8-BAB6-459C-9B6C-870C366E8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228" name="椭圆 102">
                <a:extLst>
                  <a:ext uri="{FF2B5EF4-FFF2-40B4-BE49-F238E27FC236}">
                    <a16:creationId xmlns:a16="http://schemas.microsoft.com/office/drawing/2014/main" id="{059A9A4D-4202-40F2-8C31-E1CEB73E8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29" name="椭圆 103">
                <a:extLst>
                  <a:ext uri="{FF2B5EF4-FFF2-40B4-BE49-F238E27FC236}">
                    <a16:creationId xmlns:a16="http://schemas.microsoft.com/office/drawing/2014/main" id="{47452F98-B60A-47A0-8E75-97B29B86B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0" name="椭圆 104">
                <a:extLst>
                  <a:ext uri="{FF2B5EF4-FFF2-40B4-BE49-F238E27FC236}">
                    <a16:creationId xmlns:a16="http://schemas.microsoft.com/office/drawing/2014/main" id="{21E4422A-3E78-4802-A39E-B2A46025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1" name="椭圆 105">
                <a:extLst>
                  <a:ext uri="{FF2B5EF4-FFF2-40B4-BE49-F238E27FC236}">
                    <a16:creationId xmlns:a16="http://schemas.microsoft.com/office/drawing/2014/main" id="{FF05AFDA-56C0-4C42-94B6-62871B2FC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2" name="椭圆 106">
                <a:extLst>
                  <a:ext uri="{FF2B5EF4-FFF2-40B4-BE49-F238E27FC236}">
                    <a16:creationId xmlns:a16="http://schemas.microsoft.com/office/drawing/2014/main" id="{B6DE69DE-8142-477B-87BD-CA5A43562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3" name="椭圆 107">
                <a:extLst>
                  <a:ext uri="{FF2B5EF4-FFF2-40B4-BE49-F238E27FC236}">
                    <a16:creationId xmlns:a16="http://schemas.microsoft.com/office/drawing/2014/main" id="{BDCD7BFF-53CC-4815-BB1B-7D6651FC8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4" name="椭圆 108">
                <a:extLst>
                  <a:ext uri="{FF2B5EF4-FFF2-40B4-BE49-F238E27FC236}">
                    <a16:creationId xmlns:a16="http://schemas.microsoft.com/office/drawing/2014/main" id="{AA1D46C8-5EAB-408F-90A9-D13402B95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5" name="椭圆 109">
                <a:extLst>
                  <a:ext uri="{FF2B5EF4-FFF2-40B4-BE49-F238E27FC236}">
                    <a16:creationId xmlns:a16="http://schemas.microsoft.com/office/drawing/2014/main" id="{E1717CCB-7913-4A54-8E77-792E7C8F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6" name="椭圆 110">
                <a:extLst>
                  <a:ext uri="{FF2B5EF4-FFF2-40B4-BE49-F238E27FC236}">
                    <a16:creationId xmlns:a16="http://schemas.microsoft.com/office/drawing/2014/main" id="{6CAA747A-F552-4B5D-87D4-013177387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7" name="椭圆 111">
                <a:extLst>
                  <a:ext uri="{FF2B5EF4-FFF2-40B4-BE49-F238E27FC236}">
                    <a16:creationId xmlns:a16="http://schemas.microsoft.com/office/drawing/2014/main" id="{A7ADD385-B4FF-45A0-B8D5-CAAA47F7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8" name="椭圆 112">
                <a:extLst>
                  <a:ext uri="{FF2B5EF4-FFF2-40B4-BE49-F238E27FC236}">
                    <a16:creationId xmlns:a16="http://schemas.microsoft.com/office/drawing/2014/main" id="{BEAF52E8-709D-48AE-9618-A853BEE1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9" name="椭圆 113">
                <a:extLst>
                  <a:ext uri="{FF2B5EF4-FFF2-40B4-BE49-F238E27FC236}">
                    <a16:creationId xmlns:a16="http://schemas.microsoft.com/office/drawing/2014/main" id="{6F5F6AA3-0DF5-4060-ACDD-DB3ADCD2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0" name="椭圆 114">
                <a:extLst>
                  <a:ext uri="{FF2B5EF4-FFF2-40B4-BE49-F238E27FC236}">
                    <a16:creationId xmlns:a16="http://schemas.microsoft.com/office/drawing/2014/main" id="{6438B62E-2197-4E84-88C0-CBFDDAEF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1" name="椭圆 115">
                <a:extLst>
                  <a:ext uri="{FF2B5EF4-FFF2-40B4-BE49-F238E27FC236}">
                    <a16:creationId xmlns:a16="http://schemas.microsoft.com/office/drawing/2014/main" id="{93369E7E-748C-428D-B53C-BA807026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2" name="椭圆 116">
                <a:extLst>
                  <a:ext uri="{FF2B5EF4-FFF2-40B4-BE49-F238E27FC236}">
                    <a16:creationId xmlns:a16="http://schemas.microsoft.com/office/drawing/2014/main" id="{9437C635-0071-4608-A625-D9412FD5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3" name="椭圆 117">
                <a:extLst>
                  <a:ext uri="{FF2B5EF4-FFF2-40B4-BE49-F238E27FC236}">
                    <a16:creationId xmlns:a16="http://schemas.microsoft.com/office/drawing/2014/main" id="{E0DC4891-7F8F-4DD4-BDA9-6686EA9C8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24" name="TextBox 97">
              <a:extLst>
                <a:ext uri="{FF2B5EF4-FFF2-40B4-BE49-F238E27FC236}">
                  <a16:creationId xmlns:a16="http://schemas.microsoft.com/office/drawing/2014/main" id="{47F953D6-9D8C-4E0F-9B11-35536DDF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3" y="1122785"/>
              <a:ext cx="2226941" cy="53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5" name="等腰三角形 99">
              <a:extLst>
                <a:ext uri="{FF2B5EF4-FFF2-40B4-BE49-F238E27FC236}">
                  <a16:creationId xmlns:a16="http://schemas.microsoft.com/office/drawing/2014/main" id="{3CF634F2-C54E-4534-84CE-881A33F112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765558">
              <a:off x="1843724" y="2830982"/>
              <a:ext cx="856882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6" name="矩形 100">
              <a:extLst>
                <a:ext uri="{FF2B5EF4-FFF2-40B4-BE49-F238E27FC236}">
                  <a16:creationId xmlns:a16="http://schemas.microsoft.com/office/drawing/2014/main" id="{B99C3B16-E721-4F54-87D6-7AB8DD05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7" y="467605"/>
              <a:ext cx="2557065" cy="57743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7" name="TextBox 101">
              <a:extLst>
                <a:ext uri="{FF2B5EF4-FFF2-40B4-BE49-F238E27FC236}">
                  <a16:creationId xmlns:a16="http://schemas.microsoft.com/office/drawing/2014/main" id="{D6EFF513-5864-4BEF-9C79-E7C2ABAC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21" y="438279"/>
              <a:ext cx="2010918" cy="61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学会学习</a:t>
              </a:r>
            </a:p>
          </p:txBody>
        </p:sp>
        <p:sp>
          <p:nvSpPr>
            <p:cNvPr id="257" name="TextBox 97">
              <a:extLst>
                <a:ext uri="{FF2B5EF4-FFF2-40B4-BE49-F238E27FC236}">
                  <a16:creationId xmlns:a16="http://schemas.microsoft.com/office/drawing/2014/main" id="{D1022782-9122-4A99-A49A-58156859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4" y="1603981"/>
              <a:ext cx="2360140" cy="1357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自主学习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发现学习热点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1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11160000" cy="3093154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：求下列复合命题的真值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en-US" altLang="zh-CN" dirty="0"/>
              <a:t>(1) 2+2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当且仅当</a:t>
            </a:r>
            <a:r>
              <a:rPr lang="en-US" altLang="zh-CN" dirty="0"/>
              <a:t>3+3</a:t>
            </a:r>
            <a:r>
              <a:rPr lang="zh-CN" altLang="en-US" dirty="0"/>
              <a:t>＝</a:t>
            </a:r>
            <a:r>
              <a:rPr lang="en-US" altLang="zh-CN" dirty="0"/>
              <a:t>6.  </a:t>
            </a:r>
          </a:p>
          <a:p>
            <a:pPr lvl="1"/>
            <a:r>
              <a:rPr lang="en-US" altLang="zh-CN" dirty="0"/>
              <a:t>(2) 2+2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当且仅当</a:t>
            </a:r>
            <a:r>
              <a:rPr lang="en-US" altLang="zh-CN" dirty="0"/>
              <a:t>3</a:t>
            </a:r>
            <a:r>
              <a:rPr lang="zh-CN" altLang="en-US" dirty="0"/>
              <a:t>是偶数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(3) 2+2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当且仅当太阳从东方升起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(4) 2+2</a:t>
            </a:r>
            <a:r>
              <a:rPr lang="zh-CN" altLang="en-US" dirty="0"/>
              <a:t>＝</a:t>
            </a:r>
            <a:r>
              <a:rPr lang="en-US" altLang="zh-CN" dirty="0"/>
              <a:t>4 </a:t>
            </a:r>
            <a:r>
              <a:rPr lang="zh-CN" altLang="en-US" dirty="0"/>
              <a:t>当且仅当美国位于非洲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(5) </a:t>
            </a:r>
            <a:r>
              <a:rPr lang="zh-CN" altLang="en-US" dirty="0"/>
              <a:t>函数</a:t>
            </a:r>
            <a:r>
              <a:rPr lang="en-US" altLang="zh-CN" dirty="0"/>
              <a:t>f(x)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可导的充要条件是它在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连续</a:t>
            </a:r>
            <a:r>
              <a:rPr lang="en-US" altLang="zh-CN" dirty="0"/>
              <a:t>.  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）双条件联结词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432679" y="1476000"/>
            <a:ext cx="1439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dirty="0">
                <a:solidFill>
                  <a:srgbClr val="FF0000"/>
                </a:solidFill>
                <a:latin typeface="Century Schoolbook" panose="02040604050505020304" pitchFamily="18" charset="0"/>
              </a:rPr>
              <a:t>T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432679" y="1980000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sz="2800" dirty="0">
                <a:solidFill>
                  <a:srgbClr val="FF0000"/>
                </a:solidFill>
                <a:latin typeface="Century Schoolbook" panose="02040604050505020304" pitchFamily="18" charset="0"/>
              </a:rPr>
              <a:t>F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432679" y="2520000"/>
            <a:ext cx="90109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sz="2800" dirty="0">
                <a:solidFill>
                  <a:srgbClr val="FF0000"/>
                </a:solidFill>
                <a:latin typeface="Century Schoolbook" panose="02040604050505020304" pitchFamily="18" charset="0"/>
              </a:rPr>
              <a:t>T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432679" y="3024000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sz="2800" dirty="0">
                <a:solidFill>
                  <a:srgbClr val="FF0000"/>
                </a:solidFill>
                <a:latin typeface="Century Schoolbook" panose="02040604050505020304" pitchFamily="18" charset="0"/>
              </a:rPr>
              <a:t>F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432679" y="4063469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 sz="2800" dirty="0">
                <a:solidFill>
                  <a:srgbClr val="FF0000"/>
                </a:solidFill>
                <a:latin typeface="Century Schoolbook" panose="02040604050505020304" pitchFamily="18" charset="0"/>
              </a:rPr>
              <a:t>F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640000" y="1186630"/>
            <a:ext cx="2718000" cy="3320826"/>
            <a:chOff x="5742502" y="1772319"/>
            <a:chExt cx="2718000" cy="3320826"/>
          </a:xfrm>
        </p:grpSpPr>
        <p:grpSp>
          <p:nvGrpSpPr>
            <p:cNvPr id="15" name="组合 14"/>
            <p:cNvGrpSpPr/>
            <p:nvPr/>
          </p:nvGrpSpPr>
          <p:grpSpPr>
            <a:xfrm>
              <a:off x="5742502" y="1772319"/>
              <a:ext cx="2718000" cy="3320826"/>
              <a:chOff x="3960000" y="2196000"/>
              <a:chExt cx="2718000" cy="3320826"/>
            </a:xfrm>
          </p:grpSpPr>
          <p:sp>
            <p:nvSpPr>
              <p:cNvPr id="23" name="iṥļïḑe">
                <a:extLst>
                  <a:ext uri="{FF2B5EF4-FFF2-40B4-BE49-F238E27FC236}">
                    <a16:creationId xmlns:a16="http://schemas.microsoft.com/office/drawing/2014/main" id="{5592D8EA-CAD0-4B13-82DE-7B2CE3F38B2A}"/>
                  </a:ext>
                </a:extLst>
              </p:cNvPr>
              <p:cNvSpPr/>
              <p:nvPr/>
            </p:nvSpPr>
            <p:spPr bwMode="auto">
              <a:xfrm>
                <a:off x="3960000" y="2528826"/>
                <a:ext cx="2718000" cy="29880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4320000" y="3895200"/>
                <a:ext cx="845495" cy="548113"/>
                <a:chOff x="6402042" y="3081312"/>
                <a:chExt cx="845495" cy="548113"/>
              </a:xfrm>
            </p:grpSpPr>
            <p:sp>
              <p:nvSpPr>
                <p:cNvPr id="48" name="í$ľîḓé">
                  <a:extLst>
                    <a:ext uri="{FF2B5EF4-FFF2-40B4-BE49-F238E27FC236}">
                      <a16:creationId xmlns:a16="http://schemas.microsoft.com/office/drawing/2014/main" id="{C5474175-0A4F-4F0D-9758-1C4918F923AF}"/>
                    </a:ext>
                  </a:extLst>
                </p:cNvPr>
                <p:cNvSpPr/>
                <p:nvPr/>
              </p:nvSpPr>
              <p:spPr bwMode="auto">
                <a:xfrm>
                  <a:off x="6402042" y="3081312"/>
                  <a:ext cx="845495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592068" y="3185796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[3]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614465" y="2196000"/>
                <a:ext cx="253648" cy="674938"/>
                <a:chOff x="5075490" y="2190628"/>
                <a:chExt cx="253648" cy="674938"/>
              </a:xfrm>
            </p:grpSpPr>
            <p:sp>
              <p:nvSpPr>
                <p:cNvPr id="46" name="íŝlíďé">
                  <a:extLst>
                    <a:ext uri="{FF2B5EF4-FFF2-40B4-BE49-F238E27FC236}">
                      <a16:creationId xmlns:a16="http://schemas.microsoft.com/office/drawing/2014/main" id="{58163E42-FA75-488C-8FCA-4509A0A5A8CF}"/>
                    </a:ext>
                  </a:extLst>
                </p:cNvPr>
                <p:cNvSpPr/>
                <p:nvPr/>
              </p:nvSpPr>
              <p:spPr bwMode="auto">
                <a:xfrm>
                  <a:off x="5075490" y="2613375"/>
                  <a:ext cx="253648" cy="25219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ísḷîḓè">
                  <a:extLst>
                    <a:ext uri="{FF2B5EF4-FFF2-40B4-BE49-F238E27FC236}">
                      <a16:creationId xmlns:a16="http://schemas.microsoft.com/office/drawing/2014/main" id="{6CE783C9-06DE-48FF-8BA5-CDC07456281D}"/>
                    </a:ext>
                  </a:extLst>
                </p:cNvPr>
                <p:cNvSpPr/>
                <p:nvPr/>
              </p:nvSpPr>
              <p:spPr bwMode="auto">
                <a:xfrm>
                  <a:off x="5151293" y="2190628"/>
                  <a:ext cx="100585" cy="583099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5767194" y="2196000"/>
                <a:ext cx="253648" cy="674938"/>
                <a:chOff x="7170275" y="2190628"/>
                <a:chExt cx="253648" cy="674938"/>
              </a:xfrm>
            </p:grpSpPr>
            <p:sp>
              <p:nvSpPr>
                <p:cNvPr id="44" name="í$ḻiḋè">
                  <a:extLst>
                    <a:ext uri="{FF2B5EF4-FFF2-40B4-BE49-F238E27FC236}">
                      <a16:creationId xmlns:a16="http://schemas.microsoft.com/office/drawing/2014/main" id="{715720E0-A79E-4E55-A9ED-9E39098318CC}"/>
                    </a:ext>
                  </a:extLst>
                </p:cNvPr>
                <p:cNvSpPr/>
                <p:nvPr/>
              </p:nvSpPr>
              <p:spPr bwMode="auto">
                <a:xfrm>
                  <a:off x="7170275" y="2613375"/>
                  <a:ext cx="253648" cy="25219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ïṥḻïḑé">
                  <a:extLst>
                    <a:ext uri="{FF2B5EF4-FFF2-40B4-BE49-F238E27FC236}">
                      <a16:creationId xmlns:a16="http://schemas.microsoft.com/office/drawing/2014/main" id="{66E0910A-A5FD-4EFD-A23A-D302A207237A}"/>
                    </a:ext>
                  </a:extLst>
                </p:cNvPr>
                <p:cNvSpPr/>
                <p:nvPr/>
              </p:nvSpPr>
              <p:spPr bwMode="auto">
                <a:xfrm>
                  <a:off x="7246078" y="2190628"/>
                  <a:ext cx="102042" cy="583099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5472000" y="3060000"/>
                <a:ext cx="844037" cy="548113"/>
                <a:chOff x="5289618" y="3081796"/>
                <a:chExt cx="844037" cy="548113"/>
              </a:xfrm>
            </p:grpSpPr>
            <p:sp>
              <p:nvSpPr>
                <p:cNvPr id="42" name="îŝḻïḑê">
                  <a:extLst>
                    <a:ext uri="{FF2B5EF4-FFF2-40B4-BE49-F238E27FC236}">
                      <a16:creationId xmlns:a16="http://schemas.microsoft.com/office/drawing/2014/main" id="{2BD63687-4184-459E-9D66-CEAF7F19FABA}"/>
                    </a:ext>
                  </a:extLst>
                </p:cNvPr>
                <p:cNvSpPr/>
                <p:nvPr/>
              </p:nvSpPr>
              <p:spPr bwMode="auto">
                <a:xfrm>
                  <a:off x="5289618" y="3081796"/>
                  <a:ext cx="844037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478915" y="3186280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[2]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4320000" y="3060000"/>
                <a:ext cx="842579" cy="548113"/>
                <a:chOff x="4296842" y="3081796"/>
                <a:chExt cx="842579" cy="548113"/>
              </a:xfrm>
            </p:grpSpPr>
            <p:sp>
              <p:nvSpPr>
                <p:cNvPr id="40" name="îṣḻîďê">
                  <a:extLst>
                    <a:ext uri="{FF2B5EF4-FFF2-40B4-BE49-F238E27FC236}">
                      <a16:creationId xmlns:a16="http://schemas.microsoft.com/office/drawing/2014/main" id="{68896B23-89F9-4314-BDFD-57BE57AA5AD9}"/>
                    </a:ext>
                  </a:extLst>
                </p:cNvPr>
                <p:cNvSpPr/>
                <p:nvPr/>
              </p:nvSpPr>
              <p:spPr bwMode="auto">
                <a:xfrm>
                  <a:off x="4296842" y="3081796"/>
                  <a:ext cx="842579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1" name="文本框 40"/>
                <p:cNvSpPr txBox="1">
                  <a:spLocks noChangeAspect="1"/>
                </p:cNvSpPr>
                <p:nvPr/>
              </p:nvSpPr>
              <p:spPr>
                <a:xfrm>
                  <a:off x="4485410" y="3186280"/>
                  <a:ext cx="465442" cy="339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[1]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5472000" y="3895200"/>
                <a:ext cx="842579" cy="548113"/>
                <a:chOff x="7453079" y="3081312"/>
                <a:chExt cx="842579" cy="548113"/>
              </a:xfrm>
            </p:grpSpPr>
            <p:sp>
              <p:nvSpPr>
                <p:cNvPr id="38" name="îš1ïdé">
                  <a:extLst>
                    <a:ext uri="{FF2B5EF4-FFF2-40B4-BE49-F238E27FC236}">
                      <a16:creationId xmlns:a16="http://schemas.microsoft.com/office/drawing/2014/main" id="{6A214546-7871-4319-A568-09B429B09BA2}"/>
                    </a:ext>
                  </a:extLst>
                </p:cNvPr>
                <p:cNvSpPr/>
                <p:nvPr/>
              </p:nvSpPr>
              <p:spPr bwMode="auto">
                <a:xfrm>
                  <a:off x="7453079" y="3081312"/>
                  <a:ext cx="842579" cy="548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7637609" y="3185796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[4]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4320000" y="4730400"/>
                <a:ext cx="842579" cy="549572"/>
                <a:chOff x="4304340" y="3858292"/>
                <a:chExt cx="842579" cy="549572"/>
              </a:xfrm>
            </p:grpSpPr>
            <p:sp>
              <p:nvSpPr>
                <p:cNvPr id="35" name="ïṥľîďè">
                  <a:extLst>
                    <a:ext uri="{FF2B5EF4-FFF2-40B4-BE49-F238E27FC236}">
                      <a16:creationId xmlns:a16="http://schemas.microsoft.com/office/drawing/2014/main" id="{CACBE5C0-55C1-46AA-85D6-9A46689DB3A1}"/>
                    </a:ext>
                  </a:extLst>
                </p:cNvPr>
                <p:cNvSpPr/>
                <p:nvPr/>
              </p:nvSpPr>
              <p:spPr bwMode="auto">
                <a:xfrm>
                  <a:off x="4304340" y="3858292"/>
                  <a:ext cx="842579" cy="5495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4488871" y="3963505"/>
                  <a:ext cx="473517" cy="339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[5]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aphicFrame>
          <p:nvGraphicFramePr>
            <p:cNvPr id="19" name="图示 18"/>
            <p:cNvGraphicFramePr/>
            <p:nvPr>
              <p:extLst>
                <p:ext uri="{D42A27DB-BD31-4B8C-83A1-F6EECF244321}">
                  <p14:modId xmlns:p14="http://schemas.microsoft.com/office/powerpoint/2010/main" val="2600332666"/>
                </p:ext>
              </p:extLst>
            </p:nvPr>
          </p:nvGraphicFramePr>
          <p:xfrm>
            <a:off x="7542502" y="2644771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0" name="图示 19"/>
            <p:cNvGraphicFramePr/>
            <p:nvPr>
              <p:extLst>
                <p:ext uri="{D42A27DB-BD31-4B8C-83A1-F6EECF244321}">
                  <p14:modId xmlns:p14="http://schemas.microsoft.com/office/powerpoint/2010/main" val="1563115058"/>
                </p:ext>
              </p:extLst>
            </p:nvPr>
          </p:nvGraphicFramePr>
          <p:xfrm>
            <a:off x="6390502" y="2644771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21" name="图示 20"/>
            <p:cNvGraphicFramePr/>
            <p:nvPr>
              <p:extLst>
                <p:ext uri="{D42A27DB-BD31-4B8C-83A1-F6EECF244321}">
                  <p14:modId xmlns:p14="http://schemas.microsoft.com/office/powerpoint/2010/main" val="2414649450"/>
                </p:ext>
              </p:extLst>
            </p:nvPr>
          </p:nvGraphicFramePr>
          <p:xfrm>
            <a:off x="6390502" y="4329689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50" name="图示 49"/>
            <p:cNvGraphicFramePr/>
            <p:nvPr>
              <p:extLst>
                <p:ext uri="{D42A27DB-BD31-4B8C-83A1-F6EECF244321}">
                  <p14:modId xmlns:p14="http://schemas.microsoft.com/office/powerpoint/2010/main" val="2694001681"/>
                </p:ext>
              </p:extLst>
            </p:nvPr>
          </p:nvGraphicFramePr>
          <p:xfrm>
            <a:off x="6390502" y="3463455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aphicFrame>
          <p:nvGraphicFramePr>
            <p:cNvPr id="51" name="图示 50"/>
            <p:cNvGraphicFramePr/>
            <p:nvPr>
              <p:extLst>
                <p:ext uri="{D42A27DB-BD31-4B8C-83A1-F6EECF244321}">
                  <p14:modId xmlns:p14="http://schemas.microsoft.com/office/powerpoint/2010/main" val="2724295532"/>
                </p:ext>
              </p:extLst>
            </p:nvPr>
          </p:nvGraphicFramePr>
          <p:xfrm>
            <a:off x="7542502" y="3466830"/>
            <a:ext cx="543739" cy="52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40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4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1" grpId="0"/>
      <p:bldP spid="31752" grpId="0"/>
      <p:bldP spid="31753" grpId="0"/>
      <p:bldP spid="317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/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3262432"/>
              </a:xfrm>
            </p:spPr>
            <p:txBody>
              <a:bodyPr/>
              <a:lstStyle/>
              <a:p>
                <a:r>
                  <a:rPr lang="en-US" altLang="zh-CN" dirty="0"/>
                  <a:t>(6) </a:t>
                </a:r>
                <a:r>
                  <a:rPr lang="zh-CN" altLang="en-US" dirty="0"/>
                  <a:t>异或联结词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：设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为两个命题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的异或是一个复合命题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称为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异或式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记作</a:t>
                </a:r>
                <a:r>
                  <a:rPr lang="en-US" altLang="zh-CN" dirty="0" err="1"/>
                  <a:t>p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</m:e>
                    </m:acc>
                  </m:oMath>
                </a14:m>
                <a:r>
                  <a:rPr lang="en-US" altLang="zh-CN" dirty="0" err="1"/>
                  <a:t>q</a:t>
                </a:r>
                <a:r>
                  <a:rPr lang="zh-CN" altLang="en-US" dirty="0"/>
                  <a:t>；符号“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</m:e>
                    </m:acc>
                  </m:oMath>
                </a14:m>
                <a:r>
                  <a:rPr lang="zh-CN" altLang="en-US" dirty="0"/>
                  <a:t>”表示异或联结词</a:t>
                </a:r>
                <a:r>
                  <a:rPr lang="en-US" altLang="zh-CN" dirty="0"/>
                  <a:t>.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运算规则</a:t>
                </a:r>
                <a:r>
                  <a:rPr lang="zh-CN" altLang="en-US" dirty="0"/>
                  <a:t>：</a:t>
                </a:r>
                <a:r>
                  <a:rPr lang="en-US" altLang="zh-CN" dirty="0" err="1"/>
                  <a:t>p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</m:e>
                    </m:acc>
                  </m:oMath>
                </a14:m>
                <a:r>
                  <a:rPr lang="en-US" altLang="zh-CN" dirty="0"/>
                  <a:t>q</a:t>
                </a:r>
                <a:r>
                  <a:rPr lang="zh-CN" altLang="en-US" dirty="0"/>
                  <a:t>为真当且仅当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的真值不同</a:t>
                </a:r>
                <a:r>
                  <a:rPr lang="en-US" altLang="zh-CN" dirty="0"/>
                  <a:t>. 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altLang="zh-CN" dirty="0" err="1"/>
                  <a:t>p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</m:e>
                    </m:acc>
                  </m:oMath>
                </a14:m>
                <a:r>
                  <a:rPr lang="en-US" altLang="zh-CN" dirty="0"/>
                  <a:t>q</a:t>
                </a:r>
                <a:r>
                  <a:rPr lang="zh-CN" altLang="en-US" dirty="0"/>
                  <a:t>相当于</a:t>
                </a:r>
                <a:r>
                  <a:rPr lang="en-US" altLang="zh-CN" dirty="0"/>
                  <a:t>(p</a:t>
                </a:r>
                <a:r>
                  <a:rPr lang="en-US" altLang="zh-CN" dirty="0">
                    <a:latin typeface="微软雅黑" panose="020B0503020204020204" pitchFamily="34" charset="-122"/>
                  </a:rPr>
                  <a:t>∧¬</a:t>
                </a:r>
                <a:r>
                  <a:rPr lang="en-US" altLang="zh-CN" dirty="0"/>
                  <a:t>q)</a:t>
                </a:r>
                <a:r>
                  <a:rPr lang="en-US" altLang="zh-CN" dirty="0">
                    <a:latin typeface="微软雅黑" panose="020B0503020204020204" pitchFamily="34" charset="-122"/>
                  </a:rPr>
                  <a:t>∨</a:t>
                </a:r>
                <a:r>
                  <a:rPr lang="en-US" altLang="zh-CN" dirty="0"/>
                  <a:t>(¬</a:t>
                </a:r>
                <a:r>
                  <a:rPr lang="en-US" altLang="zh-CN" dirty="0" err="1"/>
                  <a:t>p</a:t>
                </a:r>
                <a:r>
                  <a:rPr lang="en-US" altLang="zh-CN" dirty="0" err="1">
                    <a:latin typeface="微软雅黑" panose="020B0503020204020204" pitchFamily="34" charset="-122"/>
                  </a:rPr>
                  <a:t>∧</a:t>
                </a:r>
                <a:r>
                  <a:rPr lang="en-US" altLang="zh-CN" dirty="0" err="1"/>
                  <a:t>q</a:t>
                </a:r>
                <a:r>
                  <a:rPr lang="en-US" altLang="zh-CN" dirty="0"/>
                  <a:t>)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/>
                  <a:t>异或联结词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二元运算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且有交换律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13" name="内容占位符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3262432"/>
              </a:xfrm>
              <a:blipFill>
                <a:blip r:embed="rId3"/>
                <a:stretch>
                  <a:fillRect l="-1148" t="-2799" r="-1148" b="-3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41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36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78854"/>
          </a:xfrm>
        </p:spPr>
        <p:txBody>
          <a:bodyPr/>
          <a:lstStyle/>
          <a:p>
            <a:r>
              <a:rPr lang="en-US" altLang="zh-CN" dirty="0"/>
              <a:t>(7) </a:t>
            </a:r>
            <a:r>
              <a:rPr lang="zh-CN" altLang="en-US" dirty="0"/>
              <a:t>特别说明</a:t>
            </a:r>
            <a:endParaRPr lang="en-US" altLang="zh-CN" dirty="0"/>
          </a:p>
          <a:p>
            <a:pPr lvl="1"/>
            <a:r>
              <a:rPr lang="zh-CN" altLang="en-US" dirty="0"/>
              <a:t>二元</a:t>
            </a:r>
            <a:r>
              <a:rPr lang="zh-CN" altLang="en-US" dirty="0">
                <a:solidFill>
                  <a:srgbClr val="FF0000"/>
                </a:solidFill>
              </a:rPr>
              <a:t>联结词</a:t>
            </a:r>
            <a:r>
              <a:rPr lang="zh-CN" altLang="en-US" dirty="0"/>
              <a:t>可以把毫无内在联系的、甚至互相否定的命题联结为一个新命题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此时</a:t>
            </a:r>
            <a:r>
              <a:rPr lang="en-US" altLang="zh-CN" dirty="0"/>
              <a:t>, </a:t>
            </a:r>
            <a:r>
              <a:rPr lang="zh-CN" altLang="en-US" dirty="0"/>
              <a:t>只须按运算规则确定新命题的真值</a:t>
            </a:r>
            <a:r>
              <a:rPr lang="en-US" altLang="zh-CN" dirty="0"/>
              <a:t>, </a:t>
            </a:r>
            <a:r>
              <a:rPr lang="zh-CN" altLang="en-US" dirty="0"/>
              <a:t>无需考虑命题的具体含义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例如：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3=5 ∧ 3≠5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60000" lvl="3" indent="-288000"/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：乌龟有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条腿；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：母猪会爬树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那么命题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 err="1">
                <a:solidFill>
                  <a:srgbClr val="0050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的超值是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60000" lvl="3" indent="-288000"/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：雪是白的；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：太阳从东方升起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那么命题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↔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的真值是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 </a:t>
            </a:r>
          </a:p>
          <a:p>
            <a:pPr lvl="1"/>
            <a:r>
              <a:rPr lang="zh-CN" altLang="en-US" dirty="0"/>
              <a:t>命题联结词的</a:t>
            </a:r>
            <a:r>
              <a:rPr lang="zh-CN" altLang="en-US" dirty="0">
                <a:solidFill>
                  <a:srgbClr val="FF0000"/>
                </a:solidFill>
              </a:rPr>
              <a:t>运算顺序</a:t>
            </a:r>
            <a:r>
              <a:rPr lang="zh-CN" altLang="en-US" dirty="0"/>
              <a:t>（优先级）</a:t>
            </a:r>
            <a:endParaRPr lang="en-US" altLang="zh-CN" dirty="0"/>
          </a:p>
          <a:p>
            <a:pPr lvl="2"/>
            <a:r>
              <a:rPr lang="zh-CN" altLang="en-US" dirty="0"/>
              <a:t>基本顺序：否定</a:t>
            </a:r>
            <a:r>
              <a:rPr lang="en-US" altLang="zh-CN" dirty="0"/>
              <a:t>¬</a:t>
            </a:r>
            <a:r>
              <a:rPr lang="zh-CN" altLang="en-US" dirty="0"/>
              <a:t>、合取</a:t>
            </a:r>
            <a:r>
              <a:rPr lang="zh-CN" altLang="en-US" dirty="0">
                <a:latin typeface="微软雅黑" panose="020B0503020204020204" pitchFamily="34" charset="-122"/>
              </a:rPr>
              <a:t>∧</a:t>
            </a:r>
            <a:r>
              <a:rPr lang="zh-CN" altLang="en-US" dirty="0"/>
              <a:t>、析取</a:t>
            </a:r>
            <a:r>
              <a:rPr lang="zh-CN" altLang="en-US" dirty="0">
                <a:latin typeface="微软雅黑" panose="020B0503020204020204" pitchFamily="34" charset="-122"/>
              </a:rPr>
              <a:t>∨</a:t>
            </a:r>
            <a:r>
              <a:rPr lang="zh-CN" altLang="en-US" dirty="0"/>
              <a:t>、条件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/>
              <a:t>、双条件↔；</a:t>
            </a:r>
            <a:endParaRPr lang="en-US" altLang="zh-CN" dirty="0"/>
          </a:p>
          <a:p>
            <a:pPr lvl="2"/>
            <a:r>
              <a:rPr lang="zh-CN" altLang="en-US" dirty="0"/>
              <a:t>可以用括号提高优先级；</a:t>
            </a:r>
            <a:endParaRPr lang="en-US" altLang="zh-CN" dirty="0"/>
          </a:p>
          <a:p>
            <a:pPr lvl="2"/>
            <a:r>
              <a:rPr lang="en-US" altLang="zh-CN" dirty="0"/>
              <a:t>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、→为右结合运算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</a:rPr>
              <a:t>∧、∨和</a:t>
            </a:r>
            <a:r>
              <a:rPr lang="zh-CN" altLang="en-US" dirty="0"/>
              <a:t>↔为左结合运算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42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五、命题联结词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061829"/>
          </a:xfrm>
        </p:spPr>
        <p:txBody>
          <a:bodyPr/>
          <a:lstStyle/>
          <a:p>
            <a:r>
              <a:rPr lang="en-US" altLang="zh-CN" dirty="0"/>
              <a:t>(8) </a:t>
            </a:r>
            <a:r>
              <a:rPr lang="zh-CN" altLang="en-US" dirty="0"/>
              <a:t>命题联结词的真值表</a:t>
            </a:r>
            <a:endParaRPr lang="en-US" altLang="zh-CN" dirty="0"/>
          </a:p>
          <a:p>
            <a:pPr lvl="1"/>
            <a:r>
              <a:rPr lang="zh-CN" altLang="en-US" dirty="0"/>
              <a:t>命题联结词的运算规则可用</a:t>
            </a:r>
            <a:r>
              <a:rPr lang="zh-CN" altLang="en-US" dirty="0">
                <a:solidFill>
                  <a:srgbClr val="FF0000"/>
                </a:solidFill>
              </a:rPr>
              <a:t>真值表</a:t>
            </a:r>
            <a:r>
              <a:rPr lang="zh-CN" altLang="en-US" dirty="0"/>
              <a:t>表示如下：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命题与联结词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69">
                <a:extLst>
                  <a:ext uri="{FF2B5EF4-FFF2-40B4-BE49-F238E27FC236}">
                    <a16:creationId xmlns:a16="http://schemas.microsoft.com/office/drawing/2014/main" id="{0DEF5BF6-95E8-4E1A-81E8-CFCCA14A6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552360"/>
                  </p:ext>
                </p:extLst>
              </p:nvPr>
            </p:nvGraphicFramePr>
            <p:xfrm>
              <a:off x="1529788" y="2885079"/>
              <a:ext cx="9132424" cy="2333625"/>
            </p:xfrm>
            <a:graphic>
              <a:graphicData uri="http://schemas.openxmlformats.org/drawingml/2006/table">
                <a:tbl>
                  <a:tblPr/>
                  <a:tblGrid>
                    <a:gridCol w="808298">
                      <a:extLst>
                        <a:ext uri="{9D8B030D-6E8A-4147-A177-3AD203B41FA5}">
                          <a16:colId xmlns:a16="http://schemas.microsoft.com/office/drawing/2014/main" val="1019218532"/>
                        </a:ext>
                      </a:extLst>
                    </a:gridCol>
                    <a:gridCol w="779950">
                      <a:extLst>
                        <a:ext uri="{9D8B030D-6E8A-4147-A177-3AD203B41FA5}">
                          <a16:colId xmlns:a16="http://schemas.microsoft.com/office/drawing/2014/main" val="936320353"/>
                        </a:ext>
                      </a:extLst>
                    </a:gridCol>
                    <a:gridCol w="1191186">
                      <a:extLst>
                        <a:ext uri="{9D8B030D-6E8A-4147-A177-3AD203B41FA5}">
                          <a16:colId xmlns:a16="http://schemas.microsoft.com/office/drawing/2014/main" val="1648062210"/>
                        </a:ext>
                      </a:extLst>
                    </a:gridCol>
                    <a:gridCol w="1191186">
                      <a:extLst>
                        <a:ext uri="{9D8B030D-6E8A-4147-A177-3AD203B41FA5}">
                          <a16:colId xmlns:a16="http://schemas.microsoft.com/office/drawing/2014/main" val="637341244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1131096934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3433839267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2786331605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574011352"/>
                        </a:ext>
                      </a:extLst>
                    </a:gridCol>
                  </a:tblGrid>
                  <a:tr h="504825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3366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3366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3366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¬P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</a:t>
                          </a: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∧Q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P∨Q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PQ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PQ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kumimoji="0" lang="en-US" altLang="zh-CN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barPr>
                                <m:e>
                                  <m:r>
                                    <a:rPr kumimoji="0" lang="en-US" altLang="zh-CN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∨</m:t>
                                  </m:r>
                                </m:e>
                              </m:bar>
                            </m:oMath>
                          </a14:m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016155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  <a:endPara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820531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8853499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1687710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7635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69">
                <a:extLst>
                  <a:ext uri="{FF2B5EF4-FFF2-40B4-BE49-F238E27FC236}">
                    <a16:creationId xmlns:a16="http://schemas.microsoft.com/office/drawing/2014/main" id="{0DEF5BF6-95E8-4E1A-81E8-CFCCA14A6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552360"/>
                  </p:ext>
                </p:extLst>
              </p:nvPr>
            </p:nvGraphicFramePr>
            <p:xfrm>
              <a:off x="1529788" y="2885079"/>
              <a:ext cx="9132424" cy="2333625"/>
            </p:xfrm>
            <a:graphic>
              <a:graphicData uri="http://schemas.openxmlformats.org/drawingml/2006/table">
                <a:tbl>
                  <a:tblPr/>
                  <a:tblGrid>
                    <a:gridCol w="808298">
                      <a:extLst>
                        <a:ext uri="{9D8B030D-6E8A-4147-A177-3AD203B41FA5}">
                          <a16:colId xmlns:a16="http://schemas.microsoft.com/office/drawing/2014/main" val="1019218532"/>
                        </a:ext>
                      </a:extLst>
                    </a:gridCol>
                    <a:gridCol w="779950">
                      <a:extLst>
                        <a:ext uri="{9D8B030D-6E8A-4147-A177-3AD203B41FA5}">
                          <a16:colId xmlns:a16="http://schemas.microsoft.com/office/drawing/2014/main" val="936320353"/>
                        </a:ext>
                      </a:extLst>
                    </a:gridCol>
                    <a:gridCol w="1191186">
                      <a:extLst>
                        <a:ext uri="{9D8B030D-6E8A-4147-A177-3AD203B41FA5}">
                          <a16:colId xmlns:a16="http://schemas.microsoft.com/office/drawing/2014/main" val="1648062210"/>
                        </a:ext>
                      </a:extLst>
                    </a:gridCol>
                    <a:gridCol w="1191186">
                      <a:extLst>
                        <a:ext uri="{9D8B030D-6E8A-4147-A177-3AD203B41FA5}">
                          <a16:colId xmlns:a16="http://schemas.microsoft.com/office/drawing/2014/main" val="637341244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1131096934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3433839267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2786331605"/>
                        </a:ext>
                      </a:extLst>
                    </a:gridCol>
                    <a:gridCol w="1290451">
                      <a:extLst>
                        <a:ext uri="{9D8B030D-6E8A-4147-A177-3AD203B41FA5}">
                          <a16:colId xmlns:a16="http://schemas.microsoft.com/office/drawing/2014/main" val="574011352"/>
                        </a:ext>
                      </a:extLst>
                    </a:gridCol>
                  </a:tblGrid>
                  <a:tr h="504825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3366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3366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3366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¬P</a:t>
                          </a:r>
                          <a:endPara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</a:t>
                          </a: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∧Q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P∨Q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PQ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anose="05050102010706020507" pitchFamily="18" charset="2"/>
                            </a:rPr>
                            <a:t>PQ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8491" t="-10843" r="-1887" b="-38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16155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  <a:endPara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820531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8853499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1687710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T</a:t>
                          </a:r>
                          <a:endParaRPr kumimoji="0" lang="en-US" altLang="zh-CN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4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2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defRPr sz="2000">
                              <a:solidFill>
                                <a:srgbClr val="003366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76357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utoShape 61"/>
          <p:cNvSpPr>
            <a:spLocks noChangeArrowheads="1"/>
          </p:cNvSpPr>
          <p:nvPr/>
        </p:nvSpPr>
        <p:spPr bwMode="auto">
          <a:xfrm>
            <a:off x="3348000" y="5369079"/>
            <a:ext cx="1296988" cy="466725"/>
          </a:xfrm>
          <a:prstGeom prst="wedgeRectCallout">
            <a:avLst>
              <a:gd name="adj1" fmla="val 63079"/>
              <a:gd name="adj2" fmla="val -398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同为真</a:t>
            </a:r>
          </a:p>
        </p:txBody>
      </p:sp>
      <p:sp>
        <p:nvSpPr>
          <p:cNvPr id="8" name="AutoShape 62"/>
          <p:cNvSpPr>
            <a:spLocks noChangeArrowheads="1"/>
          </p:cNvSpPr>
          <p:nvPr/>
        </p:nvSpPr>
        <p:spPr bwMode="auto">
          <a:xfrm>
            <a:off x="6336000" y="2199922"/>
            <a:ext cx="2198446" cy="468000"/>
          </a:xfrm>
          <a:prstGeom prst="wedgeRectCallout">
            <a:avLst>
              <a:gd name="adj1" fmla="val -46871"/>
              <a:gd name="adj2" fmla="val 268135"/>
            </a:avLst>
          </a:prstGeom>
          <a:solidFill>
            <a:schemeClr val="accent1">
              <a:alpha val="9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至少一个为真</a:t>
            </a:r>
          </a:p>
        </p:txBody>
      </p:sp>
      <p:sp>
        <p:nvSpPr>
          <p:cNvPr id="9" name="AutoShape 63"/>
          <p:cNvSpPr>
            <a:spLocks noChangeArrowheads="1"/>
          </p:cNvSpPr>
          <p:nvPr/>
        </p:nvSpPr>
        <p:spPr bwMode="auto">
          <a:xfrm>
            <a:off x="7272000" y="5369079"/>
            <a:ext cx="1368425" cy="466725"/>
          </a:xfrm>
          <a:prstGeom prst="wedgeRectCallout">
            <a:avLst>
              <a:gd name="adj1" fmla="val 37220"/>
              <a:gd name="adj2" fmla="val -1555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相同为真</a:t>
            </a:r>
          </a:p>
        </p:txBody>
      </p:sp>
      <p:sp>
        <p:nvSpPr>
          <p:cNvPr id="10" name="AutoShape 64"/>
          <p:cNvSpPr>
            <a:spLocks noChangeArrowheads="1"/>
          </p:cNvSpPr>
          <p:nvPr/>
        </p:nvSpPr>
        <p:spPr bwMode="auto">
          <a:xfrm>
            <a:off x="9648000" y="5369079"/>
            <a:ext cx="1368425" cy="466725"/>
          </a:xfrm>
          <a:prstGeom prst="wedgeRectCallout">
            <a:avLst>
              <a:gd name="adj1" fmla="val 1463"/>
              <a:gd name="adj2" fmla="val -2192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不同为真</a:t>
            </a:r>
          </a:p>
        </p:txBody>
      </p:sp>
      <p:sp>
        <p:nvSpPr>
          <p:cNvPr id="11" name="AutoShape 65"/>
          <p:cNvSpPr>
            <a:spLocks noChangeArrowheads="1"/>
          </p:cNvSpPr>
          <p:nvPr/>
        </p:nvSpPr>
        <p:spPr bwMode="auto">
          <a:xfrm>
            <a:off x="3204000" y="2199923"/>
            <a:ext cx="1296987" cy="466725"/>
          </a:xfrm>
          <a:prstGeom prst="wedgeRectCallout">
            <a:avLst>
              <a:gd name="adj1" fmla="val -13458"/>
              <a:gd name="adj2" fmla="val 1165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取反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43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2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606102" y="2340000"/>
            <a:ext cx="4842948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4. </a:t>
            </a:r>
            <a:r>
              <a:rPr lang="zh-CN" altLang="en-US" sz="3200" dirty="0">
                <a:solidFill>
                  <a:schemeClr val="tx1"/>
                </a:solidFill>
              </a:rPr>
              <a:t>命题公式</a:t>
            </a:r>
            <a:r>
              <a:rPr lang="zh-CN" altLang="en-US" sz="3200" dirty="0">
                <a:solidFill>
                  <a:schemeClr val="accent2"/>
                </a:solidFill>
              </a:rPr>
              <a:t>及其赋值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06102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6102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命题公式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6102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命题公式的赋值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06102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命题公式的真值表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06102" y="4572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命题公式的类型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44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7" grpId="1"/>
      <p:bldP spid="28" grpId="0"/>
      <p:bldP spid="28" grpId="1"/>
      <p:bldP spid="25" grpId="0"/>
      <p:bldP spid="25" grpId="1"/>
      <p:bldP spid="29" grpId="0"/>
      <p:bldP spid="29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847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原子命题公式与合式公式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原子命题公式：不带任何命题联结词的</a:t>
            </a:r>
            <a:r>
              <a:rPr lang="zh-CN" altLang="en-US" dirty="0">
                <a:solidFill>
                  <a:srgbClr val="FF0000"/>
                </a:solidFill>
              </a:rPr>
              <a:t>单个命题变项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常项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合式公式（</a:t>
            </a:r>
            <a:r>
              <a:rPr lang="en-US" altLang="zh-CN" dirty="0"/>
              <a:t>WFF: Well-Formed Formula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由命题变项</a:t>
            </a:r>
            <a:r>
              <a:rPr lang="en-US" altLang="zh-CN" dirty="0"/>
              <a:t>, </a:t>
            </a:r>
            <a:r>
              <a:rPr lang="zh-CN" altLang="en-US" dirty="0"/>
              <a:t>常项</a:t>
            </a:r>
            <a:r>
              <a:rPr lang="en-US" altLang="zh-CN" dirty="0"/>
              <a:t>, </a:t>
            </a:r>
            <a:r>
              <a:rPr lang="zh-CN" altLang="en-US" dirty="0"/>
              <a:t>联结词</a:t>
            </a:r>
            <a:r>
              <a:rPr lang="en-US" altLang="zh-CN" dirty="0"/>
              <a:t>, </a:t>
            </a:r>
            <a:r>
              <a:rPr lang="zh-CN" altLang="en-US" dirty="0"/>
              <a:t>括号</a:t>
            </a:r>
            <a:r>
              <a:rPr lang="en-US" altLang="zh-CN" dirty="0"/>
              <a:t>, </a:t>
            </a:r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规定的格式</a:t>
            </a:r>
            <a:r>
              <a:rPr lang="zh-CN" altLang="en-US" dirty="0"/>
              <a:t>联结起来的字符串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合式公式中的</a:t>
            </a:r>
            <a:r>
              <a:rPr lang="zh-CN" altLang="en-US" dirty="0">
                <a:solidFill>
                  <a:srgbClr val="FF0000"/>
                </a:solidFill>
              </a:rPr>
              <a:t>变项</a:t>
            </a:r>
            <a:r>
              <a:rPr lang="zh-CN" altLang="en-US" dirty="0"/>
              <a:t>也称为命题公式的</a:t>
            </a:r>
            <a:r>
              <a:rPr lang="zh-CN" altLang="en-US" dirty="0">
                <a:solidFill>
                  <a:srgbClr val="FF0000"/>
                </a:solidFill>
              </a:rPr>
              <a:t>分量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“合式公式”可以解释为合法（</a:t>
            </a:r>
            <a:r>
              <a:rPr lang="zh-CN" altLang="en-US" dirty="0">
                <a:solidFill>
                  <a:srgbClr val="FF0000"/>
                </a:solidFill>
              </a:rPr>
              <a:t>符合规范</a:t>
            </a:r>
            <a:r>
              <a:rPr lang="zh-CN" altLang="en-US" dirty="0"/>
              <a:t>）的命题公式之意，也称为命题公式，简称为公式。</a:t>
            </a:r>
          </a:p>
          <a:p>
            <a:pPr lvl="2"/>
            <a:r>
              <a:rPr lang="zh-CN" altLang="en-US" dirty="0"/>
              <a:t>因此，并不是上述符号任意组成的符号串都是命题公式。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什么样的符号串才能表示命题公式？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一、命题公式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45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294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398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命题公式的定义（定义</a:t>
            </a:r>
            <a:r>
              <a:rPr lang="en-US" altLang="zh-CN" dirty="0"/>
              <a:t>1.6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命题公式的递归定义</a:t>
            </a:r>
            <a:endParaRPr lang="en-US" altLang="zh-CN" dirty="0"/>
          </a:p>
          <a:p>
            <a:pPr marL="648000" lvl="1" indent="-432000"/>
            <a:r>
              <a:rPr lang="en-US" altLang="zh-CN" dirty="0"/>
              <a:t>(1)</a:t>
            </a:r>
            <a:r>
              <a:rPr lang="zh-CN" altLang="en-US" dirty="0"/>
              <a:t>单个的命题变项或常项是命题公式</a:t>
            </a:r>
            <a:r>
              <a:rPr lang="en-US" altLang="zh-CN" dirty="0"/>
              <a:t>;</a:t>
            </a:r>
            <a:endParaRPr lang="zh-CN" altLang="en-US" dirty="0"/>
          </a:p>
          <a:p>
            <a:pPr marL="648000" lvl="1" indent="-432000"/>
            <a:r>
              <a:rPr lang="en-US" altLang="zh-CN" dirty="0"/>
              <a:t>(2)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是命题公式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(¬A)</a:t>
            </a:r>
            <a:r>
              <a:rPr lang="zh-CN" altLang="en-US" dirty="0"/>
              <a:t>是命题公式</a:t>
            </a:r>
            <a:r>
              <a:rPr lang="en-US" altLang="zh-CN" dirty="0"/>
              <a:t>;</a:t>
            </a:r>
            <a:endParaRPr lang="zh-CN" altLang="en-US" dirty="0"/>
          </a:p>
          <a:p>
            <a:pPr marL="648000" lvl="1" indent="-432000"/>
            <a:r>
              <a:rPr lang="en-US" altLang="zh-CN" dirty="0"/>
              <a:t>(3)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是命题公式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(A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/>
              <a:t>B), (A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/>
              <a:t>B), (A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B)</a:t>
            </a:r>
            <a:r>
              <a:rPr lang="zh-CN" altLang="en-US" dirty="0"/>
              <a:t>和</a:t>
            </a:r>
            <a:r>
              <a:rPr lang="en-US" altLang="zh-CN" dirty="0"/>
              <a:t>(A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↔</a:t>
            </a:r>
            <a:r>
              <a:rPr lang="en-US" altLang="zh-CN" dirty="0"/>
              <a:t>B)</a:t>
            </a:r>
            <a:r>
              <a:rPr lang="zh-CN" altLang="en-US" dirty="0"/>
              <a:t>都是命题公式</a:t>
            </a:r>
            <a:r>
              <a:rPr lang="en-US" altLang="zh-CN" dirty="0"/>
              <a:t>;</a:t>
            </a:r>
            <a:endParaRPr lang="zh-CN" altLang="en-US" dirty="0"/>
          </a:p>
          <a:p>
            <a:pPr marL="648000" lvl="1" indent="-432000"/>
            <a:r>
              <a:rPr lang="en-US" altLang="zh-CN" dirty="0"/>
              <a:t>(4)</a:t>
            </a:r>
            <a:r>
              <a:rPr lang="zh-CN" altLang="en-US" dirty="0"/>
              <a:t>当且仅当有限次应用</a:t>
            </a:r>
            <a:r>
              <a:rPr lang="en-US" altLang="zh-CN" dirty="0"/>
              <a:t>(1)~(3)</a:t>
            </a:r>
            <a:r>
              <a:rPr lang="zh-CN" altLang="en-US" dirty="0"/>
              <a:t>得到的含有命题变项</a:t>
            </a:r>
            <a:r>
              <a:rPr lang="en-US" altLang="zh-CN" dirty="0"/>
              <a:t>,</a:t>
            </a:r>
            <a:r>
              <a:rPr lang="zh-CN" altLang="en-US" dirty="0"/>
              <a:t>常项</a:t>
            </a:r>
            <a:r>
              <a:rPr lang="en-US" altLang="zh-CN" dirty="0"/>
              <a:t>,</a:t>
            </a:r>
            <a:r>
              <a:rPr lang="zh-CN" altLang="en-US" dirty="0"/>
              <a:t>联结词和括号的符号串是命题公式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648000" lvl="1" indent="-432000"/>
            <a:r>
              <a:rPr lang="en-US" altLang="zh-CN" dirty="0"/>
              <a:t>p,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en-US" altLang="zh-CN" dirty="0"/>
              <a:t>), ((¬p)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r), ((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/>
              <a:t>r)</a:t>
            </a:r>
            <a:r>
              <a:rPr lang="zh-CN" altLang="en-US" dirty="0"/>
              <a:t>都是命题公式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一、命题公式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2000" y="1728000"/>
            <a:ext cx="468000" cy="1023937"/>
          </a:xfrm>
          <a:prstGeom prst="wedgeRoundRectCallout">
            <a:avLst>
              <a:gd name="adj1" fmla="val 148982"/>
              <a:gd name="adj2" fmla="val 21169"/>
              <a:gd name="adj3" fmla="val 16667"/>
            </a:avLst>
          </a:prstGeom>
          <a:solidFill>
            <a:srgbClr val="00B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2000" y="2808000"/>
            <a:ext cx="1008000" cy="1023937"/>
            <a:chOff x="252000" y="2448000"/>
            <a:chExt cx="1008000" cy="1023937"/>
          </a:xfrm>
        </p:grpSpPr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1116000" y="2522462"/>
              <a:ext cx="144000" cy="720725"/>
            </a:xfrm>
            <a:prstGeom prst="leftBrace">
              <a:avLst>
                <a:gd name="adj1" fmla="val 8407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2000" y="2448000"/>
              <a:ext cx="468313" cy="1023937"/>
            </a:xfrm>
            <a:prstGeom prst="wedgeRoundRectCallout">
              <a:avLst>
                <a:gd name="adj1" fmla="val 121790"/>
                <a:gd name="adj2" fmla="val -10103"/>
                <a:gd name="adj3" fmla="val 16667"/>
              </a:avLst>
            </a:prstGeom>
            <a:solidFill>
              <a:srgbClr val="00B050">
                <a:alpha val="6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ea typeface="黑体" panose="02010609060101010101" pitchFamily="49" charset="-122"/>
                </a:rPr>
                <a:t>归纳</a:t>
              </a: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2000" y="3888000"/>
            <a:ext cx="468000" cy="1009471"/>
          </a:xfrm>
          <a:prstGeom prst="wedgeRoundRectCallout">
            <a:avLst>
              <a:gd name="adj1" fmla="val 143934"/>
              <a:gd name="adj2" fmla="val -5010"/>
              <a:gd name="adj3" fmla="val 16667"/>
            </a:avLst>
          </a:prstGeom>
          <a:solidFill>
            <a:srgbClr val="00B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界限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>
          <a:xfrm rot="-240000">
            <a:off x="7643087" y="792000"/>
            <a:ext cx="3924000" cy="2124000"/>
            <a:chOff x="3269448" y="2454894"/>
            <a:chExt cx="3019055" cy="1634163"/>
          </a:xfrm>
        </p:grpSpPr>
        <p:pic>
          <p:nvPicPr>
            <p:cNvPr id="13" name="图片 15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17"/>
            <a:stretch/>
          </p:blipFill>
          <p:spPr bwMode="auto">
            <a:xfrm>
              <a:off x="3269448" y="2454894"/>
              <a:ext cx="3019055" cy="163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2"/>
            <p:cNvSpPr>
              <a:spLocks noChangeArrowheads="1"/>
            </p:cNvSpPr>
            <p:nvPr/>
          </p:nvSpPr>
          <p:spPr bwMode="auto">
            <a:xfrm rot="21420000">
              <a:off x="3508891" y="2869656"/>
              <a:ext cx="2516514" cy="90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Times New Roman" panose="02020603050405020304" pitchFamily="18" charset="0"/>
                </a:rPr>
                <a:t>注意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Times New Roman" panose="02020603050405020304" pitchFamily="18" charset="0"/>
                </a:rPr>
                <a:t>：命题公式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Times New Roman" panose="02020603050405020304" pitchFamily="18" charset="0"/>
                </a:rPr>
                <a:t>不一定是命题！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Times New Roman" panose="02020603050405020304" pitchFamily="18" charset="0"/>
                </a:rPr>
                <a:t> </a:t>
              </a:r>
              <a:endPara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46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242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8344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括号和联结词运算的一些约定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(1)</a:t>
            </a:r>
            <a:r>
              <a:rPr lang="zh-CN" altLang="en-US" dirty="0"/>
              <a:t>最外层括号可以不写</a:t>
            </a:r>
            <a:r>
              <a:rPr lang="en-US" altLang="zh-CN" dirty="0"/>
              <a:t>. </a:t>
            </a:r>
            <a:r>
              <a:rPr lang="zh-CN" altLang="en-US" dirty="0"/>
              <a:t>例如</a:t>
            </a:r>
            <a:r>
              <a:rPr lang="en-US" altLang="zh-CN" dirty="0"/>
              <a:t>, ((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/>
              <a:t>r) </a:t>
            </a:r>
            <a:r>
              <a:rPr lang="zh-CN" altLang="en-US" dirty="0"/>
              <a:t>可写成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/>
              <a:t>r.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(2)¬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右结合</a:t>
            </a:r>
            <a:r>
              <a:rPr lang="zh-CN" altLang="en-US" dirty="0"/>
              <a:t>的一元运算，只作用于其后的公式</a:t>
            </a:r>
            <a:r>
              <a:rPr lang="en-US" altLang="zh-CN" dirty="0"/>
              <a:t>.</a:t>
            </a:r>
            <a:endParaRPr lang="zh-CN" altLang="en-US" dirty="0"/>
          </a:p>
          <a:p>
            <a:pPr lvl="2"/>
            <a:r>
              <a:rPr lang="zh-CN" altLang="en-US" dirty="0"/>
              <a:t>如，</a:t>
            </a:r>
            <a:r>
              <a:rPr lang="en-US" altLang="zh-CN" dirty="0"/>
              <a:t>(¬p)</a:t>
            </a:r>
            <a:r>
              <a:rPr lang="en-US" altLang="zh-CN" dirty="0">
                <a:latin typeface="微软雅黑" panose="020B0503020204020204" pitchFamily="34" charset="-122"/>
              </a:rPr>
              <a:t>∨q</a:t>
            </a:r>
            <a:r>
              <a:rPr lang="zh-CN" altLang="en-US" dirty="0">
                <a:latin typeface="微软雅黑" panose="020B0503020204020204" pitchFamily="34" charset="-122"/>
              </a:rPr>
              <a:t>可</a:t>
            </a:r>
            <a:r>
              <a:rPr lang="zh-CN" altLang="en-US" dirty="0"/>
              <a:t>写成</a:t>
            </a:r>
            <a:r>
              <a:rPr lang="en-US" altLang="zh-CN" dirty="0"/>
              <a:t>¬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</a:rPr>
              <a:t>∨q</a:t>
            </a:r>
            <a:r>
              <a:rPr lang="zh-CN" altLang="en-US" dirty="0"/>
              <a:t>，但</a:t>
            </a:r>
            <a:r>
              <a:rPr lang="en-US" altLang="zh-CN" dirty="0"/>
              <a:t>¬(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</a:rPr>
              <a:t>∨q</a:t>
            </a:r>
            <a:r>
              <a:rPr lang="en-US" altLang="zh-CN" dirty="0"/>
              <a:t>)</a:t>
            </a:r>
            <a:r>
              <a:rPr lang="zh-CN" altLang="en-US" dirty="0"/>
              <a:t>不可以写成</a:t>
            </a:r>
            <a:r>
              <a:rPr lang="en-US" altLang="zh-CN" dirty="0"/>
              <a:t>¬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</a:rPr>
              <a:t>∨q</a:t>
            </a:r>
            <a:r>
              <a:rPr lang="en-US" altLang="zh-CN" dirty="0">
                <a:latin typeface="微软雅黑" panose="020B0503020204020204" pitchFamily="34" charset="-122"/>
              </a:rPr>
              <a:t>.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(3)</a:t>
            </a:r>
            <a:r>
              <a:rPr lang="zh-CN" altLang="en-US" dirty="0"/>
              <a:t>联结词的优先次序：否定</a:t>
            </a:r>
            <a:r>
              <a:rPr lang="en-US" altLang="zh-CN" dirty="0"/>
              <a:t>¬, </a:t>
            </a:r>
            <a:r>
              <a:rPr lang="zh-CN" altLang="en-US" dirty="0"/>
              <a:t>合取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/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析取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/>
              <a:t>, </a:t>
            </a:r>
            <a:r>
              <a:rPr lang="zh-CN" altLang="en-US" dirty="0"/>
              <a:t>条件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, </a:t>
            </a:r>
            <a:r>
              <a:rPr lang="zh-CN" altLang="en-US" dirty="0"/>
              <a:t>双条件</a:t>
            </a:r>
            <a:r>
              <a:rPr lang="zh-CN" altLang="en-US" dirty="0">
                <a:cs typeface="Times New Roman" panose="02020603050405020304" pitchFamily="18" charset="0"/>
              </a:rPr>
              <a:t>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同级的联结词（→除外）按出现的先后次序运算；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右结合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000" lvl="3" indent="-288000">
              <a:lnSpc>
                <a:spcPct val="1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(q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), </a:t>
            </a:r>
            <a:r>
              <a:rPr lang="zh-CN" altLang="en-US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但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(p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q)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不可以写成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5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en-US" altLang="zh-CN" sz="2400" dirty="0">
              <a:solidFill>
                <a:srgbClr val="0050AA"/>
              </a:solidFill>
              <a:latin typeface="Century Schoolbook" panose="02040604050505020304" pitchFamily="18" charset="0"/>
              <a:ea typeface="微软雅黑" panose="020B0503020204020204" pitchFamily="34" charset="-122"/>
            </a:endParaRPr>
          </a:p>
          <a:p>
            <a:pPr lvl="2"/>
            <a:r>
              <a:rPr lang="zh-CN" altLang="en-US" dirty="0"/>
              <a:t>符合以上运算次序的，括号可省略</a:t>
            </a:r>
            <a:r>
              <a:rPr lang="en-US" altLang="zh-CN" dirty="0"/>
              <a:t>. </a:t>
            </a:r>
            <a:r>
              <a:rPr lang="zh-CN" altLang="en-US" dirty="0"/>
              <a:t>例如</a:t>
            </a:r>
          </a:p>
          <a:p>
            <a:pPr marL="936000" lvl="3" indent="-288000">
              <a:lnSpc>
                <a:spcPct val="1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q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可以写成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q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但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不可以写成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q</a:t>
            </a:r>
            <a:r>
              <a:rPr lang="en-US" altLang="zh-CN" sz="2400" dirty="0" err="1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dirty="0" err="1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</a:rPr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一、命题公式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47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8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7859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命题公式的子公式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是命题公式</a:t>
            </a:r>
            <a:r>
              <a:rPr lang="en-US" altLang="zh-CN" dirty="0"/>
              <a:t>A</a:t>
            </a:r>
            <a:r>
              <a:rPr lang="zh-CN" altLang="en-US" dirty="0"/>
              <a:t>的一部分，且</a:t>
            </a:r>
            <a:r>
              <a:rPr lang="en-US" altLang="zh-CN" dirty="0"/>
              <a:t>X</a:t>
            </a:r>
            <a:r>
              <a:rPr lang="zh-CN" altLang="en-US" dirty="0"/>
              <a:t>本身也是一个命题公式，则称</a:t>
            </a:r>
            <a:r>
              <a:rPr lang="en-US" altLang="zh-CN" dirty="0"/>
              <a:t>X</a:t>
            </a:r>
            <a:r>
              <a:rPr lang="zh-CN" altLang="en-US" dirty="0"/>
              <a:t>为公式</a:t>
            </a:r>
            <a:r>
              <a:rPr lang="en-US" altLang="zh-CN" dirty="0"/>
              <a:t>A</a:t>
            </a:r>
            <a:r>
              <a:rPr lang="zh-CN" altLang="en-US" dirty="0"/>
              <a:t>的子公式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例如，公式</a:t>
            </a:r>
            <a:r>
              <a:rPr lang="en-US" altLang="zh-CN" dirty="0"/>
              <a:t>A: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/>
              <a:t>r</a:t>
            </a:r>
            <a:r>
              <a:rPr lang="zh-CN" altLang="en-US" dirty="0"/>
              <a:t>中</a:t>
            </a:r>
            <a:r>
              <a:rPr lang="en-US" altLang="zh-CN" dirty="0"/>
              <a:t>p, q, r, 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en-US" altLang="zh-CN" dirty="0"/>
              <a:t>,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/>
              <a:t>r</a:t>
            </a:r>
            <a:r>
              <a:rPr lang="zh-CN" altLang="en-US" dirty="0"/>
              <a:t>均是</a:t>
            </a:r>
            <a:r>
              <a:rPr lang="en-US" altLang="zh-CN" dirty="0"/>
              <a:t>A</a:t>
            </a:r>
            <a:r>
              <a:rPr lang="zh-CN" altLang="en-US" dirty="0"/>
              <a:t>的子公式</a:t>
            </a:r>
            <a:r>
              <a:rPr lang="en-US" altLang="zh-CN" dirty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元语言与对象语言</a:t>
            </a:r>
            <a:endParaRPr lang="en-US" altLang="zh-CN" dirty="0"/>
          </a:p>
          <a:p>
            <a:pPr lvl="1"/>
            <a:r>
              <a:rPr lang="zh-CN" altLang="en-US" dirty="0"/>
              <a:t>元语言：描述对象语言的语言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对象语言：描述研究对象的语言。</a:t>
            </a:r>
            <a:endParaRPr lang="en-US" altLang="zh-CN" dirty="0"/>
          </a:p>
          <a:p>
            <a:pPr lvl="1"/>
            <a:r>
              <a:rPr lang="zh-CN" altLang="en-US" dirty="0"/>
              <a:t>例如，公式</a:t>
            </a:r>
            <a:r>
              <a:rPr lang="en-US" altLang="zh-CN" dirty="0"/>
              <a:t>A: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r</a:t>
            </a:r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是元语言符号，</a:t>
            </a:r>
            <a:r>
              <a:rPr lang="en-US" altLang="zh-CN" dirty="0"/>
              <a:t>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r</a:t>
            </a:r>
            <a:r>
              <a:rPr lang="zh-CN" altLang="en-US" dirty="0"/>
              <a:t>是对象语言符号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一、命题公式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48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5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47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命题公式的层次（定义</a:t>
            </a:r>
            <a:r>
              <a:rPr lang="en-US" altLang="zh-CN" dirty="0"/>
              <a:t>1.7</a:t>
            </a:r>
            <a:r>
              <a:rPr lang="zh-CN" altLang="en-US" dirty="0"/>
              <a:t>）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(1)</a:t>
            </a:r>
            <a:r>
              <a:rPr lang="zh-CN" altLang="en-US" dirty="0"/>
              <a:t>若公式</a:t>
            </a:r>
            <a:r>
              <a:rPr lang="en-US" altLang="zh-CN" dirty="0"/>
              <a:t>A</a:t>
            </a:r>
            <a:r>
              <a:rPr lang="zh-CN" altLang="en-US" dirty="0"/>
              <a:t>是单个命题变项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层公式</a:t>
            </a:r>
            <a:r>
              <a:rPr lang="en-US" altLang="zh-CN" dirty="0"/>
              <a:t>(A</a:t>
            </a:r>
            <a:r>
              <a:rPr lang="zh-CN" altLang="en-US" dirty="0"/>
              <a:t>的层次为</a:t>
            </a:r>
            <a:r>
              <a:rPr lang="en-US" altLang="zh-CN" dirty="0"/>
              <a:t>0).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是下列情况之一，则称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n+1(n≥0) </a:t>
            </a:r>
            <a:r>
              <a:rPr lang="zh-CN" altLang="en-US" dirty="0"/>
              <a:t>层公式：</a:t>
            </a:r>
          </a:p>
          <a:p>
            <a:pPr lvl="2"/>
            <a:r>
              <a:rPr lang="en-US" altLang="zh-CN" dirty="0"/>
              <a:t>(a) A=¬B,  B 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层公式；</a:t>
            </a:r>
          </a:p>
          <a:p>
            <a:pPr lvl="2"/>
            <a:r>
              <a:rPr lang="en-US" altLang="zh-CN" dirty="0"/>
              <a:t>(b) A=B</a:t>
            </a:r>
            <a:r>
              <a:rPr lang="en-US" altLang="zh-CN" dirty="0">
                <a:latin typeface="微软雅黑" panose="020B0503020204020204" pitchFamily="34" charset="-122"/>
              </a:rPr>
              <a:t>∧</a:t>
            </a:r>
            <a:r>
              <a:rPr lang="en-US" altLang="zh-CN" dirty="0"/>
              <a:t>C,  </a:t>
            </a:r>
            <a:r>
              <a:rPr lang="zh-CN" altLang="en-US" dirty="0"/>
              <a:t>其中</a:t>
            </a:r>
            <a:r>
              <a:rPr lang="en-US" altLang="zh-CN" dirty="0"/>
              <a:t>B, C </a:t>
            </a:r>
            <a:r>
              <a:rPr lang="zh-CN" altLang="en-US" dirty="0"/>
              <a:t>分别为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层和 </a:t>
            </a:r>
            <a:r>
              <a:rPr lang="en-US" altLang="zh-CN" dirty="0"/>
              <a:t>j </a:t>
            </a:r>
            <a:r>
              <a:rPr lang="zh-CN" altLang="en-US" dirty="0"/>
              <a:t>层公式</a:t>
            </a:r>
            <a:r>
              <a:rPr lang="en-US" altLang="zh-CN" dirty="0"/>
              <a:t>, </a:t>
            </a:r>
            <a:r>
              <a:rPr lang="zh-CN" altLang="en-US" dirty="0"/>
              <a:t>且</a:t>
            </a:r>
            <a:r>
              <a:rPr lang="en-US" altLang="zh-CN" dirty="0"/>
              <a:t>n=max(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(c) A=B</a:t>
            </a:r>
            <a:r>
              <a:rPr lang="en-US" altLang="zh-CN" dirty="0">
                <a:latin typeface="微软雅黑" panose="020B0503020204020204" pitchFamily="34" charset="-122"/>
              </a:rPr>
              <a:t>∨</a:t>
            </a:r>
            <a:r>
              <a:rPr lang="en-US" altLang="zh-CN" dirty="0"/>
              <a:t>C,  </a:t>
            </a:r>
            <a:r>
              <a:rPr lang="zh-CN" altLang="en-US" dirty="0"/>
              <a:t>其中 </a:t>
            </a:r>
            <a:r>
              <a:rPr lang="en-US" altLang="zh-CN" dirty="0"/>
              <a:t>B, C </a:t>
            </a:r>
            <a:r>
              <a:rPr lang="zh-CN" altLang="en-US" dirty="0"/>
              <a:t>的层次及</a:t>
            </a:r>
            <a:r>
              <a:rPr lang="en-US" altLang="zh-CN" dirty="0"/>
              <a:t>n</a:t>
            </a:r>
            <a:r>
              <a:rPr lang="zh-CN" altLang="en-US" dirty="0"/>
              <a:t>同</a:t>
            </a:r>
            <a:r>
              <a:rPr lang="en-US" altLang="zh-CN" dirty="0"/>
              <a:t>(b)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(d) A=B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C,  </a:t>
            </a:r>
            <a:r>
              <a:rPr lang="zh-CN" altLang="en-US" dirty="0"/>
              <a:t>其中</a:t>
            </a:r>
            <a:r>
              <a:rPr lang="en-US" altLang="zh-CN" dirty="0"/>
              <a:t>B, C </a:t>
            </a:r>
            <a:r>
              <a:rPr lang="zh-CN" altLang="en-US" dirty="0"/>
              <a:t>的层次及</a:t>
            </a:r>
            <a:r>
              <a:rPr lang="en-US" altLang="zh-CN" dirty="0"/>
              <a:t>n</a:t>
            </a:r>
            <a:r>
              <a:rPr lang="zh-CN" altLang="en-US" dirty="0"/>
              <a:t>同</a:t>
            </a:r>
            <a:r>
              <a:rPr lang="en-US" altLang="zh-CN" dirty="0"/>
              <a:t>(b)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(e) A=B</a:t>
            </a:r>
            <a:r>
              <a:rPr lang="en-US" altLang="zh-CN" dirty="0">
                <a:cs typeface="Times New Roman" panose="02020603050405020304" pitchFamily="18" charset="0"/>
              </a:rPr>
              <a:t>↔</a:t>
            </a:r>
            <a:r>
              <a:rPr lang="en-US" altLang="zh-CN" dirty="0"/>
              <a:t>C,  </a:t>
            </a:r>
            <a:r>
              <a:rPr lang="zh-CN" altLang="en-US" dirty="0"/>
              <a:t>其中</a:t>
            </a:r>
            <a:r>
              <a:rPr lang="en-US" altLang="zh-CN" dirty="0"/>
              <a:t>B, C </a:t>
            </a:r>
            <a:r>
              <a:rPr lang="zh-CN" altLang="en-US" dirty="0"/>
              <a:t>的层次及</a:t>
            </a:r>
            <a:r>
              <a:rPr lang="en-US" altLang="zh-CN" dirty="0"/>
              <a:t>n</a:t>
            </a:r>
            <a:r>
              <a:rPr lang="zh-CN" altLang="en-US" dirty="0"/>
              <a:t>同</a:t>
            </a:r>
            <a:r>
              <a:rPr lang="en-US" altLang="zh-CN" dirty="0"/>
              <a:t>(b).     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A=p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层公式</a:t>
            </a:r>
            <a:r>
              <a:rPr lang="en-US" altLang="zh-CN" dirty="0"/>
              <a:t>, </a:t>
            </a:r>
            <a:r>
              <a:rPr lang="zh-CN" altLang="en-US" dirty="0"/>
              <a:t>而公式</a:t>
            </a:r>
            <a:r>
              <a:rPr lang="en-US" altLang="zh-CN" dirty="0"/>
              <a:t>B=¬p, C=¬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q</a:t>
            </a:r>
            <a:r>
              <a:rPr lang="en-US" altLang="zh-CN" dirty="0"/>
              <a:t>, D=¬(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↔</a:t>
            </a:r>
            <a:r>
              <a:rPr lang="en-US" altLang="zh-CN" dirty="0"/>
              <a:t>r, E=((¬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r)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↔</a:t>
            </a:r>
            <a:r>
              <a:rPr lang="en-US" altLang="zh-CN" dirty="0"/>
              <a:t>(¬</a:t>
            </a:r>
            <a:r>
              <a:rPr lang="en-US" altLang="zh-CN" dirty="0" err="1"/>
              <a:t>r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dirty="0" err="1"/>
              <a:t>s</a:t>
            </a:r>
            <a:r>
              <a:rPr lang="en-US" altLang="zh-CN" dirty="0"/>
              <a:t>)</a:t>
            </a:r>
            <a:r>
              <a:rPr lang="zh-CN" altLang="en-US" dirty="0"/>
              <a:t>分别是</a:t>
            </a:r>
            <a:r>
              <a:rPr lang="en-US" altLang="zh-CN" dirty="0"/>
              <a:t> 1</a:t>
            </a:r>
            <a:r>
              <a:rPr lang="zh-CN" altLang="en-US" dirty="0"/>
              <a:t>层</a:t>
            </a:r>
            <a:r>
              <a:rPr lang="en-US" altLang="zh-CN" dirty="0"/>
              <a:t>, 2</a:t>
            </a:r>
            <a:r>
              <a:rPr lang="zh-CN" altLang="en-US" dirty="0"/>
              <a:t>层</a:t>
            </a:r>
            <a:r>
              <a:rPr lang="en-US" altLang="zh-CN" dirty="0"/>
              <a:t>, 3</a:t>
            </a:r>
            <a:r>
              <a:rPr lang="zh-CN" altLang="en-US" dirty="0"/>
              <a:t>层</a:t>
            </a:r>
            <a:r>
              <a:rPr lang="en-US" altLang="zh-CN" dirty="0"/>
              <a:t>, 4</a:t>
            </a:r>
            <a:r>
              <a:rPr lang="zh-CN" altLang="en-US" dirty="0"/>
              <a:t>层公式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一、命题公式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49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7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3139001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rgbClr val="0050AA"/>
                </a:solidFill>
              </a:rPr>
              <a:t>1. </a:t>
            </a:r>
            <a:r>
              <a:rPr lang="zh-CN" altLang="en-US" sz="3200" dirty="0">
                <a:solidFill>
                  <a:srgbClr val="0050AA"/>
                </a:solidFill>
              </a:rPr>
              <a:t>数理逻辑</a:t>
            </a:r>
            <a:r>
              <a:rPr lang="zh-CN" altLang="en-US" sz="320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3300"/>
              </a:gs>
              <a:gs pos="0">
                <a:schemeClr val="bg1"/>
              </a:gs>
              <a:gs pos="99057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逻辑学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34673" y="4104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34000" y="4572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数理逻辑的主要内容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5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8" grpId="0"/>
      <p:bldP spid="29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二、命题公式的赋值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11160000" cy="5032147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1.8  </a:t>
            </a:r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zh-CN" altLang="en-US" dirty="0"/>
              <a:t>是出现在公式</a:t>
            </a:r>
            <a:r>
              <a:rPr lang="en-US" altLang="zh-CN" dirty="0"/>
              <a:t>A</a:t>
            </a:r>
            <a:r>
              <a:rPr lang="zh-CN" altLang="en-US" dirty="0"/>
              <a:t>中的全部命题变项</a:t>
            </a:r>
            <a:r>
              <a:rPr lang="en-US" altLang="zh-CN" dirty="0"/>
              <a:t>, </a:t>
            </a:r>
            <a:r>
              <a:rPr lang="zh-CN" altLang="en-US" dirty="0"/>
              <a:t>给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zh-CN" altLang="en-US" dirty="0"/>
              <a:t>各指定一个真值</a:t>
            </a:r>
            <a:r>
              <a:rPr lang="en-US" altLang="zh-CN" dirty="0"/>
              <a:t>,  </a:t>
            </a:r>
            <a:r>
              <a:rPr lang="zh-CN" altLang="en-US" dirty="0"/>
              <a:t>称为对公式</a:t>
            </a:r>
            <a:r>
              <a:rPr lang="en-US" altLang="zh-CN" dirty="0"/>
              <a:t>A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解释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若一个赋值使</a:t>
            </a:r>
            <a:r>
              <a:rPr lang="en-US" altLang="zh-CN" dirty="0"/>
              <a:t>A</a:t>
            </a:r>
            <a:r>
              <a:rPr lang="zh-CN" altLang="en-US" dirty="0"/>
              <a:t>的真值为</a:t>
            </a:r>
            <a:r>
              <a:rPr lang="en-US" altLang="zh-CN" dirty="0"/>
              <a:t>T, </a:t>
            </a:r>
            <a:r>
              <a:rPr lang="zh-CN" altLang="en-US" dirty="0"/>
              <a:t>则称这个赋值为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成真赋值</a:t>
            </a:r>
            <a:r>
              <a:rPr lang="en-US" altLang="zh-CN" dirty="0"/>
              <a:t>; </a:t>
            </a:r>
            <a:r>
              <a:rPr lang="zh-CN" altLang="en-US" dirty="0"/>
              <a:t>若使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F, </a:t>
            </a:r>
            <a:r>
              <a:rPr lang="zh-CN" altLang="en-US" dirty="0"/>
              <a:t>则称其为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成假赋值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几点说明</a:t>
            </a:r>
          </a:p>
          <a:p>
            <a:pPr lvl="1">
              <a:spcBef>
                <a:spcPts val="1200"/>
              </a:spcBef>
            </a:pPr>
            <a:r>
              <a:rPr lang="zh-CN" altLang="en-US" sz="2600" dirty="0"/>
              <a:t>记含有</a:t>
            </a:r>
            <a:r>
              <a:rPr lang="en-US" altLang="zh-CN" sz="2600" i="1" dirty="0"/>
              <a:t>n</a:t>
            </a:r>
            <a:r>
              <a:rPr lang="zh-CN" altLang="en-US" sz="2600" dirty="0"/>
              <a:t>个命题变项的公式为</a:t>
            </a:r>
            <a:r>
              <a:rPr lang="en-US" altLang="zh-CN" sz="2600" dirty="0"/>
              <a:t>A(p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,p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,…,</a:t>
            </a:r>
            <a:r>
              <a:rPr lang="en-US" altLang="zh-CN" sz="2600" dirty="0" err="1"/>
              <a:t>p</a:t>
            </a:r>
            <a:r>
              <a:rPr lang="en-US" altLang="zh-CN" sz="2600" baseline="-25000" dirty="0" err="1"/>
              <a:t>n</a:t>
            </a:r>
            <a:r>
              <a:rPr lang="en-US" altLang="zh-CN" sz="2600" dirty="0"/>
              <a:t>), </a:t>
            </a:r>
            <a:r>
              <a:rPr lang="zh-CN" altLang="en-US" sz="2600" dirty="0"/>
              <a:t>给</a:t>
            </a:r>
            <a:r>
              <a:rPr lang="en-US" altLang="zh-CN" sz="2600" dirty="0"/>
              <a:t>A</a:t>
            </a:r>
            <a:r>
              <a:rPr lang="zh-CN" altLang="en-US" sz="2600" dirty="0"/>
              <a:t>赋值</a:t>
            </a:r>
            <a:r>
              <a:rPr lang="zh-CN" altLang="en-US" sz="2600" dirty="0">
                <a:sym typeface="Symbol" panose="05050102010706020507" pitchFamily="18" charset="2"/>
              </a:rPr>
              <a:t></a:t>
            </a:r>
            <a:r>
              <a:rPr lang="en-US" altLang="zh-CN" sz="2600" dirty="0"/>
              <a:t>=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…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n</a:t>
            </a:r>
            <a:r>
              <a:rPr lang="zh-CN" altLang="en-US" sz="2600" dirty="0"/>
              <a:t>是指</a:t>
            </a:r>
            <a:r>
              <a:rPr lang="en-US" altLang="zh-CN" sz="2600" dirty="0"/>
              <a:t>p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=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  p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=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 …, </a:t>
            </a:r>
            <a:r>
              <a:rPr lang="en-US" altLang="zh-CN" sz="2600" dirty="0" err="1"/>
              <a:t>p</a:t>
            </a:r>
            <a:r>
              <a:rPr lang="en-US" altLang="zh-CN" sz="2600" baseline="-25000" dirty="0" err="1"/>
              <a:t>n</a:t>
            </a:r>
            <a:r>
              <a:rPr lang="en-US" altLang="zh-CN" sz="2600" dirty="0"/>
              <a:t>=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n</a:t>
            </a:r>
            <a:r>
              <a:rPr lang="en-US" altLang="zh-CN" sz="2600" dirty="0"/>
              <a:t>; 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 err="1"/>
              <a:t>i</a:t>
            </a:r>
            <a:r>
              <a:rPr lang="en-US" altLang="zh-CN" sz="2600" dirty="0"/>
              <a:t>=0</a:t>
            </a:r>
            <a:r>
              <a:rPr lang="zh-CN" altLang="en-US" sz="2600" dirty="0"/>
              <a:t>或</a:t>
            </a:r>
            <a:r>
              <a:rPr lang="en-US" altLang="zh-CN" sz="2600" dirty="0"/>
              <a:t>1, 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 err="1"/>
              <a:t>i</a:t>
            </a:r>
            <a:r>
              <a:rPr lang="zh-CN" altLang="en-US" sz="2600" dirty="0"/>
              <a:t>之间不加标点符号</a:t>
            </a:r>
            <a:r>
              <a:rPr lang="en-US" altLang="zh-CN" sz="2600" dirty="0"/>
              <a:t>.</a:t>
            </a:r>
            <a:endParaRPr lang="zh-CN" altLang="en-US" sz="2600" dirty="0"/>
          </a:p>
          <a:p>
            <a:pPr lvl="1">
              <a:spcBef>
                <a:spcPts val="1200"/>
              </a:spcBef>
            </a:pPr>
            <a:r>
              <a:rPr lang="zh-CN" altLang="en-US" sz="2600" dirty="0"/>
              <a:t>若</a:t>
            </a:r>
            <a:r>
              <a:rPr lang="en-US" altLang="zh-CN" sz="2600" dirty="0"/>
              <a:t>A(</a:t>
            </a:r>
            <a:r>
              <a:rPr lang="en-US" altLang="zh-CN" sz="2600" dirty="0" err="1"/>
              <a:t>p,q,r</a:t>
            </a:r>
            <a:r>
              <a:rPr lang="en-US" altLang="zh-CN" sz="2600" dirty="0"/>
              <a:t>,…)</a:t>
            </a:r>
            <a:r>
              <a:rPr lang="zh-CN" altLang="en-US" sz="2600" dirty="0"/>
              <a:t>是命题公式</a:t>
            </a:r>
            <a:r>
              <a:rPr lang="en-US" altLang="zh-CN" sz="2600" dirty="0"/>
              <a:t>, </a:t>
            </a:r>
            <a:r>
              <a:rPr lang="zh-CN" altLang="en-US" sz="2600" dirty="0"/>
              <a:t>给</a:t>
            </a:r>
            <a:r>
              <a:rPr lang="en-US" altLang="zh-CN" sz="2600" dirty="0"/>
              <a:t>A</a:t>
            </a:r>
            <a:r>
              <a:rPr lang="zh-CN" altLang="en-US" sz="2600" dirty="0"/>
              <a:t>赋值</a:t>
            </a:r>
            <a:r>
              <a:rPr lang="zh-CN" altLang="en-US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2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3</a:t>
            </a:r>
            <a:r>
              <a:rPr lang="en-US" altLang="zh-CN" sz="2600" dirty="0"/>
              <a:t>…</a:t>
            </a:r>
            <a:r>
              <a:rPr lang="zh-CN" altLang="en-US" sz="2600" dirty="0"/>
              <a:t>是指</a:t>
            </a:r>
            <a:r>
              <a:rPr lang="en-US" altLang="zh-CN" sz="2600" dirty="0"/>
              <a:t>p=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 q=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 r=</a:t>
            </a:r>
            <a:r>
              <a:rPr lang="en-US" altLang="zh-CN" sz="2600" dirty="0"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/>
              <a:t>3</a:t>
            </a:r>
            <a:r>
              <a:rPr lang="en-US" altLang="zh-CN" sz="2600" dirty="0"/>
              <a:t>, …</a:t>
            </a:r>
          </a:p>
          <a:p>
            <a:pPr lvl="1">
              <a:spcBef>
                <a:spcPts val="1200"/>
              </a:spcBef>
            </a:pPr>
            <a:r>
              <a:rPr lang="zh-CN" altLang="en-US" sz="2600" dirty="0"/>
              <a:t>命题公式</a:t>
            </a:r>
            <a:r>
              <a:rPr lang="en-US" altLang="zh-CN" sz="2600" dirty="0"/>
              <a:t>A(p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,p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,…,</a:t>
            </a:r>
            <a:r>
              <a:rPr lang="en-US" altLang="zh-CN" sz="2600" dirty="0" err="1"/>
              <a:t>p</a:t>
            </a:r>
            <a:r>
              <a:rPr lang="en-US" altLang="zh-CN" sz="2600" baseline="-25000" dirty="0" err="1"/>
              <a:t>n</a:t>
            </a:r>
            <a:r>
              <a:rPr lang="en-US" altLang="zh-CN" sz="2600" dirty="0"/>
              <a:t>)</a:t>
            </a:r>
            <a:r>
              <a:rPr lang="zh-CN" altLang="en-US" sz="2600" dirty="0"/>
              <a:t>有</a:t>
            </a:r>
            <a:r>
              <a:rPr lang="en-US" altLang="zh-CN" sz="2600" dirty="0">
                <a:solidFill>
                  <a:srgbClr val="FF0000"/>
                </a:solidFill>
              </a:rPr>
              <a:t>2</a:t>
            </a:r>
            <a:r>
              <a:rPr lang="en-US" altLang="zh-CN" sz="2600" baseline="30000" dirty="0">
                <a:solidFill>
                  <a:srgbClr val="FF0000"/>
                </a:solidFill>
              </a:rPr>
              <a:t>n</a:t>
            </a:r>
            <a:r>
              <a:rPr lang="zh-CN" altLang="en-US" sz="2600" dirty="0"/>
              <a:t>个赋值</a:t>
            </a:r>
            <a:r>
              <a:rPr lang="en-US" altLang="zh-CN" sz="2600" dirty="0"/>
              <a:t>. </a:t>
            </a:r>
            <a:r>
              <a:rPr lang="zh-CN" altLang="en-US" sz="2600" dirty="0"/>
              <a:t>例如公式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r</a:t>
            </a:r>
            <a:endParaRPr lang="en-US" altLang="zh-CN" sz="2600" dirty="0"/>
          </a:p>
          <a:p>
            <a:pPr lvl="2"/>
            <a:r>
              <a:rPr lang="zh-CN" altLang="en-US" sz="2400" dirty="0"/>
              <a:t>成真赋值为</a:t>
            </a:r>
            <a:r>
              <a:rPr lang="en-US" altLang="zh-CN" sz="2400" dirty="0"/>
              <a:t>000, 010, 101, 110</a:t>
            </a:r>
            <a:r>
              <a:rPr lang="zh-CN" altLang="en-US" sz="2400" dirty="0"/>
              <a:t>；成假赋值为</a:t>
            </a:r>
            <a:r>
              <a:rPr lang="en-US" altLang="zh-CN" sz="2400" dirty="0"/>
              <a:t>001, 011, 100, 111.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50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4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11160000" cy="4170372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1.9  </a:t>
            </a:r>
            <a:r>
              <a:rPr lang="zh-CN" altLang="en-US" dirty="0"/>
              <a:t>将命题公式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所有赋值下的取值情况</a:t>
            </a:r>
            <a:r>
              <a:rPr lang="zh-CN" altLang="en-US" dirty="0"/>
              <a:t>列成表</a:t>
            </a:r>
            <a:r>
              <a:rPr lang="en-US" altLang="zh-CN" dirty="0"/>
              <a:t>, </a:t>
            </a:r>
            <a:r>
              <a:rPr lang="zh-CN" altLang="en-US" dirty="0"/>
              <a:t>称作</a:t>
            </a:r>
            <a:r>
              <a:rPr lang="en-US" altLang="zh-CN" dirty="0"/>
              <a:t>A</a:t>
            </a:r>
            <a:r>
              <a:rPr lang="zh-CN" altLang="en-US" dirty="0"/>
              <a:t>的真值表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构造真值表的步骤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(1)</a:t>
            </a:r>
            <a:r>
              <a:rPr lang="zh-CN" altLang="en-US" dirty="0"/>
              <a:t>找出给定公式的全部命题变项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zh-CN" altLang="en-US" dirty="0"/>
              <a:t>按下标或者按字母顺序排列</a:t>
            </a:r>
            <a:r>
              <a:rPr lang="en-US" altLang="zh-CN" dirty="0"/>
              <a:t>, </a:t>
            </a:r>
            <a:r>
              <a:rPr lang="zh-CN" altLang="en-US" dirty="0"/>
              <a:t>写出全部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个赋值</a:t>
            </a:r>
            <a:r>
              <a:rPr lang="en-US" altLang="zh-CN" dirty="0"/>
              <a:t>, </a:t>
            </a:r>
            <a:r>
              <a:rPr lang="zh-CN" altLang="en-US" dirty="0"/>
              <a:t>并从</a:t>
            </a:r>
            <a:r>
              <a:rPr lang="en-US" altLang="zh-CN" dirty="0"/>
              <a:t>00</a:t>
            </a:r>
            <a:r>
              <a:rPr lang="en-US" altLang="zh-CN" dirty="0">
                <a:sym typeface="Symbol" panose="05050102010706020507" pitchFamily="18" charset="2"/>
              </a:rPr>
              <a:t>0~111</a:t>
            </a:r>
            <a:r>
              <a:rPr lang="zh-CN" altLang="en-US" dirty="0">
                <a:sym typeface="Symbol" panose="05050102010706020507" pitchFamily="18" charset="2"/>
              </a:rPr>
              <a:t>按二进制递增排列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r>
              <a:rPr lang="en-US" altLang="zh-CN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(2)</a:t>
            </a:r>
            <a:r>
              <a:rPr lang="zh-CN" altLang="en-US" dirty="0"/>
              <a:t>按从低到高的顺序写出公式的</a:t>
            </a:r>
            <a:r>
              <a:rPr lang="zh-CN" altLang="en-US" dirty="0">
                <a:solidFill>
                  <a:srgbClr val="FF0000"/>
                </a:solidFill>
              </a:rPr>
              <a:t>各个层次的子公式</a:t>
            </a:r>
            <a:r>
              <a:rPr lang="en-US" altLang="zh-CN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(3)</a:t>
            </a:r>
            <a:r>
              <a:rPr lang="zh-CN" altLang="en-US" dirty="0"/>
              <a:t>对每个赋值依次计算各层子公式的真值</a:t>
            </a:r>
            <a:r>
              <a:rPr lang="en-US" altLang="zh-CN" dirty="0"/>
              <a:t>,  </a:t>
            </a:r>
            <a:r>
              <a:rPr lang="zh-CN" altLang="en-US" dirty="0"/>
              <a:t>直到最后计算出公式的真值为止</a:t>
            </a:r>
            <a:r>
              <a:rPr lang="en-US" altLang="zh-CN" dirty="0"/>
              <a:t>.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三、命题公式的真值表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51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66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11160000" cy="47243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：写出下列公式的真值表</a:t>
            </a:r>
            <a:r>
              <a:rPr lang="en-US" altLang="zh-CN" dirty="0"/>
              <a:t>,  </a:t>
            </a:r>
            <a:r>
              <a:rPr lang="zh-CN" altLang="en-US" dirty="0"/>
              <a:t>并求它们的成真赋值和成假赋值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(1)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</a:t>
            </a:r>
            <a:r>
              <a:rPr lang="en-US" altLang="zh-CN" dirty="0"/>
              <a:t>r</a:t>
            </a:r>
          </a:p>
          <a:p>
            <a:pPr lvl="1"/>
            <a:r>
              <a:rPr lang="en-US" altLang="zh-CN" dirty="0"/>
              <a:t>(2) (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dirty="0"/>
              <a:t>q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解：</a:t>
            </a:r>
            <a:r>
              <a:rPr lang="en-US" altLang="zh-CN" dirty="0"/>
              <a:t>(1)</a:t>
            </a:r>
          </a:p>
          <a:p>
            <a:pPr lvl="1"/>
            <a:r>
              <a:rPr lang="zh-CN" altLang="en-US" dirty="0"/>
              <a:t>公式的真值表如右表；</a:t>
            </a:r>
            <a:endParaRPr lang="en-US" altLang="zh-CN" dirty="0"/>
          </a:p>
          <a:p>
            <a:pPr lvl="1"/>
            <a:r>
              <a:rPr lang="zh-CN" altLang="en-US" dirty="0"/>
              <a:t>成真赋值为</a:t>
            </a:r>
            <a:r>
              <a:rPr lang="en-US" altLang="zh-CN" dirty="0"/>
              <a:t>000, 001, </a:t>
            </a:r>
          </a:p>
          <a:p>
            <a:pPr marL="521625" lvl="1" indent="0">
              <a:buNone/>
            </a:pPr>
            <a:r>
              <a:rPr lang="en-US" altLang="zh-CN" dirty="0"/>
              <a:t>010, 100, 110; </a:t>
            </a:r>
          </a:p>
          <a:p>
            <a:pPr lvl="1"/>
            <a:r>
              <a:rPr lang="zh-CN" altLang="en-US" dirty="0"/>
              <a:t>成假赋值为</a:t>
            </a:r>
            <a:r>
              <a:rPr lang="en-US" altLang="zh-CN" dirty="0"/>
              <a:t>011, 101, 111.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三、命题公式的真值表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68583"/>
              </p:ext>
            </p:extLst>
          </p:nvPr>
        </p:nvGraphicFramePr>
        <p:xfrm>
          <a:off x="5263453" y="2168768"/>
          <a:ext cx="6408737" cy="3815345"/>
        </p:xfrm>
        <a:graphic>
          <a:graphicData uri="http://schemas.openxmlformats.org/drawingml/2006/table">
            <a:tbl>
              <a:tblPr/>
              <a:tblGrid>
                <a:gridCol w="1601787">
                  <a:extLst>
                    <a:ext uri="{9D8B030D-6E8A-4147-A177-3AD203B41FA5}">
                      <a16:colId xmlns:a16="http://schemas.microsoft.com/office/drawing/2014/main" val="4183428386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527426769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706989974"/>
                    </a:ext>
                  </a:extLst>
                </a:gridCol>
                <a:gridCol w="1935162">
                  <a:extLst>
                    <a:ext uri="{9D8B030D-6E8A-4147-A177-3AD203B41FA5}">
                      <a16:colId xmlns:a16="http://schemas.microsoft.com/office/drawing/2014/main" val="4171367909"/>
                    </a:ext>
                  </a:extLst>
                </a:gridCol>
              </a:tblGrid>
              <a:tr h="509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981837"/>
                  </a:ext>
                </a:extLst>
              </a:tr>
              <a:tr h="3305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408392"/>
                  </a:ext>
                </a:extLst>
              </a:tr>
            </a:tbl>
          </a:graphicData>
        </a:graphic>
      </p:graphicFrame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6367750" y="1632281"/>
            <a:ext cx="42001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公式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</a:t>
            </a:r>
            <a:r>
              <a:rPr lang="en-US" altLang="zh-CN" sz="2400" b="1" i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r 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的真值表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8649" y="2772881"/>
            <a:ext cx="1287798" cy="310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0705" y="2232000"/>
            <a:ext cx="1287798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37068" y="2232000"/>
            <a:ext cx="118800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866649" y="2232000"/>
            <a:ext cx="162000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6649" y="2772000"/>
            <a:ext cx="1287798" cy="310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0649" y="2772000"/>
            <a:ext cx="1080000" cy="310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866649" y="2772000"/>
            <a:ext cx="1548000" cy="310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02649" y="2232000"/>
            <a:ext cx="1287798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52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7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11160000" cy="47243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：写出下列公式的真值表</a:t>
            </a:r>
            <a:r>
              <a:rPr lang="en-US" altLang="zh-CN" dirty="0"/>
              <a:t>,  </a:t>
            </a:r>
            <a:r>
              <a:rPr lang="zh-CN" altLang="en-US" dirty="0"/>
              <a:t>并求它们的成真赋值和成假赋值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(1)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</a:t>
            </a:r>
            <a:r>
              <a:rPr lang="en-US" altLang="zh-CN" dirty="0"/>
              <a:t>r</a:t>
            </a:r>
          </a:p>
          <a:p>
            <a:pPr lvl="1"/>
            <a:r>
              <a:rPr lang="en-US" altLang="zh-CN" dirty="0"/>
              <a:t>(2) (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dirty="0"/>
              <a:t>q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解：</a:t>
            </a:r>
            <a:r>
              <a:rPr lang="en-US" altLang="zh-CN" dirty="0"/>
              <a:t>(2)</a:t>
            </a:r>
          </a:p>
          <a:p>
            <a:pPr lvl="1"/>
            <a:r>
              <a:rPr lang="zh-CN" altLang="en-US" dirty="0"/>
              <a:t>公式的真值表如右表；</a:t>
            </a:r>
            <a:endParaRPr lang="en-US" altLang="zh-CN" dirty="0"/>
          </a:p>
          <a:p>
            <a:pPr lvl="1"/>
            <a:r>
              <a:rPr lang="zh-CN" altLang="en-US" dirty="0"/>
              <a:t>成真赋值为</a:t>
            </a:r>
            <a:r>
              <a:rPr lang="en-US" altLang="zh-CN" dirty="0"/>
              <a:t>00, 01, </a:t>
            </a:r>
          </a:p>
          <a:p>
            <a:pPr marL="521625" lvl="1" indent="0">
              <a:buNone/>
            </a:pPr>
            <a:r>
              <a:rPr lang="en-US" altLang="zh-CN" dirty="0"/>
              <a:t>10, 11; </a:t>
            </a:r>
          </a:p>
          <a:p>
            <a:pPr lvl="1"/>
            <a:r>
              <a:rPr lang="zh-CN" altLang="en-US" dirty="0"/>
              <a:t>无成假赋值</a:t>
            </a:r>
            <a:r>
              <a:rPr lang="en-US" altLang="zh-CN" dirty="0"/>
              <a:t>.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三、命题公式的真值表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6259925" y="2998091"/>
            <a:ext cx="4200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公式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400" b="1" i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的真值表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6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52517"/>
              </p:ext>
            </p:extLst>
          </p:nvPr>
        </p:nvGraphicFramePr>
        <p:xfrm>
          <a:off x="5112000" y="3605573"/>
          <a:ext cx="6495992" cy="2316456"/>
        </p:xfrm>
        <a:graphic>
          <a:graphicData uri="http://schemas.openxmlformats.org/drawingml/2006/table">
            <a:tbl>
              <a:tblPr/>
              <a:tblGrid>
                <a:gridCol w="1252659">
                  <a:extLst>
                    <a:ext uri="{9D8B030D-6E8A-4147-A177-3AD203B41FA5}">
                      <a16:colId xmlns:a16="http://schemas.microsoft.com/office/drawing/2014/main" val="978935715"/>
                    </a:ext>
                  </a:extLst>
                </a:gridCol>
                <a:gridCol w="1192194">
                  <a:extLst>
                    <a:ext uri="{9D8B030D-6E8A-4147-A177-3AD203B41FA5}">
                      <a16:colId xmlns:a16="http://schemas.microsoft.com/office/drawing/2014/main" val="1109523613"/>
                    </a:ext>
                  </a:extLst>
                </a:gridCol>
                <a:gridCol w="1805651">
                  <a:extLst>
                    <a:ext uri="{9D8B030D-6E8A-4147-A177-3AD203B41FA5}">
                      <a16:colId xmlns:a16="http://schemas.microsoft.com/office/drawing/2014/main" val="1151737486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3634140652"/>
                    </a:ext>
                  </a:extLst>
                </a:gridCol>
              </a:tblGrid>
              <a:tr h="5180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50466"/>
                  </a:ext>
                </a:extLst>
              </a:tr>
              <a:tr h="1798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19075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53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4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8000"/>
            <a:ext cx="11160000" cy="47243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：写出下列公式的真值表</a:t>
            </a:r>
            <a:r>
              <a:rPr lang="en-US" altLang="zh-CN" dirty="0"/>
              <a:t>,  </a:t>
            </a:r>
            <a:r>
              <a:rPr lang="zh-CN" altLang="en-US" dirty="0"/>
              <a:t>并求它们的成真赋值和成假赋值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(1) (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</a:t>
            </a:r>
            <a:r>
              <a:rPr lang="en-US" altLang="zh-CN" dirty="0"/>
              <a:t>r</a:t>
            </a:r>
          </a:p>
          <a:p>
            <a:pPr lvl="1"/>
            <a:r>
              <a:rPr lang="en-US" altLang="zh-CN" dirty="0"/>
              <a:t>(2) (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p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dirty="0"/>
              <a:t>q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解：</a:t>
            </a:r>
            <a:r>
              <a:rPr lang="en-US" altLang="zh-CN" dirty="0"/>
              <a:t>(3)</a:t>
            </a:r>
          </a:p>
          <a:p>
            <a:pPr lvl="1"/>
            <a:r>
              <a:rPr lang="zh-CN" altLang="en-US" dirty="0"/>
              <a:t>公式的真值表如右表；</a:t>
            </a:r>
            <a:endParaRPr lang="en-US" altLang="zh-CN" dirty="0"/>
          </a:p>
          <a:p>
            <a:pPr lvl="1"/>
            <a:r>
              <a:rPr lang="zh-CN" altLang="en-US" dirty="0"/>
              <a:t>无成真赋值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无成假赋值</a:t>
            </a:r>
            <a:r>
              <a:rPr lang="en-US" altLang="zh-CN" dirty="0"/>
              <a:t>00, 01, </a:t>
            </a:r>
          </a:p>
          <a:p>
            <a:pPr marL="521625" lvl="1" indent="0">
              <a:buNone/>
            </a:pPr>
            <a:r>
              <a:rPr lang="en-US" altLang="zh-CN" dirty="0"/>
              <a:t>10, 11.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三、命题公式的真值表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6132035" y="2998091"/>
            <a:ext cx="4200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公式</a:t>
            </a:r>
            <a:r>
              <a:rPr lang="en-US" altLang="zh-CN" sz="2400" b="1" i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¬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¬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400" b="1" i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b="1" i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 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的真值表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9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62413"/>
              </p:ext>
            </p:extLst>
          </p:nvPr>
        </p:nvGraphicFramePr>
        <p:xfrm>
          <a:off x="4843227" y="3487840"/>
          <a:ext cx="6777759" cy="2447925"/>
        </p:xfrm>
        <a:graphic>
          <a:graphicData uri="http://schemas.openxmlformats.org/drawingml/2006/table">
            <a:tbl>
              <a:tblPr/>
              <a:tblGrid>
                <a:gridCol w="1048291">
                  <a:extLst>
                    <a:ext uri="{9D8B030D-6E8A-4147-A177-3AD203B41FA5}">
                      <a16:colId xmlns:a16="http://schemas.microsoft.com/office/drawing/2014/main" val="674165925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4132008148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253301312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3511343270"/>
                    </a:ext>
                  </a:extLst>
                </a:gridCol>
                <a:gridCol w="2176040">
                  <a:extLst>
                    <a:ext uri="{9D8B030D-6E8A-4147-A177-3AD203B41FA5}">
                      <a16:colId xmlns:a16="http://schemas.microsoft.com/office/drawing/2014/main" val="3135013140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50AA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736251"/>
                  </a:ext>
                </a:extLst>
              </a:tr>
              <a:tr h="1890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AA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593525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54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01424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1.10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是一个命题公式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在它的任何赋值下真值均为</a:t>
            </a:r>
            <a:r>
              <a:rPr lang="en-US" altLang="zh-CN" dirty="0"/>
              <a:t>T, 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重言式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永真式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在它的任何赋值下真值均为</a:t>
            </a:r>
            <a:r>
              <a:rPr lang="en-US" altLang="zh-CN" dirty="0"/>
              <a:t>F, 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矛盾式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永假式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若至少有一个赋值使</a:t>
            </a:r>
            <a:r>
              <a:rPr lang="en-US" altLang="zh-CN" dirty="0"/>
              <a:t>A</a:t>
            </a:r>
            <a:r>
              <a:rPr lang="zh-CN" altLang="en-US" dirty="0"/>
              <a:t>的真值为</a:t>
            </a:r>
            <a:r>
              <a:rPr lang="en-US" altLang="zh-CN" dirty="0"/>
              <a:t>T, 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可满足式</a:t>
            </a:r>
            <a:r>
              <a:rPr lang="en-US" altLang="zh-CN" dirty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由例</a:t>
            </a:r>
            <a:r>
              <a:rPr lang="en-US" altLang="zh-CN" dirty="0"/>
              <a:t>9</a:t>
            </a:r>
            <a:r>
              <a:rPr lang="zh-CN" altLang="en-US" dirty="0"/>
              <a:t>可知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i="1" dirty="0"/>
              <a:t>r</a:t>
            </a:r>
            <a:r>
              <a:rPr lang="zh-CN" altLang="en-US" dirty="0"/>
              <a:t>是非重言式的可满足式</a:t>
            </a:r>
            <a:r>
              <a:rPr lang="en-US" altLang="zh-CN" i="1" dirty="0"/>
              <a:t>, 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p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p</a:t>
            </a:r>
            <a:r>
              <a:rPr lang="zh-CN" altLang="en-US" dirty="0"/>
              <a:t>是重言式</a:t>
            </a:r>
            <a:r>
              <a:rPr lang="en-US" altLang="zh-CN" i="1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/>
              <a:t>q</a:t>
            </a:r>
            <a:r>
              <a:rPr lang="zh-CN" altLang="en-US" dirty="0"/>
              <a:t>是矛盾式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注意：重言式是可满足式</a:t>
            </a:r>
            <a:r>
              <a:rPr lang="en-US" altLang="zh-CN" dirty="0"/>
              <a:t>, </a:t>
            </a:r>
            <a:r>
              <a:rPr lang="zh-CN" altLang="en-US" dirty="0"/>
              <a:t>但反之不真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真值表的用途</a:t>
            </a:r>
            <a:endParaRPr lang="en-US" altLang="zh-CN" dirty="0"/>
          </a:p>
          <a:p>
            <a:pPr lvl="1"/>
            <a:r>
              <a:rPr lang="zh-CN" altLang="en-US" dirty="0"/>
              <a:t>求出公式的全部成真赋值与成假赋值</a:t>
            </a:r>
            <a:r>
              <a:rPr lang="en-US" altLang="zh-CN" dirty="0"/>
              <a:t>,  </a:t>
            </a:r>
            <a:r>
              <a:rPr lang="zh-CN" altLang="en-US" dirty="0"/>
              <a:t>判断公式的类型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四、公式的类型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55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2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000" y="1007999"/>
            <a:ext cx="5400000" cy="5040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dirty="0"/>
              <a:t>主要内容</a:t>
            </a:r>
          </a:p>
          <a:p>
            <a:pPr lvl="1"/>
            <a:r>
              <a:rPr lang="zh-CN" altLang="en-US" dirty="0"/>
              <a:t>命题、真值、简单命题与复合命题、命题符号化</a:t>
            </a:r>
          </a:p>
          <a:p>
            <a:pPr lvl="1"/>
            <a:r>
              <a:rPr lang="zh-CN" altLang="en-US" dirty="0"/>
              <a:t>联结词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, 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, 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, 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, 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及复合命题符号化</a:t>
            </a:r>
          </a:p>
          <a:p>
            <a:pPr lvl="1"/>
            <a:r>
              <a:rPr lang="zh-CN" altLang="en-US" dirty="0"/>
              <a:t>命题公式及层次</a:t>
            </a:r>
          </a:p>
          <a:p>
            <a:pPr lvl="1"/>
            <a:r>
              <a:rPr lang="zh-CN" altLang="en-US" dirty="0"/>
              <a:t>公式的类型</a:t>
            </a:r>
          </a:p>
          <a:p>
            <a:pPr lvl="1"/>
            <a:r>
              <a:rPr lang="zh-CN" altLang="en-US" dirty="0"/>
              <a:t>真值表及应用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讲学习总结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14800" y="1008063"/>
            <a:ext cx="5399087" cy="5040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/>
              <a:t>基本学习要求</a:t>
            </a:r>
          </a:p>
          <a:p>
            <a:pPr lvl="1"/>
            <a:r>
              <a:rPr lang="zh-CN" altLang="en-US" sz="2600" dirty="0"/>
              <a:t>理解命题的内涵，能够进行命题判定；</a:t>
            </a:r>
            <a:endParaRPr lang="en-US" altLang="zh-CN" sz="2600" dirty="0"/>
          </a:p>
          <a:p>
            <a:pPr lvl="1"/>
            <a:r>
              <a:rPr lang="zh-CN" altLang="en-US" sz="2600" dirty="0"/>
              <a:t>理解</a:t>
            </a:r>
            <a:r>
              <a:rPr lang="en-US" altLang="zh-CN" sz="2600" dirty="0"/>
              <a:t>6</a:t>
            </a:r>
            <a:r>
              <a:rPr lang="zh-CN" altLang="en-US" sz="2600" dirty="0"/>
              <a:t>个联结词的逻辑关系</a:t>
            </a:r>
            <a:r>
              <a:rPr lang="en-US" altLang="zh-CN" sz="2600" dirty="0"/>
              <a:t>,  </a:t>
            </a:r>
            <a:r>
              <a:rPr lang="zh-CN" altLang="en-US" sz="2600" dirty="0"/>
              <a:t>能够进行复杂命题符号化；</a:t>
            </a:r>
          </a:p>
          <a:p>
            <a:pPr lvl="1"/>
            <a:r>
              <a:rPr lang="zh-CN" altLang="en-US" sz="2600" dirty="0"/>
              <a:t>会求复合命题的真值；</a:t>
            </a:r>
          </a:p>
          <a:p>
            <a:pPr lvl="1"/>
            <a:r>
              <a:rPr lang="zh-CN" altLang="en-US" sz="2600" dirty="0"/>
              <a:t>理解合式公式及重言式、矛盾式、可满足式等概念；</a:t>
            </a:r>
          </a:p>
          <a:p>
            <a:pPr lvl="1"/>
            <a:r>
              <a:rPr lang="zh-CN" altLang="en-US" sz="2600" dirty="0"/>
              <a:t>熟练地求公式的真值表</a:t>
            </a:r>
            <a:r>
              <a:rPr lang="en-US" altLang="zh-CN" sz="2600" dirty="0"/>
              <a:t>, </a:t>
            </a:r>
            <a:r>
              <a:rPr lang="zh-CN" altLang="en-US" sz="2600" dirty="0"/>
              <a:t>并用它求公式的成真赋值与成假赋值及判断公式类型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56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7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7442575" y="61117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</p:txBody>
      </p:sp>
      <p:grpSp>
        <p:nvGrpSpPr>
          <p:cNvPr id="3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7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8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51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4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57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60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63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66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69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72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75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78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81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84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8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9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93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96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99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102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105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108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111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114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117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120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123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126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129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PA_圆角矩形 159"/>
          <p:cNvSpPr/>
          <p:nvPr>
            <p:custDataLst>
              <p:tags r:id="rId31"/>
            </p:custDataLst>
          </p:nvPr>
        </p:nvSpPr>
        <p:spPr>
          <a:xfrm>
            <a:off x="1019173" y="4378119"/>
            <a:ext cx="2160000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sym typeface="+mn-lt"/>
              </a:rPr>
              <a:t>河南工业大学 信息学院</a:t>
            </a:r>
          </a:p>
        </p:txBody>
      </p:sp>
      <p:sp>
        <p:nvSpPr>
          <p:cNvPr id="133" name="PA_文本框 140"/>
          <p:cNvSpPr txBox="1"/>
          <p:nvPr>
            <p:custDataLst>
              <p:tags r:id="rId32"/>
            </p:custDataLst>
          </p:nvPr>
        </p:nvSpPr>
        <p:spPr>
          <a:xfrm>
            <a:off x="687262" y="1144294"/>
            <a:ext cx="60480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THA</a:t>
            </a:r>
            <a:r>
              <a:rPr lang="en-US" altLang="zh-CN" sz="1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NKS</a:t>
            </a:r>
            <a:endParaRPr lang="zh-CN" altLang="en-US" sz="1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4" name="PA_Corners 46"/>
          <p:cNvSpPr/>
          <p:nvPr>
            <p:custDataLst>
              <p:tags r:id="rId33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57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58333E-6 1.48148E-6 L 4.58333E-6 0.07129 " pathEditMode="relative" rAng="0" ptsTypes="AA">
                                      <p:cBhvr>
                                        <p:cTn id="135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2" grpId="0" animBg="1"/>
      <p:bldP spid="132" grpId="1" animBg="1"/>
      <p:bldP spid="133" grpId="0"/>
      <p:bldP spid="133" grpId="1"/>
      <p:bldP spid="133" grpId="2"/>
      <p:bldP spid="134" grpId="0" animBg="1"/>
      <p:bldP spid="1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6480000" cy="4108817"/>
          </a:xfrm>
        </p:spPr>
        <p:txBody>
          <a:bodyPr/>
          <a:lstStyle/>
          <a:p>
            <a:r>
              <a:rPr lang="zh-CN" altLang="en-US" dirty="0"/>
              <a:t>“逻辑”的</a:t>
            </a:r>
            <a:r>
              <a:rPr lang="en-US" altLang="zh-CN" dirty="0"/>
              <a:t> </a:t>
            </a:r>
            <a:r>
              <a:rPr lang="zh-CN" altLang="en-US" dirty="0"/>
              <a:t>日常使用</a:t>
            </a:r>
            <a:endParaRPr lang="en-US" altLang="zh-CN" dirty="0"/>
          </a:p>
          <a:p>
            <a:pPr lvl="1"/>
            <a:r>
              <a:rPr lang="zh-CN" altLang="en-US" dirty="0"/>
              <a:t>事物发展有内在的逻辑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这个人为人处事</a:t>
            </a:r>
            <a:r>
              <a:rPr lang="en-US" altLang="zh-CN" dirty="0"/>
              <a:t>, </a:t>
            </a:r>
            <a:r>
              <a:rPr lang="zh-CN" altLang="en-US" dirty="0"/>
              <a:t>有他自己的逻辑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按照对方辩友的逻辑</a:t>
            </a:r>
            <a:r>
              <a:rPr lang="en-US" altLang="zh-CN" dirty="0"/>
              <a:t>, …..</a:t>
            </a:r>
          </a:p>
          <a:p>
            <a:pPr lvl="1"/>
            <a:r>
              <a:rPr lang="zh-CN" altLang="en-US" dirty="0"/>
              <a:t>说话、写文章都要讲逻辑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这篇论文结构严谨</a:t>
            </a:r>
            <a:r>
              <a:rPr lang="en-US" altLang="zh-CN" dirty="0"/>
              <a:t>, </a:t>
            </a:r>
            <a:r>
              <a:rPr lang="zh-CN" altLang="en-US" dirty="0"/>
              <a:t>逻辑严密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这篇论文逻辑混乱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逻辑学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一、什么是逻辑（</a:t>
            </a:r>
            <a:r>
              <a:rPr lang="en-US" altLang="zh-CN" dirty="0"/>
              <a:t>Logic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80000" y="1080000"/>
            <a:ext cx="51120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03366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marL="288000" indent="-288000" algn="just">
              <a:spcBef>
                <a:spcPts val="600"/>
              </a:spcBef>
              <a:buClr>
                <a:srgbClr val="FF0000"/>
              </a:buClr>
              <a:buSzPct val="100000"/>
            </a:pPr>
            <a:r>
              <a:rPr lang="zh-CN" altLang="en-US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含义：</a:t>
            </a:r>
          </a:p>
          <a:p>
            <a:pPr marL="504000" indent="-288000" algn="just">
              <a:spcBef>
                <a:spcPts val="6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客观事物的规律性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504000" indent="-288000">
              <a:spcBef>
                <a:spcPts val="6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某种理论、观点、行为方式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504000" indent="-288000" algn="just">
              <a:spcBef>
                <a:spcPts val="6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4000" indent="-288000" algn="just">
              <a:spcBef>
                <a:spcPts val="6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思维的规律、规则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504000" indent="-288000" algn="just">
              <a:spcBef>
                <a:spcPts val="6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4000" indent="-288000" algn="just">
              <a:spcBef>
                <a:spcPts val="6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4000" indent="-288000" algn="just">
              <a:spcBef>
                <a:spcPts val="6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一门学问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即逻辑学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0" y="5148000"/>
            <a:ext cx="1116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algn="just"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广义上的逻辑泛指</a:t>
            </a:r>
            <a:r>
              <a:rPr lang="zh-CN" altLang="en-US" sz="3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规律</a:t>
            </a:r>
            <a:r>
              <a:rPr lang="en-US" altLang="zh-CN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包括思维规律和客观规律；狭义上的逻辑指</a:t>
            </a:r>
            <a:r>
              <a:rPr lang="zh-CN" altLang="en-US" sz="3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思维的规律</a:t>
            </a:r>
            <a:r>
              <a:rPr lang="en-US" altLang="zh-CN" sz="3000" dirty="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. </a:t>
            </a:r>
            <a:endParaRPr lang="zh-CN" altLang="en-US" sz="3000" dirty="0">
              <a:solidFill>
                <a:srgbClr val="0050AA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9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954929"/>
          </a:xfrm>
        </p:spPr>
        <p:txBody>
          <a:bodyPr/>
          <a:lstStyle/>
          <a:p>
            <a:r>
              <a:rPr lang="zh-CN" altLang="en-US" dirty="0"/>
              <a:t>逻辑学：研究</a:t>
            </a:r>
            <a:r>
              <a:rPr lang="zh-CN" altLang="en-US" dirty="0">
                <a:solidFill>
                  <a:srgbClr val="FF0000"/>
                </a:solidFill>
              </a:rPr>
              <a:t>思维规律</a:t>
            </a:r>
            <a:r>
              <a:rPr lang="zh-CN" altLang="en-US" dirty="0"/>
              <a:t>的科学</a:t>
            </a:r>
            <a:r>
              <a:rPr lang="en-US" altLang="zh-CN" dirty="0"/>
              <a:t>, </a:t>
            </a:r>
            <a:r>
              <a:rPr lang="zh-CN" altLang="en-US" dirty="0"/>
              <a:t>简称逻辑</a:t>
            </a:r>
            <a:r>
              <a:rPr lang="en-US" altLang="zh-CN" dirty="0"/>
              <a:t>. </a:t>
            </a:r>
            <a:endParaRPr lang="zh-CN" altLang="en-US" dirty="0"/>
          </a:p>
          <a:p>
            <a:pPr lvl="1"/>
            <a:r>
              <a:rPr lang="zh-CN" altLang="en-US" dirty="0"/>
              <a:t>广义的逻辑学：研究思维形式</a:t>
            </a:r>
            <a:r>
              <a:rPr lang="en-US" altLang="zh-CN" dirty="0"/>
              <a:t>, </a:t>
            </a:r>
            <a:r>
              <a:rPr lang="zh-CN" altLang="en-US" dirty="0"/>
              <a:t>思维规律和思维的逻辑方法的科学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狭义的逻辑学：</a:t>
            </a:r>
            <a:r>
              <a:rPr lang="zh-CN" altLang="en-US" dirty="0">
                <a:solidFill>
                  <a:srgbClr val="FF0000"/>
                </a:solidFill>
              </a:rPr>
              <a:t>研究推理</a:t>
            </a:r>
            <a:r>
              <a:rPr lang="zh-CN" altLang="en-US" dirty="0"/>
              <a:t>的科学</a:t>
            </a:r>
            <a:r>
              <a:rPr lang="en-US" altLang="zh-CN" dirty="0"/>
              <a:t>, </a:t>
            </a:r>
            <a:r>
              <a:rPr lang="zh-CN" altLang="en-US" dirty="0"/>
              <a:t>即只研究如何从前提必然推出结论</a:t>
            </a:r>
            <a:r>
              <a:rPr lang="en-US" altLang="zh-CN" dirty="0"/>
              <a:t>, </a:t>
            </a:r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推理形式</a:t>
            </a:r>
            <a:r>
              <a:rPr lang="zh-CN" altLang="en-US" dirty="0"/>
              <a:t>为主要研究对象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推理通常指人们思考问题</a:t>
            </a:r>
            <a:r>
              <a:rPr lang="en-US" altLang="zh-CN" dirty="0"/>
              <a:t>, </a:t>
            </a:r>
            <a:r>
              <a:rPr lang="zh-CN" altLang="en-US" dirty="0"/>
              <a:t>从某些已知条件出发得出结论的过程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zh-CN" altLang="en-US" dirty="0"/>
              <a:t>推理形式：推理的结构</a:t>
            </a:r>
            <a:r>
              <a:rPr lang="en-US" altLang="zh-CN" dirty="0"/>
              <a:t>, </a:t>
            </a:r>
            <a:r>
              <a:rPr lang="zh-CN" altLang="en-US" dirty="0"/>
              <a:t>即同类的不同具体推理具有的共同结构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公元前四世纪亚里斯多德</a:t>
            </a:r>
            <a:r>
              <a:rPr lang="en-US" altLang="zh-CN" dirty="0"/>
              <a:t>《</a:t>
            </a:r>
            <a:r>
              <a:rPr lang="zh-CN" altLang="en-US" dirty="0"/>
              <a:t>工具论</a:t>
            </a:r>
            <a:r>
              <a:rPr lang="en-US" altLang="zh-CN" dirty="0"/>
              <a:t>》</a:t>
            </a:r>
            <a:r>
              <a:rPr lang="zh-CN" altLang="en-US" dirty="0"/>
              <a:t>奠定了逻辑学的理论基础</a:t>
            </a:r>
            <a:r>
              <a:rPr lang="en-US" altLang="zh-CN" dirty="0"/>
              <a:t>. </a:t>
            </a:r>
            <a:r>
              <a:rPr lang="zh-CN" altLang="en-US" dirty="0"/>
              <a:t>中国最早的逻辑著作</a:t>
            </a:r>
            <a:r>
              <a:rPr lang="en-US" altLang="zh-CN" dirty="0"/>
              <a:t>《</a:t>
            </a:r>
            <a:r>
              <a:rPr lang="zh-CN" altLang="en-US" dirty="0"/>
              <a:t>墨经</a:t>
            </a:r>
            <a:r>
              <a:rPr lang="en-US" altLang="zh-CN" dirty="0"/>
              <a:t>》</a:t>
            </a:r>
            <a:r>
              <a:rPr lang="zh-CN" altLang="en-US" dirty="0"/>
              <a:t>也创造了一个比较完整的逻辑体系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二、什么是逻辑学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5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16000" y="1008000"/>
            <a:ext cx="11160000" cy="553998"/>
          </a:xfrm>
        </p:spPr>
        <p:txBody>
          <a:bodyPr/>
          <a:lstStyle/>
          <a:p>
            <a:r>
              <a:rPr lang="zh-CN" altLang="en-US" dirty="0"/>
              <a:t>推理形式举例：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二、什么是逻辑学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84000" y="1922127"/>
            <a:ext cx="4033837" cy="1769715"/>
            <a:chOff x="7252019" y="2431733"/>
            <a:chExt cx="4033837" cy="1769715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7274879" y="2431733"/>
              <a:ext cx="3457575" cy="176971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marL="228600" indent="-228600" algn="r">
                <a:spcBef>
                  <a:spcPts val="1200"/>
                </a:spcBef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所有鸟都是卵生的</a:t>
              </a:r>
            </a:p>
            <a:p>
              <a:pPr marL="228600" indent="-228600" algn="r">
                <a:spcBef>
                  <a:spcPts val="1200"/>
                </a:spcBef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企鹅是鸟</a:t>
              </a:r>
            </a:p>
            <a:p>
              <a:pPr marL="228600" indent="-228600" algn="r">
                <a:spcBef>
                  <a:spcPts val="1800"/>
                </a:spcBef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企鹅是卵生的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44070" name="Line 6">
              <a:extLst>
                <a:ext uri="{FF2B5EF4-FFF2-40B4-BE49-F238E27FC236}">
                  <a16:creationId xmlns:a16="http://schemas.microsoft.com/office/drawing/2014/main" id="{DE636A36-B4CB-41AC-AE05-E8F3131D0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2019" y="3615690"/>
              <a:ext cx="40338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prstShdw prst="shdw11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0000" y="3943373"/>
            <a:ext cx="3880633" cy="1769715"/>
            <a:chOff x="5115879" y="4665345"/>
            <a:chExt cx="3880633" cy="1769715"/>
          </a:xfrm>
        </p:grpSpPr>
        <p:sp>
          <p:nvSpPr>
            <p:cNvPr id="344072" name="Rectangle 8"/>
            <p:cNvSpPr>
              <a:spLocks noChangeArrowheads="1"/>
            </p:cNvSpPr>
            <p:nvPr/>
          </p:nvSpPr>
          <p:spPr bwMode="auto">
            <a:xfrm>
              <a:off x="5115879" y="4665345"/>
              <a:ext cx="3457575" cy="176971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rgbClr val="003366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marL="228600" indent="-228600" algn="r">
                <a:spcBef>
                  <a:spcPts val="1200"/>
                </a:spcBef>
                <a:buNone/>
              </a:pP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都是</a:t>
              </a: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pPr marL="228600" indent="-228600" algn="r">
                <a:spcBef>
                  <a:spcPts val="1200"/>
                </a:spcBef>
                <a:buNone/>
              </a:pP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C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pPr marL="228600" indent="-228600" algn="r">
                <a:spcBef>
                  <a:spcPts val="1800"/>
                </a:spcBef>
                <a:buNone/>
              </a:pP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C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071" name="Line 7">
              <a:extLst>
                <a:ext uri="{FF2B5EF4-FFF2-40B4-BE49-F238E27FC236}">
                  <a16:creationId xmlns:a16="http://schemas.microsoft.com/office/drawing/2014/main" id="{C99C2F52-4235-4121-A303-C324AC346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6512" y="5810568"/>
              <a:ext cx="3240000" cy="0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ffectLst>
              <a:prstShdw prst="shdw11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60170" y="1910552"/>
            <a:ext cx="3457575" cy="1862048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288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3000" kern="1200">
                <a:solidFill>
                  <a:srgbClr val="0050AA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defRPr>
            </a:lvl1pPr>
            <a:lvl2pPr marL="504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 sz="2800" b="1" kern="120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cs typeface="+mn-cs"/>
              </a:defRPr>
            </a:lvl2pPr>
            <a:lvl3pPr marL="720000" indent="-28800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Ä"/>
              <a:defRPr sz="2600" kern="1200">
                <a:solidFill>
                  <a:srgbClr val="0050AA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所有金属都是导体</a:t>
            </a:r>
          </a:p>
          <a:p>
            <a:pPr algn="r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铜是金属</a:t>
            </a:r>
          </a:p>
          <a:p>
            <a:pPr algn="r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铜是导体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51B2E964-59F6-4346-B337-D1277934E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755" y="3100472"/>
            <a:ext cx="40338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prstShdw prst="shdw11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0000" y="40251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三段论：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8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6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86035"/>
          </a:xfrm>
        </p:spPr>
        <p:txBody>
          <a:bodyPr/>
          <a:lstStyle/>
          <a:p>
            <a:r>
              <a:rPr lang="zh-CN" altLang="en-US" dirty="0"/>
              <a:t>数理逻辑产生的背景、思想和方法</a:t>
            </a:r>
            <a:endParaRPr lang="en-US" altLang="zh-CN" dirty="0"/>
          </a:p>
          <a:p>
            <a:pPr lvl="1"/>
            <a:r>
              <a:rPr lang="en-US" altLang="zh-CN" dirty="0"/>
              <a:t>300</a:t>
            </a:r>
            <a:r>
              <a:rPr lang="zh-CN" altLang="en-US" dirty="0"/>
              <a:t>多年前</a:t>
            </a:r>
            <a:r>
              <a:rPr lang="en-US" altLang="zh-CN" dirty="0"/>
              <a:t>, </a:t>
            </a:r>
            <a:r>
              <a:rPr lang="zh-CN" altLang="en-US" dirty="0"/>
              <a:t>德国数学家</a:t>
            </a:r>
            <a:r>
              <a:rPr lang="en-US" altLang="zh-CN" dirty="0"/>
              <a:t>Leibniz</a:t>
            </a:r>
            <a:r>
              <a:rPr lang="zh-CN" altLang="en-US" dirty="0"/>
              <a:t>看到数学中有代数式、方程式和方程变形</a:t>
            </a:r>
            <a:r>
              <a:rPr lang="en-US" altLang="zh-CN" dirty="0"/>
              <a:t>,  </a:t>
            </a:r>
            <a:r>
              <a:rPr lang="zh-CN" altLang="en-US" dirty="0"/>
              <a:t>而逻辑学中有概念、判断和推理</a:t>
            </a:r>
            <a:r>
              <a:rPr lang="en-US" altLang="zh-CN" dirty="0"/>
              <a:t>,  </a:t>
            </a:r>
            <a:r>
              <a:rPr lang="zh-CN" altLang="en-US" dirty="0"/>
              <a:t>二者在结构上有相似性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提出一种设想：如果能构造一套表达概念的</a:t>
            </a:r>
            <a:r>
              <a:rPr lang="zh-CN" altLang="en-US" dirty="0">
                <a:solidFill>
                  <a:srgbClr val="FF0000"/>
                </a:solidFill>
              </a:rPr>
              <a:t>符号语言</a:t>
            </a:r>
            <a:r>
              <a:rPr lang="en-US" altLang="zh-CN" dirty="0"/>
              <a:t>, </a:t>
            </a:r>
            <a:r>
              <a:rPr lang="zh-CN" altLang="en-US" dirty="0"/>
              <a:t>并且把人类的推理过程用某种</a:t>
            </a:r>
            <a:r>
              <a:rPr lang="zh-CN" altLang="en-US" dirty="0">
                <a:solidFill>
                  <a:srgbClr val="FF0000"/>
                </a:solidFill>
              </a:rPr>
              <a:t>公式</a:t>
            </a:r>
            <a:r>
              <a:rPr lang="zh-CN" altLang="en-US" dirty="0"/>
              <a:t>来表述</a:t>
            </a:r>
            <a:r>
              <a:rPr lang="en-US" altLang="zh-CN" dirty="0"/>
              <a:t>, </a:t>
            </a:r>
            <a:r>
              <a:rPr lang="zh-CN" altLang="en-US" dirty="0"/>
              <a:t>那么就能够发明一种</a:t>
            </a:r>
            <a:r>
              <a:rPr lang="zh-CN" altLang="en-US" dirty="0">
                <a:solidFill>
                  <a:srgbClr val="FF0000"/>
                </a:solidFill>
              </a:rPr>
              <a:t>思维演算</a:t>
            </a:r>
            <a:r>
              <a:rPr lang="en-US" altLang="zh-CN" dirty="0"/>
              <a:t>, </a:t>
            </a:r>
            <a:r>
              <a:rPr lang="zh-CN" altLang="en-US" dirty="0"/>
              <a:t>把逻辑推理过程转化为计算过程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解决</a:t>
            </a:r>
            <a:r>
              <a:rPr lang="zh-CN" altLang="en-US" dirty="0">
                <a:solidFill>
                  <a:srgbClr val="FF0000"/>
                </a:solidFill>
              </a:rPr>
              <a:t>哲学家之间争论</a:t>
            </a:r>
            <a:r>
              <a:rPr lang="zh-CN" altLang="en-US" dirty="0"/>
              <a:t>的问题就可以</a:t>
            </a:r>
            <a:r>
              <a:rPr lang="zh-CN" altLang="en-US" dirty="0">
                <a:solidFill>
                  <a:srgbClr val="FF0000"/>
                </a:solidFill>
              </a:rPr>
              <a:t>像做一道数学题</a:t>
            </a:r>
            <a:r>
              <a:rPr lang="zh-CN" altLang="en-US" dirty="0"/>
              <a:t>那样给以解决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他提出了数理逻辑的两个基本思想：构造</a:t>
            </a:r>
            <a:r>
              <a:rPr lang="zh-CN" altLang="en-US" dirty="0">
                <a:solidFill>
                  <a:srgbClr val="FF0000"/>
                </a:solidFill>
              </a:rPr>
              <a:t>符号语言</a:t>
            </a:r>
            <a:r>
              <a:rPr lang="zh-CN" altLang="en-US" dirty="0"/>
              <a:t>并建立</a:t>
            </a:r>
            <a:r>
              <a:rPr lang="zh-CN" altLang="en-US" dirty="0">
                <a:solidFill>
                  <a:srgbClr val="FF0000"/>
                </a:solidFill>
              </a:rPr>
              <a:t>演算</a:t>
            </a:r>
            <a:r>
              <a:rPr lang="en-US" altLang="zh-CN" dirty="0"/>
              <a:t>. </a:t>
            </a:r>
            <a:r>
              <a:rPr lang="zh-CN" altLang="en-US" dirty="0"/>
              <a:t>虽然</a:t>
            </a:r>
            <a:r>
              <a:rPr lang="en-US" altLang="zh-CN" dirty="0"/>
              <a:t>Leibniz</a:t>
            </a:r>
            <a:r>
              <a:rPr lang="zh-CN" altLang="en-US" dirty="0"/>
              <a:t>未能最终创立他所期望的符号语言</a:t>
            </a:r>
            <a:r>
              <a:rPr lang="en-US" altLang="zh-CN" dirty="0"/>
              <a:t>,  </a:t>
            </a:r>
            <a:r>
              <a:rPr lang="zh-CN" altLang="en-US" dirty="0"/>
              <a:t>但他提出的符号化方案具有划时代的意义</a:t>
            </a:r>
            <a:r>
              <a:rPr lang="en-US" altLang="zh-CN" dirty="0"/>
              <a:t>,  </a:t>
            </a:r>
            <a:r>
              <a:rPr lang="zh-CN" altLang="en-US" dirty="0"/>
              <a:t>并因此被尊为现代逻辑的创始人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Leibniz</a:t>
            </a:r>
            <a:r>
              <a:rPr lang="zh-CN" altLang="en-US" dirty="0"/>
              <a:t>是试图</a:t>
            </a:r>
            <a:r>
              <a:rPr lang="zh-CN" altLang="en-US" dirty="0">
                <a:solidFill>
                  <a:srgbClr val="FF0000"/>
                </a:solidFill>
              </a:rPr>
              <a:t>以数学方法处理逻辑问题</a:t>
            </a:r>
            <a:r>
              <a:rPr lang="zh-CN" altLang="en-US" dirty="0"/>
              <a:t>的第一人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三、什么是数理逻辑（</a:t>
            </a:r>
            <a:r>
              <a:rPr lang="en-US" altLang="zh-CN" dirty="0"/>
              <a:t>Mathematical Logic</a:t>
            </a:r>
            <a:r>
              <a:rPr lang="zh-CN" altLang="en-US" dirty="0"/>
              <a:t>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数理逻辑简介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9</a:t>
            </a:fld>
            <a:r>
              <a:rPr lang="en-US" altLang="zh-CN"/>
              <a:t>|57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56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095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20572</TotalTime>
  <Words>7288</Words>
  <Application>Microsoft Office PowerPoint</Application>
  <PresentationFormat>宽屏</PresentationFormat>
  <Paragraphs>959</Paragraphs>
  <Slides>57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等线</vt:lpstr>
      <vt:lpstr>华文新魏</vt:lpstr>
      <vt:lpstr>楷体_GB2312</vt:lpstr>
      <vt:lpstr>浪漫雅圆</vt:lpstr>
      <vt:lpstr>微软雅黑</vt:lpstr>
      <vt:lpstr>Agency FB</vt:lpstr>
      <vt:lpstr>Arial</vt:lpstr>
      <vt:lpstr>Arial Black</vt:lpstr>
      <vt:lpstr>Calibri</vt:lpstr>
      <vt:lpstr>Cambria Math</vt:lpstr>
      <vt:lpstr>Century Gothic</vt:lpstr>
      <vt:lpstr>Century Schoolbook</vt:lpstr>
      <vt:lpstr>Tahoma</vt:lpstr>
      <vt:lpstr>Times New Roman</vt:lpstr>
      <vt:lpstr>Wingdings</vt:lpstr>
      <vt:lpstr>Office 主题​​</vt:lpstr>
      <vt:lpstr>PowerPoint 演示文稿</vt:lpstr>
      <vt:lpstr>第1讲 命题逻辑的基本概念</vt:lpstr>
      <vt:lpstr>内容提纲</vt:lpstr>
      <vt:lpstr>教学目标</vt:lpstr>
      <vt:lpstr>第1讲 命题逻辑的基本概念</vt:lpstr>
      <vt:lpstr>一、什么是逻辑（Logic）</vt:lpstr>
      <vt:lpstr>二、什么是逻辑学</vt:lpstr>
      <vt:lpstr>二、什么是逻辑学</vt:lpstr>
      <vt:lpstr>三、什么是数理逻辑（Mathematical Logic）</vt:lpstr>
      <vt:lpstr>三、什么是数理逻辑（Mathematical Logic）</vt:lpstr>
      <vt:lpstr>三、什么是数理逻辑（Mathematical Logic）</vt:lpstr>
      <vt:lpstr>四、数理逻辑的主要研究内容</vt:lpstr>
      <vt:lpstr>四、数理逻辑的主要研究内容</vt:lpstr>
      <vt:lpstr>四、数理逻辑的主要研究内容</vt:lpstr>
      <vt:lpstr>四、数理逻辑的主要研究内容</vt:lpstr>
      <vt:lpstr>第1讲 命题逻辑的基本概念</vt:lpstr>
      <vt:lpstr>命题逻辑的知识体系</vt:lpstr>
      <vt:lpstr>第1讲 命题逻辑的基本概念</vt:lpstr>
      <vt:lpstr>1.1 命题与联结词</vt:lpstr>
      <vt:lpstr>一、什么是命题</vt:lpstr>
      <vt:lpstr>一、什么是命题      </vt:lpstr>
      <vt:lpstr>一、什么是命题</vt:lpstr>
      <vt:lpstr>一、什么是命题</vt:lpstr>
      <vt:lpstr>二、命题的真值</vt:lpstr>
      <vt:lpstr>二、命题的真值</vt:lpstr>
      <vt:lpstr>二、命题的真值</vt:lpstr>
      <vt:lpstr>三、命题的分类</vt:lpstr>
      <vt:lpstr>四、命题标识符</vt:lpstr>
      <vt:lpstr>四、命题标识符</vt:lpstr>
      <vt:lpstr>五、命题联结词</vt:lpstr>
      <vt:lpstr>五、命题联结词</vt:lpstr>
      <vt:lpstr>五、命题联结词</vt:lpstr>
      <vt:lpstr>五、命题联结词</vt:lpstr>
      <vt:lpstr>五、命题联结词</vt:lpstr>
      <vt:lpstr>（3）析取联结词</vt:lpstr>
      <vt:lpstr>五、命题联结词</vt:lpstr>
      <vt:lpstr>（4）条件联结词</vt:lpstr>
      <vt:lpstr>（4）条件联结词</vt:lpstr>
      <vt:lpstr>五、命题联结词</vt:lpstr>
      <vt:lpstr>（5）双条件联结词</vt:lpstr>
      <vt:lpstr>五、命题联结词</vt:lpstr>
      <vt:lpstr>五、命题联结词</vt:lpstr>
      <vt:lpstr>五、命题联结词</vt:lpstr>
      <vt:lpstr>第1讲 命题逻辑的基本概念</vt:lpstr>
      <vt:lpstr>一、命题公式</vt:lpstr>
      <vt:lpstr>一、命题公式</vt:lpstr>
      <vt:lpstr>一、命题公式</vt:lpstr>
      <vt:lpstr>一、命题公式</vt:lpstr>
      <vt:lpstr>一、命题公式</vt:lpstr>
      <vt:lpstr>二、命题公式的赋值</vt:lpstr>
      <vt:lpstr>三、命题公式的真值表</vt:lpstr>
      <vt:lpstr>三、命题公式的真值表</vt:lpstr>
      <vt:lpstr>三、命题公式的真值表</vt:lpstr>
      <vt:lpstr>三、命题公式的真值表</vt:lpstr>
      <vt:lpstr>四、公式的类型</vt:lpstr>
      <vt:lpstr>第1讲学习总结</vt:lpstr>
      <vt:lpstr>本讲结束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刘 老师</dc:creator>
  <cp:lastModifiedBy>刘 老师</cp:lastModifiedBy>
  <cp:revision>352</cp:revision>
  <dcterms:created xsi:type="dcterms:W3CDTF">2020-07-20T03:40:01Z</dcterms:created>
  <dcterms:modified xsi:type="dcterms:W3CDTF">2020-09-17T14:57:06Z</dcterms:modified>
</cp:coreProperties>
</file>