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91" r:id="rId2"/>
    <p:sldId id="321" r:id="rId3"/>
    <p:sldId id="292" r:id="rId4"/>
    <p:sldId id="581" r:id="rId5"/>
    <p:sldId id="293" r:id="rId6"/>
    <p:sldId id="516" r:id="rId7"/>
    <p:sldId id="520" r:id="rId8"/>
    <p:sldId id="521" r:id="rId9"/>
    <p:sldId id="455" r:id="rId10"/>
    <p:sldId id="522" r:id="rId11"/>
    <p:sldId id="525" r:id="rId12"/>
    <p:sldId id="524" r:id="rId13"/>
    <p:sldId id="526" r:id="rId14"/>
    <p:sldId id="527" r:id="rId15"/>
    <p:sldId id="594" r:id="rId16"/>
    <p:sldId id="528" r:id="rId17"/>
    <p:sldId id="529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2" r:id="rId26"/>
    <p:sldId id="540" r:id="rId27"/>
    <p:sldId id="543" r:id="rId28"/>
    <p:sldId id="544" r:id="rId29"/>
    <p:sldId id="545" r:id="rId30"/>
    <p:sldId id="546" r:id="rId31"/>
    <p:sldId id="547" r:id="rId32"/>
    <p:sldId id="548" r:id="rId33"/>
    <p:sldId id="550" r:id="rId34"/>
    <p:sldId id="549" r:id="rId35"/>
    <p:sldId id="562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6" r:id="rId49"/>
    <p:sldId id="561" r:id="rId50"/>
    <p:sldId id="565" r:id="rId51"/>
    <p:sldId id="567" r:id="rId52"/>
    <p:sldId id="568" r:id="rId53"/>
    <p:sldId id="569" r:id="rId54"/>
    <p:sldId id="570" r:id="rId55"/>
    <p:sldId id="572" r:id="rId56"/>
    <p:sldId id="574" r:id="rId57"/>
    <p:sldId id="571" r:id="rId58"/>
    <p:sldId id="575" r:id="rId59"/>
    <p:sldId id="576" r:id="rId60"/>
    <p:sldId id="577" r:id="rId61"/>
    <p:sldId id="578" r:id="rId62"/>
    <p:sldId id="579" r:id="rId63"/>
    <p:sldId id="580" r:id="rId64"/>
    <p:sldId id="582" r:id="rId65"/>
    <p:sldId id="502" r:id="rId66"/>
    <p:sldId id="583" r:id="rId67"/>
    <p:sldId id="584" r:id="rId68"/>
    <p:sldId id="585" r:id="rId69"/>
    <p:sldId id="586" r:id="rId70"/>
    <p:sldId id="587" r:id="rId71"/>
    <p:sldId id="588" r:id="rId72"/>
    <p:sldId id="589" r:id="rId73"/>
    <p:sldId id="590" r:id="rId74"/>
    <p:sldId id="591" r:id="rId75"/>
    <p:sldId id="592" r:id="rId76"/>
    <p:sldId id="593" r:id="rId77"/>
    <p:sldId id="309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A"/>
    <a:srgbClr val="0DC0C3"/>
    <a:srgbClr val="00283C"/>
    <a:srgbClr val="003822"/>
    <a:srgbClr val="A1C606"/>
    <a:srgbClr val="002289"/>
    <a:srgbClr val="1265C4"/>
    <a:srgbClr val="0C4E7A"/>
    <a:srgbClr val="1D305A"/>
    <a:srgbClr val="48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老师" userId="b4fc546b0e5cf88c" providerId="LiveId" clId="{F1EB79B2-1A40-4D89-8212-D32C368E4390}"/>
    <pc:docChg chg="undo custSel addSld delSld modSld modMainMaster">
      <pc:chgData name="刘 老师" userId="b4fc546b0e5cf88c" providerId="LiveId" clId="{F1EB79B2-1A40-4D89-8212-D32C368E4390}" dt="2020-08-01T09:11:59.378" v="692" actId="1036"/>
      <pc:docMkLst>
        <pc:docMk/>
      </pc:docMkLst>
      <pc:sldChg chg="add del">
        <pc:chgData name="刘 老师" userId="b4fc546b0e5cf88c" providerId="LiveId" clId="{F1EB79B2-1A40-4D89-8212-D32C368E4390}" dt="2020-08-01T04:09:28.411" v="384" actId="47"/>
        <pc:sldMkLst>
          <pc:docMk/>
          <pc:sldMk cId="4097076836" sldId="294"/>
        </pc:sldMkLst>
      </pc:sldChg>
      <pc:sldChg chg="modSp add del mod chgLayout">
        <pc:chgData name="刘 老师" userId="b4fc546b0e5cf88c" providerId="LiveId" clId="{F1EB79B2-1A40-4D89-8212-D32C368E4390}" dt="2020-08-01T07:42:18.492" v="415"/>
        <pc:sldMkLst>
          <pc:docMk/>
          <pc:sldMk cId="3291456500" sldId="324"/>
        </pc:sldMkLst>
        <pc:spChg chg="mod ord">
          <ac:chgData name="刘 老师" userId="b4fc546b0e5cf88c" providerId="LiveId" clId="{F1EB79B2-1A40-4D89-8212-D32C368E4390}" dt="2020-08-01T07:33:30.341" v="399"/>
          <ac:spMkLst>
            <pc:docMk/>
            <pc:sldMk cId="3291456500" sldId="324"/>
            <ac:spMk id="8194" creationId="{00000000-0000-0000-0000-000000000000}"/>
          </ac:spMkLst>
        </pc:spChg>
        <pc:spChg chg="mod ord">
          <ac:chgData name="刘 老师" userId="b4fc546b0e5cf88c" providerId="LiveId" clId="{F1EB79B2-1A40-4D89-8212-D32C368E4390}" dt="2020-08-01T07:42:18.492" v="415"/>
          <ac:spMkLst>
            <pc:docMk/>
            <pc:sldMk cId="3291456500" sldId="324"/>
            <ac:spMk id="8195" creationId="{00000000-0000-0000-0000-000000000000}"/>
          </ac:spMkLst>
        </pc:spChg>
        <pc:spChg chg="mod ord">
          <ac:chgData name="刘 老师" userId="b4fc546b0e5cf88c" providerId="LiveId" clId="{F1EB79B2-1A40-4D89-8212-D32C368E4390}" dt="2020-08-01T07:34:50.377" v="412" actId="6549"/>
          <ac:spMkLst>
            <pc:docMk/>
            <pc:sldMk cId="3291456500" sldId="324"/>
            <ac:spMk id="8196" creationId="{00000000-0000-0000-0000-000000000000}"/>
          </ac:spMkLst>
        </pc:spChg>
      </pc:sldChg>
      <pc:sldChg chg="modSp">
        <pc:chgData name="刘 老师" userId="b4fc546b0e5cf88c" providerId="LiveId" clId="{F1EB79B2-1A40-4D89-8212-D32C368E4390}" dt="2020-08-01T04:04:44.694" v="361" actId="207"/>
        <pc:sldMkLst>
          <pc:docMk/>
          <pc:sldMk cId="1619600238" sldId="376"/>
        </pc:sldMkLst>
        <pc:graphicFrameChg chg="mod">
          <ac:chgData name="刘 老师" userId="b4fc546b0e5cf88c" providerId="LiveId" clId="{F1EB79B2-1A40-4D89-8212-D32C368E4390}" dt="2020-08-01T04:04:44.694" v="361" actId="207"/>
          <ac:graphicFrameMkLst>
            <pc:docMk/>
            <pc:sldMk cId="1619600238" sldId="376"/>
            <ac:graphicFrameMk id="6" creationId="{00000000-0000-0000-0000-000000000000}"/>
          </ac:graphicFrameMkLst>
        </pc:graphicFrameChg>
      </pc:sldChg>
      <pc:sldChg chg="addSp modSp add del modAnim">
        <pc:chgData name="刘 老师" userId="b4fc546b0e5cf88c" providerId="LiveId" clId="{F1EB79B2-1A40-4D89-8212-D32C368E4390}" dt="2020-08-01T04:04:28.411" v="360" actId="47"/>
        <pc:sldMkLst>
          <pc:docMk/>
          <pc:sldMk cId="3100028199" sldId="377"/>
        </pc:sldMkLst>
        <pc:graphicFrameChg chg="add mod">
          <ac:chgData name="刘 老师" userId="b4fc546b0e5cf88c" providerId="LiveId" clId="{F1EB79B2-1A40-4D89-8212-D32C368E4390}" dt="2020-08-01T04:03:56.727" v="359" actId="20577"/>
          <ac:graphicFrameMkLst>
            <pc:docMk/>
            <pc:sldMk cId="3100028199" sldId="377"/>
            <ac:graphicFrameMk id="5" creationId="{C3773E71-3FCD-44E0-99D9-386A4664A29D}"/>
          </ac:graphicFrameMkLst>
        </pc:graphicFrameChg>
        <pc:graphicFrameChg chg="mod">
          <ac:chgData name="刘 老师" userId="b4fc546b0e5cf88c" providerId="LiveId" clId="{F1EB79B2-1A40-4D89-8212-D32C368E4390}" dt="2020-08-01T04:00:06.255" v="135"/>
          <ac:graphicFrameMkLst>
            <pc:docMk/>
            <pc:sldMk cId="3100028199" sldId="377"/>
            <ac:graphicFrameMk id="6" creationId="{00000000-0000-0000-0000-000000000000}"/>
          </ac:graphicFrameMkLst>
        </pc:graphicFrameChg>
      </pc:sldChg>
      <pc:sldChg chg="addSp delSp modSp add mod modClrScheme chgLayout">
        <pc:chgData name="刘 老师" userId="b4fc546b0e5cf88c" providerId="LiveId" clId="{F1EB79B2-1A40-4D89-8212-D32C368E4390}" dt="2020-08-01T04:08:27.278" v="380" actId="14100"/>
        <pc:sldMkLst>
          <pc:docMk/>
          <pc:sldMk cId="3789879970" sldId="377"/>
        </pc:sldMkLst>
        <pc:spChg chg="mod ord">
          <ac:chgData name="刘 老师" userId="b4fc546b0e5cf88c" providerId="LiveId" clId="{F1EB79B2-1A40-4D89-8212-D32C368E4390}" dt="2020-08-01T04:08:27.278" v="380" actId="14100"/>
          <ac:spMkLst>
            <pc:docMk/>
            <pc:sldMk cId="3789879970" sldId="377"/>
            <ac:spMk id="2" creationId="{00000000-0000-0000-0000-000000000000}"/>
          </ac:spMkLst>
        </pc:spChg>
        <pc:spChg chg="add del mod or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3" creationId="{31996098-EDCE-4040-9B73-6D8FED3E7D04}"/>
          </ac:spMkLst>
        </pc:spChg>
        <pc:spChg chg="add del mo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5" creationId="{8D2E39EE-78A0-46E0-B953-22B31978B3F6}"/>
          </ac:spMkLst>
        </pc:spChg>
        <pc:spChg chg="add mo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6" creationId="{C307AC2E-5ABE-4D78-9F9F-D0CD57CF4799}"/>
          </ac:spMkLst>
        </pc:spChg>
      </pc:sldChg>
      <pc:sldChg chg="add">
        <pc:chgData name="刘 老师" userId="b4fc546b0e5cf88c" providerId="LiveId" clId="{F1EB79B2-1A40-4D89-8212-D32C368E4390}" dt="2020-08-01T07:41:50.071" v="413"/>
        <pc:sldMkLst>
          <pc:docMk/>
          <pc:sldMk cId="2648927120" sldId="396"/>
        </pc:sldMkLst>
      </pc:sldChg>
      <pc:sldChg chg="add">
        <pc:chgData name="刘 老师" userId="b4fc546b0e5cf88c" providerId="LiveId" clId="{F1EB79B2-1A40-4D89-8212-D32C368E4390}" dt="2020-08-01T07:41:50.071" v="413"/>
        <pc:sldMkLst>
          <pc:docMk/>
          <pc:sldMk cId="3595196386" sldId="397"/>
        </pc:sldMkLst>
      </pc:sldChg>
      <pc:sldChg chg="add">
        <pc:chgData name="刘 老师" userId="b4fc546b0e5cf88c" providerId="LiveId" clId="{F1EB79B2-1A40-4D89-8212-D32C368E4390}" dt="2020-08-01T07:41:50.071" v="413"/>
        <pc:sldMkLst>
          <pc:docMk/>
          <pc:sldMk cId="3250524167" sldId="399"/>
        </pc:sldMkLst>
      </pc:sldChg>
      <pc:sldChg chg="addSp delSp modSp add mod modClrScheme modAnim chgLayout">
        <pc:chgData name="刘 老师" userId="b4fc546b0e5cf88c" providerId="LiveId" clId="{F1EB79B2-1A40-4D89-8212-D32C368E4390}" dt="2020-08-01T09:02:34.858" v="613"/>
        <pc:sldMkLst>
          <pc:docMk/>
          <pc:sldMk cId="1949318582" sldId="400"/>
        </pc:sldMkLst>
        <pc:spChg chg="mod ord">
          <ac:chgData name="刘 老师" userId="b4fc546b0e5cf88c" providerId="LiveId" clId="{F1EB79B2-1A40-4D89-8212-D32C368E4390}" dt="2020-08-01T07:43:14.655" v="452"/>
          <ac:spMkLst>
            <pc:docMk/>
            <pc:sldMk cId="1949318582" sldId="400"/>
            <ac:spMk id="2" creationId="{00000000-0000-0000-0000-000000000000}"/>
          </ac:spMkLst>
        </pc:spChg>
        <pc:spChg chg="mod ord">
          <ac:chgData name="刘 老师" userId="b4fc546b0e5cf88c" providerId="LiveId" clId="{F1EB79B2-1A40-4D89-8212-D32C368E4390}" dt="2020-08-01T09:02:34.858" v="613"/>
          <ac:spMkLst>
            <pc:docMk/>
            <pc:sldMk cId="1949318582" sldId="400"/>
            <ac:spMk id="3" creationId="{00000000-0000-0000-0000-000000000000}"/>
          </ac:spMkLst>
        </pc:spChg>
        <pc:spChg chg="add del mod">
          <ac:chgData name="刘 老师" userId="b4fc546b0e5cf88c" providerId="LiveId" clId="{F1EB79B2-1A40-4D89-8212-D32C368E4390}" dt="2020-08-01T07:42:41.383" v="418"/>
          <ac:spMkLst>
            <pc:docMk/>
            <pc:sldMk cId="1949318582" sldId="400"/>
            <ac:spMk id="4" creationId="{3145ADD9-2295-4B09-A633-AD8522F9EF55}"/>
          </ac:spMkLst>
        </pc:spChg>
        <pc:spChg chg="add del mod">
          <ac:chgData name="刘 老师" userId="b4fc546b0e5cf88c" providerId="LiveId" clId="{F1EB79B2-1A40-4D89-8212-D32C368E4390}" dt="2020-08-01T07:42:41.383" v="418"/>
          <ac:spMkLst>
            <pc:docMk/>
            <pc:sldMk cId="1949318582" sldId="400"/>
            <ac:spMk id="5" creationId="{E9693D48-FB7B-47CC-8815-7DCBFA3F8B47}"/>
          </ac:spMkLst>
        </pc:spChg>
      </pc:sldChg>
      <pc:sldChg chg="addSp delSp modSp add mod modClrScheme chgLayout">
        <pc:chgData name="刘 老师" userId="b4fc546b0e5cf88c" providerId="LiveId" clId="{F1EB79B2-1A40-4D89-8212-D32C368E4390}" dt="2020-08-01T09:11:59.378" v="692" actId="1036"/>
        <pc:sldMkLst>
          <pc:docMk/>
          <pc:sldMk cId="3589017977" sldId="401"/>
        </pc:sldMkLst>
        <pc:spChg chg="mod ord">
          <ac:chgData name="刘 老师" userId="b4fc546b0e5cf88c" providerId="LiveId" clId="{F1EB79B2-1A40-4D89-8212-D32C368E4390}" dt="2020-08-01T09:11:29.557" v="672" actId="14100"/>
          <ac:spMkLst>
            <pc:docMk/>
            <pc:sldMk cId="3589017977" sldId="401"/>
            <ac:spMk id="2" creationId="{00000000-0000-0000-0000-000000000000}"/>
          </ac:spMkLst>
        </pc:spChg>
        <pc:spChg chg="add del mod">
          <ac:chgData name="刘 老师" userId="b4fc546b0e5cf88c" providerId="LiveId" clId="{F1EB79B2-1A40-4D89-8212-D32C368E4390}" dt="2020-08-01T09:03:49.558" v="617"/>
          <ac:spMkLst>
            <pc:docMk/>
            <pc:sldMk cId="3589017977" sldId="401"/>
            <ac:spMk id="3" creationId="{5B905F67-ED92-4FCB-8520-19D30A4C0B47}"/>
          </ac:spMkLst>
        </pc:spChg>
        <pc:spChg chg="add del mod">
          <ac:chgData name="刘 老师" userId="b4fc546b0e5cf88c" providerId="LiveId" clId="{F1EB79B2-1A40-4D89-8212-D32C368E4390}" dt="2020-08-01T09:03:49.558" v="617"/>
          <ac:spMkLst>
            <pc:docMk/>
            <pc:sldMk cId="3589017977" sldId="401"/>
            <ac:spMk id="4" creationId="{6696A4FB-F33B-4CB9-B1B8-26BD48DF528C}"/>
          </ac:spMkLst>
        </pc:spChg>
        <pc:spChg chg="add del mod">
          <ac:chgData name="刘 老师" userId="b4fc546b0e5cf88c" providerId="LiveId" clId="{F1EB79B2-1A40-4D89-8212-D32C368E4390}" dt="2020-08-01T09:03:52.212" v="618"/>
          <ac:spMkLst>
            <pc:docMk/>
            <pc:sldMk cId="3589017977" sldId="401"/>
            <ac:spMk id="5" creationId="{8C1490CA-701F-4496-AF78-A2C898D40F96}"/>
          </ac:spMkLst>
        </pc:spChg>
        <pc:spChg chg="mod">
          <ac:chgData name="刘 老师" userId="b4fc546b0e5cf88c" providerId="LiveId" clId="{F1EB79B2-1A40-4D89-8212-D32C368E4390}" dt="2020-08-01T09:11:59.378" v="692" actId="1036"/>
          <ac:spMkLst>
            <pc:docMk/>
            <pc:sldMk cId="3589017977" sldId="401"/>
            <ac:spMk id="6" creationId="{3EF4C265-81BD-4FF6-93D0-58D9B7FFE528}"/>
          </ac:spMkLst>
        </pc:spChg>
        <pc:spChg chg="add del mod">
          <ac:chgData name="刘 老师" userId="b4fc546b0e5cf88c" providerId="LiveId" clId="{F1EB79B2-1A40-4D89-8212-D32C368E4390}" dt="2020-08-01T09:03:52.212" v="618"/>
          <ac:spMkLst>
            <pc:docMk/>
            <pc:sldMk cId="3589017977" sldId="401"/>
            <ac:spMk id="7" creationId="{C96B6160-BDF0-4193-8753-58CE61E3F2DE}"/>
          </ac:spMkLst>
        </pc:spChg>
        <pc:spChg chg="add del mod">
          <ac:chgData name="刘 老师" userId="b4fc546b0e5cf88c" providerId="LiveId" clId="{F1EB79B2-1A40-4D89-8212-D32C368E4390}" dt="2020-08-01T09:03:53.617" v="619"/>
          <ac:spMkLst>
            <pc:docMk/>
            <pc:sldMk cId="3589017977" sldId="401"/>
            <ac:spMk id="8" creationId="{49FA60AE-93EC-4E7C-A373-66FF920E6390}"/>
          </ac:spMkLst>
        </pc:spChg>
        <pc:spChg chg="add del mod">
          <ac:chgData name="刘 老师" userId="b4fc546b0e5cf88c" providerId="LiveId" clId="{F1EB79B2-1A40-4D89-8212-D32C368E4390}" dt="2020-08-01T09:03:53.617" v="619"/>
          <ac:spMkLst>
            <pc:docMk/>
            <pc:sldMk cId="3589017977" sldId="401"/>
            <ac:spMk id="9" creationId="{2AF4F056-BE72-4908-A34B-40C02F63220F}"/>
          </ac:spMkLst>
        </pc:spChg>
        <pc:spChg chg="mod ord">
          <ac:chgData name="刘 老师" userId="b4fc546b0e5cf88c" providerId="LiveId" clId="{F1EB79B2-1A40-4D89-8212-D32C368E4390}" dt="2020-08-01T09:04:17.823" v="646"/>
          <ac:spMkLst>
            <pc:docMk/>
            <pc:sldMk cId="3589017977" sldId="401"/>
            <ac:spMk id="20483" creationId="{00000000-0000-0000-0000-000000000000}"/>
          </ac:spMkLst>
        </pc:spChg>
      </pc:sldChg>
      <pc:sldMasterChg chg="modSp modSldLayout">
        <pc:chgData name="刘 老师" userId="b4fc546b0e5cf88c" providerId="LiveId" clId="{F1EB79B2-1A40-4D89-8212-D32C368E4390}" dt="2020-08-01T09:00:02.908" v="551" actId="179"/>
        <pc:sldMasterMkLst>
          <pc:docMk/>
          <pc:sldMasterMk cId="4240545411" sldId="2147483648"/>
        </pc:sldMasterMkLst>
        <pc:spChg chg="mod">
          <ac:chgData name="刘 老师" userId="b4fc546b0e5cf88c" providerId="LiveId" clId="{F1EB79B2-1A40-4D89-8212-D32C368E4390}" dt="2020-08-01T09:00:02.908" v="551" actId="179"/>
          <ac:spMkLst>
            <pc:docMk/>
            <pc:sldMasterMk cId="4240545411" sldId="2147483648"/>
            <ac:spMk id="3" creationId="{00000000-0000-0000-0000-000000000000}"/>
          </ac:spMkLst>
        </pc:spChg>
        <pc:sldLayoutChg chg="modSp">
          <pc:chgData name="刘 老师" userId="b4fc546b0e5cf88c" providerId="LiveId" clId="{F1EB79B2-1A40-4D89-8212-D32C368E4390}" dt="2020-08-01T07:14:20.071" v="397" actId="14100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F1EB79B2-1A40-4D89-8212-D32C368E4390}" dt="2020-08-01T07:14:20.071" v="397" actId="14100"/>
            <ac:spMkLst>
              <pc:docMk/>
              <pc:sldMasterMk cId="4240545411" sldId="2147483648"/>
              <pc:sldLayoutMk cId="219690219" sldId="2147483650"/>
              <ac:spMk id="10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D38BE-270B-446E-BC5C-3160A86156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3798BB-D4E5-4FDA-BE92-5EF46A045EAC}">
      <dgm:prSet custT="1"/>
      <dgm:spPr/>
      <dgm:t>
        <a:bodyPr/>
        <a:lstStyle/>
        <a:p>
          <a:pPr algn="ctr" rtl="0"/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{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</a:t>
          </a:r>
          <a:r>
            <a:rPr lang="en-US" sz="24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</a:t>
          </a:r>
          <a:r>
            <a:rPr 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不是联结词完备集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 0</a:t>
          </a:r>
          <a:r>
            <a:rPr 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不能用它表示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;</a:t>
          </a:r>
          <a:endParaRPr lang="zh-CN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2D550B-39AB-48A8-9E0C-4456E2C0923B}" type="parTrans" cxnId="{68DA61D8-437F-4615-925B-B93479ADF5D0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829704-A1AB-48DA-940F-A4FCC73A81EB}" type="sibTrans" cxnId="{68DA61D8-437F-4615-925B-B93479ADF5D0}">
      <dgm:prSet custT="1"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0AC22C-32E0-44BE-BD3B-89B90D835ACA}">
      <dgm:prSet custT="1"/>
      <dgm:spPr/>
      <dgm:t>
        <a:bodyPr/>
        <a:lstStyle/>
        <a:p>
          <a:pPr algn="ctr" rtl="0"/>
          <a:r>
            <a:rPr 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它的子集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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</a:t>
          </a:r>
          <a:r>
            <a:rPr 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等都不是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.</a:t>
          </a:r>
          <a:endParaRPr lang="zh-CN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5C380D-C4C6-40A5-BD6D-5A3F26437179}" type="parTrans" cxnId="{C3F56324-F7EC-4094-8142-88B532BFAE3B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DC4767-DDE4-4B8B-B1A4-857EF039F4B4}" type="sibTrans" cxnId="{C3F56324-F7EC-4094-8142-88B532BFAE3B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9C3B9-DDD8-4951-B82F-67B2C768351B}" type="pres">
      <dgm:prSet presAssocID="{E53D38BE-270B-446E-BC5C-3160A86156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8F01AF-F28E-4A6E-A5FD-C239220B3803}" type="pres">
      <dgm:prSet presAssocID="{413798BB-D4E5-4FDA-BE92-5EF46A045EAC}" presName="node" presStyleLbl="node1" presStyleIdx="0" presStyleCnt="2" custScaleX="128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F4E19-E3EF-442B-93D1-358E6AEA7DCD}" type="pres">
      <dgm:prSet presAssocID="{2B829704-A1AB-48DA-940F-A4FCC73A81E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A4081A53-577A-4743-BBF2-C6218046361B}" type="pres">
      <dgm:prSet presAssocID="{2B829704-A1AB-48DA-940F-A4FCC73A81E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214466FE-FA39-4190-AA0A-C1F399C22D25}" type="pres">
      <dgm:prSet presAssocID="{840AC22C-32E0-44BE-BD3B-89B90D835ACA}" presName="node" presStyleLbl="node1" presStyleIdx="1" presStyleCnt="2" custScaleX="1298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F9D105-84C2-4152-8162-6BEB97CA1536}" type="presOf" srcId="{840AC22C-32E0-44BE-BD3B-89B90D835ACA}" destId="{214466FE-FA39-4190-AA0A-C1F399C22D25}" srcOrd="0" destOrd="0" presId="urn:microsoft.com/office/officeart/2005/8/layout/process1"/>
    <dgm:cxn modelId="{3392691D-A4FF-4211-A9AC-923483809136}" type="presOf" srcId="{413798BB-D4E5-4FDA-BE92-5EF46A045EAC}" destId="{C58F01AF-F28E-4A6E-A5FD-C239220B3803}" srcOrd="0" destOrd="0" presId="urn:microsoft.com/office/officeart/2005/8/layout/process1"/>
    <dgm:cxn modelId="{4D406873-82BD-4FE6-986B-4F4500F6AACE}" type="presOf" srcId="{E53D38BE-270B-446E-BC5C-3160A86156AF}" destId="{12B9C3B9-DDD8-4951-B82F-67B2C768351B}" srcOrd="0" destOrd="0" presId="urn:microsoft.com/office/officeart/2005/8/layout/process1"/>
    <dgm:cxn modelId="{E0CD91CA-3E97-4F6C-B069-E9A8208D3AB6}" type="presOf" srcId="{2B829704-A1AB-48DA-940F-A4FCC73A81EB}" destId="{36CF4E19-E3EF-442B-93D1-358E6AEA7DCD}" srcOrd="0" destOrd="0" presId="urn:microsoft.com/office/officeart/2005/8/layout/process1"/>
    <dgm:cxn modelId="{68DA61D8-437F-4615-925B-B93479ADF5D0}" srcId="{E53D38BE-270B-446E-BC5C-3160A86156AF}" destId="{413798BB-D4E5-4FDA-BE92-5EF46A045EAC}" srcOrd="0" destOrd="0" parTransId="{BC2D550B-39AB-48A8-9E0C-4456E2C0923B}" sibTransId="{2B829704-A1AB-48DA-940F-A4FCC73A81EB}"/>
    <dgm:cxn modelId="{4802EAA0-3E53-478E-9E8D-5003F72506E3}" type="presOf" srcId="{2B829704-A1AB-48DA-940F-A4FCC73A81EB}" destId="{A4081A53-577A-4743-BBF2-C6218046361B}" srcOrd="1" destOrd="0" presId="urn:microsoft.com/office/officeart/2005/8/layout/process1"/>
    <dgm:cxn modelId="{C3F56324-F7EC-4094-8142-88B532BFAE3B}" srcId="{E53D38BE-270B-446E-BC5C-3160A86156AF}" destId="{840AC22C-32E0-44BE-BD3B-89B90D835ACA}" srcOrd="1" destOrd="0" parTransId="{2A5C380D-C4C6-40A5-BD6D-5A3F26437179}" sibTransId="{75DC4767-DDE4-4B8B-B1A4-857EF039F4B4}"/>
    <dgm:cxn modelId="{285A34D1-332D-4C36-9007-BDB5D3C7CF21}" type="presParOf" srcId="{12B9C3B9-DDD8-4951-B82F-67B2C768351B}" destId="{C58F01AF-F28E-4A6E-A5FD-C239220B3803}" srcOrd="0" destOrd="0" presId="urn:microsoft.com/office/officeart/2005/8/layout/process1"/>
    <dgm:cxn modelId="{E64AE491-A5EE-4683-88A7-44E29856AC6A}" type="presParOf" srcId="{12B9C3B9-DDD8-4951-B82F-67B2C768351B}" destId="{36CF4E19-E3EF-442B-93D1-358E6AEA7DCD}" srcOrd="1" destOrd="0" presId="urn:microsoft.com/office/officeart/2005/8/layout/process1"/>
    <dgm:cxn modelId="{A9DA976A-1583-4294-A0F1-6ADA98972BB8}" type="presParOf" srcId="{36CF4E19-E3EF-442B-93D1-358E6AEA7DCD}" destId="{A4081A53-577A-4743-BBF2-C6218046361B}" srcOrd="0" destOrd="0" presId="urn:microsoft.com/office/officeart/2005/8/layout/process1"/>
    <dgm:cxn modelId="{8F658199-60F9-441B-81EB-EC8D6BFFB732}" type="presParOf" srcId="{12B9C3B9-DDD8-4951-B82F-67B2C768351B}" destId="{214466FE-FA39-4190-AA0A-C1F399C22D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01AF-F28E-4A6E-A5FD-C239220B3803}">
      <dsp:nvSpPr>
        <dsp:cNvPr id="0" name=""/>
        <dsp:cNvSpPr/>
      </dsp:nvSpPr>
      <dsp:spPr>
        <a:xfrm>
          <a:off x="6809" y="0"/>
          <a:ext cx="2783046" cy="1514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{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</a:t>
          </a:r>
          <a:r>
            <a:rPr lang="en-US" sz="2400" b="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</a:t>
          </a:r>
          <a:r>
            <a:rPr 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不是联结词完备集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 0</a:t>
          </a:r>
          <a:r>
            <a:rPr 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不能用它表示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;</a:t>
          </a:r>
          <a:endParaRPr lang="zh-CN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169" y="44360"/>
        <a:ext cx="2694326" cy="1425832"/>
      </dsp:txXfrm>
    </dsp:sp>
    <dsp:sp modelId="{36CF4E19-E3EF-442B-93D1-358E6AEA7DCD}">
      <dsp:nvSpPr>
        <dsp:cNvPr id="0" name=""/>
        <dsp:cNvSpPr/>
      </dsp:nvSpPr>
      <dsp:spPr>
        <a:xfrm>
          <a:off x="3006698" y="488391"/>
          <a:ext cx="459706" cy="537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6698" y="595945"/>
        <a:ext cx="321794" cy="322661"/>
      </dsp:txXfrm>
    </dsp:sp>
    <dsp:sp modelId="{214466FE-FA39-4190-AA0A-C1F399C22D25}">
      <dsp:nvSpPr>
        <dsp:cNvPr id="0" name=""/>
        <dsp:cNvSpPr/>
      </dsp:nvSpPr>
      <dsp:spPr>
        <a:xfrm>
          <a:off x="3657227" y="0"/>
          <a:ext cx="2815962" cy="1514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它的子集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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}, {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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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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}</a:t>
          </a:r>
          <a:r>
            <a:rPr 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等都不是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.</a:t>
          </a:r>
          <a:endParaRPr lang="zh-CN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587" y="44360"/>
        <a:ext cx="2727242" cy="1425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5377-1BB1-412E-B337-692F11BA8598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E9A-B635-4B22-B170-B5B95FA93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705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261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822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756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066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074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826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767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1037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851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6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5083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9593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834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5034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2714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0510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4959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96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31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2034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083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693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6551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68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9066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2317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2048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708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630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1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82427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60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6084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30882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911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9718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46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70655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6446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366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9598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9492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3847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62560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08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550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13300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801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593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95905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532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73158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42460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7147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8455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1137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48086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12025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4613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420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56628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4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6537" cy="439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01382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1547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5483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92619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748F-02BB-4746-ACFB-1CD141BC42BF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319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9E28D-16FA-4F3A-B9F2-D790A2834EA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028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9E28D-16FA-4F3A-B9F2-D790A2834EA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38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21" y="1"/>
            <a:ext cx="12204000" cy="6879264"/>
          </a:xfrm>
          <a:prstGeom prst="rect">
            <a:avLst/>
          </a:prstGeom>
          <a:blipFill dpi="0" rotWithShape="1">
            <a:blip r:embed="rId2"/>
            <a:srcRect/>
            <a:stretch>
              <a:fillRect t="-2" b="-1659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Century Schoolbook" panose="02040604050505020304" pitchFamily="18" charset="0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9990"/>
            <a:ext cx="9144000" cy="707886"/>
          </a:xfrm>
        </p:spPr>
        <p:txBody>
          <a:bodyPr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1" y="2880000"/>
            <a:ext cx="12204000" cy="0"/>
          </a:xfrm>
          <a:prstGeom prst="line">
            <a:avLst/>
          </a:prstGeom>
          <a:ln w="66675">
            <a:gradFill flip="none" rotWithShape="1">
              <a:gsLst>
                <a:gs pos="0">
                  <a:srgbClr val="3E546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50000">
                  <a:schemeClr val="bg1"/>
                </a:gs>
                <a:gs pos="100000">
                  <a:srgbClr val="4879A2"/>
                </a:gs>
                <a:gs pos="8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2015936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0709798" y="6250437"/>
            <a:ext cx="961401" cy="365125"/>
          </a:xfrm>
        </p:spPr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 smtClean="0"/>
              <a:t>|77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>
            <a:lvl1pPr marL="0" indent="0" algn="r">
              <a:buNone/>
              <a:defRPr sz="3000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7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 smtClean="0"/>
              <a:t>|77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00" y="216000"/>
            <a:ext cx="936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008000"/>
            <a:ext cx="11160000" cy="19851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09798" y="6264000"/>
            <a:ext cx="96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 smtClean="0"/>
              <a:t>|77</a:t>
            </a:r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28000"/>
            <a:ext cx="12192000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002060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2000"/>
            <a:ext cx="900000" cy="900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44000" y="6192000"/>
            <a:ext cx="6120000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0" y="6192000"/>
            <a:ext cx="5787342" cy="612000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5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j-cs"/>
        </a:defRPr>
      </a:lvl1pPr>
    </p:titleStyle>
    <p:bodyStyle>
      <a:lvl1pPr marL="28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n"/>
        <a:defRPr sz="30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n-cs"/>
        </a:defRPr>
      </a:lvl1pPr>
      <a:lvl2pPr marL="504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q"/>
        <a:defRPr sz="2800" b="1" kern="1200">
          <a:solidFill>
            <a:srgbClr val="0050AA"/>
          </a:solidFill>
          <a:latin typeface="Century Schoolbook" panose="02040604050505020304" pitchFamily="18" charset="0"/>
          <a:ea typeface="楷体_GB2312" panose="02010609030101010101" pitchFamily="49" charset="-122"/>
          <a:cs typeface="+mn-cs"/>
        </a:defRPr>
      </a:lvl2pPr>
      <a:lvl3pPr marL="792000" indent="-32385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Ä"/>
        <a:defRPr sz="2600" kern="1200">
          <a:solidFill>
            <a:srgbClr val="0050AA"/>
          </a:solidFill>
          <a:latin typeface="Century Schoolbook" panose="02040604050505020304" pitchFamily="18" charset="0"/>
          <a:ea typeface="微软雅黑" panose="020B0503020204020204" pitchFamily="34" charset="-122"/>
          <a:cs typeface="+mn-cs"/>
        </a:defRPr>
      </a:lvl3pPr>
      <a:lvl4pPr marL="936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50A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notesSlide" Target="../notesSlides/notesSlide74.xml"/><Relationship Id="rId8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244842" y="-95545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734722" y="432991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541564" y="248595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580464" y="407044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1008000" y="300200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3141104" y="275617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327771" y="322417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808333" y="356241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958976" y="506201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922302" y="522450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3113908" y="470017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40000" y="369291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796173" y="405516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615515" y="347700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5223025" y="369291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370912" y="308736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746857" y="247509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904794" y="188522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52870" y="179352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848075" y="145989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431259" y="110262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438362" y="88042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894910" y="451718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345930" y="439776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894749" y="530882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316733" y="2168914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4066694" y="394824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723185" y="469725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880568" y="529453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5523955" y="3298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刘宏月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anose="02010609030101010101" pitchFamily="49" charset="-122"/>
                <a:cs typeface="+mn-ea"/>
                <a:sym typeface="+mn-lt"/>
              </a:rPr>
              <a:t>18623717058</a:t>
            </a:r>
          </a:p>
          <a:p>
            <a:pPr algn="r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河南工业大学 信息科学与工程学院</a:t>
            </a: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4354531" y="1781174"/>
            <a:ext cx="7265424" cy="120032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</a:rPr>
              <a:t>Discrete Mathematics 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9720000" y="5040000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sym typeface="+mn-lt"/>
              </a:rPr>
              <a:t>Autumn 2020</a:t>
            </a:r>
            <a:endParaRPr lang="zh-CN" altLang="en-US" sz="2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0" name="PA_文本框 140"/>
          <p:cNvSpPr txBox="1"/>
          <p:nvPr>
            <p:custDataLst>
              <p:tags r:id="rId34"/>
            </p:custDataLst>
          </p:nvPr>
        </p:nvSpPr>
        <p:spPr>
          <a:xfrm>
            <a:off x="6597291" y="674662"/>
            <a:ext cx="502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408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750" fill="hold"/>
                                        <p:tgtEl>
                                          <p:spTgt spid="1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E-6 1.11022E-16 L 0.09037 1.11022E-16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7037E-6 L 3.75E-6 0.07129 " pathEditMode="relative" rAng="0" ptsTypes="AA">
                                      <p:cBhvr>
                                        <p:cTn id="150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10" grpId="0"/>
      <p:bldP spid="110" grpId="1"/>
      <p:bldP spid="1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16000" y="1008000"/>
                <a:ext cx="11160000" cy="4647426"/>
              </a:xfrm>
            </p:spPr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请验证：</a:t>
                </a:r>
              </a:p>
              <a:p>
                <a:pPr marL="216000" lvl="1" indent="0">
                  <a:buNone/>
                </a:pP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q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 smtClean="0"/>
                  <a:t>r</a:t>
                </a:r>
                <a:r>
                  <a:rPr lang="en-US" altLang="zh-CN" dirty="0" smtClean="0"/>
                  <a:t>)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 smtClean="0"/>
                  <a:t> (</a:t>
                </a:r>
                <a:r>
                  <a:rPr lang="en-US" altLang="zh-CN" dirty="0" err="1" smtClean="0"/>
                  <a:t>p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 smtClean="0"/>
                  <a:t>q</a:t>
                </a:r>
                <a:r>
                  <a:rPr lang="en-US" altLang="zh-CN" dirty="0" smtClean="0"/>
                  <a:t>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r ; (2) p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q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 smtClean="0"/>
                  <a:t>r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不与 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p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 smtClean="0"/>
                  <a:t>q</a:t>
                </a:r>
                <a:r>
                  <a:rPr lang="en-US" altLang="zh-CN" dirty="0" smtClean="0"/>
                  <a:t>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r </a:t>
                </a:r>
                <a:r>
                  <a:rPr lang="zh-CN" altLang="en-US" dirty="0" smtClean="0"/>
                  <a:t>等价</a:t>
                </a:r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(2)</a:t>
                </a:r>
              </a:p>
              <a:p>
                <a:pPr lvl="1"/>
                <a:r>
                  <a:rPr lang="zh-CN" altLang="en-US" dirty="0" smtClean="0"/>
                  <a:t>用真值表判断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列出两个公式的</a:t>
                </a:r>
                <a:endParaRPr lang="en-US" altLang="zh-CN" dirty="0" smtClean="0"/>
              </a:p>
              <a:p>
                <a:pPr marL="468150" lvl="2" indent="0">
                  <a:buNone/>
                </a:pPr>
                <a:r>
                  <a:rPr lang="zh-CN" altLang="en-US" dirty="0" smtClean="0"/>
                  <a:t>   真值表</a:t>
                </a:r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zh-CN" altLang="en-US" dirty="0" smtClean="0"/>
                  <a:t>由真值表可以看出</a:t>
                </a:r>
                <a:endParaRPr lang="en-US" altLang="zh-CN" dirty="0" smtClean="0"/>
              </a:p>
              <a:p>
                <a:pPr marL="468150" lvl="2" indent="0">
                  <a:buNone/>
                </a:pPr>
                <a:r>
                  <a:rPr lang="en-US" altLang="zh-CN" dirty="0" smtClean="0"/>
                  <a:t>   p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q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r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⇎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468150" lvl="2" indent="0">
                  <a:buNone/>
                </a:pPr>
                <a:r>
                  <a:rPr lang="en-US" altLang="zh-CN" dirty="0" smtClean="0"/>
                  <a:t>                  (</a:t>
                </a:r>
                <a:r>
                  <a:rPr lang="en-US" altLang="zh-CN" dirty="0" err="1" smtClean="0"/>
                  <a:t>p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 smtClean="0"/>
                  <a:t>q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r.</a:t>
                </a:r>
              </a:p>
            </p:txBody>
          </p:sp>
        </mc:Choice>
        <mc:Fallback xmlns="">
          <p:sp>
            <p:nvSpPr>
              <p:cNvPr id="84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4647426"/>
              </a:xfrm>
              <a:blipFill>
                <a:blip r:embed="rId3"/>
                <a:stretch>
                  <a:fillRect l="-1148" t="-1966" b="-2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一、等值式的定义</a:t>
            </a:r>
            <a:endParaRPr lang="zh-CN" alt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9951400" y="2823610"/>
            <a:ext cx="15480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251400" y="2823610"/>
            <a:ext cx="1431925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063400" y="2823610"/>
            <a:ext cx="1004888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455752" y="2823610"/>
            <a:ext cx="1584325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0   0   0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0   0   1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0   1   0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0   1   1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1   0   0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1   0   1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1   1   0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1   1   1 </a:t>
            </a: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8799400" y="2817260"/>
            <a:ext cx="11525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55752" y="2307672"/>
            <a:ext cx="7210425" cy="4038601"/>
            <a:chOff x="4328432" y="2238222"/>
            <a:chExt cx="7210425" cy="4038601"/>
          </a:xfrm>
        </p:grpSpPr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9719582" y="2244572"/>
              <a:ext cx="1809750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6992257" y="2244572"/>
              <a:ext cx="1584325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5839732" y="2244572"/>
              <a:ext cx="1081088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328432" y="2244572"/>
              <a:ext cx="1584325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500000" y="2244572"/>
              <a:ext cx="68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500000" y="2754160"/>
              <a:ext cx="684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500000" y="6060922"/>
              <a:ext cx="68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4328432" y="2244572"/>
              <a:ext cx="0" cy="5095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912757" y="2244572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6992257" y="2244572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8648020" y="2244572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11538857" y="2244572"/>
              <a:ext cx="0" cy="5095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4328432" y="2754160"/>
              <a:ext cx="0" cy="35226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11538857" y="2754160"/>
              <a:ext cx="0" cy="35226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8721045" y="2238222"/>
              <a:ext cx="1079500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endParaRPr lang="en-US" altLang="zh-CN" sz="2400" i="1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9800545" y="2244572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7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38" grpId="1"/>
      <p:bldP spid="39" grpId="0"/>
      <p:bldP spid="40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/>
          <a:lstStyle/>
          <a:p>
            <a:r>
              <a:rPr lang="zh-CN" altLang="en-US" dirty="0" smtClean="0">
                <a:sym typeface="Symbol" panose="05050102010706020507" pitchFamily="18" charset="2"/>
              </a:rPr>
              <a:t>常用的</a:t>
            </a:r>
            <a:r>
              <a:rPr lang="zh-CN" altLang="en-US" dirty="0" smtClean="0">
                <a:sym typeface="Symbol" panose="05050102010706020507" pitchFamily="18" charset="2"/>
              </a:rPr>
              <a:t>等值式</a:t>
            </a:r>
            <a:r>
              <a:rPr lang="zh-CN" altLang="en-US" dirty="0" smtClean="0">
                <a:sym typeface="Symbol" panose="05050102010706020507" pitchFamily="18" charset="2"/>
              </a:rPr>
              <a:t>，是布尔代数的重要组成部分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二、基本等值式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07851"/>
              </p:ext>
            </p:extLst>
          </p:nvPr>
        </p:nvGraphicFramePr>
        <p:xfrm>
          <a:off x="800491" y="1656000"/>
          <a:ext cx="1059101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620">
                  <a:extLst>
                    <a:ext uri="{9D8B030D-6E8A-4147-A177-3AD203B41FA5}">
                      <a16:colId xmlns:a16="http://schemas.microsoft.com/office/drawing/2014/main" val="551718211"/>
                    </a:ext>
                  </a:extLst>
                </a:gridCol>
                <a:gridCol w="2183853">
                  <a:extLst>
                    <a:ext uri="{9D8B030D-6E8A-4147-A177-3AD203B41FA5}">
                      <a16:colId xmlns:a16="http://schemas.microsoft.com/office/drawing/2014/main" val="415000131"/>
                    </a:ext>
                  </a:extLst>
                </a:gridCol>
                <a:gridCol w="7523545">
                  <a:extLst>
                    <a:ext uri="{9D8B030D-6E8A-4147-A177-3AD203B41FA5}">
                      <a16:colId xmlns:a16="http://schemas.microsoft.com/office/drawing/2014/main" val="421866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命题定律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双重否定律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¬¬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 A</a:t>
                      </a:r>
                      <a:r>
                        <a:rPr lang="zh-CN" altLang="en-US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，也称对合律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9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幂等律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Kingsoft Phonetic Plain" pitchFamily="2" charset="2"/>
                        </a:rPr>
                        <a:t>A∨A </a:t>
                      </a:r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 A</a:t>
                      </a: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Kingsoft Phonetic Plain" pitchFamily="2" charset="2"/>
                        </a:rPr>
                        <a:t>∧A </a:t>
                      </a:r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 A</a:t>
                      </a:r>
                      <a:endParaRPr lang="en-US" altLang="zh-CN" sz="2200" b="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A,  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8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C),  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C),  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25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德</a:t>
                      </a: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</a:t>
                      </a: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摩根律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¬B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¬B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04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吸收律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T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T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F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F</a:t>
                      </a:r>
                      <a:endParaRPr lang="en-US" altLang="zh-CN" sz="2200" b="0" kern="120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F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T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00229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2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/>
          <a:lstStyle/>
          <a:p>
            <a:r>
              <a:rPr lang="zh-CN" altLang="en-US" dirty="0" smtClean="0">
                <a:sym typeface="Symbol" panose="05050102010706020507" pitchFamily="18" charset="2"/>
              </a:rPr>
              <a:t>常用的</a:t>
            </a:r>
            <a:r>
              <a:rPr lang="zh-CN" altLang="en-US" dirty="0" smtClean="0">
                <a:sym typeface="Symbol" panose="05050102010706020507" pitchFamily="18" charset="2"/>
              </a:rPr>
              <a:t>等值式</a:t>
            </a:r>
            <a:r>
              <a:rPr lang="zh-CN" altLang="en-US" dirty="0" smtClean="0">
                <a:sym typeface="Symbol" panose="05050102010706020507" pitchFamily="18" charset="2"/>
              </a:rPr>
              <a:t>，是布尔代数的重要组成部分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二、基本等值式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7004"/>
              </p:ext>
            </p:extLst>
          </p:nvPr>
        </p:nvGraphicFramePr>
        <p:xfrm>
          <a:off x="800491" y="1656000"/>
          <a:ext cx="1059101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620">
                  <a:extLst>
                    <a:ext uri="{9D8B030D-6E8A-4147-A177-3AD203B41FA5}">
                      <a16:colId xmlns:a16="http://schemas.microsoft.com/office/drawing/2014/main" val="551718211"/>
                    </a:ext>
                  </a:extLst>
                </a:gridCol>
                <a:gridCol w="2438496">
                  <a:extLst>
                    <a:ext uri="{9D8B030D-6E8A-4147-A177-3AD203B41FA5}">
                      <a16:colId xmlns:a16="http://schemas.microsoft.com/office/drawing/2014/main" val="415000131"/>
                    </a:ext>
                  </a:extLst>
                </a:gridCol>
                <a:gridCol w="7268902">
                  <a:extLst>
                    <a:ext uri="{9D8B030D-6E8A-4147-A177-3AD203B41FA5}">
                      <a16:colId xmlns:a16="http://schemas.microsoft.com/office/drawing/2014/main" val="421866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命题定律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排中律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T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，也称否定律</a:t>
                      </a:r>
                      <a:endParaRPr lang="zh-CN" altLang="en-US" sz="220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9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矛盾律</a:t>
                      </a:r>
                      <a:endParaRPr lang="zh-CN" altLang="en-US" sz="2200" b="0" kern="120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F</a:t>
                      </a: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，也称否定律</a:t>
                      </a:r>
                      <a:endParaRPr lang="en-US" altLang="zh-CN" sz="2200" b="0" kern="120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条件等价式</a:t>
                      </a:r>
                      <a:endParaRPr lang="zh-CN" altLang="en-US" sz="2200" b="0" kern="120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8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双条件等价式</a:t>
                      </a:r>
                      <a:endParaRPr lang="zh-CN" altLang="en-US" sz="2200" b="0" kern="120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假言易位</a:t>
                      </a:r>
                      <a:endParaRPr lang="zh-CN" altLang="en-US" sz="2200" b="0" kern="120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25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双条件否定等价式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04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归谬论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 ) 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 (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2200" b="0" dirty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Q  (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Q)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200" b="0" kern="1200" dirty="0" smtClean="0">
                          <a:solidFill>
                            <a:srgbClr val="0050A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 ) </a:t>
                      </a:r>
                      <a:endParaRPr lang="zh-CN" altLang="en-US" sz="2200" b="0" kern="1200" dirty="0" smtClean="0">
                        <a:solidFill>
                          <a:srgbClr val="0050A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00229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11910" y="2211063"/>
            <a:ext cx="3208337" cy="3627437"/>
            <a:chOff x="1398588" y="2338388"/>
            <a:chExt cx="3208337" cy="3627437"/>
          </a:xfrm>
        </p:grpSpPr>
        <p:pic>
          <p:nvPicPr>
            <p:cNvPr id="7" name="图片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588" y="2338388"/>
              <a:ext cx="3208337" cy="3627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7"/>
            <p:cNvSpPr>
              <a:spLocks noChangeArrowheads="1"/>
            </p:cNvSpPr>
            <p:nvPr/>
          </p:nvSpPr>
          <p:spPr bwMode="auto">
            <a:xfrm rot="21352983">
              <a:off x="2170775" y="3325792"/>
              <a:ext cx="584200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i="1" dirty="0" smtClean="0">
                  <a:solidFill>
                    <a:srgbClr val="FF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尽力牢记</a:t>
              </a:r>
              <a:endParaRPr lang="en-US" altLang="zh-CN" sz="2800" b="1" i="1" dirty="0" smtClean="0">
                <a:solidFill>
                  <a:srgbClr val="FF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2800" b="1" i="1" dirty="0" smtClean="0">
                  <a:solidFill>
                    <a:srgbClr val="FF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！</a:t>
              </a:r>
              <a:r>
                <a:rPr lang="en-US" altLang="zh-CN" sz="2800" b="1" i="1" dirty="0" smtClean="0">
                  <a:solidFill>
                    <a:srgbClr val="FF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US" altLang="zh-CN" sz="2800" b="1" i="1" dirty="0">
                <a:solidFill>
                  <a:srgbClr val="FF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23"/>
            <p:cNvSpPr>
              <a:spLocks noChangeArrowheads="1"/>
            </p:cNvSpPr>
            <p:nvPr/>
          </p:nvSpPr>
          <p:spPr bwMode="auto">
            <a:xfrm>
              <a:off x="1890678" y="2431325"/>
              <a:ext cx="865188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32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Gungsuh" pitchFamily="2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</a:t>
              </a:r>
              <a:endParaRPr lang="en-US" altLang="zh-CN" sz="3200" b="1" i="1" dirty="0">
                <a:solidFill>
                  <a:srgbClr val="FF0000"/>
                </a:solidFill>
                <a:latin typeface="浪漫雅圆" charset="-122"/>
                <a:ea typeface="Gungsuh" pitchFamily="2" charset="-127"/>
                <a:sym typeface="浪漫雅圆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013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公式等值的性质</a:t>
            </a:r>
            <a:endParaRPr lang="en-US" altLang="zh-CN" dirty="0" smtClean="0"/>
          </a:p>
          <a:p>
            <a:r>
              <a:rPr lang="zh-CN" altLang="en-US" dirty="0" smtClean="0"/>
              <a:t>公式的等值关系具有如下性质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dirty="0" smtClean="0"/>
              <a:t>自反性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A .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dirty="0"/>
              <a:t>对称性：若 </a:t>
            </a:r>
            <a:r>
              <a:rPr lang="en-US" altLang="zh-CN" dirty="0"/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B, </a:t>
            </a:r>
            <a:r>
              <a:rPr lang="zh-CN" altLang="en-US" dirty="0" smtClean="0"/>
              <a:t>则</a:t>
            </a:r>
            <a:r>
              <a:rPr lang="en-US" altLang="zh-CN" dirty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A .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dirty="0"/>
              <a:t>传递性：若 </a:t>
            </a:r>
            <a:r>
              <a:rPr lang="en-US" altLang="zh-CN" dirty="0"/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C, </a:t>
            </a:r>
            <a:r>
              <a:rPr lang="zh-CN" altLang="en-US" dirty="0" smtClean="0"/>
              <a:t>则</a:t>
            </a:r>
            <a:r>
              <a:rPr lang="en-US" altLang="zh-CN" dirty="0"/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C 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等值演算（等价演算）</a:t>
            </a:r>
          </a:p>
          <a:p>
            <a:r>
              <a:rPr lang="zh-CN" altLang="en-US" dirty="0" smtClean="0"/>
              <a:t>由已知命题公式</a:t>
            </a:r>
            <a:r>
              <a:rPr lang="zh-CN" altLang="en-US" dirty="0"/>
              <a:t>推演</a:t>
            </a:r>
            <a:r>
              <a:rPr lang="zh-CN" altLang="en-US" dirty="0" smtClean="0"/>
              <a:t>出具有相同真值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等值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的新命题公式的过程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等值演算的依据：</a:t>
            </a:r>
            <a:r>
              <a:rPr lang="zh-CN" altLang="en-US" dirty="0"/>
              <a:t>基本</a:t>
            </a:r>
            <a:r>
              <a:rPr lang="zh-CN" altLang="en-US" dirty="0" smtClean="0"/>
              <a:t>等价式，置换规则，代入规则，等价关系的性质等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、等值演算和置换规则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8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39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置换规则（也称置换定理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等价代换定理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转换规则的定义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 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是含公式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的命题公式</a:t>
            </a:r>
            <a:r>
              <a:rPr lang="en-US" altLang="zh-CN" dirty="0" smtClean="0"/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(B)</a:t>
            </a:r>
            <a:r>
              <a:rPr lang="zh-CN" altLang="en-US" dirty="0" smtClean="0"/>
              <a:t>是用公式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置换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(A)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得到的命题公式 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A, </a:t>
            </a:r>
            <a:r>
              <a:rPr lang="zh-CN" altLang="en-US" dirty="0" smtClean="0"/>
              <a:t>则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(B)</a:t>
            </a:r>
            <a:r>
              <a:rPr lang="en-US" altLang="zh-CN" dirty="0" smtClean="0">
                <a:sym typeface="Symbol" panose="05050102010706020507" pitchFamily="18" charset="2"/>
              </a:rPr>
              <a:t></a:t>
            </a:r>
            <a:r>
              <a:rPr lang="en-US" altLang="zh-CN" dirty="0" smtClean="0"/>
              <a:t>(A) .</a:t>
            </a:r>
          </a:p>
          <a:p>
            <a:pPr lvl="1"/>
            <a:r>
              <a:rPr lang="zh-CN" altLang="en-US" dirty="0" smtClean="0"/>
              <a:t>或者：设</a:t>
            </a:r>
            <a:r>
              <a:rPr lang="en-US" altLang="zh-CN" dirty="0"/>
              <a:t>X</a:t>
            </a:r>
            <a:r>
              <a:rPr lang="zh-CN" altLang="en-US" dirty="0"/>
              <a:t>是命题公式</a:t>
            </a:r>
            <a:r>
              <a:rPr lang="en-US" altLang="zh-CN" dirty="0"/>
              <a:t>A</a:t>
            </a:r>
            <a:r>
              <a:rPr lang="zh-CN" altLang="en-US" dirty="0"/>
              <a:t>的一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子公式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是另一个命题公式；若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Y</a:t>
            </a:r>
            <a:r>
              <a:rPr lang="zh-CN" altLang="en-US" dirty="0"/>
              <a:t>，将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都用</a:t>
            </a:r>
            <a:r>
              <a:rPr lang="en-US" altLang="zh-CN" dirty="0" smtClean="0"/>
              <a:t>Y</a:t>
            </a:r>
            <a:r>
              <a:rPr lang="zh-CN" altLang="en-US" dirty="0" smtClean="0"/>
              <a:t>置换</a:t>
            </a:r>
            <a:r>
              <a:rPr lang="zh-CN" altLang="en-US" dirty="0"/>
              <a:t>，则所得到公式</a:t>
            </a:r>
            <a:r>
              <a:rPr lang="en-US" altLang="zh-CN" dirty="0"/>
              <a:t>B</a:t>
            </a:r>
            <a:r>
              <a:rPr lang="zh-CN" altLang="en-US" dirty="0"/>
              <a:t>与公式</a:t>
            </a:r>
            <a:r>
              <a:rPr lang="en-US" altLang="zh-CN" dirty="0"/>
              <a:t>A</a:t>
            </a:r>
            <a:r>
              <a:rPr lang="zh-CN" altLang="en-US" dirty="0"/>
              <a:t>等价，即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B 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一个命题</a:t>
            </a:r>
            <a:r>
              <a:rPr lang="zh-CN" altLang="en-US" dirty="0" smtClean="0"/>
              <a:t>公式经过</a:t>
            </a:r>
            <a:r>
              <a:rPr lang="zh-CN" altLang="en-US" dirty="0"/>
              <a:t>多次等价</a:t>
            </a:r>
            <a:r>
              <a:rPr lang="zh-CN" altLang="en-US" dirty="0" smtClean="0"/>
              <a:t>代换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得到</a:t>
            </a:r>
            <a:r>
              <a:rPr lang="zh-CN" altLang="en-US" dirty="0"/>
              <a:t>的新公式与原公式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置换</a:t>
            </a:r>
            <a:r>
              <a:rPr lang="zh-CN" altLang="en-US" dirty="0" smtClean="0"/>
              <a:t>规则的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①验证</a:t>
            </a:r>
            <a:r>
              <a:rPr lang="zh-CN" altLang="en-US" dirty="0"/>
              <a:t>两个命题公式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; </a:t>
            </a:r>
            <a:r>
              <a:rPr lang="zh-CN" altLang="en-US" dirty="0" smtClean="0"/>
              <a:t>②化</a:t>
            </a:r>
            <a:r>
              <a:rPr lang="zh-CN" altLang="en-US" dirty="0"/>
              <a:t>简命题</a:t>
            </a:r>
            <a:r>
              <a:rPr lang="zh-CN" altLang="en-US" dirty="0" smtClean="0"/>
              <a:t>公式</a:t>
            </a:r>
            <a:r>
              <a:rPr lang="en-US" altLang="zh-CN" dirty="0" smtClean="0"/>
              <a:t>; </a:t>
            </a:r>
            <a:r>
              <a:rPr lang="zh-CN" altLang="en-US" dirty="0" smtClean="0"/>
              <a:t>③判断</a:t>
            </a:r>
            <a:r>
              <a:rPr lang="zh-CN" altLang="en-US" dirty="0"/>
              <a:t>命题公式的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5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35855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代入规则</a:t>
            </a:r>
            <a:r>
              <a:rPr lang="zh-CN" altLang="en-US" dirty="0" smtClean="0"/>
              <a:t>和代入实例</a:t>
            </a:r>
            <a:endParaRPr lang="en-US" altLang="zh-CN" dirty="0" smtClean="0"/>
          </a:p>
          <a:p>
            <a:r>
              <a:rPr lang="zh-CN" altLang="en-US" dirty="0"/>
              <a:t>代入</a:t>
            </a:r>
            <a:r>
              <a:rPr lang="zh-CN" altLang="en-US" dirty="0" smtClean="0"/>
              <a:t>规则的定义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 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(p)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含</a:t>
            </a:r>
            <a:r>
              <a:rPr lang="zh-CN" altLang="en-US" dirty="0" smtClean="0"/>
              <a:t>命题变项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命题公式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(p)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的每一次出现都用同一个公式</a:t>
            </a:r>
            <a:r>
              <a:rPr lang="en-US" altLang="zh-CN" dirty="0"/>
              <a:t>A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所得公式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</a:t>
            </a:r>
            <a:r>
              <a:rPr lang="en-US" altLang="zh-CN" dirty="0" smtClean="0"/>
              <a:t>A)</a:t>
            </a:r>
            <a:r>
              <a:rPr lang="zh-CN" altLang="en-US" dirty="0" smtClean="0"/>
              <a:t>与原公式相同的性质</a:t>
            </a:r>
            <a:r>
              <a:rPr lang="en-US" altLang="zh-CN" dirty="0" smtClean="0"/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(A)</a:t>
            </a:r>
            <a:r>
              <a:rPr lang="zh-CN" altLang="en-US" dirty="0" smtClean="0"/>
              <a:t>称为原公式</a:t>
            </a:r>
            <a:r>
              <a:rPr lang="en-US" altLang="zh-CN" dirty="0" smtClean="0">
                <a:sym typeface="Symbol" panose="05050102010706020507" pitchFamily="18" charset="2"/>
              </a:rPr>
              <a:t></a:t>
            </a:r>
            <a:r>
              <a:rPr lang="en-US" altLang="zh-CN" dirty="0" smtClean="0"/>
              <a:t>(p)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0000"/>
                </a:solidFill>
              </a:rPr>
              <a:t>代入实例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代入规则的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①验证</a:t>
            </a:r>
            <a:r>
              <a:rPr lang="zh-CN" altLang="en-US" dirty="0"/>
              <a:t>两个命题公式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; </a:t>
            </a:r>
            <a:r>
              <a:rPr lang="zh-CN" altLang="en-US" dirty="0" smtClean="0"/>
              <a:t>②化</a:t>
            </a:r>
            <a:r>
              <a:rPr lang="zh-CN" altLang="en-US" dirty="0"/>
              <a:t>简命题</a:t>
            </a:r>
            <a:r>
              <a:rPr lang="zh-CN" altLang="en-US" dirty="0" smtClean="0"/>
              <a:t>公式</a:t>
            </a:r>
            <a:r>
              <a:rPr lang="en-US" altLang="zh-CN" dirty="0" smtClean="0"/>
              <a:t>; </a:t>
            </a:r>
            <a:r>
              <a:rPr lang="zh-CN" altLang="en-US" dirty="0" smtClean="0"/>
              <a:t>③判断</a:t>
            </a:r>
            <a:r>
              <a:rPr lang="zh-CN" altLang="en-US" dirty="0"/>
              <a:t>命题公式的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8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7551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 </a:t>
            </a:r>
            <a:r>
              <a:rPr lang="zh-CN" altLang="en-US" dirty="0" smtClean="0"/>
              <a:t>证明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证明：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a typeface="楷体_GB2312" panose="02010609030101010101" pitchFamily="49" charset="-122"/>
              </a:rPr>
              <a:t>(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q</a:t>
            </a:r>
            <a:r>
              <a:rPr lang="en-US" altLang="zh-CN" sz="2800" b="1" dirty="0" err="1"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r</a:t>
            </a:r>
            <a:r>
              <a:rPr lang="en-US" altLang="zh-CN" sz="2800" b="1" dirty="0">
                <a:ea typeface="楷体_GB2312" panose="02010609030101010101" pitchFamily="49" charset="-122"/>
              </a:rPr>
              <a:t>) </a:t>
            </a:r>
            <a:endParaRPr lang="en-US" altLang="zh-CN" sz="2800" b="1" dirty="0"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    </a:t>
            </a:r>
            <a:r>
              <a:rPr lang="zh-CN" altLang="en-US" dirty="0" smtClean="0"/>
              <a:t>（条件等价式，置换规则）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     </a:t>
            </a:r>
            <a:r>
              <a:rPr lang="zh-CN" altLang="en-US" dirty="0" smtClean="0"/>
              <a:t>（结合律，置换规则）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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       </a:t>
            </a:r>
            <a:r>
              <a:rPr lang="zh-CN" altLang="en-US" dirty="0" smtClean="0"/>
              <a:t>（德摩根律，置换规则）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       </a:t>
            </a:r>
            <a:r>
              <a:rPr lang="zh-CN" altLang="en-US" dirty="0" smtClean="0"/>
              <a:t>（条件等价式，置换规则）</a:t>
            </a:r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注意：初学时在每一步后用括号注明演算依据，但置换规则可省略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等值演算</a:t>
            </a:r>
            <a:r>
              <a:rPr lang="zh-CN" altLang="en-US" dirty="0" smtClean="0">
                <a:solidFill>
                  <a:srgbClr val="FF0000"/>
                </a:solidFill>
              </a:rPr>
              <a:t>不能直接证明</a:t>
            </a:r>
            <a:r>
              <a:rPr lang="zh-CN" altLang="en-US" dirty="0" smtClean="0"/>
              <a:t>两个公式不等值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6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783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证明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zh-CN" altLang="en-US" dirty="0" smtClean="0"/>
              <a:t>不等值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 真值表法（省略）</a:t>
            </a:r>
            <a:r>
              <a:rPr lang="en-US" altLang="zh-CN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方法二</a:t>
            </a:r>
            <a:r>
              <a:rPr lang="en-US" altLang="zh-CN" dirty="0" smtClean="0"/>
              <a:t>,</a:t>
            </a:r>
            <a:r>
              <a:rPr lang="zh-CN" altLang="en-US" dirty="0" smtClean="0"/>
              <a:t> 观察法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观察到</a:t>
            </a:r>
            <a:r>
              <a:rPr lang="en-US" altLang="zh-CN" dirty="0" smtClean="0"/>
              <a:t>000, 010</a:t>
            </a:r>
            <a:r>
              <a:rPr lang="zh-CN" altLang="en-US" dirty="0" smtClean="0"/>
              <a:t>是左边的成真赋值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是右边的成假赋值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所以不等值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方法三，先用等值演算化简公式，然后再观察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 ¬p¬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¬(¬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)r  (p¬q)r </a:t>
            </a:r>
          </a:p>
          <a:p>
            <a:pPr lvl="2" defTabSz="882650"/>
            <a:r>
              <a:rPr lang="zh-CN" altLang="en-US" dirty="0" smtClean="0">
                <a:sym typeface="Symbol" panose="05050102010706020507" pitchFamily="18" charset="2"/>
              </a:rPr>
              <a:t>容易看出</a:t>
            </a:r>
            <a:r>
              <a:rPr lang="en-US" altLang="zh-CN" dirty="0" smtClean="0">
                <a:sym typeface="Symbol" panose="05050102010706020507" pitchFamily="18" charset="2"/>
              </a:rPr>
              <a:t>, 000, 010</a:t>
            </a:r>
            <a:r>
              <a:rPr lang="zh-CN" altLang="en-US" dirty="0" smtClean="0">
                <a:sym typeface="Symbol" panose="05050102010706020507" pitchFamily="18" charset="2"/>
              </a:rPr>
              <a:t>分别是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的成真赋值和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的成假赋值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因此，不等值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6166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 </a:t>
            </a:r>
            <a:r>
              <a:rPr lang="zh-CN" altLang="en-US" dirty="0" smtClean="0"/>
              <a:t>化简命题：情况并非如此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如果小王不来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那么我也不去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zh-CN" altLang="en-US" dirty="0" smtClean="0"/>
              <a:t>解：</a:t>
            </a:r>
          </a:p>
          <a:p>
            <a:pPr marL="216000" lvl="1" indent="0">
              <a:buNone/>
            </a:pPr>
            <a:r>
              <a:rPr lang="zh-CN" altLang="en-US" dirty="0" smtClean="0"/>
              <a:t>     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：小王来。   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：我去。</a:t>
            </a:r>
          </a:p>
          <a:p>
            <a:pPr marL="216000" lvl="1" indent="0">
              <a:buNone/>
            </a:pPr>
            <a:r>
              <a:rPr lang="zh-CN" altLang="en-US" dirty="0" smtClean="0"/>
              <a:t>     原命题可符号化为： 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/>
              <a:t>→¬ </a:t>
            </a:r>
            <a:r>
              <a:rPr lang="en-US" altLang="zh-CN" dirty="0" smtClean="0">
                <a:sym typeface="Symbol" panose="05050102010706020507" pitchFamily="18" charset="2"/>
              </a:rPr>
              <a:t>Q)</a:t>
            </a:r>
          </a:p>
          <a:p>
            <a:pPr marL="216000" lvl="1" indent="0">
              <a:buNone/>
            </a:pPr>
            <a:r>
              <a:rPr lang="zh-CN" altLang="en-US" dirty="0" smtClean="0"/>
              <a:t>     将该公式进行化简：</a:t>
            </a:r>
          </a:p>
          <a:p>
            <a:pPr marL="432000" lvl="2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¬(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/>
              <a:t>→¬</a:t>
            </a:r>
            <a:r>
              <a:rPr lang="en-US" altLang="zh-CN" dirty="0" smtClean="0">
                <a:sym typeface="Symbol" panose="05050102010706020507" pitchFamily="18" charset="2"/>
              </a:rPr>
              <a:t>Q) </a:t>
            </a:r>
          </a:p>
          <a:p>
            <a:pPr marL="432000" lvl="2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 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¬(¬</a:t>
            </a:r>
            <a:r>
              <a:rPr lang="en-US" altLang="zh-CN" dirty="0" smtClean="0">
                <a:sym typeface="Symbol" panose="05050102010706020507" pitchFamily="18" charset="2"/>
              </a:rPr>
              <a:t>P)</a:t>
            </a:r>
            <a:r>
              <a:rPr lang="en-US" altLang="zh-CN" dirty="0" smtClean="0">
                <a:latin typeface="微软雅黑" panose="020B0503020204020204" pitchFamily="34" charset="-122"/>
              </a:rPr>
              <a:t>∨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Q)</a:t>
            </a:r>
          </a:p>
          <a:p>
            <a:pPr marL="432000" lvl="2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 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(P</a:t>
            </a:r>
            <a:r>
              <a:rPr lang="en-US" altLang="zh-CN" dirty="0" smtClean="0">
                <a:latin typeface="微软雅黑" panose="020B0503020204020204" pitchFamily="34" charset="-122"/>
              </a:rPr>
              <a:t>∨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Q)</a:t>
            </a:r>
          </a:p>
          <a:p>
            <a:pPr marL="432000" lvl="2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 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</a:rPr>
              <a:t>∧</a:t>
            </a:r>
            <a:r>
              <a:rPr lang="en-US" altLang="zh-CN" dirty="0" smtClean="0">
                <a:sym typeface="Symbol" panose="05050102010706020507" pitchFamily="18" charset="2"/>
              </a:rPr>
              <a:t>Q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56870" y="4140000"/>
            <a:ext cx="5596951" cy="14619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504000" lvl="1" indent="-288000"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化简后的公式对应的含义为</a:t>
            </a:r>
            <a:r>
              <a:rPr lang="zh-CN" altLang="en-US" sz="2800" b="1" dirty="0" smtClean="0">
                <a:solidFill>
                  <a:srgbClr val="0050AA"/>
                </a:solidFill>
                <a:latin typeface="Century Schoolbook" panose="02040604050505020304" pitchFamily="18" charset="0"/>
              </a:rPr>
              <a:t>：</a:t>
            </a:r>
            <a:endParaRPr lang="en-US" altLang="zh-CN" sz="2800" b="1" dirty="0" smtClean="0">
              <a:solidFill>
                <a:srgbClr val="0050AA"/>
              </a:solidFill>
              <a:latin typeface="Century Schoolbook" panose="02040604050505020304" pitchFamily="18" charset="0"/>
            </a:endParaRPr>
          </a:p>
          <a:p>
            <a:pPr marL="531813" lvl="1" indent="0" algn="just">
              <a:spcBef>
                <a:spcPts val="600"/>
              </a:spcBef>
              <a:buClr>
                <a:srgbClr val="FF0000"/>
              </a:buClr>
              <a:buSzPct val="100000"/>
              <a:buNone/>
            </a:pPr>
            <a:r>
              <a:rPr lang="zh-CN" altLang="en-US" sz="2800" b="1" dirty="0" smtClean="0">
                <a:solidFill>
                  <a:srgbClr val="0050AA"/>
                </a:solidFill>
                <a:latin typeface="Century Schoolbook" panose="02040604050505020304" pitchFamily="18" charset="0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小王没来，我去了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”，或者“</a:t>
            </a:r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我去了，而小王没来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”。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1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5 </a:t>
            </a:r>
            <a:r>
              <a:rPr lang="zh-CN" altLang="en-US" dirty="0" smtClean="0"/>
              <a:t>化简下面的流程图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41025" y="1684962"/>
            <a:ext cx="4464050" cy="4464050"/>
            <a:chOff x="158" y="209"/>
            <a:chExt cx="2812" cy="2812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87" y="209"/>
              <a:ext cx="817" cy="27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0916E72A-EFCE-4CDA-BF9E-F8192D5FB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481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065" y="663"/>
              <a:ext cx="862" cy="272"/>
            </a:xfrm>
            <a:prstGeom prst="diamond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9AC625F-6D69-4245-B53C-3AC2EE50B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48EDB66-73B5-40CB-A7C3-88562A19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79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C65EA0BD-1EC1-4892-BAAA-3C65AB73D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79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6" y="1116"/>
              <a:ext cx="862" cy="272"/>
            </a:xfrm>
            <a:prstGeom prst="diamond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0076C4-7EDD-4608-B4EA-519C1412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" y="125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464CC53-E227-49EB-B075-3A04011A0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252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78BBDA6-33B8-42D3-96A6-A1DB83CB5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75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C7788F1-5DE3-4DB0-BFE1-B0424385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175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94" y="2114"/>
              <a:ext cx="544" cy="27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762" y="1116"/>
              <a:ext cx="862" cy="272"/>
            </a:xfrm>
            <a:prstGeom prst="diamond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FFE83E9-C0F5-4D6C-82AE-18C811B38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79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EA76E2F2-FD61-4DB6-A41F-B96C551F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1388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FC97F635-8E94-4287-81DB-1DFEAD802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1751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2CEA675-20B7-4B68-95A3-C510A3DE1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38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2D4E8D5C-6461-4C66-84DC-685670ED7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25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27B57AC6-9556-46DD-9E48-2FAD65089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5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47EDE30-1ACA-4B39-92A4-E7ACC5681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887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9047B307-C109-4FD9-AA21-400DE073A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188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426" y="2114"/>
              <a:ext cx="544" cy="27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38713B6C-89A8-49C1-8CB4-7285503EE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238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ACCA93D5-316B-478B-9CEA-FCED3A0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5ECEBEB3-5EC1-48B5-BCC5-08B9EC203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2568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201" y="2749"/>
              <a:ext cx="817" cy="27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DF4CF1BC-5210-4C15-8170-2A337BB28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568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48" y="527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927" y="527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4" y="981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200" y="1389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45" y="845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793" y="1434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040000" y="1008000"/>
            <a:ext cx="6675462" cy="2739211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288000" indent="-288000" algn="just">
              <a:spcBef>
                <a:spcPts val="600"/>
              </a:spcBef>
              <a:buClr>
                <a:srgbClr val="FF0000"/>
              </a:buClr>
              <a:buSzTx/>
            </a:pPr>
            <a:r>
              <a:rPr lang="zh-CN" altLang="en-US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解：执行</a:t>
            </a:r>
            <a:r>
              <a:rPr lang="en-US" altLang="zh-CN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的条件为：</a:t>
            </a:r>
          </a:p>
          <a:p>
            <a:pPr marL="216000" lvl="1" indent="0" algn="just">
              <a:spcBef>
                <a:spcPts val="600"/>
              </a:spcBef>
              <a:buClr>
                <a:srgbClr val="FF0000"/>
              </a:buClr>
              <a:buSzTx/>
              <a:buNone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   (A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B)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(¬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B)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(A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¬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B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504000" lvl="1" indent="-288000" algn="just">
              <a:spcBef>
                <a:spcPts val="12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执行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的条件为</a:t>
            </a:r>
            <a:r>
              <a:rPr lang="zh-CN" altLang="en-US" sz="2800" b="1" dirty="0" smtClean="0">
                <a:solidFill>
                  <a:srgbClr val="0050AA"/>
                </a:solidFill>
                <a:latin typeface="Century Schoolbook" panose="02040604050505020304" pitchFamily="18" charset="0"/>
              </a:rPr>
              <a:t>：</a:t>
            </a:r>
            <a:endParaRPr lang="en-US" altLang="zh-CN" sz="2800" b="1" dirty="0" smtClean="0">
              <a:solidFill>
                <a:srgbClr val="0050AA"/>
              </a:solidFill>
              <a:latin typeface="Century Schoolbook" panose="02040604050505020304" pitchFamily="18" charset="0"/>
            </a:endParaRPr>
          </a:p>
          <a:p>
            <a:pPr marL="216000" lvl="1" indent="0" algn="just">
              <a:spcBef>
                <a:spcPts val="600"/>
              </a:spcBef>
              <a:buClr>
                <a:srgbClr val="FF0000"/>
              </a:buClr>
              <a:buSzTx/>
              <a:buNone/>
            </a:pPr>
            <a:r>
              <a:rPr lang="en-US" altLang="zh-CN" sz="2800" b="1" dirty="0" smtClean="0">
                <a:solidFill>
                  <a:srgbClr val="0050AA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(A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¬B)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(¬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¬B)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(A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¬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zh-CN" sz="2800" b="1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</a:rPr>
              <a:t>¬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B</a:t>
            </a:r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¬</a:t>
            </a:r>
            <a:r>
              <a:rPr lang="en-US" altLang="zh-CN" sz="2800" b="1" dirty="0" smtClean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B</a:t>
            </a:r>
          </a:p>
          <a:p>
            <a:pPr marL="504000" lvl="1" indent="-288000" algn="just"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0050AA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所以可化简为</a:t>
            </a:r>
            <a:endParaRPr lang="zh-CN" altLang="en-US" sz="2800" b="1" dirty="0">
              <a:solidFill>
                <a:srgbClr val="0050AA"/>
              </a:solidFill>
              <a:latin typeface="Century Schoolbook" panose="020406040505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6902410" y="3312000"/>
            <a:ext cx="3616325" cy="2627313"/>
            <a:chOff x="2653" y="2513"/>
            <a:chExt cx="2278" cy="1655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3537" y="2513"/>
              <a:ext cx="817" cy="27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2BC6199C-3678-4BE7-B3D1-A29B5F5F1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79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49"/>
            <p:cNvSpPr>
              <a:spLocks noChangeArrowheads="1"/>
            </p:cNvSpPr>
            <p:nvPr/>
          </p:nvSpPr>
          <p:spPr bwMode="auto">
            <a:xfrm>
              <a:off x="3515" y="2977"/>
              <a:ext cx="862" cy="272"/>
            </a:xfrm>
            <a:prstGeom prst="diamond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CE1152DF-8E3B-4DEC-B1F5-2FB4A776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311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CC71159F-4253-4648-B985-E4B4E7272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7F02988A-80EF-49CE-A1AC-8D0D57CDD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311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2971" y="3294"/>
              <a:ext cx="544" cy="24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49" name="Line 60">
              <a:extLst>
                <a:ext uri="{FF2B5EF4-FFF2-40B4-BE49-F238E27FC236}">
                  <a16:creationId xmlns:a16="http://schemas.microsoft.com/office/drawing/2014/main" id="{37C00788-8F41-4A9A-A569-DEA4BC318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61">
              <a:extLst>
                <a:ext uri="{FF2B5EF4-FFF2-40B4-BE49-F238E27FC236}">
                  <a16:creationId xmlns:a16="http://schemas.microsoft.com/office/drawing/2014/main" id="{91E17639-6512-4538-A269-C98349D1C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53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63">
              <a:extLst>
                <a:ext uri="{FF2B5EF4-FFF2-40B4-BE49-F238E27FC236}">
                  <a16:creationId xmlns:a16="http://schemas.microsoft.com/office/drawing/2014/main" id="{CCA39123-AFF5-44E7-89C1-1F662EE6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53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66">
              <a:extLst>
                <a:ext uri="{FF2B5EF4-FFF2-40B4-BE49-F238E27FC236}">
                  <a16:creationId xmlns:a16="http://schemas.microsoft.com/office/drawing/2014/main" id="{9FA3AB63-7936-4AB8-B504-DFDF480B5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715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4387" y="3294"/>
              <a:ext cx="544" cy="24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54" name="AutoShape 72"/>
            <p:cNvSpPr>
              <a:spLocks noChangeArrowheads="1"/>
            </p:cNvSpPr>
            <p:nvPr/>
          </p:nvSpPr>
          <p:spPr bwMode="auto">
            <a:xfrm>
              <a:off x="3560" y="3896"/>
              <a:ext cx="817" cy="27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</a:p>
          </p:txBody>
        </p:sp>
        <p:sp>
          <p:nvSpPr>
            <p:cNvPr id="55" name="Line 73">
              <a:extLst>
                <a:ext uri="{FF2B5EF4-FFF2-40B4-BE49-F238E27FC236}">
                  <a16:creationId xmlns:a16="http://schemas.microsoft.com/office/drawing/2014/main" id="{DEEE7E24-70FA-435C-87CB-96703B010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71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4"/>
            <p:cNvSpPr>
              <a:spLocks noChangeArrowheads="1"/>
            </p:cNvSpPr>
            <p:nvPr/>
          </p:nvSpPr>
          <p:spPr bwMode="auto">
            <a:xfrm>
              <a:off x="3288" y="2840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4377" y="2886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653" y="3294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9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河南工业大学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27388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4784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用等值演算判断公式类型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(1)  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</a:p>
          <a:p>
            <a:pPr marL="216000" lvl="1" indent="0">
              <a:buNone/>
            </a:pPr>
            <a:r>
              <a:rPr lang="en-US" altLang="zh-CN" dirty="0" smtClean="0"/>
              <a:t>    (2) 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p)</a:t>
            </a:r>
          </a:p>
          <a:p>
            <a:pPr marL="216000" lvl="1" indent="0">
              <a:buNone/>
            </a:pPr>
            <a:r>
              <a:rPr lang="en-US" altLang="zh-CN" dirty="0" smtClean="0"/>
              <a:t>    (3)  ((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r)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解： </a:t>
            </a:r>
            <a:r>
              <a:rPr lang="en-US" altLang="zh-CN" sz="2800" b="1" dirty="0">
                <a:ea typeface="楷体_GB2312" panose="02010609030101010101" pitchFamily="49" charset="-122"/>
              </a:rPr>
              <a:t>(1)  q</a:t>
            </a:r>
            <a:r>
              <a:rPr lang="en-US" altLang="zh-CN" sz="2800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¬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(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ea typeface="楷体_GB2312" panose="02010609030101010101" pitchFamily="49" charset="-122"/>
              </a:rPr>
              <a:t>) </a:t>
            </a:r>
          </a:p>
          <a:p>
            <a:pPr marL="216000" lvl="1" indent="0">
              <a:buNone/>
            </a:pPr>
            <a:r>
              <a:rPr lang="en-US" altLang="zh-CN" sz="2600" dirty="0" smtClean="0"/>
              <a:t>   </a:t>
            </a:r>
            <a:r>
              <a:rPr lang="en-US" altLang="zh-CN" sz="2600" dirty="0" smtClean="0">
                <a:sym typeface="Symbol" panose="05050102010706020507" pitchFamily="18" charset="2"/>
              </a:rPr>
              <a:t></a:t>
            </a:r>
            <a:r>
              <a:rPr lang="en-US" altLang="zh-CN" sz="2600" dirty="0" smtClean="0"/>
              <a:t> q</a:t>
            </a:r>
            <a:r>
              <a:rPr lang="en-US" altLang="zh-CN" sz="2600" dirty="0" smtClean="0">
                <a:sym typeface="Symbol" panose="05050102010706020507" pitchFamily="18" charset="2"/>
              </a:rPr>
              <a:t>¬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ym typeface="Symbol" panose="05050102010706020507" pitchFamily="18" charset="2"/>
              </a:rPr>
              <a:t>¬</a:t>
            </a:r>
            <a:r>
              <a:rPr lang="en-US" altLang="zh-CN" sz="2600" dirty="0" err="1" smtClean="0"/>
              <a:t>p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</a:t>
            </a:r>
            <a:r>
              <a:rPr lang="en-US" altLang="zh-CN" sz="2600" dirty="0" err="1" smtClean="0"/>
              <a:t>q</a:t>
            </a:r>
            <a:r>
              <a:rPr lang="en-US" altLang="zh-CN" sz="2600" dirty="0" smtClean="0"/>
              <a:t>)  </a:t>
            </a:r>
            <a:r>
              <a:rPr lang="zh-CN" altLang="en-US" sz="2600" dirty="0" smtClean="0"/>
              <a:t>（条件等价式）</a:t>
            </a:r>
          </a:p>
          <a:p>
            <a:pPr marL="216000" lvl="1" indent="0"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ym typeface="Symbol" panose="05050102010706020507" pitchFamily="18" charset="2"/>
              </a:rPr>
              <a:t>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</a:t>
            </a:r>
            <a:r>
              <a:rPr lang="en-US" altLang="zh-CN" sz="2600" dirty="0" smtClean="0">
                <a:sym typeface="Symbol" panose="05050102010706020507" pitchFamily="18" charset="2"/>
              </a:rPr>
              <a:t></a:t>
            </a:r>
            <a:r>
              <a:rPr lang="en-US" altLang="zh-CN" sz="2600" dirty="0" smtClean="0"/>
              <a:t>(p</a:t>
            </a:r>
            <a:r>
              <a:rPr lang="en-US" altLang="zh-CN" sz="2600" dirty="0" smtClean="0">
                <a:sym typeface="Symbol" panose="05050102010706020507" pitchFamily="18" charset="2"/>
              </a:rPr>
              <a:t>¬</a:t>
            </a:r>
            <a:r>
              <a:rPr lang="en-US" altLang="zh-CN" sz="2600" dirty="0" smtClean="0"/>
              <a:t>q)    </a:t>
            </a:r>
            <a:r>
              <a:rPr lang="zh-CN" altLang="en-US" sz="2600" dirty="0" smtClean="0"/>
              <a:t>（德摩根律）</a:t>
            </a:r>
          </a:p>
          <a:p>
            <a:pPr marL="216000" lvl="1" indent="0"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ym typeface="Symbol" panose="05050102010706020507" pitchFamily="18" charset="2"/>
              </a:rPr>
              <a:t>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</a:t>
            </a:r>
            <a:r>
              <a:rPr lang="en-US" altLang="zh-CN" sz="2600" dirty="0" smtClean="0">
                <a:sym typeface="Symbol" panose="05050102010706020507" pitchFamily="18" charset="2"/>
              </a:rPr>
              <a:t></a:t>
            </a:r>
            <a:r>
              <a:rPr lang="en-US" altLang="zh-CN" sz="2600" dirty="0" smtClean="0"/>
              <a:t>(q</a:t>
            </a:r>
            <a:r>
              <a:rPr lang="en-US" altLang="zh-CN" sz="2600" dirty="0" smtClean="0">
                <a:sym typeface="Symbol" panose="05050102010706020507" pitchFamily="18" charset="2"/>
              </a:rPr>
              <a:t>¬</a:t>
            </a:r>
            <a:r>
              <a:rPr lang="en-US" altLang="zh-CN" sz="2600" dirty="0" smtClean="0"/>
              <a:t>q)    </a:t>
            </a:r>
            <a:r>
              <a:rPr lang="zh-CN" altLang="en-US" sz="2600" dirty="0" smtClean="0"/>
              <a:t>（</a:t>
            </a:r>
            <a:r>
              <a:rPr lang="zh-CN" altLang="en-US" sz="2000" dirty="0" smtClean="0"/>
              <a:t>交换律，结合律</a:t>
            </a:r>
            <a:r>
              <a:rPr lang="zh-CN" altLang="en-US" sz="2600" dirty="0" smtClean="0"/>
              <a:t>）</a:t>
            </a:r>
          </a:p>
          <a:p>
            <a:pPr marL="216000" lvl="1" indent="0"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ym typeface="Symbol" panose="05050102010706020507" pitchFamily="18" charset="2"/>
              </a:rPr>
              <a:t>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p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F</a:t>
            </a:r>
            <a:r>
              <a:rPr lang="en-US" altLang="zh-CN" sz="2600" dirty="0" smtClean="0"/>
              <a:t>             </a:t>
            </a:r>
            <a:r>
              <a:rPr lang="zh-CN" altLang="en-US" sz="2600" dirty="0" smtClean="0"/>
              <a:t>（矛盾律）</a:t>
            </a:r>
          </a:p>
          <a:p>
            <a:pPr marL="216000" lvl="1" indent="0"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ym typeface="Symbol" panose="05050102010706020507" pitchFamily="18" charset="2"/>
              </a:rPr>
              <a:t>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F                 </a:t>
            </a:r>
            <a:r>
              <a:rPr lang="zh-CN" altLang="en-US" sz="2600" dirty="0" smtClean="0"/>
              <a:t>（零律）</a:t>
            </a:r>
          </a:p>
          <a:p>
            <a:pPr lvl="1"/>
            <a:r>
              <a:rPr lang="zh-CN" altLang="en-US" sz="2600" dirty="0" smtClean="0"/>
              <a:t>所以，该公式是矛盾式</a:t>
            </a:r>
            <a:r>
              <a:rPr lang="en-US" altLang="zh-CN" sz="2600" dirty="0" smtClean="0"/>
              <a:t>.</a:t>
            </a:r>
            <a:r>
              <a:rPr lang="zh-CN" altLang="en-US" sz="2600" dirty="0" smtClean="0"/>
              <a:t>   </a:t>
            </a:r>
            <a:endParaRPr lang="en-US" altLang="zh-CN" sz="26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三、等值演算和置换规则</a:t>
            </a:r>
            <a:endParaRPr lang="zh-CN" altLang="en-US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760000" y="1008000"/>
            <a:ext cx="6120000" cy="537070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92000" indent="-3238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936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lvl="1"/>
            <a:r>
              <a:rPr lang="en-US" altLang="zh-CN" sz="2600" dirty="0"/>
              <a:t>(2)  (</a:t>
            </a:r>
            <a:r>
              <a:rPr lang="en-US" altLang="zh-CN" sz="2600" dirty="0" err="1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</a:t>
            </a:r>
            <a:r>
              <a:rPr lang="en-US" altLang="zh-CN" sz="2600" dirty="0" err="1"/>
              <a:t>q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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ym typeface="Symbol" panose="05050102010706020507" pitchFamily="18" charset="2"/>
              </a:rPr>
              <a:t>¬</a:t>
            </a:r>
            <a:r>
              <a:rPr lang="en-US" altLang="zh-CN" sz="2600" dirty="0" smtClean="0"/>
              <a:t>q</a:t>
            </a:r>
            <a:r>
              <a:rPr lang="en-US" altLang="zh-CN" sz="2600" dirty="0" smtClean="0">
                <a:sym typeface="Symbol" panose="05050102010706020507" pitchFamily="18" charset="2"/>
              </a:rPr>
              <a:t>¬</a:t>
            </a:r>
            <a:r>
              <a:rPr lang="en-US" altLang="zh-CN" sz="2600" dirty="0" smtClean="0"/>
              <a:t>p</a:t>
            </a:r>
            <a:r>
              <a:rPr lang="en-US" altLang="zh-CN" sz="2600" dirty="0"/>
              <a:t>)</a:t>
            </a:r>
          </a:p>
          <a:p>
            <a:pPr marL="216000" lvl="1" indent="0">
              <a:buNone/>
            </a:pPr>
            <a:r>
              <a:rPr lang="en-US" altLang="zh-CN" sz="2600" dirty="0"/>
              <a:t> 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ym typeface="Symbol" panose="05050102010706020507" pitchFamily="18" charset="2"/>
              </a:rPr>
              <a:t>¬</a:t>
            </a:r>
            <a:r>
              <a:rPr lang="en-US" altLang="zh-CN" sz="2600" dirty="0" err="1" smtClean="0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</a:t>
            </a:r>
            <a:r>
              <a:rPr lang="en-US" altLang="zh-CN" sz="2600" dirty="0" err="1"/>
              <a:t>q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</a:t>
            </a:r>
            <a:r>
              <a:rPr lang="en-US" altLang="zh-CN" sz="2600" dirty="0"/>
              <a:t>(q</a:t>
            </a:r>
            <a:r>
              <a:rPr lang="en-US" altLang="zh-CN" sz="2600" dirty="0" smtClean="0">
                <a:sym typeface="Symbol" panose="05050102010706020507" pitchFamily="18" charset="2"/>
              </a:rPr>
              <a:t>¬</a:t>
            </a:r>
            <a:r>
              <a:rPr lang="en-US" altLang="zh-CN" sz="2600" dirty="0" smtClean="0"/>
              <a:t>p</a:t>
            </a:r>
            <a:r>
              <a:rPr lang="en-US" altLang="zh-CN" sz="2600" dirty="0"/>
              <a:t>)  </a:t>
            </a:r>
            <a:r>
              <a:rPr lang="zh-CN" altLang="en-US" sz="2600" dirty="0" smtClean="0"/>
              <a:t>（条件等值</a:t>
            </a:r>
            <a:r>
              <a:rPr lang="zh-CN" altLang="en-US" sz="2600" dirty="0"/>
              <a:t>式）  </a:t>
            </a:r>
          </a:p>
          <a:p>
            <a:pPr marL="216000" lvl="1" indent="0">
              <a:buNone/>
            </a:pPr>
            <a:r>
              <a:rPr lang="zh-CN" altLang="en-US" sz="2600" dirty="0"/>
              <a:t>  </a:t>
            </a:r>
            <a:r>
              <a:rPr lang="zh-CN" altLang="en-US" sz="2600" dirty="0">
                <a:sym typeface="Symbol" panose="05050102010706020507" pitchFamily="18" charset="2"/>
              </a:rPr>
              <a:t></a:t>
            </a:r>
            <a:r>
              <a:rPr lang="zh-CN" altLang="en-US" sz="2600" dirty="0"/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ym typeface="Symbol" panose="05050102010706020507" pitchFamily="18" charset="2"/>
              </a:rPr>
              <a:t>¬</a:t>
            </a:r>
            <a:r>
              <a:rPr lang="en-US" altLang="zh-CN" sz="2600" dirty="0" err="1" smtClean="0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</a:t>
            </a:r>
            <a:r>
              <a:rPr lang="en-US" altLang="zh-CN" sz="2600" dirty="0" err="1"/>
              <a:t>q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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ym typeface="Symbol" panose="05050102010706020507" pitchFamily="18" charset="2"/>
              </a:rPr>
              <a:t>¬</a:t>
            </a:r>
            <a:r>
              <a:rPr lang="en-US" altLang="zh-CN" sz="2600" dirty="0" err="1" smtClean="0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</a:t>
            </a:r>
            <a:r>
              <a:rPr lang="en-US" altLang="zh-CN" sz="2600" dirty="0" err="1"/>
              <a:t>q</a:t>
            </a:r>
            <a:r>
              <a:rPr lang="en-US" altLang="zh-CN" sz="2600" dirty="0"/>
              <a:t>)  </a:t>
            </a:r>
            <a:r>
              <a:rPr lang="zh-CN" altLang="en-US" sz="2600" dirty="0" smtClean="0"/>
              <a:t>（</a:t>
            </a:r>
            <a:r>
              <a:rPr lang="zh-CN" altLang="en-US" sz="2600" dirty="0"/>
              <a:t>交换律）</a:t>
            </a:r>
          </a:p>
          <a:p>
            <a:pPr marL="216000" lvl="1" indent="0">
              <a:buNone/>
            </a:pPr>
            <a:r>
              <a:rPr lang="zh-CN" altLang="en-US" sz="2600" dirty="0"/>
              <a:t>  </a:t>
            </a:r>
            <a:r>
              <a:rPr lang="zh-CN" altLang="en-US" sz="2600" dirty="0">
                <a:sym typeface="Symbol" panose="05050102010706020507" pitchFamily="18" charset="2"/>
              </a:rPr>
              <a:t></a:t>
            </a:r>
            <a:r>
              <a:rPr lang="zh-CN" altLang="en-US" sz="2600" dirty="0"/>
              <a:t> </a:t>
            </a:r>
            <a:r>
              <a:rPr lang="en-US" altLang="zh-CN" sz="2600" dirty="0" smtClean="0"/>
              <a:t>T</a:t>
            </a:r>
            <a:endParaRPr lang="en-US" altLang="zh-CN" sz="2600" dirty="0"/>
          </a:p>
          <a:p>
            <a:pPr marL="288000" lvl="1"/>
            <a:r>
              <a:rPr lang="zh-CN" altLang="en-US" sz="2600" dirty="0" smtClean="0"/>
              <a:t>所以，该公式是重言式</a:t>
            </a:r>
            <a:r>
              <a:rPr lang="en-US" altLang="zh-CN" sz="2600" dirty="0" smtClean="0"/>
              <a:t>.</a:t>
            </a:r>
          </a:p>
          <a:p>
            <a:pPr marL="288000" lvl="1"/>
            <a:r>
              <a:rPr lang="en-US" altLang="zh-CN" sz="2600" dirty="0"/>
              <a:t>(3) ((</a:t>
            </a:r>
            <a:r>
              <a:rPr lang="en-US" altLang="zh-CN" sz="2600" dirty="0" err="1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q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(p</a:t>
            </a:r>
            <a:r>
              <a:rPr lang="en-US" altLang="zh-CN" sz="2600" dirty="0" smtClean="0">
                <a:sym typeface="Symbol" panose="05050102010706020507" pitchFamily="18" charset="2"/>
              </a:rPr>
              <a:t>¬</a:t>
            </a:r>
            <a:r>
              <a:rPr lang="en-US" altLang="zh-CN" sz="2600" dirty="0" smtClean="0"/>
              <a:t>q</a:t>
            </a:r>
            <a:r>
              <a:rPr lang="en-US" altLang="zh-CN" sz="2600" dirty="0"/>
              <a:t>))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</a:p>
          <a:p>
            <a:pPr marL="0" lvl="1" indent="0">
              <a:buNone/>
            </a:pPr>
            <a:r>
              <a:rPr lang="en-US" altLang="zh-CN" sz="2600" dirty="0"/>
              <a:t>    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(p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(q</a:t>
            </a:r>
            <a:r>
              <a:rPr lang="en-US" altLang="zh-CN" sz="2600" dirty="0" smtClean="0">
                <a:sym typeface="Symbol" panose="05050102010706020507" pitchFamily="18" charset="2"/>
              </a:rPr>
              <a:t>¬</a:t>
            </a:r>
            <a:r>
              <a:rPr lang="en-US" altLang="zh-CN" sz="2600" dirty="0" smtClean="0"/>
              <a:t>q</a:t>
            </a:r>
            <a:r>
              <a:rPr lang="en-US" altLang="zh-CN" sz="2600" dirty="0"/>
              <a:t>))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       </a:t>
            </a:r>
            <a:r>
              <a:rPr lang="zh-CN" altLang="en-US" sz="2600" dirty="0"/>
              <a:t>（分配律）</a:t>
            </a:r>
          </a:p>
          <a:p>
            <a:pPr marL="0" lvl="1" indent="0">
              <a:buNone/>
            </a:pPr>
            <a:r>
              <a:rPr lang="zh-CN" altLang="en-US" sz="2600" dirty="0"/>
              <a:t>     </a:t>
            </a:r>
            <a:r>
              <a:rPr lang="zh-CN" altLang="en-US" sz="2600" dirty="0">
                <a:sym typeface="Symbol" panose="05050102010706020507" pitchFamily="18" charset="2"/>
              </a:rPr>
              <a:t></a:t>
            </a:r>
            <a:r>
              <a:rPr lang="zh-CN" altLang="en-US" sz="2600" dirty="0"/>
              <a:t> </a:t>
            </a:r>
            <a:r>
              <a:rPr lang="en-US" altLang="zh-CN" sz="2600" dirty="0" err="1"/>
              <a:t>p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T</a:t>
            </a:r>
            <a:r>
              <a:rPr lang="en-US" altLang="zh-CN" sz="2600" dirty="0" err="1"/>
              <a:t>r</a:t>
            </a:r>
            <a:r>
              <a:rPr lang="en-US" altLang="zh-CN" sz="2600" dirty="0"/>
              <a:t>                   </a:t>
            </a:r>
            <a:r>
              <a:rPr lang="zh-CN" altLang="en-US" sz="2600" dirty="0"/>
              <a:t>（排中律）</a:t>
            </a:r>
          </a:p>
          <a:p>
            <a:pPr marL="0" lvl="1" indent="0">
              <a:buNone/>
            </a:pPr>
            <a:r>
              <a:rPr lang="zh-CN" altLang="en-US" sz="2600" dirty="0"/>
              <a:t>     </a:t>
            </a:r>
            <a:r>
              <a:rPr lang="zh-CN" altLang="en-US" sz="2600" dirty="0">
                <a:sym typeface="Symbol" panose="05050102010706020507" pitchFamily="18" charset="2"/>
              </a:rPr>
              <a:t></a:t>
            </a:r>
            <a:r>
              <a:rPr lang="zh-CN" altLang="en-US" sz="2600" dirty="0"/>
              <a:t> </a:t>
            </a:r>
            <a:r>
              <a:rPr lang="en-US" altLang="zh-CN" sz="2600" dirty="0" err="1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r</a:t>
            </a:r>
            <a:r>
              <a:rPr lang="en-US" altLang="zh-CN" sz="2600" dirty="0"/>
              <a:t>                       </a:t>
            </a:r>
            <a:r>
              <a:rPr lang="zh-CN" altLang="en-US" sz="2600" dirty="0"/>
              <a:t>（同一律）</a:t>
            </a:r>
          </a:p>
          <a:p>
            <a:pPr marL="288000" lvl="1"/>
            <a:r>
              <a:rPr lang="zh-CN" altLang="en-US" sz="2600" dirty="0" smtClean="0"/>
              <a:t>所以，该公式是可</a:t>
            </a:r>
            <a:r>
              <a:rPr lang="zh-CN" altLang="en-US" sz="2600" dirty="0"/>
              <a:t>满足</a:t>
            </a:r>
            <a:r>
              <a:rPr lang="zh-CN" altLang="en-US" sz="2600" dirty="0" smtClean="0"/>
              <a:t>式</a:t>
            </a:r>
            <a:r>
              <a:rPr lang="en-US" altLang="zh-CN" sz="2600" dirty="0" smtClean="0"/>
              <a:t>, 101</a:t>
            </a:r>
            <a:r>
              <a:rPr lang="zh-CN" altLang="en-US" sz="2600" dirty="0"/>
              <a:t>和</a:t>
            </a:r>
            <a:r>
              <a:rPr lang="en-US" altLang="zh-CN" sz="2600" dirty="0"/>
              <a:t>111</a:t>
            </a:r>
            <a:r>
              <a:rPr lang="zh-CN" altLang="en-US" sz="2600" dirty="0"/>
              <a:t>是成真</a:t>
            </a:r>
            <a:r>
              <a:rPr lang="zh-CN" altLang="en-US" sz="2600" dirty="0" smtClean="0"/>
              <a:t>赋值</a:t>
            </a:r>
            <a:r>
              <a:rPr lang="en-US" altLang="zh-CN" sz="2600" dirty="0" smtClean="0"/>
              <a:t>, 000</a:t>
            </a:r>
            <a:r>
              <a:rPr lang="zh-CN" altLang="en-US" sz="2600" dirty="0"/>
              <a:t>和</a:t>
            </a:r>
            <a:r>
              <a:rPr lang="en-US" altLang="zh-CN" sz="2600" dirty="0"/>
              <a:t>010</a:t>
            </a:r>
            <a:r>
              <a:rPr lang="zh-CN" altLang="en-US" sz="2600" dirty="0"/>
              <a:t>等是成假赋值</a:t>
            </a:r>
            <a:r>
              <a:rPr lang="en-US" altLang="zh-CN" sz="2600" dirty="0"/>
              <a:t>. 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756539" y="900000"/>
            <a:ext cx="0" cy="525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3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等值式</a:t>
            </a:r>
            <a:endParaRPr lang="zh-CN" alt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等值式小结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371725" y="1339042"/>
            <a:ext cx="7448550" cy="1828800"/>
            <a:chOff x="827088" y="285750"/>
            <a:chExt cx="7448550" cy="1828800"/>
          </a:xfrm>
        </p:grpSpPr>
        <p:sp>
          <p:nvSpPr>
            <p:cNvPr id="28" name="圆角矩形 12"/>
            <p:cNvSpPr>
              <a:spLocks noChangeArrowheads="1"/>
            </p:cNvSpPr>
            <p:nvPr/>
          </p:nvSpPr>
          <p:spPr bwMode="auto">
            <a:xfrm>
              <a:off x="827088" y="296863"/>
              <a:ext cx="7448550" cy="1817687"/>
            </a:xfrm>
            <a:custGeom>
              <a:avLst/>
              <a:gdLst>
                <a:gd name="T0" fmla="*/ 0 w 6984776"/>
                <a:gd name="T1" fmla="*/ 123157 h 2329733"/>
                <a:gd name="T2" fmla="*/ 168331 w 6984776"/>
                <a:gd name="T3" fmla="*/ 0 h 2329733"/>
                <a:gd name="T4" fmla="*/ 7280219 w 6984776"/>
                <a:gd name="T5" fmla="*/ 0 h 2329733"/>
                <a:gd name="T6" fmla="*/ 7448550 w 6984776"/>
                <a:gd name="T7" fmla="*/ 123157 h 2329733"/>
                <a:gd name="T8" fmla="*/ 7448550 w 6984776"/>
                <a:gd name="T9" fmla="*/ 1449927 h 2329733"/>
                <a:gd name="T10" fmla="*/ 7140918 w 6984776"/>
                <a:gd name="T11" fmla="*/ 1817687 h 2329733"/>
                <a:gd name="T12" fmla="*/ 168331 w 6984776"/>
                <a:gd name="T13" fmla="*/ 1573083 h 2329733"/>
                <a:gd name="T14" fmla="*/ 0 w 6984776"/>
                <a:gd name="T15" fmla="*/ 1449927 h 2329733"/>
                <a:gd name="T16" fmla="*/ 0 w 6984776"/>
                <a:gd name="T17" fmla="*/ 123157 h 23297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84776"/>
                <a:gd name="T28" fmla="*/ 0 h 2329733"/>
                <a:gd name="T29" fmla="*/ 6984776 w 6984776"/>
                <a:gd name="T30" fmla="*/ 2329733 h 23297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84776" h="2329733">
                  <a:moveTo>
                    <a:pt x="0" y="157850"/>
                  </a:moveTo>
                  <a:cubicBezTo>
                    <a:pt x="0" y="70672"/>
                    <a:pt x="70672" y="0"/>
                    <a:pt x="157850" y="0"/>
                  </a:cubicBezTo>
                  <a:lnTo>
                    <a:pt x="6826926" y="0"/>
                  </a:lnTo>
                  <a:cubicBezTo>
                    <a:pt x="6914104" y="0"/>
                    <a:pt x="6984776" y="70672"/>
                    <a:pt x="6984776" y="157850"/>
                  </a:cubicBezTo>
                  <a:lnTo>
                    <a:pt x="6984776" y="1858374"/>
                  </a:lnTo>
                  <a:cubicBezTo>
                    <a:pt x="6984776" y="1945552"/>
                    <a:pt x="6953294" y="2277482"/>
                    <a:pt x="6696298" y="2329733"/>
                  </a:cubicBezTo>
                  <a:cubicBezTo>
                    <a:pt x="3375993" y="1963973"/>
                    <a:pt x="2380875" y="2016224"/>
                    <a:pt x="157850" y="2016224"/>
                  </a:cubicBezTo>
                  <a:cubicBezTo>
                    <a:pt x="70672" y="2016224"/>
                    <a:pt x="0" y="1945552"/>
                    <a:pt x="0" y="1858374"/>
                  </a:cubicBezTo>
                  <a:lnTo>
                    <a:pt x="0" y="157850"/>
                  </a:lnTo>
                  <a:close/>
                </a:path>
              </a:pathLst>
            </a:custGeom>
            <a:gradFill rotWithShape="1">
              <a:gsLst>
                <a:gs pos="0">
                  <a:srgbClr val="5F5F5F"/>
                </a:gs>
                <a:gs pos="67999">
                  <a:srgbClr val="898989"/>
                </a:gs>
                <a:gs pos="96999">
                  <a:srgbClr val="A5A5A5"/>
                </a:gs>
                <a:gs pos="100000">
                  <a:srgbClr val="A5A5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圆角矩形 27"/>
            <p:cNvSpPr>
              <a:spLocks noChangeArrowheads="1"/>
            </p:cNvSpPr>
            <p:nvPr/>
          </p:nvSpPr>
          <p:spPr bwMode="auto">
            <a:xfrm>
              <a:off x="827088" y="285750"/>
              <a:ext cx="7448550" cy="1571625"/>
            </a:xfrm>
            <a:prstGeom prst="roundRect">
              <a:avLst>
                <a:gd name="adj" fmla="val 7829"/>
              </a:avLst>
            </a:prstGeom>
            <a:solidFill>
              <a:srgbClr val="FFFFFF"/>
            </a:solidFill>
            <a:ln w="19050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928688" y="357188"/>
              <a:ext cx="7197725" cy="1449387"/>
            </a:xfrm>
            <a:prstGeom prst="roundRect">
              <a:avLst>
                <a:gd name="adj" fmla="val 7829"/>
              </a:avLst>
            </a:prstGeom>
            <a:solidFill>
              <a:srgbClr val="F2F2F2"/>
            </a:solidFill>
            <a:ln w="19050">
              <a:solidFill>
                <a:srgbClr val="C7C7C7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圆角矩形 8"/>
            <p:cNvSpPr>
              <a:spLocks noChangeArrowheads="1"/>
            </p:cNvSpPr>
            <p:nvPr/>
          </p:nvSpPr>
          <p:spPr bwMode="auto">
            <a:xfrm>
              <a:off x="1019175" y="420688"/>
              <a:ext cx="2278063" cy="1292225"/>
            </a:xfrm>
            <a:custGeom>
              <a:avLst/>
              <a:gdLst>
                <a:gd name="T0" fmla="*/ 43349 w 2105416"/>
                <a:gd name="T1" fmla="*/ 215375 h 1656184"/>
                <a:gd name="T2" fmla="*/ 342021 w 2105416"/>
                <a:gd name="T3" fmla="*/ 0 h 1656184"/>
                <a:gd name="T4" fmla="*/ 1979392 w 2105416"/>
                <a:gd name="T5" fmla="*/ 0 h 1656184"/>
                <a:gd name="T6" fmla="*/ 2278063 w 2105416"/>
                <a:gd name="T7" fmla="*/ 215375 h 1656184"/>
                <a:gd name="T8" fmla="*/ 2278063 w 2105416"/>
                <a:gd name="T9" fmla="*/ 1076850 h 1656184"/>
                <a:gd name="T10" fmla="*/ 1979392 w 2105416"/>
                <a:gd name="T11" fmla="*/ 1292225 h 1656184"/>
                <a:gd name="T12" fmla="*/ 144144 w 2105416"/>
                <a:gd name="T13" fmla="*/ 1190303 h 1656184"/>
                <a:gd name="T14" fmla="*/ 947 w 2105416"/>
                <a:gd name="T15" fmla="*/ 974928 h 1656184"/>
                <a:gd name="T16" fmla="*/ 43349 w 2105416"/>
                <a:gd name="T17" fmla="*/ 215375 h 16561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5416"/>
                <a:gd name="T28" fmla="*/ 0 h 1656184"/>
                <a:gd name="T29" fmla="*/ 2105416 w 2105416"/>
                <a:gd name="T30" fmla="*/ 1656184 h 16561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5416" h="1656184">
                  <a:moveTo>
                    <a:pt x="40064" y="276036"/>
                  </a:moveTo>
                  <a:cubicBezTo>
                    <a:pt x="40064" y="123586"/>
                    <a:pt x="163650" y="0"/>
                    <a:pt x="316100" y="0"/>
                  </a:cubicBezTo>
                  <a:lnTo>
                    <a:pt x="1829380" y="0"/>
                  </a:lnTo>
                  <a:cubicBezTo>
                    <a:pt x="1981830" y="0"/>
                    <a:pt x="2105416" y="123586"/>
                    <a:pt x="2105416" y="276036"/>
                  </a:cubicBezTo>
                  <a:lnTo>
                    <a:pt x="2105416" y="1380148"/>
                  </a:lnTo>
                  <a:cubicBezTo>
                    <a:pt x="2105416" y="1532598"/>
                    <a:pt x="1981830" y="1656184"/>
                    <a:pt x="1829380" y="1656184"/>
                  </a:cubicBezTo>
                  <a:lnTo>
                    <a:pt x="133220" y="1525556"/>
                  </a:lnTo>
                  <a:cubicBezTo>
                    <a:pt x="-19230" y="1525556"/>
                    <a:pt x="875" y="1401970"/>
                    <a:pt x="875" y="1249520"/>
                  </a:cubicBezTo>
                  <a:cubicBezTo>
                    <a:pt x="875" y="881483"/>
                    <a:pt x="40064" y="644073"/>
                    <a:pt x="40064" y="276036"/>
                  </a:cubicBezTo>
                  <a:close/>
                </a:path>
              </a:pathLst>
            </a:custGeom>
            <a:gradFill rotWithShape="1">
              <a:gsLst>
                <a:gs pos="0">
                  <a:srgbClr val="7D7D7D"/>
                </a:gs>
                <a:gs pos="50000">
                  <a:srgbClr val="B4B4B4"/>
                </a:gs>
                <a:gs pos="100000">
                  <a:srgbClr val="D8D8D8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圆角矩形 6"/>
            <p:cNvSpPr>
              <a:spLocks noChangeArrowheads="1"/>
            </p:cNvSpPr>
            <p:nvPr/>
          </p:nvSpPr>
          <p:spPr bwMode="auto">
            <a:xfrm>
              <a:off x="928688" y="296863"/>
              <a:ext cx="7310437" cy="1317625"/>
            </a:xfrm>
            <a:custGeom>
              <a:avLst/>
              <a:gdLst>
                <a:gd name="T0" fmla="*/ 0 w 6503600"/>
                <a:gd name="T1" fmla="*/ 0 h 1689140"/>
                <a:gd name="T2" fmla="*/ 6358101 w 6503600"/>
                <a:gd name="T3" fmla="*/ 0 h 1689140"/>
                <a:gd name="T4" fmla="*/ 6503600 w 6503600"/>
                <a:gd name="T5" fmla="*/ 145499 h 1689140"/>
                <a:gd name="T6" fmla="*/ 6503600 w 6503600"/>
                <a:gd name="T7" fmla="*/ 307966 h 1689140"/>
                <a:gd name="T8" fmla="*/ 2074703 w 6503600"/>
                <a:gd name="T9" fmla="*/ 307966 h 1689140"/>
                <a:gd name="T10" fmla="*/ 2074703 w 6503600"/>
                <a:gd name="T11" fmla="*/ 1394577 h 1689140"/>
                <a:gd name="T12" fmla="*/ 1780140 w 6503600"/>
                <a:gd name="T13" fmla="*/ 1689140 h 1689140"/>
                <a:gd name="T14" fmla="*/ 294563 w 6503600"/>
                <a:gd name="T15" fmla="*/ 1689140 h 1689140"/>
                <a:gd name="T16" fmla="*/ 0 w 6503600"/>
                <a:gd name="T17" fmla="*/ 1394577 h 1689140"/>
                <a:gd name="T18" fmla="*/ 0 w 6503600"/>
                <a:gd name="T19" fmla="*/ 307966 h 1689140"/>
                <a:gd name="T20" fmla="*/ 0 w 6503600"/>
                <a:gd name="T21" fmla="*/ 281840 h 1689140"/>
                <a:gd name="T22" fmla="*/ 0 w 6503600"/>
                <a:gd name="T23" fmla="*/ 0 h 1689140"/>
                <a:gd name="T24" fmla="*/ 0 w 6503600"/>
                <a:gd name="T25" fmla="*/ 0 h 1689140"/>
                <a:gd name="T26" fmla="*/ 6503600 w 6503600"/>
                <a:gd name="T27" fmla="*/ 1689140 h 1689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6503600" h="1689140">
                  <a:moveTo>
                    <a:pt x="0" y="0"/>
                  </a:moveTo>
                  <a:lnTo>
                    <a:pt x="6358101" y="0"/>
                  </a:lnTo>
                  <a:cubicBezTo>
                    <a:pt x="6438458" y="0"/>
                    <a:pt x="6503600" y="65142"/>
                    <a:pt x="6503600" y="145499"/>
                  </a:cubicBezTo>
                  <a:lnTo>
                    <a:pt x="6503600" y="307966"/>
                  </a:lnTo>
                  <a:lnTo>
                    <a:pt x="2074703" y="307966"/>
                  </a:lnTo>
                  <a:lnTo>
                    <a:pt x="2074703" y="1394577"/>
                  </a:lnTo>
                  <a:cubicBezTo>
                    <a:pt x="2074703" y="1557260"/>
                    <a:pt x="1942823" y="1689140"/>
                    <a:pt x="1780140" y="1689140"/>
                  </a:cubicBezTo>
                  <a:lnTo>
                    <a:pt x="294563" y="1689140"/>
                  </a:lnTo>
                  <a:cubicBezTo>
                    <a:pt x="131880" y="1689140"/>
                    <a:pt x="0" y="1557260"/>
                    <a:pt x="0" y="1394577"/>
                  </a:cubicBezTo>
                  <a:lnTo>
                    <a:pt x="0" y="307966"/>
                  </a:lnTo>
                  <a:lnTo>
                    <a:pt x="0" y="28184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16F"/>
                </a:gs>
                <a:gs pos="7999">
                  <a:srgbClr val="005DA0"/>
                </a:gs>
                <a:gs pos="12999">
                  <a:srgbClr val="0070CB"/>
                </a:gs>
                <a:gs pos="95000">
                  <a:srgbClr val="0070C0"/>
                </a:gs>
                <a:gs pos="100000">
                  <a:srgbClr val="004987"/>
                </a:gs>
              </a:gsLst>
              <a:lin ang="5400000" scaled="1"/>
            </a:gradFill>
            <a:ln w="25400" cap="flat" cmpd="sng">
              <a:solidFill>
                <a:srgbClr val="007DDA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直接连接符 31"/>
            <p:cNvSpPr>
              <a:spLocks noChangeShapeType="1"/>
            </p:cNvSpPr>
            <p:nvPr/>
          </p:nvSpPr>
          <p:spPr bwMode="auto">
            <a:xfrm>
              <a:off x="928688" y="377825"/>
              <a:ext cx="7197725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Box 44"/>
            <p:cNvSpPr>
              <a:spLocks noChangeArrowheads="1"/>
            </p:cNvSpPr>
            <p:nvPr/>
          </p:nvSpPr>
          <p:spPr bwMode="auto">
            <a:xfrm>
              <a:off x="1042988" y="638708"/>
              <a:ext cx="2052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rgbClr val="FFFFFF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知识点</a:t>
              </a:r>
            </a:p>
          </p:txBody>
        </p:sp>
        <p:sp>
          <p:nvSpPr>
            <p:cNvPr id="43" name="TextBox 48"/>
            <p:cNvSpPr>
              <a:spLocks noChangeArrowheads="1"/>
            </p:cNvSpPr>
            <p:nvPr/>
          </p:nvSpPr>
          <p:spPr bwMode="auto">
            <a:xfrm>
              <a:off x="3240000" y="576000"/>
              <a:ext cx="453548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24000" indent="-324000"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等价与等价式的概念</a:t>
              </a:r>
              <a:endParaRPr lang="en-US" altLang="zh-CN" sz="2400" dirty="0" smtClean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24000" indent="-324000"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常用的基本等价式</a:t>
              </a:r>
              <a:endParaRPr lang="en-US" altLang="zh-CN" sz="2400" dirty="0" smtClean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324000" indent="-324000"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等价代换定理</a:t>
              </a:r>
              <a:endParaRPr lang="zh-CN" altLang="en-US" sz="32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71725" y="3191653"/>
            <a:ext cx="7448550" cy="2772000"/>
            <a:chOff x="1729913" y="3307404"/>
            <a:chExt cx="7448550" cy="2722243"/>
          </a:xfrm>
        </p:grpSpPr>
        <p:sp>
          <p:nvSpPr>
            <p:cNvPr id="34" name="圆角矩形 12"/>
            <p:cNvSpPr>
              <a:spLocks noChangeArrowheads="1"/>
            </p:cNvSpPr>
            <p:nvPr/>
          </p:nvSpPr>
          <p:spPr bwMode="auto">
            <a:xfrm>
              <a:off x="1729913" y="3323945"/>
              <a:ext cx="7448550" cy="2705702"/>
            </a:xfrm>
            <a:custGeom>
              <a:avLst/>
              <a:gdLst>
                <a:gd name="T0" fmla="*/ 0 w 6984776"/>
                <a:gd name="T1" fmla="*/ 123157 h 2329733"/>
                <a:gd name="T2" fmla="*/ 168331 w 6984776"/>
                <a:gd name="T3" fmla="*/ 0 h 2329733"/>
                <a:gd name="T4" fmla="*/ 7280219 w 6984776"/>
                <a:gd name="T5" fmla="*/ 0 h 2329733"/>
                <a:gd name="T6" fmla="*/ 7448550 w 6984776"/>
                <a:gd name="T7" fmla="*/ 123157 h 2329733"/>
                <a:gd name="T8" fmla="*/ 7448550 w 6984776"/>
                <a:gd name="T9" fmla="*/ 1449928 h 2329733"/>
                <a:gd name="T10" fmla="*/ 7140918 w 6984776"/>
                <a:gd name="T11" fmla="*/ 1817688 h 2329733"/>
                <a:gd name="T12" fmla="*/ 168331 w 6984776"/>
                <a:gd name="T13" fmla="*/ 1573084 h 2329733"/>
                <a:gd name="T14" fmla="*/ 0 w 6984776"/>
                <a:gd name="T15" fmla="*/ 1449928 h 2329733"/>
                <a:gd name="T16" fmla="*/ 0 w 6984776"/>
                <a:gd name="T17" fmla="*/ 123157 h 23297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84776"/>
                <a:gd name="T28" fmla="*/ 0 h 2329733"/>
                <a:gd name="T29" fmla="*/ 6984776 w 6984776"/>
                <a:gd name="T30" fmla="*/ 2329733 h 23297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84776" h="2329733">
                  <a:moveTo>
                    <a:pt x="0" y="157850"/>
                  </a:moveTo>
                  <a:cubicBezTo>
                    <a:pt x="0" y="70672"/>
                    <a:pt x="70672" y="0"/>
                    <a:pt x="157850" y="0"/>
                  </a:cubicBezTo>
                  <a:lnTo>
                    <a:pt x="6826926" y="0"/>
                  </a:lnTo>
                  <a:cubicBezTo>
                    <a:pt x="6914104" y="0"/>
                    <a:pt x="6984776" y="70672"/>
                    <a:pt x="6984776" y="157850"/>
                  </a:cubicBezTo>
                  <a:lnTo>
                    <a:pt x="6984776" y="1858374"/>
                  </a:lnTo>
                  <a:cubicBezTo>
                    <a:pt x="6984776" y="1945552"/>
                    <a:pt x="6953294" y="2277482"/>
                    <a:pt x="6696298" y="2329733"/>
                  </a:cubicBezTo>
                  <a:cubicBezTo>
                    <a:pt x="3375993" y="1963973"/>
                    <a:pt x="2380875" y="2016224"/>
                    <a:pt x="157850" y="2016224"/>
                  </a:cubicBezTo>
                  <a:cubicBezTo>
                    <a:pt x="70672" y="2016224"/>
                    <a:pt x="0" y="1945552"/>
                    <a:pt x="0" y="1858374"/>
                  </a:cubicBezTo>
                  <a:lnTo>
                    <a:pt x="0" y="157850"/>
                  </a:lnTo>
                  <a:close/>
                </a:path>
              </a:pathLst>
            </a:custGeom>
            <a:gradFill rotWithShape="1">
              <a:gsLst>
                <a:gs pos="0">
                  <a:srgbClr val="5F5F5F"/>
                </a:gs>
                <a:gs pos="67999">
                  <a:srgbClr val="898989"/>
                </a:gs>
                <a:gs pos="96999">
                  <a:srgbClr val="A5A5A5"/>
                </a:gs>
                <a:gs pos="100000">
                  <a:srgbClr val="A5A5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圆角矩形 33"/>
            <p:cNvSpPr>
              <a:spLocks noChangeArrowheads="1"/>
            </p:cNvSpPr>
            <p:nvPr/>
          </p:nvSpPr>
          <p:spPr bwMode="auto">
            <a:xfrm>
              <a:off x="1729913" y="3307404"/>
              <a:ext cx="7448550" cy="2341789"/>
            </a:xfrm>
            <a:prstGeom prst="roundRect">
              <a:avLst>
                <a:gd name="adj" fmla="val 7829"/>
              </a:avLst>
            </a:prstGeom>
            <a:solidFill>
              <a:srgbClr val="FFFFFF"/>
            </a:solidFill>
            <a:ln w="19050">
              <a:solidFill>
                <a:srgbClr val="BFBFB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圆角矩形 34"/>
            <p:cNvSpPr>
              <a:spLocks noChangeArrowheads="1"/>
            </p:cNvSpPr>
            <p:nvPr/>
          </p:nvSpPr>
          <p:spPr bwMode="auto">
            <a:xfrm>
              <a:off x="1829925" y="3413741"/>
              <a:ext cx="7199313" cy="2157472"/>
            </a:xfrm>
            <a:prstGeom prst="roundRect">
              <a:avLst>
                <a:gd name="adj" fmla="val 7829"/>
              </a:avLst>
            </a:prstGeom>
            <a:solidFill>
              <a:srgbClr val="F2F2F2"/>
            </a:solidFill>
            <a:ln w="19050">
              <a:solidFill>
                <a:srgbClr val="C7C7C7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圆角矩形 8"/>
            <p:cNvSpPr>
              <a:spLocks noChangeArrowheads="1"/>
            </p:cNvSpPr>
            <p:nvPr/>
          </p:nvSpPr>
          <p:spPr bwMode="auto">
            <a:xfrm>
              <a:off x="1920413" y="3508263"/>
              <a:ext cx="2238375" cy="1923529"/>
            </a:xfrm>
            <a:custGeom>
              <a:avLst/>
              <a:gdLst>
                <a:gd name="T0" fmla="*/ 42594 w 2105416"/>
                <a:gd name="T1" fmla="*/ 215375 h 1656184"/>
                <a:gd name="T2" fmla="*/ 336062 w 2105416"/>
                <a:gd name="T3" fmla="*/ 0 h 1656184"/>
                <a:gd name="T4" fmla="*/ 1944907 w 2105416"/>
                <a:gd name="T5" fmla="*/ 0 h 1656184"/>
                <a:gd name="T6" fmla="*/ 2238375 w 2105416"/>
                <a:gd name="T7" fmla="*/ 215375 h 1656184"/>
                <a:gd name="T8" fmla="*/ 2238375 w 2105416"/>
                <a:gd name="T9" fmla="*/ 1076850 h 1656184"/>
                <a:gd name="T10" fmla="*/ 1944907 w 2105416"/>
                <a:gd name="T11" fmla="*/ 1292225 h 1656184"/>
                <a:gd name="T12" fmla="*/ 141633 w 2105416"/>
                <a:gd name="T13" fmla="*/ 1190303 h 1656184"/>
                <a:gd name="T14" fmla="*/ 930 w 2105416"/>
                <a:gd name="T15" fmla="*/ 974928 h 1656184"/>
                <a:gd name="T16" fmla="*/ 42594 w 2105416"/>
                <a:gd name="T17" fmla="*/ 215375 h 16561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5416"/>
                <a:gd name="T28" fmla="*/ 0 h 1656184"/>
                <a:gd name="T29" fmla="*/ 2105416 w 2105416"/>
                <a:gd name="T30" fmla="*/ 1656184 h 16561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5416" h="1656184">
                  <a:moveTo>
                    <a:pt x="40064" y="276036"/>
                  </a:moveTo>
                  <a:cubicBezTo>
                    <a:pt x="40064" y="123586"/>
                    <a:pt x="163650" y="0"/>
                    <a:pt x="316100" y="0"/>
                  </a:cubicBezTo>
                  <a:lnTo>
                    <a:pt x="1829380" y="0"/>
                  </a:lnTo>
                  <a:cubicBezTo>
                    <a:pt x="1981830" y="0"/>
                    <a:pt x="2105416" y="123586"/>
                    <a:pt x="2105416" y="276036"/>
                  </a:cubicBezTo>
                  <a:lnTo>
                    <a:pt x="2105416" y="1380148"/>
                  </a:lnTo>
                  <a:cubicBezTo>
                    <a:pt x="2105416" y="1532598"/>
                    <a:pt x="1981830" y="1656184"/>
                    <a:pt x="1829380" y="1656184"/>
                  </a:cubicBezTo>
                  <a:lnTo>
                    <a:pt x="133220" y="1525556"/>
                  </a:lnTo>
                  <a:cubicBezTo>
                    <a:pt x="-19230" y="1525556"/>
                    <a:pt x="875" y="1401970"/>
                    <a:pt x="875" y="1249520"/>
                  </a:cubicBezTo>
                  <a:cubicBezTo>
                    <a:pt x="875" y="881483"/>
                    <a:pt x="40064" y="644073"/>
                    <a:pt x="40064" y="276036"/>
                  </a:cubicBezTo>
                  <a:close/>
                </a:path>
              </a:pathLst>
            </a:custGeom>
            <a:gradFill rotWithShape="1">
              <a:gsLst>
                <a:gs pos="0">
                  <a:srgbClr val="7D7D7D"/>
                </a:gs>
                <a:gs pos="50000">
                  <a:srgbClr val="B4B4B4"/>
                </a:gs>
                <a:gs pos="100000">
                  <a:srgbClr val="D8D8D8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圆角矩形 6"/>
            <p:cNvSpPr>
              <a:spLocks noChangeArrowheads="1"/>
            </p:cNvSpPr>
            <p:nvPr/>
          </p:nvSpPr>
          <p:spPr bwMode="auto">
            <a:xfrm>
              <a:off x="1829925" y="3323945"/>
              <a:ext cx="7310438" cy="1961338"/>
            </a:xfrm>
            <a:custGeom>
              <a:avLst/>
              <a:gdLst>
                <a:gd name="T0" fmla="*/ 0 w 6503600"/>
                <a:gd name="T1" fmla="*/ 0 h 1689140"/>
                <a:gd name="T2" fmla="*/ 6358101 w 6503600"/>
                <a:gd name="T3" fmla="*/ 0 h 1689140"/>
                <a:gd name="T4" fmla="*/ 6503600 w 6503600"/>
                <a:gd name="T5" fmla="*/ 145499 h 1689140"/>
                <a:gd name="T6" fmla="*/ 6503600 w 6503600"/>
                <a:gd name="T7" fmla="*/ 307966 h 1689140"/>
                <a:gd name="T8" fmla="*/ 2074703 w 6503600"/>
                <a:gd name="T9" fmla="*/ 307966 h 1689140"/>
                <a:gd name="T10" fmla="*/ 2074703 w 6503600"/>
                <a:gd name="T11" fmla="*/ 1394577 h 1689140"/>
                <a:gd name="T12" fmla="*/ 1780140 w 6503600"/>
                <a:gd name="T13" fmla="*/ 1689140 h 1689140"/>
                <a:gd name="T14" fmla="*/ 294563 w 6503600"/>
                <a:gd name="T15" fmla="*/ 1689140 h 1689140"/>
                <a:gd name="T16" fmla="*/ 0 w 6503600"/>
                <a:gd name="T17" fmla="*/ 1394577 h 1689140"/>
                <a:gd name="T18" fmla="*/ 0 w 6503600"/>
                <a:gd name="T19" fmla="*/ 307966 h 1689140"/>
                <a:gd name="T20" fmla="*/ 0 w 6503600"/>
                <a:gd name="T21" fmla="*/ 281840 h 1689140"/>
                <a:gd name="T22" fmla="*/ 0 w 6503600"/>
                <a:gd name="T23" fmla="*/ 0 h 1689140"/>
                <a:gd name="T24" fmla="*/ 0 w 6503600"/>
                <a:gd name="T25" fmla="*/ 0 h 1689140"/>
                <a:gd name="T26" fmla="*/ 6503600 w 6503600"/>
                <a:gd name="T27" fmla="*/ 1689140 h 1689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6503600" h="1689140">
                  <a:moveTo>
                    <a:pt x="0" y="0"/>
                  </a:moveTo>
                  <a:lnTo>
                    <a:pt x="6358101" y="0"/>
                  </a:lnTo>
                  <a:cubicBezTo>
                    <a:pt x="6438458" y="0"/>
                    <a:pt x="6503600" y="65142"/>
                    <a:pt x="6503600" y="145499"/>
                  </a:cubicBezTo>
                  <a:lnTo>
                    <a:pt x="6503600" y="307966"/>
                  </a:lnTo>
                  <a:lnTo>
                    <a:pt x="2074703" y="307966"/>
                  </a:lnTo>
                  <a:lnTo>
                    <a:pt x="2074703" y="1394577"/>
                  </a:lnTo>
                  <a:cubicBezTo>
                    <a:pt x="2074703" y="1557260"/>
                    <a:pt x="1942823" y="1689140"/>
                    <a:pt x="1780140" y="1689140"/>
                  </a:cubicBezTo>
                  <a:lnTo>
                    <a:pt x="294563" y="1689140"/>
                  </a:lnTo>
                  <a:cubicBezTo>
                    <a:pt x="131880" y="1689140"/>
                    <a:pt x="0" y="1557260"/>
                    <a:pt x="0" y="1394577"/>
                  </a:cubicBezTo>
                  <a:lnTo>
                    <a:pt x="0" y="307966"/>
                  </a:lnTo>
                  <a:lnTo>
                    <a:pt x="0" y="28184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2E"/>
                </a:gs>
                <a:gs pos="14000">
                  <a:srgbClr val="009242"/>
                </a:gs>
                <a:gs pos="28999">
                  <a:srgbClr val="00BA4E"/>
                </a:gs>
                <a:gs pos="98000">
                  <a:srgbClr val="00B050"/>
                </a:gs>
                <a:gs pos="100000">
                  <a:srgbClr val="007A30"/>
                </a:gs>
              </a:gsLst>
              <a:lin ang="5400000" scaled="1"/>
            </a:gradFill>
            <a:ln w="25400" cap="flat" cmpd="sng">
              <a:solidFill>
                <a:srgbClr val="00C459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9" name="直接连接符 37"/>
            <p:cNvSpPr>
              <a:spLocks noChangeShapeType="1"/>
            </p:cNvSpPr>
            <p:nvPr/>
          </p:nvSpPr>
          <p:spPr bwMode="auto">
            <a:xfrm>
              <a:off x="1829925" y="3444461"/>
              <a:ext cx="7270750" cy="2362"/>
            </a:xfrm>
            <a:prstGeom prst="line">
              <a:avLst/>
            </a:prstGeom>
            <a:noFill/>
            <a:ln w="9525">
              <a:solidFill>
                <a:srgbClr val="00DA63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46"/>
            <p:cNvSpPr>
              <a:spLocks noChangeArrowheads="1"/>
            </p:cNvSpPr>
            <p:nvPr/>
          </p:nvSpPr>
          <p:spPr bwMode="auto">
            <a:xfrm>
              <a:off x="1904538" y="3885190"/>
              <a:ext cx="2052637" cy="634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 smtClean="0">
                  <a:solidFill>
                    <a:srgbClr val="FFFFFF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能力要求</a:t>
              </a:r>
              <a:endParaRPr lang="zh-CN" altLang="en-US" sz="3600" b="1" dirty="0">
                <a:solidFill>
                  <a:srgbClr val="FFFFFF"/>
                </a:solidFill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4" name="TextBox 49"/>
            <p:cNvSpPr>
              <a:spLocks noChangeArrowheads="1"/>
            </p:cNvSpPr>
            <p:nvPr/>
          </p:nvSpPr>
          <p:spPr bwMode="auto">
            <a:xfrm>
              <a:off x="4101550" y="3673067"/>
              <a:ext cx="2592000" cy="154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24000" indent="-324000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等值</a:t>
              </a: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演算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化简公式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判定公式类型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证明公式等价</a:t>
              </a:r>
              <a:endParaRPr lang="zh-CN" altLang="en-US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9"/>
            <p:cNvSpPr>
              <a:spLocks noChangeArrowheads="1"/>
            </p:cNvSpPr>
            <p:nvPr/>
          </p:nvSpPr>
          <p:spPr bwMode="auto">
            <a:xfrm>
              <a:off x="6594188" y="3673067"/>
              <a:ext cx="2520000" cy="154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24000" indent="-324000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证明</a:t>
              </a:r>
              <a:r>
                <a:rPr lang="zh-CN" altLang="en-US" sz="24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公式等价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真值表法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重言式法</a:t>
              </a:r>
              <a:endParaRPr lang="en-US" altLang="zh-CN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576000" lvl="1" indent="-3240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等值演算法</a:t>
              </a:r>
              <a:endParaRPr lang="zh-CN" altLang="en-US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21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516000" y="2340000"/>
            <a:ext cx="4842948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 smtClean="0">
                <a:solidFill>
                  <a:schemeClr val="tx1"/>
                </a:solidFill>
              </a:rPr>
              <a:t>2.2 </a:t>
            </a:r>
            <a:r>
              <a:rPr lang="zh-CN" altLang="en-US" sz="3200" dirty="0" smtClean="0">
                <a:solidFill>
                  <a:schemeClr val="tx1"/>
                </a:solidFill>
              </a:rPr>
              <a:t>析取范式</a:t>
            </a:r>
            <a:r>
              <a:rPr lang="zh-CN" altLang="en-US" sz="3200" dirty="0" smtClean="0">
                <a:solidFill>
                  <a:schemeClr val="accent2"/>
                </a:solidFill>
              </a:rPr>
              <a:t>与合取范式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16000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16000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析取范式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16000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合取范式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516000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极小项与主析取范式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6000" y="4572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极大项与主合取范式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1"/>
      <p:bldP spid="28" grpId="1"/>
      <p:bldP spid="25" grpId="1"/>
      <p:bldP spid="2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3939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ym typeface="Kingsoft Phonetic Plain" pitchFamily="2" charset="2"/>
                  </a:rPr>
                  <a:t>1. </a:t>
                </a:r>
                <a:r>
                  <a:rPr lang="zh-CN" altLang="en-US" dirty="0" smtClean="0">
                    <a:sym typeface="Kingsoft Phonetic Plain" pitchFamily="2" charset="2"/>
                  </a:rPr>
                  <a:t>什么是范式</a:t>
                </a:r>
              </a:p>
              <a:p>
                <a:pPr lvl="1"/>
                <a:r>
                  <a:rPr lang="zh-CN" altLang="en-US" dirty="0" smtClean="0">
                    <a:sym typeface="Kingsoft Phonetic Plain" pitchFamily="2" charset="2"/>
                  </a:rPr>
                  <a:t>范式是命题公式的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Kingsoft Phonetic Plain" pitchFamily="2" charset="2"/>
                  </a:rPr>
                  <a:t>规范形式</a:t>
                </a:r>
                <a:r>
                  <a:rPr lang="zh-CN" altLang="en-US" dirty="0" smtClean="0">
                    <a:sym typeface="Kingsoft Phonetic Plain" pitchFamily="2" charset="2"/>
                  </a:rPr>
                  <a:t>或者规范表示方法</a:t>
                </a:r>
                <a:r>
                  <a:rPr lang="en-US" altLang="zh-CN" dirty="0" smtClean="0">
                    <a:sym typeface="Kingsoft Phonetic Plain" pitchFamily="2" charset="2"/>
                  </a:rPr>
                  <a:t>.</a:t>
                </a:r>
              </a:p>
              <a:p>
                <a:pPr lvl="2"/>
                <a:r>
                  <a:rPr lang="zh-CN" altLang="en-US" dirty="0" smtClean="0">
                    <a:sym typeface="Kingsoft Phonetic Plain" pitchFamily="2" charset="2"/>
                  </a:rPr>
                  <a:t>约定在命题公式的范式中</a:t>
                </a:r>
                <a:r>
                  <a:rPr lang="zh-CN" altLang="en-US" dirty="0" smtClean="0"/>
                  <a:t>只含有</a:t>
                </a:r>
                <a:r>
                  <a:rPr lang="en-US" altLang="zh-CN" dirty="0" smtClean="0"/>
                  <a:t>¬, </a:t>
                </a:r>
                <a:r>
                  <a:rPr lang="en-US" altLang="zh-CN" dirty="0" smtClean="0">
                    <a:latin typeface="微软雅黑" panose="020B0503020204020204" pitchFamily="34" charset="-122"/>
                  </a:rPr>
                  <a:t>∨</a:t>
                </a:r>
                <a:r>
                  <a:rPr lang="zh-CN" altLang="en-US" dirty="0" smtClean="0">
                    <a:latin typeface="微软雅黑" panose="020B0503020204020204" pitchFamily="34" charset="-122"/>
                  </a:rPr>
                  <a:t>和</a:t>
                </a:r>
                <a:r>
                  <a:rPr lang="en-US" altLang="zh-CN" dirty="0" smtClean="0">
                    <a:latin typeface="微软雅黑" panose="020B0503020204020204" pitchFamily="34" charset="-122"/>
                  </a:rPr>
                  <a:t>∧</a:t>
                </a:r>
                <a:r>
                  <a:rPr lang="zh-CN" altLang="en-US" dirty="0" smtClean="0">
                    <a:latin typeface="微软雅黑" panose="020B0503020204020204" pitchFamily="34" charset="-122"/>
                  </a:rPr>
                  <a:t>三种</a:t>
                </a:r>
                <a:r>
                  <a:rPr lang="zh-CN" altLang="en-US" dirty="0"/>
                  <a:t>联结词</a:t>
                </a:r>
                <a:r>
                  <a:rPr lang="en-US" altLang="zh-CN" dirty="0" smtClean="0">
                    <a:latin typeface="微软雅黑" panose="020B0503020204020204" pitchFamily="34" charset="-122"/>
                  </a:rPr>
                  <a:t>.</a:t>
                </a:r>
                <a:endParaRPr lang="zh-CN" altLang="en-US" dirty="0" smtClean="0">
                  <a:sym typeface="Kingsoft Phonetic Plain" pitchFamily="2" charset="2"/>
                </a:endParaRPr>
              </a:p>
              <a:p>
                <a:pPr lvl="1"/>
                <a:r>
                  <a:rPr lang="zh-CN" altLang="en-US" dirty="0" smtClean="0"/>
                  <a:t>命题公式的范式能够表达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真值表</a:t>
                </a:r>
                <a:r>
                  <a:rPr lang="zh-CN" altLang="en-US" dirty="0" smtClean="0"/>
                  <a:t>所能提供的全部信息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讨论范式和主范式的目的是为了解决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判定问题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pPr lvl="1"/>
                <a:r>
                  <a:rPr lang="zh-CN" altLang="en-US" dirty="0" smtClean="0"/>
                  <a:t>以有限个步骤确定命题公式的类型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重言式、矛盾式或可满足式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或者判定两个命题公式是否等价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 smtClean="0"/>
                  <a:t>范式在术语上类似于标准形，在数学和计算机领域很常见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圆的范式：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；椭圆的范式：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+</m:t>
                        </m:r>
                        <m:box>
                          <m:box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zh-CN" altLang="en-US" dirty="0" smtClean="0"/>
                  <a:t>关系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数据库</a:t>
                </a:r>
                <a:r>
                  <a:rPr lang="zh-CN" altLang="en-US" dirty="0" smtClean="0"/>
                  <a:t>有六种范式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393912"/>
              </a:xfrm>
              <a:blipFill>
                <a:blip r:embed="rId3"/>
                <a:stretch>
                  <a:fillRect l="-1311" t="-1695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64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3937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基本概念（定义</a:t>
            </a:r>
            <a:r>
              <a:rPr lang="en-US" altLang="zh-CN" dirty="0" smtClean="0"/>
              <a:t>2.2,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>
                <a:solidFill>
                  <a:srgbClr val="FF0000"/>
                </a:solidFill>
              </a:rPr>
              <a:t>文字</a:t>
            </a:r>
            <a:r>
              <a:rPr lang="zh-CN" altLang="en-US" dirty="0" smtClean="0"/>
              <a:t>：命题变项及其否定的总称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简单析取式</a:t>
            </a:r>
            <a:r>
              <a:rPr lang="zh-CN" altLang="en-US" dirty="0" smtClean="0"/>
              <a:t>：有限个文字构成的析取式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p,  ¬q,  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¬q, …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简单合取式</a:t>
            </a:r>
            <a:r>
              <a:rPr lang="zh-CN" altLang="en-US" dirty="0" smtClean="0"/>
              <a:t>：有限个文字构成的合取式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p, ¬q,  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¬q, …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析取范式</a:t>
            </a:r>
            <a:r>
              <a:rPr lang="zh-CN" altLang="en-US" dirty="0" smtClean="0"/>
              <a:t>：由有限个</a:t>
            </a:r>
            <a:r>
              <a:rPr lang="zh-CN" altLang="en-US" dirty="0" smtClean="0">
                <a:solidFill>
                  <a:srgbClr val="FF0000"/>
                </a:solidFill>
              </a:rPr>
              <a:t>简单合取式</a:t>
            </a:r>
            <a:r>
              <a:rPr lang="zh-CN" altLang="en-US" dirty="0" smtClean="0"/>
              <a:t>组成的析取式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</a:p>
          <a:p>
            <a:pPr marL="216000" lvl="1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p, ¬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 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dirty="0" smtClean="0"/>
              <a:t>¬q,  (p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dirty="0" smtClean="0"/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¬r</a:t>
            </a:r>
            <a:r>
              <a:rPr lang="en-US" altLang="zh-CN" dirty="0" smtClean="0">
                <a:sym typeface="Symbol" panose="05050102010706020507" pitchFamily="18" charset="2"/>
              </a:rPr>
              <a:t>)(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), …</a:t>
            </a:r>
            <a:endParaRPr lang="en-US" altLang="zh-CN" dirty="0" smtClean="0"/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(5) </a:t>
            </a:r>
            <a:r>
              <a:rPr lang="zh-CN" altLang="en-US" dirty="0" smtClean="0">
                <a:solidFill>
                  <a:srgbClr val="FF0000"/>
                </a:solidFill>
              </a:rPr>
              <a:t>合取范式</a:t>
            </a:r>
            <a:r>
              <a:rPr lang="zh-CN" altLang="en-US" dirty="0" smtClean="0"/>
              <a:t>：由有限个</a:t>
            </a:r>
            <a:r>
              <a:rPr lang="zh-CN" altLang="en-US" dirty="0" smtClean="0">
                <a:solidFill>
                  <a:srgbClr val="FF0000"/>
                </a:solidFill>
              </a:rPr>
              <a:t>简单析取式</a:t>
            </a:r>
            <a:r>
              <a:rPr lang="zh-CN" altLang="en-US" dirty="0" smtClean="0"/>
              <a:t>组成的合取式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</a:p>
          <a:p>
            <a:pPr marL="216000" lvl="1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p,   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dirty="0" smtClean="0"/>
              <a:t>¬q, ¬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(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¬r), …</a:t>
            </a:r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(6) </a:t>
            </a:r>
            <a:r>
              <a:rPr lang="zh-CN" altLang="en-US" dirty="0" smtClean="0">
                <a:solidFill>
                  <a:srgbClr val="FF0000"/>
                </a:solidFill>
              </a:rPr>
              <a:t>范式</a:t>
            </a:r>
            <a:r>
              <a:rPr lang="zh-CN" altLang="en-US" dirty="0" smtClean="0"/>
              <a:t>：析取范式与合取范式的总称</a:t>
            </a:r>
            <a:r>
              <a:rPr lang="en-US" altLang="zh-CN" dirty="0" smtClean="0"/>
              <a:t>.</a:t>
            </a:r>
          </a:p>
          <a:p>
            <a:pPr lvl="1">
              <a:spcBef>
                <a:spcPts val="900"/>
              </a:spcBef>
            </a:pPr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FF0000"/>
                </a:solidFill>
              </a:rPr>
              <a:t>单个</a:t>
            </a:r>
            <a:r>
              <a:rPr lang="zh-CN" altLang="en-US" dirty="0">
                <a:solidFill>
                  <a:srgbClr val="FF0000"/>
                </a:solidFill>
              </a:rPr>
              <a:t>文字</a:t>
            </a:r>
            <a:r>
              <a:rPr lang="zh-CN" altLang="en-US" dirty="0"/>
              <a:t>既是简单析取式，又是简单合取</a:t>
            </a:r>
            <a:r>
              <a:rPr lang="zh-CN" altLang="en-US" dirty="0" smtClean="0"/>
              <a:t>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167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基本概念（定义</a:t>
            </a:r>
            <a:r>
              <a:rPr lang="en-US" altLang="zh-CN" dirty="0"/>
              <a:t>2.2, </a:t>
            </a:r>
            <a:r>
              <a:rPr lang="zh-CN" altLang="en-US" dirty="0"/>
              <a:t>定义</a:t>
            </a:r>
            <a:r>
              <a:rPr lang="en-US" altLang="zh-CN" dirty="0"/>
              <a:t>2.3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析取范式</a:t>
            </a:r>
            <a:r>
              <a:rPr lang="zh-CN" altLang="en-US" dirty="0" smtClean="0"/>
              <a:t>：由有限个</a:t>
            </a:r>
            <a:r>
              <a:rPr lang="zh-CN" altLang="en-US" dirty="0" smtClean="0">
                <a:solidFill>
                  <a:srgbClr val="FF0000"/>
                </a:solidFill>
              </a:rPr>
              <a:t>简单合取式</a:t>
            </a:r>
            <a:r>
              <a:rPr lang="zh-CN" altLang="en-US" dirty="0" smtClean="0"/>
              <a:t>组成的析取式</a:t>
            </a:r>
            <a:r>
              <a:rPr lang="en-US" altLang="zh-CN" dirty="0" smtClean="0"/>
              <a:t>, </a:t>
            </a:r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(5) </a:t>
            </a:r>
            <a:r>
              <a:rPr lang="zh-CN" altLang="en-US" dirty="0" smtClean="0">
                <a:solidFill>
                  <a:srgbClr val="FF0000"/>
                </a:solidFill>
              </a:rPr>
              <a:t>合取范式</a:t>
            </a:r>
            <a:r>
              <a:rPr lang="zh-CN" altLang="en-US" dirty="0" smtClean="0"/>
              <a:t>：由有限个</a:t>
            </a:r>
            <a:r>
              <a:rPr lang="zh-CN" altLang="en-US" dirty="0" smtClean="0">
                <a:solidFill>
                  <a:srgbClr val="FF0000"/>
                </a:solidFill>
              </a:rPr>
              <a:t>简单析取式</a:t>
            </a:r>
            <a:r>
              <a:rPr lang="zh-CN" altLang="en-US" dirty="0" smtClean="0"/>
              <a:t>组成的合取式</a:t>
            </a:r>
            <a:r>
              <a:rPr lang="en-US" altLang="zh-CN" dirty="0" smtClean="0"/>
              <a:t>, </a:t>
            </a:r>
          </a:p>
          <a:p>
            <a:pPr lvl="1">
              <a:spcBef>
                <a:spcPts val="900"/>
              </a:spcBef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dirty="0" smtClean="0"/>
              <a:t>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b="1" dirty="0" smtClean="0"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smtClean="0"/>
              <a:t>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q)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sym typeface="Kingsoft Phonetic Plain" pitchFamily="2" charset="2"/>
            </a:endParaRPr>
          </a:p>
          <a:p>
            <a:pPr lvl="2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dirty="0" smtClean="0"/>
              <a:t>¬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(p</a:t>
            </a:r>
            <a:r>
              <a:rPr lang="en-US" altLang="zh-CN" b="1" dirty="0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smtClean="0"/>
              <a:t>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q)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/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q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r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sym typeface="Kingsoft Phonetic Plain" pitchFamily="2" charset="2"/>
            </a:endParaRPr>
          </a:p>
          <a:p>
            <a:pPr lvl="2"/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q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r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2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(</a:t>
            </a:r>
            <a:r>
              <a:rPr lang="en-US" altLang="zh-CN" b="1" dirty="0" smtClean="0"/>
              <a:t>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 dirty="0" smtClean="0"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b="1" dirty="0" err="1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))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p→q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(q</a:t>
            </a:r>
            <a:r>
              <a:rPr lang="en-US" altLang="zh-CN" b="1" dirty="0" smtClean="0">
                <a:latin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b="1" dirty="0" smtClean="0"/>
              <a:t>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r)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59070" y="3168000"/>
            <a:ext cx="1665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析取范式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59070" y="3636000"/>
            <a:ext cx="1700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合取范式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59070" y="4140000"/>
            <a:ext cx="5831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析取范式，是三个合取式的析取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59070" y="4608000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也是合取范式，一个析取式的合取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59070" y="511200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不是范式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459070" y="5607439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不是范式，因为含有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60000" y="2700000"/>
            <a:ext cx="3924000" cy="585787"/>
            <a:chOff x="3387330" y="949870"/>
            <a:chExt cx="3924000" cy="585787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387330" y="1026763"/>
              <a:ext cx="1260000" cy="4320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合取式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691330" y="1024482"/>
              <a:ext cx="1620000" cy="4365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析取范式</a:t>
              </a: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4719330" y="949870"/>
              <a:ext cx="936000" cy="585787"/>
            </a:xfrm>
            <a:prstGeom prst="notchedRightArrow">
              <a:avLst>
                <a:gd name="adj1" fmla="val 50000"/>
                <a:gd name="adj2" fmla="val 37466"/>
              </a:avLst>
            </a:prstGeom>
            <a:solidFill>
              <a:srgbClr val="0050AA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析取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Kingsoft Phonetic Plain" pitchFamily="2" charset="2"/>
                </a:rPr>
                <a:t>∨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60000" y="3348000"/>
            <a:ext cx="3924000" cy="586800"/>
            <a:chOff x="7851702" y="991145"/>
            <a:chExt cx="3924000" cy="586800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7851702" y="1068545"/>
              <a:ext cx="1260000" cy="4320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析取式</a:t>
              </a: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0155702" y="1066264"/>
              <a:ext cx="1620000" cy="4365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合取范式</a:t>
              </a: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9183702" y="991145"/>
              <a:ext cx="936000" cy="586800"/>
            </a:xfrm>
            <a:prstGeom prst="notchedRightArrow">
              <a:avLst>
                <a:gd name="adj1" fmla="val 50000"/>
                <a:gd name="adj2" fmla="val 44286"/>
              </a:avLst>
            </a:prstGeom>
            <a:solidFill>
              <a:srgbClr val="0050AA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合取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Kingsoft Phonetic Plain" pitchFamily="2" charset="2"/>
                </a:rPr>
                <a:t>∧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9552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范式的性质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2.1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简单析取式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重言式</a:t>
            </a:r>
            <a:r>
              <a:rPr lang="zh-CN" altLang="en-US" dirty="0"/>
              <a:t>当且仅当它同时含有</a:t>
            </a:r>
            <a:r>
              <a:rPr lang="zh-CN" altLang="en-US" dirty="0" smtClean="0"/>
              <a:t>某个</a:t>
            </a:r>
            <a:r>
              <a:rPr lang="zh-CN" altLang="en-US" dirty="0"/>
              <a:t>命题变项和它的否定式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 smtClean="0"/>
              <a:t>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smtClean="0"/>
              <a:t>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¬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smtClean="0"/>
              <a:t>…</a:t>
            </a:r>
            <a:r>
              <a:rPr lang="zh-CN" altLang="en-US" dirty="0">
                <a:sym typeface="Symbol" panose="05050102010706020507" pitchFamily="18" charset="2"/>
              </a:rPr>
              <a:t>  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(2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简单合取式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矛盾式</a:t>
            </a:r>
            <a:r>
              <a:rPr lang="zh-CN" altLang="en-US" dirty="0"/>
              <a:t>当且仅当它同时含有某个</a:t>
            </a:r>
            <a:r>
              <a:rPr lang="zh-CN" altLang="en-US" dirty="0" smtClean="0"/>
              <a:t>命题变</a:t>
            </a:r>
            <a:r>
              <a:rPr lang="zh-CN" altLang="en-US" dirty="0"/>
              <a:t>项和它的否定式</a:t>
            </a:r>
            <a:r>
              <a:rPr lang="en-US" altLang="zh-CN" dirty="0" smtClean="0"/>
              <a:t>.</a:t>
            </a:r>
            <a:r>
              <a:rPr lang="zh-CN" altLang="en-US" dirty="0"/>
              <a:t>即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smtClean="0"/>
              <a:t>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¬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smtClean="0"/>
              <a:t>…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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endParaRPr lang="en-US" altLang="zh-CN" dirty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2.2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</a:t>
            </a:r>
            <a:r>
              <a:rPr lang="zh-CN" altLang="en-US" dirty="0"/>
              <a:t>个析取范式是矛盾式当且仅当它每个简单</a:t>
            </a:r>
            <a:r>
              <a:rPr lang="zh-CN" altLang="en-US" dirty="0" smtClean="0"/>
              <a:t>合取</a:t>
            </a:r>
            <a:r>
              <a:rPr lang="zh-CN" altLang="en-US" dirty="0"/>
              <a:t>式都是矛盾式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 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</a:t>
            </a:r>
            <a:r>
              <a:rPr lang="zh-CN" altLang="en-US" dirty="0"/>
              <a:t>个合取范式是重言式当且仅当它的每个简单析取式</a:t>
            </a:r>
            <a:r>
              <a:rPr lang="zh-CN" altLang="en-US" dirty="0" smtClean="0"/>
              <a:t>都是</a:t>
            </a:r>
            <a:r>
              <a:rPr lang="zh-CN" altLang="en-US" dirty="0"/>
              <a:t>重言式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3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168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范式的性质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（范式</a:t>
            </a:r>
            <a:r>
              <a:rPr lang="zh-CN" altLang="en-US" dirty="0" smtClean="0">
                <a:solidFill>
                  <a:srgbClr val="FF0000"/>
                </a:solidFill>
              </a:rPr>
              <a:t>存在性定理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任何命题公式都存在与之等值的析取范式与合取范式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zh-CN" altLang="en-US" dirty="0" smtClean="0"/>
              <a:t>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的析取</a:t>
            </a:r>
            <a:r>
              <a:rPr lang="en-US" altLang="zh-CN" dirty="0" smtClean="0"/>
              <a:t>(</a:t>
            </a:r>
            <a:r>
              <a:rPr lang="zh-CN" altLang="en-US" dirty="0" smtClean="0"/>
              <a:t>合取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范式：</a:t>
            </a:r>
            <a:r>
              <a:rPr lang="zh-CN" altLang="en-US" dirty="0" smtClean="0">
                <a:sym typeface="Symbol" panose="05050102010706020507" pitchFamily="18" charset="2"/>
              </a:rPr>
              <a:t>与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等值的</a:t>
            </a:r>
            <a:r>
              <a:rPr lang="zh-CN" altLang="en-US" dirty="0" smtClean="0"/>
              <a:t>析取</a:t>
            </a:r>
            <a:r>
              <a:rPr lang="en-US" altLang="zh-CN" dirty="0" smtClean="0"/>
              <a:t>(</a:t>
            </a:r>
            <a:r>
              <a:rPr lang="zh-CN" altLang="en-US" dirty="0" smtClean="0"/>
              <a:t>合取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.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zh-CN" altLang="en-US" dirty="0" smtClean="0"/>
              <a:t>求公式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的范式的步骤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条件等价式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双条件等价式</a:t>
            </a:r>
            <a:r>
              <a:rPr lang="zh-CN" altLang="en-US" dirty="0" smtClean="0"/>
              <a:t>消去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中存在的</a:t>
            </a:r>
            <a:r>
              <a:rPr lang="zh-CN" altLang="en-US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 ;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anose="05050102010706020507" pitchFamily="18" charset="2"/>
              </a:rPr>
              <a:t> 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B;   A</a:t>
            </a:r>
            <a:r>
              <a:rPr lang="en-US" altLang="zh-CN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B)  </a:t>
            </a:r>
          </a:p>
          <a:p>
            <a:pPr lvl="1"/>
            <a:r>
              <a:rPr lang="en-US" altLang="zh-CN" dirty="0" smtClean="0"/>
              <a:t> (2)</a:t>
            </a:r>
            <a:r>
              <a:rPr lang="zh-CN" altLang="en-US" dirty="0" smtClean="0"/>
              <a:t>将否定联结词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zh-CN" altLang="en-US" dirty="0" smtClean="0"/>
              <a:t>的内移或消去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  </a:t>
            </a:r>
            <a:r>
              <a:rPr lang="en-US" altLang="zh-CN" dirty="0" smtClean="0">
                <a:sym typeface="Symbol" panose="05050102010706020507" pitchFamily="18" charset="2"/>
              </a:rPr>
              <a:t>¬ ¬</a:t>
            </a:r>
            <a:r>
              <a:rPr lang="en-US" altLang="zh-CN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A;  </a:t>
            </a:r>
            <a:r>
              <a:rPr lang="en-US" altLang="zh-CN" dirty="0" smtClean="0">
                <a:sym typeface="Symbol" panose="05050102010706020507" pitchFamily="18" charset="2"/>
              </a:rPr>
              <a:t>¬ 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B) </a:t>
            </a:r>
            <a:r>
              <a:rPr lang="en-US" altLang="zh-CN" dirty="0" smtClean="0">
                <a:sym typeface="Symbol" panose="05050102010706020507" pitchFamily="18" charset="2"/>
              </a:rPr>
              <a:t> 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¬</a:t>
            </a:r>
            <a:r>
              <a:rPr lang="en-US" altLang="zh-CN" dirty="0" smtClean="0"/>
              <a:t>B; 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B) </a:t>
            </a:r>
            <a:r>
              <a:rPr lang="en-US" altLang="zh-CN" dirty="0" smtClean="0">
                <a:sym typeface="Symbol" panose="05050102010706020507" pitchFamily="18" charset="2"/>
              </a:rPr>
              <a:t> 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sym typeface="Kingsoft Phonetic Plain" pitchFamily="2" charset="2"/>
              </a:rPr>
              <a:t> </a:t>
            </a:r>
            <a:r>
              <a:rPr lang="en-US" altLang="zh-CN" dirty="0">
                <a:sym typeface="Kingsoft Phonetic Plain" pitchFamily="2" charset="2"/>
              </a:rPr>
              <a:t>(3)</a:t>
            </a:r>
            <a:r>
              <a:rPr lang="zh-CN" altLang="en-US" dirty="0">
                <a:sym typeface="Kingsoft Phonetic Plain" pitchFamily="2" charset="2"/>
              </a:rPr>
              <a:t>用分配律、结合律</a:t>
            </a:r>
            <a:r>
              <a:rPr lang="zh-CN" altLang="en-US" dirty="0" smtClean="0">
                <a:sym typeface="Kingsoft Phonetic Plain" pitchFamily="2" charset="2"/>
              </a:rPr>
              <a:t>等对公式</a:t>
            </a:r>
            <a:r>
              <a:rPr lang="zh-CN" altLang="en-US" dirty="0">
                <a:sym typeface="Kingsoft Phonetic Plain" pitchFamily="2" charset="2"/>
              </a:rPr>
              <a:t>进行</a:t>
            </a:r>
            <a:r>
              <a:rPr lang="zh-CN" altLang="en-US" dirty="0" smtClean="0">
                <a:sym typeface="Kingsoft Phonetic Plain" pitchFamily="2" charset="2"/>
              </a:rPr>
              <a:t>整理</a:t>
            </a:r>
            <a:r>
              <a:rPr lang="en-US" altLang="zh-CN" dirty="0" smtClean="0">
                <a:sym typeface="Kingsoft Phonetic Plain" pitchFamily="2" charset="2"/>
              </a:rPr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7349654" y="953585"/>
            <a:ext cx="4344253" cy="1224000"/>
            <a:chOff x="1331998" y="2426767"/>
            <a:chExt cx="4344253" cy="1224000"/>
          </a:xfrm>
        </p:grpSpPr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1331998" y="2426767"/>
              <a:ext cx="4314403" cy="1224000"/>
              <a:chOff x="938535" y="3179121"/>
              <a:chExt cx="6149653" cy="1744662"/>
            </a:xfrm>
          </p:grpSpPr>
          <p:sp>
            <p:nvSpPr>
              <p:cNvPr id="13" name="圆角矩形 13"/>
              <p:cNvSpPr>
                <a:spLocks noChangeArrowheads="1"/>
              </p:cNvSpPr>
              <p:nvPr/>
            </p:nvSpPr>
            <p:spPr bwMode="auto">
              <a:xfrm>
                <a:off x="5224463" y="3472808"/>
                <a:ext cx="1863725" cy="1450975"/>
              </a:xfrm>
              <a:custGeom>
                <a:avLst/>
                <a:gdLst>
                  <a:gd name="T0" fmla="*/ 0 w 1863675"/>
                  <a:gd name="T1" fmla="*/ 0 h 1452034"/>
                  <a:gd name="T2" fmla="*/ 1137658 w 1863675"/>
                  <a:gd name="T3" fmla="*/ 0 h 1452034"/>
                  <a:gd name="T4" fmla="*/ 1863675 w 1863675"/>
                  <a:gd name="T5" fmla="*/ 726017 h 1452034"/>
                  <a:gd name="T6" fmla="*/ 1137658 w 1863675"/>
                  <a:gd name="T7" fmla="*/ 1452034 h 1452034"/>
                  <a:gd name="T8" fmla="*/ 0 w 1863675"/>
                  <a:gd name="T9" fmla="*/ 1452034 h 1452034"/>
                  <a:gd name="T10" fmla="*/ 0 w 1863675"/>
                  <a:gd name="T11" fmla="*/ 0 h 1452034"/>
                  <a:gd name="T12" fmla="*/ 0 w 1863675"/>
                  <a:gd name="T13" fmla="*/ 0 h 1452034"/>
                  <a:gd name="T14" fmla="*/ 1863675 w 1863675"/>
                  <a:gd name="T15" fmla="*/ 1452034 h 145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863675" h="1452034">
                    <a:moveTo>
                      <a:pt x="0" y="0"/>
                    </a:moveTo>
                    <a:lnTo>
                      <a:pt x="1137658" y="0"/>
                    </a:lnTo>
                    <a:cubicBezTo>
                      <a:pt x="1538626" y="0"/>
                      <a:pt x="1863675" y="325049"/>
                      <a:pt x="1863675" y="726017"/>
                    </a:cubicBezTo>
                    <a:cubicBezTo>
                      <a:pt x="1863675" y="1126985"/>
                      <a:pt x="1538626" y="1452034"/>
                      <a:pt x="1137658" y="1452034"/>
                    </a:cubicBezTo>
                    <a:lnTo>
                      <a:pt x="0" y="145203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14" name="组合 53"/>
              <p:cNvGrpSpPr>
                <a:grpSpLocks/>
              </p:cNvGrpSpPr>
              <p:nvPr/>
            </p:nvGrpSpPr>
            <p:grpSpPr bwMode="auto">
              <a:xfrm>
                <a:off x="5715000" y="3569646"/>
                <a:ext cx="1266825" cy="1266825"/>
                <a:chOff x="0" y="0"/>
                <a:chExt cx="2736304" cy="2736304"/>
              </a:xfrm>
            </p:grpSpPr>
            <p:sp>
              <p:nvSpPr>
                <p:cNvPr id="20" name="椭圆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36304" cy="2736304"/>
                </a:xfrm>
                <a:prstGeom prst="ellipse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1" name="椭圆 55"/>
                <p:cNvSpPr>
                  <a:spLocks noChangeArrowheads="1"/>
                </p:cNvSpPr>
                <p:nvPr/>
              </p:nvSpPr>
              <p:spPr bwMode="auto">
                <a:xfrm>
                  <a:off x="288032" y="288032"/>
                  <a:ext cx="2160240" cy="2160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DC0C3"/>
                    </a:gs>
                    <a:gs pos="79999">
                      <a:srgbClr val="FFFF61"/>
                    </a:gs>
                    <a:gs pos="100000">
                      <a:srgbClr val="FFFF6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15" name="矩形 15"/>
              <p:cNvSpPr>
                <a:spLocks noChangeArrowheads="1"/>
              </p:cNvSpPr>
              <p:nvPr/>
            </p:nvSpPr>
            <p:spPr bwMode="auto">
              <a:xfrm>
                <a:off x="4845050" y="3179121"/>
                <a:ext cx="379413" cy="1744662"/>
              </a:xfrm>
              <a:custGeom>
                <a:avLst/>
                <a:gdLst>
                  <a:gd name="T0" fmla="*/ 13758 w 610389"/>
                  <a:gd name="T1" fmla="*/ 0 h 1744642"/>
                  <a:gd name="T2" fmla="*/ 379413 w 610389"/>
                  <a:gd name="T3" fmla="*/ 292611 h 1744642"/>
                  <a:gd name="T4" fmla="*/ 379413 w 610389"/>
                  <a:gd name="T5" fmla="*/ 1744662 h 1744642"/>
                  <a:gd name="T6" fmla="*/ 0 w 610389"/>
                  <a:gd name="T7" fmla="*/ 1439859 h 1744642"/>
                  <a:gd name="T8" fmla="*/ 13758 w 610389"/>
                  <a:gd name="T9" fmla="*/ 0 h 17446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0389"/>
                  <a:gd name="T16" fmla="*/ 0 h 1744642"/>
                  <a:gd name="T17" fmla="*/ 610389 w 610389"/>
                  <a:gd name="T18" fmla="*/ 1744642 h 17446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0389" h="1744642">
                    <a:moveTo>
                      <a:pt x="22133" y="0"/>
                    </a:moveTo>
                    <a:lnTo>
                      <a:pt x="610389" y="292608"/>
                    </a:lnTo>
                    <a:lnTo>
                      <a:pt x="610389" y="1744642"/>
                    </a:lnTo>
                    <a:lnTo>
                      <a:pt x="0" y="1439842"/>
                    </a:lnTo>
                    <a:cubicBezTo>
                      <a:pt x="854" y="972087"/>
                      <a:pt x="21279" y="467755"/>
                      <a:pt x="22133" y="0"/>
                    </a:cubicBezTo>
                    <a:close/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矩形 18"/>
              <p:cNvSpPr>
                <a:spLocks noChangeArrowheads="1"/>
              </p:cNvSpPr>
              <p:nvPr/>
            </p:nvSpPr>
            <p:spPr bwMode="auto">
              <a:xfrm>
                <a:off x="938535" y="3180707"/>
                <a:ext cx="3899834" cy="1444624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1041164" y="3280720"/>
                <a:ext cx="3745893" cy="1270000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燕尾形 60"/>
              <p:cNvSpPr>
                <a:spLocks noChangeArrowheads="1"/>
              </p:cNvSpPr>
              <p:nvPr/>
            </p:nvSpPr>
            <p:spPr bwMode="auto">
              <a:xfrm flipH="1">
                <a:off x="5321300" y="4076058"/>
                <a:ext cx="303213" cy="303213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TextBox 61"/>
              <p:cNvSpPr>
                <a:spLocks noChangeArrowheads="1"/>
              </p:cNvSpPr>
              <p:nvPr/>
            </p:nvSpPr>
            <p:spPr bwMode="auto">
              <a:xfrm>
                <a:off x="1195106" y="3538316"/>
                <a:ext cx="3598863" cy="83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Arial" panose="020B0604020202020204" pitchFamily="34" charset="0"/>
                  </a:rPr>
                  <a:t>范式不唯一！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Arial" panose="020B0604020202020204" pitchFamily="34" charset="0"/>
                  </a:rPr>
                  <a:t> </a:t>
                </a:r>
                <a:endParaRPr lang="zh-CN" altLang="en-US" sz="32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2" name="TextBox 56"/>
            <p:cNvSpPr>
              <a:spLocks noChangeArrowheads="1"/>
            </p:cNvSpPr>
            <p:nvPr/>
          </p:nvSpPr>
          <p:spPr bwMode="auto">
            <a:xfrm>
              <a:off x="4578545" y="2906798"/>
              <a:ext cx="1097706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200" b="1" dirty="0" smtClean="0">
                  <a:solidFill>
                    <a:srgbClr val="0050AA"/>
                  </a:solidFill>
                  <a:latin typeface="浪漫雅圆" charset="-122"/>
                  <a:ea typeface="微软雅黑" panose="020B0503020204020204" pitchFamily="34" charset="-122"/>
                  <a:sym typeface="浪漫雅圆" charset="-122"/>
                </a:rPr>
                <a:t>性质</a:t>
              </a:r>
              <a:endParaRPr lang="en-US" altLang="zh-CN" sz="3200" b="1" dirty="0">
                <a:solidFill>
                  <a:srgbClr val="0050AA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5760000" cy="56169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7 </a:t>
            </a:r>
            <a:r>
              <a:rPr lang="zh-CN" altLang="en-US" dirty="0" smtClean="0"/>
              <a:t>求下列公式的析取范式与</a:t>
            </a:r>
            <a:endParaRPr lang="en-US" altLang="zh-CN" dirty="0" smtClean="0"/>
          </a:p>
          <a:p>
            <a:pPr marL="684000" indent="0">
              <a:buNone/>
            </a:pPr>
            <a:r>
              <a:rPr lang="zh-CN" altLang="en-US" dirty="0" smtClean="0"/>
              <a:t>合取范式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(1) (p</a:t>
            </a:r>
            <a:r>
              <a:rPr lang="en-US" altLang="zh-CN" dirty="0" smtClean="0">
                <a:sym typeface="Symbol" panose="05050102010706020507" pitchFamily="18" charset="2"/>
              </a:rPr>
              <a:t>¬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 smtClean="0"/>
              <a:t>     (2) (p</a:t>
            </a:r>
            <a:r>
              <a:rPr lang="en-US" altLang="zh-CN" dirty="0" smtClean="0">
                <a:sym typeface="Symbol" panose="05050102010706020507" pitchFamily="18" charset="2"/>
              </a:rPr>
              <a:t>¬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解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ea typeface="楷体_GB2312" panose="02010609030101010101" pitchFamily="49" charset="-122"/>
              </a:rPr>
              <a:t>1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):  (</a:t>
            </a:r>
            <a:r>
              <a:rPr lang="en-US" altLang="zh-CN" sz="2800" b="1" dirty="0"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¬</a:t>
            </a:r>
            <a:r>
              <a:rPr lang="en-US" altLang="zh-CN" sz="2800" b="1" dirty="0">
                <a:ea typeface="楷体_GB2312" panose="02010609030101010101" pitchFamily="49" charset="-122"/>
              </a:rPr>
              <a:t>q)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¬</a:t>
            </a:r>
            <a:r>
              <a:rPr lang="en-US" altLang="zh-CN" sz="2800" b="1" dirty="0">
                <a:ea typeface="楷体_GB2312" panose="02010609030101010101" pitchFamily="49" charset="-122"/>
              </a:rPr>
              <a:t>r  </a:t>
            </a:r>
            <a:endParaRPr lang="en-US" altLang="zh-CN" sz="2800" b="1" dirty="0"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r   </a:t>
            </a:r>
            <a:r>
              <a:rPr lang="zh-CN" altLang="en-US" dirty="0" smtClean="0"/>
              <a:t>（消去</a:t>
            </a:r>
            <a:r>
              <a:rPr lang="zh-CN" altLang="en-US" dirty="0" smtClean="0">
                <a:sym typeface="Symbol" panose="05050102010706020507" pitchFamily="18" charset="2"/>
              </a:rPr>
              <a:t></a:t>
            </a:r>
            <a:r>
              <a:rPr lang="zh-CN" altLang="en-US" dirty="0" smtClean="0"/>
              <a:t>）   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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¬</a:t>
            </a:r>
            <a:r>
              <a:rPr lang="en-US" altLang="zh-CN" dirty="0" smtClean="0"/>
              <a:t>r      </a:t>
            </a:r>
            <a:r>
              <a:rPr lang="zh-CN" altLang="en-US" dirty="0" smtClean="0"/>
              <a:t>（结合律）</a:t>
            </a:r>
          </a:p>
          <a:p>
            <a:pPr lvl="1" algn="l"/>
            <a:r>
              <a:rPr lang="zh-CN" altLang="en-US" dirty="0" smtClean="0"/>
              <a:t>最后结果既是析取范式</a:t>
            </a:r>
            <a:r>
              <a:rPr lang="en-US" altLang="zh-CN" dirty="0" smtClean="0"/>
              <a:t>(3</a:t>
            </a:r>
            <a:r>
              <a:rPr lang="zh-CN" altLang="en-US" dirty="0"/>
              <a:t>个简单合取</a:t>
            </a:r>
            <a:r>
              <a:rPr lang="zh-CN" altLang="en-US" dirty="0" smtClean="0"/>
              <a:t>式的析取</a:t>
            </a:r>
            <a:r>
              <a:rPr lang="en-US" altLang="zh-CN" dirty="0" smtClean="0"/>
              <a:t>);</a:t>
            </a:r>
          </a:p>
          <a:p>
            <a:pPr lvl="1" algn="l"/>
            <a:r>
              <a:rPr lang="zh-CN" altLang="en-US" dirty="0" smtClean="0"/>
              <a:t>又是合取范式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</a:t>
            </a:r>
            <a:r>
              <a:rPr lang="zh-CN" altLang="en-US" dirty="0"/>
              <a:t>简单析取</a:t>
            </a:r>
            <a:r>
              <a:rPr lang="zh-CN" altLang="en-US" dirty="0" smtClean="0"/>
              <a:t>式的合取</a:t>
            </a:r>
            <a:r>
              <a:rPr lang="en-US" altLang="zh-CN" dirty="0" smtClean="0"/>
              <a:t>) 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一、范式</a:t>
            </a:r>
            <a:endParaRPr lang="zh-CN" alt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414300" y="1008000"/>
            <a:ext cx="5400000" cy="51706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92000" indent="-3238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936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(2)  (p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</a:rPr>
              <a:t>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¬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 </a:t>
            </a:r>
            <a:endParaRPr lang="en-US" altLang="zh-CN" dirty="0" smtClean="0"/>
          </a:p>
          <a:p>
            <a:pPr marL="216000" lvl="1" indent="0" algn="r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/>
              <a:t>消去第一个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16000" lvl="1" indent="0"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¬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</a:t>
            </a:r>
          </a:p>
          <a:p>
            <a:pPr marL="216000" lvl="1" indent="0" algn="r">
              <a:buNone/>
            </a:pPr>
            <a:r>
              <a:rPr lang="en-US" altLang="zh-CN" dirty="0" smtClean="0"/>
              <a:t>   </a:t>
            </a:r>
            <a:r>
              <a:rPr lang="zh-CN" altLang="en-US" dirty="0"/>
              <a:t>（消去第二个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zh-CN" altLang="en-US" dirty="0"/>
              <a:t>） </a:t>
            </a:r>
            <a:endParaRPr lang="zh-CN" altLang="en-US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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/>
              <a:t>r   </a:t>
            </a:r>
            <a:r>
              <a:rPr lang="zh-CN" altLang="en-US" dirty="0" smtClean="0"/>
              <a:t>（</a:t>
            </a:r>
            <a:r>
              <a:rPr lang="zh-CN" altLang="en-US" dirty="0"/>
              <a:t>否定号</a:t>
            </a:r>
            <a:r>
              <a:rPr lang="zh-CN" altLang="en-US" dirty="0" smtClean="0"/>
              <a:t>内移</a:t>
            </a:r>
            <a:r>
              <a:rPr lang="en-US" altLang="zh-CN" dirty="0" smtClean="0"/>
              <a:t>)</a:t>
            </a:r>
          </a:p>
          <a:p>
            <a:pPr marL="216000" lvl="1" indent="0" algn="ctr">
              <a:buNone/>
            </a:pPr>
            <a:r>
              <a:rPr lang="zh-CN" altLang="en-US" dirty="0" smtClean="0"/>
              <a:t>得到析取范式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>
                <a:sym typeface="Symbol" panose="05050102010706020507" pitchFamily="18" charset="2"/>
              </a:rPr>
              <a:t>  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   </a:t>
            </a:r>
            <a:r>
              <a:rPr lang="zh-CN" altLang="en-US" dirty="0" smtClean="0"/>
              <a:t>（分配律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marL="216000" lvl="1" indent="0" algn="ctr">
              <a:buNone/>
            </a:pPr>
            <a:r>
              <a:rPr lang="zh-CN" altLang="en-US" dirty="0" smtClean="0"/>
              <a:t>得到合取范式</a:t>
            </a:r>
            <a:endParaRPr lang="en-US" altLang="zh-CN" dirty="0" smtClean="0"/>
          </a:p>
          <a:p>
            <a:pPr marL="288000" lvl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3000" b="0" dirty="0">
                <a:ea typeface="黑体" panose="02010609060101010101" pitchFamily="49" charset="-122"/>
              </a:rPr>
              <a:t>解毕。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335280" y="900000"/>
            <a:ext cx="0" cy="525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320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命题</a:t>
            </a:r>
            <a:r>
              <a:rPr lang="zh-CN" altLang="en-US" dirty="0"/>
              <a:t>公式的析取范式与</a:t>
            </a:r>
            <a:r>
              <a:rPr lang="zh-CN" altLang="en-US" dirty="0" smtClean="0"/>
              <a:t>合取范式不唯一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smtClean="0">
                <a:sym typeface="Kingsoft Phonetic Plain" pitchFamily="2" charset="2"/>
              </a:rPr>
              <a:t>(p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Symbol" panose="05050102010706020507" pitchFamily="18" charset="2"/>
              </a:rPr>
              <a:t>¬q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r</a:t>
            </a:r>
          </a:p>
          <a:p>
            <a:pPr marL="288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Kingsoft Phonetic Plain" pitchFamily="2" charset="2"/>
              </a:rPr>
              <a:t>(p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Symbol" panose="05050102010706020507" pitchFamily="18" charset="2"/>
              </a:rPr>
              <a:t>¬q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Kingsoft Phonetic Plain" pitchFamily="2" charset="2"/>
              </a:rPr>
              <a:t>r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88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 (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err="1" smtClean="0">
                <a:sym typeface="Kingsoft Phonetic Plain" pitchFamily="2" charset="2"/>
              </a:rPr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Kingsoft Phonetic Plain" pitchFamily="2" charset="2"/>
              </a:rPr>
              <a:t>r</a:t>
            </a:r>
          </a:p>
          <a:p>
            <a:pPr marL="288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Kingsoft Phonetic Plain" pitchFamily="2" charset="2"/>
              </a:rPr>
              <a:t> (</a:t>
            </a:r>
            <a:r>
              <a:rPr lang="en-US" altLang="zh-CN" dirty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err="1" smtClean="0">
                <a:sym typeface="Kingsoft Phonetic Plain" pitchFamily="2" charset="2"/>
              </a:rPr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smtClean="0">
                <a:sym typeface="Kingsoft Phonetic Plain" pitchFamily="2" charset="2"/>
              </a:rPr>
              <a:t>(</a:t>
            </a:r>
            <a:r>
              <a:rPr lang="en-US" altLang="zh-CN" dirty="0" err="1" smtClean="0">
                <a:sym typeface="Kingsoft Phonetic Plain" pitchFamily="2" charset="2"/>
              </a:rPr>
              <a:t>q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err="1" smtClean="0">
                <a:sym typeface="Kingsoft Phonetic Plain" pitchFamily="2" charset="2"/>
              </a:rPr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 marL="288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 (</a:t>
            </a:r>
            <a:r>
              <a:rPr lang="en-US" altLang="zh-CN" dirty="0" smtClean="0">
                <a:sym typeface="Kingsoft Phonetic Plain" pitchFamily="2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err="1">
                <a:sym typeface="Kingsoft Phonetic Plain" pitchFamily="2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smtClean="0">
                <a:sym typeface="Kingsoft Phonetic Plain" pitchFamily="2" charset="2"/>
              </a:rPr>
              <a:t>q)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Kingsoft Phonetic Plain" pitchFamily="2" charset="2"/>
              </a:rPr>
              <a:t>((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err="1">
                <a:sym typeface="Kingsoft Phonetic Plain" pitchFamily="2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smtClean="0">
                <a:sym typeface="Kingsoft Phonetic Plain" pitchFamily="2" charset="2"/>
              </a:rPr>
              <a:t>r)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88000" lvl="1" indent="0" algn="l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>
                <a:sym typeface="Kingsoft Phonetic Plain" pitchFamily="2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err="1" smtClean="0">
                <a:sym typeface="Kingsoft Phonetic Plain" pitchFamily="2" charset="2"/>
              </a:rPr>
              <a:t>q</a:t>
            </a:r>
            <a:r>
              <a:rPr lang="en-US" altLang="zh-CN" dirty="0" smtClean="0">
                <a:sym typeface="Kingsoft Phonetic Plain" pitchFamily="2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>
                <a:sym typeface="Kingsoft Phonetic Plain" pitchFamily="2" charset="2"/>
              </a:rPr>
              <a:t>(</a:t>
            </a:r>
            <a:r>
              <a:rPr lang="en-US" altLang="zh-CN" dirty="0" err="1" smtClean="0">
                <a:sym typeface="Kingsoft Phonetic Plain" pitchFamily="2" charset="2"/>
              </a:rPr>
              <a:t>r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err="1">
                <a:sym typeface="Kingsoft Phonetic Plain" pitchFamily="2" charset="2"/>
              </a:rPr>
              <a:t>q</a:t>
            </a:r>
            <a:r>
              <a:rPr lang="en-US" altLang="zh-CN" dirty="0">
                <a:sym typeface="Kingsoft Phonetic Plain" pitchFamily="2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 smtClean="0">
                <a:sym typeface="Kingsoft Phonetic Plain" pitchFamily="2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err="1" smtClean="0">
                <a:sym typeface="Kingsoft Phonetic Plain" pitchFamily="2" charset="2"/>
              </a:rPr>
              <a:t>r</a:t>
            </a:r>
            <a:r>
              <a:rPr lang="en-US" altLang="zh-CN" dirty="0" smtClean="0">
                <a:sym typeface="Kingsoft Phonetic Plain" pitchFamily="2" charset="2"/>
              </a:rPr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∨</a:t>
            </a:r>
            <a:r>
              <a:rPr lang="en-US" altLang="zh-CN" dirty="0">
                <a:sym typeface="Kingsoft Phonetic Plain" pitchFamily="2" charset="2"/>
              </a:rPr>
              <a:t>(</a:t>
            </a:r>
            <a:r>
              <a:rPr lang="en-US" altLang="zh-CN" dirty="0" err="1" smtClean="0">
                <a:sym typeface="Kingsoft Phonetic Plain" pitchFamily="2" charset="2"/>
              </a:rPr>
              <a:t>r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∧</a:t>
            </a:r>
            <a:r>
              <a:rPr lang="en-US" altLang="zh-CN" dirty="0" err="1">
                <a:sym typeface="Kingsoft Phonetic Plain" pitchFamily="2" charset="2"/>
              </a:rPr>
              <a:t>r</a:t>
            </a:r>
            <a:r>
              <a:rPr lang="en-US" altLang="zh-CN" dirty="0">
                <a:sym typeface="Kingsoft Phonetic Plain" pitchFamily="2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algn="l">
              <a:spcBef>
                <a:spcPts val="1800"/>
              </a:spcBef>
            </a:pPr>
            <a:r>
              <a:rPr lang="zh-CN" altLang="en-US" dirty="0" smtClean="0"/>
              <a:t>因此，难以用范式判断</a:t>
            </a:r>
            <a:r>
              <a:rPr lang="zh-CN" altLang="en-US" dirty="0"/>
              <a:t>两个命题公式是否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1274" y="3168000"/>
            <a:ext cx="1665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析取范式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81274" y="3636000"/>
            <a:ext cx="1700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合取范式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32864" y="4639916"/>
            <a:ext cx="1665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rPr>
              <a:t>析取范式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1384502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6093" y="2469657"/>
            <a:ext cx="313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2.1 </a:t>
            </a:r>
            <a:r>
              <a:rPr lang="zh-CN" altLang="en-US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等值式</a:t>
            </a:r>
            <a:endParaRPr lang="en-US" altLang="zh-CN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5776502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4502" y="2469657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</a:t>
            </a:r>
            <a:r>
              <a:rPr lang="zh-CN" altLang="en-US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析取范式与合取范式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384502" y="33497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16093" y="3368315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</a:t>
            </a:r>
            <a:r>
              <a:rPr lang="zh-CN" altLang="en-US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联结词的完备集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5776502" y="33497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24502" y="3368315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</a:t>
            </a:r>
            <a:r>
              <a:rPr lang="zh-CN" altLang="en-US" sz="2800" dirty="0" smtClean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可满足性问题与消解法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pPr algn="ctr"/>
            <a:r>
              <a:rPr lang="zh-CN" altLang="en-US" dirty="0" smtClean="0"/>
              <a:t>内容提纲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54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139 L 3.75E-6 0.1305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11901 -4.814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9037 3.7037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0.1291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85185E-6 L 0.09036 1.85185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4.44444E-6 L 4.16667E-6 0.1291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85185E-6 L 0.09036 1.85185E-6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4.07407E-6 L 6.25E-7 0.12917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66667E-6 3.33333E-6 L 0.09037 3.33333E-6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6 -4.07407E-6 L 4.16667E-6 0.12917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3.33333E-6 L 0.09037 3.33333E-6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13" grpId="0" animBg="1"/>
      <p:bldP spid="13" grpId="1" animBg="1"/>
      <p:bldP spid="15" grpId="0"/>
      <p:bldP spid="15" grpId="1"/>
      <p:bldP spid="19" grpId="0" animBg="1"/>
      <p:bldP spid="19" grpId="1" animBg="1"/>
      <p:bldP spid="21" grpId="0"/>
      <p:bldP spid="21" grpId="1"/>
      <p:bldP spid="24" grpId="0" animBg="1"/>
      <p:bldP spid="24" grpId="1" animBg="1"/>
      <p:bldP spid="25" grpId="0"/>
      <p:bldP spid="25" grpId="1"/>
      <p:bldP spid="28" grpId="0" animBg="1"/>
      <p:bldP spid="28" grpId="1" animBg="1"/>
      <p:bldP spid="29" grpId="0"/>
      <p:bldP spid="2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9552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极小项与极大项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2.4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在含有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个命题变项的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简单合取式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（简单析取式）中，若每个命题变项均以文字的形式在其中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出现且仅出现一次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，而且第</a:t>
            </a:r>
            <a:r>
              <a:rPr lang="en-US" altLang="zh-CN" sz="2800" b="1" dirty="0" err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个文字出现在左起第</a:t>
            </a:r>
            <a:r>
              <a:rPr lang="en-US" altLang="zh-CN" sz="2800" b="1" dirty="0" err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位上（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），称这样的简单合取式（简单析取式）为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极小项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（极大项）或者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小项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（大项）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几点说明</a:t>
            </a:r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个命题变项共有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互不等价的</a:t>
            </a:r>
            <a:r>
              <a:rPr lang="zh-CN" altLang="en-US" dirty="0" smtClean="0">
                <a:solidFill>
                  <a:srgbClr val="FF0000"/>
                </a:solidFill>
              </a:rPr>
              <a:t>极小项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互不等价的</a:t>
            </a:r>
            <a:r>
              <a:rPr lang="zh-CN" altLang="en-US" dirty="0" smtClean="0">
                <a:solidFill>
                  <a:srgbClr val="FF0000"/>
                </a:solidFill>
              </a:rPr>
              <a:t>极大项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个极小项，其中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是该极小项</a:t>
            </a:r>
            <a:r>
              <a:rPr lang="zh-CN" altLang="en-US" dirty="0" smtClean="0">
                <a:solidFill>
                  <a:srgbClr val="FF0000"/>
                </a:solidFill>
              </a:rPr>
              <a:t>成真赋值</a:t>
            </a:r>
            <a:r>
              <a:rPr lang="zh-CN" altLang="en-US" dirty="0" smtClean="0"/>
              <a:t>的十进制表示</a:t>
            </a:r>
            <a:r>
              <a:rPr lang="en-US" altLang="zh-CN" dirty="0" smtClean="0"/>
              <a:t>;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</a:t>
            </a:r>
            <a:r>
              <a:rPr lang="en-US" altLang="zh-CN" baseline="-25000" dirty="0" err="1"/>
              <a:t>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个极大项，其中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是该极大项</a:t>
            </a:r>
            <a:r>
              <a:rPr lang="zh-CN" altLang="en-US" dirty="0" smtClean="0">
                <a:solidFill>
                  <a:srgbClr val="FF0000"/>
                </a:solidFill>
              </a:rPr>
              <a:t>成假赋值</a:t>
            </a:r>
            <a:r>
              <a:rPr lang="zh-CN" altLang="en-US" dirty="0" smtClean="0"/>
              <a:t>的十进制表示</a:t>
            </a:r>
            <a:r>
              <a:rPr lang="en-US" altLang="zh-CN" dirty="0" smtClean="0"/>
              <a:t>. m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</a:t>
            </a:r>
            <a:r>
              <a:rPr lang="en-US" altLang="zh-CN" baseline="-25000" dirty="0" err="1"/>
              <a:t>i</a:t>
            </a:r>
            <a:r>
              <a:rPr lang="zh-CN" altLang="en-US" dirty="0" smtClean="0"/>
              <a:t>）称为极小项（极大项）的</a:t>
            </a:r>
            <a:r>
              <a:rPr lang="zh-CN" altLang="en-US" dirty="0" smtClean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1695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极小项与极大项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命题变</a:t>
            </a:r>
            <a:r>
              <a:rPr lang="zh-CN" altLang="en-US" dirty="0" smtClean="0"/>
              <a:t>项</a:t>
            </a:r>
            <a:r>
              <a:rPr lang="en-US" altLang="zh-CN" dirty="0" smtClean="0"/>
              <a:t>p</a:t>
            </a:r>
            <a:r>
              <a:rPr lang="en-US" altLang="zh-CN" dirty="0"/>
              <a:t>, </a:t>
            </a:r>
            <a:r>
              <a:rPr lang="en-US" altLang="zh-CN" dirty="0" smtClean="0"/>
              <a:t>q</a:t>
            </a:r>
            <a:r>
              <a:rPr lang="zh-CN" altLang="en-US" dirty="0" smtClean="0"/>
              <a:t>形成</a:t>
            </a:r>
            <a:r>
              <a:rPr lang="zh-CN" altLang="en-US" dirty="0"/>
              <a:t>的极小项与极大</a:t>
            </a:r>
            <a:r>
              <a:rPr lang="zh-CN" altLang="en-US" dirty="0" smtClean="0"/>
              <a:t>项如下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graphicFrame>
        <p:nvGraphicFramePr>
          <p:cNvPr id="6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85944"/>
              </p:ext>
            </p:extLst>
          </p:nvPr>
        </p:nvGraphicFramePr>
        <p:xfrm>
          <a:off x="1595734" y="2627293"/>
          <a:ext cx="9000532" cy="2882583"/>
        </p:xfrm>
        <a:graphic>
          <a:graphicData uri="http://schemas.openxmlformats.org/drawingml/2006/table">
            <a:tbl>
              <a:tblPr/>
              <a:tblGrid>
                <a:gridCol w="1592262">
                  <a:extLst>
                    <a:ext uri="{9D8B030D-6E8A-4147-A177-3AD203B41FA5}">
                      <a16:colId xmlns:a16="http://schemas.microsoft.com/office/drawing/2014/main" val="1958050496"/>
                    </a:ext>
                  </a:extLst>
                </a:gridCol>
                <a:gridCol w="1887146">
                  <a:extLst>
                    <a:ext uri="{9D8B030D-6E8A-4147-A177-3AD203B41FA5}">
                      <a16:colId xmlns:a16="http://schemas.microsoft.com/office/drawing/2014/main" val="1648761856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1616484850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2355182963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1491896887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2448969989"/>
                    </a:ext>
                  </a:extLst>
                </a:gridCol>
              </a:tblGrid>
              <a:tr h="541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极小项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极大项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1453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成真赋值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成假赋值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16231"/>
                  </a:ext>
                </a:extLst>
              </a:tr>
              <a:tr h="179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¬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1  1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39700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p¬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¬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¬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40784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1695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极小项与极大项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命题变</a:t>
            </a:r>
            <a:r>
              <a:rPr lang="zh-CN" altLang="en-US" dirty="0" smtClean="0"/>
              <a:t>项</a:t>
            </a:r>
            <a:r>
              <a:rPr lang="en-US" altLang="zh-CN" dirty="0" smtClean="0"/>
              <a:t>p</a:t>
            </a:r>
            <a:r>
              <a:rPr lang="en-US" altLang="zh-CN" dirty="0"/>
              <a:t>, </a:t>
            </a:r>
            <a:r>
              <a:rPr lang="en-US" altLang="zh-CN" dirty="0" smtClean="0"/>
              <a:t>q, r</a:t>
            </a:r>
            <a:r>
              <a:rPr lang="zh-CN" altLang="en-US" dirty="0" smtClean="0"/>
              <a:t>形成</a:t>
            </a:r>
            <a:r>
              <a:rPr lang="zh-CN" altLang="en-US" dirty="0"/>
              <a:t>的极小项与极大</a:t>
            </a:r>
            <a:r>
              <a:rPr lang="zh-CN" altLang="en-US" dirty="0" smtClean="0"/>
              <a:t>项如下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graphicFrame>
        <p:nvGraphicFramePr>
          <p:cNvPr id="7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78021"/>
              </p:ext>
            </p:extLst>
          </p:nvPr>
        </p:nvGraphicFramePr>
        <p:xfrm>
          <a:off x="1057595" y="2221072"/>
          <a:ext cx="10076811" cy="3979546"/>
        </p:xfrm>
        <a:graphic>
          <a:graphicData uri="http://schemas.openxmlformats.org/drawingml/2006/table">
            <a:tbl>
              <a:tblPr/>
              <a:tblGrid>
                <a:gridCol w="2283733">
                  <a:extLst>
                    <a:ext uri="{9D8B030D-6E8A-4147-A177-3AD203B41FA5}">
                      <a16:colId xmlns:a16="http://schemas.microsoft.com/office/drawing/2014/main" val="2150362890"/>
                    </a:ext>
                  </a:extLst>
                </a:gridCol>
                <a:gridCol w="1572255">
                  <a:extLst>
                    <a:ext uri="{9D8B030D-6E8A-4147-A177-3AD203B41FA5}">
                      <a16:colId xmlns:a16="http://schemas.microsoft.com/office/drawing/2014/main" val="574595643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1322816406"/>
                    </a:ext>
                  </a:extLst>
                </a:gridCol>
                <a:gridCol w="2453309">
                  <a:extLst>
                    <a:ext uri="{9D8B030D-6E8A-4147-A177-3AD203B41FA5}">
                      <a16:colId xmlns:a16="http://schemas.microsoft.com/office/drawing/2014/main" val="2640092421"/>
                    </a:ext>
                  </a:extLst>
                </a:gridCol>
                <a:gridCol w="1594374">
                  <a:extLst>
                    <a:ext uri="{9D8B030D-6E8A-4147-A177-3AD203B41FA5}">
                      <a16:colId xmlns:a16="http://schemas.microsoft.com/office/drawing/2014/main" val="1194488355"/>
                    </a:ext>
                  </a:extLst>
                </a:gridCol>
                <a:gridCol w="1074590">
                  <a:extLst>
                    <a:ext uri="{9D8B030D-6E8A-4147-A177-3AD203B41FA5}">
                      <a16:colId xmlns:a16="http://schemas.microsoft.com/office/drawing/2014/main" val="1411532070"/>
                    </a:ext>
                  </a:extLst>
                </a:gridCol>
              </a:tblGrid>
              <a:tr h="4079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极小项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极大项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8061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成真赋值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成假赋值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13358"/>
                  </a:ext>
                </a:extLst>
              </a:tr>
              <a:tr h="3113088"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pqr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qr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pq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p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qr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58860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2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98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极小项与极大项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2.4  </a:t>
            </a:r>
            <a:r>
              <a:rPr lang="zh-CN" altLang="en-US" sz="2800" b="1" dirty="0" smtClean="0">
                <a:ea typeface="楷体_GB2312" panose="02010609030101010101" pitchFamily="49" charset="-122"/>
              </a:rPr>
              <a:t>设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 smtClean="0">
                <a:ea typeface="楷体_GB2312" panose="02010609030101010101" pitchFamily="49" charset="-122"/>
              </a:rPr>
              <a:t>i</a:t>
            </a:r>
            <a:r>
              <a:rPr lang="zh-CN" altLang="en-US" sz="2800" b="1" dirty="0" smtClean="0">
                <a:ea typeface="楷体_GB2312" panose="02010609030101010101" pitchFamily="49" charset="-122"/>
              </a:rPr>
              <a:t>与</a:t>
            </a:r>
            <a:r>
              <a:rPr lang="en-US" altLang="zh-CN" sz="2800" b="1" dirty="0" err="1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 err="1">
                <a:ea typeface="楷体_GB2312" panose="02010609030101010101" pitchFamily="49" charset="-122"/>
              </a:rPr>
              <a:t>i</a:t>
            </a:r>
            <a:r>
              <a:rPr lang="zh-CN" altLang="en-US" sz="2800" b="1" dirty="0" smtClean="0">
                <a:ea typeface="楷体_GB2312" panose="02010609030101010101" pitchFamily="49" charset="-122"/>
              </a:rPr>
              <a:t>是命题变项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p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1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,p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2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,…,</a:t>
            </a:r>
            <a:r>
              <a:rPr lang="en-US" altLang="zh-CN" sz="2800" b="1" dirty="0" err="1" smtClean="0">
                <a:ea typeface="楷体_GB2312" panose="02010609030101010101" pitchFamily="49" charset="-122"/>
              </a:rPr>
              <a:t>p</a:t>
            </a:r>
            <a:r>
              <a:rPr lang="en-US" altLang="zh-CN" sz="2800" b="1" baseline="-25000" dirty="0" err="1">
                <a:ea typeface="楷体_GB2312" panose="02010609030101010101" pitchFamily="49" charset="-122"/>
              </a:rPr>
              <a:t>n</a:t>
            </a:r>
            <a:r>
              <a:rPr lang="zh-CN" altLang="en-US" sz="2800" b="1" dirty="0" smtClean="0">
                <a:ea typeface="楷体_GB2312" panose="02010609030101010101" pitchFamily="49" charset="-122"/>
              </a:rPr>
              <a:t>的极小项和极大项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, </a:t>
            </a:r>
            <a:r>
              <a:rPr lang="zh-CN" altLang="en-US" sz="2800" b="1" dirty="0" smtClean="0">
                <a:ea typeface="楷体_GB2312" panose="02010609030101010101" pitchFamily="49" charset="-122"/>
              </a:rPr>
              <a:t>则</a:t>
            </a:r>
            <a:endParaRPr lang="en-US" altLang="zh-CN" sz="2800" b="1" dirty="0" smtClean="0"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ea typeface="楷体_GB2312" panose="02010609030101010101" pitchFamily="49" charset="-122"/>
                <a:cs typeface="Times New Roman" panose="02020603050405020304" pitchFamily="18" charset="0"/>
              </a:rPr>
              <a:t>¬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  </a:t>
            </a:r>
            <a:r>
              <a:rPr lang="en-US" altLang="zh-CN" sz="2800" b="1" dirty="0" err="1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 err="1">
                <a:ea typeface="楷体_GB2312" panose="02010609030101010101" pitchFamily="49" charset="-122"/>
              </a:rPr>
              <a:t>i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,  </a:t>
            </a:r>
            <a:r>
              <a:rPr lang="en-US" altLang="zh-CN" sz="2800" b="1" dirty="0" smtClean="0">
                <a:ea typeface="楷体_GB2312" panose="02010609030101010101" pitchFamily="49" charset="-122"/>
                <a:cs typeface="Times New Roman" panose="02020603050405020304" pitchFamily="18" charset="0"/>
              </a:rPr>
              <a:t>¬</a:t>
            </a:r>
            <a:r>
              <a:rPr lang="en-US" altLang="zh-CN" sz="2800" b="1" dirty="0" err="1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 err="1">
                <a:ea typeface="楷体_GB2312" panose="02010609030101010101" pitchFamily="49" charset="-12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  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 smtClean="0">
                <a:ea typeface="楷体_GB2312" panose="02010609030101010101" pitchFamily="49" charset="-122"/>
              </a:rPr>
              <a:t>i</a:t>
            </a:r>
          </a:p>
          <a:p>
            <a:pPr lvl="1"/>
            <a:r>
              <a:rPr lang="zh-CN" altLang="en-US" b="1" dirty="0" smtClean="0">
                <a:ea typeface="楷体_GB2312" panose="02010609030101010101" pitchFamily="49" charset="-122"/>
              </a:rPr>
              <a:t>证明：根据极小项</a:t>
            </a:r>
            <a:r>
              <a:rPr lang="en-US" altLang="zh-CN" b="1" dirty="0">
                <a:ea typeface="楷体_GB2312" panose="02010609030101010101" pitchFamily="49" charset="-122"/>
              </a:rPr>
              <a:t>m</a:t>
            </a:r>
            <a:r>
              <a:rPr lang="en-US" altLang="zh-CN" b="1" baseline="-25000" dirty="0">
                <a:ea typeface="楷体_GB2312" panose="02010609030101010101" pitchFamily="49" charset="-122"/>
              </a:rPr>
              <a:t>i</a:t>
            </a:r>
            <a:r>
              <a:rPr lang="zh-CN" altLang="en-US" b="1" dirty="0" smtClean="0">
                <a:ea typeface="楷体_GB2312" panose="02010609030101010101" pitchFamily="49" charset="-122"/>
              </a:rPr>
              <a:t>和极大项</a:t>
            </a:r>
            <a:r>
              <a:rPr lang="en-US" altLang="zh-CN" b="1" dirty="0" err="1" smtClean="0">
                <a:ea typeface="楷体_GB2312" panose="02010609030101010101" pitchFamily="49" charset="-122"/>
              </a:rPr>
              <a:t>M</a:t>
            </a:r>
            <a:r>
              <a:rPr lang="en-US" altLang="zh-CN" b="1" baseline="-25000" dirty="0" err="1" smtClean="0">
                <a:ea typeface="楷体_GB2312" panose="02010609030101010101" pitchFamily="49" charset="-122"/>
              </a:rPr>
              <a:t>i</a:t>
            </a:r>
            <a:r>
              <a:rPr lang="zh-CN" altLang="en-US" b="1" dirty="0" smtClean="0">
                <a:ea typeface="楷体_GB2312" panose="02010609030101010101" pitchFamily="49" charset="-122"/>
              </a:rPr>
              <a:t>的构成显然有上述结论</a:t>
            </a:r>
            <a:r>
              <a:rPr lang="en-US" altLang="zh-CN" b="1" dirty="0" smtClean="0">
                <a:ea typeface="楷体_GB2312" panose="02010609030101010101" pitchFamily="49" charset="-122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极小项与极大项的</a:t>
            </a:r>
            <a:r>
              <a:rPr lang="zh-CN" altLang="en-US" dirty="0" smtClean="0"/>
              <a:t>性质</a:t>
            </a:r>
            <a:endParaRPr lang="en-US" altLang="zh-CN" dirty="0" smtClean="0"/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(1)</a:t>
            </a:r>
            <a:r>
              <a:rPr lang="zh-CN" altLang="en-US" dirty="0" smtClean="0"/>
              <a:t>每个极小项（极大项）只有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个成真赋值</a:t>
            </a:r>
            <a:r>
              <a:rPr lang="zh-CN" altLang="en-US" dirty="0" smtClean="0"/>
              <a:t>（成假赋值）</a:t>
            </a:r>
            <a:r>
              <a:rPr lang="en-US" altLang="zh-CN" dirty="0" smtClean="0"/>
              <a:t>;</a:t>
            </a:r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(2)</a:t>
            </a:r>
            <a:r>
              <a:rPr lang="zh-CN" altLang="en-US" dirty="0" smtClean="0"/>
              <a:t>任何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个赋值仅使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个极小项成真（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个极</a:t>
            </a:r>
            <a:r>
              <a:rPr lang="zh-CN" altLang="en-US" dirty="0"/>
              <a:t>大</a:t>
            </a:r>
            <a:r>
              <a:rPr lang="zh-CN" altLang="en-US" dirty="0" smtClean="0"/>
              <a:t>项成假）</a:t>
            </a:r>
            <a:r>
              <a:rPr lang="en-US" altLang="zh-CN" dirty="0" smtClean="0"/>
              <a:t>;</a:t>
            </a:r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(3)</a:t>
            </a:r>
            <a:r>
              <a:rPr lang="zh-CN" altLang="en-US" dirty="0" smtClean="0"/>
              <a:t>任意不同极小项的合取式永假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任意不同极</a:t>
            </a:r>
            <a:r>
              <a:rPr lang="zh-CN" altLang="en-US" dirty="0"/>
              <a:t>大</a:t>
            </a:r>
            <a:r>
              <a:rPr lang="zh-CN" altLang="en-US" dirty="0" smtClean="0"/>
              <a:t>项的析取式永真</a:t>
            </a:r>
            <a:r>
              <a:rPr lang="en-US" altLang="zh-CN" dirty="0" smtClean="0"/>
              <a:t>;</a:t>
            </a:r>
          </a:p>
          <a:p>
            <a:pPr lvl="1">
              <a:spcBef>
                <a:spcPts val="900"/>
              </a:spcBef>
            </a:pPr>
            <a:r>
              <a:rPr lang="en-US" altLang="zh-CN" dirty="0" smtClean="0"/>
              <a:t>(4)</a:t>
            </a:r>
            <a:r>
              <a:rPr lang="zh-CN" altLang="en-US" dirty="0" smtClean="0"/>
              <a:t>全体极小项的析取式永真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全体极大项的合取式永假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01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主析取范式与主合取范式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2.5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由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极小项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构成的析取范式称为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主析取范式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由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极大项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构成的合取范式称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为主合取范式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统称主范式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公式</a:t>
            </a:r>
            <a:r>
              <a:rPr lang="en-US" altLang="zh-CN" dirty="0"/>
              <a:t>A</a:t>
            </a:r>
            <a:r>
              <a:rPr lang="zh-CN" altLang="en-US" dirty="0"/>
              <a:t>等值的主析取</a:t>
            </a:r>
            <a:r>
              <a:rPr lang="en-US" altLang="zh-CN" dirty="0"/>
              <a:t>(</a:t>
            </a:r>
            <a:r>
              <a:rPr lang="zh-CN" altLang="en-US" dirty="0"/>
              <a:t>合取</a:t>
            </a:r>
            <a:r>
              <a:rPr lang="en-US" altLang="zh-CN" dirty="0"/>
              <a:t>)</a:t>
            </a:r>
            <a:r>
              <a:rPr lang="zh-CN" altLang="en-US" dirty="0"/>
              <a:t>范式称为</a:t>
            </a:r>
            <a:r>
              <a:rPr lang="en-US" altLang="zh-CN" dirty="0"/>
              <a:t>A</a:t>
            </a:r>
            <a:r>
              <a:rPr lang="zh-CN" altLang="en-US" dirty="0"/>
              <a:t>的主析取</a:t>
            </a:r>
            <a:r>
              <a:rPr lang="en-US" altLang="zh-CN" dirty="0"/>
              <a:t>(</a:t>
            </a:r>
            <a:r>
              <a:rPr lang="zh-CN" altLang="en-US" dirty="0"/>
              <a:t>合取</a:t>
            </a:r>
            <a:r>
              <a:rPr lang="en-US" altLang="zh-CN" dirty="0"/>
              <a:t>)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.</a:t>
            </a:r>
            <a:endParaRPr lang="zh-CN" altLang="en-US" b="1" dirty="0" smtClean="0">
              <a:latin typeface="楷体_GB2312" panose="0201060903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例如</a:t>
            </a:r>
            <a:r>
              <a:rPr lang="en-US" altLang="zh-CN" dirty="0" smtClean="0"/>
              <a:t>, 3</a:t>
            </a:r>
            <a:r>
              <a:rPr lang="zh-CN" altLang="en-US" dirty="0" smtClean="0"/>
              <a:t>个命题变项</a:t>
            </a:r>
            <a:r>
              <a:rPr lang="en-US" altLang="zh-CN" dirty="0" smtClean="0"/>
              <a:t>p, q, r</a:t>
            </a:r>
            <a:r>
              <a:rPr lang="zh-CN" altLang="en-US" dirty="0" smtClean="0"/>
              <a:t>组成的命题公式，</a:t>
            </a:r>
          </a:p>
          <a:p>
            <a:pPr marL="216000" lvl="1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    ——</a:t>
            </a:r>
            <a:r>
              <a:rPr lang="zh-CN" altLang="en-US" dirty="0" smtClean="0"/>
              <a:t>主析取范式 </a:t>
            </a:r>
          </a:p>
          <a:p>
            <a:pPr marL="216000" lvl="1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7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主合取范式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2.5(</a:t>
            </a:r>
            <a:r>
              <a:rPr lang="zh-CN" altLang="en-US" dirty="0" smtClean="0"/>
              <a:t>主范式的</a:t>
            </a:r>
            <a:r>
              <a:rPr lang="zh-CN" altLang="en-US" dirty="0" smtClean="0">
                <a:solidFill>
                  <a:srgbClr val="FF0000"/>
                </a:solidFill>
              </a:rPr>
              <a:t>存在惟一性定理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任何命题公式都存在与之等值的主析取范式和主合取范式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并且是惟一的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7560000" y="435925"/>
            <a:ext cx="4176000" cy="585787"/>
            <a:chOff x="3387330" y="949870"/>
            <a:chExt cx="4176000" cy="58578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387330" y="1026763"/>
              <a:ext cx="1260000" cy="430887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极小项</a:t>
              </a:r>
              <a:endPara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691330" y="1024482"/>
              <a:ext cx="1872000" cy="4365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主析取范式</a:t>
              </a:r>
              <a:endPara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4719330" y="949870"/>
              <a:ext cx="936000" cy="585787"/>
            </a:xfrm>
            <a:prstGeom prst="notchedRightArrow">
              <a:avLst>
                <a:gd name="adj1" fmla="val 50000"/>
                <a:gd name="adj2" fmla="val 37466"/>
              </a:avLst>
            </a:prstGeom>
            <a:solidFill>
              <a:srgbClr val="0050AA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析取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Kingsoft Phonetic Plain" pitchFamily="2" charset="2"/>
                </a:rPr>
                <a:t>∨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60000" y="986772"/>
            <a:ext cx="4176000" cy="586800"/>
            <a:chOff x="7851702" y="991145"/>
            <a:chExt cx="4176000" cy="586800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7851702" y="1068545"/>
              <a:ext cx="1260000" cy="430887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极大项</a:t>
              </a:r>
              <a:endPara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0155702" y="1066264"/>
              <a:ext cx="1872000" cy="4365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主合取范式</a:t>
              </a:r>
              <a:endPara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9183702" y="991145"/>
              <a:ext cx="936000" cy="586800"/>
            </a:xfrm>
            <a:prstGeom prst="notchedRightArrow">
              <a:avLst>
                <a:gd name="adj1" fmla="val 50000"/>
                <a:gd name="adj2" fmla="val 44286"/>
              </a:avLst>
            </a:prstGeom>
            <a:solidFill>
              <a:srgbClr val="0050AA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合取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Kingsoft Phonetic Plain" pitchFamily="2" charset="2"/>
                </a:rPr>
                <a:t>∧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ingsoft Phonetic Plain" pitchFamily="2" charset="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1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55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主析取范式与主合取范式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的证明：以主析取范式为例，先证存在性。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个命题变项的公式，由析取范式存在性定理知，存在与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等价的析取范式</a:t>
            </a:r>
            <a:r>
              <a:rPr lang="en-US" altLang="zh-CN" dirty="0" smtClean="0"/>
              <a:t>A’,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A</a:t>
            </a:r>
            <a:r>
              <a:rPr lang="en-US" altLang="zh-CN" dirty="0"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A’.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smtClean="0"/>
              <a:t>A’</a:t>
            </a:r>
            <a:r>
              <a:rPr lang="zh-CN" altLang="en-US" dirty="0" smtClean="0"/>
              <a:t>的某个简单合取式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既不含变项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j</a:t>
            </a:r>
            <a:r>
              <a:rPr lang="zh-CN" altLang="en-US" dirty="0" smtClean="0"/>
              <a:t>，也不含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则做如下处理</a:t>
            </a:r>
            <a:endParaRPr lang="en-US" altLang="zh-CN" dirty="0" smtClean="0"/>
          </a:p>
          <a:p>
            <a:pPr marL="216000" lvl="1" indent="0" algn="ctr">
              <a:buNone/>
            </a:pPr>
            <a:r>
              <a:rPr lang="en-US" altLang="zh-CN" dirty="0" smtClean="0"/>
              <a:t>A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  </a:t>
            </a:r>
            <a:r>
              <a:rPr lang="en-US" altLang="zh-CN" dirty="0" smtClean="0"/>
              <a:t>A</a:t>
            </a:r>
            <a:r>
              <a:rPr lang="en-US" altLang="zh-CN" baseline="-25000" dirty="0"/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j</a:t>
            </a:r>
            <a:r>
              <a:rPr lang="en-US" altLang="zh-CN" dirty="0" smtClean="0"/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j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/>
              <a:t>(</a:t>
            </a:r>
            <a:r>
              <a:rPr lang="en-US" altLang="zh-CN" dirty="0" smtClean="0"/>
              <a:t>A</a:t>
            </a:r>
            <a:r>
              <a:rPr lang="en-US" altLang="zh-CN" baseline="-25000" dirty="0"/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¬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重复这个过程，直到</a:t>
            </a:r>
            <a:r>
              <a:rPr lang="en-US" altLang="zh-CN" dirty="0" smtClean="0"/>
              <a:t>A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的所有简单合取式含有所有变项或其否定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再证唯一性。假设</a:t>
            </a:r>
            <a:r>
              <a:rPr lang="en-US" altLang="zh-CN" dirty="0" smtClean="0"/>
              <a:t>A</a:t>
            </a:r>
            <a:r>
              <a:rPr lang="zh-CN" altLang="en-US" dirty="0"/>
              <a:t>有</a:t>
            </a:r>
            <a:r>
              <a:rPr lang="zh-CN" altLang="en-US" dirty="0" smtClean="0"/>
              <a:t>两个不同的主析取范式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C.</a:t>
            </a:r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不相同，必有某个极小项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出现于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，而不出现于</a:t>
            </a:r>
            <a:r>
              <a:rPr lang="en-US" altLang="zh-CN" dirty="0" smtClean="0"/>
              <a:t>C.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下标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的二进制是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的成真赋值，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的成假赋值。与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C</a:t>
            </a:r>
            <a:r>
              <a:rPr lang="zh-CN" altLang="en-US" dirty="0" smtClean="0"/>
              <a:t>矛盾！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7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55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主析取范式与主合取范式</a:t>
            </a:r>
          </a:p>
          <a:p>
            <a:r>
              <a:rPr lang="zh-CN" altLang="en-US" dirty="0" smtClean="0"/>
              <a:t>求主析取范式的步骤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含命题变项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求出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的析取范式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=B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…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其中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>
                <a:sym typeface="Symbol" panose="05050102010706020507" pitchFamily="18" charset="2"/>
              </a:rPr>
              <a:t>是简单合取式 </a:t>
            </a:r>
            <a:r>
              <a:rPr lang="en-US" altLang="zh-CN" dirty="0" smtClean="0">
                <a:sym typeface="Symbol" panose="05050102010706020507" pitchFamily="18" charset="2"/>
              </a:rPr>
              <a:t>j=1, 2, </a:t>
            </a:r>
            <a:r>
              <a:rPr lang="en-US" altLang="zh-CN" dirty="0" smtClean="0"/>
              <a:t>…, s ;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若某个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zh-CN" altLang="en-US" dirty="0" smtClean="0"/>
              <a:t>既不含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又不含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则将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zh-CN" altLang="en-US" dirty="0" smtClean="0"/>
              <a:t>展开成 </a:t>
            </a:r>
          </a:p>
          <a:p>
            <a:pPr marL="216000" lvl="1" indent="0" algn="ctr">
              <a:buNone/>
            </a:pP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  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 (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)(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 ;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zh-CN" altLang="en-US" dirty="0" smtClean="0">
                <a:sym typeface="Symbol" panose="05050102010706020507" pitchFamily="18" charset="2"/>
              </a:rPr>
              <a:t>重复这个过程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直到所有</a:t>
            </a:r>
            <a:r>
              <a:rPr lang="zh-CN" altLang="en-US" dirty="0">
                <a:sym typeface="Symbol" panose="05050102010706020507" pitchFamily="18" charset="2"/>
              </a:rPr>
              <a:t>简单</a:t>
            </a:r>
            <a:r>
              <a:rPr lang="zh-CN" altLang="en-US" dirty="0" smtClean="0">
                <a:sym typeface="Symbol" panose="05050102010706020507" pitchFamily="18" charset="2"/>
              </a:rPr>
              <a:t>合取式都是长度为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的极小项为止</a:t>
            </a:r>
            <a:r>
              <a:rPr lang="en-US" altLang="zh-CN" dirty="0" smtClean="0">
                <a:sym typeface="Symbol" panose="05050102010706020507" pitchFamily="18" charset="2"/>
              </a:rPr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消去重复出现的极小项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即用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代替</a:t>
            </a:r>
            <a:r>
              <a:rPr lang="en-US" altLang="zh-CN" dirty="0" err="1" smtClean="0"/>
              <a:t>m</a:t>
            </a:r>
            <a:r>
              <a:rPr lang="en-US" altLang="zh-CN" baseline="-25000" dirty="0" err="1"/>
              <a:t>i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将极小项按下标从小到大排列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5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783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主析取范式与主合取范式</a:t>
            </a:r>
          </a:p>
          <a:p>
            <a:r>
              <a:rPr lang="zh-CN" altLang="en-US" dirty="0" smtClean="0"/>
              <a:t>求主合取范式的步骤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含命题变项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求出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的合取范式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=B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B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…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其中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zh-CN" altLang="en-US" dirty="0" smtClean="0">
                <a:sym typeface="Symbol" panose="05050102010706020507" pitchFamily="18" charset="2"/>
              </a:rPr>
              <a:t>是简单析取式 </a:t>
            </a:r>
            <a:r>
              <a:rPr lang="en-US" altLang="zh-CN" dirty="0" smtClean="0">
                <a:sym typeface="Symbol" panose="05050102010706020507" pitchFamily="18" charset="2"/>
              </a:rPr>
              <a:t>j=1, 2, </a:t>
            </a:r>
            <a:r>
              <a:rPr lang="en-US" altLang="zh-CN" dirty="0" smtClean="0"/>
              <a:t>… ,s 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若某个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zh-CN" altLang="en-US" dirty="0" smtClean="0"/>
              <a:t>既不含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又不含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则将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zh-CN" altLang="en-US" dirty="0" smtClean="0"/>
              <a:t>展开成 </a:t>
            </a:r>
          </a:p>
          <a:p>
            <a:pPr marL="216000" lvl="1" indent="0" algn="ctr">
              <a:buNone/>
            </a:pP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  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  (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)(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 ;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zh-CN" altLang="en-US" dirty="0" smtClean="0">
                <a:sym typeface="Symbol" panose="05050102010706020507" pitchFamily="18" charset="2"/>
              </a:rPr>
              <a:t>重复这个过程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直到所有简单析取式都是长度为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的极大项为止</a:t>
            </a:r>
            <a:r>
              <a:rPr lang="en-US" altLang="zh-CN" dirty="0" smtClean="0">
                <a:sym typeface="Symbol" panose="05050102010706020507" pitchFamily="18" charset="2"/>
              </a:rPr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消去重复出现的极大项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即用</a:t>
            </a:r>
            <a:r>
              <a:rPr lang="en-US" altLang="zh-CN" dirty="0" err="1" smtClean="0"/>
              <a:t>M</a:t>
            </a:r>
            <a:r>
              <a:rPr lang="en-US" altLang="zh-CN" baseline="-25000" dirty="0" err="1"/>
              <a:t>i</a:t>
            </a:r>
            <a:r>
              <a:rPr lang="zh-CN" altLang="en-US" dirty="0" smtClean="0"/>
              <a:t>代替</a:t>
            </a:r>
            <a:r>
              <a:rPr lang="en-US" altLang="zh-CN" dirty="0" err="1" smtClean="0"/>
              <a:t>M</a:t>
            </a:r>
            <a:r>
              <a:rPr lang="en-US" altLang="zh-CN" baseline="-25000" dirty="0" err="1"/>
              <a:t>i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将极大项按下标从小到大排列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37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2448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  </a:t>
            </a:r>
            <a:r>
              <a:rPr lang="zh-CN" altLang="en-US" dirty="0" smtClean="0"/>
              <a:t>求公式 </a:t>
            </a:r>
            <a:r>
              <a:rPr lang="en-US" altLang="zh-CN" dirty="0" smtClean="0"/>
              <a:t>A=(p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的主析取范式和主合取范式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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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        </a:t>
            </a:r>
            <a:r>
              <a:rPr lang="zh-CN" altLang="en-US" dirty="0" smtClean="0">
                <a:solidFill>
                  <a:srgbClr val="FF0000"/>
                </a:solidFill>
              </a:rPr>
              <a:t>（析取范式）</a:t>
            </a:r>
          </a:p>
          <a:p>
            <a:pPr marL="2160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solidFill>
                  <a:srgbClr val="FF0000"/>
                </a:solidFill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216000" lvl="1" indent="0" algn="l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</a:t>
            </a:r>
          </a:p>
          <a:p>
            <a:pPr marL="216000" lvl="1" indent="0" algn="l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p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</a:t>
            </a:r>
            <a:r>
              <a:rPr lang="en-US" altLang="zh-CN" sz="2600" dirty="0" err="1" smtClean="0"/>
              <a:t>q</a:t>
            </a:r>
            <a:r>
              <a:rPr lang="en-US" altLang="zh-CN" sz="2600" dirty="0" smtClean="0">
                <a:sym typeface="Symbol" panose="05050102010706020507" pitchFamily="18" charset="2"/>
              </a:rPr>
              <a:t>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600" dirty="0" smtClean="0"/>
              <a:t>r)</a:t>
            </a:r>
            <a:r>
              <a:rPr lang="en-US" altLang="zh-CN" sz="2600" dirty="0" smtClean="0">
                <a:sym typeface="Symbol" panose="05050102010706020507" pitchFamily="18" charset="2"/>
              </a:rPr>
              <a:t>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p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</a:t>
            </a:r>
            <a:r>
              <a:rPr lang="en-US" altLang="zh-CN" sz="2600" dirty="0" err="1" smtClean="0"/>
              <a:t>q</a:t>
            </a:r>
            <a:r>
              <a:rPr lang="en-US" altLang="zh-CN" sz="2600" dirty="0" err="1" smtClean="0">
                <a:sym typeface="Symbol" panose="05050102010706020507" pitchFamily="18" charset="2"/>
              </a:rPr>
              <a:t></a:t>
            </a:r>
            <a:r>
              <a:rPr lang="en-US" altLang="zh-CN" sz="2600" dirty="0" err="1" smtClean="0"/>
              <a:t>r</a:t>
            </a:r>
            <a:r>
              <a:rPr lang="en-US" altLang="zh-CN" sz="2600" dirty="0" smtClean="0"/>
              <a:t>)</a:t>
            </a:r>
            <a:r>
              <a:rPr lang="en-US" altLang="zh-CN" sz="2600" dirty="0" smtClean="0">
                <a:sym typeface="Symbol" panose="05050102010706020507" pitchFamily="18" charset="2"/>
              </a:rPr>
              <a:t>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600" dirty="0" smtClean="0"/>
              <a:t>p</a:t>
            </a:r>
            <a:r>
              <a:rPr lang="en-US" altLang="zh-CN" sz="2600" dirty="0" smtClean="0">
                <a:sym typeface="Symbol" panose="05050102010706020507" pitchFamily="18" charset="2"/>
              </a:rPr>
              <a:t>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600" dirty="0" err="1" smtClean="0"/>
              <a:t>q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r</a:t>
            </a:r>
            <a:r>
              <a:rPr lang="en-US" altLang="zh-CN" sz="2600" dirty="0" smtClean="0"/>
              <a:t>)</a:t>
            </a:r>
            <a:r>
              <a:rPr lang="en-US" altLang="zh-CN" sz="2600" dirty="0" smtClean="0">
                <a:sym typeface="Symbol" panose="05050102010706020507" pitchFamily="18" charset="2"/>
              </a:rPr>
              <a:t></a:t>
            </a:r>
            <a:r>
              <a:rPr lang="en-US" altLang="zh-CN" sz="2600" dirty="0" smtClean="0"/>
              <a:t>(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600" dirty="0" err="1"/>
              <a:t>q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r</a:t>
            </a:r>
            <a:r>
              <a:rPr lang="en-US" altLang="zh-CN" sz="2600" dirty="0"/>
              <a:t>)</a:t>
            </a:r>
            <a:r>
              <a:rPr lang="en-US" altLang="zh-CN" sz="2600" dirty="0" smtClean="0">
                <a:sym typeface="Symbol" panose="05050102010706020507" pitchFamily="18" charset="2"/>
              </a:rPr>
              <a:t>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600" dirty="0" err="1" smtClean="0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q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r</a:t>
            </a:r>
            <a:r>
              <a:rPr lang="en-US" altLang="zh-CN" sz="2600" dirty="0" smtClean="0"/>
              <a:t>)</a:t>
            </a:r>
            <a:r>
              <a:rPr lang="en-US" altLang="zh-CN" sz="2600" dirty="0" smtClean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q</a:t>
            </a:r>
            <a:r>
              <a:rPr lang="en-US" altLang="zh-CN" sz="2600" dirty="0" err="1">
                <a:sym typeface="Symbol" panose="05050102010706020507" pitchFamily="18" charset="2"/>
              </a:rPr>
              <a:t></a:t>
            </a:r>
            <a:r>
              <a:rPr lang="en-US" altLang="zh-CN" sz="2600" dirty="0" err="1"/>
              <a:t>r</a:t>
            </a:r>
            <a:r>
              <a:rPr lang="en-US" altLang="zh-CN" sz="2600" dirty="0" smtClean="0"/>
              <a:t>)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6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7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7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m</a:t>
            </a:r>
            <a:r>
              <a:rPr lang="en-US" altLang="zh-CN" baseline="-25000" dirty="0"/>
              <a:t>5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m</a:t>
            </a:r>
            <a:r>
              <a:rPr lang="en-US" altLang="zh-CN" baseline="-25000" dirty="0"/>
              <a:t>6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m</a:t>
            </a:r>
            <a:r>
              <a:rPr lang="en-US" altLang="zh-CN" baseline="-25000" dirty="0"/>
              <a:t>7</a:t>
            </a:r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（主析取范式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24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8  </a:t>
            </a:r>
            <a:r>
              <a:rPr lang="zh-CN" altLang="en-US" dirty="0" smtClean="0"/>
              <a:t>求公式 </a:t>
            </a:r>
            <a:r>
              <a:rPr lang="en-US" altLang="zh-CN" dirty="0" smtClean="0"/>
              <a:t>A=(p</a:t>
            </a:r>
            <a:r>
              <a:rPr lang="en-US" altLang="zh-CN" dirty="0" smtClean="0">
                <a:sym typeface="Symbol" panose="05050102010706020507" pitchFamily="18" charset="2"/>
              </a:rPr>
              <a:t>¬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的主析取范式和主合取范式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(¬p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 </a:t>
            </a:r>
            <a:r>
              <a:rPr lang="en-US" altLang="zh-CN" dirty="0" smtClean="0"/>
              <a:t>¬(¬p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            </a:t>
            </a:r>
            <a:r>
              <a:rPr lang="zh-CN" altLang="en-US" dirty="0" smtClean="0"/>
              <a:t>（析取范式）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    </a:t>
            </a:r>
            <a:r>
              <a:rPr lang="zh-CN" altLang="en-US" dirty="0" smtClean="0">
                <a:solidFill>
                  <a:srgbClr val="FF0000"/>
                </a:solidFill>
              </a:rPr>
              <a:t>（合取范式）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(p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solidFill>
                  <a:srgbClr val="FF0000"/>
                </a:solidFill>
              </a:rPr>
              <a:t>(q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</a:rPr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(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</a:rPr>
              <a:t>¬p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</a:p>
          <a:p>
            <a:pPr marL="2160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(¬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 smtClean="0"/>
              <a:t>)</a:t>
            </a:r>
          </a:p>
          <a:p>
            <a:pPr marL="2160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4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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4</a:t>
            </a:r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（主</a:t>
            </a:r>
            <a:r>
              <a:rPr lang="zh-CN" altLang="en-US" dirty="0">
                <a:solidFill>
                  <a:srgbClr val="FF0000"/>
                </a:solidFill>
              </a:rPr>
              <a:t>合取范式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grpSp>
        <p:nvGrpSpPr>
          <p:cNvPr id="130" name="组合 153"/>
          <p:cNvGrpSpPr>
            <a:grpSpLocks/>
          </p:cNvGrpSpPr>
          <p:nvPr/>
        </p:nvGrpSpPr>
        <p:grpSpPr bwMode="auto">
          <a:xfrm>
            <a:off x="360000" y="952500"/>
            <a:ext cx="2592000" cy="4680000"/>
            <a:chOff x="0" y="0"/>
            <a:chExt cx="2773164" cy="4679459"/>
          </a:xfrm>
        </p:grpSpPr>
        <p:grpSp>
          <p:nvGrpSpPr>
            <p:cNvPr id="131" name="组合 15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9" name="矩形 18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32" name="组合 15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7" name="矩形 18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4679459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grpSp>
          <p:nvGrpSpPr>
            <p:cNvPr id="134" name="组合 15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40" name="椭圆 1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1" name="椭圆 16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2" name="椭圆 16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" name="椭圆 16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4" name="椭圆 16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5" name="椭圆 16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6" name="椭圆 16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7" name="椭圆 17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8" name="椭圆 17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9" name="椭圆 17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0" name="椭圆 17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1" name="椭圆 17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2" name="椭圆 17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3" name="椭圆 17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4" name="椭圆 17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5" name="椭圆 17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35" name="TextBox 158"/>
            <p:cNvSpPr>
              <a:spLocks noChangeArrowheads="1"/>
            </p:cNvSpPr>
            <p:nvPr/>
          </p:nvSpPr>
          <p:spPr bwMode="auto">
            <a:xfrm>
              <a:off x="154065" y="991385"/>
              <a:ext cx="2292482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理解并记住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36" name="TextBox 159"/>
            <p:cNvSpPr>
              <a:spLocks noChangeArrowheads="1"/>
            </p:cNvSpPr>
            <p:nvPr/>
          </p:nvSpPr>
          <p:spPr bwMode="auto">
            <a:xfrm>
              <a:off x="192581" y="1387340"/>
              <a:ext cx="2292482" cy="286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等值式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基本等值式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置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换规则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析取</a:t>
              </a:r>
              <a:r>
                <a:rPr lang="en-US" altLang="zh-CN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合取范式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极小项</a:t>
              </a:r>
              <a:r>
                <a:rPr lang="en-US" altLang="zh-CN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极大项</a:t>
              </a:r>
              <a:endParaRPr lang="en-US" altLang="zh-CN" sz="2000" dirty="0" smtClean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主范式与真值表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联结词的完备集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消解规则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消解算法</a:t>
              </a:r>
              <a:endParaRPr lang="zh-CN" altLang="en-US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" name="等腰三角形 160"/>
            <p:cNvSpPr>
              <a:spLocks noChangeArrowheads="1"/>
            </p:cNvSpPr>
            <p:nvPr/>
          </p:nvSpPr>
          <p:spPr bwMode="auto">
            <a:xfrm rot="17834442">
              <a:off x="1831713" y="3950765"/>
              <a:ext cx="856882" cy="42367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矩形 16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9" name="TextBox 162"/>
            <p:cNvSpPr>
              <a:spLocks noChangeArrowheads="1"/>
            </p:cNvSpPr>
            <p:nvPr/>
          </p:nvSpPr>
          <p:spPr bwMode="auto">
            <a:xfrm>
              <a:off x="364524" y="451448"/>
              <a:ext cx="2010917" cy="45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基础知识</a:t>
              </a:r>
            </a:p>
          </p:txBody>
        </p:sp>
      </p:grpSp>
      <p:grpSp>
        <p:nvGrpSpPr>
          <p:cNvPr id="97" name="组合 123"/>
          <p:cNvGrpSpPr>
            <a:grpSpLocks/>
          </p:cNvGrpSpPr>
          <p:nvPr/>
        </p:nvGrpSpPr>
        <p:grpSpPr bwMode="auto">
          <a:xfrm>
            <a:off x="2592000" y="2088000"/>
            <a:ext cx="2232000" cy="4103999"/>
            <a:chOff x="0" y="-1"/>
            <a:chExt cx="2773164" cy="3337092"/>
          </a:xfrm>
        </p:grpSpPr>
        <p:grpSp>
          <p:nvGrpSpPr>
            <p:cNvPr id="98" name="组合 12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9" name="矩形 15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12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7" name="矩形 15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0" name="矩形 62"/>
            <p:cNvSpPr>
              <a:spLocks noChangeArrowheads="1"/>
            </p:cNvSpPr>
            <p:nvPr/>
          </p:nvSpPr>
          <p:spPr bwMode="auto">
            <a:xfrm>
              <a:off x="89460" y="-1"/>
              <a:ext cx="2569011" cy="3337092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01" name="组合 12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10" name="椭圆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椭圆 13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椭圆 13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椭圆 13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4" name="椭圆 13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5" name="椭圆 13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椭圆 13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椭圆 14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8" name="椭圆 14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9" name="椭圆 14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0" name="椭圆 14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1" name="椭圆 14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2" name="椭圆 14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椭圆 14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椭圆 14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5" name="椭圆 14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5" name="TextBox 128"/>
            <p:cNvSpPr>
              <a:spLocks noChangeArrowheads="1"/>
            </p:cNvSpPr>
            <p:nvPr/>
          </p:nvSpPr>
          <p:spPr bwMode="auto">
            <a:xfrm>
              <a:off x="124172" y="878183"/>
              <a:ext cx="2226942" cy="32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07" name="等腰三角形 130"/>
            <p:cNvSpPr>
              <a:spLocks noChangeArrowheads="1"/>
            </p:cNvSpPr>
            <p:nvPr/>
          </p:nvSpPr>
          <p:spPr bwMode="auto">
            <a:xfrm rot="17834442">
              <a:off x="2031200" y="2804476"/>
              <a:ext cx="614728" cy="33112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矩形 13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351273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9" name="TextBox 132"/>
            <p:cNvSpPr>
              <a:spLocks noChangeArrowheads="1"/>
            </p:cNvSpPr>
            <p:nvPr/>
          </p:nvSpPr>
          <p:spPr bwMode="auto">
            <a:xfrm>
              <a:off x="373610" y="433262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应用</a:t>
              </a:r>
            </a:p>
          </p:txBody>
        </p:sp>
        <p:sp>
          <p:nvSpPr>
            <p:cNvPr id="106" name="TextBox 129"/>
            <p:cNvSpPr>
              <a:spLocks noChangeArrowheads="1"/>
            </p:cNvSpPr>
            <p:nvPr/>
          </p:nvSpPr>
          <p:spPr bwMode="auto">
            <a:xfrm>
              <a:off x="165561" y="1170911"/>
              <a:ext cx="2415336" cy="207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进行等值演算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求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公式的范式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用主范式判断成真</a:t>
              </a:r>
              <a:r>
                <a:rPr lang="en-US" altLang="zh-CN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假赋值</a:t>
              </a:r>
              <a:r>
                <a:rPr lang="en-US" altLang="zh-CN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, 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公式类型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用消解算法判断公式的可满足性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92"/>
          <p:cNvGrpSpPr>
            <a:grpSpLocks/>
          </p:cNvGrpSpPr>
          <p:nvPr/>
        </p:nvGrpSpPr>
        <p:grpSpPr bwMode="auto">
          <a:xfrm>
            <a:off x="4644000" y="1044000"/>
            <a:ext cx="2161051" cy="3889649"/>
            <a:chOff x="1" y="0"/>
            <a:chExt cx="2773162" cy="3329261"/>
          </a:xfrm>
        </p:grpSpPr>
        <p:grpSp>
          <p:nvGrpSpPr>
            <p:cNvPr id="66" name="组合 93"/>
            <p:cNvGrpSpPr>
              <a:grpSpLocks/>
            </p:cNvGrpSpPr>
            <p:nvPr/>
          </p:nvGrpSpPr>
          <p:grpSpPr bwMode="auto">
            <a:xfrm flipH="1">
              <a:off x="1" y="174018"/>
              <a:ext cx="126413" cy="3155243"/>
              <a:chOff x="0" y="-1"/>
              <a:chExt cx="173621" cy="4333548"/>
            </a:xfrm>
          </p:grpSpPr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89"/>
                <a:ext cx="3922179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7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3" cy="3155243"/>
              <a:chOff x="0" y="-1"/>
              <a:chExt cx="173621" cy="4333548"/>
            </a:xfrm>
          </p:grpSpPr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4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89"/>
                <a:ext cx="3922179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89462" y="0"/>
              <a:ext cx="2569011" cy="3019716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9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-1"/>
              <a:chExt cx="3384376" cy="144016"/>
            </a:xfrm>
          </p:grpSpPr>
          <p:sp>
            <p:nvSpPr>
              <p:cNvPr id="75" name="椭圆 102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椭圆 103"/>
              <p:cNvSpPr>
                <a:spLocks noChangeArrowheads="1"/>
              </p:cNvSpPr>
              <p:nvPr/>
            </p:nvSpPr>
            <p:spPr bwMode="auto">
              <a:xfrm>
                <a:off x="216024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椭圆 104"/>
              <p:cNvSpPr>
                <a:spLocks noChangeArrowheads="1"/>
              </p:cNvSpPr>
              <p:nvPr/>
            </p:nvSpPr>
            <p:spPr bwMode="auto">
              <a:xfrm>
                <a:off x="432048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椭圆 105"/>
              <p:cNvSpPr>
                <a:spLocks noChangeArrowheads="1"/>
              </p:cNvSpPr>
              <p:nvPr/>
            </p:nvSpPr>
            <p:spPr bwMode="auto">
              <a:xfrm>
                <a:off x="648072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椭圆 106"/>
              <p:cNvSpPr>
                <a:spLocks noChangeArrowheads="1"/>
              </p:cNvSpPr>
              <p:nvPr/>
            </p:nvSpPr>
            <p:spPr bwMode="auto">
              <a:xfrm>
                <a:off x="864096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椭圆 107"/>
              <p:cNvSpPr>
                <a:spLocks noChangeArrowheads="1"/>
              </p:cNvSpPr>
              <p:nvPr/>
            </p:nvSpPr>
            <p:spPr bwMode="auto">
              <a:xfrm>
                <a:off x="1080120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椭圆 108"/>
              <p:cNvSpPr>
                <a:spLocks noChangeArrowheads="1"/>
              </p:cNvSpPr>
              <p:nvPr/>
            </p:nvSpPr>
            <p:spPr bwMode="auto">
              <a:xfrm>
                <a:off x="1296144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椭圆 109"/>
              <p:cNvSpPr>
                <a:spLocks noChangeArrowheads="1"/>
              </p:cNvSpPr>
              <p:nvPr/>
            </p:nvSpPr>
            <p:spPr bwMode="auto">
              <a:xfrm>
                <a:off x="1512168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椭圆 110"/>
              <p:cNvSpPr>
                <a:spLocks noChangeArrowheads="1"/>
              </p:cNvSpPr>
              <p:nvPr/>
            </p:nvSpPr>
            <p:spPr bwMode="auto">
              <a:xfrm>
                <a:off x="1728192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椭圆 111"/>
              <p:cNvSpPr>
                <a:spLocks noChangeArrowheads="1"/>
              </p:cNvSpPr>
              <p:nvPr/>
            </p:nvSpPr>
            <p:spPr bwMode="auto">
              <a:xfrm>
                <a:off x="1944216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椭圆 112"/>
              <p:cNvSpPr>
                <a:spLocks noChangeArrowheads="1"/>
              </p:cNvSpPr>
              <p:nvPr/>
            </p:nvSpPr>
            <p:spPr bwMode="auto">
              <a:xfrm>
                <a:off x="2160240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椭圆 113"/>
              <p:cNvSpPr>
                <a:spLocks noChangeArrowheads="1"/>
              </p:cNvSpPr>
              <p:nvPr/>
            </p:nvSpPr>
            <p:spPr bwMode="auto">
              <a:xfrm>
                <a:off x="2376264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椭圆 114"/>
              <p:cNvSpPr>
                <a:spLocks noChangeArrowheads="1"/>
              </p:cNvSpPr>
              <p:nvPr/>
            </p:nvSpPr>
            <p:spPr bwMode="auto">
              <a:xfrm>
                <a:off x="2592288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椭圆 115"/>
              <p:cNvSpPr>
                <a:spLocks noChangeArrowheads="1"/>
              </p:cNvSpPr>
              <p:nvPr/>
            </p:nvSpPr>
            <p:spPr bwMode="auto">
              <a:xfrm>
                <a:off x="2808312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116"/>
              <p:cNvSpPr>
                <a:spLocks noChangeArrowheads="1"/>
              </p:cNvSpPr>
              <p:nvPr/>
            </p:nvSpPr>
            <p:spPr bwMode="auto">
              <a:xfrm>
                <a:off x="3024335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椭圆 117"/>
              <p:cNvSpPr>
                <a:spLocks noChangeArrowheads="1"/>
              </p:cNvSpPr>
              <p:nvPr/>
            </p:nvSpPr>
            <p:spPr bwMode="auto">
              <a:xfrm>
                <a:off x="3240359" y="-1"/>
                <a:ext cx="144017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0" name="TextBox 97"/>
            <p:cNvSpPr>
              <a:spLocks noChangeArrowheads="1"/>
            </p:cNvSpPr>
            <p:nvPr/>
          </p:nvSpPr>
          <p:spPr bwMode="auto">
            <a:xfrm>
              <a:off x="138591" y="9757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99"/>
            <p:cNvSpPr>
              <a:spLocks noChangeArrowheads="1"/>
            </p:cNvSpPr>
            <p:nvPr/>
          </p:nvSpPr>
          <p:spPr bwMode="auto">
            <a:xfrm rot="17834442">
              <a:off x="1886196" y="2409546"/>
              <a:ext cx="708709" cy="4157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综合</a:t>
              </a:r>
            </a:p>
          </p:txBody>
        </p:sp>
        <p:sp>
          <p:nvSpPr>
            <p:cNvPr id="248" name="TextBox 97">
              <a:extLst>
                <a:ext uri="{FF2B5EF4-FFF2-40B4-BE49-F238E27FC236}">
                  <a16:creationId xmlns:a16="http://schemas.microsoft.com/office/drawing/2014/main" id="{554E1915-B5DD-470B-9DB0-4408632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8" y="1366062"/>
              <a:ext cx="2226941" cy="139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建立概念之间的联系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用命题演算解决简单的应用问题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组合 92"/>
          <p:cNvGrpSpPr>
            <a:grpSpLocks/>
          </p:cNvGrpSpPr>
          <p:nvPr/>
        </p:nvGrpSpPr>
        <p:grpSpPr bwMode="auto">
          <a:xfrm>
            <a:off x="6552000" y="2772000"/>
            <a:ext cx="2016000" cy="3240000"/>
            <a:chOff x="0" y="0"/>
            <a:chExt cx="2773164" cy="3512730"/>
          </a:xfrm>
        </p:grpSpPr>
        <p:grpSp>
          <p:nvGrpSpPr>
            <p:cNvPr id="161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9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2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8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7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64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70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1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2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3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4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5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6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7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8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9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0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1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2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3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4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5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65" name="TextBox 97"/>
            <p:cNvSpPr>
              <a:spLocks noChangeArrowheads="1"/>
            </p:cNvSpPr>
            <p:nvPr/>
          </p:nvSpPr>
          <p:spPr bwMode="auto">
            <a:xfrm>
              <a:off x="99042" y="9820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</a:rPr>
                <a:t>能够</a:t>
              </a:r>
            </a:p>
          </p:txBody>
        </p:sp>
        <p:sp>
          <p:nvSpPr>
            <p:cNvPr id="167" name="等腰三角形 99"/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人文维度</a:t>
              </a:r>
            </a:p>
          </p:txBody>
        </p:sp>
        <p:sp>
          <p:nvSpPr>
            <p:cNvPr id="249" name="TextBox 97">
              <a:extLst>
                <a:ext uri="{FF2B5EF4-FFF2-40B4-BE49-F238E27FC236}">
                  <a16:creationId xmlns:a16="http://schemas.microsoft.com/office/drawing/2014/main" id="{EC00F5D3-71B3-4B9B-B8CD-906D627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62" y="1342016"/>
              <a:ext cx="2426518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了解同学的学习情况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与同学交流</a:t>
              </a:r>
              <a:r>
                <a:rPr lang="zh-CN" altLang="en-US" sz="2000" dirty="0" smtClean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学习情况并</a:t>
              </a: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互相促进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92">
            <a:extLst>
              <a:ext uri="{FF2B5EF4-FFF2-40B4-BE49-F238E27FC236}">
                <a16:creationId xmlns:a16="http://schemas.microsoft.com/office/drawing/2014/main" id="{757EE787-F23D-47A6-ACB9-1717095F954E}"/>
              </a:ext>
            </a:extLst>
          </p:cNvPr>
          <p:cNvGrpSpPr>
            <a:grpSpLocks/>
          </p:cNvGrpSpPr>
          <p:nvPr/>
        </p:nvGrpSpPr>
        <p:grpSpPr bwMode="auto">
          <a:xfrm>
            <a:off x="8424000" y="2159999"/>
            <a:ext cx="2052000" cy="3924000"/>
            <a:chOff x="0" y="-1"/>
            <a:chExt cx="2773164" cy="3611487"/>
          </a:xfrm>
        </p:grpSpPr>
        <p:grpSp>
          <p:nvGrpSpPr>
            <p:cNvPr id="191" name="组合 93">
              <a:extLst>
                <a:ext uri="{FF2B5EF4-FFF2-40B4-BE49-F238E27FC236}">
                  <a16:creationId xmlns:a16="http://schemas.microsoft.com/office/drawing/2014/main" id="{159E7EC4-60ED-4B05-9869-08215A36F7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17" name="Picture 3">
                <a:extLst>
                  <a:ext uri="{FF2B5EF4-FFF2-40B4-BE49-F238E27FC236}">
                    <a16:creationId xmlns:a16="http://schemas.microsoft.com/office/drawing/2014/main" id="{F367B487-E9C4-4F75-87DE-F6E50AFAC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121">
                <a:extLst>
                  <a:ext uri="{FF2B5EF4-FFF2-40B4-BE49-F238E27FC236}">
                    <a16:creationId xmlns:a16="http://schemas.microsoft.com/office/drawing/2014/main" id="{99002C71-35B6-46EE-8EB2-632ED944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2" name="组合 94">
              <a:extLst>
                <a:ext uri="{FF2B5EF4-FFF2-40B4-BE49-F238E27FC236}">
                  <a16:creationId xmlns:a16="http://schemas.microsoft.com/office/drawing/2014/main" id="{2FE90FC8-490A-41B0-B6DA-CDB1F42A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15" name="Picture 3">
                <a:extLst>
                  <a:ext uri="{FF2B5EF4-FFF2-40B4-BE49-F238E27FC236}">
                    <a16:creationId xmlns:a16="http://schemas.microsoft.com/office/drawing/2014/main" id="{2A5B3EB3-C28A-4B88-B0ED-2D5E655CF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6" name="矩形 119">
                <a:extLst>
                  <a:ext uri="{FF2B5EF4-FFF2-40B4-BE49-F238E27FC236}">
                    <a16:creationId xmlns:a16="http://schemas.microsoft.com/office/drawing/2014/main" id="{510642B0-0AF4-43B7-9A1C-5ADF79254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3" name="矩形 62">
              <a:extLst>
                <a:ext uri="{FF2B5EF4-FFF2-40B4-BE49-F238E27FC236}">
                  <a16:creationId xmlns:a16="http://schemas.microsoft.com/office/drawing/2014/main" id="{6AE88F87-1346-4A79-838E-F4BEBB1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-1"/>
              <a:ext cx="2569011" cy="361148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4" name="组合 96">
              <a:extLst>
                <a:ext uri="{FF2B5EF4-FFF2-40B4-BE49-F238E27FC236}">
                  <a16:creationId xmlns:a16="http://schemas.microsoft.com/office/drawing/2014/main" id="{6D451E2D-63CC-4D40-9040-9581F40DA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99" name="椭圆 102">
                <a:extLst>
                  <a:ext uri="{FF2B5EF4-FFF2-40B4-BE49-F238E27FC236}">
                    <a16:creationId xmlns:a16="http://schemas.microsoft.com/office/drawing/2014/main" id="{DF228C6E-B85F-43A1-A12D-6B89FDAD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0" name="椭圆 103">
                <a:extLst>
                  <a:ext uri="{FF2B5EF4-FFF2-40B4-BE49-F238E27FC236}">
                    <a16:creationId xmlns:a16="http://schemas.microsoft.com/office/drawing/2014/main" id="{0478CA64-E313-4D7E-805F-024E4C6B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1" name="椭圆 104">
                <a:extLst>
                  <a:ext uri="{FF2B5EF4-FFF2-40B4-BE49-F238E27FC236}">
                    <a16:creationId xmlns:a16="http://schemas.microsoft.com/office/drawing/2014/main" id="{0111CD76-EE66-4696-923E-D754F12E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2" name="椭圆 105">
                <a:extLst>
                  <a:ext uri="{FF2B5EF4-FFF2-40B4-BE49-F238E27FC236}">
                    <a16:creationId xmlns:a16="http://schemas.microsoft.com/office/drawing/2014/main" id="{3C8525BD-F81A-4E35-9F8B-79826310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3" name="椭圆 106">
                <a:extLst>
                  <a:ext uri="{FF2B5EF4-FFF2-40B4-BE49-F238E27FC236}">
                    <a16:creationId xmlns:a16="http://schemas.microsoft.com/office/drawing/2014/main" id="{F088DFFD-76DC-45A6-B69B-64008BCC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4" name="椭圆 107">
                <a:extLst>
                  <a:ext uri="{FF2B5EF4-FFF2-40B4-BE49-F238E27FC236}">
                    <a16:creationId xmlns:a16="http://schemas.microsoft.com/office/drawing/2014/main" id="{1F8F2D04-A609-4BD9-91B3-435492F4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5" name="椭圆 108">
                <a:extLst>
                  <a:ext uri="{FF2B5EF4-FFF2-40B4-BE49-F238E27FC236}">
                    <a16:creationId xmlns:a16="http://schemas.microsoft.com/office/drawing/2014/main" id="{EBDF2340-2199-4E5F-869F-F90E1698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6" name="椭圆 109">
                <a:extLst>
                  <a:ext uri="{FF2B5EF4-FFF2-40B4-BE49-F238E27FC236}">
                    <a16:creationId xmlns:a16="http://schemas.microsoft.com/office/drawing/2014/main" id="{0E47A9C6-836A-4C4F-917F-91E7FCBE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椭圆 110">
                <a:extLst>
                  <a:ext uri="{FF2B5EF4-FFF2-40B4-BE49-F238E27FC236}">
                    <a16:creationId xmlns:a16="http://schemas.microsoft.com/office/drawing/2014/main" id="{E239A696-5DFF-4618-AE06-7BBD93E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8" name="椭圆 111">
                <a:extLst>
                  <a:ext uri="{FF2B5EF4-FFF2-40B4-BE49-F238E27FC236}">
                    <a16:creationId xmlns:a16="http://schemas.microsoft.com/office/drawing/2014/main" id="{6180AD1A-F414-48B7-97BC-D2B0271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椭圆 112">
                <a:extLst>
                  <a:ext uri="{FF2B5EF4-FFF2-40B4-BE49-F238E27FC236}">
                    <a16:creationId xmlns:a16="http://schemas.microsoft.com/office/drawing/2014/main" id="{AB61F0DA-625A-48C6-8237-33653499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0" name="椭圆 113">
                <a:extLst>
                  <a:ext uri="{FF2B5EF4-FFF2-40B4-BE49-F238E27FC236}">
                    <a16:creationId xmlns:a16="http://schemas.microsoft.com/office/drawing/2014/main" id="{84EC959A-C369-491B-BB2A-57E65B47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椭圆 114">
                <a:extLst>
                  <a:ext uri="{FF2B5EF4-FFF2-40B4-BE49-F238E27FC236}">
                    <a16:creationId xmlns:a16="http://schemas.microsoft.com/office/drawing/2014/main" id="{B9DF1CA9-1F7F-4EC3-99A2-6583AC1D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2" name="椭圆 115">
                <a:extLst>
                  <a:ext uri="{FF2B5EF4-FFF2-40B4-BE49-F238E27FC236}">
                    <a16:creationId xmlns:a16="http://schemas.microsoft.com/office/drawing/2014/main" id="{A1B899D0-3C15-4636-81F8-E29C707E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椭圆 116">
                <a:extLst>
                  <a:ext uri="{FF2B5EF4-FFF2-40B4-BE49-F238E27FC236}">
                    <a16:creationId xmlns:a16="http://schemas.microsoft.com/office/drawing/2014/main" id="{B12B03C2-479B-494E-A6B1-53699D6E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4" name="椭圆 117">
                <a:extLst>
                  <a:ext uri="{FF2B5EF4-FFF2-40B4-BE49-F238E27FC236}">
                    <a16:creationId xmlns:a16="http://schemas.microsoft.com/office/drawing/2014/main" id="{A601B97F-0C73-46B0-9E77-B2500F4B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95" name="TextBox 97">
              <a:extLst>
                <a:ext uri="{FF2B5EF4-FFF2-40B4-BE49-F238E27FC236}">
                  <a16:creationId xmlns:a16="http://schemas.microsoft.com/office/drawing/2014/main" id="{C5C61E03-E9BF-4F01-807D-61C1CF4D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56" y="960854"/>
              <a:ext cx="2226941" cy="36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96" name="等腰三角形 99">
              <a:extLst>
                <a:ext uri="{FF2B5EF4-FFF2-40B4-BE49-F238E27FC236}">
                  <a16:creationId xmlns:a16="http://schemas.microsoft.com/office/drawing/2014/main" id="{3CAFD846-3494-4D5E-83FD-DB44DDFE1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34442">
              <a:off x="1853565" y="2978392"/>
              <a:ext cx="762057" cy="4378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矩形 100">
              <a:extLst>
                <a:ext uri="{FF2B5EF4-FFF2-40B4-BE49-F238E27FC236}">
                  <a16:creationId xmlns:a16="http://schemas.microsoft.com/office/drawing/2014/main" id="{6021AF47-7DEB-4944-9F14-C163D5C9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TextBox 101">
              <a:extLst>
                <a:ext uri="{FF2B5EF4-FFF2-40B4-BE49-F238E27FC236}">
                  <a16:creationId xmlns:a16="http://schemas.microsoft.com/office/drawing/2014/main" id="{B0B791CB-582B-4094-B144-0CC7D50F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关心</a:t>
              </a:r>
            </a:p>
          </p:txBody>
        </p:sp>
        <p:sp>
          <p:nvSpPr>
            <p:cNvPr id="256" name="TextBox 97">
              <a:extLst>
                <a:ext uri="{FF2B5EF4-FFF2-40B4-BE49-F238E27FC236}">
                  <a16:creationId xmlns:a16="http://schemas.microsoft.com/office/drawing/2014/main" id="{DEF5D59C-2998-49EE-AD09-1D751FE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08" y="1292183"/>
              <a:ext cx="2335296" cy="206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认识数学对计算机专业的意义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发展对学习本课程及专业其他课程的兴趣</a:t>
              </a:r>
            </a:p>
          </p:txBody>
        </p:sp>
      </p:grpSp>
      <p:grpSp>
        <p:nvGrpSpPr>
          <p:cNvPr id="219" name="组合 92">
            <a:extLst>
              <a:ext uri="{FF2B5EF4-FFF2-40B4-BE49-F238E27FC236}">
                <a16:creationId xmlns:a16="http://schemas.microsoft.com/office/drawing/2014/main" id="{07270DA5-2FF9-416D-9E38-84D776701935}"/>
              </a:ext>
            </a:extLst>
          </p:cNvPr>
          <p:cNvGrpSpPr>
            <a:grpSpLocks/>
          </p:cNvGrpSpPr>
          <p:nvPr/>
        </p:nvGrpSpPr>
        <p:grpSpPr bwMode="auto">
          <a:xfrm>
            <a:off x="10188000" y="888004"/>
            <a:ext cx="1692000" cy="2628000"/>
            <a:chOff x="0" y="0"/>
            <a:chExt cx="2773164" cy="3512730"/>
          </a:xfrm>
        </p:grpSpPr>
        <p:grpSp>
          <p:nvGrpSpPr>
            <p:cNvPr id="220" name="组合 93">
              <a:extLst>
                <a:ext uri="{FF2B5EF4-FFF2-40B4-BE49-F238E27FC236}">
                  <a16:creationId xmlns:a16="http://schemas.microsoft.com/office/drawing/2014/main" id="{D6E2783A-A458-482E-B286-51FBED089C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46" name="Picture 3">
                <a:extLst>
                  <a:ext uri="{FF2B5EF4-FFF2-40B4-BE49-F238E27FC236}">
                    <a16:creationId xmlns:a16="http://schemas.microsoft.com/office/drawing/2014/main" id="{CE415AC1-8AC8-496E-BE9F-108514B67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7" name="矩形 121">
                <a:extLst>
                  <a:ext uri="{FF2B5EF4-FFF2-40B4-BE49-F238E27FC236}">
                    <a16:creationId xmlns:a16="http://schemas.microsoft.com/office/drawing/2014/main" id="{784D4F77-BB49-4177-8205-BB7699B7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21" name="组合 94">
              <a:extLst>
                <a:ext uri="{FF2B5EF4-FFF2-40B4-BE49-F238E27FC236}">
                  <a16:creationId xmlns:a16="http://schemas.microsoft.com/office/drawing/2014/main" id="{BAB78C31-A7DD-44E2-BCE1-4FA70812E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44" name="Picture 3">
                <a:extLst>
                  <a:ext uri="{FF2B5EF4-FFF2-40B4-BE49-F238E27FC236}">
                    <a16:creationId xmlns:a16="http://schemas.microsoft.com/office/drawing/2014/main" id="{132AA041-0C37-4034-884B-038442FE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5" name="矩形 119">
                <a:extLst>
                  <a:ext uri="{FF2B5EF4-FFF2-40B4-BE49-F238E27FC236}">
                    <a16:creationId xmlns:a16="http://schemas.microsoft.com/office/drawing/2014/main" id="{BE51B3C9-ADF5-4865-8D71-F78AA6C9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2" name="矩形 62">
              <a:extLst>
                <a:ext uri="{FF2B5EF4-FFF2-40B4-BE49-F238E27FC236}">
                  <a16:creationId xmlns:a16="http://schemas.microsoft.com/office/drawing/2014/main" id="{E111A0A6-7AA3-40EE-8D97-30904E1B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3" name="组合 96">
              <a:extLst>
                <a:ext uri="{FF2B5EF4-FFF2-40B4-BE49-F238E27FC236}">
                  <a16:creationId xmlns:a16="http://schemas.microsoft.com/office/drawing/2014/main" id="{589EF7A8-BAB6-459C-9B6C-870C366E8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228" name="椭圆 102">
                <a:extLst>
                  <a:ext uri="{FF2B5EF4-FFF2-40B4-BE49-F238E27FC236}">
                    <a16:creationId xmlns:a16="http://schemas.microsoft.com/office/drawing/2014/main" id="{059A9A4D-4202-40F2-8C31-E1CEB73E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29" name="椭圆 103">
                <a:extLst>
                  <a:ext uri="{FF2B5EF4-FFF2-40B4-BE49-F238E27FC236}">
                    <a16:creationId xmlns:a16="http://schemas.microsoft.com/office/drawing/2014/main" id="{47452F98-B60A-47A0-8E75-97B29B86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0" name="椭圆 104">
                <a:extLst>
                  <a:ext uri="{FF2B5EF4-FFF2-40B4-BE49-F238E27FC236}">
                    <a16:creationId xmlns:a16="http://schemas.microsoft.com/office/drawing/2014/main" id="{21E4422A-3E78-4802-A39E-B2A4602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椭圆 105">
                <a:extLst>
                  <a:ext uri="{FF2B5EF4-FFF2-40B4-BE49-F238E27FC236}">
                    <a16:creationId xmlns:a16="http://schemas.microsoft.com/office/drawing/2014/main" id="{FF05AFDA-56C0-4C42-94B6-62871B2F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椭圆 106">
                <a:extLst>
                  <a:ext uri="{FF2B5EF4-FFF2-40B4-BE49-F238E27FC236}">
                    <a16:creationId xmlns:a16="http://schemas.microsoft.com/office/drawing/2014/main" id="{B6DE69DE-8142-477B-87BD-CA5A43562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3" name="椭圆 107">
                <a:extLst>
                  <a:ext uri="{FF2B5EF4-FFF2-40B4-BE49-F238E27FC236}">
                    <a16:creationId xmlns:a16="http://schemas.microsoft.com/office/drawing/2014/main" id="{BDCD7BFF-53CC-4815-BB1B-7D6651FC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4" name="椭圆 108">
                <a:extLst>
                  <a:ext uri="{FF2B5EF4-FFF2-40B4-BE49-F238E27FC236}">
                    <a16:creationId xmlns:a16="http://schemas.microsoft.com/office/drawing/2014/main" id="{AA1D46C8-5EAB-408F-90A9-D13402B9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5" name="椭圆 109">
                <a:extLst>
                  <a:ext uri="{FF2B5EF4-FFF2-40B4-BE49-F238E27FC236}">
                    <a16:creationId xmlns:a16="http://schemas.microsoft.com/office/drawing/2014/main" id="{E1717CCB-7913-4A54-8E77-792E7C8F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6" name="椭圆 110">
                <a:extLst>
                  <a:ext uri="{FF2B5EF4-FFF2-40B4-BE49-F238E27FC236}">
                    <a16:creationId xmlns:a16="http://schemas.microsoft.com/office/drawing/2014/main" id="{6CAA747A-F552-4B5D-87D4-01317738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7" name="椭圆 111">
                <a:extLst>
                  <a:ext uri="{FF2B5EF4-FFF2-40B4-BE49-F238E27FC236}">
                    <a16:creationId xmlns:a16="http://schemas.microsoft.com/office/drawing/2014/main" id="{A7ADD385-B4FF-45A0-B8D5-CAAA47F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8" name="椭圆 112">
                <a:extLst>
                  <a:ext uri="{FF2B5EF4-FFF2-40B4-BE49-F238E27FC236}">
                    <a16:creationId xmlns:a16="http://schemas.microsoft.com/office/drawing/2014/main" id="{BEAF52E8-709D-48AE-9618-A853BEE1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9" name="椭圆 113">
                <a:extLst>
                  <a:ext uri="{FF2B5EF4-FFF2-40B4-BE49-F238E27FC236}">
                    <a16:creationId xmlns:a16="http://schemas.microsoft.com/office/drawing/2014/main" id="{6F5F6AA3-0DF5-4060-ACDD-DB3ADCD2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0" name="椭圆 114">
                <a:extLst>
                  <a:ext uri="{FF2B5EF4-FFF2-40B4-BE49-F238E27FC236}">
                    <a16:creationId xmlns:a16="http://schemas.microsoft.com/office/drawing/2014/main" id="{6438B62E-2197-4E84-88C0-CBFDDAEF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1" name="椭圆 115">
                <a:extLst>
                  <a:ext uri="{FF2B5EF4-FFF2-40B4-BE49-F238E27FC236}">
                    <a16:creationId xmlns:a16="http://schemas.microsoft.com/office/drawing/2014/main" id="{93369E7E-748C-428D-B53C-BA80702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2" name="椭圆 116">
                <a:extLst>
                  <a:ext uri="{FF2B5EF4-FFF2-40B4-BE49-F238E27FC236}">
                    <a16:creationId xmlns:a16="http://schemas.microsoft.com/office/drawing/2014/main" id="{9437C635-0071-4608-A625-D9412FD5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3" name="椭圆 117">
                <a:extLst>
                  <a:ext uri="{FF2B5EF4-FFF2-40B4-BE49-F238E27FC236}">
                    <a16:creationId xmlns:a16="http://schemas.microsoft.com/office/drawing/2014/main" id="{E0DC4891-7F8F-4DD4-BDA9-6686EA9C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4" name="TextBox 97">
              <a:extLst>
                <a:ext uri="{FF2B5EF4-FFF2-40B4-BE49-F238E27FC236}">
                  <a16:creationId xmlns:a16="http://schemas.microsoft.com/office/drawing/2014/main" id="{47F953D6-9D8C-4E0F-9B11-35536DDF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3" y="1122785"/>
              <a:ext cx="2226941" cy="53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" name="等腰三角形 99">
              <a:extLst>
                <a:ext uri="{FF2B5EF4-FFF2-40B4-BE49-F238E27FC236}">
                  <a16:creationId xmlns:a16="http://schemas.microsoft.com/office/drawing/2014/main" id="{3CF634F2-C54E-4534-84CE-881A33F112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矩形 100">
              <a:extLst>
                <a:ext uri="{FF2B5EF4-FFF2-40B4-BE49-F238E27FC236}">
                  <a16:creationId xmlns:a16="http://schemas.microsoft.com/office/drawing/2014/main" id="{B99C3B16-E721-4F54-87D6-7AB8DD05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7" y="467605"/>
              <a:ext cx="2557065" cy="57743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7" name="TextBox 101">
              <a:extLst>
                <a:ext uri="{FF2B5EF4-FFF2-40B4-BE49-F238E27FC236}">
                  <a16:creationId xmlns:a16="http://schemas.microsoft.com/office/drawing/2014/main" id="{D6EFF513-5864-4BEF-9C79-E7C2ABAC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21" y="438279"/>
              <a:ext cx="2010918" cy="61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学会学习</a:t>
              </a:r>
            </a:p>
          </p:txBody>
        </p:sp>
        <p:sp>
          <p:nvSpPr>
            <p:cNvPr id="257" name="TextBox 97">
              <a:extLst>
                <a:ext uri="{FF2B5EF4-FFF2-40B4-BE49-F238E27FC236}">
                  <a16:creationId xmlns:a16="http://schemas.microsoft.com/office/drawing/2014/main" id="{D1022782-9122-4A99-A49A-58156859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7" y="1603981"/>
              <a:ext cx="2478147" cy="1357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自主学习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发现学习热点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937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主范式的应用</a:t>
            </a:r>
          </a:p>
          <a:p>
            <a:r>
              <a:rPr lang="en-US" altLang="zh-CN" dirty="0"/>
              <a:t>(</a:t>
            </a:r>
            <a:r>
              <a:rPr lang="en-US" altLang="zh-CN" dirty="0" smtClean="0"/>
              <a:t>1) </a:t>
            </a:r>
            <a:r>
              <a:rPr lang="zh-CN" altLang="en-US" dirty="0" smtClean="0"/>
              <a:t>求公式的成真赋值和成假赋值</a:t>
            </a:r>
          </a:p>
          <a:p>
            <a:pPr lvl="1"/>
            <a:r>
              <a:rPr lang="zh-CN" altLang="en-US" dirty="0" smtClean="0"/>
              <a:t>设公式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个命题变项</a:t>
            </a:r>
            <a:r>
              <a:rPr lang="en-US" altLang="zh-CN" dirty="0" smtClean="0"/>
              <a:t>, A</a:t>
            </a:r>
            <a:r>
              <a:rPr lang="zh-CN" altLang="en-US" dirty="0" smtClean="0"/>
              <a:t>的主析取范式有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个极小项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个成真赋值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它们是极小项下标的二进制表示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其余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-s</a:t>
            </a:r>
            <a:r>
              <a:rPr lang="zh-CN" altLang="en-US" dirty="0" smtClean="0"/>
              <a:t>个赋值都是成假赋值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6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7</a:t>
            </a:r>
          </a:p>
          <a:p>
            <a:pPr lvl="2"/>
            <a:r>
              <a:rPr lang="zh-CN" altLang="en-US" dirty="0" smtClean="0"/>
              <a:t>成真赋值为 </a:t>
            </a:r>
            <a:r>
              <a:rPr lang="en-US" altLang="zh-CN" dirty="0" smtClean="0"/>
              <a:t>001, 011, 101, 110, 111</a:t>
            </a:r>
            <a:r>
              <a:rPr lang="en-US" altLang="zh-CN" dirty="0"/>
              <a:t>;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成假赋值为 </a:t>
            </a:r>
            <a:r>
              <a:rPr lang="en-US" altLang="zh-CN" dirty="0" smtClean="0"/>
              <a:t>000, 010, 100. 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类似地，由主合取范式也立即求出成假赋值和成真赋值</a:t>
            </a:r>
            <a:r>
              <a:rPr lang="en-US" altLang="zh-CN" dirty="0" smtClean="0"/>
              <a:t>. </a:t>
            </a:r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可类似上文描述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2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937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主范式的应用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判断公式的类型</a:t>
            </a:r>
          </a:p>
          <a:p>
            <a:pPr lvl="1"/>
            <a:r>
              <a:rPr lang="zh-CN" altLang="en-US" dirty="0" smtClean="0"/>
              <a:t> 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个命题变项</a:t>
            </a:r>
            <a:r>
              <a:rPr lang="en-US" altLang="zh-CN" dirty="0" smtClean="0"/>
              <a:t>, </a:t>
            </a:r>
          </a:p>
          <a:p>
            <a:pPr lvl="2"/>
            <a:r>
              <a:rPr lang="en-US" altLang="zh-CN" dirty="0" smtClean="0"/>
              <a:t> A</a:t>
            </a:r>
            <a:r>
              <a:rPr lang="zh-CN" altLang="en-US" dirty="0" smtClean="0"/>
              <a:t>为重言式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的主析取范式含全部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个极小项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468150" lvl="2" indent="0">
              <a:buNone/>
            </a:pPr>
            <a:r>
              <a:rPr lang="zh-CN" altLang="en-US" dirty="0" smtClean="0"/>
              <a:t>                     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的主合取范式不含任何极大项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 A</a:t>
            </a:r>
            <a:r>
              <a:rPr lang="zh-CN" altLang="en-US" dirty="0" smtClean="0"/>
              <a:t>为矛盾式 </a:t>
            </a:r>
            <a:r>
              <a:rPr lang="zh-CN" altLang="en-US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的主合析取范式含全部</a:t>
            </a:r>
            <a:r>
              <a:rPr lang="en-US" altLang="zh-CN" dirty="0" smtClean="0"/>
              <a:t>2</a:t>
            </a:r>
            <a:r>
              <a:rPr lang="en-US" altLang="zh-CN" baseline="30000" dirty="0"/>
              <a:t>n</a:t>
            </a:r>
            <a:r>
              <a:rPr lang="zh-CN" altLang="en-US" dirty="0" smtClean="0"/>
              <a:t>个极大项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468150" lvl="2" indent="0">
              <a:buNone/>
            </a:pPr>
            <a:r>
              <a:rPr lang="zh-CN" altLang="en-US" dirty="0" smtClean="0"/>
              <a:t>                      </a:t>
            </a:r>
            <a:r>
              <a:rPr lang="zh-CN" altLang="en-US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的主析取范式不含任何极小项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0.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 A</a:t>
            </a:r>
            <a:r>
              <a:rPr lang="zh-CN" altLang="en-US" dirty="0" smtClean="0"/>
              <a:t>为非重言式的可满足式    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468150" lvl="2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              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的主析取范式中至少含一个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但不是全部极小项</a:t>
            </a:r>
            <a:r>
              <a:rPr lang="en-US" altLang="zh-CN" dirty="0" smtClean="0"/>
              <a:t>.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468150" lvl="2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              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的主合取范式中至少含一个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但不是全部极大项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92442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  </a:t>
            </a:r>
            <a:r>
              <a:rPr lang="zh-CN" altLang="en-US" dirty="0" smtClean="0"/>
              <a:t>用</a:t>
            </a:r>
            <a:r>
              <a:rPr lang="zh-CN" altLang="en-US" dirty="0"/>
              <a:t>主析取范式判断公式的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(1) A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¬(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 ,  (2) B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p</a:t>
            </a:r>
            <a:r>
              <a:rPr lang="en-US" altLang="zh-CN" dirty="0" smtClean="0">
                <a:sym typeface="Symbol" panose="05050102010706020507" pitchFamily="18" charset="2"/>
              </a:rPr>
              <a:t>(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) ,  (3) </a:t>
            </a:r>
            <a:r>
              <a:rPr lang="en-US" altLang="zh-CN" dirty="0" smtClean="0"/>
              <a:t>C </a:t>
            </a:r>
            <a:r>
              <a:rPr lang="en-US" altLang="zh-CN" dirty="0" smtClean="0">
                <a:sym typeface="Symbol" panose="05050102010706020507" pitchFamily="18" charset="2"/>
              </a:rPr>
              <a:t>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)r .</a:t>
            </a:r>
          </a:p>
          <a:p>
            <a:pPr lvl="1"/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lvl="1" indent="0">
              <a:buNone/>
            </a:pPr>
            <a:r>
              <a:rPr lang="en-US" altLang="zh-CN" dirty="0" smtClean="0"/>
              <a:t>(1) A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¬(¬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 </a:t>
            </a:r>
            <a:r>
              <a:rPr lang="en-US" altLang="zh-CN" dirty="0" smtClean="0">
                <a:sym typeface="Symbol" panose="05050102010706020507" pitchFamily="18" charset="2"/>
              </a:rPr>
              <a:t> 0           </a:t>
            </a:r>
            <a:r>
              <a:rPr lang="zh-CN" altLang="en-US" dirty="0" smtClean="0">
                <a:sym typeface="Symbol" panose="05050102010706020507" pitchFamily="18" charset="2"/>
              </a:rPr>
              <a:t>矛盾式</a:t>
            </a:r>
          </a:p>
          <a:p>
            <a:pPr lvl="1" indent="0">
              <a:spcBef>
                <a:spcPts val="1800"/>
              </a:spcBef>
              <a:buNone/>
            </a:pPr>
            <a:r>
              <a:rPr lang="en-US" altLang="zh-CN" dirty="0" smtClean="0"/>
              <a:t>(2) </a:t>
            </a:r>
            <a:r>
              <a:rPr lang="en-US" altLang="zh-CN" dirty="0" smtClean="0">
                <a:sym typeface="Symbol" panose="05050102010706020507" pitchFamily="18" charset="2"/>
              </a:rPr>
              <a:t>B  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)  1  </a:t>
            </a:r>
            <a:r>
              <a:rPr lang="en-US" altLang="zh-CN" dirty="0" smtClean="0"/>
              <a:t>m0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m2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m3</a:t>
            </a:r>
            <a:r>
              <a:rPr lang="en-US" altLang="zh-CN" dirty="0" smtClean="0">
                <a:sym typeface="Symbol" panose="05050102010706020507" pitchFamily="18" charset="2"/>
              </a:rPr>
              <a:t>       </a:t>
            </a:r>
            <a:r>
              <a:rPr lang="zh-CN" altLang="en-US" dirty="0" smtClean="0">
                <a:sym typeface="Symbol" panose="05050102010706020507" pitchFamily="18" charset="2"/>
              </a:rPr>
              <a:t>重言式</a:t>
            </a:r>
          </a:p>
          <a:p>
            <a:pPr lvl="1" indent="0">
              <a:spcBef>
                <a:spcPts val="18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(3) C  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)r  (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¬q</a:t>
            </a:r>
            <a:r>
              <a:rPr lang="en-US" altLang="zh-CN" dirty="0" smtClean="0">
                <a:sym typeface="Symbol" panose="05050102010706020507" pitchFamily="18" charset="2"/>
              </a:rPr>
              <a:t>)r 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 (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>
                <a:sym typeface="Symbol" panose="05050102010706020507" pitchFamily="18" charset="2"/>
              </a:rPr>
              <a:t>)(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¬q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r)(</a:t>
            </a:r>
            <a:r>
              <a:rPr lang="en-US" altLang="zh-CN" dirty="0" smtClean="0"/>
              <a:t>¬p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(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>
                <a:sym typeface="Symbol" panose="05050102010706020507" pitchFamily="18" charset="2"/>
              </a:rPr>
              <a:t>)(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¬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>
                <a:sym typeface="Symbol" panose="05050102010706020507" pitchFamily="18" charset="2"/>
              </a:rPr>
              <a:t>)(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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7</a:t>
            </a:r>
            <a:r>
              <a:rPr lang="en-US" altLang="zh-CN" dirty="0" smtClean="0">
                <a:sym typeface="Symbol" panose="05050102010706020507" pitchFamily="18" charset="2"/>
              </a:rPr>
              <a:t>          </a:t>
            </a:r>
            <a:r>
              <a:rPr lang="zh-CN" altLang="en-US" dirty="0" smtClean="0">
                <a:sym typeface="Symbol" panose="05050102010706020507" pitchFamily="18" charset="2"/>
              </a:rPr>
              <a:t>非重言式的可满足式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1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628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主范式的应用</a:t>
            </a:r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判断两个公式是否等值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例</a:t>
            </a:r>
            <a:r>
              <a:rPr lang="en-US" altLang="zh-CN" dirty="0" smtClean="0"/>
              <a:t>10  </a:t>
            </a:r>
            <a:r>
              <a:rPr lang="zh-CN" altLang="en-US" dirty="0" smtClean="0"/>
              <a:t>用主析取范式判以下每一组公式是否等值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/>
              <a:t>   ⑴ 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;</a:t>
            </a:r>
          </a:p>
          <a:p>
            <a:pPr marL="216000" lvl="1" indent="0">
              <a:buNone/>
            </a:pPr>
            <a:r>
              <a:rPr lang="en-US" altLang="zh-CN" dirty="0" smtClean="0"/>
              <a:t>   ⑵  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.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4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7</a:t>
            </a:r>
            <a:endParaRPr lang="en-US" altLang="zh-CN" baseline="-25000" dirty="0"/>
          </a:p>
          <a:p>
            <a:pPr marL="216000" lvl="1" indent="0">
              <a:buNone/>
            </a:pPr>
            <a:r>
              <a:rPr lang="en-US" altLang="zh-CN" dirty="0" smtClean="0"/>
              <a:t>       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4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7</a:t>
            </a:r>
          </a:p>
          <a:p>
            <a:pPr marL="216000" lvl="1" indent="0">
              <a:buNone/>
            </a:pPr>
            <a:r>
              <a:rPr lang="en-US" altLang="zh-CN" dirty="0" smtClean="0"/>
              <a:t>       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4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</a:t>
            </a:r>
            <a:r>
              <a:rPr lang="en-US" altLang="zh-CN" baseline="-25000" dirty="0"/>
              <a:t>7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可</a:t>
            </a:r>
            <a:r>
              <a:rPr lang="zh-CN" altLang="en-US" dirty="0" smtClean="0"/>
              <a:t>见，⑴中的两公式等值，而⑵的不等值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7397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主范式的应用</a:t>
            </a:r>
          </a:p>
          <a:p>
            <a:r>
              <a:rPr lang="en-US" altLang="zh-CN" dirty="0" smtClean="0"/>
              <a:t>(4)  </a:t>
            </a:r>
            <a:r>
              <a:rPr lang="zh-CN" altLang="en-US" dirty="0" smtClean="0"/>
              <a:t>解某些实际问题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某单位要从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三人中选派若干人出国考察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需满足下   述条件</a:t>
            </a:r>
            <a:r>
              <a:rPr lang="en-US" altLang="zh-CN" dirty="0" smtClean="0"/>
              <a:t>: (1)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必须去</a:t>
            </a:r>
            <a:r>
              <a:rPr lang="en-US" altLang="zh-CN" dirty="0" smtClean="0"/>
              <a:t>; (2)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B</a:t>
            </a:r>
            <a:r>
              <a:rPr lang="zh-CN" altLang="en-US" dirty="0" smtClean="0"/>
              <a:t>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不能去</a:t>
            </a:r>
            <a:r>
              <a:rPr lang="en-US" altLang="zh-CN" dirty="0" smtClean="0"/>
              <a:t>; (3) 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必须去一人且只能去一人</a:t>
            </a:r>
            <a:r>
              <a:rPr lang="en-US" altLang="zh-CN" dirty="0" smtClean="0"/>
              <a:t>. </a:t>
            </a:r>
            <a:r>
              <a:rPr lang="zh-CN" altLang="en-US" dirty="0" smtClean="0"/>
              <a:t>问有几种可能的选派方案</a:t>
            </a:r>
            <a:r>
              <a:rPr lang="en-US" altLang="zh-CN" dirty="0" smtClean="0"/>
              <a:t>?</a:t>
            </a:r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记</a:t>
            </a:r>
            <a:r>
              <a:rPr lang="en-US" altLang="zh-CN" dirty="0" smtClean="0"/>
              <a:t>p: </a:t>
            </a:r>
            <a:r>
              <a:rPr lang="zh-CN" altLang="en-US" dirty="0" smtClean="0"/>
              <a:t>派</a:t>
            </a:r>
            <a:r>
              <a:rPr lang="en-US" altLang="zh-CN" dirty="0" smtClean="0"/>
              <a:t>A</a:t>
            </a:r>
            <a:r>
              <a:rPr lang="zh-CN" altLang="en-US" dirty="0" smtClean="0"/>
              <a:t>去</a:t>
            </a:r>
            <a:r>
              <a:rPr lang="en-US" altLang="zh-CN" dirty="0" smtClean="0"/>
              <a:t>, q: </a:t>
            </a:r>
            <a:r>
              <a:rPr lang="zh-CN" altLang="en-US" dirty="0" smtClean="0"/>
              <a:t>派</a:t>
            </a:r>
            <a:r>
              <a:rPr lang="en-US" altLang="zh-CN" dirty="0" smtClean="0"/>
              <a:t>B</a:t>
            </a:r>
            <a:r>
              <a:rPr lang="zh-CN" altLang="en-US" dirty="0" smtClean="0"/>
              <a:t>去</a:t>
            </a:r>
            <a:r>
              <a:rPr lang="en-US" altLang="zh-CN" dirty="0" smtClean="0"/>
              <a:t>, r: </a:t>
            </a:r>
            <a:r>
              <a:rPr lang="zh-CN" altLang="en-US" dirty="0" smtClean="0"/>
              <a:t>派</a:t>
            </a:r>
            <a:r>
              <a:rPr lang="en-US" altLang="zh-CN" dirty="0" smtClean="0"/>
              <a:t>C</a:t>
            </a:r>
            <a:r>
              <a:rPr lang="zh-CN" altLang="en-US" dirty="0" smtClean="0"/>
              <a:t>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各命题可符号为</a:t>
            </a:r>
          </a:p>
          <a:p>
            <a:pPr marL="216000" lvl="1" indent="0" algn="ctr">
              <a:buNone/>
            </a:pPr>
            <a:r>
              <a:rPr lang="en-US" altLang="zh-CN" dirty="0" smtClean="0"/>
              <a:t>(1)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,  (2) 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r,  (3) 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.</a:t>
            </a:r>
          </a:p>
          <a:p>
            <a:pPr lvl="1" indent="0">
              <a:buNone/>
            </a:pPr>
            <a:r>
              <a:rPr lang="zh-CN" altLang="en-US" dirty="0" smtClean="0"/>
              <a:t>问题转化为求下式的成真赋值</a:t>
            </a:r>
          </a:p>
          <a:p>
            <a:pPr marL="216000" lvl="1" indent="0" algn="ctr">
              <a:buNone/>
            </a:pPr>
            <a:r>
              <a:rPr lang="en-US" altLang="zh-CN" dirty="0" smtClean="0"/>
              <a:t>A=(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24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主范式的应用：</a:t>
            </a:r>
            <a:r>
              <a:rPr lang="en-US" altLang="zh-CN" dirty="0" smtClean="0"/>
              <a:t>(</a:t>
            </a:r>
            <a:r>
              <a:rPr lang="en-US" altLang="zh-CN" dirty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</a:t>
            </a:r>
            <a:r>
              <a:rPr lang="zh-CN" altLang="en-US" dirty="0"/>
              <a:t>某些实际</a:t>
            </a:r>
            <a:r>
              <a:rPr lang="zh-CN" altLang="en-US" dirty="0" smtClean="0"/>
              <a:t>问题</a:t>
            </a:r>
          </a:p>
          <a:p>
            <a:pPr lvl="1"/>
            <a:r>
              <a:rPr lang="zh-CN" altLang="en-US" dirty="0" smtClean="0"/>
              <a:t>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):</a:t>
            </a:r>
            <a:r>
              <a:rPr lang="zh-CN" altLang="en-US" dirty="0" smtClean="0"/>
              <a:t>  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</a:t>
            </a:r>
          </a:p>
          <a:p>
            <a:pPr lvl="1" indent="0">
              <a:buNone/>
            </a:pPr>
            <a:r>
              <a:rPr lang="en-US" altLang="zh-CN" dirty="0" smtClean="0"/>
              <a:t>A =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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 (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solidFill>
                  <a:srgbClr val="FF0000"/>
                </a:solidFill>
              </a:rPr>
              <a:t>(r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dirty="0" smtClean="0">
                <a:solidFill>
                  <a:srgbClr val="FF0000"/>
                </a:solidFill>
              </a:rPr>
              <a:t>r)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 (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(r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q)) </a:t>
            </a:r>
          </a:p>
          <a:p>
            <a:pPr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(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(</a:t>
            </a:r>
            <a:r>
              <a:rPr lang="en-US" altLang="zh-CN" dirty="0" smtClean="0"/>
              <a:t>(r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</a:p>
          <a:p>
            <a:pPr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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(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 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m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endParaRPr lang="en-US" altLang="zh-CN" baseline="-25000" dirty="0"/>
          </a:p>
          <a:p>
            <a:pPr marL="216000" lvl="1" indent="0"/>
            <a:r>
              <a:rPr lang="zh-CN" altLang="en-US" dirty="0" smtClean="0"/>
              <a:t>可见，公式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的成真赋值</a:t>
            </a:r>
            <a:r>
              <a:rPr lang="zh-CN" altLang="en-US" dirty="0"/>
              <a:t>为</a:t>
            </a:r>
            <a:r>
              <a:rPr lang="en-US" altLang="zh-CN" dirty="0" smtClean="0"/>
              <a:t>101, 010 .</a:t>
            </a:r>
          </a:p>
          <a:p>
            <a:pPr lvl="1"/>
            <a:r>
              <a:rPr lang="zh-CN" altLang="en-US" dirty="0" smtClean="0"/>
              <a:t>所以，有两种可选方案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1, </a:t>
            </a:r>
            <a:r>
              <a:rPr lang="zh-CN" altLang="en-US" dirty="0" smtClean="0"/>
              <a:t>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去</a:t>
            </a:r>
            <a:r>
              <a:rPr lang="en-US" altLang="zh-CN" dirty="0" smtClean="0"/>
              <a:t>; 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2, </a:t>
            </a:r>
            <a:r>
              <a:rPr lang="zh-CN" altLang="en-US" dirty="0" smtClean="0"/>
              <a:t>派</a:t>
            </a:r>
            <a:r>
              <a:rPr lang="en-US" altLang="zh-CN" dirty="0" smtClean="0"/>
              <a:t>B</a:t>
            </a:r>
            <a:r>
              <a:rPr lang="zh-CN" altLang="en-US" dirty="0" smtClean="0"/>
              <a:t>去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182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主范式与真值表</a:t>
                </a:r>
              </a:p>
              <a:p>
                <a:r>
                  <a:rPr lang="zh-CN" altLang="en-US" dirty="0" smtClean="0"/>
                  <a:t>主范式与真值表是描述命题公式的两种等价的标准形式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主析取范式的极小项与真值表的成真赋值一一对应</a:t>
                </a:r>
                <a:r>
                  <a:rPr lang="en-US" altLang="zh-CN" dirty="0" smtClean="0"/>
                  <a:t>;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>
                    <a:sym typeface="Symbol" panose="05050102010706020507" pitchFamily="18" charset="2"/>
                  </a:rPr>
                  <a:t>(2)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主合取范式的极大项与真值表的成假赋值一一对应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zh-CN" altLang="en-US" dirty="0" smtClean="0"/>
                  <a:t>由真值表确定主范式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成真赋值确定极小项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赋值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对应变项本身</a:t>
                </a:r>
                <a:r>
                  <a:rPr lang="en-US" altLang="zh-CN" dirty="0" smtClean="0"/>
                  <a:t>, F</a:t>
                </a:r>
                <a:r>
                  <a:rPr lang="zh-CN" altLang="en-US" dirty="0" smtClean="0"/>
                  <a:t>对应变项的否定</a:t>
                </a:r>
                <a:r>
                  <a:rPr lang="en-US" altLang="zh-CN" dirty="0" smtClean="0"/>
                  <a:t> ;</a:t>
                </a:r>
              </a:p>
              <a:p>
                <a:pPr lvl="1"/>
                <a:r>
                  <a:rPr lang="zh-CN" altLang="en-US" dirty="0" smtClean="0"/>
                  <a:t>成假赋值确定极大项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赋值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对应变项本身</a:t>
                </a:r>
                <a:r>
                  <a:rPr lang="en-US" altLang="zh-CN" dirty="0" smtClean="0"/>
                  <a:t>, T</a:t>
                </a:r>
                <a:r>
                  <a:rPr lang="zh-CN" altLang="en-US" dirty="0" smtClean="0"/>
                  <a:t>对应变项的否定 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反之，也可以根据主析取范式或者主合取范式写出超值表 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个命题变项的主析取（主合取）范式共有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与真值表个数相同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182316"/>
              </a:xfrm>
              <a:blipFill>
                <a:blip r:embed="rId3"/>
                <a:stretch>
                  <a:fillRect l="-1311" t="-1765" r="-1311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782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主范式与真值表</a:t>
            </a:r>
          </a:p>
          <a:p>
            <a:r>
              <a:rPr lang="zh-CN" altLang="en-US" dirty="0" smtClean="0"/>
              <a:t>主析取范式与主合取范式可相互确定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主析取范式的极小项个数与主合取范式的极大项个数之和为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;</a:t>
            </a:r>
          </a:p>
          <a:p>
            <a:pPr lvl="1"/>
            <a:r>
              <a:rPr lang="zh-CN" altLang="en-US" dirty="0" smtClean="0"/>
              <a:t>全体极小项和极大项的十进制下角标形成序列</a:t>
            </a:r>
            <a:r>
              <a:rPr lang="en-US" altLang="zh-CN" dirty="0" smtClean="0"/>
              <a:t>: 0,1,2,…,2</a:t>
            </a:r>
            <a:r>
              <a:rPr lang="en-US" altLang="zh-CN" baseline="30000" dirty="0" smtClean="0"/>
              <a:t>n</a:t>
            </a:r>
            <a:r>
              <a:rPr lang="en-US" altLang="zh-CN" dirty="0"/>
              <a:t>-1</a:t>
            </a:r>
            <a:r>
              <a:rPr lang="en-US" altLang="zh-CN" dirty="0" smtClean="0"/>
              <a:t>;</a:t>
            </a:r>
          </a:p>
          <a:p>
            <a:pPr lvl="2"/>
            <a:r>
              <a:rPr lang="zh-CN" altLang="en-US" dirty="0" smtClean="0"/>
              <a:t>主析取范式中没有出现的下角标是主合取范式中出现的下角标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例</a:t>
            </a:r>
            <a:r>
              <a:rPr lang="en-US" altLang="zh-CN" dirty="0"/>
              <a:t>12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个命题变项</a:t>
            </a:r>
            <a:r>
              <a:rPr lang="en-US" altLang="zh-CN" dirty="0"/>
              <a:t>,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m</a:t>
            </a:r>
            <a:r>
              <a:rPr lang="en-US" altLang="zh-CN" baseline="-25000" dirty="0"/>
              <a:t>7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求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的主合取范式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sym typeface="Symbol" panose="05050102010706020507" pitchFamily="18" charset="2"/>
              </a:rPr>
              <a:t>解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ym typeface="Symbol" panose="05050102010706020507" pitchFamily="18" charset="2"/>
              </a:rPr>
              <a:t>由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的主析取范式极小项的下角标</a:t>
            </a:r>
            <a:r>
              <a:rPr lang="en-US" altLang="zh-CN" dirty="0" smtClean="0">
                <a:sym typeface="Symbol" panose="05050102010706020507" pitchFamily="18" charset="2"/>
              </a:rPr>
              <a:t>1,3,7</a:t>
            </a:r>
            <a:r>
              <a:rPr lang="zh-CN" altLang="en-US" dirty="0" smtClean="0">
                <a:sym typeface="Symbol" panose="05050102010706020507" pitchFamily="18" charset="2"/>
              </a:rPr>
              <a:t>可知，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的主</a:t>
            </a:r>
            <a:r>
              <a:rPr lang="zh-CN" altLang="en-US" dirty="0" smtClean="0">
                <a:sym typeface="Symbol" panose="05050102010706020507" pitchFamily="18" charset="2"/>
              </a:rPr>
              <a:t>合取范式极</a:t>
            </a:r>
            <a:r>
              <a:rPr lang="zh-CN" altLang="en-US" dirty="0">
                <a:sym typeface="Symbol" panose="05050102010706020507" pitchFamily="18" charset="2"/>
              </a:rPr>
              <a:t>大</a:t>
            </a:r>
            <a:r>
              <a:rPr lang="zh-CN" altLang="en-US" dirty="0" smtClean="0">
                <a:sym typeface="Symbol" panose="05050102010706020507" pitchFamily="18" charset="2"/>
              </a:rPr>
              <a:t>项的下角标为</a:t>
            </a:r>
            <a:r>
              <a:rPr lang="en-US" altLang="zh-CN" dirty="0" smtClean="0">
                <a:sym typeface="Symbol" panose="05050102010706020507" pitchFamily="18" charset="2"/>
              </a:rPr>
              <a:t>0,2,4,5,6, </a:t>
            </a:r>
            <a:r>
              <a:rPr lang="zh-CN" altLang="en-US" dirty="0" smtClean="0">
                <a:sym typeface="Symbol" panose="05050102010706020507" pitchFamily="18" charset="2"/>
              </a:rPr>
              <a:t>所以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的主合取范式如下</a:t>
            </a:r>
          </a:p>
          <a:p>
            <a:pPr marL="216000" lvl="1" indent="0" algn="ctr">
              <a:spcBef>
                <a:spcPts val="1200"/>
              </a:spcBef>
              <a:buNone/>
            </a:pP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4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5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6</a:t>
            </a:r>
            <a:endParaRPr lang="en-US" altLang="zh-CN" baseline="-25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 析取范式与合取范式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二、主范式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0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4428000" cy="646331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dirty="0" smtClean="0">
                <a:solidFill>
                  <a:srgbClr val="0050AA"/>
                </a:solidFill>
              </a:rPr>
              <a:t>2.3 </a:t>
            </a:r>
            <a:r>
              <a:rPr lang="zh-CN" altLang="en-US" dirty="0" smtClean="0">
                <a:solidFill>
                  <a:srgbClr val="0050AA"/>
                </a:solidFill>
              </a:rPr>
              <a:t>联结词的</a:t>
            </a:r>
            <a:r>
              <a:rPr lang="zh-CN" altLang="en-US" dirty="0" smtClean="0">
                <a:solidFill>
                  <a:schemeClr val="tx1"/>
                </a:solidFill>
              </a:rPr>
              <a:t>完备集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0">
                <a:schemeClr val="accent2">
                  <a:lumMod val="40000"/>
                  <a:lumOff val="60000"/>
                </a:schemeClr>
              </a:gs>
              <a:gs pos="25000">
                <a:srgbClr val="FF000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真值函数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联结词的完备集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复合联结词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命题逻辑的基本概念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1"/>
      <p:bldP spid="28" grpId="1"/>
      <p:bldP spid="2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29164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一、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元真值函数的定义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2.6  </a:t>
                </a:r>
                <a:r>
                  <a:rPr lang="zh-CN" altLang="en-US" dirty="0" smtClean="0"/>
                  <a:t>称</a:t>
                </a:r>
                <a:r>
                  <a:rPr lang="en-US" altLang="zh-CN" dirty="0" smtClean="0"/>
                  <a:t>F:{0,1}</a:t>
                </a:r>
                <a:r>
                  <a:rPr lang="en-US" altLang="zh-CN" baseline="44000" dirty="0" smtClean="0"/>
                  <a:t>n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 {0,1} 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元真值函数</a:t>
                </a:r>
                <a:r>
                  <a:rPr lang="en-US" altLang="zh-CN" dirty="0" smtClean="0"/>
                  <a:t>. {</a:t>
                </a:r>
                <a:r>
                  <a:rPr lang="en-US" altLang="zh-CN" dirty="0"/>
                  <a:t>0,1}</a:t>
                </a:r>
                <a:r>
                  <a:rPr lang="en-US" altLang="zh-CN" baseline="44000" dirty="0"/>
                  <a:t>n</a:t>
                </a:r>
                <a:r>
                  <a:rPr lang="en-US" altLang="zh-CN" dirty="0" smtClean="0"/>
                  <a:t>={00…0, 00…1, …, 11…1}, </a:t>
                </a:r>
                <a:r>
                  <a:rPr lang="zh-CN" altLang="en-US" dirty="0" smtClean="0"/>
                  <a:t>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个长为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0,1</a:t>
                </a:r>
                <a:r>
                  <a:rPr lang="zh-CN" altLang="en-US" dirty="0" smtClean="0"/>
                  <a:t>符号串</a:t>
                </a:r>
                <a:r>
                  <a:rPr lang="en-US" altLang="zh-CN" dirty="0" smtClean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 smtClean="0"/>
                  <a:t>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元真值函数 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元真值函数如下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2916439"/>
              </a:xfrm>
              <a:blipFill>
                <a:blip r:embed="rId3"/>
                <a:stretch>
                  <a:fillRect l="-1311" t="-3132" r="-1311" b="-4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 </a:t>
            </a:r>
            <a:r>
              <a:rPr lang="zh-CN" altLang="en-US" smtClean="0"/>
              <a:t>联结词的完备集</a:t>
            </a:r>
            <a:endParaRPr lang="zh-CN" altLang="en-US" dirty="0" smtClean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756974" y="3780000"/>
            <a:ext cx="4678052" cy="2133601"/>
            <a:chOff x="1346" y="2064"/>
            <a:chExt cx="2306" cy="1344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89" y="2064"/>
              <a:ext cx="1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元真值函数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346" y="2400"/>
              <a:ext cx="2306" cy="1008"/>
              <a:chOff x="674" y="2544"/>
              <a:chExt cx="2306" cy="1008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727" y="2973"/>
                <a:ext cx="221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	  0        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      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      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	  0        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      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      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 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674" y="2880"/>
                <a:ext cx="221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674" y="2544"/>
                <a:ext cx="22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674" y="3552"/>
                <a:ext cx="22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029" y="2544"/>
                <a:ext cx="0" cy="100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2" y="2565"/>
                    <a:ext cx="221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FF99"/>
                        </a:solidFill>
                      </a14:hiddenFill>
                    </a:ext>
                    <a:ext uri="{91240B29-F687-4F45-9708-019B960494DF}">
                      <a14:hiddenLine w="63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107763" dir="189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 anchorCtr="0">
                    <a:spAutoFit/>
                  </a:bodyPr>
                  <a:lstStyle/>
                  <a:p>
                    <a:r>
                      <a:rPr lang="en-US" altLang="zh-CN" sz="2400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	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	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	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	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endParaRPr lang="en-US" altLang="zh-CN" b="1" dirty="0">
                      <a:solidFill>
                        <a:srgbClr val="0050AA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" y="2565"/>
                    <a:ext cx="2218" cy="2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68"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0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2161169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 smtClean="0">
                <a:solidFill>
                  <a:srgbClr val="0050AA"/>
                </a:solidFill>
              </a:rPr>
              <a:t>2.1 </a:t>
            </a:r>
            <a:r>
              <a:rPr lang="zh-CN" altLang="en-US" sz="3200" dirty="0" smtClean="0">
                <a:solidFill>
                  <a:srgbClr val="0050AA"/>
                </a:solidFill>
              </a:rPr>
              <a:t>等值</a:t>
            </a:r>
            <a:r>
              <a:rPr lang="zh-CN" altLang="en-US" sz="3200" dirty="0" smtClean="0">
                <a:solidFill>
                  <a:schemeClr val="tx1"/>
                </a:solidFill>
              </a:rPr>
              <a:t>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等值式的定义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常用基本等值式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等值演算与置换规则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5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1181221"/>
              </a:xfrm>
            </p:spPr>
            <p:txBody>
              <a:bodyPr/>
              <a:lstStyle/>
              <a:p>
                <a:r>
                  <a:rPr lang="zh-CN" altLang="en-US" dirty="0" smtClean="0"/>
                  <a:t>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元真值函数 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元真值函数如下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1181221"/>
              </a:xfrm>
              <a:blipFill>
                <a:blip r:embed="rId3"/>
                <a:stretch>
                  <a:fillRect l="-1148" t="-4639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 联结词的完备集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元真值函数的定义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58894" y="2313357"/>
            <a:ext cx="10874213" cy="2943234"/>
            <a:chOff x="1346" y="2064"/>
            <a:chExt cx="2260" cy="1854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89" y="2064"/>
              <a:ext cx="1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2</a:t>
              </a:r>
              <a:r>
                <a:rPr lang="zh-CN" altLang="en-US" sz="2400" b="1" dirty="0" smtClean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元</a:t>
              </a:r>
              <a:r>
                <a:rPr lang="zh-CN" altLang="en-US" sz="2400" b="1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真值函数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346" y="2400"/>
              <a:ext cx="2260" cy="1518"/>
              <a:chOff x="674" y="2544"/>
              <a:chExt cx="2260" cy="1518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689" y="2973"/>
                <a:ext cx="2218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0      0         0         </a:t>
                </a:r>
                <a:r>
                  <a:rPr lang="en-US" altLang="zh-CN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   </a:t>
                </a: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0        0         0         0         0         0         1        1        1         1         1        1        1         1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0      1	   0         0         0        0         1         1         1         1         0        0        0         0         1        1        1  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1      0         0         0         1        1         0         0         1         1         0        0        1         1         0        0        1         1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 smtClean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1      1         0         1         0        1         0         1         0         1         0        1        0         1         0        1        0         1</a:t>
                </a:r>
                <a:endParaRPr lang="en-US" altLang="zh-CN" b="1" dirty="0">
                  <a:solidFill>
                    <a:srgbClr val="0050A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674" y="2880"/>
                <a:ext cx="22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674" y="2544"/>
                <a:ext cx="2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674" y="4062"/>
                <a:ext cx="2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883" y="2544"/>
                <a:ext cx="0" cy="14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50AA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9" y="2565"/>
                    <a:ext cx="2245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FF99"/>
                        </a:solidFill>
                      </a14:hiddenFill>
                    </a:ext>
                    <a:ext uri="{91240B29-F687-4F45-9708-019B960494DF}">
                      <a14:hiddenLine w="63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107763" dir="189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 anchorCtr="0">
                    <a:spAutoFit/>
                  </a:bodyPr>
                  <a:lstStyle/>
                  <a:p>
                    <a:r>
                      <a:rPr lang="en-US" altLang="zh-CN" sz="2400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p   q</a:t>
                    </a:r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	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1" i="0" smtClean="0">
                            <a:solidFill>
                              <a:srgbClr val="0050AA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1" i="0" smtClean="0">
                            <a:solidFill>
                              <a:srgbClr val="0050AA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50AA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50AA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US" altLang="zh-CN" b="1" dirty="0" smtClean="0">
                        <a:solidFill>
                          <a:srgbClr val="0050AA"/>
                        </a:solidFill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0050A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endParaRPr lang="en-US" altLang="zh-CN" b="1" dirty="0">
                      <a:solidFill>
                        <a:srgbClr val="0050AA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" y="2565"/>
                    <a:ext cx="2245" cy="2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3" t="-9211" b="-3026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189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3710503"/>
              </a:xfrm>
            </p:spPr>
            <p:txBody>
              <a:bodyPr/>
              <a:lstStyle/>
              <a:p>
                <a:r>
                  <a:rPr lang="zh-CN" altLang="en-US" dirty="0" smtClean="0"/>
                  <a:t>命题公式与真值函数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每一个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元真值函数都与唯一的一个含有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个变项的主范式等价</a:t>
                </a:r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zh-CN" altLang="en-US" dirty="0" smtClean="0"/>
                  <a:t>例如，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p</a:t>
                </a:r>
                <a:r>
                  <a:rPr lang="en-US" altLang="zh-CN" dirty="0" err="1" smtClean="0">
                    <a:latin typeface="微软雅黑" panose="020B0503020204020204" pitchFamily="34" charset="-122"/>
                    <a:sym typeface="Symbol" panose="05050102010706020507" pitchFamily="18" charset="2"/>
                  </a:rPr>
                  <a:t>∧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q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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3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ym typeface="Symbol" panose="05050102010706020507" pitchFamily="18" charset="2"/>
                  </a:rPr>
                  <a:t>(</a:t>
                </a:r>
                <a:r>
                  <a:rPr lang="en-US" altLang="zh-CN" dirty="0">
                    <a:sym typeface="Symbol" panose="05050102010706020507" pitchFamily="18" charset="2"/>
                  </a:rPr>
                  <a:t>p</a:t>
                </a:r>
                <a:r>
                  <a:rPr lang="en-US" altLang="zh-CN" dirty="0" smtClean="0">
                    <a:latin typeface="微软雅黑" panose="020B0503020204020204" pitchFamily="34" charset="-122"/>
                    <a:sym typeface="Symbol" panose="05050102010706020507" pitchFamily="18" charset="2"/>
                  </a:rPr>
                  <a:t>∧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¬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q)</a:t>
                </a:r>
                <a:r>
                  <a:rPr lang="en-US" altLang="zh-CN" dirty="0" smtClean="0">
                    <a:latin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p</a:t>
                </a:r>
                <a:r>
                  <a:rPr lang="en-US" altLang="zh-CN" dirty="0" err="1">
                    <a:latin typeface="微软雅黑" panose="020B0503020204020204" pitchFamily="34" charset="-122"/>
                    <a:sym typeface="Symbol" panose="05050102010706020507" pitchFamily="18" charset="2"/>
                  </a:rPr>
                  <a:t>∧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q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</a:t>
                </a:r>
                <a:r>
                  <a:rPr lang="en-US" altLang="zh-CN" dirty="0">
                    <a:sym typeface="Symbol" panose="05050102010706020507" pitchFamily="18" charset="2"/>
                  </a:rPr>
                  <a:t>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latin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3</a:t>
                </a:r>
                <a:endParaRPr lang="en-US" altLang="zh-CN" baseline="-25000" dirty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一个含有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个变项的命题公式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都对应惟一的一个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元真值函数 </a:t>
                </a:r>
                <a:r>
                  <a:rPr lang="en-US" altLang="zh-CN" dirty="0" smtClean="0"/>
                  <a:t>F ,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F </a:t>
                </a:r>
                <a:r>
                  <a:rPr lang="zh-CN" altLang="en-US" dirty="0" smtClean="0"/>
                  <a:t>恰好是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的真值表</a:t>
                </a:r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zh-CN" altLang="en-US" dirty="0" smtClean="0"/>
                  <a:t>互相等价的命题公式对应相同真值函数</a:t>
                </a:r>
                <a:r>
                  <a:rPr lang="en-US" altLang="zh-CN" dirty="0" smtClean="0"/>
                  <a:t>. </a:t>
                </a:r>
              </a:p>
              <a:p>
                <a:pPr lvl="2"/>
                <a:r>
                  <a:rPr lang="zh-CN" altLang="en-US" dirty="0" smtClean="0"/>
                  <a:t>例如：</a:t>
                </a:r>
                <a:r>
                  <a:rPr lang="en-US" altLang="zh-CN" dirty="0" err="1" smtClean="0"/>
                  <a:t>p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 smtClean="0"/>
                  <a:t>q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dirty="0" err="1" smtClean="0"/>
                  <a:t>p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 smtClean="0"/>
                  <a:t>q</a:t>
                </a:r>
                <a:r>
                  <a:rPr lang="zh-CN" altLang="en-US" dirty="0" smtClean="0"/>
                  <a:t>都对应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3710503"/>
              </a:xfrm>
              <a:blipFill>
                <a:blip r:embed="rId3"/>
                <a:stretch>
                  <a:fillRect l="-1148" t="-2463" r="-1148" b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 联结词的完备集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n</a:t>
            </a:r>
            <a:r>
              <a:rPr lang="zh-CN" altLang="en-US" smtClean="0"/>
              <a:t>元真值函数的定义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93702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/>
              <a:t>2.7 </a:t>
            </a:r>
            <a:r>
              <a:rPr lang="zh-CN" altLang="en-US" dirty="0" smtClean="0"/>
              <a:t>设</a:t>
            </a:r>
            <a:r>
              <a:rPr lang="en-US" altLang="zh-CN" dirty="0"/>
              <a:t>S</a:t>
            </a:r>
            <a:r>
              <a:rPr lang="zh-CN" altLang="en-US" dirty="0"/>
              <a:t>是一个联结词集合，如果任何</a:t>
            </a:r>
            <a:r>
              <a:rPr lang="en-US" altLang="zh-CN" dirty="0"/>
              <a:t>n(n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元</a:t>
            </a:r>
            <a:r>
              <a:rPr lang="zh-CN" altLang="en-US" dirty="0"/>
              <a:t>真值</a:t>
            </a:r>
            <a:r>
              <a:rPr lang="zh-CN" altLang="en-US" dirty="0" smtClean="0"/>
              <a:t>函数</a:t>
            </a:r>
            <a:r>
              <a:rPr lang="zh-CN" altLang="en-US" dirty="0"/>
              <a:t>都可以由仅含</a:t>
            </a:r>
            <a:r>
              <a:rPr lang="en-US" altLang="zh-CN" dirty="0"/>
              <a:t>S</a:t>
            </a:r>
            <a:r>
              <a:rPr lang="zh-CN" altLang="en-US" dirty="0"/>
              <a:t>中的联结词构成</a:t>
            </a:r>
            <a:r>
              <a:rPr lang="zh-CN" altLang="en-US" dirty="0" smtClean="0"/>
              <a:t>的命题公式</a:t>
            </a:r>
            <a:r>
              <a:rPr lang="zh-CN" altLang="en-US" dirty="0"/>
              <a:t>表示，则称</a:t>
            </a:r>
            <a:r>
              <a:rPr lang="en-US" altLang="zh-CN" dirty="0"/>
              <a:t>S</a:t>
            </a:r>
            <a:r>
              <a:rPr lang="zh-CN" altLang="en-US" dirty="0" smtClean="0"/>
              <a:t>是一个联结词</a:t>
            </a:r>
            <a:r>
              <a:rPr lang="zh-CN" altLang="en-US" dirty="0"/>
              <a:t>完备</a:t>
            </a:r>
            <a:r>
              <a:rPr lang="zh-CN" altLang="en-US" dirty="0" smtClean="0"/>
              <a:t>集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S</a:t>
            </a:r>
            <a:r>
              <a:rPr lang="zh-CN" altLang="en-US" dirty="0"/>
              <a:t>是联结词完备集</a:t>
            </a:r>
            <a:r>
              <a:rPr lang="en-US" altLang="zh-CN" dirty="0"/>
              <a:t>, </a:t>
            </a:r>
            <a:r>
              <a:rPr lang="zh-CN" altLang="en-US" dirty="0"/>
              <a:t>则任何命题公式都可由</a:t>
            </a:r>
            <a:r>
              <a:rPr lang="en-US" altLang="zh-CN" dirty="0"/>
              <a:t>S</a:t>
            </a:r>
            <a:r>
              <a:rPr lang="zh-CN" altLang="en-US" dirty="0"/>
              <a:t>中的联结词表</a:t>
            </a:r>
            <a:r>
              <a:rPr lang="zh-CN" altLang="en-US" dirty="0" smtClean="0"/>
              <a:t>示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定理</a:t>
            </a:r>
            <a:r>
              <a:rPr lang="en-US" altLang="zh-CN" dirty="0"/>
              <a:t>2.6  S = 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∨</a:t>
            </a:r>
            <a:r>
              <a:rPr lang="en-US" altLang="zh-CN" dirty="0" smtClean="0"/>
              <a:t>}</a:t>
            </a:r>
            <a:r>
              <a:rPr lang="zh-CN" altLang="en-US" dirty="0"/>
              <a:t>是联结词完备</a:t>
            </a:r>
            <a:r>
              <a:rPr lang="zh-CN" altLang="en-US" dirty="0" smtClean="0"/>
              <a:t>集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证明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因为任何</a:t>
            </a:r>
            <a:r>
              <a:rPr lang="en-US" altLang="zh-CN" dirty="0"/>
              <a:t>n(n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1)</a:t>
            </a:r>
            <a:r>
              <a:rPr lang="zh-CN" altLang="en-US" dirty="0"/>
              <a:t>元真值</a:t>
            </a:r>
            <a:r>
              <a:rPr lang="zh-CN" altLang="en-US" dirty="0" smtClean="0"/>
              <a:t>函数都与唯一的一个主范式等价，而在主范式中仅含有联结词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/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是联结词完备集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证法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由主范式存在性定理可知，任何命题公式都有唯一的主范式，</a:t>
            </a:r>
            <a:r>
              <a:rPr lang="zh-CN" altLang="en-US" dirty="0"/>
              <a:t>而在主范式中仅含有联结词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dirty="0"/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∨</a:t>
            </a:r>
            <a:r>
              <a:rPr lang="zh-CN" altLang="en-US" dirty="0"/>
              <a:t>，所以</a:t>
            </a:r>
            <a:r>
              <a:rPr lang="en-US" altLang="zh-CN" dirty="0"/>
              <a:t>S</a:t>
            </a:r>
            <a:r>
              <a:rPr lang="zh-CN" altLang="en-US" dirty="0"/>
              <a:t>是联结词完备</a:t>
            </a:r>
            <a:r>
              <a:rPr lang="zh-CN" altLang="en-US" dirty="0" smtClean="0"/>
              <a:t>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 联结词的完备集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二、联结词的完备集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6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70646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2.7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是一个联结词集合，如果任何</a:t>
            </a:r>
            <a:r>
              <a:rPr lang="en-US" altLang="zh-CN" dirty="0" smtClean="0"/>
              <a:t>n(n</a:t>
            </a:r>
            <a:r>
              <a:rPr lang="en-US" altLang="zh-CN" dirty="0" smtClean="0">
                <a:sym typeface="Symbol" panose="05050102010706020507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元真值函数都可以由仅含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中的联结词构成的命题公式表示，则称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是一个联结词完备集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推论</a:t>
            </a:r>
            <a:r>
              <a:rPr lang="zh-CN" altLang="en-US" dirty="0" smtClean="0"/>
              <a:t> 以下都是联结词完备集</a:t>
            </a:r>
          </a:p>
          <a:p>
            <a:pPr lvl="1" indent="0">
              <a:buNone/>
            </a:pPr>
            <a:r>
              <a:rPr lang="en-US" altLang="zh-CN" dirty="0" smtClean="0"/>
              <a:t>(1) S1 = 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}            (2) S2 = 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/>
              <a:t>}</a:t>
            </a:r>
          </a:p>
          <a:p>
            <a:pPr lvl="1" indent="0">
              <a:buNone/>
            </a:pPr>
            <a:r>
              <a:rPr lang="en-US" altLang="zh-CN" dirty="0" smtClean="0"/>
              <a:t>(3) S3 = 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}          (4) S4 = 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          (5) S5 = 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: </a:t>
            </a:r>
            <a:r>
              <a:rPr lang="en-US" altLang="zh-CN" sz="2800" b="1" dirty="0">
                <a:ea typeface="楷体_GB2312" panose="02010609030101010101" pitchFamily="49" charset="-122"/>
              </a:rPr>
              <a:t>(1)</a:t>
            </a:r>
            <a:r>
              <a:rPr lang="zh-CN" altLang="en-US" sz="2800" b="1" dirty="0">
                <a:ea typeface="楷体_GB2312" panose="02010609030101010101" pitchFamily="49" charset="-122"/>
              </a:rPr>
              <a:t>和</a:t>
            </a:r>
            <a:r>
              <a:rPr lang="en-US" altLang="zh-CN" sz="2800" b="1" dirty="0">
                <a:ea typeface="楷体_GB2312" panose="02010609030101010101" pitchFamily="49" charset="-122"/>
              </a:rPr>
              <a:t>(2)</a:t>
            </a:r>
            <a:r>
              <a:rPr lang="zh-CN" altLang="en-US" sz="2800" b="1" dirty="0">
                <a:ea typeface="楷体_GB2312" panose="02010609030101010101" pitchFamily="49" charset="-122"/>
              </a:rPr>
              <a:t>是在联结词完备集中加入新的联结词后仍为完备集</a:t>
            </a:r>
            <a:r>
              <a:rPr lang="en-US" altLang="zh-CN" sz="2800" b="1" dirty="0"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ea typeface="楷体_GB2312" panose="02010609030101010101" pitchFamily="49" charset="-122"/>
            </a:endParaRPr>
          </a:p>
          <a:p>
            <a:pPr lvl="1"/>
            <a:r>
              <a:rPr lang="en-US" altLang="zh-CN" dirty="0" smtClean="0"/>
              <a:t>(3) 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B) ;</a:t>
            </a:r>
          </a:p>
          <a:p>
            <a:pPr lvl="1"/>
            <a:r>
              <a:rPr lang="en-US" altLang="zh-CN" dirty="0" smtClean="0"/>
              <a:t>(4) A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B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B) ;</a:t>
            </a:r>
          </a:p>
          <a:p>
            <a:pPr lvl="1"/>
            <a:r>
              <a:rPr lang="en-US" altLang="zh-CN" dirty="0" smtClean="0"/>
              <a:t>(5)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B</a:t>
            </a:r>
            <a:r>
              <a:rPr lang="en-US" altLang="zh-CN" dirty="0">
                <a:sym typeface="Symbol" panose="05050102010706020507" pitchFamily="18" charset="2"/>
              </a:rPr>
              <a:t> 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B 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 联结词的完备集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二、联结词的完备集</a:t>
            </a:r>
            <a:endParaRPr lang="zh-CN" altLang="en-US" dirty="0" smtClean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57979211"/>
              </p:ext>
            </p:extLst>
          </p:nvPr>
        </p:nvGraphicFramePr>
        <p:xfrm>
          <a:off x="5148000" y="4641449"/>
          <a:ext cx="6480000" cy="151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47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39869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2.8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p, q</a:t>
            </a:r>
            <a:r>
              <a:rPr lang="zh-CN" altLang="en-US" dirty="0" smtClean="0"/>
              <a:t>为两个命题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zh-CN" altLang="en-US" dirty="0" smtClean="0"/>
              <a:t>称作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的与非式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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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), </a:t>
            </a:r>
            <a:r>
              <a:rPr lang="en-US" altLang="zh-CN" dirty="0" smtClean="0">
                <a:sym typeface="Symbol" panose="05050102010706020507" pitchFamily="18" charset="2"/>
              </a:rPr>
              <a:t>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与非联结词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zh-CN" altLang="en-US" dirty="0" smtClean="0"/>
              <a:t>称作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的或非式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), 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或非联结词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2.7  {</a:t>
            </a:r>
            <a:r>
              <a:rPr lang="en-US" altLang="zh-CN" dirty="0" smtClean="0">
                <a:sym typeface="Symbol" panose="05050102010706020507" pitchFamily="18" charset="2"/>
              </a:rPr>
              <a:t></a:t>
            </a:r>
            <a:r>
              <a:rPr lang="en-US" altLang="zh-CN" dirty="0" smtClean="0"/>
              <a:t>}</a:t>
            </a:r>
            <a:r>
              <a:rPr lang="zh-CN" altLang="en-US" dirty="0" smtClean="0"/>
              <a:t>与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为联结词完备集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 众所周知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是联结词完备集，那么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  </a:t>
            </a:r>
            <a:r>
              <a:rPr lang="en-US" altLang="zh-CN" dirty="0" smtClean="0"/>
              <a:t>p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p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            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</a:t>
            </a:r>
            <a:r>
              <a:rPr lang="en-US" altLang="zh-CN" dirty="0" smtClean="0"/>
              <a:t>q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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          </a:t>
            </a:r>
          </a:p>
          <a:p>
            <a:pPr lvl="1"/>
            <a:r>
              <a:rPr lang="zh-CN" altLang="en-US" dirty="0" smtClean="0"/>
              <a:t>得证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为联结词完备集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</a:t>
            </a:r>
            <a:r>
              <a:rPr lang="en-US" altLang="zh-CN" dirty="0" smtClean="0"/>
              <a:t>}</a:t>
            </a:r>
            <a:r>
              <a:rPr lang="zh-CN" altLang="en-US" dirty="0" smtClean="0"/>
              <a:t>类似可证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 联结词的完备集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三、复合联结词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5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300000" y="2340000"/>
            <a:ext cx="5184000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 smtClean="0">
                <a:solidFill>
                  <a:schemeClr val="tx1"/>
                </a:solidFill>
              </a:rPr>
              <a:t>2.4 </a:t>
            </a:r>
            <a:r>
              <a:rPr lang="zh-CN" altLang="en-US" sz="3200" dirty="0" smtClean="0">
                <a:solidFill>
                  <a:schemeClr val="tx1"/>
                </a:solidFill>
              </a:rPr>
              <a:t>可满足性问题</a:t>
            </a:r>
            <a:r>
              <a:rPr lang="zh-CN" altLang="en-US" sz="3200" dirty="0" smtClean="0">
                <a:solidFill>
                  <a:schemeClr val="accent2"/>
                </a:solidFill>
              </a:rPr>
              <a:t>与消解法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00000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00000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可满足性问题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00000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消解规则和消解序列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0000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消解算法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6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1"/>
      <p:bldP spid="28" grpId="1"/>
      <p:bldP spid="2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70646"/>
          </a:xfrm>
        </p:spPr>
        <p:txBody>
          <a:bodyPr/>
          <a:lstStyle/>
          <a:p>
            <a:r>
              <a:rPr lang="zh-CN" altLang="en-US" sz="2800" dirty="0" smtClean="0"/>
              <a:t>命题公式的可满足性可用</a:t>
            </a:r>
            <a:r>
              <a:rPr lang="zh-CN" altLang="en-US" sz="2800" dirty="0" smtClean="0">
                <a:solidFill>
                  <a:srgbClr val="FF0000"/>
                </a:solidFill>
              </a:rPr>
              <a:t>真值表法</a:t>
            </a:r>
            <a:r>
              <a:rPr lang="zh-CN" altLang="en-US" sz="2800" dirty="0" smtClean="0"/>
              <a:t>或</a:t>
            </a:r>
            <a:r>
              <a:rPr lang="zh-CN" altLang="en-US" sz="2800" dirty="0" smtClean="0">
                <a:solidFill>
                  <a:srgbClr val="FF0000"/>
                </a:solidFill>
              </a:rPr>
              <a:t>主范式法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但计算量大</a:t>
            </a:r>
            <a:r>
              <a:rPr lang="en-US" altLang="zh-CN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任何公式都有等价的合取范式，问题归结为</a:t>
            </a:r>
            <a:r>
              <a:rPr lang="zh-CN" altLang="en-US" sz="2800" dirty="0" smtClean="0">
                <a:solidFill>
                  <a:srgbClr val="FF0000"/>
                </a:solidFill>
              </a:rPr>
              <a:t>合取范式的可满足性</a:t>
            </a:r>
            <a:r>
              <a:rPr lang="en-US" altLang="zh-CN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几个约定</a:t>
            </a:r>
            <a:r>
              <a:rPr lang="en-US" altLang="zh-CN" sz="2800" dirty="0" smtClean="0"/>
              <a:t>: </a:t>
            </a:r>
          </a:p>
          <a:p>
            <a:pPr lvl="1"/>
            <a:r>
              <a:rPr lang="zh-CN" altLang="en-US" sz="2600" dirty="0" smtClean="0"/>
              <a:t>简单</a:t>
            </a:r>
            <a:r>
              <a:rPr lang="zh-CN" altLang="en-US" sz="2600" dirty="0"/>
              <a:t>析取式不同时</a:t>
            </a:r>
            <a:r>
              <a:rPr lang="zh-CN" altLang="en-US" sz="2600" dirty="0" smtClean="0"/>
              <a:t>含</a:t>
            </a:r>
            <a:r>
              <a:rPr lang="zh-CN" altLang="en-US" sz="2600" dirty="0"/>
              <a:t>有</a:t>
            </a:r>
            <a:r>
              <a:rPr lang="zh-CN" altLang="en-US" sz="2600" dirty="0" smtClean="0"/>
              <a:t>某个</a:t>
            </a:r>
            <a:r>
              <a:rPr lang="zh-CN" altLang="en-US" sz="2600" dirty="0"/>
              <a:t>命题变项和它的</a:t>
            </a:r>
            <a:r>
              <a:rPr lang="zh-CN" altLang="en-US" sz="2600" dirty="0" smtClean="0"/>
              <a:t>否定，否则永真</a:t>
            </a:r>
            <a:r>
              <a:rPr lang="en-US" altLang="zh-CN" sz="2600" dirty="0" smtClean="0"/>
              <a:t>.</a:t>
            </a:r>
            <a:endParaRPr lang="zh-CN" altLang="en-US" sz="2600" dirty="0"/>
          </a:p>
          <a:p>
            <a:pPr lvl="1"/>
            <a:r>
              <a:rPr lang="zh-CN" altLang="en-US" dirty="0" smtClean="0"/>
              <a:t>不含任何文字的简单析取式称作</a:t>
            </a:r>
            <a:r>
              <a:rPr lang="zh-CN" altLang="en-US" dirty="0" smtClean="0">
                <a:solidFill>
                  <a:srgbClr val="FF0000"/>
                </a:solidFill>
              </a:rPr>
              <a:t>空简单析取式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; </a:t>
            </a:r>
            <a:r>
              <a:rPr lang="zh-CN" altLang="en-US" dirty="0" smtClean="0">
                <a:sym typeface="Symbol" panose="05050102010706020507" pitchFamily="18" charset="2"/>
              </a:rPr>
              <a:t>规定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是不可满足的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S: </a:t>
            </a:r>
            <a:r>
              <a:rPr lang="zh-CN" altLang="en-US" dirty="0" smtClean="0"/>
              <a:t>合取范式</a:t>
            </a:r>
            <a:r>
              <a:rPr lang="en-US" altLang="zh-CN" dirty="0" smtClean="0"/>
              <a:t>;    C: </a:t>
            </a:r>
            <a:r>
              <a:rPr lang="zh-CN" altLang="en-US" dirty="0" smtClean="0"/>
              <a:t>简单析取式</a:t>
            </a:r>
            <a:r>
              <a:rPr lang="en-US" altLang="zh-CN" dirty="0" smtClean="0"/>
              <a:t>;    l: 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ym typeface="Symbol" panose="05050102010706020507" pitchFamily="18" charset="2"/>
              </a:rPr>
              <a:t>: </a:t>
            </a:r>
            <a:r>
              <a:rPr lang="zh-CN" altLang="en-US" dirty="0" smtClean="0">
                <a:sym typeface="Symbol" panose="05050102010706020507" pitchFamily="18" charset="2"/>
              </a:rPr>
              <a:t>命题变项赋值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可带下角标或 </a:t>
            </a:r>
            <a:r>
              <a:rPr lang="en-US" altLang="zh-CN" dirty="0" smtClean="0">
                <a:sym typeface="Symbol" panose="05050102010706020507" pitchFamily="18" charset="2"/>
              </a:rPr>
              <a:t>;     (l),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(S)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(C): </a:t>
            </a:r>
            <a:r>
              <a:rPr lang="zh-CN" altLang="en-US" dirty="0" smtClean="0">
                <a:sym typeface="Symbol" panose="05050102010706020507" pitchFamily="18" charset="2"/>
              </a:rPr>
              <a:t>在赋值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下</a:t>
            </a:r>
            <a:r>
              <a:rPr lang="en-US" altLang="zh-CN" dirty="0" smtClean="0">
                <a:sym typeface="Symbol" panose="05050102010706020507" pitchFamily="18" charset="2"/>
              </a:rPr>
              <a:t>l, S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zh-CN" altLang="en-US" dirty="0" smtClean="0">
                <a:sym typeface="Symbol" panose="05050102010706020507" pitchFamily="18" charset="2"/>
              </a:rPr>
              <a:t>的值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文字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的补</a:t>
            </a:r>
            <a:r>
              <a:rPr lang="en-US" altLang="zh-CN" dirty="0" err="1" smtClean="0"/>
              <a:t>l</a:t>
            </a:r>
            <a:r>
              <a:rPr lang="en-US" altLang="zh-CN" baseline="46000" dirty="0" err="1" smtClean="0"/>
              <a:t>c</a:t>
            </a:r>
            <a:r>
              <a:rPr lang="en-US" altLang="zh-CN" dirty="0" smtClean="0"/>
              <a:t>: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l=p, 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l</a:t>
            </a:r>
            <a:r>
              <a:rPr lang="en-US" altLang="zh-CN" baseline="46000" dirty="0" err="1"/>
              <a:t>c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p;   </a:t>
            </a:r>
            <a:r>
              <a:rPr lang="zh-CN" altLang="en-US" dirty="0" smtClean="0"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ym typeface="Symbol" panose="05050102010706020507" pitchFamily="18" charset="2"/>
              </a:rPr>
              <a:t>l=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p, </a:t>
            </a:r>
            <a:r>
              <a:rPr lang="zh-CN" altLang="en-US" dirty="0" smtClean="0">
                <a:sym typeface="Symbol" panose="05050102010706020507" pitchFamily="18" charset="2"/>
              </a:rPr>
              <a:t>则</a:t>
            </a:r>
            <a:r>
              <a:rPr lang="en-US" altLang="zh-CN" dirty="0" err="1" smtClean="0"/>
              <a:t>l</a:t>
            </a:r>
            <a:r>
              <a:rPr lang="en-US" altLang="zh-CN" baseline="46000" dirty="0" err="1" smtClean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=p .</a:t>
            </a:r>
          </a:p>
          <a:p>
            <a:pPr lvl="1"/>
            <a:r>
              <a:rPr lang="en-US" altLang="zh-CN" dirty="0" smtClean="0"/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S: 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是可满足的当且仅当</a:t>
            </a:r>
            <a:r>
              <a:rPr lang="en-US" altLang="zh-CN" dirty="0" smtClean="0">
                <a:sym typeface="Symbol" panose="05050102010706020507" pitchFamily="18" charset="2"/>
              </a:rPr>
              <a:t>S</a:t>
            </a:r>
            <a:r>
              <a:rPr lang="zh-CN" altLang="en-US" dirty="0" smtClean="0"/>
              <a:t>是可满足的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一、可满足性问题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0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47536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2.9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C1, C2</a:t>
            </a:r>
            <a:r>
              <a:rPr lang="zh-CN" altLang="en-US" dirty="0" smtClean="0"/>
              <a:t>是简单析取式</a:t>
            </a:r>
            <a:r>
              <a:rPr lang="en-US" altLang="zh-CN" dirty="0" smtClean="0"/>
              <a:t>, C1=l</a:t>
            </a:r>
            <a:r>
              <a:rPr lang="en-US" altLang="zh-CN" dirty="0" smtClean="0">
                <a:sym typeface="Symbol" panose="05050102010706020507" pitchFamily="18" charset="2"/>
              </a:rPr>
              <a:t>C1, </a:t>
            </a:r>
            <a:r>
              <a:rPr lang="en-US" altLang="zh-CN" dirty="0" smtClean="0"/>
              <a:t>C2=l</a:t>
            </a:r>
            <a:r>
              <a:rPr lang="en-US" altLang="zh-CN" baseline="46000" dirty="0" smtClean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C2, C1</a:t>
            </a:r>
            <a:r>
              <a:rPr lang="zh-CN" altLang="en-US" dirty="0">
                <a:sym typeface="Symbol" panose="05050102010706020507" pitchFamily="18" charset="2"/>
              </a:rPr>
              <a:t>不含</a:t>
            </a:r>
            <a:r>
              <a:rPr lang="en-US" altLang="zh-CN" dirty="0" smtClean="0"/>
              <a:t>l</a:t>
            </a:r>
            <a:r>
              <a:rPr lang="en-US" altLang="zh-CN" dirty="0" smtClean="0">
                <a:sym typeface="Symbol" panose="05050102010706020507" pitchFamily="18" charset="2"/>
              </a:rPr>
              <a:t>, C2</a:t>
            </a:r>
            <a:r>
              <a:rPr lang="zh-CN" altLang="en-US" dirty="0" smtClean="0">
                <a:sym typeface="Symbol" panose="05050102010706020507" pitchFamily="18" charset="2"/>
              </a:rPr>
              <a:t>不含</a:t>
            </a:r>
            <a:r>
              <a:rPr lang="en-US" altLang="zh-CN" dirty="0" err="1" smtClean="0"/>
              <a:t>l</a:t>
            </a:r>
            <a:r>
              <a:rPr lang="en-US" altLang="zh-CN" baseline="46000" dirty="0" err="1" smtClean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称</a:t>
            </a:r>
            <a:r>
              <a:rPr lang="en-US" altLang="zh-CN" dirty="0" smtClean="0"/>
              <a:t>C1</a:t>
            </a:r>
            <a:r>
              <a:rPr lang="en-US" altLang="zh-CN" dirty="0" smtClean="0">
                <a:sym typeface="Symbol" panose="05050102010706020507" pitchFamily="18" charset="2"/>
              </a:rPr>
              <a:t>C2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en-US" altLang="zh-CN" dirty="0" smtClean="0"/>
              <a:t>C1</a:t>
            </a:r>
            <a:r>
              <a:rPr lang="zh-CN" altLang="en-US" dirty="0" smtClean="0"/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 smtClean="0"/>
              <a:t>l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 err="1" smtClean="0"/>
              <a:t>l</a:t>
            </a:r>
            <a:r>
              <a:rPr lang="en-US" altLang="zh-CN" baseline="46000" dirty="0" err="1"/>
              <a:t>c</a:t>
            </a:r>
            <a:r>
              <a:rPr lang="zh-CN" altLang="en-US" dirty="0" smtClean="0">
                <a:sym typeface="Symbol" panose="05050102010706020507" pitchFamily="18" charset="2"/>
              </a:rPr>
              <a:t>为消解文字的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消解式</a:t>
            </a:r>
            <a:r>
              <a:rPr lang="zh-CN" altLang="en-US" dirty="0" smtClean="0">
                <a:sym typeface="Symbol" panose="05050102010706020507" pitchFamily="18" charset="2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消解结果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记作</a:t>
            </a:r>
            <a:r>
              <a:rPr lang="en-US" altLang="zh-CN" dirty="0" smtClean="0">
                <a:sym typeface="Symbol" panose="05050102010706020507" pitchFamily="18" charset="2"/>
              </a:rPr>
              <a:t>Res(</a:t>
            </a:r>
            <a:r>
              <a:rPr lang="en-US" altLang="zh-CN" dirty="0" smtClean="0"/>
              <a:t>C1,</a:t>
            </a:r>
            <a:r>
              <a:rPr lang="en-US" altLang="zh-CN" dirty="0" smtClean="0">
                <a:sym typeface="Symbol" panose="05050102010706020507" pitchFamily="18" charset="2"/>
              </a:rPr>
              <a:t>C2).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例如</a:t>
            </a:r>
            <a:r>
              <a:rPr lang="en-US" altLang="zh-CN" dirty="0" smtClean="0">
                <a:sym typeface="Symbol" panose="05050102010706020507" pitchFamily="18" charset="2"/>
              </a:rPr>
              <a:t>, Res(</a:t>
            </a:r>
            <a:r>
              <a:rPr lang="en-US" altLang="zh-CN" dirty="0" err="1" smtClean="0">
                <a:sym typeface="Symbol" panose="05050102010706020507" pitchFamily="18" charset="2"/>
              </a:rPr>
              <a:t>pqr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s)= 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s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根据定义</a:t>
            </a:r>
            <a:r>
              <a:rPr lang="en-US" altLang="zh-CN" dirty="0" smtClean="0">
                <a:sym typeface="Symbol" panose="05050102010706020507" pitchFamily="18" charset="2"/>
              </a:rPr>
              <a:t>2.9</a:t>
            </a:r>
            <a:r>
              <a:rPr lang="zh-CN" altLang="en-US" dirty="0" smtClean="0">
                <a:sym typeface="Symbol" panose="05050102010706020507" pitchFamily="18" charset="2"/>
              </a:rPr>
              <a:t>，由</a:t>
            </a:r>
            <a:r>
              <a:rPr lang="en-US" altLang="zh-CN" dirty="0" smtClean="0">
                <a:sym typeface="Symbol" panose="05050102010706020507" pitchFamily="18" charset="2"/>
              </a:rPr>
              <a:t>C1, C2</a:t>
            </a:r>
            <a:r>
              <a:rPr lang="zh-CN" altLang="en-US" dirty="0" smtClean="0">
                <a:sym typeface="Symbol" panose="05050102010706020507" pitchFamily="18" charset="2"/>
              </a:rPr>
              <a:t>得到</a:t>
            </a:r>
            <a:r>
              <a:rPr lang="en-US" altLang="zh-CN" dirty="0" smtClean="0">
                <a:sym typeface="Symbol" panose="05050102010706020507" pitchFamily="18" charset="2"/>
              </a:rPr>
              <a:t>Res(</a:t>
            </a:r>
            <a:r>
              <a:rPr lang="en-US" altLang="zh-CN" dirty="0" smtClean="0"/>
              <a:t>C1,</a:t>
            </a:r>
            <a:r>
              <a:rPr lang="en-US" altLang="zh-CN" dirty="0" smtClean="0">
                <a:sym typeface="Symbol" panose="05050102010706020507" pitchFamily="18" charset="2"/>
              </a:rPr>
              <a:t>C2)</a:t>
            </a:r>
            <a:r>
              <a:rPr lang="zh-CN" altLang="en-US" dirty="0" smtClean="0">
                <a:sym typeface="Symbol" panose="05050102010706020507" pitchFamily="18" charset="2"/>
              </a:rPr>
              <a:t>的规则称作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消解规则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 smtClean="0">
                <a:sym typeface="Symbol" panose="05050102010706020507" pitchFamily="18" charset="2"/>
              </a:rPr>
              <a:t>C1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可对多对文字消解，其消解结果都是等值的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习题</a:t>
            </a:r>
            <a:r>
              <a:rPr lang="en-US" altLang="zh-CN" dirty="0" smtClean="0">
                <a:sym typeface="Symbol" panose="05050102010706020507" pitchFamily="18" charset="2"/>
              </a:rPr>
              <a:t>34).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例如，</a:t>
            </a:r>
            <a:r>
              <a:rPr lang="en-US" altLang="zh-CN" dirty="0" smtClean="0">
                <a:sym typeface="Symbol" panose="05050102010706020507" pitchFamily="18" charset="2"/>
              </a:rPr>
              <a:t>C1=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, C2 =p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</a:p>
          <a:p>
            <a:pPr lvl="2"/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zh-CN" altLang="en-US" dirty="0" smtClean="0">
                <a:sym typeface="Symbol" panose="05050102010706020507" pitchFamily="18" charset="2"/>
              </a:rPr>
              <a:t>为消解文字，结果是</a:t>
            </a:r>
            <a:r>
              <a:rPr lang="en-US" altLang="zh-CN" dirty="0" err="1"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err="1">
                <a:sym typeface="Symbol" panose="05050102010706020507" pitchFamily="18" charset="2"/>
              </a:rPr>
              <a:t>s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ym typeface="Symbol" panose="05050102010706020507" pitchFamily="18" charset="2"/>
              </a:rPr>
              <a:t>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sym typeface="Symbol" panose="05050102010706020507" pitchFamily="18" charset="2"/>
              </a:rPr>
              <a:t>为消解文字，结果是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q</a:t>
            </a:r>
            <a:r>
              <a:rPr lang="en-US" altLang="zh-CN" dirty="0" err="1" smtClean="0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err="1">
                <a:sym typeface="Symbol" panose="05050102010706020507" pitchFamily="18" charset="2"/>
              </a:rPr>
              <a:t>s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dirty="0" err="1" smtClean="0"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ym typeface="Symbol" panose="05050102010706020507" pitchFamily="18" charset="2"/>
              </a:rPr>
              <a:t>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sym typeface="Symbol" panose="05050102010706020507" pitchFamily="18" charset="2"/>
              </a:rPr>
              <a:t>两种消解的结果都永真式 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二、消解规则和消解序列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62924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2.8  C1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C2</a:t>
            </a:r>
            <a:r>
              <a:rPr lang="en-US" altLang="zh-CN" dirty="0" smtClean="0">
                <a:sym typeface="Symbol" panose="05050102010706020507" pitchFamily="18" charset="2"/>
              </a:rPr>
              <a:t>Res(</a:t>
            </a:r>
            <a:r>
              <a:rPr lang="en-US" altLang="zh-CN" dirty="0" smtClean="0"/>
              <a:t>C1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C2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证明：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记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C=Res(</a:t>
            </a:r>
            <a:r>
              <a:rPr lang="en-US" altLang="zh-CN" b="1" dirty="0" smtClean="0">
                <a:ea typeface="楷体_GB2312" panose="02010609030101010101" pitchFamily="49" charset="-122"/>
              </a:rPr>
              <a:t>C1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b="1" dirty="0" smtClean="0">
                <a:ea typeface="楷体_GB2312" panose="02010609030101010101" pitchFamily="49" charset="-122"/>
              </a:rPr>
              <a:t>C2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)=C1C2, 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设消解文字为</a:t>
            </a:r>
            <a:r>
              <a:rPr lang="en-US" altLang="zh-CN" b="1" dirty="0" smtClean="0">
                <a:ea typeface="楷体_GB2312" panose="02010609030101010101" pitchFamily="49" charset="-122"/>
              </a:rPr>
              <a:t>l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b="1" dirty="0" err="1" smtClean="0">
                <a:ea typeface="楷体_GB2312" panose="02010609030101010101" pitchFamily="49" charset="-122"/>
              </a:rPr>
              <a:t>l</a:t>
            </a:r>
            <a:r>
              <a:rPr lang="en-US" altLang="zh-CN" b="1" baseline="46000" dirty="0" err="1" smtClean="0">
                <a:ea typeface="楷体_GB2312" panose="02010609030101010101" pitchFamily="49" charset="-122"/>
              </a:rPr>
              <a:t>c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不妨设</a:t>
            </a:r>
            <a:r>
              <a:rPr lang="en-US" altLang="zh-CN" b="1" dirty="0" smtClean="0">
                <a:ea typeface="楷体_GB2312" panose="02010609030101010101" pitchFamily="49" charset="-122"/>
              </a:rPr>
              <a:t>C1=l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C1, </a:t>
            </a:r>
            <a:r>
              <a:rPr lang="en-US" altLang="zh-CN" b="1" dirty="0" smtClean="0">
                <a:ea typeface="楷体_GB2312" panose="02010609030101010101" pitchFamily="49" charset="-122"/>
              </a:rPr>
              <a:t>C2=l</a:t>
            </a:r>
            <a:r>
              <a:rPr lang="en-US" altLang="zh-CN" b="1" baseline="46000" dirty="0">
                <a:ea typeface="楷体_GB2312" panose="02010609030101010101" pitchFamily="49" charset="-122"/>
              </a:rPr>
              <a:t>c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C2, 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C1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C2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不含</a:t>
            </a:r>
            <a:r>
              <a:rPr lang="en-US" altLang="zh-CN" b="1" dirty="0" smtClean="0">
                <a:ea typeface="楷体_GB2312" panose="02010609030101010101" pitchFamily="49" charset="-122"/>
              </a:rPr>
              <a:t>l</a:t>
            </a:r>
            <a:r>
              <a:rPr lang="zh-CN" altLang="en-US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b="1" dirty="0" err="1" smtClean="0">
                <a:ea typeface="楷体_GB2312" panose="02010609030101010101" pitchFamily="49" charset="-122"/>
              </a:rPr>
              <a:t>l</a:t>
            </a:r>
            <a:r>
              <a:rPr lang="en-US" altLang="zh-CN" b="1" baseline="46000" dirty="0" err="1">
                <a:ea typeface="楷体_GB2312" panose="02010609030101010101" pitchFamily="49" charset="-122"/>
              </a:rPr>
              <a:t>c</a:t>
            </a:r>
            <a:r>
              <a:rPr lang="en-US" altLang="zh-CN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假设</a:t>
            </a:r>
            <a:r>
              <a:rPr lang="en-US" altLang="zh-CN" dirty="0" smtClean="0"/>
              <a:t>C1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是可满足的</a:t>
            </a:r>
            <a:r>
              <a:rPr lang="en-US" altLang="zh-CN" dirty="0" smtClean="0">
                <a:sym typeface="Symbol" panose="05050102010706020507" pitchFamily="18" charset="2"/>
              </a:rPr>
              <a:t>, </a:t>
            </a:r>
            <a:r>
              <a:rPr lang="zh-CN" altLang="en-US" dirty="0" smtClean="0">
                <a:sym typeface="Symbol" panose="05050102010706020507" pitchFamily="18" charset="2"/>
              </a:rPr>
              <a:t>是它的可满足赋值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不妨设</a:t>
            </a:r>
            <a:r>
              <a:rPr lang="en-US" altLang="zh-CN" dirty="0" smtClean="0">
                <a:sym typeface="Symbol" panose="05050102010706020507" pitchFamily="18" charset="2"/>
              </a:rPr>
              <a:t>(l)=1. </a:t>
            </a:r>
            <a:r>
              <a:rPr lang="zh-CN" altLang="en-US" dirty="0" smtClean="0">
                <a:sym typeface="Symbol" panose="05050102010706020507" pitchFamily="18" charset="2"/>
              </a:rPr>
              <a:t>那么</a:t>
            </a:r>
            <a:r>
              <a:rPr lang="en-US" altLang="zh-CN" dirty="0" smtClean="0"/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必含有文字</a:t>
            </a:r>
            <a:r>
              <a:rPr lang="en-US" altLang="zh-CN" dirty="0" smtClean="0">
                <a:sym typeface="Symbol" panose="05050102010706020507" pitchFamily="18" charset="2"/>
              </a:rPr>
              <a:t>ll, </a:t>
            </a:r>
            <a:r>
              <a:rPr lang="en-US" altLang="zh-CN" dirty="0" err="1" smtClean="0"/>
              <a:t>l</a:t>
            </a:r>
            <a:r>
              <a:rPr lang="en-US" altLang="zh-CN" sz="3000" baseline="46000" dirty="0" err="1"/>
              <a:t>c</a:t>
            </a:r>
            <a:r>
              <a:rPr lang="zh-CN" altLang="en-US" dirty="0" smtClean="0">
                <a:sym typeface="Symbol" panose="05050102010706020507" pitchFamily="18" charset="2"/>
              </a:rPr>
              <a:t>且</a:t>
            </a:r>
            <a:r>
              <a:rPr lang="en-US" altLang="zh-CN" dirty="0" smtClean="0">
                <a:sym typeface="Symbol" panose="05050102010706020507" pitchFamily="18" charset="2"/>
              </a:rPr>
              <a:t>(l )=1. C</a:t>
            </a:r>
            <a:r>
              <a:rPr lang="zh-CN" altLang="en-US" dirty="0" smtClean="0">
                <a:sym typeface="Symbol" panose="05050102010706020507" pitchFamily="18" charset="2"/>
              </a:rPr>
              <a:t>中含有</a:t>
            </a:r>
            <a:r>
              <a:rPr lang="en-US" altLang="zh-CN" dirty="0" smtClean="0"/>
              <a:t>l</a:t>
            </a:r>
            <a:r>
              <a:rPr lang="en-US" altLang="zh-CN" dirty="0" smtClean="0">
                <a:sym typeface="Symbol" panose="05050102010706020507" pitchFamily="18" charset="2"/>
              </a:rPr>
              <a:t>, </a:t>
            </a:r>
            <a:r>
              <a:rPr lang="zh-CN" altLang="en-US" dirty="0" smtClean="0">
                <a:sym typeface="Symbol" panose="05050102010706020507" pitchFamily="18" charset="2"/>
              </a:rPr>
              <a:t>故满足</a:t>
            </a:r>
            <a:r>
              <a:rPr lang="en-US" altLang="zh-CN" dirty="0" smtClean="0">
                <a:sym typeface="Symbol" panose="05050102010706020507" pitchFamily="18" charset="2"/>
              </a:rPr>
              <a:t>C.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反之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假设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zh-CN" altLang="en-US" dirty="0" smtClean="0">
                <a:sym typeface="Symbol" panose="05050102010706020507" pitchFamily="18" charset="2"/>
              </a:rPr>
              <a:t>是可满足的</a:t>
            </a:r>
            <a:r>
              <a:rPr lang="en-US" altLang="zh-CN" dirty="0" smtClean="0">
                <a:sym typeface="Symbol" panose="05050102010706020507" pitchFamily="18" charset="2"/>
              </a:rPr>
              <a:t>, </a:t>
            </a:r>
            <a:r>
              <a:rPr lang="zh-CN" altLang="en-US" dirty="0" smtClean="0">
                <a:sym typeface="Symbol" panose="05050102010706020507" pitchFamily="18" charset="2"/>
              </a:rPr>
              <a:t>是它的可满足赋值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zh-CN" altLang="en-US" dirty="0" smtClean="0">
                <a:sym typeface="Symbol" panose="05050102010706020507" pitchFamily="18" charset="2"/>
              </a:rPr>
              <a:t>那么若满足</a:t>
            </a:r>
            <a:r>
              <a:rPr lang="en-US" altLang="zh-CN" dirty="0" smtClean="0">
                <a:sym typeface="Symbol" panose="05050102010706020507" pitchFamily="18" charset="2"/>
              </a:rPr>
              <a:t>C1’, </a:t>
            </a:r>
            <a:r>
              <a:rPr lang="zh-CN" altLang="en-US" dirty="0" smtClean="0">
                <a:sym typeface="Symbol" panose="05050102010706020507" pitchFamily="18" charset="2"/>
              </a:rPr>
              <a:t>则也满足</a:t>
            </a:r>
            <a:r>
              <a:rPr lang="en-US" altLang="zh-CN" dirty="0" smtClean="0">
                <a:sym typeface="Symbol" panose="05050102010706020507" pitchFamily="18" charset="2"/>
              </a:rPr>
              <a:t>C1, </a:t>
            </a:r>
            <a:r>
              <a:rPr lang="zh-CN" altLang="en-US" dirty="0" smtClean="0">
                <a:sym typeface="Symbol" panose="05050102010706020507" pitchFamily="18" charset="2"/>
              </a:rPr>
              <a:t>此时令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err="1" smtClean="0">
                <a:sym typeface="Symbol" panose="05050102010706020507" pitchFamily="18" charset="2"/>
              </a:rPr>
              <a:t>l</a:t>
            </a:r>
            <a:r>
              <a:rPr lang="en-US" altLang="zh-CN" sz="3000" baseline="46000" dirty="0" err="1"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 )=1</a:t>
            </a:r>
            <a:r>
              <a:rPr lang="zh-CN" altLang="en-US" dirty="0" smtClean="0">
                <a:sym typeface="Symbol" panose="05050102010706020507" pitchFamily="18" charset="2"/>
              </a:rPr>
              <a:t>，可得满足</a:t>
            </a:r>
            <a:r>
              <a:rPr lang="en-US" altLang="zh-CN" dirty="0" smtClean="0">
                <a:sym typeface="Symbol" panose="05050102010706020507" pitchFamily="18" charset="2"/>
              </a:rPr>
              <a:t>C2; </a:t>
            </a:r>
            <a:r>
              <a:rPr lang="zh-CN" altLang="en-US" dirty="0" smtClean="0">
                <a:sym typeface="Symbol" panose="05050102010706020507" pitchFamily="18" charset="2"/>
              </a:rPr>
              <a:t>否则</a:t>
            </a:r>
            <a:r>
              <a:rPr lang="zh-CN" altLang="en-US" dirty="0">
                <a:sym typeface="Symbol" panose="05050102010706020507" pitchFamily="18" charset="2"/>
              </a:rPr>
              <a:t>若满足</a:t>
            </a:r>
            <a:r>
              <a:rPr lang="en-US" altLang="zh-CN" dirty="0" smtClean="0">
                <a:sym typeface="Symbol" panose="05050102010706020507" pitchFamily="18" charset="2"/>
              </a:rPr>
              <a:t>C2’, </a:t>
            </a:r>
            <a:r>
              <a:rPr lang="zh-CN" altLang="en-US" dirty="0" smtClean="0">
                <a:sym typeface="Symbol" panose="05050102010706020507" pitchFamily="18" charset="2"/>
              </a:rPr>
              <a:t>则也满足</a:t>
            </a:r>
            <a:r>
              <a:rPr lang="en-US" altLang="zh-CN" dirty="0" smtClean="0">
                <a:sym typeface="Symbol" panose="05050102010706020507" pitchFamily="18" charset="2"/>
              </a:rPr>
              <a:t>C2, </a:t>
            </a:r>
            <a:r>
              <a:rPr lang="zh-CN" altLang="en-US" dirty="0" smtClean="0">
                <a:sym typeface="Symbol" panose="05050102010706020507" pitchFamily="18" charset="2"/>
              </a:rPr>
              <a:t>此时令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l)=1, </a:t>
            </a:r>
            <a:r>
              <a:rPr lang="zh-CN" altLang="en-US" dirty="0" smtClean="0">
                <a:sym typeface="Symbol" panose="05050102010706020507" pitchFamily="18" charset="2"/>
              </a:rPr>
              <a:t>可得满足</a:t>
            </a:r>
            <a:r>
              <a:rPr lang="en-US" altLang="zh-CN" dirty="0" smtClean="0">
                <a:sym typeface="Symbol" panose="05050102010706020507" pitchFamily="18" charset="2"/>
              </a:rPr>
              <a:t>C1; </a:t>
            </a:r>
            <a:r>
              <a:rPr lang="zh-CN" altLang="en-US" dirty="0" smtClean="0">
                <a:sym typeface="Symbol" panose="05050102010706020507" pitchFamily="18" charset="2"/>
              </a:rPr>
              <a:t>于是满足</a:t>
            </a:r>
            <a:r>
              <a:rPr lang="en-US" altLang="zh-CN" dirty="0" smtClean="0">
                <a:sym typeface="Symbol" panose="05050102010706020507" pitchFamily="18" charset="2"/>
              </a:rPr>
              <a:t>C1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∧</a:t>
            </a:r>
            <a:r>
              <a:rPr lang="en-US" altLang="zh-CN" dirty="0" smtClean="0">
                <a:sym typeface="Symbol" panose="05050102010706020507" pitchFamily="18" charset="2"/>
              </a:rPr>
              <a:t>C2, </a:t>
            </a:r>
            <a:r>
              <a:rPr lang="zh-CN" altLang="en-US" dirty="0" smtClean="0">
                <a:sym typeface="Symbol" panose="05050102010706020507" pitchFamily="18" charset="2"/>
              </a:rPr>
              <a:t>得证</a:t>
            </a:r>
            <a:r>
              <a:rPr lang="en-US" altLang="zh-CN" dirty="0" smtClean="0"/>
              <a:t>C1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是可满足的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注意</a:t>
            </a:r>
            <a:r>
              <a:rPr lang="en-US" altLang="zh-CN" dirty="0" smtClean="0"/>
              <a:t>: C1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C2</a:t>
            </a:r>
            <a:r>
              <a:rPr lang="zh-CN" altLang="en-US" dirty="0" smtClean="0">
                <a:sym typeface="Symbol" panose="05050102010706020507" pitchFamily="18" charset="2"/>
              </a:rPr>
              <a:t>与</a:t>
            </a:r>
            <a:r>
              <a:rPr lang="en-US" altLang="zh-CN" dirty="0" smtClean="0">
                <a:sym typeface="Symbol" panose="05050102010706020507" pitchFamily="18" charset="2"/>
              </a:rPr>
              <a:t>Res(</a:t>
            </a:r>
            <a:r>
              <a:rPr lang="en-US" altLang="zh-CN" dirty="0" smtClean="0"/>
              <a:t>C1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C2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有相同的可满足性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但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不一定等值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二、消解规则和消解序列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95520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2.10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是一个合取范式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sym typeface="Symbol" panose="05050102010706020507" pitchFamily="18" charset="2"/>
              </a:rPr>
              <a:t>,C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zh-CN" altLang="en-US" dirty="0" smtClean="0"/>
              <a:t>是一个简单析取式序列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如果对每一个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(1</a:t>
            </a:r>
            <a:r>
              <a:rPr lang="en-US" altLang="zh-CN" dirty="0" smtClean="0">
                <a:sym typeface="Symbol" panose="05050102010706020507" pitchFamily="18" charset="2"/>
              </a:rPr>
              <a:t>in), C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的一个简单析取式或者是</a:t>
            </a:r>
            <a:r>
              <a:rPr lang="en-US" altLang="zh-CN" dirty="0" smtClean="0">
                <a:sym typeface="Symbol" panose="05050102010706020507" pitchFamily="18" charset="2"/>
              </a:rPr>
              <a:t>Res(</a:t>
            </a:r>
            <a:r>
              <a:rPr lang="en-US" altLang="zh-CN" dirty="0" err="1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,C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)(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j&lt;k&lt;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), </a:t>
            </a:r>
            <a:r>
              <a:rPr lang="zh-CN" altLang="en-US" dirty="0" smtClean="0">
                <a:sym typeface="Symbol" panose="05050102010706020507" pitchFamily="18" charset="2"/>
              </a:rPr>
              <a:t>则称此序列是由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导出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消解序列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当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=</a:t>
            </a:r>
            <a:r>
              <a:rPr lang="zh-CN" altLang="en-US" dirty="0" smtClean="0">
                <a:sym typeface="Symbol" panose="05050102010706020507" pitchFamily="18" charset="2"/>
              </a:rPr>
              <a:t>时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称此序列是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的一个否证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2.9  </a:t>
            </a:r>
            <a:r>
              <a:rPr lang="zh-CN" altLang="en-US" dirty="0" smtClean="0"/>
              <a:t>一个合取范式是不可满足的当且仅当它有否证</a:t>
            </a:r>
            <a:r>
              <a:rPr lang="en-US" altLang="zh-CN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例</a:t>
            </a:r>
            <a:r>
              <a:rPr lang="en-US" altLang="zh-CN" dirty="0" smtClean="0"/>
              <a:t>13 </a:t>
            </a:r>
            <a:r>
              <a:rPr lang="zh-CN" altLang="en-US" dirty="0" smtClean="0"/>
              <a:t>用消解规则证明</a:t>
            </a:r>
            <a:r>
              <a:rPr lang="en-US" altLang="zh-CN" dirty="0" smtClean="0"/>
              <a:t>S=</a:t>
            </a:r>
            <a:r>
              <a:rPr lang="en-US" altLang="zh-CN" dirty="0" smtClean="0">
                <a:sym typeface="Symbol" panose="05050102010706020507" pitchFamily="18" charset="2"/>
              </a:rPr>
              <a:t>(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)(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s)(</a:t>
            </a:r>
            <a:r>
              <a:rPr lang="en-US" altLang="zh-CN" dirty="0" err="1" smtClean="0">
                <a:sym typeface="Symbol" panose="05050102010706020507" pitchFamily="18" charset="2"/>
              </a:rPr>
              <a:t>qs</a:t>
            </a:r>
            <a:r>
              <a:rPr lang="en-US" altLang="zh-CN" dirty="0" smtClean="0">
                <a:sym typeface="Symbol" panose="05050102010706020507" pitchFamily="18" charset="2"/>
              </a:rPr>
              <a:t>)q</a:t>
            </a:r>
            <a:r>
              <a:rPr lang="zh-CN" altLang="en-US" dirty="0" smtClean="0">
                <a:sym typeface="Symbol" panose="05050102010706020507" pitchFamily="18" charset="2"/>
              </a:rPr>
              <a:t>是不可满足的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证明</a:t>
            </a:r>
            <a:r>
              <a:rPr lang="en-US" altLang="zh-CN" dirty="0" smtClean="0">
                <a:sym typeface="Symbol" panose="05050102010706020507" pitchFamily="18" charset="2"/>
              </a:rPr>
              <a:t>: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800" b="1" dirty="0" smtClean="0">
                <a:sym typeface="Symbol" panose="05050102010706020507" pitchFamily="18" charset="2"/>
              </a:rPr>
              <a:t>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pq</a:t>
            </a:r>
            <a:r>
              <a:rPr lang="en-US" altLang="zh-CN" sz="2800" b="1" dirty="0" smtClean="0">
                <a:sym typeface="Symbol" panose="05050102010706020507" pitchFamily="18" charset="2"/>
              </a:rPr>
              <a:t>, 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 smtClean="0">
                <a:sym typeface="Symbol" panose="05050102010706020507" pitchFamily="18" charset="2"/>
              </a:rPr>
              <a:t>=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pq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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b="1" dirty="0" smtClean="0">
                <a:sym typeface="Symbol" panose="05050102010706020507" pitchFamily="18" charset="2"/>
              </a:rPr>
              <a:t>s, 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="1" dirty="0" smtClean="0">
                <a:sym typeface="Symbol" panose="05050102010706020507" pitchFamily="18" charset="2"/>
              </a:rPr>
              <a:t>=Res(C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 smtClean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 smtClean="0">
                <a:sym typeface="Symbol" panose="05050102010706020507" pitchFamily="18" charset="2"/>
              </a:rPr>
              <a:t>)=q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b="1" dirty="0" smtClean="0">
                <a:sym typeface="Symbol" panose="05050102010706020507" pitchFamily="18" charset="2"/>
              </a:rPr>
              <a:t>s, 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4</a:t>
            </a:r>
            <a:r>
              <a:rPr lang="en-US" altLang="zh-CN" sz="2800" b="1" dirty="0" smtClean="0">
                <a:sym typeface="Symbol" panose="05050102010706020507" pitchFamily="18" charset="2"/>
              </a:rPr>
              <a:t>=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qs</a:t>
            </a:r>
            <a:r>
              <a:rPr lang="en-US" altLang="zh-CN" sz="2800" b="1" dirty="0" smtClean="0">
                <a:sym typeface="Symbol" panose="05050102010706020507" pitchFamily="18" charset="2"/>
              </a:rPr>
              <a:t>,</a:t>
            </a:r>
          </a:p>
          <a:p>
            <a:pPr marL="720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=Res(C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,C</a:t>
            </a:r>
            <a:r>
              <a:rPr lang="en-US" altLang="zh-CN" baseline="-25000" dirty="0">
                <a:sym typeface="Symbol" panose="05050102010706020507" pitchFamily="18" charset="2"/>
              </a:rPr>
              <a:t>4</a:t>
            </a:r>
            <a:r>
              <a:rPr lang="en-US" altLang="zh-CN" dirty="0" smtClean="0">
                <a:sym typeface="Symbol" panose="05050102010706020507" pitchFamily="18" charset="2"/>
              </a:rPr>
              <a:t>)=q, C</a:t>
            </a:r>
            <a:r>
              <a:rPr lang="en-US" altLang="zh-CN" baseline="-25000" dirty="0">
                <a:sym typeface="Symbol" panose="05050102010706020507" pitchFamily="18" charset="2"/>
              </a:rPr>
              <a:t>6</a:t>
            </a: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 smtClean="0">
                <a:sym typeface="Symbol" panose="05050102010706020507" pitchFamily="18" charset="2"/>
              </a:rPr>
              <a:t>q, C</a:t>
            </a:r>
            <a:r>
              <a:rPr lang="en-US" altLang="zh-CN" baseline="-25000" dirty="0">
                <a:sym typeface="Symbol" panose="05050102010706020507" pitchFamily="18" charset="2"/>
              </a:rPr>
              <a:t>7</a:t>
            </a:r>
            <a:r>
              <a:rPr lang="en-US" altLang="zh-CN" dirty="0" smtClean="0">
                <a:sym typeface="Symbol" panose="05050102010706020507" pitchFamily="18" charset="2"/>
              </a:rPr>
              <a:t>=Res(C</a:t>
            </a:r>
            <a:r>
              <a:rPr lang="en-US" altLang="zh-CN" baseline="-25000" dirty="0">
                <a:sym typeface="Symbol" panose="05050102010706020507" pitchFamily="18" charset="2"/>
              </a:rPr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,C</a:t>
            </a:r>
            <a:r>
              <a:rPr lang="en-US" altLang="zh-CN" baseline="-25000" dirty="0">
                <a:sym typeface="Symbol" panose="05050102010706020507" pitchFamily="18" charset="2"/>
              </a:rPr>
              <a:t>6</a:t>
            </a:r>
            <a:r>
              <a:rPr lang="en-US" altLang="zh-CN" dirty="0" smtClean="0">
                <a:sym typeface="Symbol" panose="05050102010706020507" pitchFamily="18" charset="2"/>
              </a:rPr>
              <a:t>)=, </a:t>
            </a:r>
            <a:r>
              <a:rPr lang="zh-CN" altLang="en-US" dirty="0" smtClean="0">
                <a:sym typeface="Symbol" panose="05050102010706020507" pitchFamily="18" charset="2"/>
              </a:rPr>
              <a:t>这是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的否证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二、消解规则和消解序列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6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16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一、等值式的定义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在代数学里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+, -, </a:t>
            </a:r>
            <a:r>
              <a:rPr lang="en-US" altLang="zh-CN" dirty="0"/>
              <a:t>×, ÷</a:t>
            </a:r>
            <a:r>
              <a:rPr lang="zh-CN" altLang="en-US" dirty="0"/>
              <a:t>看</a:t>
            </a:r>
            <a:r>
              <a:rPr lang="zh-CN" altLang="en-US" dirty="0" smtClean="0"/>
              <a:t>作数的</a:t>
            </a:r>
            <a:r>
              <a:rPr lang="zh-CN" altLang="en-US" dirty="0"/>
              <a:t>联结词</a:t>
            </a:r>
            <a:r>
              <a:rPr lang="zh-CN" altLang="en-US" dirty="0" smtClean="0"/>
              <a:t>，建立等式</a:t>
            </a:r>
            <a:endParaRPr lang="zh-CN" altLang="en-US" dirty="0"/>
          </a:p>
          <a:p>
            <a:pPr lvl="1"/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-y</a:t>
            </a:r>
            <a:r>
              <a:rPr lang="en-US" altLang="zh-CN" baseline="30000" dirty="0"/>
              <a:t>2</a:t>
            </a:r>
            <a:r>
              <a:rPr lang="en-US" altLang="zh-CN" dirty="0"/>
              <a:t> = (</a:t>
            </a:r>
            <a:r>
              <a:rPr lang="en-US" altLang="zh-CN" dirty="0" err="1"/>
              <a:t>x+y</a:t>
            </a:r>
            <a:r>
              <a:rPr lang="en-US" altLang="zh-CN" dirty="0"/>
              <a:t>)(x-y)</a:t>
            </a:r>
          </a:p>
          <a:p>
            <a:pPr lvl="1"/>
            <a:r>
              <a:rPr lang="en-US" altLang="zh-CN" dirty="0"/>
              <a:t>sin</a:t>
            </a:r>
            <a:r>
              <a:rPr lang="en-US" altLang="zh-CN" baseline="30000" dirty="0"/>
              <a:t>2</a:t>
            </a:r>
            <a:r>
              <a:rPr lang="en-US" altLang="zh-CN" dirty="0"/>
              <a:t>x + </a:t>
            </a:r>
            <a:r>
              <a:rPr lang="en-US" altLang="zh-CN" dirty="0" smtClean="0"/>
              <a:t>cos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x = 1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= 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+2xy+y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pPr lvl="1"/>
            <a:r>
              <a:rPr lang="en-US" altLang="zh-CN" dirty="0"/>
              <a:t>…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zh-CN" altLang="en-US" dirty="0" smtClean="0"/>
              <a:t>命题逻辑的类似问题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可以看出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不论对</a:t>
            </a:r>
            <a:r>
              <a:rPr lang="en-US" altLang="zh-CN" dirty="0" smtClean="0"/>
              <a:t>p, q</a:t>
            </a:r>
            <a:r>
              <a:rPr lang="zh-CN" altLang="en-US" dirty="0" smtClean="0"/>
              <a:t>作</a:t>
            </a:r>
            <a:r>
              <a:rPr lang="zh-CN" altLang="en-US" dirty="0"/>
              <a:t>何</a:t>
            </a:r>
            <a:r>
              <a:rPr lang="zh-CN" altLang="en-US" dirty="0" smtClean="0"/>
              <a:t>指派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¬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¬q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</a:rPr>
              <a:t>¬p</a:t>
            </a:r>
            <a:r>
              <a:rPr lang="zh-CN" altLang="en-US" dirty="0" smtClean="0"/>
              <a:t>的真值</a:t>
            </a:r>
            <a:r>
              <a:rPr lang="zh-CN" altLang="en-US" dirty="0"/>
              <a:t>都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zh-CN" altLang="en-US" dirty="0"/>
              <a:t>它们的</a:t>
            </a:r>
            <a:r>
              <a:rPr lang="zh-CN" altLang="en-US" dirty="0">
                <a:solidFill>
                  <a:srgbClr val="FF0000"/>
                </a:solidFill>
              </a:rPr>
              <a:t>真值表完全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表明它们逻辑关系相同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等值式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6" name="Group 106">
            <a:extLst>
              <a:ext uri="{FF2B5EF4-FFF2-40B4-BE49-F238E27FC236}">
                <a16:creationId xmlns:a16="http://schemas.microsoft.com/office/drawing/2014/main" id="{74319564-6AC4-4D41-BF25-D1BDC8ED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22120"/>
              </p:ext>
            </p:extLst>
          </p:nvPr>
        </p:nvGraphicFramePr>
        <p:xfrm>
          <a:off x="5474681" y="2666824"/>
          <a:ext cx="2800350" cy="2595562"/>
        </p:xfrm>
        <a:graphic>
          <a:graphicData uri="http://schemas.openxmlformats.org/drawingml/2006/table">
            <a:tbl>
              <a:tblPr/>
              <a:tblGrid>
                <a:gridCol w="77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84">
            <a:extLst>
              <a:ext uri="{FF2B5EF4-FFF2-40B4-BE49-F238E27FC236}">
                <a16:creationId xmlns:a16="http://schemas.microsoft.com/office/drawing/2014/main" id="{1D6051E3-01B8-4955-A69C-63789BEE6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28729"/>
              </p:ext>
            </p:extLst>
          </p:nvPr>
        </p:nvGraphicFramePr>
        <p:xfrm>
          <a:off x="8263600" y="2666823"/>
          <a:ext cx="1398271" cy="2597152"/>
        </p:xfrm>
        <a:graphic>
          <a:graphicData uri="http://schemas.openxmlformats.org/drawingml/2006/table">
            <a:tbl>
              <a:tblPr/>
              <a:tblGrid>
                <a:gridCol w="139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¬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Kingsoft Phonetic Plain" pitchFamily="2" charset="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85">
            <a:extLst>
              <a:ext uri="{FF2B5EF4-FFF2-40B4-BE49-F238E27FC236}">
                <a16:creationId xmlns:a16="http://schemas.microsoft.com/office/drawing/2014/main" id="{A3C2C231-E13E-42A6-AFAF-E52F275B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21759"/>
              </p:ext>
            </p:extLst>
          </p:nvPr>
        </p:nvGraphicFramePr>
        <p:xfrm>
          <a:off x="9666634" y="2671586"/>
          <a:ext cx="1582737" cy="2595561"/>
        </p:xfrm>
        <a:graphic>
          <a:graphicData uri="http://schemas.openxmlformats.org/drawingml/2006/table">
            <a:tbl>
              <a:tblPr/>
              <a:tblGrid>
                <a:gridCol w="158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¬q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¬p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13">
            <a:extLst>
              <a:ext uri="{FF2B5EF4-FFF2-40B4-BE49-F238E27FC236}">
                <a16:creationId xmlns:a16="http://schemas.microsoft.com/office/drawing/2014/main" id="{761606A3-C53E-4176-B03B-73DDA4DA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10179"/>
              </p:ext>
            </p:extLst>
          </p:nvPr>
        </p:nvGraphicFramePr>
        <p:xfrm>
          <a:off x="7018537" y="3186148"/>
          <a:ext cx="1256494" cy="2078039"/>
        </p:xfrm>
        <a:graphic>
          <a:graphicData uri="http://schemas.openxmlformats.org/drawingml/2006/table">
            <a:tbl>
              <a:tblPr/>
              <a:tblGrid>
                <a:gridCol w="125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41">
            <a:extLst>
              <a:ext uri="{FF2B5EF4-FFF2-40B4-BE49-F238E27FC236}">
                <a16:creationId xmlns:a16="http://schemas.microsoft.com/office/drawing/2014/main" id="{863CF721-6D2A-472F-AD94-CEFE5ADA9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13091"/>
              </p:ext>
            </p:extLst>
          </p:nvPr>
        </p:nvGraphicFramePr>
        <p:xfrm>
          <a:off x="8247668" y="3186148"/>
          <a:ext cx="1414203" cy="2079626"/>
        </p:xfrm>
        <a:graphic>
          <a:graphicData uri="http://schemas.openxmlformats.org/drawingml/2006/table">
            <a:tbl>
              <a:tblPr/>
              <a:tblGrid>
                <a:gridCol w="141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168">
            <a:extLst>
              <a:ext uri="{FF2B5EF4-FFF2-40B4-BE49-F238E27FC236}">
                <a16:creationId xmlns:a16="http://schemas.microsoft.com/office/drawing/2014/main" id="{3DF7C3C8-B261-4ED5-AFE2-81732B30D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5098"/>
              </p:ext>
            </p:extLst>
          </p:nvPr>
        </p:nvGraphicFramePr>
        <p:xfrm>
          <a:off x="9666634" y="3186148"/>
          <a:ext cx="1582737" cy="2076451"/>
        </p:xfrm>
        <a:graphic>
          <a:graphicData uri="http://schemas.openxmlformats.org/drawingml/2006/table">
            <a:tbl>
              <a:tblPr/>
              <a:tblGrid>
                <a:gridCol w="158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9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070619"/>
              </a:xfrm>
            </p:spPr>
            <p:txBody>
              <a:bodyPr/>
              <a:lstStyle/>
              <a:p>
                <a:r>
                  <a:rPr lang="zh-CN" altLang="en-US" dirty="0" smtClean="0"/>
                  <a:t>消解算法输入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合式公式</a:t>
                </a:r>
                <a:r>
                  <a:rPr lang="en-US" altLang="zh-CN" dirty="0" smtClean="0"/>
                  <a:t>A .</a:t>
                </a:r>
              </a:p>
              <a:p>
                <a:r>
                  <a:rPr lang="zh-CN" altLang="en-US" dirty="0" smtClean="0"/>
                  <a:t>输出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可满足时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回答“</a:t>
                </a:r>
                <a:r>
                  <a:rPr lang="en-US" altLang="zh-CN" dirty="0" smtClean="0"/>
                  <a:t>Yes”; </a:t>
                </a:r>
                <a:r>
                  <a:rPr lang="zh-CN" altLang="en-US" dirty="0" smtClean="0"/>
                  <a:t>否则回答“</a:t>
                </a:r>
                <a:r>
                  <a:rPr lang="en-US" altLang="zh-CN" dirty="0" smtClean="0"/>
                  <a:t>No”.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dirty="0" smtClean="0"/>
                  <a:t>1</a:t>
                </a:r>
                <a:r>
                  <a:rPr lang="en-US" altLang="zh-CN" sz="2600" dirty="0" smtClean="0"/>
                  <a:t>. </a:t>
                </a:r>
                <a:r>
                  <a:rPr lang="zh-CN" altLang="en-US" sz="2600" dirty="0" smtClean="0"/>
                  <a:t>求</a:t>
                </a:r>
                <a:r>
                  <a:rPr lang="en-US" altLang="zh-CN" sz="2600" dirty="0" smtClean="0"/>
                  <a:t>A</a:t>
                </a:r>
                <a:r>
                  <a:rPr lang="zh-CN" altLang="en-US" sz="2600" dirty="0" smtClean="0"/>
                  <a:t>的合取范式</a:t>
                </a:r>
                <a:r>
                  <a:rPr lang="en-US" altLang="zh-CN" sz="2600" dirty="0" smtClean="0"/>
                  <a:t>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2. </a:t>
                </a:r>
                <a:r>
                  <a:rPr lang="zh-CN" altLang="en-US" sz="2600" dirty="0" smtClean="0"/>
                  <a:t>令</a:t>
                </a:r>
                <a:r>
                  <a:rPr lang="en-US" altLang="zh-CN" sz="2600" dirty="0" smtClean="0"/>
                  <a:t>S0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, </a:t>
                </a:r>
                <a:r>
                  <a:rPr lang="en-US" altLang="zh-CN" sz="2600" dirty="0" smtClean="0"/>
                  <a:t>S2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, </a:t>
                </a:r>
                <a:r>
                  <a:rPr lang="en-US" altLang="zh-CN" sz="2600" dirty="0" smtClean="0"/>
                  <a:t>S1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S</a:t>
                </a:r>
                <a:r>
                  <a:rPr lang="zh-CN" altLang="en-US" sz="2600" dirty="0" smtClean="0">
                    <a:sym typeface="Symbol" panose="05050102010706020507" pitchFamily="18" charset="2"/>
                  </a:rPr>
                  <a:t>的所有简单析取式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3. For C1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sz="2600" dirty="0" smtClean="0"/>
                  <a:t>S0</a:t>
                </a:r>
                <a:r>
                  <a:rPr lang="zh-CN" altLang="en-US" sz="2600" dirty="0" smtClean="0">
                    <a:sym typeface="Symbol" panose="05050102010706020507" pitchFamily="18" charset="2"/>
                  </a:rPr>
                  <a:t>和</a:t>
                </a:r>
                <a:r>
                  <a:rPr lang="en-US" altLang="zh-CN" sz="2600" dirty="0" smtClean="0"/>
                  <a:t>C2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sz="2600" dirty="0" smtClean="0"/>
                  <a:t>S1</a:t>
                </a:r>
                <a:endParaRPr lang="en-US" altLang="zh-CN" sz="2600" dirty="0" smtClean="0">
                  <a:sym typeface="Symbol" panose="05050102010706020507" pitchFamily="18" charset="2"/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4.      If C1, C2</a:t>
                </a:r>
                <a:r>
                  <a:rPr lang="zh-CN" altLang="en-US" sz="2600" dirty="0" smtClean="0"/>
                  <a:t>可以消解</a:t>
                </a:r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then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5.          </a:t>
                </a:r>
                <a:r>
                  <a:rPr lang="zh-CN" altLang="en-US" sz="2600" dirty="0" smtClean="0"/>
                  <a:t>计算</a:t>
                </a:r>
                <a:r>
                  <a:rPr lang="en-US" altLang="zh-CN" sz="2600" dirty="0" err="1" smtClean="0"/>
                  <a:t>C</a:t>
                </a:r>
                <a:r>
                  <a:rPr lang="en-US" altLang="zh-CN" sz="2600" dirty="0" err="1" smtClean="0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 err="1" smtClean="0"/>
                  <a:t>Res</a:t>
                </a:r>
                <a:r>
                  <a:rPr lang="en-US" altLang="zh-CN" sz="2600" dirty="0" smtClean="0"/>
                  <a:t>(C1,C2)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6.          If C=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, then</a:t>
                </a:r>
                <a:endParaRPr lang="en-US" altLang="en-US" sz="2600" dirty="0" smtClean="0">
                  <a:sym typeface="Symbol" panose="05050102010706020507" pitchFamily="18" charset="2"/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7.               </a:t>
                </a:r>
                <a:r>
                  <a:rPr lang="zh-CN" altLang="en-US" sz="2600" dirty="0" smtClean="0"/>
                  <a:t>输出“</a:t>
                </a:r>
                <a:r>
                  <a:rPr lang="en-US" altLang="zh-CN" sz="2600" dirty="0" smtClean="0"/>
                  <a:t>No”, </a:t>
                </a:r>
                <a:r>
                  <a:rPr lang="zh-CN" altLang="en-US" sz="2600" dirty="0" smtClean="0"/>
                  <a:t>计算结束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/>
                  <a:t>8.          If C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</a:t>
                </a:r>
                <a:r>
                  <a:rPr lang="en-US" altLang="zh-CN" sz="2600" dirty="0" smtClean="0"/>
                  <a:t>S0</a:t>
                </a:r>
                <a:r>
                  <a:rPr lang="zh-CN" altLang="en-US" sz="2600" dirty="0" smtClean="0">
                    <a:sym typeface="Symbol" panose="05050102010706020507" pitchFamily="18" charset="2"/>
                  </a:rPr>
                  <a:t>且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C </a:t>
                </a:r>
                <a:r>
                  <a:rPr lang="en-US" altLang="zh-CN" sz="2600" dirty="0" smtClean="0"/>
                  <a:t>S1,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 then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 smtClean="0">
                    <a:sym typeface="Symbol" panose="05050102010706020507" pitchFamily="18" charset="2"/>
                  </a:rPr>
                  <a:t>9.               </a:t>
                </a:r>
                <a:r>
                  <a:rPr lang="en-US" altLang="zh-CN" sz="2600" dirty="0" smtClean="0"/>
                  <a:t>S2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 smtClean="0"/>
                  <a:t>S2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600" dirty="0" smtClean="0">
                    <a:sym typeface="Symbol" panose="05050102010706020507" pitchFamily="18" charset="2"/>
                  </a:rPr>
                  <a:t>{C}</a:t>
                </a:r>
                <a:endParaRPr lang="en-US" altLang="zh-CN" sz="26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070619"/>
              </a:xfrm>
              <a:blipFill>
                <a:blip r:embed="rId3"/>
                <a:stretch>
                  <a:fillRect l="-1148" t="-1803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三、消解算法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7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4939814"/>
              </a:xfrm>
            </p:spPr>
            <p:txBody>
              <a:bodyPr/>
              <a:lstStyle/>
              <a:p>
                <a:r>
                  <a:rPr lang="zh-CN" altLang="en-US" dirty="0" smtClean="0"/>
                  <a:t>消解算法</a:t>
                </a:r>
                <a:endParaRPr lang="en-US" altLang="zh-CN" sz="2800" dirty="0" smtClean="0"/>
              </a:p>
              <a:p>
                <a:pPr lvl="1"/>
                <a:r>
                  <a:rPr lang="en-US" altLang="zh-CN" sz="2600" dirty="0" smtClean="0"/>
                  <a:t>10</a:t>
                </a:r>
                <a:r>
                  <a:rPr lang="en-US" altLang="zh-CN" sz="2600" dirty="0"/>
                  <a:t>. For 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C1S1, C2S1</a:t>
                </a:r>
                <a:r>
                  <a:rPr lang="zh-CN" altLang="en-US" sz="2600" dirty="0">
                    <a:sym typeface="Symbol" panose="05050102010706020507" pitchFamily="18" charset="2"/>
                  </a:rPr>
                  <a:t>且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C1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C2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11.     </a:t>
                </a:r>
                <a:r>
                  <a:rPr lang="en-US" altLang="zh-CN" sz="2600" dirty="0" smtClean="0"/>
                  <a:t> If </a:t>
                </a:r>
                <a:r>
                  <a:rPr lang="en-US" altLang="zh-CN" sz="2600" dirty="0"/>
                  <a:t>C1, C2</a:t>
                </a:r>
                <a:r>
                  <a:rPr lang="zh-CN" altLang="en-US" sz="2600" dirty="0"/>
                  <a:t>可以</a:t>
                </a:r>
                <a:r>
                  <a:rPr lang="zh-CN" altLang="en-US" sz="2600" dirty="0" smtClean="0"/>
                  <a:t>消解  </a:t>
                </a:r>
                <a:r>
                  <a:rPr lang="en-US" altLang="zh-CN" sz="2600" dirty="0" smtClean="0"/>
                  <a:t>then</a:t>
                </a:r>
                <a:endParaRPr lang="en-US" altLang="zh-CN" sz="2600" dirty="0"/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12.           </a:t>
                </a:r>
                <a:r>
                  <a:rPr lang="zh-CN" altLang="en-US" sz="2600" dirty="0" smtClean="0"/>
                  <a:t>计算</a:t>
                </a:r>
                <a:r>
                  <a:rPr lang="en-US" altLang="zh-CN" sz="2600" dirty="0" err="1"/>
                  <a:t>C</a:t>
                </a:r>
                <a:r>
                  <a:rPr lang="en-US" altLang="zh-CN" sz="2600" dirty="0" err="1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 err="1"/>
                  <a:t>Res</a:t>
                </a:r>
                <a:r>
                  <a:rPr lang="en-US" altLang="zh-CN" sz="2600" dirty="0"/>
                  <a:t>(C1,C2)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13.           </a:t>
                </a:r>
                <a:r>
                  <a:rPr lang="en-US" altLang="zh-CN" sz="2600" dirty="0" smtClean="0"/>
                  <a:t>If </a:t>
                </a:r>
                <a:r>
                  <a:rPr lang="en-US" altLang="zh-CN" sz="2600" dirty="0"/>
                  <a:t>C=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  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then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14.               </a:t>
                </a:r>
                <a:r>
                  <a:rPr lang="zh-CN" altLang="en-US" sz="2600" dirty="0" smtClean="0"/>
                  <a:t>输出</a:t>
                </a:r>
                <a:r>
                  <a:rPr lang="zh-CN" altLang="en-US" sz="2600" dirty="0"/>
                  <a:t>“</a:t>
                </a:r>
                <a:r>
                  <a:rPr lang="en-US" altLang="zh-CN" sz="2600" dirty="0"/>
                  <a:t>No”, </a:t>
                </a:r>
                <a:r>
                  <a:rPr lang="zh-CN" altLang="en-US" sz="2600" dirty="0"/>
                  <a:t>计算结束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15.           </a:t>
                </a:r>
                <a:r>
                  <a:rPr lang="en-US" altLang="zh-CN" sz="2600" dirty="0" smtClean="0"/>
                  <a:t>If </a:t>
                </a:r>
                <a:r>
                  <a:rPr lang="en-US" altLang="zh-CN" sz="2600" dirty="0"/>
                  <a:t>C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</a:t>
                </a:r>
                <a:r>
                  <a:rPr lang="en-US" altLang="zh-CN" sz="2600" dirty="0"/>
                  <a:t>S0</a:t>
                </a:r>
                <a:r>
                  <a:rPr lang="zh-CN" altLang="en-US" sz="2600" dirty="0">
                    <a:sym typeface="Symbol" panose="05050102010706020507" pitchFamily="18" charset="2"/>
                  </a:rPr>
                  <a:t>且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C </a:t>
                </a:r>
                <a:r>
                  <a:rPr lang="en-US" altLang="zh-CN" sz="2600" dirty="0"/>
                  <a:t>S1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 then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>
                    <a:sym typeface="Symbol" panose="05050102010706020507" pitchFamily="18" charset="2"/>
                  </a:rPr>
                  <a:t>16.               </a:t>
                </a:r>
                <a:r>
                  <a:rPr lang="en-US" altLang="zh-CN" sz="2600" dirty="0" smtClean="0"/>
                  <a:t>S2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 smtClean="0"/>
                  <a:t>S2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600" dirty="0">
                    <a:sym typeface="Symbol" panose="05050102010706020507" pitchFamily="18" charset="2"/>
                  </a:rPr>
                  <a:t>{C}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17. If S2=</a:t>
                </a:r>
                <a:r>
                  <a:rPr lang="en-US" altLang="zh-CN" sz="2600" dirty="0" smtClean="0">
                    <a:sym typeface="Symbol" panose="05050102010706020507" pitchFamily="18" charset="2"/>
                  </a:rPr>
                  <a:t>  then</a:t>
                </a:r>
                <a:r>
                  <a:rPr lang="en-US" altLang="zh-CN" sz="2600" dirty="0" smtClean="0"/>
                  <a:t>     </a:t>
                </a:r>
                <a:endParaRPr lang="en-US" altLang="zh-CN" sz="2600" dirty="0"/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18.     </a:t>
                </a:r>
                <a:r>
                  <a:rPr lang="zh-CN" altLang="en-US" sz="2600" dirty="0"/>
                  <a:t>输出“</a:t>
                </a:r>
                <a:r>
                  <a:rPr lang="en-US" altLang="zh-CN" sz="2600" dirty="0"/>
                  <a:t>Yes”, </a:t>
                </a:r>
                <a:r>
                  <a:rPr lang="zh-CN" altLang="en-US" sz="2600" dirty="0"/>
                  <a:t>计算结束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zh-CN" sz="2600" dirty="0"/>
                  <a:t>19. Else S0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/>
                  <a:t>S0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600" dirty="0" smtClean="0"/>
                  <a:t>S1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600" dirty="0"/>
                  <a:t>S1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</a:t>
                </a:r>
                <a:r>
                  <a:rPr lang="en-US" altLang="zh-CN" sz="2600" dirty="0"/>
                  <a:t>S2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600" dirty="0"/>
                  <a:t>S2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, </a:t>
                </a:r>
                <a:r>
                  <a:rPr lang="en-US" altLang="zh-CN" sz="2600" dirty="0" err="1">
                    <a:sym typeface="Symbol" panose="05050102010706020507" pitchFamily="18" charset="2"/>
                  </a:rPr>
                  <a:t>goto</a:t>
                </a:r>
                <a:r>
                  <a:rPr lang="en-US" altLang="zh-CN" sz="2600" dirty="0">
                    <a:sym typeface="Symbol" panose="05050102010706020507" pitchFamily="18" charset="2"/>
                  </a:rPr>
                  <a:t> 3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4939814"/>
              </a:xfrm>
              <a:blipFill>
                <a:blip r:embed="rId3"/>
                <a:stretch>
                  <a:fillRect l="-1148" t="-1850" b="-2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三、消解算法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30914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14 </a:t>
            </a:r>
            <a:r>
              <a:rPr lang="zh-CN" altLang="en-US" dirty="0" smtClean="0"/>
              <a:t>用消解算法判断下述公式是否是可满足的</a:t>
            </a:r>
            <a:r>
              <a:rPr lang="en-US" altLang="zh-CN" dirty="0" smtClean="0"/>
              <a:t>.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p(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)(pq)(qr)(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解</a:t>
            </a:r>
            <a:r>
              <a:rPr lang="en-US" altLang="zh-CN" dirty="0" smtClean="0">
                <a:sym typeface="Symbol" panose="05050102010706020507" pitchFamily="18" charset="2"/>
              </a:rPr>
              <a:t>:</a:t>
            </a:r>
            <a:r>
              <a:rPr lang="zh-CN" altLang="en-US" dirty="0" smtClean="0">
                <a:sym typeface="Symbol" panose="05050102010706020507" pitchFamily="18" charset="2"/>
              </a:rPr>
              <a:t> 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CN" sz="2600" b="1" dirty="0" smtClean="0">
                <a:sym typeface="Symbol" panose="05050102010706020507" pitchFamily="18" charset="2"/>
              </a:rPr>
              <a:t>S= p(</a:t>
            </a:r>
            <a:r>
              <a:rPr lang="en-US" altLang="zh-CN" sz="2600" b="1" dirty="0" err="1" smtClean="0">
                <a:sym typeface="Symbol" panose="05050102010706020507" pitchFamily="18" charset="2"/>
              </a:rPr>
              <a:t>pq</a:t>
            </a:r>
            <a:r>
              <a:rPr lang="en-US" altLang="zh-CN" sz="2600" b="1" dirty="0" smtClean="0">
                <a:sym typeface="Symbol" panose="05050102010706020507" pitchFamily="18" charset="2"/>
              </a:rPr>
              <a:t>)(pq)(qr)(</a:t>
            </a:r>
            <a:r>
              <a:rPr lang="en-US" altLang="zh-CN" sz="2600" b="1" dirty="0" err="1" smtClean="0">
                <a:sym typeface="Symbol" panose="05050102010706020507" pitchFamily="18" charset="2"/>
              </a:rPr>
              <a:t>qr</a:t>
            </a:r>
            <a:r>
              <a:rPr lang="en-US" altLang="zh-CN" sz="2600" b="1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循环</a:t>
            </a:r>
            <a:r>
              <a:rPr lang="en-US" altLang="zh-CN" dirty="0" smtClean="0">
                <a:sym typeface="Symbol" panose="05050102010706020507" pitchFamily="18" charset="2"/>
              </a:rPr>
              <a:t>1:  S0=, S1={p, 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, pq, qr, 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}, S2=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, pq)=p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Res(pq, qr)=pr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Res(pq, 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)= </a:t>
            </a:r>
            <a:r>
              <a:rPr lang="en-US" altLang="zh-CN" dirty="0" err="1" smtClean="0">
                <a:sym typeface="Symbol" panose="05050102010706020507" pitchFamily="18" charset="2"/>
              </a:rPr>
              <a:t>pr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Res(qr, 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)=q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S2={</a:t>
            </a:r>
            <a:r>
              <a:rPr lang="en-US" altLang="zh-CN" dirty="0" err="1" smtClean="0">
                <a:sym typeface="Symbol" panose="05050102010706020507" pitchFamily="18" charset="2"/>
              </a:rPr>
              <a:t>pr</a:t>
            </a:r>
            <a:r>
              <a:rPr lang="en-US" altLang="zh-CN" dirty="0" smtClean="0">
                <a:sym typeface="Symbol" panose="05050102010706020507" pitchFamily="18" charset="2"/>
              </a:rPr>
              <a:t>, p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ym typeface="Symbol" panose="05050102010706020507" pitchFamily="18" charset="2"/>
              </a:rPr>
              <a:t>r, q}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三、消解算法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32202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14 </a:t>
            </a:r>
            <a:r>
              <a:rPr lang="zh-CN" altLang="en-US" dirty="0" smtClean="0"/>
              <a:t>用消解算法判断下述公式是否是可满足的</a:t>
            </a:r>
            <a:r>
              <a:rPr lang="en-US" altLang="zh-CN" dirty="0" smtClean="0"/>
              <a:t>.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p(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)(pq)(qr)(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解</a:t>
            </a:r>
            <a:r>
              <a:rPr lang="en-US" altLang="zh-CN" dirty="0" smtClean="0">
                <a:sym typeface="Symbol" panose="05050102010706020507" pitchFamily="18" charset="2"/>
              </a:rPr>
              <a:t>:</a:t>
            </a:r>
            <a:r>
              <a:rPr lang="zh-CN" altLang="en-US" dirty="0" smtClean="0">
                <a:sym typeface="Symbol" panose="05050102010706020507" pitchFamily="18" charset="2"/>
              </a:rPr>
              <a:t>  </a:t>
            </a:r>
            <a:r>
              <a:rPr lang="en-US" altLang="zh-CN" sz="2800" b="1" dirty="0" smtClean="0">
                <a:sym typeface="Symbol" panose="05050102010706020507" pitchFamily="18" charset="2"/>
              </a:rPr>
              <a:t>S= p(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pq</a:t>
            </a:r>
            <a:r>
              <a:rPr lang="en-US" altLang="zh-CN" sz="2800" b="1" dirty="0" smtClean="0">
                <a:sym typeface="Symbol" panose="05050102010706020507" pitchFamily="18" charset="2"/>
              </a:rPr>
              <a:t>)(pq)(qr)(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qr</a:t>
            </a:r>
            <a:r>
              <a:rPr lang="en-US" altLang="zh-CN" sz="2800" b="1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循环</a:t>
            </a:r>
            <a:r>
              <a:rPr lang="en-US" altLang="zh-CN" dirty="0" smtClean="0">
                <a:sym typeface="Symbol" panose="05050102010706020507" pitchFamily="18" charset="2"/>
              </a:rPr>
              <a:t>2: S0={p, 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, pq, qr, </a:t>
            </a:r>
            <a:r>
              <a:rPr lang="en-US" altLang="zh-CN" dirty="0" err="1" smtClean="0"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sym typeface="Symbol" panose="05050102010706020507" pitchFamily="18" charset="2"/>
              </a:rPr>
              <a:t>}, </a:t>
            </a:r>
          </a:p>
          <a:p>
            <a:pPr marL="1608138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S1={</a:t>
            </a:r>
            <a:r>
              <a:rPr lang="en-US" altLang="zh-CN" dirty="0" err="1" smtClean="0">
                <a:sym typeface="Symbol" panose="05050102010706020507" pitchFamily="18" charset="2"/>
              </a:rPr>
              <a:t>pr</a:t>
            </a:r>
            <a:r>
              <a:rPr lang="en-US" altLang="zh-CN" dirty="0" smtClean="0">
                <a:sym typeface="Symbol" panose="05050102010706020507" pitchFamily="18" charset="2"/>
              </a:rPr>
              <a:t>, p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ym typeface="Symbol" panose="05050102010706020507" pitchFamily="18" charset="2"/>
              </a:rPr>
              <a:t>r, q},  S2=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Res(pq, q)=p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Res(q</a:t>
            </a:r>
            <a:r>
              <a:rPr lang="en-US" altLang="zh-CN" dirty="0">
                <a:sym typeface="Symbol" panose="05050102010706020507" pitchFamily="18" charset="2"/>
              </a:rPr>
              <a:t>r, </a:t>
            </a:r>
            <a:r>
              <a:rPr lang="en-US" altLang="zh-CN" dirty="0" err="1">
                <a:sym typeface="Symbol" panose="05050102010706020507" pitchFamily="18" charset="2"/>
              </a:rPr>
              <a:t>pr</a:t>
            </a:r>
            <a:r>
              <a:rPr lang="en-US" altLang="zh-CN" dirty="0">
                <a:sym typeface="Symbol" panose="05050102010706020507" pitchFamily="18" charset="2"/>
              </a:rPr>
              <a:t>)=</a:t>
            </a:r>
            <a:r>
              <a:rPr lang="en-US" altLang="zh-CN" dirty="0" err="1">
                <a:sym typeface="Symbol" panose="05050102010706020507" pitchFamily="18" charset="2"/>
              </a:rPr>
              <a:t>pq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Res(</a:t>
            </a:r>
            <a:r>
              <a:rPr lang="en-US" altLang="zh-CN" dirty="0" err="1">
                <a:sym typeface="Symbol" panose="05050102010706020507" pitchFamily="18" charset="2"/>
              </a:rPr>
              <a:t>qr</a:t>
            </a:r>
            <a:r>
              <a:rPr lang="en-US" altLang="zh-CN" dirty="0">
                <a:sym typeface="Symbol" panose="05050102010706020507" pitchFamily="18" charset="2"/>
              </a:rPr>
              <a:t>, pr)=</a:t>
            </a:r>
            <a:r>
              <a:rPr lang="en-US" altLang="zh-CN" dirty="0" err="1">
                <a:sym typeface="Symbol" panose="05050102010706020507" pitchFamily="18" charset="2"/>
              </a:rPr>
              <a:t>pq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Res(</a:t>
            </a:r>
            <a:r>
              <a:rPr lang="en-US" altLang="zh-CN" dirty="0" err="1">
                <a:sym typeface="Symbol" panose="05050102010706020507" pitchFamily="18" charset="2"/>
              </a:rPr>
              <a:t>pr</a:t>
            </a:r>
            <a:r>
              <a:rPr lang="en-US" altLang="zh-CN" dirty="0">
                <a:sym typeface="Symbol" panose="05050102010706020507" pitchFamily="18" charset="2"/>
              </a:rPr>
              <a:t>, pr)=p</a:t>
            </a: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S2=</a:t>
            </a:r>
            <a:r>
              <a:rPr lang="en-US" altLang="zh-CN" dirty="0" smtClean="0">
                <a:sym typeface="Symbol" panose="05050102010706020507" pitchFamily="18" charset="2"/>
              </a:rPr>
              <a:t>,   </a:t>
            </a:r>
            <a:r>
              <a:rPr lang="zh-CN" altLang="en-US" dirty="0">
                <a:sym typeface="Symbol" panose="05050102010706020507" pitchFamily="18" charset="2"/>
              </a:rPr>
              <a:t>输出“</a:t>
            </a:r>
            <a:r>
              <a:rPr lang="en-US" altLang="zh-CN" dirty="0">
                <a:sym typeface="Symbol" panose="05050102010706020507" pitchFamily="18" charset="2"/>
              </a:rPr>
              <a:t>Yes</a:t>
            </a:r>
            <a:r>
              <a:rPr lang="en-US" altLang="zh-CN" dirty="0" smtClean="0">
                <a:sym typeface="Symbol" panose="05050102010706020507" pitchFamily="18" charset="2"/>
              </a:rPr>
              <a:t>”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2.4</a:t>
            </a:r>
            <a:r>
              <a:rPr lang="zh-CN" altLang="en-US" smtClean="0"/>
              <a:t> 可满足性问题与消解法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三、消解算法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3986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深刻理解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等值式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概念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牢记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常用基本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等值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式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能够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熟练应用常用基本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等值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式和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置换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规则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进行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等值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演算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理解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文字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简单析取式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简单合取式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析取范式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合取范式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概念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深刻理解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小项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大项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概念、名称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下角标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与成真、成假赋值的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关系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并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理解简单析取式与极小项的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关系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熟练掌握求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主范式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方法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等值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演算、真值表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);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会用主范式求公式的成真赋值、成假赋值、判断公式的类型、判断两个公式是否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等值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会将公式等值地化成指定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联结词完备集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中的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公式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会用命题逻辑的概念及运算解决简单的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应用问题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掌握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消解规则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及其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性质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消解算法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判断公式的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可满足性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讲教学总结与学习要求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5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3093154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个命题变项的公式，判断下列命题是否为真？</a:t>
            </a:r>
          </a:p>
          <a:p>
            <a:pPr lvl="1"/>
            <a:r>
              <a:rPr lang="en-US" altLang="zh-CN" dirty="0" smtClean="0"/>
              <a:t>(1) 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B</a:t>
            </a:r>
            <a:r>
              <a:rPr lang="zh-CN" altLang="en-US" dirty="0" smtClean="0"/>
              <a:t>当且仅当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有相同的主析取范式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为重言式，则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的主合取范式为</a:t>
            </a:r>
            <a:r>
              <a:rPr lang="en-US" altLang="zh-CN" dirty="0" smtClean="0"/>
              <a:t>0;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为矛盾式，则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的主析取范式为</a:t>
            </a:r>
            <a:r>
              <a:rPr lang="en-US" altLang="zh-CN" dirty="0" smtClean="0"/>
              <a:t>1;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任何公式都能等值地化成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中的公式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(5) </a:t>
            </a:r>
            <a:r>
              <a:rPr lang="zh-CN" altLang="en-US" dirty="0" smtClean="0"/>
              <a:t>任何公式都能等值地化成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中的公式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1: 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516001" y="4176000"/>
            <a:ext cx="11155198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8000" indent="-288000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说明</a:t>
            </a:r>
            <a:r>
              <a:rPr lang="en-US" altLang="zh-CN" sz="2800" b="1" dirty="0" smtClean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: (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2)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重言式的主合取范式不含任何极大项，为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1. </a:t>
            </a:r>
          </a:p>
          <a:p>
            <a:pPr marL="504000" lvl="1" indent="-288000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(3)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矛盾式的主合析范式不含任何极小项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为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0.  </a:t>
            </a:r>
          </a:p>
          <a:p>
            <a:pPr marL="504000" lvl="1" indent="-288000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(4) {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}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不是完备集，如矛盾式不能写成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{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}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中的公式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  </a:t>
            </a:r>
          </a:p>
          <a:p>
            <a:pPr marL="504000" lvl="1" indent="-288000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(5) {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}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是完备集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8975726" y="1584000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8975726" y="2052000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975726" y="2520000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8975726" y="3024000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</a:t>
            </a: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8975726" y="3548063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4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  <p:bldP spid="1679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5155257"/>
          </a:xfrm>
        </p:spPr>
        <p:txBody>
          <a:bodyPr/>
          <a:lstStyle/>
          <a:p>
            <a:r>
              <a:rPr lang="en-US" altLang="zh-CN" dirty="0" smtClean="0"/>
              <a:t> 2. </a:t>
            </a:r>
            <a:r>
              <a:rPr lang="zh-CN" altLang="en-US" dirty="0" smtClean="0"/>
              <a:t>判断下列公式的类型</a:t>
            </a:r>
            <a:r>
              <a:rPr lang="en-US" altLang="zh-CN" dirty="0" smtClean="0"/>
              <a:t>: (1)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p)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用等值演算法求主范式</a:t>
            </a:r>
          </a:p>
          <a:p>
            <a:pPr marL="216000" lvl="1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p)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p)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p)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q)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m2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m1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m3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m0                    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m0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m1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m2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m3            </a:t>
            </a:r>
            <a:r>
              <a:rPr lang="zh-CN" altLang="en-US" dirty="0" smtClean="0"/>
              <a:t>主析取范式</a:t>
            </a:r>
          </a:p>
          <a:p>
            <a:pPr marL="216000" lvl="1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1                                            </a:t>
            </a:r>
            <a:r>
              <a:rPr lang="zh-CN" altLang="en-US" dirty="0" smtClean="0"/>
              <a:t>主合取范式</a:t>
            </a:r>
            <a:endParaRPr lang="en-US" altLang="zh-CN" dirty="0" smtClean="0"/>
          </a:p>
          <a:p>
            <a:pPr marL="216000" lvl="1" indent="0">
              <a:buNone/>
            </a:pPr>
            <a:r>
              <a:rPr lang="zh-CN" altLang="en-US" dirty="0" smtClean="0"/>
              <a:t>所以，此命题公式是重言式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2: </a:t>
            </a:r>
            <a:r>
              <a:rPr lang="zh-CN" altLang="en-US" smtClean="0"/>
              <a:t>判断公式类型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293483"/>
          </a:xfrm>
        </p:spPr>
        <p:txBody>
          <a:bodyPr/>
          <a:lstStyle/>
          <a:p>
            <a:r>
              <a:rPr lang="en-US" altLang="zh-CN" dirty="0" smtClean="0"/>
              <a:t> 2. </a:t>
            </a:r>
            <a:r>
              <a:rPr lang="zh-CN" altLang="en-US" dirty="0" smtClean="0"/>
              <a:t>判断下列公式的类型</a:t>
            </a:r>
            <a:r>
              <a:rPr lang="en-US" altLang="zh-CN" dirty="0" smtClean="0"/>
              <a:t>: (2) 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用等值演算法求公式的主范式</a:t>
            </a:r>
          </a:p>
          <a:p>
            <a:pPr marL="216000" lvl="1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    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q                         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                              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0                                           </a:t>
            </a:r>
            <a:r>
              <a:rPr lang="zh-CN" altLang="en-US" dirty="0" smtClean="0"/>
              <a:t>主析取范式</a:t>
            </a:r>
          </a:p>
          <a:p>
            <a:pPr marL="216000" lvl="1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M0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M1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M2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M3           </a:t>
            </a:r>
            <a:r>
              <a:rPr lang="zh-CN" altLang="en-US" dirty="0" smtClean="0"/>
              <a:t>主合取范式</a:t>
            </a:r>
          </a:p>
          <a:p>
            <a:pPr lvl="1"/>
            <a:r>
              <a:rPr lang="zh-CN" altLang="en-US" dirty="0" smtClean="0"/>
              <a:t>所以，此命题公式是茅盾式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2: </a:t>
            </a:r>
            <a:r>
              <a:rPr lang="zh-CN" altLang="en-US" smtClean="0"/>
              <a:t>判断公式类型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0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801314"/>
          </a:xfrm>
        </p:spPr>
        <p:txBody>
          <a:bodyPr/>
          <a:lstStyle/>
          <a:p>
            <a:r>
              <a:rPr lang="en-US" altLang="zh-CN" dirty="0" smtClean="0"/>
              <a:t> 2. </a:t>
            </a:r>
            <a:r>
              <a:rPr lang="zh-CN" altLang="en-US" dirty="0" smtClean="0"/>
              <a:t>判断下列公式的类型</a:t>
            </a:r>
            <a:r>
              <a:rPr lang="en-US" altLang="zh-CN" dirty="0" smtClean="0"/>
              <a:t>: (3) 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p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用等值演算法求公式的主范式</a:t>
            </a:r>
          </a:p>
          <a:p>
            <a:pPr marL="216000" lvl="1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p</a:t>
            </a:r>
          </a:p>
          <a:p>
            <a:pPr marL="216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>
                <a:sym typeface="Symbol" panose="05050102010706020507" pitchFamily="18" charset="2"/>
              </a:rPr>
              <a:t>pq</a:t>
            </a:r>
            <a:r>
              <a:rPr lang="en-US" altLang="zh-CN" dirty="0" smtClean="0">
                <a:sym typeface="Symbol" panose="05050102010706020507" pitchFamily="18" charset="2"/>
              </a:rPr>
              <a:t>)</a:t>
            </a:r>
            <a:r>
              <a:rPr lang="en-US" altLang="zh-CN" dirty="0" smtClean="0"/>
              <a:t>p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 p</a:t>
            </a: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 panose="05050102010706020507" pitchFamily="18" charset="2"/>
              </a:rPr>
              <a:t>p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>
                <a:sym typeface="Symbol" panose="05050102010706020507" pitchFamily="18" charset="2"/>
              </a:rPr>
              <a:t>p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</a:t>
            </a:r>
            <a:r>
              <a:rPr lang="en-US" altLang="zh-CN" dirty="0" smtClean="0"/>
              <a:t> m0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 m1                         </a:t>
            </a:r>
            <a:r>
              <a:rPr lang="zh-CN" altLang="en-US" dirty="0" smtClean="0"/>
              <a:t>主析取范式</a:t>
            </a:r>
          </a:p>
          <a:p>
            <a:pPr marL="216000" lvl="1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M2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 M3                         </a:t>
            </a:r>
            <a:r>
              <a:rPr lang="zh-CN" altLang="en-US" dirty="0" smtClean="0"/>
              <a:t>主合取范式</a:t>
            </a:r>
          </a:p>
          <a:p>
            <a:pPr lvl="1"/>
            <a:r>
              <a:rPr lang="zh-CN" altLang="en-US" dirty="0" smtClean="0"/>
              <a:t>所以，此命题公式是非重言式的可满足式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2: </a:t>
            </a:r>
            <a:r>
              <a:rPr lang="zh-CN" altLang="en-US" smtClean="0"/>
              <a:t>判断公式类型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3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3539430"/>
          </a:xfrm>
        </p:spPr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 smtClean="0"/>
              <a:t>已知命题公式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个命题变项</a:t>
            </a:r>
            <a:r>
              <a:rPr lang="en-US" altLang="zh-CN" dirty="0" smtClean="0"/>
              <a:t>p, q, r, </a:t>
            </a:r>
            <a:r>
              <a:rPr lang="zh-CN" altLang="en-US" dirty="0" smtClean="0"/>
              <a:t>并知道它的成真赋值为</a:t>
            </a:r>
            <a:r>
              <a:rPr lang="en-US" altLang="zh-CN" dirty="0" smtClean="0"/>
              <a:t>001, 010, 111,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的主析取范式和主合取范式，及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对应的真值函数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 </a:t>
            </a:r>
            <a:r>
              <a:rPr lang="zh-CN" altLang="en-US" dirty="0" smtClean="0"/>
              <a:t>根据成真赋值与极小项、极大项的关系，可得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的主析取范式为</a:t>
            </a:r>
            <a:r>
              <a:rPr lang="en-US" altLang="zh-CN" dirty="0" smtClean="0"/>
              <a:t>m1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m2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m7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的主合取范式为</a:t>
            </a:r>
            <a:r>
              <a:rPr lang="en-US" altLang="zh-CN" dirty="0" smtClean="0"/>
              <a:t>M0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M3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M4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M5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M6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的真值函数为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3: </a:t>
            </a:r>
            <a:r>
              <a:rPr lang="zh-CN" altLang="en-US" smtClean="0"/>
              <a:t>求公式的主范式</a:t>
            </a:r>
            <a:endParaRPr lang="zh-CN" alt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4322323" y="4150169"/>
            <a:ext cx="3886201" cy="2013114"/>
            <a:chOff x="703" y="2432"/>
            <a:chExt cx="2448" cy="1308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70" y="2432"/>
              <a:ext cx="2381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98538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406525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814513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225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6797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369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5941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513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p q r       F  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p q r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0 0 0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0         1 0 0        0</a:t>
              </a:r>
            </a:p>
            <a:p>
              <a:pPr>
                <a:spcBef>
                  <a:spcPts val="0"/>
                </a:spcBef>
              </a:pP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0 0 1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1         1 0 1        0</a:t>
              </a:r>
            </a:p>
            <a:p>
              <a:pPr>
                <a:spcBef>
                  <a:spcPts val="0"/>
                </a:spcBef>
              </a:pP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0 1 0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1         1 1 0        0</a:t>
              </a:r>
            </a:p>
            <a:p>
              <a:pPr>
                <a:spcBef>
                  <a:spcPts val="0"/>
                </a:spcBef>
              </a:pP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0 1 1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0         1 1 1        </a:t>
              </a:r>
              <a:r>
                <a:rPr lang="en-US" altLang="zh-CN" dirty="0" smtClean="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rgbClr val="0050A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03" y="2432"/>
              <a:ext cx="2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03" y="2750"/>
              <a:ext cx="2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03" y="3713"/>
              <a:ext cx="2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38" y="2432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837" y="2432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882" y="2432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53" y="2432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370701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引言）数学问题的解决方法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计算（化简）：等值变换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证明（推理）：等量代换（等价代换）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常用证明方法：用真值相同的一个公式取代另一个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或者说从已知命题产生具有相同真值的另一个命题（等值演算）</a:t>
            </a:r>
            <a:r>
              <a:rPr lang="en-US" altLang="zh-CN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等值的定义（定义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若双条件式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是重言式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等值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B, </a:t>
            </a:r>
            <a:r>
              <a:rPr lang="zh-CN" altLang="en-US" dirty="0" smtClean="0"/>
              <a:t>并称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等值式</a:t>
            </a:r>
            <a:r>
              <a:rPr lang="en-US" altLang="zh-CN" dirty="0" smtClean="0"/>
              <a:t>. </a:t>
            </a:r>
            <a:r>
              <a:rPr lang="zh-CN" altLang="en-US" dirty="0" smtClean="0"/>
              <a:t>等值也称为</a:t>
            </a:r>
            <a:r>
              <a:rPr lang="zh-CN" altLang="en-US" dirty="0" smtClean="0">
                <a:solidFill>
                  <a:srgbClr val="FF0000"/>
                </a:solidFill>
              </a:rPr>
              <a:t>等价</a:t>
            </a:r>
            <a:r>
              <a:rPr lang="zh-CN" altLang="en-US" dirty="0" smtClean="0"/>
              <a:t>，等值式也称为</a:t>
            </a:r>
            <a:r>
              <a:rPr lang="zh-CN" altLang="en-US" dirty="0" smtClean="0">
                <a:solidFill>
                  <a:srgbClr val="FF0000"/>
                </a:solidFill>
              </a:rPr>
              <a:t>等价式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或者：设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是命题公式，</a:t>
            </a:r>
            <a:r>
              <a:rPr lang="en-US" altLang="zh-CN" dirty="0" smtClean="0"/>
              <a:t>p1, p2, …, 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是所有出现于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的命题变项，若给</a:t>
            </a:r>
            <a:r>
              <a:rPr lang="en-US" altLang="zh-CN" dirty="0" smtClean="0"/>
              <a:t>p1, p2 , …, 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任意一个真值指派，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的真值都相同，则称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等值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B.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一、等值式的定义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4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678204"/>
          </a:xfrm>
        </p:spPr>
        <p:txBody>
          <a:bodyPr/>
          <a:lstStyle/>
          <a:p>
            <a:r>
              <a:rPr lang="en-US" altLang="zh-CN" dirty="0" smtClean="0"/>
              <a:t> 4.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A=(p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</a:t>
            </a:r>
            <a:r>
              <a:rPr lang="zh-CN" altLang="en-US" dirty="0" smtClean="0"/>
              <a:t>改写成下述各联结词集中的公式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(1)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};   (2)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};  (3)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};  (4)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};  (5) {</a:t>
            </a:r>
            <a:r>
              <a:rPr lang="en-US" altLang="zh-CN" dirty="0" smtClean="0">
                <a:sym typeface="Symbol" panose="05050102010706020507" pitchFamily="18" charset="2"/>
              </a:rPr>
              <a:t></a:t>
            </a:r>
            <a:r>
              <a:rPr lang="en-US" altLang="zh-CN" dirty="0" smtClean="0"/>
              <a:t>};  (6) {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(1)  (p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(2)  (p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                </a:t>
            </a:r>
          </a:p>
          <a:p>
            <a:pPr marL="216000" lvl="1" indent="0">
              <a:buNone/>
            </a:pPr>
            <a:r>
              <a:rPr lang="en-US" altLang="zh-CN" dirty="0" smtClean="0"/>
              <a:t> (3)  (p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 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   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r)</a:t>
            </a:r>
          </a:p>
          <a:p>
            <a:pPr marL="2160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(4)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2160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4: </a:t>
            </a:r>
            <a:r>
              <a:rPr lang="zh-CN" altLang="en-US" smtClean="0"/>
              <a:t>联结词完备集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70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832092"/>
          </a:xfrm>
        </p:spPr>
        <p:txBody>
          <a:bodyPr/>
          <a:lstStyle/>
          <a:p>
            <a:r>
              <a:rPr lang="en-US" altLang="zh-CN" dirty="0" smtClean="0"/>
              <a:t> 4.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A=(p</a:t>
            </a:r>
            <a:r>
              <a:rPr lang="en-US" altLang="zh-CN" dirty="0" smtClean="0">
                <a:sym typeface="Symbol" panose="05050102010706020507" pitchFamily="18" charset="2"/>
              </a:rPr>
              <a:t></a:t>
            </a:r>
            <a:r>
              <a:rPr lang="en-US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r</a:t>
            </a:r>
            <a:r>
              <a:rPr lang="zh-CN" altLang="en-US" dirty="0" smtClean="0"/>
              <a:t>改写成下述各联结词集中的公式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(1)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};   (2)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};  (3)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};  (4) {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};  (5) {</a:t>
            </a:r>
            <a:r>
              <a:rPr lang="en-US" altLang="zh-CN" dirty="0" smtClean="0">
                <a:sym typeface="Symbol" panose="05050102010706020507" pitchFamily="18" charset="2"/>
              </a:rPr>
              <a:t></a:t>
            </a:r>
            <a:r>
              <a:rPr lang="en-US" altLang="zh-CN" dirty="0" smtClean="0"/>
              <a:t>};  (6) {</a:t>
            </a:r>
            <a:r>
              <a:rPr lang="en-US" altLang="zh-CN" dirty="0" smtClean="0">
                <a:sym typeface="Symbol" panose="05050102010706020507" pitchFamily="18" charset="2"/>
              </a:rPr>
              <a:t>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2160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(5)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 (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216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lang="en-US" altLang="zh-CN" dirty="0">
                <a:latin typeface="Times New Roman" panose="02020603050405020304" pitchFamily="18" charset="0"/>
              </a:rPr>
              <a:t> ((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dirty="0">
                <a:latin typeface="Times New Roman" panose="02020603050405020304" pitchFamily="18" charset="0"/>
              </a:rPr>
              <a:t>((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216000" lvl="1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(6)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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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</a:p>
          <a:p>
            <a:pPr marL="2160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</a:rPr>
              <a:t> ((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marL="216000" lvl="1" indent="0">
              <a:spcBef>
                <a:spcPts val="18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注意：此类问题答案</a:t>
            </a:r>
            <a:r>
              <a:rPr lang="zh-CN" altLang="en-US" dirty="0">
                <a:latin typeface="Times New Roman" panose="02020603050405020304" pitchFamily="18" charset="0"/>
              </a:rPr>
              <a:t>不</a:t>
            </a:r>
            <a:r>
              <a:rPr lang="zh-CN" altLang="en-US" dirty="0" smtClean="0">
                <a:latin typeface="Times New Roman" panose="02020603050405020304" pitchFamily="18" charset="0"/>
              </a:rPr>
              <a:t>惟一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4: </a:t>
            </a:r>
            <a:r>
              <a:rPr lang="zh-CN" altLang="en-US" smtClean="0"/>
              <a:t>联结词完备集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71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4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385816"/>
          </a:xfrm>
        </p:spPr>
        <p:txBody>
          <a:bodyPr/>
          <a:lstStyle/>
          <a:p>
            <a:r>
              <a:rPr lang="en-US" altLang="zh-CN" dirty="0" smtClean="0"/>
              <a:t> 5. </a:t>
            </a:r>
            <a:r>
              <a:rPr lang="zh-CN" altLang="en-US" dirty="0" smtClean="0"/>
              <a:t>某公司要从赵、钱、孙、李、周五名新毕业的大学生中选派一些人出国学习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选派必须满足以下条件：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若赵去，钱也去</a:t>
            </a:r>
            <a:r>
              <a:rPr lang="en-US" altLang="zh-CN" dirty="0" smtClean="0"/>
              <a:t>; (2) </a:t>
            </a:r>
            <a:r>
              <a:rPr lang="zh-CN" altLang="en-US" dirty="0" smtClean="0"/>
              <a:t>李、周两人中至少有一人去</a:t>
            </a:r>
            <a:r>
              <a:rPr lang="en-US" altLang="zh-CN" dirty="0" smtClean="0"/>
              <a:t>; (3) </a:t>
            </a:r>
            <a:r>
              <a:rPr lang="zh-CN" altLang="en-US" dirty="0" smtClean="0"/>
              <a:t>钱、孙两人中去且仅去一人</a:t>
            </a:r>
            <a:r>
              <a:rPr lang="en-US" altLang="zh-CN" dirty="0" smtClean="0"/>
              <a:t>; (4) </a:t>
            </a:r>
            <a:r>
              <a:rPr lang="zh-CN" altLang="en-US" dirty="0" smtClean="0"/>
              <a:t>孙、李两人同去或同不去</a:t>
            </a:r>
            <a:r>
              <a:rPr lang="en-US" altLang="zh-CN" dirty="0" smtClean="0"/>
              <a:t>; (5) </a:t>
            </a:r>
            <a:r>
              <a:rPr lang="zh-CN" altLang="en-US" dirty="0" smtClean="0"/>
              <a:t>若周去，则赵、钱也去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用等值演算法分析该公司如何选派他们出国？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此类问题的解题步骤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设简单命题并符号化</a:t>
            </a:r>
            <a:r>
              <a:rPr lang="en-US" altLang="zh-CN" dirty="0" smtClean="0"/>
              <a:t>; (2) </a:t>
            </a:r>
            <a:r>
              <a:rPr lang="zh-CN" altLang="en-US" dirty="0" smtClean="0"/>
              <a:t>用复合命题公式描述各条件</a:t>
            </a:r>
            <a:r>
              <a:rPr lang="en-US" altLang="zh-CN" dirty="0" smtClean="0"/>
              <a:t>; (3) </a:t>
            </a:r>
            <a:r>
              <a:rPr lang="zh-CN" altLang="en-US" dirty="0" smtClean="0"/>
              <a:t>写出由复合命题公式组成的合取式</a:t>
            </a:r>
            <a:r>
              <a:rPr lang="en-US" altLang="zh-CN" dirty="0" smtClean="0"/>
              <a:t>; (4) </a:t>
            </a:r>
            <a:r>
              <a:rPr lang="zh-CN" altLang="en-US" dirty="0" smtClean="0"/>
              <a:t>将合取式化成析取式（最好是主析取范式）</a:t>
            </a:r>
            <a:r>
              <a:rPr lang="en-US" altLang="zh-CN" dirty="0" smtClean="0"/>
              <a:t>; (5) </a:t>
            </a:r>
            <a:r>
              <a:rPr lang="zh-CN" altLang="en-US" dirty="0" smtClean="0"/>
              <a:t>求成真赋值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并做出解释和结论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5: </a:t>
            </a:r>
            <a:r>
              <a:rPr lang="zh-CN" altLang="en-US" dirty="0" smtClean="0"/>
              <a:t>应用题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72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970591"/>
          </a:xfrm>
        </p:spPr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(1) </a:t>
            </a:r>
            <a:r>
              <a:rPr lang="zh-CN" altLang="en-US" dirty="0" smtClean="0"/>
              <a:t>设简单命题并符号化</a:t>
            </a:r>
          </a:p>
          <a:p>
            <a:pPr lvl="1"/>
            <a:r>
              <a:rPr lang="zh-CN" altLang="en-US" dirty="0" smtClean="0"/>
              <a:t>设 </a:t>
            </a:r>
            <a:r>
              <a:rPr lang="en-US" altLang="zh-CN" dirty="0" smtClean="0"/>
              <a:t>p: </a:t>
            </a:r>
            <a:r>
              <a:rPr lang="zh-CN" altLang="en-US" dirty="0" smtClean="0"/>
              <a:t>派赵去，</a:t>
            </a:r>
            <a:r>
              <a:rPr lang="en-US" altLang="zh-CN" dirty="0" smtClean="0"/>
              <a:t>q: </a:t>
            </a:r>
            <a:r>
              <a:rPr lang="zh-CN" altLang="en-US" dirty="0" smtClean="0"/>
              <a:t>派钱去，</a:t>
            </a:r>
            <a:r>
              <a:rPr lang="en-US" altLang="zh-CN" dirty="0" smtClean="0"/>
              <a:t>r: </a:t>
            </a:r>
            <a:r>
              <a:rPr lang="zh-CN" altLang="en-US" dirty="0" smtClean="0"/>
              <a:t>派孙去，</a:t>
            </a:r>
            <a:r>
              <a:rPr lang="en-US" altLang="zh-CN" dirty="0" smtClean="0"/>
              <a:t>s: </a:t>
            </a:r>
            <a:r>
              <a:rPr lang="zh-CN" altLang="en-US" dirty="0" smtClean="0"/>
              <a:t>派李去，</a:t>
            </a:r>
            <a:r>
              <a:rPr lang="en-US" altLang="zh-CN" dirty="0" smtClean="0"/>
              <a:t>u: </a:t>
            </a:r>
            <a:r>
              <a:rPr lang="zh-CN" altLang="en-US" dirty="0" smtClean="0"/>
              <a:t>派周去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写出复合命题公式表示已知条件（符号化）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若赵去，钱也去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             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李、周两人中至少有一人去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u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钱、孙两人中去且仅去一人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孙、李两人同去或同不去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s)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若周去，则赵、钱也去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   </a:t>
            </a:r>
            <a:r>
              <a:rPr lang="en-US" altLang="zh-CN" dirty="0" smtClean="0"/>
              <a:t>u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记各条件命题公式的合取式为</a:t>
            </a:r>
            <a:r>
              <a:rPr lang="en-US" altLang="zh-CN" dirty="0" smtClean="0"/>
              <a:t>A</a:t>
            </a:r>
          </a:p>
          <a:p>
            <a:pPr marL="216000" lvl="1" indent="0">
              <a:buNone/>
            </a:pPr>
            <a:r>
              <a:rPr lang="en-US" altLang="zh-CN" dirty="0" smtClean="0"/>
              <a:t>A=(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s))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(u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5: </a:t>
            </a:r>
            <a:r>
              <a:rPr lang="zh-CN" altLang="en-US" dirty="0" smtClean="0"/>
              <a:t>应用题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73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0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478149"/>
          </a:xfrm>
        </p:spPr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记各条件命题公式的合取式为</a:t>
            </a:r>
            <a:r>
              <a:rPr lang="en-US" altLang="zh-CN" dirty="0" smtClean="0"/>
              <a:t>A</a:t>
            </a:r>
          </a:p>
          <a:p>
            <a:pPr marL="216000" lvl="1" indent="0" algn="l">
              <a:buNone/>
            </a:pPr>
            <a:r>
              <a:rPr lang="en-US" altLang="zh-CN" dirty="0" smtClean="0"/>
              <a:t>A=(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anose="05050102010706020507" pitchFamily="18" charset="2"/>
              </a:rPr>
              <a:t>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s))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 smtClean="0"/>
              <a:t>(u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化成析取式</a:t>
            </a:r>
          </a:p>
          <a:p>
            <a:pPr marL="216000" lvl="1" indent="0">
              <a:buNone/>
            </a:pPr>
            <a:r>
              <a:rPr lang="en-US" altLang="zh-CN" dirty="0" smtClean="0"/>
              <a:t>         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u)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(5)</a:t>
            </a:r>
            <a:r>
              <a:rPr lang="zh-CN" altLang="en-US" dirty="0" smtClean="0"/>
              <a:t>结论：由上述析取式可知，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的成真赋值为</a:t>
            </a:r>
            <a:r>
              <a:rPr lang="en-US" altLang="zh-CN" dirty="0" smtClean="0"/>
              <a:t>00110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11001</a:t>
            </a:r>
            <a:r>
              <a:rPr lang="zh-CN" altLang="en-US" dirty="0" smtClean="0"/>
              <a:t>，因此有两种选派方案。即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派孙、李去（赵、钱、周不去）</a:t>
            </a:r>
          </a:p>
          <a:p>
            <a:pPr lvl="2"/>
            <a:r>
              <a:rPr lang="zh-CN" altLang="en-US" dirty="0" smtClean="0"/>
              <a:t>派赵、钱、周去（孙、李不去）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5: </a:t>
            </a:r>
            <a:r>
              <a:rPr lang="zh-CN" altLang="en-US" dirty="0" smtClean="0"/>
              <a:t>应用题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74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5309146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构造公式</a:t>
            </a:r>
            <a:r>
              <a:rPr lang="en-US" altLang="zh-CN" dirty="0" smtClean="0"/>
              <a:t>A=</a:t>
            </a:r>
            <a:r>
              <a:rPr lang="fr-FR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fr-FR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fr-FR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</a:t>
            </a:r>
            <a:r>
              <a:rPr lang="fr-FR" altLang="zh-CN" dirty="0" smtClean="0"/>
              <a:t>r</a:t>
            </a:r>
            <a:r>
              <a:rPr lang="zh-CN" altLang="en-US" dirty="0" smtClean="0"/>
              <a:t>的否证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从而证明它是矛盾式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消解序列</a:t>
            </a:r>
            <a:endParaRPr lang="fr-FR" altLang="zh-CN" dirty="0" smtClean="0"/>
          </a:p>
          <a:p>
            <a:pPr lvl="1">
              <a:spcBef>
                <a:spcPts val="300"/>
              </a:spcBef>
            </a:pPr>
            <a:r>
              <a:rPr lang="fr-FR" altLang="zh-CN" dirty="0" smtClean="0"/>
              <a:t>① 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q           A</a:t>
            </a:r>
            <a:r>
              <a:rPr lang="zh-CN" altLang="fr-FR" dirty="0" smtClean="0"/>
              <a:t>的简单析取式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② </a:t>
            </a:r>
            <a:r>
              <a:rPr lang="zh-CN" altLang="en-US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q        A</a:t>
            </a:r>
            <a:r>
              <a:rPr lang="zh-CN" altLang="fr-FR" dirty="0" smtClean="0"/>
              <a:t>的简单析取式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③ </a:t>
            </a:r>
            <a:r>
              <a:rPr lang="fr-FR" altLang="zh-CN" dirty="0" smtClean="0"/>
              <a:t>q               ①,②</a:t>
            </a:r>
            <a:r>
              <a:rPr lang="zh-CN" altLang="fr-FR" dirty="0" smtClean="0"/>
              <a:t>消解    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④ </a:t>
            </a:r>
            <a:r>
              <a:rPr lang="zh-CN" altLang="en-US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fr-FR" altLang="zh-CN" dirty="0" smtClean="0"/>
              <a:t>r         A</a:t>
            </a:r>
            <a:r>
              <a:rPr lang="zh-CN" altLang="fr-FR" dirty="0" smtClean="0"/>
              <a:t>的简单析取式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⑤ </a:t>
            </a:r>
            <a:r>
              <a:rPr lang="zh-CN" altLang="en-US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r             A</a:t>
            </a:r>
            <a:r>
              <a:rPr lang="zh-CN" altLang="fr-FR" dirty="0" smtClean="0"/>
              <a:t>的简单析取式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⑥ </a:t>
            </a:r>
            <a:r>
              <a:rPr lang="zh-CN" altLang="en-US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q            ④,⑤</a:t>
            </a:r>
            <a:r>
              <a:rPr lang="zh-CN" altLang="fr-FR" dirty="0" smtClean="0"/>
              <a:t>消解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⑦ 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zh-CN" altLang="fr-FR" dirty="0" smtClean="0"/>
              <a:t>               ③</a:t>
            </a:r>
            <a:r>
              <a:rPr lang="fr-FR" altLang="zh-CN" dirty="0" smtClean="0"/>
              <a:t>,⑥</a:t>
            </a:r>
            <a:r>
              <a:rPr lang="zh-CN" altLang="fr-FR" dirty="0" smtClean="0"/>
              <a:t>消解</a:t>
            </a:r>
          </a:p>
          <a:p>
            <a:pPr lvl="1">
              <a:spcBef>
                <a:spcPts val="300"/>
              </a:spcBef>
            </a:pPr>
            <a:r>
              <a:rPr lang="zh-CN" altLang="fr-FR" dirty="0" smtClean="0"/>
              <a:t>这是</a:t>
            </a:r>
            <a:r>
              <a:rPr lang="fr-FR" altLang="zh-CN" dirty="0" smtClean="0"/>
              <a:t>A</a:t>
            </a:r>
            <a:r>
              <a:rPr lang="zh-CN" altLang="fr-FR" dirty="0" smtClean="0"/>
              <a:t>的一个否证</a:t>
            </a:r>
            <a:r>
              <a:rPr lang="fr-FR" altLang="zh-CN" dirty="0" smtClean="0"/>
              <a:t>, </a:t>
            </a:r>
            <a:r>
              <a:rPr lang="zh-CN" altLang="fr-FR" dirty="0" smtClean="0"/>
              <a:t>从而证明</a:t>
            </a:r>
            <a:r>
              <a:rPr lang="fr-FR" altLang="zh-CN" dirty="0" smtClean="0"/>
              <a:t>A</a:t>
            </a:r>
            <a:r>
              <a:rPr lang="zh-CN" altLang="fr-FR" dirty="0" smtClean="0"/>
              <a:t>是矛盾式</a:t>
            </a:r>
            <a:r>
              <a:rPr lang="fr-FR" altLang="zh-CN" dirty="0" smtClean="0"/>
              <a:t>. 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6: </a:t>
            </a:r>
            <a:r>
              <a:rPr lang="zh-CN" altLang="en-US" smtClean="0"/>
              <a:t>消解法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75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5170646"/>
          </a:xfrm>
        </p:spPr>
        <p:txBody>
          <a:bodyPr/>
          <a:lstStyle/>
          <a:p>
            <a:r>
              <a:rPr lang="en-US" altLang="zh-CN" dirty="0" smtClean="0"/>
              <a:t>7.  </a:t>
            </a:r>
            <a:r>
              <a:rPr lang="zh-CN" altLang="en-US" dirty="0" smtClean="0"/>
              <a:t>用消解法判断下述公式是否是可满足的</a:t>
            </a:r>
            <a:r>
              <a:rPr lang="en-US" altLang="zh-CN" dirty="0" smtClean="0"/>
              <a:t>:</a:t>
            </a:r>
          </a:p>
          <a:p>
            <a:pPr marL="216000" lvl="1" indent="0">
              <a:buNone/>
            </a:pPr>
            <a:r>
              <a:rPr lang="en-US" altLang="zh-CN" dirty="0" smtClean="0"/>
              <a:t> </a:t>
            </a:r>
            <a:r>
              <a:rPr lang="fr-FR" altLang="zh-CN" dirty="0" smtClean="0"/>
              <a:t>                            (p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fr-FR" altLang="zh-CN" dirty="0" smtClean="0"/>
              <a:t>q)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fr-FR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fr-FR" altLang="zh-CN" dirty="0" smtClean="0"/>
              <a:t>r)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fr-FR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fr-FR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fr-FR" altLang="zh-CN" dirty="0" smtClean="0"/>
              <a:t>r)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sz="2800" b="1" dirty="0">
                <a:ea typeface="楷体_GB2312" panose="02010609030101010101" pitchFamily="49" charset="-122"/>
              </a:rPr>
              <a:t>S=(p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ea typeface="楷体_GB2312" panose="02010609030101010101" pitchFamily="49" charset="-122"/>
              </a:rPr>
              <a:t>q)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a typeface="楷体_GB2312" panose="02010609030101010101" pitchFamily="49" charset="-122"/>
              </a:rPr>
              <a:t>(q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ea typeface="楷体_GB2312" panose="02010609030101010101" pitchFamily="49" charset="-122"/>
              </a:rPr>
              <a:t>r)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ea typeface="楷体_GB2312" panose="02010609030101010101" pitchFamily="49" charset="-122"/>
              </a:rPr>
              <a:t>r)</a:t>
            </a:r>
            <a:endParaRPr lang="zh-CN" altLang="fr-FR" sz="2800" b="1" dirty="0">
              <a:ea typeface="楷体_GB2312" panose="02010609030101010101" pitchFamily="49" charset="-122"/>
            </a:endParaRPr>
          </a:p>
          <a:p>
            <a:pPr lvl="1"/>
            <a:r>
              <a:rPr lang="zh-CN" altLang="fr-FR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次循环</a:t>
            </a:r>
            <a:r>
              <a:rPr lang="en-US" altLang="zh-CN" dirty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S0=</a:t>
            </a:r>
            <a:r>
              <a:rPr lang="en-US" altLang="zh-CN" dirty="0" smtClean="0">
                <a:sym typeface="Symbol" panose="05050102010706020507" pitchFamily="18" charset="2"/>
              </a:rPr>
              <a:t></a:t>
            </a:r>
            <a:r>
              <a:rPr lang="en-US" altLang="zh-CN" dirty="0" smtClean="0"/>
              <a:t>, S1={p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q, 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r}, S2=</a:t>
            </a:r>
            <a:r>
              <a:rPr lang="en-US" altLang="zh-CN" dirty="0" smtClean="0">
                <a:sym typeface="Symbol" panose="05050102010706020507" pitchFamily="18" charset="2"/>
              </a:rPr>
              <a:t></a:t>
            </a:r>
            <a:endParaRPr lang="en-US" altLang="zh-CN" dirty="0" smtClean="0"/>
          </a:p>
          <a:p>
            <a:pPr marL="2448000" lvl="1" indent="0">
              <a:buNone/>
            </a:pP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q, 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 </a:t>
            </a:r>
            <a:r>
              <a:rPr lang="zh-CN" altLang="en-US" dirty="0" smtClean="0"/>
              <a:t>消解得到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 </a:t>
            </a:r>
          </a:p>
          <a:p>
            <a:pPr marL="2448000" lvl="1" indent="0">
              <a:buNone/>
            </a:pP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</a:t>
            </a:r>
            <a:r>
              <a:rPr lang="zh-CN" altLang="en-US" dirty="0" smtClean="0"/>
              <a:t>消解得到</a:t>
            </a:r>
            <a:r>
              <a:rPr lang="zh-CN" altLang="en-US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</a:t>
            </a:r>
          </a:p>
          <a:p>
            <a:pPr marL="2448000" lvl="1" indent="0">
              <a:buNone/>
            </a:pPr>
            <a:r>
              <a:rPr lang="en-US" altLang="zh-CN" dirty="0" smtClean="0"/>
              <a:t>S2={p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r}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次循环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r>
              <a:rPr lang="en-US" altLang="zh-CN" dirty="0" smtClean="0"/>
              <a:t>S0={p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q, 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r},S1={p</a:t>
            </a:r>
            <a:r>
              <a:rPr lang="en-US" altLang="zh-CN" dirty="0" smtClean="0">
                <a:sym typeface="Symbol" panose="05050102010706020507" pitchFamily="18" charset="2"/>
              </a:rPr>
              <a:t></a:t>
            </a:r>
            <a:r>
              <a:rPr lang="en-US" altLang="zh-CN" dirty="0" smtClean="0"/>
              <a:t>r,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r}, S2=</a:t>
            </a:r>
            <a:r>
              <a:rPr lang="en-US" altLang="zh-CN" dirty="0" smtClean="0">
                <a:sym typeface="Symbol" panose="05050102010706020507" pitchFamily="18" charset="2"/>
              </a:rPr>
              <a:t></a:t>
            </a:r>
            <a:endParaRPr lang="en-US" altLang="zh-CN" dirty="0" smtClean="0"/>
          </a:p>
          <a:p>
            <a:pPr marL="2448000" lvl="1" indent="0">
              <a:buNone/>
            </a:pPr>
            <a:r>
              <a:rPr lang="en-US" altLang="zh-CN" dirty="0"/>
              <a:t>S2=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2448000" lvl="1" indent="0">
              <a:buNone/>
            </a:pPr>
            <a:r>
              <a:rPr lang="zh-CN" altLang="en-US" dirty="0"/>
              <a:t>输出“</a:t>
            </a:r>
            <a:r>
              <a:rPr lang="en-US" altLang="zh-CN" dirty="0"/>
              <a:t>Yes”,</a:t>
            </a:r>
            <a:r>
              <a:rPr lang="zh-CN" altLang="en-US" dirty="0"/>
              <a:t>计算结束</a:t>
            </a:r>
            <a:r>
              <a:rPr lang="en-US" altLang="zh-CN" dirty="0"/>
              <a:t>. </a:t>
            </a:r>
            <a:r>
              <a:rPr lang="fr-FR" altLang="zh-CN" dirty="0"/>
              <a:t> 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 命题逻辑等值演算</a:t>
            </a:r>
            <a:endParaRPr lang="zh-CN" alt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7: </a:t>
            </a:r>
            <a:r>
              <a:rPr lang="zh-CN" altLang="en-US" smtClean="0"/>
              <a:t>消解法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76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3" y="4378119"/>
            <a:ext cx="2160000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sym typeface="+mn-lt"/>
              </a:rPr>
              <a:t>河南工业大学 信息学院</a:t>
            </a: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60480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 smtClean="0"/>
              <a:t>本讲结束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77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58333E-6 1.48148E-6 L 4.58333E-6 0.07129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555093"/>
          </a:xfrm>
        </p:spPr>
        <p:txBody>
          <a:bodyPr/>
          <a:lstStyle/>
          <a:p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3. </a:t>
            </a:r>
            <a:r>
              <a:rPr lang="zh-CN" altLang="en-US" dirty="0" smtClean="0">
                <a:sym typeface="Symbol" panose="05050102010706020507" pitchFamily="18" charset="2"/>
              </a:rPr>
              <a:t> </a:t>
            </a:r>
            <a:r>
              <a:rPr lang="zh-CN" altLang="en-US" noProof="1" smtClean="0"/>
              <a:t>与 </a:t>
            </a:r>
            <a:r>
              <a:rPr lang="zh-CN" altLang="en-US" noProof="1" smtClean="0">
                <a:sym typeface="Symbol" panose="05050102010706020507" pitchFamily="18" charset="2"/>
              </a:rPr>
              <a:t> 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en-US" altLang="zh-CN" dirty="0" smtClean="0"/>
              <a:t>(1) A</a:t>
            </a:r>
            <a:r>
              <a:rPr lang="zh-CN" altLang="en-US" noProof="1" smtClean="0">
                <a:sym typeface="Symbol" panose="05050102010706020507" pitchFamily="18" charset="2"/>
              </a:rPr>
              <a:t></a:t>
            </a:r>
            <a:r>
              <a:rPr lang="en-US" altLang="zh-CN" noProof="1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是一个命题公式</a:t>
            </a:r>
            <a:r>
              <a:rPr lang="en-US" altLang="zh-CN" dirty="0" smtClean="0"/>
              <a:t>, A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不是命题公式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双条件</a:t>
            </a:r>
            <a:r>
              <a:rPr lang="zh-CN" altLang="en-US" noProof="1" smtClean="0">
                <a:sym typeface="Symbol" panose="05050102010706020507" pitchFamily="18" charset="2"/>
              </a:rPr>
              <a:t></a:t>
            </a:r>
            <a:r>
              <a:rPr lang="zh-CN" altLang="en-US" dirty="0" smtClean="0"/>
              <a:t>是一种命题联结词，是一种逻辑运算，</a:t>
            </a:r>
            <a:r>
              <a:rPr lang="en-US" altLang="zh-CN" dirty="0" smtClean="0"/>
              <a:t>A</a:t>
            </a:r>
            <a:r>
              <a:rPr lang="zh-CN" altLang="en-US" noProof="1" smtClean="0">
                <a:sym typeface="Symbol" panose="05050102010706020507" pitchFamily="18" charset="2"/>
              </a:rPr>
              <a:t></a:t>
            </a:r>
            <a:r>
              <a:rPr lang="en-US" altLang="zh-CN" noProof="1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是一个命题公式。</a:t>
            </a:r>
          </a:p>
          <a:p>
            <a:pPr lvl="1"/>
            <a:r>
              <a:rPr lang="zh-CN" altLang="en-US" dirty="0" smtClean="0"/>
              <a:t>逻辑等价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描述两个命题公式之间的一种逻辑等值关系</a:t>
            </a:r>
            <a:r>
              <a:rPr lang="en-US" altLang="zh-CN" dirty="0" smtClean="0"/>
              <a:t>, A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表示“命题公式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等价于命题公式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但它本身不是命题公式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(2) </a:t>
            </a:r>
            <a:r>
              <a:rPr lang="zh-CN" altLang="en-US" dirty="0" smtClean="0"/>
              <a:t>计算机可“计算”命题公式</a:t>
            </a:r>
            <a:r>
              <a:rPr lang="en-US" altLang="zh-CN" dirty="0" smtClean="0"/>
              <a:t>A</a:t>
            </a:r>
            <a:r>
              <a:rPr lang="zh-CN" altLang="en-US" noProof="1" smtClean="0">
                <a:sym typeface="Symbol" panose="05050102010706020507" pitchFamily="18" charset="2"/>
              </a:rPr>
              <a:t></a:t>
            </a:r>
            <a:r>
              <a:rPr lang="en-US" altLang="zh-CN" noProof="1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，但是无法直接判断命题公式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是否等价，即</a:t>
            </a:r>
            <a:r>
              <a:rPr lang="en-US" altLang="zh-CN" dirty="0" smtClean="0"/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方法：通过判断</a:t>
            </a:r>
            <a:r>
              <a:rPr lang="en-US" altLang="zh-CN" dirty="0" smtClean="0"/>
              <a:t>A</a:t>
            </a:r>
            <a:r>
              <a:rPr lang="zh-CN" altLang="en-US" noProof="1" smtClean="0">
                <a:sym typeface="Symbol" panose="05050102010706020507" pitchFamily="18" charset="2"/>
              </a:rPr>
              <a:t></a:t>
            </a:r>
            <a:r>
              <a:rPr lang="en-US" altLang="zh-CN" noProof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是否是永真公式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间接判断</a:t>
            </a:r>
            <a:r>
              <a:rPr lang="en-US" altLang="zh-CN" dirty="0" smtClean="0"/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Symbol" panose="05050102010706020507" pitchFamily="18" charset="2"/>
              </a:rPr>
              <a:t>B.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2.1</a:t>
            </a:r>
            <a:r>
              <a:rPr lang="zh-CN" altLang="en-US" smtClean="0"/>
              <a:t> 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一、等值式的定义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8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4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464742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请验证：</a:t>
            </a:r>
          </a:p>
          <a:p>
            <a:pPr marL="216000" lvl="1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; (2) 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不与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 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解：</a:t>
            </a:r>
            <a:r>
              <a:rPr lang="en-US" altLang="zh-CN" dirty="0" smtClean="0"/>
              <a:t>(1)</a:t>
            </a:r>
          </a:p>
          <a:p>
            <a:pPr lvl="1"/>
            <a:r>
              <a:rPr lang="zh-CN" altLang="en-US" dirty="0" smtClean="0"/>
              <a:t>用真值表判断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列出两个公式的</a:t>
            </a:r>
            <a:endParaRPr lang="en-US" altLang="zh-CN" dirty="0" smtClean="0"/>
          </a:p>
          <a:p>
            <a:pPr marL="468150" lvl="2" indent="0">
              <a:buNone/>
            </a:pPr>
            <a:r>
              <a:rPr lang="zh-CN" altLang="en-US" dirty="0" smtClean="0"/>
              <a:t>   真值表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由真值表可以看出</a:t>
            </a:r>
            <a:endParaRPr lang="en-US" altLang="zh-CN" dirty="0" smtClean="0"/>
          </a:p>
          <a:p>
            <a:pPr marL="468150" lvl="2" indent="0">
              <a:buNone/>
            </a:pPr>
            <a:r>
              <a:rPr lang="en-US" altLang="zh-CN" dirty="0" smtClean="0"/>
              <a:t>   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68150" lvl="2" indent="0">
              <a:buNone/>
            </a:pPr>
            <a:r>
              <a:rPr lang="en-US" altLang="zh-CN" dirty="0" smtClean="0"/>
              <a:t>                  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r.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等值式</a:t>
            </a:r>
            <a:endParaRPr lang="zh-CN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一、等值式的定义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012464" y="2839958"/>
            <a:ext cx="14760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236000" y="2839958"/>
            <a:ext cx="1431925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084000" y="2839958"/>
            <a:ext cx="1004888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467326" y="2839958"/>
            <a:ext cx="1584325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0   0   0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0   0   1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0   1   0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0   1   1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1   0   0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1   0   1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1   1   0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1   1   1 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8784000" y="2833608"/>
            <a:ext cx="11525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>
              <a:spcBef>
                <a:spcPct val="10000"/>
              </a:spcBef>
            </a:pPr>
            <a:r>
              <a:rPr lang="en-US" altLang="zh-CN" sz="2400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467326" y="2324020"/>
            <a:ext cx="7210425" cy="4038601"/>
            <a:chOff x="4467326" y="2324020"/>
            <a:chExt cx="7210425" cy="4038601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9858476" y="2330370"/>
              <a:ext cx="1620000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7164000" y="2330370"/>
              <a:ext cx="1584325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6048000" y="2330370"/>
              <a:ext cx="1081088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467326" y="2330370"/>
              <a:ext cx="1584325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 dirty="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572000" y="2330370"/>
              <a:ext cx="68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572000" y="2839958"/>
              <a:ext cx="684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572000" y="6146720"/>
              <a:ext cx="68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467326" y="2330370"/>
              <a:ext cx="0" cy="5095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6051651" y="2330370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7131151" y="2330370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8786914" y="2330370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11677751" y="2330370"/>
              <a:ext cx="0" cy="5095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467326" y="2839958"/>
              <a:ext cx="0" cy="35226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11677751" y="2839958"/>
              <a:ext cx="0" cy="35226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8859939" y="2324020"/>
              <a:ext cx="1079500" cy="5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i="1">
                  <a:solidFill>
                    <a:srgbClr val="0050AA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endParaRPr lang="en-US" altLang="zh-CN" sz="2400" i="1">
                <a:solidFill>
                  <a:srgbClr val="0050AA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9939439" y="2330370"/>
              <a:ext cx="9525" cy="381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9</a:t>
            </a:fld>
            <a:r>
              <a:rPr lang="en-US" altLang="zh-CN" smtClean="0"/>
              <a:t>|77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3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8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33727</TotalTime>
  <Words>11948</Words>
  <Application>Microsoft Office PowerPoint</Application>
  <PresentationFormat>宽屏</PresentationFormat>
  <Paragraphs>1217</Paragraphs>
  <Slides>77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9" baseType="lpstr">
      <vt:lpstr>Gungsuh</vt:lpstr>
      <vt:lpstr>Kingsoft Phonetic Plain</vt:lpstr>
      <vt:lpstr>等线</vt:lpstr>
      <vt:lpstr>黑体</vt:lpstr>
      <vt:lpstr>华文新魏</vt:lpstr>
      <vt:lpstr>华文中宋</vt:lpstr>
      <vt:lpstr>楷体_GB2312</vt:lpstr>
      <vt:lpstr>浪漫雅圆</vt:lpstr>
      <vt:lpstr>宋体</vt:lpstr>
      <vt:lpstr>微软雅黑</vt:lpstr>
      <vt:lpstr>Agency FB</vt:lpstr>
      <vt:lpstr>Arial</vt:lpstr>
      <vt:lpstr>Arial Black</vt:lpstr>
      <vt:lpstr>Calibri</vt:lpstr>
      <vt:lpstr>Cambria Math</vt:lpstr>
      <vt:lpstr>Century Gothic</vt:lpstr>
      <vt:lpstr>Century Schoolbook</vt:lpstr>
      <vt:lpstr>Symbol</vt:lpstr>
      <vt:lpstr>Times New Roman</vt:lpstr>
      <vt:lpstr>Wingdings</vt:lpstr>
      <vt:lpstr>Wingdings 2</vt:lpstr>
      <vt:lpstr>Office 主题​​</vt:lpstr>
      <vt:lpstr>PowerPoint 演示文稿</vt:lpstr>
      <vt:lpstr>第2讲 命题逻辑等值演算</vt:lpstr>
      <vt:lpstr>内容提纲</vt:lpstr>
      <vt:lpstr>教学目标</vt:lpstr>
      <vt:lpstr>第2讲 命题逻辑等值演算</vt:lpstr>
      <vt:lpstr>2.1  等值式</vt:lpstr>
      <vt:lpstr>一、等值式的定义</vt:lpstr>
      <vt:lpstr>一、等值式的定义</vt:lpstr>
      <vt:lpstr>一、等值式的定义</vt:lpstr>
      <vt:lpstr>一、等值式的定义</vt:lpstr>
      <vt:lpstr>二、基本等值式</vt:lpstr>
      <vt:lpstr>二、基本等值式</vt:lpstr>
      <vt:lpstr>三、等值演算和置换规则</vt:lpstr>
      <vt:lpstr>三、等值演算和置换规则</vt:lpstr>
      <vt:lpstr>三、等值演算和置换规则</vt:lpstr>
      <vt:lpstr>三、等值演算和置换规则</vt:lpstr>
      <vt:lpstr>三、等值演算和置换规则</vt:lpstr>
      <vt:lpstr>三、等值演算和置换规则</vt:lpstr>
      <vt:lpstr>三、等值演算和置换规则</vt:lpstr>
      <vt:lpstr>三、等值演算和置换规则</vt:lpstr>
      <vt:lpstr>等值式小结</vt:lpstr>
      <vt:lpstr>第2讲 命题逻辑等值演算</vt:lpstr>
      <vt:lpstr>一、范式</vt:lpstr>
      <vt:lpstr>一、范式</vt:lpstr>
      <vt:lpstr>一、范式</vt:lpstr>
      <vt:lpstr>一、范式</vt:lpstr>
      <vt:lpstr>一、范式</vt:lpstr>
      <vt:lpstr>一、范式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二、主范式</vt:lpstr>
      <vt:lpstr>第1讲 命题逻辑的基本概念</vt:lpstr>
      <vt:lpstr>2.3  联结词的完备集</vt:lpstr>
      <vt:lpstr>一、n元真值函数的定义</vt:lpstr>
      <vt:lpstr>一、n元真值函数的定义</vt:lpstr>
      <vt:lpstr>二、联结词的完备集</vt:lpstr>
      <vt:lpstr>二、联结词的完备集</vt:lpstr>
      <vt:lpstr>三、复合联结词</vt:lpstr>
      <vt:lpstr>第2讲 命题逻辑等值演算</vt:lpstr>
      <vt:lpstr>一、可满足性问题</vt:lpstr>
      <vt:lpstr>二、消解规则和消解序列</vt:lpstr>
      <vt:lpstr>二、消解规则和消解序列</vt:lpstr>
      <vt:lpstr>二、消解规则和消解序列</vt:lpstr>
      <vt:lpstr>三、消解算法</vt:lpstr>
      <vt:lpstr>三、消解算法</vt:lpstr>
      <vt:lpstr>三、消解算法</vt:lpstr>
      <vt:lpstr>三、消解算法</vt:lpstr>
      <vt:lpstr>第2讲教学总结与学习要求</vt:lpstr>
      <vt:lpstr>练习1: 概念</vt:lpstr>
      <vt:lpstr>练习2: 判断公式类型</vt:lpstr>
      <vt:lpstr>练习2: 判断公式类型</vt:lpstr>
      <vt:lpstr>练习2: 判断公式类型</vt:lpstr>
      <vt:lpstr>练习3: 求公式的主范式</vt:lpstr>
      <vt:lpstr>练习4: 联结词完备集</vt:lpstr>
      <vt:lpstr>练习4: 联结词完备集</vt:lpstr>
      <vt:lpstr>练习5: 应用题</vt:lpstr>
      <vt:lpstr>练习5: 应用题</vt:lpstr>
      <vt:lpstr>练习5: 应用题</vt:lpstr>
      <vt:lpstr>练习6: 消解法</vt:lpstr>
      <vt:lpstr>练习7: 消解法</vt:lpstr>
      <vt:lpstr>本讲结束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刘 老师</dc:creator>
  <cp:lastModifiedBy>刘 老师</cp:lastModifiedBy>
  <cp:revision>565</cp:revision>
  <dcterms:created xsi:type="dcterms:W3CDTF">2020-07-20T03:40:01Z</dcterms:created>
  <dcterms:modified xsi:type="dcterms:W3CDTF">2020-09-20T03:20:54Z</dcterms:modified>
</cp:coreProperties>
</file>