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93" r:id="rId3"/>
    <p:sldId id="289" r:id="rId4"/>
    <p:sldId id="25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5" r:id="rId20"/>
    <p:sldId id="296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7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5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305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D9A893D-0D23-4FD5-9F9A-5DEC457E7057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B8FA49F-714D-4A5A-B840-25440E4F23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88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CA322-9675-4E5F-859A-81407ECA5417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509E9-3A76-4AE0-A668-8B3DF8629E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03188"/>
            <a:ext cx="2057400" cy="6191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03188"/>
            <a:ext cx="6019800" cy="6191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A9472-C60F-4E79-8AC0-F17DDB8563B3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A1EF8-DA27-4847-89A6-A44BD9E31F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40971-B48A-4AB7-94B9-E4D79E80E242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A195B-872D-4582-9525-658CB0230D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4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A7F77-B84F-46EE-9485-8F561FA85B48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B1077-56D3-4F44-90BF-154A43035A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8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F1F22-07FB-4DF2-A70E-51FD6969214D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1FB20-6DF5-4224-8CE2-33F409528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02F22-2DC6-4D30-8CBB-CDABFB8DFB07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9DC7A-6DC3-468F-A7C1-E6AFB4D0BA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0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149A6-B5B5-40DE-B10A-0BC6A45AD950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C621-BEA7-49C3-B24C-0FA86CBEFC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4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2EF06-58FF-4297-9050-320AD59FBA0B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C04DA-DE64-45D2-A2A8-4D1DBAAAD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9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DB800-B1E2-468F-8F04-EF4F63655AA6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D83F3-4B64-4E58-ACDD-B177A89B75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9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B533D-033A-4C5F-8CE5-0D66F388B681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AEC07-68CE-4FBC-B62F-093CEBCA5A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3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735013"/>
            <a:ext cx="9144000" cy="144462"/>
            <a:chOff x="1519" y="554"/>
            <a:chExt cx="4241" cy="91"/>
          </a:xfrm>
        </p:grpSpPr>
        <p:sp>
          <p:nvSpPr>
            <p:cNvPr id="1039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7"/>
          <p:cNvGrpSpPr>
            <a:grpSpLocks noChangeAspect="1"/>
          </p:cNvGrpSpPr>
          <p:nvPr/>
        </p:nvGrpSpPr>
        <p:grpSpPr bwMode="auto">
          <a:xfrm>
            <a:off x="0" y="-11113"/>
            <a:ext cx="1874838" cy="900113"/>
            <a:chOff x="0" y="0"/>
            <a:chExt cx="1475" cy="694"/>
          </a:xfrm>
        </p:grpSpPr>
        <p:graphicFrame>
          <p:nvGraphicFramePr>
            <p:cNvPr id="1037" name="Object 8"/>
            <p:cNvGraphicFramePr>
              <a:graphicFrameLocks noChangeAspect="1"/>
            </p:cNvGraphicFramePr>
            <p:nvPr userDrawn="1"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Image" r:id="rId15" imgW="3646321" imgH="3931376" progId="Photoshop.Image.6">
                    <p:embed/>
                  </p:oleObj>
                </mc:Choice>
                <mc:Fallback>
                  <p:oleObj name="Image" r:id="rId15" imgW="3646321" imgH="3931376" progId="Photoshop.Image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9"/>
            <p:cNvGraphicFramePr>
              <a:graphicFrameLocks noChangeAspect="1"/>
            </p:cNvGraphicFramePr>
            <p:nvPr userDrawn="1"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Image" r:id="rId17" imgW="2575783" imgH="2545301" progId="Photoshop.Image.6">
                    <p:embed/>
                  </p:oleObj>
                </mc:Choice>
                <mc:Fallback>
                  <p:oleObj name="Image" r:id="rId17" imgW="2575783" imgH="2545301" progId="Photoshop.Image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063750" y="103188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6C2AA4F-D310-4521-B3BA-491220EE004A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F3BFB20-4AC8-44F4-99C4-54C916BE5C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4" name="Group 15"/>
          <p:cNvGrpSpPr>
            <a:grpSpLocks/>
          </p:cNvGrpSpPr>
          <p:nvPr/>
        </p:nvGrpSpPr>
        <p:grpSpPr bwMode="auto">
          <a:xfrm>
            <a:off x="0" y="946150"/>
            <a:ext cx="9144000" cy="169863"/>
            <a:chOff x="0" y="699"/>
            <a:chExt cx="5760" cy="107"/>
          </a:xfrm>
        </p:grpSpPr>
        <p:sp>
          <p:nvSpPr>
            <p:cNvPr id="1035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ltGray">
          <a:xfrm>
            <a:off x="3124200" y="2819400"/>
            <a:ext cx="579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C#</a:t>
            </a:r>
            <a:r>
              <a:rPr lang="zh-CN" altLang="en-US" sz="36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程序设计教程</a:t>
            </a: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grayWhite">
          <a:xfrm>
            <a:off x="2895600" y="4038600"/>
            <a:ext cx="60198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charset="0"/>
              </a:rPr>
              <a:t>第</a:t>
            </a:r>
            <a:r>
              <a:rPr lang="en-US" altLang="zh-CN" sz="2400" b="1">
                <a:solidFill>
                  <a:srgbClr val="FFFF00"/>
                </a:solidFill>
                <a:latin typeface="Arial" charset="0"/>
              </a:rPr>
              <a:t>1</a:t>
            </a:r>
            <a:r>
              <a:rPr lang="zh-CN" altLang="en-US" sz="2400" b="1">
                <a:solidFill>
                  <a:srgbClr val="FFFF00"/>
                </a:solidFill>
                <a:latin typeface="Arial" charset="0"/>
              </a:rPr>
              <a:t>章 </a:t>
            </a:r>
            <a:r>
              <a:rPr lang="en-US" altLang="zh-CN" sz="2400" b="1">
                <a:solidFill>
                  <a:srgbClr val="FFFF00"/>
                </a:solidFill>
                <a:latin typeface="Arial" charset="0"/>
              </a:rPr>
              <a:t>.NET</a:t>
            </a:r>
            <a:r>
              <a:rPr lang="zh-CN" altLang="en-US" sz="2400" b="1">
                <a:solidFill>
                  <a:srgbClr val="FFFF00"/>
                </a:solidFill>
                <a:latin typeface="Arial" charset="0"/>
              </a:rPr>
              <a:t>与</a:t>
            </a:r>
            <a:r>
              <a:rPr lang="en-US" altLang="zh-CN" sz="2400" b="1">
                <a:solidFill>
                  <a:srgbClr val="FFFF00"/>
                </a:solidFill>
                <a:latin typeface="Arial" charset="0"/>
              </a:rPr>
              <a:t>C#</a:t>
            </a:r>
            <a:r>
              <a:rPr lang="zh-CN" altLang="en-US" sz="2400" b="1">
                <a:solidFill>
                  <a:srgbClr val="FFFF00"/>
                </a:solidFill>
                <a:latin typeface="Arial" charset="0"/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2314575" y="103188"/>
            <a:ext cx="6829425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1</a:t>
            </a:r>
            <a:r>
              <a:rPr lang="en-US" altLang="zh-CN" smtClean="0"/>
              <a:t>.3 Visual Studio</a:t>
            </a:r>
            <a:r>
              <a:rPr lang="zh-CN" altLang="en-US" smtClean="0"/>
              <a:t>集成开发环境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1.3.1  Visual Studio 2010</a:t>
            </a:r>
            <a:r>
              <a:rPr lang="zh-CN" altLang="en-US" sz="2800" b="1">
                <a:latin typeface="Arial" charset="0"/>
              </a:rPr>
              <a:t>的启动</a:t>
            </a:r>
            <a:endParaRPr lang="zh-CN" altLang="en-US" sz="2800" b="1">
              <a:solidFill>
                <a:srgbClr val="CC6600"/>
              </a:solidFill>
              <a:latin typeface="Arial" charset="0"/>
            </a:endParaRPr>
          </a:p>
        </p:txBody>
      </p:sp>
      <p:sp>
        <p:nvSpPr>
          <p:cNvPr id="28676" name="内容占位符 2"/>
          <p:cNvSpPr>
            <a:spLocks/>
          </p:cNvSpPr>
          <p:nvPr/>
        </p:nvSpPr>
        <p:spPr bwMode="auto">
          <a:xfrm>
            <a:off x="323850" y="1989138"/>
            <a:ext cx="8569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选择“开始”菜单→“程序”→“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Microsoft Visual Studio 2010”→ “Microsoft Visual Studio 2010”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命令。</a:t>
            </a:r>
            <a:endParaRPr lang="en-US" altLang="zh-CN" sz="200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如果是第一次启动Microsoft Visual Studio 2010，将会出现一个对话框，提示用户选择默认的开发环境设置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。</a:t>
            </a:r>
            <a:endParaRPr lang="zh-CN" altLang="en-US" sz="200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2" name="图片 2" descr="C:\Users\Administrator\AppData\Roaming\Tencent\Users\4357001\QQ\WinTemp\RichOle\_47J][9N01Q5[K62[GE7N9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73238"/>
            <a:ext cx="5478463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" name="图片 320" descr="C:\Users\Administrator\AppData\Roaming\Tencent\Users\4357001\QQ\WinTemp\RichOle\K$51]X73J_2~]LM%PCZ$6FJ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773238"/>
            <a:ext cx="6780213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>
          <a:xfrm>
            <a:off x="2314575" y="103188"/>
            <a:ext cx="6829425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1</a:t>
            </a:r>
            <a:r>
              <a:rPr lang="en-US" altLang="zh-CN" smtClean="0"/>
              <a:t>.3 Visual Studio</a:t>
            </a:r>
            <a:r>
              <a:rPr lang="zh-CN" altLang="en-US" smtClean="0"/>
              <a:t>集成开发环境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1.3.2  </a:t>
            </a:r>
            <a:r>
              <a:rPr lang="zh-CN" altLang="en-US" sz="2800" b="1">
                <a:latin typeface="Arial" charset="0"/>
              </a:rPr>
              <a:t>创建项目</a:t>
            </a:r>
            <a:endParaRPr lang="zh-CN" altLang="en-US" sz="2800" b="1">
              <a:solidFill>
                <a:srgbClr val="CC6600"/>
              </a:solidFill>
              <a:latin typeface="Arial" charset="0"/>
            </a:endParaRPr>
          </a:p>
        </p:txBody>
      </p:sp>
      <p:sp>
        <p:nvSpPr>
          <p:cNvPr id="29700" name="内容占位符 2"/>
          <p:cNvSpPr>
            <a:spLocks/>
          </p:cNvSpPr>
          <p:nvPr/>
        </p:nvSpPr>
        <p:spPr bwMode="auto">
          <a:xfrm>
            <a:off x="323850" y="1989138"/>
            <a:ext cx="85693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通过 “起始页”左侧的“新建项目”命令</a:t>
            </a:r>
            <a:endParaRPr lang="en-US" altLang="zh-CN" sz="200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选择“文件”菜单→“新建”→“项目”</a:t>
            </a:r>
            <a:endParaRPr lang="zh-CN" altLang="en-US" sz="200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20" name="图片 320" descr="C:\Users\Administrator\AppData\Roaming\Tencent\Users\4357001\QQ\WinTemp\RichOle\K$51]X73J_2~]LM%PCZ$6FJ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73238"/>
            <a:ext cx="6780212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2135188" y="3976688"/>
            <a:ext cx="1223962" cy="2873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5038"/>
            <a:ext cx="30956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8" y="2233613"/>
            <a:ext cx="289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2212975" y="2257425"/>
            <a:ext cx="2863850" cy="1825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5148263" y="2276475"/>
            <a:ext cx="2736850" cy="19208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3" grpId="0" animBg="1"/>
      <p:bldP spid="29708" grpId="0" animBg="1"/>
      <p:bldP spid="297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2314575" y="103188"/>
            <a:ext cx="6829425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1</a:t>
            </a:r>
            <a:r>
              <a:rPr lang="en-US" altLang="zh-CN" smtClean="0"/>
              <a:t>.3 Visual Studio</a:t>
            </a:r>
            <a:r>
              <a:rPr lang="zh-CN" altLang="en-US" smtClean="0"/>
              <a:t>集成开发环境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1.3.2  </a:t>
            </a:r>
            <a:r>
              <a:rPr lang="zh-CN" altLang="en-US" sz="2800" b="1">
                <a:latin typeface="Arial" charset="0"/>
              </a:rPr>
              <a:t>创建项目</a:t>
            </a:r>
            <a:endParaRPr lang="zh-CN" altLang="en-US" sz="2800" b="1">
              <a:solidFill>
                <a:srgbClr val="CC6600"/>
              </a:solidFill>
              <a:latin typeface="Arial" charset="0"/>
            </a:endParaRPr>
          </a:p>
        </p:txBody>
      </p:sp>
      <p:sp>
        <p:nvSpPr>
          <p:cNvPr id="14340" name="内容占位符 2"/>
          <p:cNvSpPr>
            <a:spLocks/>
          </p:cNvSpPr>
          <p:nvPr/>
        </p:nvSpPr>
        <p:spPr bwMode="auto">
          <a:xfrm>
            <a:off x="323850" y="1989138"/>
            <a:ext cx="85693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通过 “起始页”左侧的“新建项目”命令</a:t>
            </a:r>
            <a:endParaRPr lang="en-US" altLang="zh-CN" sz="200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选择“文件”菜单→“新建”→“项目”</a:t>
            </a:r>
            <a:endParaRPr lang="zh-CN" altLang="en-US" sz="200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1434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596265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3" name="AutoShape 13"/>
          <p:cNvSpPr>
            <a:spLocks noChangeArrowheads="1"/>
          </p:cNvSpPr>
          <p:nvPr/>
        </p:nvSpPr>
        <p:spPr bwMode="auto">
          <a:xfrm>
            <a:off x="2700338" y="3500438"/>
            <a:ext cx="2160587" cy="4333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V="1">
            <a:off x="4859338" y="3068638"/>
            <a:ext cx="215900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4606925" y="2746375"/>
            <a:ext cx="280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FF0000"/>
                </a:solidFill>
                <a:ea typeface="黑体" pitchFamily="49" charset="-122"/>
              </a:rPr>
              <a:t>选择</a:t>
            </a:r>
            <a:r>
              <a:rPr lang="zh-CN" altLang="zh-CN" sz="1600">
                <a:solidFill>
                  <a:srgbClr val="FF0000"/>
                </a:solidFill>
                <a:ea typeface="黑体" pitchFamily="49" charset="-122"/>
              </a:rPr>
              <a:t>需要创建的项目类型</a:t>
            </a:r>
            <a:endParaRPr lang="zh-CN" altLang="en-US" sz="16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682625" y="5300663"/>
            <a:ext cx="4176713" cy="504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859338" y="4868863"/>
            <a:ext cx="215900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4527550" y="4605338"/>
            <a:ext cx="280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1600">
                <a:solidFill>
                  <a:srgbClr val="FF0000"/>
                </a:solidFill>
                <a:ea typeface="黑体" pitchFamily="49" charset="-122"/>
              </a:rPr>
              <a:t>设置项目名称和保存位置</a:t>
            </a:r>
            <a:endParaRPr lang="zh-CN" altLang="en-US" sz="16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30739" name="AutoShape 19"/>
          <p:cNvSpPr>
            <a:spLocks noChangeArrowheads="1"/>
          </p:cNvSpPr>
          <p:nvPr/>
        </p:nvSpPr>
        <p:spPr bwMode="auto">
          <a:xfrm>
            <a:off x="5580063" y="6156325"/>
            <a:ext cx="647700" cy="3587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5148263" y="6524625"/>
            <a:ext cx="433387" cy="2174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2555875" y="6521450"/>
            <a:ext cx="280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1600">
                <a:solidFill>
                  <a:srgbClr val="FF0000"/>
                </a:solidFill>
                <a:ea typeface="黑体" pitchFamily="49" charset="-122"/>
              </a:rPr>
              <a:t>单击</a:t>
            </a:r>
            <a:r>
              <a:rPr lang="zh-CN" altLang="zh-CN" sz="1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zh-CN" sz="1600">
                <a:solidFill>
                  <a:srgbClr val="FF0000"/>
                </a:solidFill>
                <a:ea typeface="黑体" pitchFamily="49" charset="-122"/>
              </a:rPr>
              <a:t>确定</a:t>
            </a:r>
            <a:r>
              <a:rPr lang="zh-CN" altLang="zh-CN" sz="1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zh-CN" sz="1600">
                <a:solidFill>
                  <a:srgbClr val="FF0000"/>
                </a:solidFill>
                <a:ea typeface="黑体" pitchFamily="49" charset="-122"/>
              </a:rPr>
              <a:t>按钮完成创建</a:t>
            </a:r>
            <a:endParaRPr lang="zh-CN" altLang="en-US" sz="16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30742" name="AutoShape 22"/>
          <p:cNvSpPr>
            <a:spLocks noChangeArrowheads="1"/>
          </p:cNvSpPr>
          <p:nvPr/>
        </p:nvSpPr>
        <p:spPr bwMode="auto">
          <a:xfrm>
            <a:off x="4926013" y="5824538"/>
            <a:ext cx="1439862" cy="1444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V="1">
            <a:off x="6381750" y="5084763"/>
            <a:ext cx="792163" cy="720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7164388" y="4581525"/>
            <a:ext cx="165576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若选中，可为解决方案命名并创建目录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nimBg="1"/>
      <p:bldP spid="30734" grpId="0" animBg="1"/>
      <p:bldP spid="30735" grpId="0"/>
      <p:bldP spid="30736" grpId="0" animBg="1"/>
      <p:bldP spid="30737" grpId="0" animBg="1"/>
      <p:bldP spid="30738" grpId="0"/>
      <p:bldP spid="30739" grpId="0" animBg="1"/>
      <p:bldP spid="30740" grpId="0" animBg="1"/>
      <p:bldP spid="30741" grpId="0"/>
      <p:bldP spid="30742" grpId="0" animBg="1"/>
      <p:bldP spid="30743" grpId="0" animBg="1"/>
      <p:bldP spid="307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2314575" y="103188"/>
            <a:ext cx="6829425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1</a:t>
            </a:r>
            <a:r>
              <a:rPr lang="en-US" altLang="zh-CN" smtClean="0"/>
              <a:t>.3 Visual Studio</a:t>
            </a:r>
            <a:r>
              <a:rPr lang="zh-CN" altLang="en-US" smtClean="0"/>
              <a:t>集成开发环境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1.3.3  Visual Studio 2010</a:t>
            </a:r>
            <a:r>
              <a:rPr lang="zh-CN" altLang="en-US" sz="2800" b="1">
                <a:latin typeface="Arial" charset="0"/>
              </a:rPr>
              <a:t>界面介绍</a:t>
            </a:r>
            <a:endParaRPr lang="zh-CN" altLang="en-US" sz="2800" b="1">
              <a:solidFill>
                <a:srgbClr val="CC6600"/>
              </a:solidFill>
              <a:latin typeface="Arial" charset="0"/>
            </a:endParaRP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-9525" y="2000250"/>
            <a:ext cx="900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菜单栏</a:t>
            </a:r>
          </a:p>
        </p:txBody>
      </p:sp>
      <p:pic>
        <p:nvPicPr>
          <p:cNvPr id="31771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95475"/>
            <a:ext cx="6999287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8" name="Line 24"/>
          <p:cNvSpPr>
            <a:spLocks noChangeShapeType="1"/>
          </p:cNvSpPr>
          <p:nvPr/>
        </p:nvSpPr>
        <p:spPr bwMode="auto">
          <a:xfrm flipH="1">
            <a:off x="779463" y="2201863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-4763" y="2292350"/>
            <a:ext cx="900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工具栏</a:t>
            </a:r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H="1">
            <a:off x="788988" y="2493963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7524750" y="4775200"/>
            <a:ext cx="647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8156575" y="45593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属性窗口</a:t>
            </a:r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7469188" y="2830513"/>
            <a:ext cx="647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8101013" y="2614613"/>
            <a:ext cx="9366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解决方案资源管理器窗口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34925" y="4414838"/>
            <a:ext cx="900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工具箱</a:t>
            </a:r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 flipH="1">
            <a:off x="828675" y="4616450"/>
            <a:ext cx="3603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3132138" y="6019800"/>
            <a:ext cx="0" cy="504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2339975" y="6472238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错误列表窗口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69" grpId="0"/>
      <p:bldP spid="31768" grpId="0" animBg="1"/>
      <p:bldP spid="31772" grpId="0"/>
      <p:bldP spid="31773" grpId="0" animBg="1"/>
      <p:bldP spid="31774" grpId="0" animBg="1"/>
      <p:bldP spid="31776" grpId="0" animBg="1"/>
      <p:bldP spid="31779" grpId="0" animBg="1"/>
      <p:bldP spid="31780" grpId="0" animBg="1"/>
      <p:bldP spid="317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2314575" y="103188"/>
            <a:ext cx="6829425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1</a:t>
            </a:r>
            <a:r>
              <a:rPr lang="en-US" altLang="zh-CN" smtClean="0"/>
              <a:t>.3 Visual Studio</a:t>
            </a:r>
            <a:r>
              <a:rPr lang="zh-CN" altLang="en-US" smtClean="0"/>
              <a:t>集成开发环境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1.3.4  Visual Studio.Net</a:t>
            </a:r>
            <a:r>
              <a:rPr lang="zh-CN" altLang="en-US" sz="2800" b="1">
                <a:latin typeface="Arial" charset="0"/>
              </a:rPr>
              <a:t>帮助</a:t>
            </a:r>
            <a:endParaRPr lang="zh-CN" altLang="en-US" sz="2800" b="1">
              <a:solidFill>
                <a:srgbClr val="CC6600"/>
              </a:solidFill>
              <a:latin typeface="Arial" charset="0"/>
            </a:endParaRPr>
          </a:p>
        </p:txBody>
      </p:sp>
      <p:sp>
        <p:nvSpPr>
          <p:cNvPr id="32785" name="内容占位符 2"/>
          <p:cNvSpPr>
            <a:spLocks/>
          </p:cNvSpPr>
          <p:nvPr/>
        </p:nvSpPr>
        <p:spPr bwMode="auto">
          <a:xfrm>
            <a:off x="323850" y="1989138"/>
            <a:ext cx="8569325" cy="338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400" dirty="0">
                <a:solidFill>
                  <a:schemeClr val="tx2"/>
                </a:solidFill>
                <a:latin typeface="Arial" charset="0"/>
              </a:rPr>
              <a:t>M</a:t>
            </a:r>
            <a:r>
              <a:rPr lang="en-US" altLang="zh-CN" sz="2400" dirty="0" smtClean="0">
                <a:solidFill>
                  <a:schemeClr val="tx2"/>
                </a:solidFill>
                <a:latin typeface="Arial" charset="0"/>
              </a:rPr>
              <a:t>SDN</a:t>
            </a:r>
          </a:p>
          <a:p>
            <a:pPr marL="400050" lvl="1" indent="0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2000" dirty="0" smtClean="0">
                <a:solidFill>
                  <a:schemeClr val="tx2"/>
                </a:solidFill>
                <a:latin typeface="Arial" charset="0"/>
              </a:rPr>
              <a:t>MSDN</a:t>
            </a:r>
            <a:r>
              <a:rPr lang="zh-CN" altLang="en-US" sz="2000" dirty="0" smtClean="0">
                <a:solidFill>
                  <a:schemeClr val="tx2"/>
                </a:solidFill>
                <a:latin typeface="Arial" charset="0"/>
              </a:rPr>
              <a:t>是微软公司的一个期刊产品，专门介绍各种编程技巧。</a:t>
            </a:r>
            <a:endParaRPr lang="en-US" altLang="zh-CN" sz="2000" dirty="0" smtClean="0">
              <a:solidFill>
                <a:schemeClr val="tx2"/>
              </a:solidFill>
              <a:latin typeface="Arial" charset="0"/>
            </a:endParaRPr>
          </a:p>
          <a:p>
            <a:pPr marL="400050" lvl="1" indent="0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dirty="0" smtClean="0">
                <a:solidFill>
                  <a:schemeClr val="tx2"/>
                </a:solidFill>
                <a:latin typeface="Arial" charset="0"/>
              </a:rPr>
              <a:t>在</a:t>
            </a:r>
            <a:r>
              <a:rPr lang="en-US" altLang="zh-CN" sz="2000" dirty="0" smtClean="0">
                <a:solidFill>
                  <a:schemeClr val="tx2"/>
                </a:solidFill>
                <a:latin typeface="Arial" charset="0"/>
              </a:rPr>
              <a:t>MSDN</a:t>
            </a:r>
            <a:r>
              <a:rPr lang="zh-CN" altLang="en-US" sz="2000" dirty="0" smtClean="0">
                <a:solidFill>
                  <a:schemeClr val="tx2"/>
                </a:solidFill>
                <a:latin typeface="Arial" charset="0"/>
              </a:rPr>
              <a:t>中可以查看任何</a:t>
            </a:r>
            <a:r>
              <a:rPr lang="en-US" altLang="zh-CN" sz="2000" dirty="0" smtClean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dirty="0" smtClean="0">
                <a:solidFill>
                  <a:schemeClr val="tx2"/>
                </a:solidFill>
                <a:latin typeface="Arial" charset="0"/>
              </a:rPr>
              <a:t>语句、类、控件、属性、方法和事件等概念及其使用方法。</a:t>
            </a:r>
            <a:endParaRPr lang="en-US" altLang="zh-CN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400" dirty="0">
                <a:solidFill>
                  <a:schemeClr val="tx2"/>
                </a:solidFill>
                <a:latin typeface="Arial" charset="0"/>
              </a:rPr>
              <a:t>智能</a:t>
            </a:r>
            <a:r>
              <a:rPr lang="zh-CN" altLang="en-US" sz="2400" dirty="0" smtClean="0">
                <a:solidFill>
                  <a:schemeClr val="tx2"/>
                </a:solidFill>
                <a:latin typeface="Arial" charset="0"/>
              </a:rPr>
              <a:t>感知</a:t>
            </a:r>
            <a:endParaRPr lang="en-US" altLang="zh-CN" sz="2400" dirty="0" smtClean="0">
              <a:solidFill>
                <a:schemeClr val="tx2"/>
              </a:solidFill>
              <a:latin typeface="Arial" charset="0"/>
            </a:endParaRPr>
          </a:p>
          <a:p>
            <a:pPr marL="400050" lvl="1" indent="0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dirty="0" smtClean="0">
                <a:solidFill>
                  <a:schemeClr val="tx2"/>
                </a:solidFill>
                <a:latin typeface="Arial" charset="0"/>
              </a:rPr>
              <a:t>编写代码时，输入第一个字母时，其后会出现一个智能感知列表框。</a:t>
            </a:r>
            <a:endParaRPr lang="en-US" altLang="zh-CN" sz="2000" dirty="0" smtClean="0">
              <a:solidFill>
                <a:schemeClr val="tx2"/>
              </a:solidFill>
              <a:latin typeface="Arial" charset="0"/>
            </a:endParaRPr>
          </a:p>
          <a:p>
            <a:pPr marL="400050" lvl="1" indent="0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智能</a:t>
            </a:r>
            <a:r>
              <a:rPr lang="zh-CN" altLang="en-US" sz="2000" dirty="0" smtClean="0">
                <a:solidFill>
                  <a:schemeClr val="tx2"/>
                </a:solidFill>
                <a:latin typeface="Arial" charset="0"/>
              </a:rPr>
              <a:t>感知的帮助方式不仅可以节省输入的时间，还可以避免输入错误。</a:t>
            </a: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" name="燕尾形 5">
            <a:hlinkClick r:id="rId2" action="ppaction://hlinksldjump"/>
          </p:cNvPr>
          <p:cNvSpPr/>
          <p:nvPr/>
        </p:nvSpPr>
        <p:spPr>
          <a:xfrm>
            <a:off x="8296175" y="6489103"/>
            <a:ext cx="720080" cy="25300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2314575" y="103188"/>
            <a:ext cx="6829425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1</a:t>
            </a:r>
            <a:r>
              <a:rPr lang="en-US" altLang="zh-CN" smtClean="0"/>
              <a:t>.4 </a:t>
            </a:r>
            <a:r>
              <a:rPr lang="zh-CN" altLang="en-US" smtClean="0"/>
              <a:t>开发第一个</a:t>
            </a:r>
            <a:r>
              <a:rPr lang="en-US" altLang="zh-CN" smtClean="0"/>
              <a:t>C#</a:t>
            </a:r>
            <a:r>
              <a:rPr lang="zh-CN" altLang="en-US" smtClean="0"/>
              <a:t>程序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1.4.1  一个简单的控制台</a:t>
            </a:r>
            <a:r>
              <a:rPr lang="zh-CN" altLang="en-US" sz="2800" b="1">
                <a:latin typeface="Arial" charset="0"/>
              </a:rPr>
              <a:t>应用程序</a:t>
            </a:r>
          </a:p>
        </p:txBody>
      </p:sp>
      <p:sp>
        <p:nvSpPr>
          <p:cNvPr id="33796" name="内容占位符 2"/>
          <p:cNvSpPr>
            <a:spLocks/>
          </p:cNvSpPr>
          <p:nvPr/>
        </p:nvSpPr>
        <p:spPr bwMode="auto">
          <a:xfrm>
            <a:off x="539750" y="3644900"/>
            <a:ext cx="59769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【例1-1】利用控制台窗口输出文字“</a:t>
            </a:r>
            <a:r>
              <a:rPr lang="zh-CN" altLang="zh-CN" sz="2000" dirty="0">
                <a:solidFill>
                  <a:schemeClr val="tx2"/>
                </a:solidFill>
                <a:latin typeface="+mj-lt"/>
              </a:rPr>
              <a:t>C#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程序设计”</a:t>
            </a:r>
            <a:endParaRPr lang="en-US" altLang="zh-CN" sz="2000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4217988"/>
            <a:ext cx="3552825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12775" y="1989138"/>
            <a:ext cx="7704138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zh-CN" sz="2000" dirty="0">
                <a:solidFill>
                  <a:schemeClr val="tx2"/>
                </a:solidFill>
                <a:latin typeface="+mj-lt"/>
              </a:rPr>
              <a:t>控制台程序是为了兼容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DOS</a:t>
            </a:r>
            <a:r>
              <a:rPr lang="zh-CN" altLang="zh-CN" sz="2000" dirty="0">
                <a:solidFill>
                  <a:schemeClr val="tx2"/>
                </a:solidFill>
                <a:latin typeface="+mj-lt"/>
              </a:rPr>
              <a:t>程序而设立的，这种程序的执行就好像在一个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DOS</a:t>
            </a:r>
            <a:r>
              <a:rPr lang="zh-CN" altLang="zh-CN" sz="2000" dirty="0">
                <a:solidFill>
                  <a:schemeClr val="tx2"/>
                </a:solidFill>
                <a:latin typeface="+mj-lt"/>
              </a:rPr>
              <a:t>窗口中执行一样，没有图形化的用户界面，所有的输入输出通过标准控制台实现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。</a:t>
            </a:r>
            <a:endParaRPr lang="en-US" altLang="zh-CN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217988"/>
            <a:ext cx="31908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8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2314575" y="103188"/>
            <a:ext cx="6829425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1</a:t>
            </a:r>
            <a:r>
              <a:rPr lang="en-US" altLang="zh-CN" smtClean="0"/>
              <a:t>.4 </a:t>
            </a:r>
            <a:r>
              <a:rPr lang="zh-CN" altLang="en-US" smtClean="0"/>
              <a:t>开发第一个</a:t>
            </a:r>
            <a:r>
              <a:rPr lang="en-US" altLang="zh-CN" smtClean="0"/>
              <a:t>C#</a:t>
            </a:r>
            <a:r>
              <a:rPr lang="zh-CN" altLang="en-US" smtClean="0"/>
              <a:t>程序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1.4.1  一个简单的控制台</a:t>
            </a:r>
            <a:r>
              <a:rPr lang="zh-CN" altLang="en-US" sz="2800" b="1">
                <a:latin typeface="Arial" charset="0"/>
              </a:rPr>
              <a:t>应用程序</a:t>
            </a:r>
          </a:p>
        </p:txBody>
      </p:sp>
      <p:sp>
        <p:nvSpPr>
          <p:cNvPr id="7" name="内容占位符 2"/>
          <p:cNvSpPr>
            <a:spLocks/>
          </p:cNvSpPr>
          <p:nvPr/>
        </p:nvSpPr>
        <p:spPr bwMode="auto">
          <a:xfrm>
            <a:off x="323850" y="1989138"/>
            <a:ext cx="85693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  <a:defRPr/>
            </a:pPr>
            <a:r>
              <a:rPr lang="zh-CN" altLang="zh-CN" sz="2000" b="1" dirty="0">
                <a:solidFill>
                  <a:srgbClr val="CC6600"/>
                </a:solidFill>
              </a:rPr>
              <a:t>命名空间：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是可以由用户命名的作用域，用来处理程序中常见的同名冲突问题。使用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using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语句可以引用其他的命名空间，并在后面的程序中可以直接使用该命名空间中的成员。</a:t>
            </a:r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  <a:defRPr/>
            </a:pPr>
            <a:r>
              <a:rPr lang="zh-CN" altLang="en-US" sz="2000" b="1" dirty="0">
                <a:solidFill>
                  <a:srgbClr val="CC6600"/>
                </a:solidFill>
                <a:latin typeface="+mj-lt"/>
              </a:rPr>
              <a:t>类：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程序中出现的“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class”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为类的关键字，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C#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中的每个对象都属于一个类，本程序中“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Program”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是系统自动生成的类，这个类为用户提供了一个入口方法：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Main()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。程序从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Main()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方法开始启动。</a:t>
            </a:r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  <a:defRPr/>
            </a:pPr>
            <a:r>
              <a:rPr lang="zh-CN" altLang="zh-CN" sz="2000" b="1" dirty="0">
                <a:solidFill>
                  <a:srgbClr val="CC6600"/>
                </a:solidFill>
                <a:latin typeface="+mj-lt"/>
              </a:rPr>
              <a:t>注释语句</a:t>
            </a:r>
            <a:r>
              <a:rPr lang="zh-CN" altLang="en-US" sz="2000" b="1" dirty="0">
                <a:solidFill>
                  <a:srgbClr val="CC6600"/>
                </a:solidFill>
                <a:latin typeface="+mj-lt"/>
              </a:rPr>
              <a:t>：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程序中出现的“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//”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是注释，程序中的注释是为了保证程序良好的可读性，编译器在编译程序时，会自动忽略注释部分。</a:t>
            </a:r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  <a:defRPr/>
            </a:pPr>
            <a:r>
              <a:rPr lang="zh-CN" altLang="zh-CN" sz="2000" b="1" dirty="0">
                <a:solidFill>
                  <a:srgbClr val="CC6600"/>
                </a:solidFill>
                <a:latin typeface="+mj-lt"/>
              </a:rPr>
              <a:t>输入方法与输出方法</a:t>
            </a:r>
            <a:r>
              <a:rPr lang="zh-CN" altLang="en-US" sz="2000" b="1" dirty="0">
                <a:solidFill>
                  <a:srgbClr val="CC6600"/>
                </a:solidFill>
                <a:latin typeface="+mj-lt"/>
              </a:rPr>
              <a:t>：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程序中的输入与输出是由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Console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类的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</a:rPr>
              <a:t>ReadLine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()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方法和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</a:rPr>
              <a:t>WriteLine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()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方法实现的。</a:t>
            </a:r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  <a:defRPr/>
            </a:pPr>
            <a:r>
              <a:rPr lang="zh-CN" altLang="zh-CN" sz="2000" b="1" dirty="0">
                <a:solidFill>
                  <a:srgbClr val="CC6600"/>
                </a:solidFill>
                <a:latin typeface="+mj-lt"/>
              </a:rPr>
              <a:t>其他</a:t>
            </a:r>
            <a:r>
              <a:rPr lang="zh-CN" altLang="en-US" sz="2000" b="1" dirty="0">
                <a:solidFill>
                  <a:srgbClr val="CC6600"/>
                </a:solidFill>
                <a:latin typeface="+mj-lt"/>
              </a:rPr>
              <a:t>：</a:t>
            </a:r>
            <a:r>
              <a:rPr lang="en-US" altLang="zh-CN" sz="2000" dirty="0">
                <a:latin typeface="+mj-lt"/>
              </a:rPr>
              <a:t> C#</a:t>
            </a:r>
            <a:r>
              <a:rPr lang="zh-CN" altLang="zh-CN" sz="2000" dirty="0">
                <a:latin typeface="+mj-lt"/>
              </a:rPr>
              <a:t>对大小写非常敏感</a:t>
            </a:r>
            <a:r>
              <a:rPr lang="zh-CN" altLang="en-US" sz="2000" dirty="0">
                <a:latin typeface="+mj-lt"/>
              </a:rPr>
              <a:t>，</a:t>
            </a:r>
            <a:r>
              <a:rPr lang="zh-CN" altLang="zh-CN" sz="2000" dirty="0">
                <a:latin typeface="+mj-lt"/>
              </a:rPr>
              <a:t>另外，</a:t>
            </a:r>
            <a:r>
              <a:rPr lang="en-US" altLang="zh-CN" sz="2000" dirty="0">
                <a:latin typeface="+mj-lt"/>
              </a:rPr>
              <a:t>C#</a:t>
            </a:r>
            <a:r>
              <a:rPr lang="zh-CN" altLang="zh-CN" sz="2000" dirty="0">
                <a:latin typeface="+mj-lt"/>
              </a:rPr>
              <a:t>以“；”作为语句的结束</a:t>
            </a:r>
            <a:r>
              <a:rPr lang="zh-CN" altLang="en-US" sz="2000" dirty="0">
                <a:latin typeface="+mj-lt"/>
              </a:rPr>
              <a:t>。</a:t>
            </a:r>
            <a:endParaRPr lang="en-US" altLang="zh-CN" sz="2000" b="1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  <a:defRPr/>
            </a:pPr>
            <a:endParaRPr lang="en-US" altLang="zh-CN" sz="20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  <a:defRPr/>
            </a:pPr>
            <a:endParaRPr lang="en-US" altLang="zh-CN" sz="20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  <a:defRPr/>
            </a:pPr>
            <a:endParaRPr lang="zh-CN" alt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3141663"/>
            <a:ext cx="22574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标题 1"/>
          <p:cNvSpPr>
            <a:spLocks noGrp="1"/>
          </p:cNvSpPr>
          <p:nvPr>
            <p:ph type="title" idx="4294967295"/>
          </p:nvPr>
        </p:nvSpPr>
        <p:spPr>
          <a:xfrm>
            <a:off x="2314575" y="103188"/>
            <a:ext cx="6829425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1</a:t>
            </a:r>
            <a:r>
              <a:rPr lang="en-US" altLang="zh-CN" smtClean="0"/>
              <a:t>.4 </a:t>
            </a:r>
            <a:r>
              <a:rPr lang="zh-CN" altLang="en-US" smtClean="0"/>
              <a:t>开发第一个</a:t>
            </a:r>
            <a:r>
              <a:rPr lang="en-US" altLang="zh-CN" smtClean="0"/>
              <a:t>C#</a:t>
            </a:r>
            <a:r>
              <a:rPr lang="zh-CN" altLang="en-US" smtClean="0"/>
              <a:t>程序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1.4.2  一个简单的Windows</a:t>
            </a:r>
            <a:r>
              <a:rPr lang="zh-CN" altLang="en-US" sz="2800" b="1">
                <a:latin typeface="Arial" charset="0"/>
              </a:rPr>
              <a:t>应用程序</a:t>
            </a:r>
          </a:p>
        </p:txBody>
      </p:sp>
      <p:sp>
        <p:nvSpPr>
          <p:cNvPr id="33796" name="内容占位符 2"/>
          <p:cNvSpPr>
            <a:spLocks/>
          </p:cNvSpPr>
          <p:nvPr/>
        </p:nvSpPr>
        <p:spPr bwMode="auto">
          <a:xfrm>
            <a:off x="539750" y="2565400"/>
            <a:ext cx="86407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【例1-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2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】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单击 “显示”按钮，在窗体上显示“欢迎进入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编程世界”</a:t>
            </a:r>
            <a:endParaRPr lang="en-US" altLang="zh-CN" sz="20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12775" y="1989138"/>
            <a:ext cx="7704138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Visual Studio 2010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也支持创建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Windows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图形应用程序。</a:t>
            </a:r>
            <a:endParaRPr lang="en-US" altLang="zh-CN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3141663"/>
            <a:ext cx="2266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141663"/>
            <a:ext cx="43815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肘形连接符 2"/>
          <p:cNvCxnSpPr/>
          <p:nvPr/>
        </p:nvCxnSpPr>
        <p:spPr>
          <a:xfrm>
            <a:off x="1384300" y="4394200"/>
            <a:ext cx="2816225" cy="142875"/>
          </a:xfrm>
          <a:prstGeom prst="bentConnector3">
            <a:avLst/>
          </a:prstGeom>
          <a:ln w="19050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40200" y="3789363"/>
            <a:ext cx="1871663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defRPr/>
            </a:pPr>
            <a:r>
              <a:rPr lang="zh-CN" altLang="zh-CN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r>
              <a:rPr lang="zh-CN" altLang="zh-CN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用于创建基于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Windows</a:t>
            </a:r>
            <a:r>
              <a:rPr lang="zh-CN" altLang="zh-CN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的应用程序类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，以供用户实现丰富的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</a:p>
          <a:p>
            <a:pPr algn="dist">
              <a:defRPr/>
            </a:pPr>
            <a:endParaRPr lang="zh-CN" altLang="en-US" dirty="0">
              <a:solidFill>
                <a:schemeClr val="accent6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801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>
          <a:xfrm>
            <a:off x="2314575" y="103188"/>
            <a:ext cx="6829425" cy="533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1</a:t>
            </a:r>
            <a:r>
              <a:rPr lang="en-US" altLang="zh-CN" dirty="0" smtClean="0"/>
              <a:t>.4 </a:t>
            </a:r>
            <a:r>
              <a:rPr lang="zh-CN" altLang="en-US" dirty="0" smtClean="0"/>
              <a:t>开发第一个</a:t>
            </a:r>
            <a:r>
              <a:rPr lang="en-US" altLang="zh-CN" dirty="0" smtClean="0"/>
              <a:t>C#</a:t>
            </a:r>
            <a:r>
              <a:rPr lang="zh-CN" altLang="en-US" dirty="0" smtClean="0"/>
              <a:t>程序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1.4.3  一个简单的Web</a:t>
            </a:r>
            <a:r>
              <a:rPr lang="zh-CN" altLang="en-US" sz="2800" b="1">
                <a:latin typeface="Arial" charset="0"/>
              </a:rPr>
              <a:t>应用程序</a:t>
            </a:r>
          </a:p>
        </p:txBody>
      </p:sp>
      <p:sp>
        <p:nvSpPr>
          <p:cNvPr id="33796" name="内容占位符 2"/>
          <p:cNvSpPr>
            <a:spLocks/>
          </p:cNvSpPr>
          <p:nvPr/>
        </p:nvSpPr>
        <p:spPr bwMode="auto">
          <a:xfrm>
            <a:off x="539750" y="2565400"/>
            <a:ext cx="86407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【例1-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3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】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创建如图所示的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Web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窗体</a:t>
            </a:r>
            <a:endParaRPr lang="en-US" altLang="zh-CN" sz="20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12775" y="1989138"/>
            <a:ext cx="7704138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C#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不仅可以创建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Windows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窗体应用程序，也可以创建网站。</a:t>
            </a:r>
            <a:endParaRPr lang="en-US" altLang="zh-CN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13100"/>
            <a:ext cx="23812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643313"/>
            <a:ext cx="82296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燕尾形 8">
            <a:hlinkClick r:id="rId4" action="ppaction://hlinksldjump"/>
          </p:cNvPr>
          <p:cNvSpPr/>
          <p:nvPr/>
        </p:nvSpPr>
        <p:spPr>
          <a:xfrm>
            <a:off x="8296175" y="6536728"/>
            <a:ext cx="720080" cy="25300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61007 -0.2828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03" y="-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8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1080467"/>
          </a:xfrm>
        </p:spPr>
        <p:txBody>
          <a:bodyPr/>
          <a:lstStyle/>
          <a:p>
            <a:r>
              <a:rPr lang="en-US" altLang="zh-CN" dirty="0" smtClean="0"/>
              <a:t>1.4.4 </a:t>
            </a:r>
            <a:r>
              <a:rPr lang="en-US" altLang="zh-CN" dirty="0"/>
              <a:t>Visual Studio.NET </a:t>
            </a:r>
            <a:r>
              <a:rPr lang="zh-CN" altLang="zh-CN" dirty="0"/>
              <a:t>解决方案和项目文件的组织</a:t>
            </a:r>
            <a:r>
              <a:rPr lang="zh-CN" altLang="zh-CN" dirty="0" smtClean="0"/>
              <a:t>结构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2123728" y="188640"/>
            <a:ext cx="68294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dirty="0" smtClean="0"/>
              <a:t>1</a:t>
            </a:r>
            <a:r>
              <a:rPr lang="en-US" altLang="zh-CN" dirty="0" smtClean="0"/>
              <a:t>.4 </a:t>
            </a:r>
            <a:r>
              <a:rPr lang="zh-CN" altLang="en-US" dirty="0" smtClean="0"/>
              <a:t>开发第一个</a:t>
            </a:r>
            <a:r>
              <a:rPr lang="en-US" altLang="zh-CN" dirty="0" smtClean="0"/>
              <a:t>C#</a:t>
            </a:r>
            <a:r>
              <a:rPr lang="zh-CN" altLang="en-US" dirty="0" smtClean="0"/>
              <a:t>程序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2564904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lt"/>
              </a:rPr>
              <a:t>Visual Studio.NET</a:t>
            </a:r>
            <a:r>
              <a:rPr lang="zh-CN" altLang="zh-CN" sz="2000" dirty="0">
                <a:latin typeface="+mn-lt"/>
              </a:rPr>
              <a:t>通过解决方案和项目管理正在开发的软件项目，一个解决方案代表一个正在开发的复杂的软件，每一个应用程序文件都有这样的一个解决方案。而一个解决方案中可以包含多个项目文件，一般可以认为一个项目是一个软件系统的子系统，因此，一个解决方案可以把多个项目文件组织起来。</a:t>
            </a:r>
            <a:endParaRPr lang="en-US" altLang="zh-CN" sz="2000" dirty="0">
              <a:latin typeface="+mn-lt"/>
            </a:endParaRPr>
          </a:p>
          <a:p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72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课程内容简介</a:t>
            </a:r>
          </a:p>
        </p:txBody>
      </p:sp>
      <p:sp>
        <p:nvSpPr>
          <p:cNvPr id="7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251520" y="1356737"/>
            <a:ext cx="115200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indent="-1440000" algn="ctr" eaLnBrk="0" hangingPunct="0">
              <a:spcAft>
                <a:spcPts val="600"/>
              </a:spcAft>
              <a:defRPr/>
            </a:pPr>
            <a:r>
              <a:rPr lang="zh-CN" altLang="zh-CN" sz="2000" b="1" dirty="0">
                <a:solidFill>
                  <a:schemeClr val="bg1"/>
                </a:solidFill>
                <a:latin typeface="+mn-lt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</a:rPr>
              <a:t>1</a:t>
            </a: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章</a:t>
            </a:r>
            <a:endParaRPr lang="en-US" altLang="zh-CN" sz="20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412032" y="1372126"/>
            <a:ext cx="7336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1440000" eaLnBrk="0" hangingPunct="0">
              <a:spcAft>
                <a:spcPts val="600"/>
              </a:spcAft>
              <a:defRPr/>
            </a:pPr>
            <a:r>
              <a:rPr lang="en-US" altLang="zh-CN" dirty="0" smtClean="0">
                <a:latin typeface="+mn-lt"/>
              </a:rPr>
              <a:t>C</a:t>
            </a:r>
            <a:r>
              <a:rPr lang="en-US" altLang="zh-CN" dirty="0">
                <a:latin typeface="+mn-lt"/>
              </a:rPr>
              <a:t>#</a:t>
            </a:r>
            <a:r>
              <a:rPr lang="zh-CN" altLang="zh-CN" dirty="0">
                <a:latin typeface="+mn-lt"/>
              </a:rPr>
              <a:t>与</a:t>
            </a:r>
            <a:r>
              <a:rPr lang="en-US" altLang="zh-CN" dirty="0">
                <a:latin typeface="+mn-lt"/>
              </a:rPr>
              <a:t>.NET</a:t>
            </a:r>
            <a:r>
              <a:rPr lang="zh-CN" altLang="zh-CN" dirty="0">
                <a:latin typeface="+mn-lt"/>
              </a:rPr>
              <a:t>的关系、</a:t>
            </a:r>
            <a:r>
              <a:rPr lang="en-US" altLang="zh-CN" dirty="0" smtClean="0">
                <a:latin typeface="+mn-lt"/>
              </a:rPr>
              <a:t>VS2010</a:t>
            </a:r>
            <a:r>
              <a:rPr lang="zh-CN" altLang="zh-CN" dirty="0">
                <a:latin typeface="+mn-lt"/>
              </a:rPr>
              <a:t>集成开发环境</a:t>
            </a:r>
            <a:r>
              <a:rPr lang="zh-CN" altLang="zh-CN" dirty="0" smtClean="0">
                <a:latin typeface="+mn-lt"/>
              </a:rPr>
              <a:t>以及</a:t>
            </a:r>
            <a:r>
              <a:rPr lang="en-US" altLang="zh-CN" dirty="0" smtClean="0">
                <a:latin typeface="+mn-lt"/>
              </a:rPr>
              <a:t>C</a:t>
            </a:r>
            <a:r>
              <a:rPr lang="en-US" altLang="zh-CN" dirty="0">
                <a:latin typeface="+mn-lt"/>
              </a:rPr>
              <a:t>#</a:t>
            </a:r>
            <a:r>
              <a:rPr lang="zh-CN" altLang="zh-CN" dirty="0" smtClean="0">
                <a:latin typeface="+mn-lt"/>
              </a:rPr>
              <a:t>程序</a:t>
            </a:r>
            <a:r>
              <a:rPr lang="zh-CN" altLang="zh-CN" dirty="0" smtClean="0"/>
              <a:t>的</a:t>
            </a:r>
            <a:r>
              <a:rPr lang="zh-CN" altLang="zh-CN" dirty="0" smtClean="0">
                <a:latin typeface="+mn-lt"/>
              </a:rPr>
              <a:t>开发</a:t>
            </a:r>
            <a:r>
              <a:rPr lang="zh-CN" altLang="zh-CN" dirty="0" smtClean="0">
                <a:latin typeface="+mn-lt"/>
              </a:rPr>
              <a:t>步骤</a:t>
            </a:r>
            <a:endParaRPr lang="en-US" altLang="zh-CN" dirty="0" smtClean="0">
              <a:latin typeface="+mn-lt"/>
            </a:endParaRPr>
          </a:p>
        </p:txBody>
      </p:sp>
      <p:sp>
        <p:nvSpPr>
          <p:cNvPr id="6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251520" y="1772816"/>
            <a:ext cx="115200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indent="-1440000" algn="ctr" eaLnBrk="0" hangingPunct="0">
              <a:spcAft>
                <a:spcPts val="600"/>
              </a:spcAft>
              <a:defRPr/>
            </a:pP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</a:rPr>
              <a:t>2</a:t>
            </a: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章</a:t>
            </a:r>
            <a:endParaRPr lang="en-US" altLang="zh-CN" sz="20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412032" y="1788205"/>
            <a:ext cx="76964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1440000" eaLnBrk="0" hangingPunct="0">
              <a:spcAft>
                <a:spcPts val="600"/>
              </a:spcAft>
            </a:pPr>
            <a:r>
              <a:rPr lang="en-US" altLang="zh-CN" dirty="0">
                <a:latin typeface="+mn-lt"/>
              </a:rPr>
              <a:t>C</a:t>
            </a:r>
            <a:r>
              <a:rPr lang="en-US" altLang="zh-CN" dirty="0" smtClean="0">
                <a:latin typeface="+mn-lt"/>
              </a:rPr>
              <a:t>#</a:t>
            </a:r>
            <a:r>
              <a:rPr lang="zh-CN" altLang="en-US" dirty="0" smtClean="0">
                <a:latin typeface="+mn-lt"/>
              </a:rPr>
              <a:t>程序设计</a:t>
            </a:r>
            <a:r>
              <a:rPr lang="zh-CN" altLang="en-US" dirty="0" smtClean="0">
                <a:latin typeface="+mn-lt"/>
              </a:rPr>
              <a:t>基础，包括</a:t>
            </a:r>
            <a:r>
              <a:rPr lang="zh-CN" altLang="zh-CN" dirty="0" smtClean="0">
                <a:latin typeface="+mn-lt"/>
              </a:rPr>
              <a:t>数据类型</a:t>
            </a:r>
            <a:r>
              <a:rPr lang="zh-CN" altLang="zh-CN" dirty="0">
                <a:latin typeface="+mn-lt"/>
              </a:rPr>
              <a:t>、运算符和表达式以及</a:t>
            </a:r>
            <a:r>
              <a:rPr lang="en-US" altLang="zh-CN" dirty="0">
                <a:latin typeface="+mn-lt"/>
              </a:rPr>
              <a:t>C#</a:t>
            </a:r>
            <a:r>
              <a:rPr lang="zh-CN" altLang="zh-CN" dirty="0">
                <a:latin typeface="+mn-lt"/>
              </a:rPr>
              <a:t>程序的撰写</a:t>
            </a:r>
            <a:r>
              <a:rPr lang="zh-CN" altLang="zh-CN" dirty="0" smtClean="0">
                <a:latin typeface="+mn-lt"/>
              </a:rPr>
              <a:t>规范</a:t>
            </a:r>
            <a:endParaRPr lang="en-US" altLang="zh-CN" dirty="0">
              <a:latin typeface="+mn-lt"/>
            </a:endParaRPr>
          </a:p>
        </p:txBody>
      </p:sp>
      <p:sp>
        <p:nvSpPr>
          <p:cNvPr id="9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251520" y="2204864"/>
            <a:ext cx="115200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indent="-1440000" algn="ctr" eaLnBrk="0" hangingPunct="0">
              <a:spcAft>
                <a:spcPts val="600"/>
              </a:spcAft>
              <a:defRPr/>
            </a:pP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</a:rPr>
              <a:t>3</a:t>
            </a: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章</a:t>
            </a:r>
            <a:endParaRPr lang="en-US" altLang="zh-CN" sz="20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412032" y="2220253"/>
            <a:ext cx="7336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1440000" eaLnBrk="0" hangingPunct="0">
              <a:spcAft>
                <a:spcPts val="600"/>
              </a:spcAft>
            </a:pPr>
            <a:r>
              <a:rPr lang="zh-CN" altLang="en-US" dirty="0">
                <a:latin typeface="+mn-lt"/>
              </a:rPr>
              <a:t>三种基本结构及典型算法，学习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控制台程序</a:t>
            </a:r>
            <a:r>
              <a:rPr lang="zh-CN" altLang="en-US" dirty="0">
                <a:latin typeface="+mn-lt"/>
              </a:rPr>
              <a:t>的</a:t>
            </a:r>
            <a:r>
              <a:rPr lang="zh-CN" altLang="en-US" dirty="0" smtClean="0">
                <a:latin typeface="+mn-lt"/>
              </a:rPr>
              <a:t>开发</a:t>
            </a:r>
            <a:endParaRPr lang="zh-CN" altLang="en-US" dirty="0">
              <a:latin typeface="+mn-lt"/>
            </a:endParaRPr>
          </a:p>
        </p:txBody>
      </p:sp>
      <p:sp>
        <p:nvSpPr>
          <p:cNvPr id="11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251520" y="3068960"/>
            <a:ext cx="115200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indent="-1440000" algn="ctr" eaLnBrk="0" hangingPunct="0">
              <a:spcAft>
                <a:spcPts val="600"/>
              </a:spcAft>
              <a:defRPr/>
            </a:pP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第</a:t>
            </a:r>
            <a:r>
              <a:rPr lang="en-US" altLang="zh-CN" sz="2000" b="1" dirty="0" smtClean="0">
                <a:solidFill>
                  <a:schemeClr val="bg1"/>
                </a:solidFill>
                <a:latin typeface="+mn-lt"/>
              </a:rPr>
              <a:t>5</a:t>
            </a: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章</a:t>
            </a:r>
            <a:endParaRPr lang="en-US" altLang="zh-CN" sz="20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412032" y="3084349"/>
            <a:ext cx="76964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1440000" eaLnBrk="0" hangingPunct="0">
              <a:spcAft>
                <a:spcPts val="600"/>
              </a:spcAft>
              <a:defRPr/>
            </a:pPr>
            <a:r>
              <a:rPr lang="zh-CN" altLang="en-US" dirty="0">
                <a:latin typeface="+mn-lt"/>
              </a:rPr>
              <a:t>类、对象、继承、多态等面向对象程序设计的概念，学习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面向对象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编程</a:t>
            </a:r>
            <a:endParaRPr lang="en-US" altLang="zh-CN" dirty="0" smtClean="0">
              <a:latin typeface="+mn-lt"/>
            </a:endParaRPr>
          </a:p>
        </p:txBody>
      </p:sp>
      <p:sp>
        <p:nvSpPr>
          <p:cNvPr id="13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251520" y="2636912"/>
            <a:ext cx="115200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indent="-1440000" algn="ctr" eaLnBrk="0" hangingPunct="0">
              <a:spcAft>
                <a:spcPts val="600"/>
              </a:spcAft>
              <a:defRPr/>
            </a:pP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第</a:t>
            </a:r>
            <a:r>
              <a:rPr lang="en-US" altLang="zh-CN" sz="2000" b="1" dirty="0" smtClean="0">
                <a:solidFill>
                  <a:schemeClr val="bg1"/>
                </a:solidFill>
                <a:latin typeface="+mn-lt"/>
              </a:rPr>
              <a:t>4</a:t>
            </a: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章</a:t>
            </a:r>
            <a:endParaRPr lang="en-US" altLang="zh-CN" sz="20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412032" y="2652301"/>
            <a:ext cx="7336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r>
              <a:rPr lang="zh-CN" altLang="zh-CN" dirty="0"/>
              <a:t>程序调试与</a:t>
            </a:r>
            <a:r>
              <a:rPr lang="zh-CN" altLang="zh-CN" dirty="0" smtClean="0"/>
              <a:t>异常处理</a:t>
            </a:r>
            <a:endParaRPr lang="en-US" altLang="zh-CN" dirty="0"/>
          </a:p>
        </p:txBody>
      </p:sp>
      <p:sp>
        <p:nvSpPr>
          <p:cNvPr id="15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251520" y="3940314"/>
            <a:ext cx="1152000" cy="784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indent="-1440000" algn="ctr" eaLnBrk="0" hangingPunct="0">
              <a:spcAft>
                <a:spcPts val="600"/>
              </a:spcAft>
              <a:defRPr/>
            </a:pP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</a:rPr>
              <a:t>7</a:t>
            </a: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章</a:t>
            </a:r>
            <a:endParaRPr lang="en-US" altLang="zh-CN" sz="2000" b="1" dirty="0" smtClean="0">
              <a:solidFill>
                <a:schemeClr val="bg1"/>
              </a:solidFill>
              <a:latin typeface="+mn-lt"/>
            </a:endParaRPr>
          </a:p>
          <a:p>
            <a:pPr indent="-1440000" algn="ctr" eaLnBrk="0" hangingPunct="0">
              <a:spcAft>
                <a:spcPts val="600"/>
              </a:spcAft>
              <a:defRPr/>
            </a:pPr>
            <a:r>
              <a:rPr lang="zh-CN" altLang="zh-CN" sz="2000" b="1" dirty="0" smtClean="0">
                <a:solidFill>
                  <a:schemeClr val="bg1"/>
                </a:solidFill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</a:rPr>
              <a:t>8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章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412032" y="4148063"/>
            <a:ext cx="50405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r>
              <a:rPr lang="zh-CN" altLang="zh-CN" dirty="0"/>
              <a:t>窗体和控件，学习</a:t>
            </a:r>
            <a:r>
              <a:rPr lang="en-US" altLang="zh-CN" b="1" dirty="0">
                <a:solidFill>
                  <a:srgbClr val="FF0000"/>
                </a:solidFill>
              </a:rPr>
              <a:t>Windows</a:t>
            </a:r>
            <a:r>
              <a:rPr lang="zh-CN" altLang="zh-CN" b="1" dirty="0" smtClean="0">
                <a:solidFill>
                  <a:srgbClr val="FF0000"/>
                </a:solidFill>
              </a:rPr>
              <a:t>编程</a:t>
            </a:r>
            <a:endParaRPr lang="en-US" altLang="zh-CN" dirty="0"/>
          </a:p>
        </p:txBody>
      </p:sp>
      <p:sp>
        <p:nvSpPr>
          <p:cNvPr id="25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251520" y="3501008"/>
            <a:ext cx="115200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indent="-1440000" algn="ctr" eaLnBrk="0" hangingPunct="0">
              <a:spcAft>
                <a:spcPts val="600"/>
              </a:spcAft>
              <a:defRPr/>
            </a:pP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第</a:t>
            </a:r>
            <a:r>
              <a:rPr lang="en-US" altLang="zh-CN" sz="2000" b="1" dirty="0" smtClean="0">
                <a:solidFill>
                  <a:schemeClr val="bg1"/>
                </a:solidFill>
                <a:latin typeface="+mn-lt"/>
              </a:rPr>
              <a:t>6</a:t>
            </a: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章</a:t>
            </a:r>
            <a:endParaRPr lang="en-US" altLang="zh-CN" sz="20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412032" y="3516397"/>
            <a:ext cx="76964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1440000" eaLnBrk="0" hangingPunct="0">
              <a:spcAft>
                <a:spcPts val="600"/>
              </a:spcAft>
              <a:defRPr/>
            </a:pPr>
            <a:r>
              <a:rPr lang="zh-CN" altLang="en-US" dirty="0" smtClean="0">
                <a:latin typeface="+mn-lt"/>
              </a:rPr>
              <a:t>面向对象的高级程序设计，继承、多态、抽象类合密封类等</a:t>
            </a:r>
            <a:endParaRPr lang="en-US" altLang="zh-CN" dirty="0" smtClean="0">
              <a:latin typeface="+mn-lt"/>
            </a:endParaRPr>
          </a:p>
        </p:txBody>
      </p:sp>
      <p:sp>
        <p:nvSpPr>
          <p:cNvPr id="17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251520" y="5189130"/>
            <a:ext cx="115212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indent="-1440000" algn="ctr" eaLnBrk="0" hangingPunct="0">
              <a:spcAft>
                <a:spcPts val="600"/>
              </a:spcAft>
              <a:defRPr/>
            </a:pP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第</a:t>
            </a:r>
            <a:r>
              <a:rPr lang="en-US" altLang="zh-CN" sz="2000" b="1" dirty="0" smtClean="0">
                <a:solidFill>
                  <a:schemeClr val="bg1"/>
                </a:solidFill>
                <a:latin typeface="+mn-lt"/>
              </a:rPr>
              <a:t>10</a:t>
            </a: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章</a:t>
            </a:r>
            <a:endParaRPr lang="en-US" altLang="zh-CN" sz="20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403648" y="5189130"/>
            <a:ext cx="7336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r>
              <a:rPr lang="zh-CN" altLang="zh-CN" dirty="0"/>
              <a:t>数据库相关概念以及</a:t>
            </a:r>
            <a:r>
              <a:rPr lang="en-US" altLang="zh-CN" dirty="0"/>
              <a:t>ADO.NET</a:t>
            </a:r>
            <a:r>
              <a:rPr lang="zh-CN" altLang="zh-CN" dirty="0"/>
              <a:t>的使用，学习</a:t>
            </a:r>
            <a:r>
              <a:rPr lang="zh-CN" altLang="zh-CN" b="1" dirty="0">
                <a:solidFill>
                  <a:srgbClr val="FF0000"/>
                </a:solidFill>
              </a:rPr>
              <a:t>数据库</a:t>
            </a:r>
            <a:r>
              <a:rPr lang="zh-CN" altLang="zh-CN" b="1" dirty="0" smtClean="0">
                <a:solidFill>
                  <a:srgbClr val="FF0000"/>
                </a:solidFill>
              </a:rPr>
              <a:t>编程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9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251520" y="5621178"/>
            <a:ext cx="115212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indent="-1440000" algn="ctr" eaLnBrk="0" hangingPunct="0">
              <a:spcAft>
                <a:spcPts val="600"/>
              </a:spcAft>
              <a:defRPr/>
            </a:pP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第</a:t>
            </a:r>
            <a:r>
              <a:rPr lang="en-US" altLang="zh-CN" sz="2000" b="1" dirty="0" smtClean="0">
                <a:solidFill>
                  <a:schemeClr val="bg1"/>
                </a:solidFill>
                <a:latin typeface="+mn-lt"/>
              </a:rPr>
              <a:t>11</a:t>
            </a: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章</a:t>
            </a:r>
            <a:endParaRPr lang="en-US" altLang="zh-CN" sz="20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403648" y="5621178"/>
            <a:ext cx="3087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r>
              <a:rPr lang="zh-CN" altLang="zh-CN" dirty="0"/>
              <a:t>图形与图像的</a:t>
            </a:r>
            <a:r>
              <a:rPr lang="zh-CN" altLang="zh-CN" dirty="0" smtClean="0"/>
              <a:t>操作</a:t>
            </a:r>
            <a:endParaRPr lang="en-US" altLang="zh-CN" dirty="0"/>
          </a:p>
        </p:txBody>
      </p:sp>
      <p:sp>
        <p:nvSpPr>
          <p:cNvPr id="21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251520" y="6053226"/>
            <a:ext cx="115212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indent="-1440000" algn="ctr" eaLnBrk="0" hangingPunct="0">
              <a:spcAft>
                <a:spcPts val="600"/>
              </a:spcAft>
              <a:defRPr/>
            </a:pP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第</a:t>
            </a:r>
            <a:r>
              <a:rPr lang="en-US" altLang="zh-CN" sz="2000" b="1" dirty="0" smtClean="0">
                <a:solidFill>
                  <a:schemeClr val="bg1"/>
                </a:solidFill>
                <a:latin typeface="+mn-lt"/>
              </a:rPr>
              <a:t>12</a:t>
            </a: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章</a:t>
            </a:r>
            <a:endParaRPr lang="en-US" altLang="zh-CN" sz="20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403648" y="6053226"/>
            <a:ext cx="53067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r>
              <a:rPr lang="zh-CN" altLang="zh-CN" dirty="0"/>
              <a:t>部署</a:t>
            </a:r>
            <a:r>
              <a:rPr lang="en-US" altLang="zh-CN" dirty="0"/>
              <a:t>Windows</a:t>
            </a:r>
            <a:r>
              <a:rPr lang="zh-CN" altLang="zh-CN" dirty="0" smtClean="0"/>
              <a:t>应用程序</a:t>
            </a:r>
            <a:endParaRPr lang="zh-CN" altLang="en-US" b="1" dirty="0"/>
          </a:p>
        </p:txBody>
      </p:sp>
      <p:sp>
        <p:nvSpPr>
          <p:cNvPr id="23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251520" y="4757082"/>
            <a:ext cx="115212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indent="-1440000" algn="ctr" eaLnBrk="0" hangingPunct="0">
              <a:spcAft>
                <a:spcPts val="600"/>
              </a:spcAft>
              <a:defRPr/>
            </a:pP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</a:rPr>
              <a:t>9</a:t>
            </a:r>
            <a:r>
              <a:rPr lang="zh-CN" altLang="zh-CN" sz="2000" b="1" dirty="0" smtClean="0">
                <a:solidFill>
                  <a:schemeClr val="bg1"/>
                </a:solidFill>
                <a:latin typeface="+mn-lt"/>
              </a:rPr>
              <a:t>章</a:t>
            </a:r>
            <a:endParaRPr lang="en-US" altLang="zh-CN" sz="20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404156" y="4757082"/>
            <a:ext cx="22958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r>
              <a:rPr lang="zh-CN" altLang="zh-CN" dirty="0"/>
              <a:t>文件</a:t>
            </a:r>
            <a:r>
              <a:rPr lang="zh-CN" altLang="zh-CN" dirty="0" smtClean="0"/>
              <a:t>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8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</a:t>
            </a:r>
            <a:r>
              <a:rPr lang="en-US" altLang="zh-CN" dirty="0"/>
              <a:t>.4 </a:t>
            </a:r>
            <a:r>
              <a:rPr lang="zh-CN" altLang="en-US" dirty="0"/>
              <a:t>开发第一个</a:t>
            </a:r>
            <a:r>
              <a:rPr lang="en-US" altLang="zh-CN" dirty="0"/>
              <a:t>C#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67805"/>
            <a:ext cx="8892480" cy="4725491"/>
          </a:xfrm>
        </p:spPr>
        <p:txBody>
          <a:bodyPr/>
          <a:lstStyle/>
          <a:p>
            <a:r>
              <a:rPr lang="en-US" altLang="zh-CN" sz="2000" dirty="0" smtClean="0"/>
              <a:t>.</a:t>
            </a:r>
            <a:r>
              <a:rPr lang="en-US" altLang="zh-CN" sz="2000" dirty="0" err="1"/>
              <a:t>sln</a:t>
            </a:r>
            <a:r>
              <a:rPr lang="zh-CN" altLang="zh-CN" sz="2000" dirty="0"/>
              <a:t>：解决方案文件，为解决方案资源管理器提供显示管理文件的图形接口所需的信息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.</a:t>
            </a:r>
            <a:r>
              <a:rPr lang="en-US" altLang="zh-CN" sz="2000" dirty="0" err="1"/>
              <a:t>csproj</a:t>
            </a:r>
            <a:r>
              <a:rPr lang="zh-CN" altLang="zh-CN" sz="2000" dirty="0"/>
              <a:t>：项目文件，创建应用程序所需的引用，数据连接，文件夹和文件的信息。</a:t>
            </a:r>
          </a:p>
          <a:p>
            <a:r>
              <a:rPr lang="en-US" altLang="zh-CN" sz="2000" dirty="0"/>
              <a:t>.</a:t>
            </a:r>
            <a:r>
              <a:rPr lang="en-US" altLang="zh-CN" sz="2000" dirty="0" err="1"/>
              <a:t>cs</a:t>
            </a:r>
            <a:r>
              <a:rPr lang="zh-CN" altLang="zh-CN" sz="2000" dirty="0"/>
              <a:t>：</a:t>
            </a:r>
            <a:r>
              <a:rPr lang="en-US" altLang="zh-CN" sz="2000" dirty="0"/>
              <a:t>C#</a:t>
            </a:r>
            <a:r>
              <a:rPr lang="zh-CN" altLang="zh-CN" sz="2000" dirty="0"/>
              <a:t>源代码文件，表示</a:t>
            </a:r>
            <a:r>
              <a:rPr lang="en-US" altLang="zh-CN" sz="2000" dirty="0"/>
              <a:t>C#</a:t>
            </a:r>
            <a:r>
              <a:rPr lang="zh-CN" altLang="zh-CN" sz="2000" dirty="0"/>
              <a:t>源程序文件、</a:t>
            </a:r>
            <a:r>
              <a:rPr lang="en-US" altLang="zh-CN" sz="2000" dirty="0"/>
              <a:t>windows</a:t>
            </a:r>
            <a:r>
              <a:rPr lang="zh-CN" altLang="zh-CN" sz="2000" dirty="0"/>
              <a:t>窗体文件、</a:t>
            </a:r>
            <a:r>
              <a:rPr lang="en-US" altLang="zh-CN" sz="2000" dirty="0"/>
              <a:t>Windows</a:t>
            </a:r>
            <a:r>
              <a:rPr lang="zh-CN" altLang="zh-CN" sz="2000" dirty="0"/>
              <a:t>用户控件文件、类模块代码文件和接口文件等。</a:t>
            </a:r>
          </a:p>
          <a:p>
            <a:r>
              <a:rPr lang="en-US" altLang="zh-CN" sz="2000" dirty="0"/>
              <a:t>.</a:t>
            </a:r>
            <a:r>
              <a:rPr lang="en-US" altLang="zh-CN" sz="2000" dirty="0" err="1"/>
              <a:t>resx</a:t>
            </a:r>
            <a:r>
              <a:rPr lang="zh-CN" altLang="zh-CN" sz="2000" dirty="0"/>
              <a:t>：资源</a:t>
            </a:r>
            <a:r>
              <a:rPr lang="zh-CN" altLang="zh-CN" sz="2000" dirty="0" smtClean="0"/>
              <a:t>文件。</a:t>
            </a:r>
            <a:endParaRPr lang="zh-CN" altLang="zh-CN" sz="2000" dirty="0"/>
          </a:p>
          <a:p>
            <a:r>
              <a:rPr lang="en-US" altLang="zh-CN" sz="2000" dirty="0"/>
              <a:t>.</a:t>
            </a:r>
            <a:r>
              <a:rPr lang="en-US" altLang="zh-CN" sz="2000" dirty="0" err="1"/>
              <a:t>sspx</a:t>
            </a:r>
            <a:r>
              <a:rPr lang="zh-CN" altLang="zh-CN" sz="2000" dirty="0"/>
              <a:t>：</a:t>
            </a:r>
            <a:r>
              <a:rPr lang="en-US" altLang="zh-CN" sz="2000" dirty="0"/>
              <a:t>Web</a:t>
            </a:r>
            <a:r>
              <a:rPr lang="zh-CN" altLang="zh-CN" sz="2000" dirty="0"/>
              <a:t>窗体</a:t>
            </a:r>
            <a:r>
              <a:rPr lang="zh-CN" altLang="zh-CN" sz="2000" dirty="0" smtClean="0"/>
              <a:t>文件。</a:t>
            </a:r>
            <a:endParaRPr lang="zh-CN" altLang="zh-CN" sz="2000" dirty="0"/>
          </a:p>
          <a:p>
            <a:r>
              <a:rPr lang="en-US" altLang="zh-CN" sz="2000" dirty="0"/>
              <a:t>.</a:t>
            </a:r>
            <a:r>
              <a:rPr lang="en-US" altLang="zh-CN" sz="2000" dirty="0" err="1"/>
              <a:t>asmx</a:t>
            </a:r>
            <a:r>
              <a:rPr lang="zh-CN" altLang="zh-CN" sz="2000" dirty="0"/>
              <a:t>：</a:t>
            </a:r>
            <a:r>
              <a:rPr lang="en-US" altLang="zh-CN" sz="2000" dirty="0"/>
              <a:t>XML Web</a:t>
            </a:r>
            <a:r>
              <a:rPr lang="zh-CN" altLang="zh-CN" sz="2000" dirty="0"/>
              <a:t>服务</a:t>
            </a:r>
            <a:r>
              <a:rPr lang="zh-CN" altLang="zh-CN" sz="2000" dirty="0" smtClean="0"/>
              <a:t>文件。</a:t>
            </a:r>
            <a:endParaRPr lang="zh-CN" altLang="zh-CN" sz="2000" dirty="0"/>
          </a:p>
          <a:p>
            <a:r>
              <a:rPr lang="en-US" altLang="zh-CN" sz="2000" dirty="0"/>
              <a:t>.</a:t>
            </a:r>
            <a:r>
              <a:rPr lang="en-US" altLang="zh-CN" sz="2000" dirty="0" err="1"/>
              <a:t>config</a:t>
            </a:r>
            <a:r>
              <a:rPr lang="zh-CN" altLang="zh-CN" sz="2000" dirty="0"/>
              <a:t>：</a:t>
            </a:r>
            <a:r>
              <a:rPr lang="en-US" altLang="zh-CN" sz="2000" dirty="0" err="1"/>
              <a:t>Web.config</a:t>
            </a:r>
            <a:r>
              <a:rPr lang="en-US" altLang="zh-CN" sz="2000" dirty="0"/>
              <a:t> </a:t>
            </a:r>
            <a:r>
              <a:rPr lang="zh-CN" altLang="zh-CN" sz="2000" dirty="0"/>
              <a:t>文件向它们所在的目录和所有子目录提供配置信息。</a:t>
            </a:r>
          </a:p>
          <a:p>
            <a:r>
              <a:rPr lang="en-US" altLang="zh-CN" sz="2000" dirty="0"/>
              <a:t>.</a:t>
            </a:r>
            <a:r>
              <a:rPr lang="en-US" altLang="zh-CN" sz="2000" dirty="0" err="1"/>
              <a:t>suo</a:t>
            </a:r>
            <a:r>
              <a:rPr lang="zh-CN" altLang="zh-CN" sz="2000" dirty="0"/>
              <a:t>：解决方案用户选项，记录所有将与解决方案建立关联的选项，以便在每次打开时，它都包含您所做的自定义设置。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07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pic>
        <p:nvPicPr>
          <p:cNvPr id="5" name="Picture 3" descr="arrow_metal0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3" y="2003648"/>
            <a:ext cx="27416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Line 5"/>
          <p:cNvSpPr>
            <a:spLocks noChangeShapeType="1"/>
          </p:cNvSpPr>
          <p:nvPr/>
        </p:nvSpPr>
        <p:spPr bwMode="black">
          <a:xfrm>
            <a:off x="3382963" y="27559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6">
            <a:hlinkClick r:id="rId3" action="ppaction://hlinksldjump"/>
          </p:cNvPr>
          <p:cNvSpPr>
            <a:spLocks noChangeArrowheads="1"/>
          </p:cNvSpPr>
          <p:nvPr/>
        </p:nvSpPr>
        <p:spPr bwMode="black">
          <a:xfrm>
            <a:off x="3594100" y="2276475"/>
            <a:ext cx="47228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+mn-lt"/>
                <a:ea typeface="+mj-ea"/>
              </a:rPr>
              <a:t>1.1  .NET</a:t>
            </a:r>
            <a:r>
              <a:rPr lang="zh-CN" altLang="en-US" sz="2400" dirty="0">
                <a:latin typeface="+mn-lt"/>
                <a:ea typeface="+mj-ea"/>
              </a:rPr>
              <a:t>概述</a:t>
            </a:r>
            <a:endParaRPr lang="zh-CN" altLang="en-US" sz="2400" b="1" dirty="0">
              <a:latin typeface="+mn-lt"/>
              <a:ea typeface="+mj-ea"/>
            </a:endParaRPr>
          </a:p>
        </p:txBody>
      </p:sp>
      <p:sp>
        <p:nvSpPr>
          <p:cNvPr id="4102" name="Line 7"/>
          <p:cNvSpPr>
            <a:spLocks noChangeShapeType="1"/>
          </p:cNvSpPr>
          <p:nvPr/>
        </p:nvSpPr>
        <p:spPr bwMode="black">
          <a:xfrm>
            <a:off x="3921125" y="3411538"/>
            <a:ext cx="4229100" cy="4762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black">
          <a:xfrm>
            <a:off x="3925888" y="4195763"/>
            <a:ext cx="4224337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04" name="Group 13"/>
          <p:cNvGrpSpPr>
            <a:grpSpLocks/>
          </p:cNvGrpSpPr>
          <p:nvPr/>
        </p:nvGrpSpPr>
        <p:grpSpPr bwMode="auto">
          <a:xfrm>
            <a:off x="3114675" y="2327275"/>
            <a:ext cx="393700" cy="393700"/>
            <a:chOff x="2543" y="1006"/>
            <a:chExt cx="416" cy="416"/>
          </a:xfrm>
        </p:grpSpPr>
        <p:sp>
          <p:nvSpPr>
            <p:cNvPr id="4130" name="Oval 14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8A8A8A"/>
                </a:gs>
                <a:gs pos="50000">
                  <a:srgbClr val="FFFFFF"/>
                </a:gs>
                <a:gs pos="100000">
                  <a:srgbClr val="8A8A8A"/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grpSp>
          <p:nvGrpSpPr>
            <p:cNvPr id="4131" name="Group 15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4133" name="Picture 16" descr="circuler_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Oval 17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/>
              </a:p>
            </p:txBody>
          </p:sp>
          <p:pic>
            <p:nvPicPr>
              <p:cNvPr id="4135" name="Picture 18" descr="Picture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132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05" name="Group 20"/>
          <p:cNvGrpSpPr>
            <a:grpSpLocks/>
          </p:cNvGrpSpPr>
          <p:nvPr/>
        </p:nvGrpSpPr>
        <p:grpSpPr bwMode="auto">
          <a:xfrm>
            <a:off x="3627438" y="2986088"/>
            <a:ext cx="393700" cy="393700"/>
            <a:chOff x="3071" y="1006"/>
            <a:chExt cx="416" cy="416"/>
          </a:xfrm>
        </p:grpSpPr>
        <p:sp>
          <p:nvSpPr>
            <p:cNvPr id="4124" name="Oval 21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8A8A8A"/>
                </a:gs>
                <a:gs pos="50000">
                  <a:srgbClr val="FFFFFF"/>
                </a:gs>
                <a:gs pos="100000">
                  <a:srgbClr val="8A8A8A"/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grpSp>
          <p:nvGrpSpPr>
            <p:cNvPr id="4125" name="Group 22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4127" name="Picture 23" descr="circuler_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Oval 2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/>
              </a:p>
            </p:txBody>
          </p:sp>
          <p:pic>
            <p:nvPicPr>
              <p:cNvPr id="4129" name="Picture 25" descr="Picture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126" name="Picture 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06" name="Line 48"/>
          <p:cNvSpPr>
            <a:spLocks noChangeShapeType="1"/>
          </p:cNvSpPr>
          <p:nvPr/>
        </p:nvSpPr>
        <p:spPr bwMode="black">
          <a:xfrm>
            <a:off x="3392488" y="4979988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56">
            <a:hlinkClick r:id="rId7" action="ppaction://hlinksldjump"/>
          </p:cNvPr>
          <p:cNvSpPr>
            <a:spLocks noChangeArrowheads="1"/>
          </p:cNvSpPr>
          <p:nvPr/>
        </p:nvSpPr>
        <p:spPr bwMode="black">
          <a:xfrm>
            <a:off x="4135438" y="3716338"/>
            <a:ext cx="38512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+mn-lt"/>
                <a:ea typeface="+mj-ea"/>
              </a:rPr>
              <a:t>1.3  VS 2010</a:t>
            </a:r>
            <a:r>
              <a:rPr lang="zh-CN" altLang="en-US" sz="2400" dirty="0">
                <a:latin typeface="+mn-lt"/>
                <a:ea typeface="+mj-ea"/>
              </a:rPr>
              <a:t>集成开发环境</a:t>
            </a:r>
            <a:endParaRPr lang="zh-CN" altLang="en-US" sz="2400" b="1" dirty="0"/>
          </a:p>
        </p:txBody>
      </p:sp>
      <p:sp>
        <p:nvSpPr>
          <p:cNvPr id="36" name="Rectangle 59">
            <a:hlinkClick r:id="rId8" action="ppaction://hlinksldjump"/>
          </p:cNvPr>
          <p:cNvSpPr>
            <a:spLocks noChangeArrowheads="1"/>
          </p:cNvSpPr>
          <p:nvPr/>
        </p:nvSpPr>
        <p:spPr bwMode="black">
          <a:xfrm>
            <a:off x="3594100" y="4508500"/>
            <a:ext cx="4537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+mn-lt"/>
                <a:ea typeface="+mj-ea"/>
              </a:rPr>
              <a:t>1.4  </a:t>
            </a:r>
            <a:r>
              <a:rPr lang="zh-CN" altLang="en-US" sz="2400" dirty="0">
                <a:latin typeface="+mn-lt"/>
                <a:ea typeface="+mj-ea"/>
              </a:rPr>
              <a:t>开发第一个</a:t>
            </a:r>
            <a:r>
              <a:rPr lang="en-US" altLang="zh-CN" sz="2400" dirty="0">
                <a:latin typeface="+mn-lt"/>
                <a:ea typeface="+mj-ea"/>
              </a:rPr>
              <a:t>C#</a:t>
            </a:r>
            <a:r>
              <a:rPr lang="zh-CN" altLang="en-US" sz="2400" dirty="0">
                <a:latin typeface="+mn-lt"/>
                <a:ea typeface="+mj-ea"/>
              </a:rPr>
              <a:t>程序</a:t>
            </a:r>
          </a:p>
        </p:txBody>
      </p:sp>
      <p:sp>
        <p:nvSpPr>
          <p:cNvPr id="44" name="Rectangle 6">
            <a:hlinkClick r:id="rId9" action="ppaction://hlinksldjump"/>
          </p:cNvPr>
          <p:cNvSpPr>
            <a:spLocks noChangeArrowheads="1"/>
          </p:cNvSpPr>
          <p:nvPr/>
        </p:nvSpPr>
        <p:spPr bwMode="black">
          <a:xfrm>
            <a:off x="4098925" y="2924175"/>
            <a:ext cx="3136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+mn-lt"/>
                <a:ea typeface="+mj-ea"/>
              </a:rPr>
              <a:t>1.2  C#</a:t>
            </a:r>
            <a:r>
              <a:rPr lang="zh-CN" altLang="en-US" sz="2400" dirty="0">
                <a:latin typeface="+mn-lt"/>
                <a:ea typeface="+mj-ea"/>
              </a:rPr>
              <a:t>概述</a:t>
            </a:r>
          </a:p>
        </p:txBody>
      </p:sp>
      <p:grpSp>
        <p:nvGrpSpPr>
          <p:cNvPr id="4110" name="Group 13"/>
          <p:cNvGrpSpPr>
            <a:grpSpLocks/>
          </p:cNvGrpSpPr>
          <p:nvPr/>
        </p:nvGrpSpPr>
        <p:grpSpPr bwMode="auto">
          <a:xfrm>
            <a:off x="3119438" y="4560888"/>
            <a:ext cx="393700" cy="393700"/>
            <a:chOff x="2543" y="1006"/>
            <a:chExt cx="416" cy="416"/>
          </a:xfrm>
        </p:grpSpPr>
        <p:sp>
          <p:nvSpPr>
            <p:cNvPr id="4118" name="Oval 14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8A8A8A"/>
                </a:gs>
                <a:gs pos="50000">
                  <a:srgbClr val="FFFFFF"/>
                </a:gs>
                <a:gs pos="100000">
                  <a:srgbClr val="8A8A8A"/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grpSp>
          <p:nvGrpSpPr>
            <p:cNvPr id="4119" name="Group 15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4121" name="Picture 16" descr="circuler_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Oval 17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/>
              </a:p>
            </p:txBody>
          </p:sp>
          <p:pic>
            <p:nvPicPr>
              <p:cNvPr id="4123" name="Picture 18" descr="Picture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120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11" name="Group 41"/>
          <p:cNvGrpSpPr>
            <a:grpSpLocks/>
          </p:cNvGrpSpPr>
          <p:nvPr/>
        </p:nvGrpSpPr>
        <p:grpSpPr bwMode="auto">
          <a:xfrm>
            <a:off x="3633788" y="3775075"/>
            <a:ext cx="393700" cy="393700"/>
            <a:chOff x="4803" y="1006"/>
            <a:chExt cx="416" cy="416"/>
          </a:xfrm>
        </p:grpSpPr>
        <p:sp>
          <p:nvSpPr>
            <p:cNvPr id="4112" name="Oval 42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8A8A8A"/>
                </a:gs>
                <a:gs pos="50000">
                  <a:srgbClr val="FFFFFF"/>
                </a:gs>
                <a:gs pos="100000">
                  <a:srgbClr val="8A8A8A"/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13" name="Group 43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4115" name="Picture 44" descr="circuler_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6" name="Oval 4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nstantia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nstantia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nstantia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nstantia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nstantia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tantia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tantia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tantia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tantia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pic>
            <p:nvPicPr>
              <p:cNvPr id="4117" name="Picture 46" descr="Picture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114" name="Picture 4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1</a:t>
            </a:r>
            <a:r>
              <a:rPr lang="en-US" altLang="zh-CN" smtClean="0"/>
              <a:t>.1 .NET</a:t>
            </a:r>
            <a:r>
              <a:rPr lang="zh-CN" altLang="en-US" smtClean="0"/>
              <a:t>概述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23850" y="1989138"/>
            <a:ext cx="8029575" cy="30241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tx2"/>
                </a:solidFill>
                <a:ea typeface="宋体" pitchFamily="2" charset="-122"/>
              </a:rPr>
              <a:t>微软官方的说法是：</a:t>
            </a:r>
            <a:r>
              <a:rPr lang="en-US" altLang="zh-CN" sz="2000" dirty="0" smtClean="0">
                <a:solidFill>
                  <a:schemeClr val="tx2"/>
                </a:solidFill>
                <a:ea typeface="宋体" pitchFamily="2" charset="-122"/>
              </a:rPr>
              <a:t>.NET</a:t>
            </a:r>
            <a:r>
              <a:rPr lang="zh-CN" altLang="zh-CN" sz="2000" dirty="0" smtClean="0">
                <a:solidFill>
                  <a:schemeClr val="tx2"/>
                </a:solidFill>
                <a:ea typeface="宋体" pitchFamily="2" charset="-122"/>
              </a:rPr>
              <a:t>代表了一个集合、一个环境、一个可以作为平台支持下一代</a:t>
            </a:r>
            <a:r>
              <a:rPr lang="en-US" altLang="zh-CN" sz="2000" dirty="0" smtClean="0">
                <a:solidFill>
                  <a:schemeClr val="tx2"/>
                </a:solidFill>
                <a:ea typeface="宋体" pitchFamily="2" charset="-122"/>
              </a:rPr>
              <a:t>Internet</a:t>
            </a:r>
            <a:r>
              <a:rPr lang="zh-CN" altLang="zh-CN" sz="2000" dirty="0" smtClean="0">
                <a:solidFill>
                  <a:schemeClr val="tx2"/>
                </a:solidFill>
                <a:ea typeface="宋体" pitchFamily="2" charset="-122"/>
              </a:rPr>
              <a:t>的可编程结构。简而言之，微软公司自己对</a:t>
            </a:r>
            <a:r>
              <a:rPr lang="en-US" altLang="zh-CN" sz="2000" dirty="0" smtClean="0">
                <a:solidFill>
                  <a:schemeClr val="tx2"/>
                </a:solidFill>
                <a:ea typeface="宋体" pitchFamily="2" charset="-122"/>
              </a:rPr>
              <a:t>.NET</a:t>
            </a:r>
            <a:r>
              <a:rPr lang="zh-CN" altLang="zh-CN" sz="2000" dirty="0" smtClean="0">
                <a:solidFill>
                  <a:schemeClr val="tx2"/>
                </a:solidFill>
                <a:ea typeface="宋体" pitchFamily="2" charset="-122"/>
              </a:rPr>
              <a:t>的定义是：</a:t>
            </a:r>
            <a:endParaRPr lang="en-US" altLang="zh-CN" sz="2000" dirty="0" smtClean="0">
              <a:solidFill>
                <a:schemeClr val="tx2"/>
              </a:solidFill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CC6600"/>
                </a:solidFill>
                <a:ea typeface="宋体" pitchFamily="2" charset="-122"/>
              </a:rPr>
              <a:t>.NET = </a:t>
            </a:r>
            <a:r>
              <a:rPr lang="zh-CN" altLang="zh-CN" sz="2000" b="1" dirty="0" smtClean="0">
                <a:solidFill>
                  <a:srgbClr val="CC6600"/>
                </a:solidFill>
                <a:ea typeface="宋体" pitchFamily="2" charset="-122"/>
              </a:rPr>
              <a:t>新平台</a:t>
            </a:r>
            <a:r>
              <a:rPr lang="zh-CN" altLang="en-US" sz="2000" b="1" dirty="0" smtClean="0">
                <a:solidFill>
                  <a:srgbClr val="CC6600"/>
                </a:solidFill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CC6600"/>
                </a:solidFill>
                <a:ea typeface="宋体" pitchFamily="2" charset="-122"/>
              </a:rPr>
              <a:t>+ </a:t>
            </a:r>
            <a:r>
              <a:rPr lang="zh-CN" altLang="zh-CN" sz="2000" b="1" dirty="0" smtClean="0">
                <a:solidFill>
                  <a:srgbClr val="CC6600"/>
                </a:solidFill>
                <a:ea typeface="宋体" pitchFamily="2" charset="-122"/>
              </a:rPr>
              <a:t>标准协议</a:t>
            </a:r>
            <a:r>
              <a:rPr lang="zh-CN" altLang="en-US" sz="2000" b="1" dirty="0" smtClean="0">
                <a:solidFill>
                  <a:srgbClr val="CC6600"/>
                </a:solidFill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CC6600"/>
                </a:solidFill>
                <a:ea typeface="宋体" pitchFamily="2" charset="-122"/>
              </a:rPr>
              <a:t>+ </a:t>
            </a:r>
            <a:r>
              <a:rPr lang="zh-CN" altLang="zh-CN" sz="2000" b="1" dirty="0" smtClean="0">
                <a:solidFill>
                  <a:srgbClr val="CC6600"/>
                </a:solidFill>
                <a:ea typeface="宋体" pitchFamily="2" charset="-122"/>
              </a:rPr>
              <a:t>统一开发工具</a:t>
            </a:r>
          </a:p>
          <a:p>
            <a:pPr eaLnBrk="1" hangingPunct="1"/>
            <a:endParaRPr lang="zh-CN" altLang="zh-CN" sz="2000" dirty="0" smtClean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1.1.1 </a:t>
            </a:r>
            <a:r>
              <a:rPr lang="zh-CN" altLang="en-US" sz="2800" b="1">
                <a:latin typeface="Arial" charset="0"/>
              </a:rPr>
              <a:t>什么是</a:t>
            </a:r>
            <a:r>
              <a:rPr lang="en-US" altLang="zh-CN" sz="2800" b="1">
                <a:latin typeface="Arial" charset="0"/>
              </a:rPr>
              <a:t>.NET</a:t>
            </a:r>
            <a:endParaRPr lang="en-US" altLang="zh-CN" sz="2800" b="1">
              <a:solidFill>
                <a:srgbClr val="CC66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2819400" y="103188"/>
            <a:ext cx="6324600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1</a:t>
            </a:r>
            <a:r>
              <a:rPr lang="en-US" altLang="zh-CN" smtClean="0"/>
              <a:t>.1 .NET</a:t>
            </a:r>
            <a:r>
              <a:rPr lang="zh-CN" altLang="en-US" smtClean="0"/>
              <a:t>概述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1.1.2 .NET</a:t>
            </a:r>
            <a:r>
              <a:rPr lang="zh-CN" altLang="en-US" sz="2800" b="1">
                <a:latin typeface="Arial" charset="0"/>
              </a:rPr>
              <a:t>的发展</a:t>
            </a:r>
            <a:endParaRPr lang="zh-CN" altLang="en-US" sz="2800" b="1">
              <a:solidFill>
                <a:srgbClr val="CC6600"/>
              </a:solidFill>
              <a:latin typeface="Arial" charset="0"/>
            </a:endParaRPr>
          </a:p>
        </p:txBody>
      </p:sp>
      <p:sp>
        <p:nvSpPr>
          <p:cNvPr id="23557" name="内容占位符 2"/>
          <p:cNvSpPr>
            <a:spLocks/>
          </p:cNvSpPr>
          <p:nvPr/>
        </p:nvSpPr>
        <p:spPr bwMode="auto">
          <a:xfrm>
            <a:off x="431800" y="1989138"/>
            <a:ext cx="8712200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2000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年，比尔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盖茨就提出了展望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.NET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平台的构想和实施步骤的发展前景</a:t>
            </a: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2002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年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月，微软正式发布了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.NET Framework 1.0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正式版</a:t>
            </a: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2003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年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3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月，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.NET Framework 1.1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版本发布</a:t>
            </a: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2005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年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11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月，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.NET Framework 2.0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正式发行</a:t>
            </a: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2006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年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11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月，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.NET Framework 3.0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版本发布</a:t>
            </a: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2010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年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4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月，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.NET Framework 4.0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发布</a:t>
            </a: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2012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年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12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月，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.NET Framework4.5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发布</a:t>
            </a:r>
            <a:endParaRPr lang="en-US" altLang="zh-CN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2013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年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11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月，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.NET Framework4.5.1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发布</a:t>
            </a:r>
            <a:endParaRPr lang="en-US" altLang="zh-CN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2014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年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11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月，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.NET Framework4.5.2</a:t>
            </a:r>
            <a:r>
              <a:rPr lang="zh-CN" altLang="zh-CN" sz="2000" dirty="0" smtClean="0">
                <a:solidFill>
                  <a:schemeClr val="tx2"/>
                </a:solidFill>
                <a:latin typeface="Arial" charset="0"/>
              </a:rPr>
              <a:t>发布</a:t>
            </a:r>
            <a:endParaRPr lang="en-US" altLang="zh-CN" sz="2000" dirty="0" smtClean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 smtClean="0">
                <a:solidFill>
                  <a:schemeClr val="tx2"/>
                </a:solidFill>
                <a:latin typeface="Arial" charset="0"/>
              </a:rPr>
              <a:t>2015</a:t>
            </a:r>
            <a:r>
              <a:rPr lang="zh-CN" altLang="en-US" sz="2000" dirty="0" smtClean="0">
                <a:solidFill>
                  <a:schemeClr val="tx2"/>
                </a:solidFill>
                <a:latin typeface="Arial" charset="0"/>
              </a:rPr>
              <a:t>年</a:t>
            </a:r>
            <a:r>
              <a:rPr lang="en-US" altLang="zh-CN" sz="2000" dirty="0" smtClean="0">
                <a:solidFill>
                  <a:schemeClr val="tx2"/>
                </a:solidFill>
                <a:latin typeface="Arial" charset="0"/>
              </a:rPr>
              <a:t>7</a:t>
            </a:r>
            <a:r>
              <a:rPr lang="zh-CN" altLang="en-US" sz="2000" dirty="0" smtClean="0">
                <a:solidFill>
                  <a:schemeClr val="tx2"/>
                </a:solidFill>
                <a:latin typeface="Arial" charset="0"/>
              </a:rPr>
              <a:t>月，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.NET </a:t>
            </a:r>
            <a:r>
              <a:rPr lang="en-US" altLang="zh-CN" sz="2000" dirty="0" smtClean="0">
                <a:solidFill>
                  <a:schemeClr val="tx2"/>
                </a:solidFill>
                <a:latin typeface="Arial" charset="0"/>
              </a:rPr>
              <a:t>Framework4.6</a:t>
            </a:r>
            <a:r>
              <a:rPr lang="zh-CN" altLang="zh-CN" sz="2000" dirty="0" smtClean="0">
                <a:solidFill>
                  <a:schemeClr val="tx2"/>
                </a:solidFill>
                <a:latin typeface="Arial" charset="0"/>
              </a:rPr>
              <a:t>发布</a:t>
            </a:r>
            <a:endParaRPr lang="en-US" altLang="zh-CN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2819400" y="103188"/>
            <a:ext cx="6324600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1</a:t>
            </a:r>
            <a:r>
              <a:rPr lang="en-US" altLang="zh-CN" smtClean="0"/>
              <a:t>.1 .NET</a:t>
            </a:r>
            <a:r>
              <a:rPr lang="zh-CN" altLang="en-US" smtClean="0"/>
              <a:t>概述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1.1.3 .NET</a:t>
            </a:r>
            <a:r>
              <a:rPr lang="zh-CN" altLang="en-US" sz="2800" b="1">
                <a:latin typeface="Arial" charset="0"/>
              </a:rPr>
              <a:t>平台的结构</a:t>
            </a:r>
            <a:endParaRPr lang="zh-CN" altLang="en-US" sz="2800" b="1">
              <a:solidFill>
                <a:srgbClr val="CC6600"/>
              </a:solidFill>
              <a:latin typeface="Arial" charset="0"/>
            </a:endParaRPr>
          </a:p>
        </p:txBody>
      </p:sp>
      <p:sp>
        <p:nvSpPr>
          <p:cNvPr id="24581" name="内容占位符 2"/>
          <p:cNvSpPr>
            <a:spLocks/>
          </p:cNvSpPr>
          <p:nvPr/>
        </p:nvSpPr>
        <p:spPr bwMode="auto">
          <a:xfrm>
            <a:off x="323850" y="1989138"/>
            <a:ext cx="8640763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zh-CN" sz="2000" dirty="0">
                <a:solidFill>
                  <a:srgbClr val="CC6600"/>
                </a:solidFill>
                <a:latin typeface="Arial" charset="0"/>
              </a:rPr>
              <a:t>底层操作系统：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为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.NET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应用程序的开发提供软硬件支持</a:t>
            </a: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rgbClr val="CC6600"/>
                </a:solidFill>
                <a:latin typeface="Arial" charset="0"/>
              </a:rPr>
              <a:t>.NET</a:t>
            </a:r>
            <a:r>
              <a:rPr lang="zh-CN" altLang="zh-CN" sz="2000" dirty="0">
                <a:solidFill>
                  <a:srgbClr val="CC6600"/>
                </a:solidFill>
                <a:latin typeface="Arial" charset="0"/>
              </a:rPr>
              <a:t>企业服务器：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为企业的信息化和信息集成提供帮助</a:t>
            </a: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rgbClr val="CC6600"/>
                </a:solidFill>
                <a:latin typeface="Arial" charset="0"/>
              </a:rPr>
              <a:t>Microsoft XML Web</a:t>
            </a:r>
            <a:r>
              <a:rPr lang="zh-CN" altLang="zh-CN" sz="2000" dirty="0">
                <a:solidFill>
                  <a:srgbClr val="CC6600"/>
                </a:solidFill>
                <a:latin typeface="Arial" charset="0"/>
              </a:rPr>
              <a:t>服务构件：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提供了一些公共性的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Web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服务，包括身份认证、发送信息、密码认证等</a:t>
            </a: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rgbClr val="CC6600"/>
                </a:solidFill>
                <a:latin typeface="Arial" charset="0"/>
              </a:rPr>
              <a:t>.NET</a:t>
            </a:r>
            <a:r>
              <a:rPr lang="zh-CN" altLang="zh-CN" sz="2000" dirty="0">
                <a:solidFill>
                  <a:srgbClr val="CC6600"/>
                </a:solidFill>
                <a:latin typeface="Arial" charset="0"/>
              </a:rPr>
              <a:t>框架：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为运行于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.NET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平台上的应用程序提供了运行和执行环境</a:t>
            </a: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rgbClr val="CC6600"/>
                </a:solidFill>
                <a:latin typeface="Arial" charset="0"/>
              </a:rPr>
              <a:t>.NET</a:t>
            </a:r>
            <a:r>
              <a:rPr lang="zh-CN" altLang="zh-CN" sz="2000" dirty="0">
                <a:solidFill>
                  <a:srgbClr val="CC6600"/>
                </a:solidFill>
                <a:latin typeface="Arial" charset="0"/>
              </a:rPr>
              <a:t>开发工具：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主要包括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.NET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集成开发环境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Visual Studio.NET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.NET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编程语言等，编程语言主要包括：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、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Visual C++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、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Visual Basic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Visual J#</a:t>
            </a: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燕尾形 6">
            <a:hlinkClick r:id="rId2" action="ppaction://hlinksldjump"/>
          </p:cNvPr>
          <p:cNvSpPr/>
          <p:nvPr/>
        </p:nvSpPr>
        <p:spPr>
          <a:xfrm>
            <a:off x="8296175" y="6489103"/>
            <a:ext cx="720080" cy="25300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2819400" y="103188"/>
            <a:ext cx="6324600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1</a:t>
            </a:r>
            <a:r>
              <a:rPr lang="en-US" altLang="zh-CN" smtClean="0"/>
              <a:t>.2 C#</a:t>
            </a:r>
            <a:r>
              <a:rPr lang="zh-CN" altLang="en-US" smtClean="0"/>
              <a:t>概述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1.2.1 </a:t>
            </a:r>
            <a:r>
              <a:rPr lang="zh-CN" altLang="en-US" sz="2800" b="1">
                <a:latin typeface="Arial" charset="0"/>
              </a:rPr>
              <a:t>什么是</a:t>
            </a:r>
            <a:r>
              <a:rPr lang="en-US" altLang="zh-CN" sz="2800" b="1">
                <a:latin typeface="Arial" charset="0"/>
              </a:rPr>
              <a:t>C#</a:t>
            </a:r>
            <a:endParaRPr lang="en-US" altLang="zh-CN" sz="2800" b="1">
              <a:solidFill>
                <a:srgbClr val="CC6600"/>
              </a:solidFill>
              <a:latin typeface="Arial" charset="0"/>
            </a:endParaRPr>
          </a:p>
        </p:txBody>
      </p:sp>
      <p:sp>
        <p:nvSpPr>
          <p:cNvPr id="25604" name="内容占位符 2"/>
          <p:cNvSpPr>
            <a:spLocks/>
          </p:cNvSpPr>
          <p:nvPr/>
        </p:nvSpPr>
        <p:spPr bwMode="auto">
          <a:xfrm>
            <a:off x="323850" y="1989138"/>
            <a:ext cx="864076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是一门运行在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.NET CLR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上的语言，它从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C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及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C++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演化而来，属于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C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语言家族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。</a:t>
            </a:r>
            <a:endParaRPr lang="en-US" altLang="zh-CN" sz="200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语言是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Microsoft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公司专门为了使用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.NET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平台而创建，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语言摒弃了其他语言的缺点，而考虑了其他语言的优点，因而，它的功能非常强大。</a:t>
            </a:r>
            <a:endParaRPr lang="zh-CN" altLang="en-US" sz="2000">
              <a:solidFill>
                <a:schemeClr val="tx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2819400" y="103188"/>
            <a:ext cx="6324600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1</a:t>
            </a:r>
            <a:r>
              <a:rPr lang="en-US" altLang="zh-CN" smtClean="0"/>
              <a:t>.2 C#</a:t>
            </a:r>
            <a:r>
              <a:rPr lang="zh-CN" altLang="en-US" smtClean="0"/>
              <a:t>概述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1.2.2  C#</a:t>
            </a:r>
            <a:r>
              <a:rPr lang="zh-CN" altLang="en-US" sz="2800" b="1">
                <a:latin typeface="Arial" charset="0"/>
              </a:rPr>
              <a:t>与</a:t>
            </a:r>
            <a:r>
              <a:rPr lang="en-US" altLang="zh-CN" sz="2800" b="1">
                <a:latin typeface="Arial" charset="0"/>
              </a:rPr>
              <a:t>C</a:t>
            </a:r>
            <a:r>
              <a:rPr lang="zh-CN" altLang="en-US" sz="2800" b="1">
                <a:latin typeface="Arial" charset="0"/>
              </a:rPr>
              <a:t>及</a:t>
            </a:r>
            <a:r>
              <a:rPr lang="en-US" altLang="zh-CN" sz="2800" b="1">
                <a:latin typeface="Arial" charset="0"/>
              </a:rPr>
              <a:t>C++</a:t>
            </a:r>
            <a:r>
              <a:rPr lang="zh-CN" altLang="en-US" sz="2800" b="1">
                <a:latin typeface="Arial" charset="0"/>
              </a:rPr>
              <a:t>语言的区别</a:t>
            </a:r>
            <a:endParaRPr lang="zh-CN" altLang="en-US" sz="2800" b="1">
              <a:solidFill>
                <a:srgbClr val="CC6600"/>
              </a:solidFill>
              <a:latin typeface="Arial" charset="0"/>
            </a:endParaRPr>
          </a:p>
        </p:txBody>
      </p:sp>
      <p:sp>
        <p:nvSpPr>
          <p:cNvPr id="26628" name="内容占位符 2"/>
          <p:cNvSpPr>
            <a:spLocks/>
          </p:cNvSpPr>
          <p:nvPr/>
        </p:nvSpPr>
        <p:spPr bwMode="auto">
          <a:xfrm>
            <a:off x="323850" y="1989138"/>
            <a:ext cx="8569325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语言是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Microsoft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公司的一个产品，而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C++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及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C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语言是一种全球公认的开发标准，不属于哪一个公司。</a:t>
            </a:r>
            <a:endParaRPr lang="en-US" altLang="zh-CN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 dirty="0" err="1">
                <a:solidFill>
                  <a:schemeClr val="tx2"/>
                </a:solidFill>
                <a:latin typeface="Arial" charset="0"/>
              </a:rPr>
              <a:t>C#语言没有自己的函数库，而C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++</a:t>
            </a:r>
            <a:r>
              <a:rPr lang="en-US" altLang="zh-CN" sz="2000" dirty="0" err="1">
                <a:solidFill>
                  <a:schemeClr val="tx2"/>
                </a:solidFill>
                <a:latin typeface="Arial" charset="0"/>
              </a:rPr>
              <a:t>语言和C语言都有自己的函数库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</a:rPr>
              <a:t>。</a:t>
            </a: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开发应用程序比使用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C++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简单，因为其语法比较简单，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是一种强大的语言，在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C++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中能完成的任务这几乎都能利用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完成，但须注意：在执行相同的任务时，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代码通常要比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C++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略长一些，但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代码更健壮，调试起来也比较简单。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endParaRPr lang="zh-CN" altLang="en-US" sz="2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2819400" y="103188"/>
            <a:ext cx="6324600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1</a:t>
            </a:r>
            <a:r>
              <a:rPr lang="en-US" altLang="zh-CN" smtClean="0"/>
              <a:t>.2 C#</a:t>
            </a:r>
            <a:r>
              <a:rPr lang="zh-CN" altLang="en-US" smtClean="0"/>
              <a:t>概述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23850" y="12684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b="1">
                <a:latin typeface="Arial" charset="0"/>
              </a:rPr>
              <a:t>1.2.3  C#</a:t>
            </a:r>
            <a:r>
              <a:rPr lang="zh-CN" altLang="en-US" sz="2800" b="1">
                <a:latin typeface="Arial" charset="0"/>
              </a:rPr>
              <a:t>语言的特点</a:t>
            </a:r>
            <a:endParaRPr lang="zh-CN" altLang="en-US" sz="2800" b="1">
              <a:solidFill>
                <a:srgbClr val="CC6600"/>
              </a:solidFill>
              <a:latin typeface="Arial" charset="0"/>
            </a:endParaRPr>
          </a:p>
        </p:txBody>
      </p:sp>
      <p:sp>
        <p:nvSpPr>
          <p:cNvPr id="27652" name="内容占位符 2"/>
          <p:cNvSpPr>
            <a:spLocks/>
          </p:cNvSpPr>
          <p:nvPr/>
        </p:nvSpPr>
        <p:spPr bwMode="auto">
          <a:xfrm>
            <a:off x="323850" y="1989138"/>
            <a:ext cx="85693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zh-CN" sz="2000" b="1">
                <a:solidFill>
                  <a:srgbClr val="CC6600"/>
                </a:solidFill>
                <a:latin typeface="Arial" charset="0"/>
              </a:rPr>
              <a:t>简洁的语法：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C#继承了C语言的简洁性，同时也摒弃了C语言中的种种不便之处，如：取消了指针操作，取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而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代之的是引用操作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。</a:t>
            </a:r>
            <a:endParaRPr lang="en-US" altLang="zh-CN" sz="200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 b="1">
                <a:solidFill>
                  <a:srgbClr val="CC6600"/>
                </a:solidFill>
                <a:latin typeface="Arial" charset="0"/>
              </a:rPr>
              <a:t>面向对象：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C#具有面向对象语言的一切特性：封装、继承与多态性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。在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C#中，每种类型都可以看作一个对象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C#提供了一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种装箱与拆箱的机制来完成这种操作。另外，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C#只允许单继承，即一个类不会有多个基类，从而避免了类型定义的混乱</a:t>
            </a:r>
            <a:r>
              <a:rPr lang="zh-CN" altLang="zh-CN" sz="2000">
                <a:solidFill>
                  <a:schemeClr val="tx2"/>
                </a:solidFill>
                <a:latin typeface="Arial" charset="0"/>
              </a:rPr>
              <a:t>。</a:t>
            </a:r>
            <a:endParaRPr lang="zh-CN" altLang="en-US" sz="200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zh-CN" sz="2000" b="1">
                <a:solidFill>
                  <a:srgbClr val="CC6600"/>
                </a:solidFill>
                <a:latin typeface="Arial" charset="0"/>
              </a:rPr>
              <a:t>强大的</a:t>
            </a:r>
            <a:r>
              <a:rPr lang="en-US" altLang="zh-CN" sz="2000" b="1">
                <a:solidFill>
                  <a:srgbClr val="CC6600"/>
                </a:solidFill>
                <a:latin typeface="Arial" charset="0"/>
              </a:rPr>
              <a:t>Web</a:t>
            </a:r>
            <a:r>
              <a:rPr lang="zh-CN" altLang="zh-CN" sz="2000" b="1">
                <a:solidFill>
                  <a:srgbClr val="CC6600"/>
                </a:solidFill>
                <a:latin typeface="Arial" charset="0"/>
              </a:rPr>
              <a:t>服务器控件</a:t>
            </a:r>
            <a:r>
              <a:rPr lang="zh-CN" altLang="en-US" sz="2000" b="1">
                <a:solidFill>
                  <a:srgbClr val="CC6600"/>
                </a:solidFill>
                <a:latin typeface="Arial" charset="0"/>
              </a:rPr>
              <a:t>：</a:t>
            </a:r>
            <a:r>
              <a:rPr lang="zh-CN" altLang="zh-CN">
                <a:solidFill>
                  <a:schemeClr val="tx2"/>
                </a:solidFill>
                <a:latin typeface="Arial" charset="0"/>
              </a:rPr>
              <a:t>在</a:t>
            </a:r>
            <a:r>
              <a:rPr lang="en-US" altLang="zh-CN">
                <a:solidFill>
                  <a:schemeClr val="tx2"/>
                </a:solidFill>
                <a:latin typeface="Arial" charset="0"/>
              </a:rPr>
              <a:t>.NET</a:t>
            </a:r>
            <a:r>
              <a:rPr lang="zh-CN" altLang="zh-CN">
                <a:solidFill>
                  <a:schemeClr val="tx2"/>
                </a:solidFill>
                <a:latin typeface="Arial" charset="0"/>
              </a:rPr>
              <a:t>环境下利用</a:t>
            </a:r>
            <a:r>
              <a:rPr lang="en-US" altLang="zh-CN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zh-CN">
                <a:solidFill>
                  <a:schemeClr val="tx2"/>
                </a:solidFill>
                <a:latin typeface="Arial" charset="0"/>
              </a:rPr>
              <a:t>语言，可方便地开发</a:t>
            </a:r>
            <a:r>
              <a:rPr lang="en-US" altLang="zh-CN">
                <a:solidFill>
                  <a:schemeClr val="tx2"/>
                </a:solidFill>
                <a:latin typeface="Arial" charset="0"/>
              </a:rPr>
              <a:t>Web</a:t>
            </a:r>
            <a:r>
              <a:rPr lang="zh-CN" altLang="zh-CN">
                <a:solidFill>
                  <a:schemeClr val="tx2"/>
                </a:solidFill>
                <a:latin typeface="Arial" charset="0"/>
              </a:rPr>
              <a:t>服务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b="1">
                <a:solidFill>
                  <a:srgbClr val="CC6600"/>
                </a:solidFill>
                <a:latin typeface="Arial" charset="0"/>
              </a:rPr>
              <a:t>完整的安全性能与错误处理：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的设计思想非常先进，可以避免软件开发中的许多常见错误，并提供了包括类型安全在内的完整的安全性能。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b="1">
                <a:solidFill>
                  <a:srgbClr val="CC6600"/>
                </a:solidFill>
                <a:latin typeface="Arial" charset="0"/>
              </a:rPr>
              <a:t>强大的灵活性：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在简化语法的同时，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并没有失去灵活性。如果需要，</a:t>
            </a:r>
            <a:r>
              <a:rPr lang="en-US" altLang="zh-CN" sz="2000">
                <a:solidFill>
                  <a:schemeClr val="tx2"/>
                </a:solidFill>
                <a:latin typeface="Arial" charset="0"/>
              </a:rPr>
              <a:t>C#</a:t>
            </a: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允许将某些类或者类的某些方法声明为非安全的。</a:t>
            </a:r>
          </a:p>
        </p:txBody>
      </p:sp>
      <p:sp>
        <p:nvSpPr>
          <p:cNvPr id="3" name="燕尾形 2">
            <a:hlinkClick r:id="rId2" action="ppaction://hlinksldjump"/>
          </p:cNvPr>
          <p:cNvSpPr/>
          <p:nvPr/>
        </p:nvSpPr>
        <p:spPr>
          <a:xfrm>
            <a:off x="8296175" y="6489103"/>
            <a:ext cx="720080" cy="25300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 build="p"/>
    </p:bldLst>
  </p:timing>
</p:sld>
</file>

<file path=ppt/theme/theme1.xml><?xml version="1.0" encoding="utf-8"?>
<a:theme xmlns:a="http://schemas.openxmlformats.org/drawingml/2006/main" name="ms01_1">
  <a:themeElements>
    <a:clrScheme name="ms01_1 4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6666FF"/>
      </a:hlink>
      <a:folHlink>
        <a:srgbClr val="969696"/>
      </a:folHlink>
    </a:clrScheme>
    <a:fontScheme name="ms01_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4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6666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ms01_1 1">
    <a:dk1>
      <a:srgbClr val="1D528D"/>
    </a:dk1>
    <a:lt1>
      <a:srgbClr val="FFFFFF"/>
    </a:lt1>
    <a:dk2>
      <a:srgbClr val="000000"/>
    </a:dk2>
    <a:lt2>
      <a:srgbClr val="B2B2B2"/>
    </a:lt2>
    <a:accent1>
      <a:srgbClr val="2D6BC7"/>
    </a:accent1>
    <a:accent2>
      <a:srgbClr val="FF9900"/>
    </a:accent2>
    <a:accent3>
      <a:srgbClr val="FFFFFF"/>
    </a:accent3>
    <a:accent4>
      <a:srgbClr val="174578"/>
    </a:accent4>
    <a:accent5>
      <a:srgbClr val="ADBAE0"/>
    </a:accent5>
    <a:accent6>
      <a:srgbClr val="E78A00"/>
    </a:accent6>
    <a:hlink>
      <a:srgbClr val="9999FF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1759</Words>
  <Application>Microsoft Office PowerPoint</Application>
  <PresentationFormat>全屏显示(4:3)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ms01_1</vt:lpstr>
      <vt:lpstr>Image</vt:lpstr>
      <vt:lpstr>PowerPoint 演示文稿</vt:lpstr>
      <vt:lpstr>课程内容简介</vt:lpstr>
      <vt:lpstr>目录</vt:lpstr>
      <vt:lpstr>1.1 .NET概述</vt:lpstr>
      <vt:lpstr>1.1 .NET概述</vt:lpstr>
      <vt:lpstr>1.1 .NET概述</vt:lpstr>
      <vt:lpstr>1.2 C#概述</vt:lpstr>
      <vt:lpstr>1.2 C#概述</vt:lpstr>
      <vt:lpstr>1.2 C#概述</vt:lpstr>
      <vt:lpstr>1.3 Visual Studio集成开发环境</vt:lpstr>
      <vt:lpstr>1.3 Visual Studio集成开发环境</vt:lpstr>
      <vt:lpstr>1.3 Visual Studio集成开发环境</vt:lpstr>
      <vt:lpstr>1.3 Visual Studio集成开发环境</vt:lpstr>
      <vt:lpstr>1.3 Visual Studio集成开发环境</vt:lpstr>
      <vt:lpstr>1.4 开发第一个C#程序</vt:lpstr>
      <vt:lpstr>1.4 开发第一个C#程序</vt:lpstr>
      <vt:lpstr>1.4 开发第一个C#程序</vt:lpstr>
      <vt:lpstr>1.4 开发第一个C#程序</vt:lpstr>
      <vt:lpstr>PowerPoint 演示文稿</vt:lpstr>
      <vt:lpstr>1.4 开发第一个C#程序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微软用户</dc:creator>
  <cp:lastModifiedBy>jszx</cp:lastModifiedBy>
  <cp:revision>71</cp:revision>
  <dcterms:created xsi:type="dcterms:W3CDTF">2013-09-26T06:29:03Z</dcterms:created>
  <dcterms:modified xsi:type="dcterms:W3CDTF">2017-05-19T07:56:21Z</dcterms:modified>
</cp:coreProperties>
</file>