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sldIdLst>
    <p:sldId id="256" r:id="rId2"/>
    <p:sldId id="257" r:id="rId3"/>
    <p:sldId id="283" r:id="rId4"/>
    <p:sldId id="284" r:id="rId5"/>
    <p:sldId id="285" r:id="rId6"/>
    <p:sldId id="286" r:id="rId7"/>
    <p:sldId id="287" r:id="rId8"/>
    <p:sldId id="288" r:id="rId9"/>
    <p:sldId id="289" r:id="rId10"/>
    <p:sldId id="347" r:id="rId11"/>
    <p:sldId id="348" r:id="rId12"/>
    <p:sldId id="349" r:id="rId13"/>
    <p:sldId id="350" r:id="rId14"/>
    <p:sldId id="293" r:id="rId15"/>
    <p:sldId id="334" r:id="rId16"/>
    <p:sldId id="335" r:id="rId17"/>
    <p:sldId id="336" r:id="rId18"/>
    <p:sldId id="337" r:id="rId19"/>
    <p:sldId id="338" r:id="rId20"/>
    <p:sldId id="339" r:id="rId21"/>
    <p:sldId id="340" r:id="rId22"/>
    <p:sldId id="294" r:id="rId23"/>
    <p:sldId id="295" r:id="rId24"/>
    <p:sldId id="343" r:id="rId25"/>
    <p:sldId id="345" r:id="rId26"/>
    <p:sldId id="346"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42" r:id="rId50"/>
    <p:sldId id="321" r:id="rId51"/>
    <p:sldId id="322" r:id="rId52"/>
    <p:sldId id="323" r:id="rId53"/>
    <p:sldId id="324" r:id="rId54"/>
    <p:sldId id="327" r:id="rId55"/>
    <p:sldId id="326" r:id="rId5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2456A0"/>
    <a:srgbClr val="13365D"/>
    <a:srgbClr val="CC6600"/>
    <a:srgbClr val="FF7C80"/>
    <a:srgbClr val="6666FF"/>
    <a:srgbClr val="8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272" y="-1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1600200" y="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ea typeface="宋体" charset="0"/>
              <a:cs typeface="宋体" charset="0"/>
            </a:endParaRPr>
          </a:p>
        </p:txBody>
      </p:sp>
      <p:sp>
        <p:nvSpPr>
          <p:cNvPr id="5" name="Rectangle 8"/>
          <p:cNvSpPr>
            <a:spLocks noChangeArrowheads="1"/>
          </p:cNvSpPr>
          <p:nvPr/>
        </p:nvSpPr>
        <p:spPr bwMode="ltGray">
          <a:xfrm>
            <a:off x="5895975" y="0"/>
            <a:ext cx="3248025" cy="27813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ea typeface="宋体" charset="0"/>
              <a:cs typeface="宋体" charset="0"/>
            </a:endParaRPr>
          </a:p>
        </p:txBody>
      </p:sp>
      <p:grpSp>
        <p:nvGrpSpPr>
          <p:cNvPr id="6" name="Group 9"/>
          <p:cNvGrpSpPr>
            <a:grpSpLocks/>
          </p:cNvGrpSpPr>
          <p:nvPr/>
        </p:nvGrpSpPr>
        <p:grpSpPr bwMode="auto">
          <a:xfrm>
            <a:off x="19050" y="2330450"/>
            <a:ext cx="9115425" cy="358775"/>
            <a:chOff x="3827" y="1468"/>
            <a:chExt cx="1927" cy="226"/>
          </a:xfrm>
        </p:grpSpPr>
        <p:sp>
          <p:nvSpPr>
            <p:cNvPr id="7" name="Line 10"/>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ea typeface="宋体" charset="0"/>
                <a:cs typeface="宋体" charset="0"/>
              </a:endParaRPr>
            </a:p>
          </p:txBody>
        </p:sp>
        <p:sp>
          <p:nvSpPr>
            <p:cNvPr id="8" name="Line 11"/>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ea typeface="宋体" charset="0"/>
                <a:cs typeface="宋体" charset="0"/>
              </a:endParaRPr>
            </a:p>
          </p:txBody>
        </p:sp>
        <p:sp>
          <p:nvSpPr>
            <p:cNvPr id="9" name="Line 12"/>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ea typeface="宋体" charset="0"/>
                <a:cs typeface="宋体" charset="0"/>
              </a:endParaRPr>
            </a:p>
          </p:txBody>
        </p:sp>
        <p:sp>
          <p:nvSpPr>
            <p:cNvPr id="10" name="Line 13"/>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ea typeface="宋体" charset="0"/>
                <a:cs typeface="宋体" charset="0"/>
              </a:endParaRPr>
            </a:p>
          </p:txBody>
        </p:sp>
      </p:grpSp>
      <p:pic>
        <p:nvPicPr>
          <p:cNvPr id="1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5"/>
          <p:cNvSpPr>
            <a:spLocks noChangeArrowheads="1"/>
          </p:cNvSpPr>
          <p:nvPr/>
        </p:nvSpPr>
        <p:spPr bwMode="black">
          <a:xfrm>
            <a:off x="0" y="2787650"/>
            <a:ext cx="9144000" cy="71438"/>
          </a:xfrm>
          <a:prstGeom prst="rect">
            <a:avLst/>
          </a:prstGeom>
          <a:solidFill>
            <a:schemeClr val="tx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ea typeface="宋体" charset="0"/>
              <a:cs typeface="宋体" charset="0"/>
            </a:endParaRPr>
          </a:p>
        </p:txBody>
      </p:sp>
      <p:sp>
        <p:nvSpPr>
          <p:cNvPr id="13" name="Rectangle 16"/>
          <p:cNvSpPr>
            <a:spLocks noChangeArrowheads="1"/>
          </p:cNvSpPr>
          <p:nvPr/>
        </p:nvSpPr>
        <p:spPr bwMode="gray">
          <a:xfrm>
            <a:off x="2895600" y="2819400"/>
            <a:ext cx="6248400" cy="6858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ea typeface="宋体" charset="0"/>
              <a:cs typeface="宋体" charset="0"/>
            </a:endParaRPr>
          </a:p>
        </p:txBody>
      </p:sp>
      <p:pic>
        <p:nvPicPr>
          <p:cNvPr id="1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subTitle" idx="1"/>
          </p:nvPr>
        </p:nvSpPr>
        <p:spPr bwMode="grayWhite">
          <a:xfrm>
            <a:off x="2895600" y="4038600"/>
            <a:ext cx="6019800" cy="457200"/>
          </a:xfrm>
          <a:solidFill>
            <a:schemeClr val="tx1"/>
          </a:solidFill>
        </p:spPr>
        <p:txBody>
          <a:bodyPr/>
          <a:lstStyle>
            <a:lvl1pPr marL="0" indent="0">
              <a:buFont typeface="Wingdings" charset="0"/>
              <a:buNone/>
              <a:defRPr sz="2400">
                <a:solidFill>
                  <a:schemeClr val="accent1"/>
                </a:solidFill>
              </a:defRPr>
            </a:lvl1pPr>
          </a:lstStyle>
          <a:p>
            <a:pPr lvl="0"/>
            <a:r>
              <a:rPr lang="zh-CN" altLang="en-US" noProof="0" smtClean="0"/>
              <a:t>单击此处编辑母版副标题样式</a:t>
            </a:r>
          </a:p>
        </p:txBody>
      </p:sp>
      <p:sp>
        <p:nvSpPr>
          <p:cNvPr id="12305" name="Rectangle 17"/>
          <p:cNvSpPr>
            <a:spLocks noGrp="1" noChangeArrowheads="1"/>
          </p:cNvSpPr>
          <p:nvPr>
            <p:ph type="ctrTitle"/>
          </p:nvPr>
        </p:nvSpPr>
        <p:spPr bwMode="ltGray">
          <a:xfrm>
            <a:off x="3124200" y="2819400"/>
            <a:ext cx="5791200" cy="685800"/>
          </a:xfrm>
          <a:extLst>
            <a:ext uri="{AF507438-7753-43E0-B8FC-AC1667EBCBE1}">
              <a14:hiddenEffects xmlns:a14="http://schemas.microsoft.com/office/drawing/2010/main">
                <a:effectLst>
                  <a:outerShdw blurRad="63500" dist="53882" dir="2700000" algn="ctr" rotWithShape="0">
                    <a:srgbClr val="000000">
                      <a:alpha val="74998"/>
                    </a:srgbClr>
                  </a:outerShdw>
                </a:effectLst>
              </a14:hiddenEffects>
            </a:ext>
          </a:extLst>
        </p:spPr>
        <p:txBody>
          <a:bodyPr/>
          <a:lstStyle>
            <a:lvl1pPr>
              <a:defRPr/>
            </a:lvl1pPr>
          </a:lstStyle>
          <a:p>
            <a:pPr lvl="0"/>
            <a:r>
              <a:rPr lang="zh-CN" altLang="en-US" noProof="0" smtClean="0"/>
              <a:t>单击此处编辑母版标题样式</a:t>
            </a:r>
          </a:p>
        </p:txBody>
      </p:sp>
      <p:sp>
        <p:nvSpPr>
          <p:cNvPr id="15" name="Rectangle 4"/>
          <p:cNvSpPr>
            <a:spLocks noGrp="1" noChangeArrowheads="1"/>
          </p:cNvSpPr>
          <p:nvPr>
            <p:ph type="dt" sz="half" idx="10"/>
          </p:nvPr>
        </p:nvSpPr>
        <p:spPr>
          <a:xfrm>
            <a:off x="457200" y="6400800"/>
            <a:ext cx="2133600" cy="320675"/>
          </a:xfrm>
        </p:spPr>
        <p:txBody>
          <a:bodyPr/>
          <a:lstStyle>
            <a:lvl1pPr>
              <a:defRPr>
                <a:solidFill>
                  <a:schemeClr val="tx2"/>
                </a:solidFill>
              </a:defRPr>
            </a:lvl1pPr>
          </a:lstStyle>
          <a:p>
            <a:pPr>
              <a:defRPr/>
            </a:pPr>
            <a:endParaRPr lang="en-US" altLang="zh-CN"/>
          </a:p>
        </p:txBody>
      </p:sp>
      <p:sp>
        <p:nvSpPr>
          <p:cNvPr id="16"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en-US" altLang="zh-CN"/>
          </a:p>
        </p:txBody>
      </p:sp>
      <p:sp>
        <p:nvSpPr>
          <p:cNvPr id="17" name="Rectangle 6"/>
          <p:cNvSpPr>
            <a:spLocks noGrp="1" noChangeArrowheads="1"/>
          </p:cNvSpPr>
          <p:nvPr>
            <p:ph type="sldNum" sz="quarter" idx="12"/>
          </p:nvPr>
        </p:nvSpPr>
        <p:spPr>
          <a:xfrm>
            <a:off x="6553200" y="6400800"/>
            <a:ext cx="2133600" cy="320675"/>
          </a:xfrm>
        </p:spPr>
        <p:txBody>
          <a:bodyPr/>
          <a:lstStyle>
            <a:lvl1pPr>
              <a:defRPr smtClean="0">
                <a:solidFill>
                  <a:schemeClr val="tx2"/>
                </a:solidFill>
              </a:defRPr>
            </a:lvl1pPr>
          </a:lstStyle>
          <a:p>
            <a:pPr>
              <a:defRPr/>
            </a:pPr>
            <a:fld id="{C6FDA06C-4FF5-40C5-9FFD-4CAA57EE44C0}" type="slidenum">
              <a:rPr lang="en-US" altLang="zh-CN"/>
              <a:pPr>
                <a:defRPr/>
              </a:pPr>
              <a:t>‹#›</a:t>
            </a:fld>
            <a:endParaRPr lang="en-US" altLang="zh-CN"/>
          </a:p>
        </p:txBody>
      </p:sp>
    </p:spTree>
    <p:extLst>
      <p:ext uri="{BB962C8B-B14F-4D97-AF65-F5344CB8AC3E}">
        <p14:creationId xmlns:p14="http://schemas.microsoft.com/office/powerpoint/2010/main" val="366902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F6A73C59-31BD-4F9D-AFD0-D6463050FB4E}" type="slidenum">
              <a:rPr lang="en-US" altLang="zh-CN"/>
              <a:pPr>
                <a:defRPr/>
              </a:pPr>
              <a:t>‹#›</a:t>
            </a:fld>
            <a:endParaRPr lang="en-US" altLang="zh-CN"/>
          </a:p>
        </p:txBody>
      </p:sp>
    </p:spTree>
    <p:extLst>
      <p:ext uri="{BB962C8B-B14F-4D97-AF65-F5344CB8AC3E}">
        <p14:creationId xmlns:p14="http://schemas.microsoft.com/office/powerpoint/2010/main" val="368747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103188"/>
            <a:ext cx="2057400" cy="619125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68313" y="103188"/>
            <a:ext cx="6019800" cy="619125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43C0B888-70BE-4938-BAB0-84376A7B520F}" type="slidenum">
              <a:rPr lang="en-US" altLang="zh-CN"/>
              <a:pPr>
                <a:defRPr/>
              </a:pPr>
              <a:t>‹#›</a:t>
            </a:fld>
            <a:endParaRPr lang="en-US" altLang="zh-CN"/>
          </a:p>
        </p:txBody>
      </p:sp>
    </p:spTree>
    <p:extLst>
      <p:ext uri="{BB962C8B-B14F-4D97-AF65-F5344CB8AC3E}">
        <p14:creationId xmlns:p14="http://schemas.microsoft.com/office/powerpoint/2010/main" val="3480777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5BF20A5A-E4F3-41E8-B786-F06C73FE0A29}" type="slidenum">
              <a:rPr lang="en-US" altLang="zh-CN"/>
              <a:pPr>
                <a:defRPr/>
              </a:pPr>
              <a:t>‹#›</a:t>
            </a:fld>
            <a:endParaRPr lang="en-US" altLang="zh-CN"/>
          </a:p>
        </p:txBody>
      </p:sp>
    </p:spTree>
    <p:extLst>
      <p:ext uri="{BB962C8B-B14F-4D97-AF65-F5344CB8AC3E}">
        <p14:creationId xmlns:p14="http://schemas.microsoft.com/office/powerpoint/2010/main" val="236763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4852794D-4D7B-4537-96FC-C3C34DF86DC3}" type="slidenum">
              <a:rPr lang="en-US" altLang="zh-CN"/>
              <a:pPr>
                <a:defRPr/>
              </a:pPr>
              <a:t>‹#›</a:t>
            </a:fld>
            <a:endParaRPr lang="en-US" altLang="zh-CN"/>
          </a:p>
        </p:txBody>
      </p:sp>
    </p:spTree>
    <p:extLst>
      <p:ext uri="{BB962C8B-B14F-4D97-AF65-F5344CB8AC3E}">
        <p14:creationId xmlns:p14="http://schemas.microsoft.com/office/powerpoint/2010/main" val="148569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59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3FEF22F9-0817-41D9-BA19-B977DD963202}" type="slidenum">
              <a:rPr lang="en-US" altLang="zh-CN"/>
              <a:pPr>
                <a:defRPr/>
              </a:pPr>
              <a:t>‹#›</a:t>
            </a:fld>
            <a:endParaRPr lang="en-US" altLang="zh-CN"/>
          </a:p>
        </p:txBody>
      </p:sp>
    </p:spTree>
    <p:extLst>
      <p:ext uri="{BB962C8B-B14F-4D97-AF65-F5344CB8AC3E}">
        <p14:creationId xmlns:p14="http://schemas.microsoft.com/office/powerpoint/2010/main" val="146697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a:ln/>
        </p:spPr>
        <p:txBody>
          <a:bodyPr/>
          <a:lstStyle>
            <a:lvl1pPr>
              <a:defRPr/>
            </a:lvl1pPr>
          </a:lstStyle>
          <a:p>
            <a:pPr>
              <a:defRPr/>
            </a:pPr>
            <a:fld id="{7CD1A121-D5CD-4D37-8769-0786A47FE3A1}" type="slidenum">
              <a:rPr lang="en-US" altLang="zh-CN"/>
              <a:pPr>
                <a:defRPr/>
              </a:pPr>
              <a:t>‹#›</a:t>
            </a:fld>
            <a:endParaRPr lang="en-US" altLang="zh-CN"/>
          </a:p>
        </p:txBody>
      </p:sp>
    </p:spTree>
    <p:extLst>
      <p:ext uri="{BB962C8B-B14F-4D97-AF65-F5344CB8AC3E}">
        <p14:creationId xmlns:p14="http://schemas.microsoft.com/office/powerpoint/2010/main" val="274452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ln/>
        </p:spPr>
        <p:txBody>
          <a:bodyPr/>
          <a:lstStyle>
            <a:lvl1pPr>
              <a:defRPr/>
            </a:lvl1pPr>
          </a:lstStyle>
          <a:p>
            <a:pPr>
              <a:defRPr/>
            </a:pPr>
            <a:fld id="{DCA9AD41-C4A7-4546-BA61-787A9CD750EA}" type="slidenum">
              <a:rPr lang="en-US" altLang="zh-CN"/>
              <a:pPr>
                <a:defRPr/>
              </a:pPr>
              <a:t>‹#›</a:t>
            </a:fld>
            <a:endParaRPr lang="en-US" altLang="zh-CN"/>
          </a:p>
        </p:txBody>
      </p:sp>
    </p:spTree>
    <p:extLst>
      <p:ext uri="{BB962C8B-B14F-4D97-AF65-F5344CB8AC3E}">
        <p14:creationId xmlns:p14="http://schemas.microsoft.com/office/powerpoint/2010/main" val="396297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a:ln/>
        </p:spPr>
        <p:txBody>
          <a:bodyPr/>
          <a:lstStyle>
            <a:lvl1pPr>
              <a:defRPr/>
            </a:lvl1pPr>
          </a:lstStyle>
          <a:p>
            <a:pPr>
              <a:defRPr/>
            </a:pPr>
            <a:fld id="{221E6830-7D8A-45B1-8FAD-5C43666DA249}" type="slidenum">
              <a:rPr lang="en-US" altLang="zh-CN"/>
              <a:pPr>
                <a:defRPr/>
              </a:pPr>
              <a:t>‹#›</a:t>
            </a:fld>
            <a:endParaRPr lang="en-US" altLang="zh-CN"/>
          </a:p>
        </p:txBody>
      </p:sp>
    </p:spTree>
    <p:extLst>
      <p:ext uri="{BB962C8B-B14F-4D97-AF65-F5344CB8AC3E}">
        <p14:creationId xmlns:p14="http://schemas.microsoft.com/office/powerpoint/2010/main" val="158689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65767033-6B56-47BD-805F-7DF25F57131E}" type="slidenum">
              <a:rPr lang="en-US" altLang="zh-CN"/>
              <a:pPr>
                <a:defRPr/>
              </a:pPr>
              <a:t>‹#›</a:t>
            </a:fld>
            <a:endParaRPr lang="en-US" altLang="zh-CN"/>
          </a:p>
        </p:txBody>
      </p:sp>
    </p:spTree>
    <p:extLst>
      <p:ext uri="{BB962C8B-B14F-4D97-AF65-F5344CB8AC3E}">
        <p14:creationId xmlns:p14="http://schemas.microsoft.com/office/powerpoint/2010/main" val="3158948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C5695BFB-2629-490A-83CE-3180D4308E8E}" type="slidenum">
              <a:rPr lang="en-US" altLang="zh-CN"/>
              <a:pPr>
                <a:defRPr/>
              </a:pPr>
              <a:t>‹#›</a:t>
            </a:fld>
            <a:endParaRPr lang="en-US" altLang="zh-CN"/>
          </a:p>
        </p:txBody>
      </p:sp>
    </p:spTree>
    <p:extLst>
      <p:ext uri="{BB962C8B-B14F-4D97-AF65-F5344CB8AC3E}">
        <p14:creationId xmlns:p14="http://schemas.microsoft.com/office/powerpoint/2010/main" val="416327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ltGray">
          <a:xfrm>
            <a:off x="11113" y="0"/>
            <a:ext cx="9132887" cy="9461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ea typeface="宋体" charset="0"/>
              <a:cs typeface="宋体" charset="0"/>
            </a:endParaRPr>
          </a:p>
        </p:txBody>
      </p:sp>
      <p:grpSp>
        <p:nvGrpSpPr>
          <p:cNvPr id="1027" name="Group 3"/>
          <p:cNvGrpSpPr>
            <a:grpSpLocks/>
          </p:cNvGrpSpPr>
          <p:nvPr/>
        </p:nvGrpSpPr>
        <p:grpSpPr bwMode="auto">
          <a:xfrm>
            <a:off x="0" y="735013"/>
            <a:ext cx="9144000" cy="144462"/>
            <a:chOff x="1519" y="554"/>
            <a:chExt cx="4241" cy="91"/>
          </a:xfrm>
        </p:grpSpPr>
        <p:sp>
          <p:nvSpPr>
            <p:cNvPr id="11268" name="Line 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ea typeface="宋体" charset="0"/>
                <a:cs typeface="宋体" charset="0"/>
              </a:endParaRPr>
            </a:p>
          </p:txBody>
        </p:sp>
        <p:sp>
          <p:nvSpPr>
            <p:cNvPr id="11269" name="Line 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ea typeface="宋体" charset="0"/>
                <a:cs typeface="宋体" charset="0"/>
              </a:endParaRPr>
            </a:p>
          </p:txBody>
        </p:sp>
        <p:sp>
          <p:nvSpPr>
            <p:cNvPr id="11270" name="Line 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ea typeface="宋体" charset="0"/>
                <a:cs typeface="宋体" charset="0"/>
              </a:endParaRPr>
            </a:p>
          </p:txBody>
        </p:sp>
      </p:grpSp>
      <p:grpSp>
        <p:nvGrpSpPr>
          <p:cNvPr id="1028" name="Group 7"/>
          <p:cNvGrpSpPr>
            <a:grpSpLocks noChangeAspect="1"/>
          </p:cNvGrpSpPr>
          <p:nvPr/>
        </p:nvGrpSpPr>
        <p:grpSpPr bwMode="auto">
          <a:xfrm>
            <a:off x="0" y="-11113"/>
            <a:ext cx="1874838" cy="900113"/>
            <a:chOff x="0" y="0"/>
            <a:chExt cx="1475" cy="694"/>
          </a:xfrm>
        </p:grpSpPr>
        <p:graphicFrame>
          <p:nvGraphicFramePr>
            <p:cNvPr id="1037" name="Object 8"/>
            <p:cNvGraphicFramePr>
              <a:graphicFrameLocks noChangeAspect="1"/>
            </p:cNvGraphicFramePr>
            <p:nvPr userDrawn="1"/>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042" name="Image" r:id="rId15" imgW="3646321" imgH="3931376" progId="Photoshop.Image.6">
                    <p:embed/>
                  </p:oleObj>
                </mc:Choice>
                <mc:Fallback>
                  <p:oleObj name="Image" r:id="rId15" imgW="3646321" imgH="3931376" progId="Photoshop.Image.6">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038" name="Object 9"/>
            <p:cNvGraphicFramePr>
              <a:graphicFrameLocks noChangeAspect="1"/>
            </p:cNvGraphicFramePr>
            <p:nvPr userDrawn="1"/>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1043" name="Image" r:id="rId17" imgW="2575783" imgH="2545301" progId="Photoshop.Image.6">
                    <p:embed/>
                  </p:oleObj>
                </mc:Choice>
                <mc:Fallback>
                  <p:oleObj name="Image" r:id="rId17" imgW="2575783" imgH="2545301" progId="Photoshop.Image.6">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sp>
        <p:nvSpPr>
          <p:cNvPr id="11274" name="Rectangle 10"/>
          <p:cNvSpPr>
            <a:spLocks noGrp="1" noChangeArrowheads="1"/>
          </p:cNvSpPr>
          <p:nvPr>
            <p:ph type="title"/>
          </p:nvPr>
        </p:nvSpPr>
        <p:spPr bwMode="auto">
          <a:xfrm>
            <a:off x="2063750" y="103188"/>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rgbClr val="000000">
                      <a:alpha val="50000"/>
                    </a:srgb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1275" name="Rectangle 11"/>
          <p:cNvSpPr>
            <a:spLocks noGrp="1" noChangeArrowheads="1"/>
          </p:cNvSpPr>
          <p:nvPr>
            <p:ph type="body" idx="1"/>
          </p:nvPr>
        </p:nvSpPr>
        <p:spPr bwMode="auto">
          <a:xfrm>
            <a:off x="468313" y="1268413"/>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p>
        </p:txBody>
      </p:sp>
      <p:sp>
        <p:nvSpPr>
          <p:cNvPr id="11276" name="Rectangle 12"/>
          <p:cNvSpPr>
            <a:spLocks noGrp="1" noChangeArrowheads="1"/>
          </p:cNvSpPr>
          <p:nvPr>
            <p:ph type="dt" sz="half" idx="2"/>
          </p:nvPr>
        </p:nvSpPr>
        <p:spPr bwMode="auto">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400">
                <a:solidFill>
                  <a:schemeClr val="accent1"/>
                </a:solidFill>
                <a:latin typeface="Arial" charset="0"/>
                <a:ea typeface="宋体" charset="0"/>
                <a:cs typeface="宋体" charset="0"/>
              </a:defRPr>
            </a:lvl1pPr>
          </a:lstStyle>
          <a:p>
            <a:pPr>
              <a:defRPr/>
            </a:pPr>
            <a:endParaRPr lang="en-US" altLang="zh-CN"/>
          </a:p>
        </p:txBody>
      </p:sp>
      <p:sp>
        <p:nvSpPr>
          <p:cNvPr id="11277" name="Rectangle 13"/>
          <p:cNvSpPr>
            <a:spLocks noGrp="1" noChangeArrowheads="1"/>
          </p:cNvSpPr>
          <p:nvPr>
            <p:ph type="ftr" sz="quarter" idx="3"/>
          </p:nvPr>
        </p:nvSpPr>
        <p:spPr bwMode="auto">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ctr" eaLnBrk="1" hangingPunct="1">
              <a:defRPr sz="1400">
                <a:solidFill>
                  <a:schemeClr val="accent1"/>
                </a:solidFill>
                <a:latin typeface="Arial" charset="0"/>
                <a:ea typeface="宋体" charset="0"/>
                <a:cs typeface="宋体" charset="0"/>
              </a:defRPr>
            </a:lvl1pPr>
          </a:lstStyle>
          <a:p>
            <a:pPr>
              <a:defRPr/>
            </a:pPr>
            <a:endParaRPr lang="en-US" altLang="zh-CN"/>
          </a:p>
        </p:txBody>
      </p:sp>
      <p:sp>
        <p:nvSpPr>
          <p:cNvPr id="11278" name="Rectangle 14"/>
          <p:cNvSpPr>
            <a:spLocks noGrp="1" noChangeArrowheads="1"/>
          </p:cNvSpPr>
          <p:nvPr>
            <p:ph type="sldNum" sz="quarter" idx="4"/>
          </p:nvPr>
        </p:nvSpPr>
        <p:spPr bwMode="auto">
          <a:xfrm>
            <a:off x="6553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400" smtClean="0">
                <a:solidFill>
                  <a:schemeClr val="accent1"/>
                </a:solidFill>
              </a:defRPr>
            </a:lvl1pPr>
          </a:lstStyle>
          <a:p>
            <a:pPr>
              <a:defRPr/>
            </a:pPr>
            <a:fld id="{042F54AC-097B-46D9-AB2E-676DC3A29946}" type="slidenum">
              <a:rPr lang="en-US" altLang="zh-CN"/>
              <a:pPr>
                <a:defRPr/>
              </a:pPr>
              <a:t>‹#›</a:t>
            </a:fld>
            <a:endParaRPr lang="en-US" altLang="zh-CN"/>
          </a:p>
        </p:txBody>
      </p:sp>
      <p:grpSp>
        <p:nvGrpSpPr>
          <p:cNvPr id="1034" name="Group 15"/>
          <p:cNvGrpSpPr>
            <a:grpSpLocks/>
          </p:cNvGrpSpPr>
          <p:nvPr/>
        </p:nvGrpSpPr>
        <p:grpSpPr bwMode="auto">
          <a:xfrm>
            <a:off x="0" y="946150"/>
            <a:ext cx="9144000" cy="169863"/>
            <a:chOff x="0" y="699"/>
            <a:chExt cx="5760" cy="107"/>
          </a:xfrm>
        </p:grpSpPr>
        <p:sp>
          <p:nvSpPr>
            <p:cNvPr id="11280" name="Rectangle 16"/>
            <p:cNvSpPr>
              <a:spLocks noChangeArrowheads="1"/>
            </p:cNvSpPr>
            <p:nvPr userDrawn="1"/>
          </p:nvSpPr>
          <p:spPr bwMode="gray">
            <a:xfrm>
              <a:off x="0" y="699"/>
              <a:ext cx="5760" cy="4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ea typeface="宋体" charset="0"/>
                <a:cs typeface="宋体" charset="0"/>
              </a:endParaRPr>
            </a:p>
          </p:txBody>
        </p:sp>
        <p:sp>
          <p:nvSpPr>
            <p:cNvPr id="11281" name="Rectangle 17"/>
            <p:cNvSpPr>
              <a:spLocks noChangeArrowheads="1"/>
            </p:cNvSpPr>
            <p:nvPr userDrawn="1"/>
          </p:nvSpPr>
          <p:spPr bwMode="gray">
            <a:xfrm>
              <a:off x="1476" y="713"/>
              <a:ext cx="4284" cy="9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ea typeface="宋体" charset="0"/>
                <a:cs typeface="宋体" charset="0"/>
              </a:endParaRPr>
            </a:p>
          </p:txBody>
        </p:sp>
      </p:grpSp>
    </p:spTree>
  </p:cSld>
  <p:clrMap bg1="lt1" tx1="dk1" bg2="lt2" tx2="dk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iming>
    <p:tnLst>
      <p:par>
        <p:cTn id="1" dur="indefinite" restart="never" nodeType="tmRoot"/>
      </p:par>
    </p:tnLst>
  </p:timing>
  <p:txStyles>
    <p:titleStyle>
      <a:lvl1pPr algn="l" rtl="0" eaLnBrk="0" fontAlgn="base" hangingPunct="0">
        <a:spcBef>
          <a:spcPct val="0"/>
        </a:spcBef>
        <a:spcAft>
          <a:spcPct val="0"/>
        </a:spcAft>
        <a:defRPr kumimoji="1" sz="36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Arial" charset="0"/>
          <a:ea typeface="黑体" charset="0"/>
          <a:cs typeface="黑体" charset="0"/>
        </a:defRPr>
      </a:lvl2pPr>
      <a:lvl3pPr algn="l" rtl="0" eaLnBrk="0" fontAlgn="base" hangingPunct="0">
        <a:spcBef>
          <a:spcPct val="0"/>
        </a:spcBef>
        <a:spcAft>
          <a:spcPct val="0"/>
        </a:spcAft>
        <a:defRPr kumimoji="1" sz="3600">
          <a:solidFill>
            <a:schemeClr val="bg1"/>
          </a:solidFill>
          <a:latin typeface="Arial" charset="0"/>
          <a:ea typeface="黑体" charset="0"/>
          <a:cs typeface="黑体" charset="0"/>
        </a:defRPr>
      </a:lvl3pPr>
      <a:lvl4pPr algn="l" rtl="0" eaLnBrk="0" fontAlgn="base" hangingPunct="0">
        <a:spcBef>
          <a:spcPct val="0"/>
        </a:spcBef>
        <a:spcAft>
          <a:spcPct val="0"/>
        </a:spcAft>
        <a:defRPr kumimoji="1" sz="3600">
          <a:solidFill>
            <a:schemeClr val="bg1"/>
          </a:solidFill>
          <a:latin typeface="Arial" charset="0"/>
          <a:ea typeface="黑体" charset="0"/>
          <a:cs typeface="黑体" charset="0"/>
        </a:defRPr>
      </a:lvl4pPr>
      <a:lvl5pPr algn="l" rtl="0" eaLnBrk="0" fontAlgn="base" hangingPunct="0">
        <a:spcBef>
          <a:spcPct val="0"/>
        </a:spcBef>
        <a:spcAft>
          <a:spcPct val="0"/>
        </a:spcAft>
        <a:defRPr kumimoji="1" sz="3600">
          <a:solidFill>
            <a:schemeClr val="bg1"/>
          </a:solidFill>
          <a:latin typeface="Arial" charset="0"/>
          <a:ea typeface="黑体" charset="0"/>
          <a:cs typeface="黑体" charset="0"/>
        </a:defRPr>
      </a:lvl5pPr>
      <a:lvl6pPr marL="457200" algn="l" rtl="0" fontAlgn="base">
        <a:spcBef>
          <a:spcPct val="0"/>
        </a:spcBef>
        <a:spcAft>
          <a:spcPct val="0"/>
        </a:spcAft>
        <a:defRPr sz="3600">
          <a:solidFill>
            <a:schemeClr val="bg1"/>
          </a:solidFill>
          <a:latin typeface="Arial" charset="0"/>
          <a:ea typeface="黑体" charset="0"/>
          <a:cs typeface="黑体" charset="0"/>
        </a:defRPr>
      </a:lvl6pPr>
      <a:lvl7pPr marL="914400" algn="l" rtl="0" fontAlgn="base">
        <a:spcBef>
          <a:spcPct val="0"/>
        </a:spcBef>
        <a:spcAft>
          <a:spcPct val="0"/>
        </a:spcAft>
        <a:defRPr sz="3600">
          <a:solidFill>
            <a:schemeClr val="bg1"/>
          </a:solidFill>
          <a:latin typeface="Arial" charset="0"/>
          <a:ea typeface="黑体" charset="0"/>
          <a:cs typeface="黑体" charset="0"/>
        </a:defRPr>
      </a:lvl7pPr>
      <a:lvl8pPr marL="1371600" algn="l" rtl="0" fontAlgn="base">
        <a:spcBef>
          <a:spcPct val="0"/>
        </a:spcBef>
        <a:spcAft>
          <a:spcPct val="0"/>
        </a:spcAft>
        <a:defRPr sz="3600">
          <a:solidFill>
            <a:schemeClr val="bg1"/>
          </a:solidFill>
          <a:latin typeface="Arial" charset="0"/>
          <a:ea typeface="黑体" charset="0"/>
          <a:cs typeface="黑体" charset="0"/>
        </a:defRPr>
      </a:lvl8pPr>
      <a:lvl9pPr marL="1828800" algn="l" rtl="0" fontAlgn="base">
        <a:spcBef>
          <a:spcPct val="0"/>
        </a:spcBef>
        <a:spcAft>
          <a:spcPct val="0"/>
        </a:spcAft>
        <a:defRPr sz="3600">
          <a:solidFill>
            <a:schemeClr val="bg1"/>
          </a:solidFill>
          <a:latin typeface="Arial" charset="0"/>
          <a:ea typeface="黑体" charset="0"/>
          <a:cs typeface="黑体" charset="0"/>
        </a:defRPr>
      </a:lvl9pPr>
    </p:titleStyle>
    <p:bodyStyle>
      <a:lvl1pPr marL="342900" indent="-342900" algn="l" rtl="0" eaLnBrk="0" fontAlgn="base" hangingPunct="0">
        <a:spcBef>
          <a:spcPct val="20000"/>
        </a:spcBef>
        <a:spcAft>
          <a:spcPct val="0"/>
        </a:spcAft>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
        <a:defRPr kumimoji="1" sz="2000">
          <a:solidFill>
            <a:schemeClr val="tx1"/>
          </a:solidFill>
          <a:latin typeface="+mn-lt"/>
          <a:ea typeface="+mn-ea"/>
        </a:defRPr>
      </a:lvl3pPr>
      <a:lvl4pPr marL="1600200" indent="-228600" algn="l" rtl="0" eaLnBrk="0" fontAlgn="base" hangingPunct="0">
        <a:spcBef>
          <a:spcPct val="20000"/>
        </a:spcBef>
        <a:spcAft>
          <a:spcPct val="0"/>
        </a:spcAft>
        <a:buSzPct val="60000"/>
        <a:buFont typeface="Wingdings 2" pitchFamily="18" charset="2"/>
        <a:buChar char=""/>
        <a:defRPr kumimoji="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kumimoji="1" sz="1600">
          <a:solidFill>
            <a:schemeClr val="tx1"/>
          </a:solidFill>
          <a:latin typeface="+mn-lt"/>
          <a:ea typeface="+mn-ea"/>
        </a:defRPr>
      </a:lvl5pPr>
      <a:lvl6pPr marL="2514600" indent="-228600" algn="l" rtl="0" fontAlgn="base">
        <a:spcBef>
          <a:spcPct val="20000"/>
        </a:spcBef>
        <a:spcAft>
          <a:spcPct val="0"/>
        </a:spcAft>
        <a:buFont typeface="Wingdings" charset="0"/>
        <a:buChar char="§"/>
        <a:defRPr sz="1600">
          <a:solidFill>
            <a:schemeClr val="tx1"/>
          </a:solidFill>
          <a:latin typeface="+mn-lt"/>
          <a:ea typeface="+mn-ea"/>
        </a:defRPr>
      </a:lvl6pPr>
      <a:lvl7pPr marL="2971800" indent="-228600" algn="l" rtl="0" fontAlgn="base">
        <a:spcBef>
          <a:spcPct val="20000"/>
        </a:spcBef>
        <a:spcAft>
          <a:spcPct val="0"/>
        </a:spcAft>
        <a:buFont typeface="Wingdings" charset="0"/>
        <a:buChar char="§"/>
        <a:defRPr sz="1600">
          <a:solidFill>
            <a:schemeClr val="tx1"/>
          </a:solidFill>
          <a:latin typeface="+mn-lt"/>
          <a:ea typeface="+mn-ea"/>
        </a:defRPr>
      </a:lvl7pPr>
      <a:lvl8pPr marL="3429000" indent="-228600" algn="l" rtl="0" fontAlgn="base">
        <a:spcBef>
          <a:spcPct val="20000"/>
        </a:spcBef>
        <a:spcAft>
          <a:spcPct val="0"/>
        </a:spcAft>
        <a:buFont typeface="Wingdings" charset="0"/>
        <a:buChar char="§"/>
        <a:defRPr sz="1600">
          <a:solidFill>
            <a:schemeClr val="tx1"/>
          </a:solidFill>
          <a:latin typeface="+mn-lt"/>
          <a:ea typeface="+mn-ea"/>
        </a:defRPr>
      </a:lvl8pPr>
      <a:lvl9pPr marL="3886200" indent="-228600" algn="l" rtl="0" fontAlgn="base">
        <a:spcBef>
          <a:spcPct val="20000"/>
        </a:spcBef>
        <a:spcAft>
          <a:spcPct val="0"/>
        </a:spcAft>
        <a:buFont typeface="Wingdings" charset="0"/>
        <a:buChar char="§"/>
        <a:defRPr sz="16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extLst>
            <a:ext uri="{AF507438-7753-43E0-B8FC-AC1667EBCBE1}">
              <a14:hiddenEffects xmlns:a14="http://schemas.microsoft.com/office/drawing/2010/main">
                <a:effectLst>
                  <a:outerShdw blurRad="63500" dist="53882" dir="2700000" algn="ctr" rotWithShape="0">
                    <a:srgbClr val="000000">
                      <a:alpha val="74997"/>
                    </a:srgbClr>
                  </a:outerShdw>
                </a:effectLst>
              </a14:hiddenEffects>
            </a:ext>
          </a:extLst>
        </p:spPr>
        <p:txBody>
          <a:bodyPr/>
          <a:lstStyle/>
          <a:p>
            <a:pPr eaLnBrk="1" hangingPunct="1">
              <a:defRPr/>
            </a:pPr>
            <a:r>
              <a:rPr kumimoji="0" lang="en-US" altLang="zh-CN" smtClean="0"/>
              <a:t>C#</a:t>
            </a:r>
            <a:r>
              <a:rPr kumimoji="0" lang="zh-CN" altLang="en-US" smtClean="0"/>
              <a:t>程序设计教程</a:t>
            </a:r>
          </a:p>
        </p:txBody>
      </p:sp>
      <p:sp>
        <p:nvSpPr>
          <p:cNvPr id="2051" name="Rectangle 3"/>
          <p:cNvSpPr>
            <a:spLocks noGrp="1" noChangeArrowheads="1"/>
          </p:cNvSpPr>
          <p:nvPr>
            <p:ph type="subTitle" idx="1"/>
          </p:nvPr>
        </p:nvSpPr>
        <p:spPr/>
        <p:txBody>
          <a:bodyPr/>
          <a:lstStyle/>
          <a:p>
            <a:pPr eaLnBrk="1" hangingPunct="1">
              <a:buFont typeface="Wingdings" pitchFamily="2" charset="2"/>
              <a:buNone/>
              <a:defRPr/>
            </a:pPr>
            <a:r>
              <a:rPr kumimoji="0" lang="zh-CN" altLang="en-US" b="1" smtClean="0">
                <a:solidFill>
                  <a:srgbClr val="FFFF00"/>
                </a:solidFill>
              </a:rPr>
              <a:t>第</a:t>
            </a:r>
            <a:r>
              <a:rPr kumimoji="0" lang="en-US" altLang="zh-CN" b="1" smtClean="0">
                <a:solidFill>
                  <a:srgbClr val="FFFF00"/>
                </a:solidFill>
              </a:rPr>
              <a:t>10</a:t>
            </a:r>
            <a:r>
              <a:rPr kumimoji="0" lang="zh-CN" altLang="en-US" b="1" smtClean="0">
                <a:solidFill>
                  <a:srgbClr val="FFFF00"/>
                </a:solidFill>
              </a:rPr>
              <a:t>章</a:t>
            </a:r>
            <a:r>
              <a:rPr kumimoji="0" lang="en-US" altLang="zh-CN" b="1" smtClean="0">
                <a:solidFill>
                  <a:srgbClr val="FFFF00"/>
                </a:solidFill>
              </a:rPr>
              <a:t> </a:t>
            </a:r>
            <a:r>
              <a:rPr kumimoji="0" lang="zh-CN" altLang="en-US" b="1" smtClean="0">
                <a:solidFill>
                  <a:srgbClr val="FFFF00"/>
                </a:solidFill>
              </a:rPr>
              <a:t>数据库编程基础</a:t>
            </a:r>
            <a:r>
              <a:rPr kumimoji="0" lang="en-US" altLang="zh-CN" smtClean="0">
                <a:solidFill>
                  <a:srgbClr val="FFFF00"/>
                </a:solidFill>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2276" name="Text Box 4"/>
          <p:cNvSpPr txBox="1">
            <a:spLocks noChangeArrowheads="1"/>
          </p:cNvSpPr>
          <p:nvPr/>
        </p:nvSpPr>
        <p:spPr bwMode="auto">
          <a:xfrm>
            <a:off x="755650" y="1846263"/>
            <a:ext cx="7848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zh-CN" sz="2000" dirty="0" smtClean="0"/>
              <a:t>Select</a:t>
            </a:r>
            <a:r>
              <a:rPr kumimoji="0" lang="zh-CN" altLang="en-US" sz="2000" dirty="0" smtClean="0"/>
              <a:t>语句用于数据查询操作，即将满足一定条件的一个或多个表中的全部或部分字段从数据库中提取出来，并按一定的分组和排序方式显示出来。</a:t>
            </a:r>
            <a:endParaRPr kumimoji="0" lang="en-US" altLang="zh-CN" sz="2000" dirty="0" smtClean="0"/>
          </a:p>
        </p:txBody>
      </p:sp>
      <p:sp>
        <p:nvSpPr>
          <p:cNvPr id="182277" name="Rectangle 5"/>
          <p:cNvSpPr>
            <a:spLocks noChangeArrowheads="1"/>
          </p:cNvSpPr>
          <p:nvPr/>
        </p:nvSpPr>
        <p:spPr bwMode="auto">
          <a:xfrm>
            <a:off x="179388" y="1341438"/>
            <a:ext cx="39592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dirty="0">
                <a:latin typeface="Arial" panose="020B0604020202020204" pitchFamily="34" charset="0"/>
              </a:rPr>
              <a:t>1. </a:t>
            </a:r>
            <a:r>
              <a:rPr lang="en-US" altLang="en-US" sz="2400" dirty="0" err="1">
                <a:latin typeface="Arial" panose="020B0604020202020204" pitchFamily="34" charset="0"/>
              </a:rPr>
              <a:t>数据查询语句</a:t>
            </a:r>
            <a:r>
              <a:rPr lang="en-US" altLang="zh-CN" sz="2400" dirty="0" err="1">
                <a:latin typeface="Arial" panose="020B0604020202020204" pitchFamily="34" charset="0"/>
              </a:rPr>
              <a:t>Select</a:t>
            </a:r>
            <a:endParaRPr lang="en-US" altLang="zh-CN" sz="2400" dirty="0">
              <a:latin typeface="Arial" panose="020B0604020202020204" pitchFamily="34" charset="0"/>
            </a:endParaRPr>
          </a:p>
        </p:txBody>
      </p:sp>
      <p:sp>
        <p:nvSpPr>
          <p:cNvPr id="7" name="Text Box 4"/>
          <p:cNvSpPr txBox="1">
            <a:spLocks noChangeArrowheads="1"/>
          </p:cNvSpPr>
          <p:nvPr/>
        </p:nvSpPr>
        <p:spPr bwMode="auto">
          <a:xfrm>
            <a:off x="755650" y="2924175"/>
            <a:ext cx="78486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solidFill>
                  <a:srgbClr val="FF0000"/>
                </a:solidFill>
              </a:rPr>
              <a:t>Select </a:t>
            </a:r>
            <a:r>
              <a:rPr kumimoji="0" lang="en-US" altLang="zh-CN" sz="2000" dirty="0" smtClean="0">
                <a:solidFill>
                  <a:srgbClr val="CC6600"/>
                </a:solidFill>
              </a:rPr>
              <a:t>[All | Distinct] [Top n [Percent]] </a:t>
            </a:r>
            <a:r>
              <a:rPr kumimoji="0" lang="en-US" altLang="zh-CN" sz="2000" dirty="0" smtClean="0">
                <a:solidFill>
                  <a:srgbClr val="FF0000"/>
                </a:solidFill>
              </a:rPr>
              <a:t>&lt;</a:t>
            </a:r>
            <a:r>
              <a:rPr kumimoji="0" lang="zh-CN" altLang="en-US" sz="2000" dirty="0" smtClean="0">
                <a:solidFill>
                  <a:srgbClr val="FF0000"/>
                </a:solidFill>
              </a:rPr>
              <a:t>选项</a:t>
            </a:r>
            <a:r>
              <a:rPr kumimoji="0" lang="en-US" altLang="zh-CN" sz="2000" dirty="0" smtClean="0">
                <a:solidFill>
                  <a:srgbClr val="FF0000"/>
                </a:solidFill>
              </a:rPr>
              <a:t>&gt;</a:t>
            </a:r>
          </a:p>
          <a:p>
            <a:pPr eaLnBrk="1" hangingPunct="1">
              <a:defRPr/>
            </a:pPr>
            <a:r>
              <a:rPr kumimoji="0" lang="en-US" altLang="zh-CN" sz="2000" dirty="0" smtClean="0">
                <a:solidFill>
                  <a:srgbClr val="FF0000"/>
                </a:solidFill>
              </a:rPr>
              <a:t>From &lt;</a:t>
            </a:r>
            <a:r>
              <a:rPr kumimoji="0" lang="zh-CN" altLang="en-US" sz="2000" dirty="0" smtClean="0">
                <a:solidFill>
                  <a:srgbClr val="FF0000"/>
                </a:solidFill>
              </a:rPr>
              <a:t>表名列表</a:t>
            </a:r>
            <a:r>
              <a:rPr kumimoji="0" lang="en-US" altLang="zh-CN" sz="2000" dirty="0" smtClean="0">
                <a:solidFill>
                  <a:srgbClr val="FF0000"/>
                </a:solidFill>
              </a:rPr>
              <a:t>&gt;</a:t>
            </a:r>
          </a:p>
          <a:p>
            <a:pPr eaLnBrk="1" hangingPunct="1">
              <a:defRPr/>
            </a:pPr>
            <a:r>
              <a:rPr kumimoji="0" lang="en-US" altLang="zh-CN" sz="2000" dirty="0" smtClean="0">
                <a:solidFill>
                  <a:srgbClr val="CC6600"/>
                </a:solidFill>
              </a:rPr>
              <a:t>[Where &lt;</a:t>
            </a:r>
            <a:r>
              <a:rPr kumimoji="0" lang="zh-CN" altLang="en-US" sz="2000" dirty="0" smtClean="0">
                <a:solidFill>
                  <a:srgbClr val="CC6600"/>
                </a:solidFill>
              </a:rPr>
              <a:t>条件</a:t>
            </a:r>
            <a:r>
              <a:rPr kumimoji="0" lang="en-US" altLang="zh-CN" sz="2000" dirty="0" smtClean="0">
                <a:solidFill>
                  <a:srgbClr val="CC6600"/>
                </a:solidFill>
              </a:rPr>
              <a:t>&gt;]</a:t>
            </a:r>
          </a:p>
          <a:p>
            <a:pPr eaLnBrk="1" hangingPunct="1">
              <a:defRPr/>
            </a:pPr>
            <a:r>
              <a:rPr kumimoji="0" lang="en-US" altLang="zh-CN" sz="2000" dirty="0" smtClean="0">
                <a:solidFill>
                  <a:srgbClr val="CC6600"/>
                </a:solidFill>
              </a:rPr>
              <a:t>[Group By &lt;</a:t>
            </a:r>
            <a:r>
              <a:rPr kumimoji="0" lang="zh-CN" altLang="en-US" sz="2000" dirty="0" smtClean="0">
                <a:solidFill>
                  <a:srgbClr val="CC6600"/>
                </a:solidFill>
              </a:rPr>
              <a:t>分组的字段名列表</a:t>
            </a:r>
            <a:r>
              <a:rPr kumimoji="0" lang="en-US" altLang="zh-CN" sz="2000" dirty="0" smtClean="0">
                <a:solidFill>
                  <a:srgbClr val="CC6600"/>
                </a:solidFill>
              </a:rPr>
              <a:t>&gt; [Having &lt;</a:t>
            </a:r>
            <a:r>
              <a:rPr kumimoji="0" lang="zh-CN" altLang="en-US" sz="2000" dirty="0" smtClean="0">
                <a:solidFill>
                  <a:srgbClr val="CC6600"/>
                </a:solidFill>
              </a:rPr>
              <a:t>条件</a:t>
            </a:r>
            <a:r>
              <a:rPr kumimoji="0" lang="en-US" altLang="zh-CN" sz="2000" dirty="0" smtClean="0">
                <a:solidFill>
                  <a:srgbClr val="CC6600"/>
                </a:solidFill>
              </a:rPr>
              <a:t>&gt;]]</a:t>
            </a:r>
          </a:p>
          <a:p>
            <a:pPr eaLnBrk="1" hangingPunct="1">
              <a:spcBef>
                <a:spcPts val="0"/>
              </a:spcBef>
              <a:spcAft>
                <a:spcPts val="600"/>
              </a:spcAft>
              <a:defRPr/>
            </a:pPr>
            <a:r>
              <a:rPr kumimoji="0" lang="en-US" altLang="zh-CN" sz="2000" dirty="0" smtClean="0">
                <a:solidFill>
                  <a:srgbClr val="CC6600"/>
                </a:solidFill>
              </a:rPr>
              <a:t>[Order By &lt;</a:t>
            </a:r>
            <a:r>
              <a:rPr kumimoji="0" lang="zh-CN" altLang="en-US" sz="2000" dirty="0" smtClean="0">
                <a:solidFill>
                  <a:srgbClr val="CC6600"/>
                </a:solidFill>
              </a:rPr>
              <a:t>排序的字段名列表</a:t>
            </a:r>
            <a:r>
              <a:rPr kumimoji="0" lang="en-US" altLang="zh-CN" sz="2000" dirty="0" smtClean="0">
                <a:solidFill>
                  <a:srgbClr val="CC6600"/>
                </a:solidFill>
              </a:rPr>
              <a:t>&gt; [ASC | DESC]] </a:t>
            </a:r>
            <a:endParaRPr kumimoji="0" lang="en-US" altLang="zh-CN" sz="2000" dirty="0" smtClean="0"/>
          </a:p>
        </p:txBody>
      </p:sp>
      <p:sp>
        <p:nvSpPr>
          <p:cNvPr id="6" name="TextBox 1"/>
          <p:cNvSpPr txBox="1">
            <a:spLocks noChangeArrowheads="1"/>
          </p:cNvSpPr>
          <p:nvPr/>
        </p:nvSpPr>
        <p:spPr bwMode="auto">
          <a:xfrm>
            <a:off x="755650" y="4641850"/>
            <a:ext cx="8137525"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&lt;</a:t>
            </a:r>
            <a:r>
              <a:rPr lang="zh-CN" altLang="en-US"/>
              <a:t>选项</a:t>
            </a:r>
            <a:r>
              <a:rPr lang="en-US" altLang="zh-CN"/>
              <a:t>&gt; </a:t>
            </a:r>
            <a:r>
              <a:rPr lang="zh-CN" altLang="en-US"/>
              <a:t>表示要查询的选项的集合，选项可以是字段名、表达式或函数，多个选项间用逗号分隔。若要输出全部字段，选项用“</a:t>
            </a:r>
            <a:r>
              <a:rPr lang="en-US" altLang="zh-CN"/>
              <a:t>*</a:t>
            </a:r>
            <a:r>
              <a:rPr lang="zh-CN" altLang="en-US"/>
              <a:t>”表示。在输出结果中，若不希望使用字段名或表达式作为列标题，可以根据需要设置一个名称，格式如下：</a:t>
            </a:r>
            <a:endParaRPr lang="en-US" altLang="zh-CN"/>
          </a:p>
          <a:p>
            <a:pPr eaLnBrk="1" hangingPunct="1">
              <a:spcBef>
                <a:spcPct val="20000"/>
              </a:spcBef>
              <a:spcAft>
                <a:spcPct val="20000"/>
              </a:spcAft>
            </a:pPr>
            <a:r>
              <a:rPr lang="en-US" altLang="zh-CN" sz="1600">
                <a:solidFill>
                  <a:srgbClr val="CC6600"/>
                </a:solidFill>
              </a:rPr>
              <a:t>&lt;</a:t>
            </a:r>
            <a:r>
              <a:rPr lang="zh-CN" altLang="en-US" sz="1600">
                <a:solidFill>
                  <a:srgbClr val="CC6600"/>
                </a:solidFill>
              </a:rPr>
              <a:t>选项</a:t>
            </a:r>
            <a:r>
              <a:rPr lang="en-US" altLang="zh-CN" sz="1600">
                <a:solidFill>
                  <a:srgbClr val="CC6600"/>
                </a:solidFill>
              </a:rPr>
              <a:t>1&gt;[AS &lt;</a:t>
            </a:r>
            <a:r>
              <a:rPr lang="zh-CN" altLang="en-US" sz="1600">
                <a:solidFill>
                  <a:srgbClr val="CC6600"/>
                </a:solidFill>
              </a:rPr>
              <a:t>显示列名</a:t>
            </a:r>
            <a:r>
              <a:rPr lang="en-US" altLang="zh-CN" sz="1600">
                <a:solidFill>
                  <a:srgbClr val="CC6600"/>
                </a:solidFill>
              </a:rPr>
              <a:t>&gt;]</a:t>
            </a:r>
            <a:r>
              <a:rPr lang="zh-CN" altLang="en-US" sz="1600">
                <a:solidFill>
                  <a:srgbClr val="CC6600"/>
                </a:solidFill>
              </a:rPr>
              <a:t>，</a:t>
            </a:r>
            <a:r>
              <a:rPr lang="en-US" altLang="zh-CN" sz="1600">
                <a:solidFill>
                  <a:srgbClr val="CC6600"/>
                </a:solidFill>
              </a:rPr>
              <a:t>[&lt;</a:t>
            </a:r>
            <a:r>
              <a:rPr lang="zh-CN" altLang="en-US" sz="1600">
                <a:solidFill>
                  <a:srgbClr val="CC6600"/>
                </a:solidFill>
              </a:rPr>
              <a:t>选项</a:t>
            </a:r>
            <a:r>
              <a:rPr lang="en-US" altLang="zh-CN" sz="1600">
                <a:solidFill>
                  <a:srgbClr val="CC6600"/>
                </a:solidFill>
              </a:rPr>
              <a:t>2&gt;[AS &lt;</a:t>
            </a:r>
            <a:r>
              <a:rPr lang="zh-CN" altLang="en-US" sz="1600">
                <a:solidFill>
                  <a:srgbClr val="CC6600"/>
                </a:solidFill>
              </a:rPr>
              <a:t>显示列名</a:t>
            </a:r>
            <a:r>
              <a:rPr lang="en-US" altLang="zh-CN" sz="1600">
                <a:solidFill>
                  <a:srgbClr val="CC6600"/>
                </a:solidFill>
              </a:rPr>
              <a:t>&gt;]] [</a:t>
            </a:r>
            <a:r>
              <a:rPr lang="zh-CN" altLang="en-US" sz="1600">
                <a:solidFill>
                  <a:srgbClr val="CC6600"/>
                </a:solidFill>
              </a:rPr>
              <a:t>，</a:t>
            </a:r>
            <a:r>
              <a:rPr lang="en-US" altLang="zh-CN" sz="1600">
                <a:solidFill>
                  <a:srgbClr val="CC6600"/>
                </a:solidFill>
              </a:rPr>
              <a:t>…]</a:t>
            </a:r>
          </a:p>
          <a:p>
            <a:pPr eaLnBrk="1" hangingPunct="1"/>
            <a:r>
              <a:rPr lang="en-US" altLang="zh-CN"/>
              <a:t>Select</a:t>
            </a:r>
            <a:r>
              <a:rPr lang="zh-CN" altLang="en-US"/>
              <a:t>语句中的查询选项，不仅可以是字段名，还可以是表达式，也可以是一些函数。这些函数可以针对一个或几个列进行数据汇总，通常用来计算</a:t>
            </a:r>
            <a:r>
              <a:rPr lang="en-US" altLang="zh-CN"/>
              <a:t>Select</a:t>
            </a:r>
            <a:r>
              <a:rPr lang="zh-CN" altLang="en-US"/>
              <a:t>语句查询结果集的统计值。</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050" y="3705225"/>
            <a:ext cx="6096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arn(inVertical)">
                                      <p:cBhvr>
                                        <p:cTn id="11" dur="500"/>
                                        <p:tgtEl>
                                          <p:spTgt spid="6">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arn(inVertical)">
                                      <p:cBhvr>
                                        <p:cTn id="16" dur="500"/>
                                        <p:tgtEl>
                                          <p:spTgt spid="6">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2276" name="Text Box 4"/>
          <p:cNvSpPr txBox="1">
            <a:spLocks noChangeArrowheads="1"/>
          </p:cNvSpPr>
          <p:nvPr/>
        </p:nvSpPr>
        <p:spPr bwMode="auto">
          <a:xfrm>
            <a:off x="755650" y="1846263"/>
            <a:ext cx="7848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zh-CN" sz="2000" dirty="0" smtClean="0"/>
              <a:t>Select</a:t>
            </a:r>
            <a:r>
              <a:rPr kumimoji="0" lang="zh-CN" altLang="en-US" sz="2000" dirty="0" smtClean="0"/>
              <a:t>语句用于数据查询操作，即将满足一定条件的一个或多个表中的全部或部分字段从数据库中提取出来，并按一定的分组和排序方式显示出来。</a:t>
            </a:r>
            <a:endParaRPr kumimoji="0" lang="en-US" altLang="zh-CN" sz="2000" dirty="0" smtClean="0"/>
          </a:p>
        </p:txBody>
      </p:sp>
      <p:sp>
        <p:nvSpPr>
          <p:cNvPr id="182277" name="Rectangle 5"/>
          <p:cNvSpPr>
            <a:spLocks noChangeArrowheads="1"/>
          </p:cNvSpPr>
          <p:nvPr/>
        </p:nvSpPr>
        <p:spPr bwMode="auto">
          <a:xfrm>
            <a:off x="179388" y="1341438"/>
            <a:ext cx="39592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dirty="0">
                <a:latin typeface="Arial" panose="020B0604020202020204" pitchFamily="34" charset="0"/>
              </a:rPr>
              <a:t>1. </a:t>
            </a:r>
            <a:r>
              <a:rPr lang="en-US" altLang="en-US" sz="2400" dirty="0" err="1">
                <a:latin typeface="Arial" panose="020B0604020202020204" pitchFamily="34" charset="0"/>
              </a:rPr>
              <a:t>数据查询语句</a:t>
            </a:r>
            <a:r>
              <a:rPr lang="en-US" altLang="zh-CN" sz="2400" dirty="0" err="1">
                <a:latin typeface="Arial" panose="020B0604020202020204" pitchFamily="34" charset="0"/>
              </a:rPr>
              <a:t>Select</a:t>
            </a:r>
            <a:endParaRPr lang="en-US" altLang="zh-CN" sz="2400" dirty="0">
              <a:latin typeface="Arial" panose="020B0604020202020204" pitchFamily="34" charset="0"/>
            </a:endParaRPr>
          </a:p>
        </p:txBody>
      </p:sp>
      <p:sp>
        <p:nvSpPr>
          <p:cNvPr id="7" name="Text Box 4"/>
          <p:cNvSpPr txBox="1">
            <a:spLocks noChangeArrowheads="1"/>
          </p:cNvSpPr>
          <p:nvPr/>
        </p:nvSpPr>
        <p:spPr bwMode="auto">
          <a:xfrm>
            <a:off x="755650" y="2924175"/>
            <a:ext cx="78486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solidFill>
                  <a:srgbClr val="FF0000"/>
                </a:solidFill>
              </a:rPr>
              <a:t>Select </a:t>
            </a:r>
            <a:r>
              <a:rPr kumimoji="0" lang="en-US" altLang="zh-CN" sz="2000" dirty="0" smtClean="0">
                <a:solidFill>
                  <a:srgbClr val="CC6600"/>
                </a:solidFill>
              </a:rPr>
              <a:t>[All | Distinct] [Top n [Percent]] </a:t>
            </a:r>
            <a:r>
              <a:rPr kumimoji="0" lang="en-US" altLang="zh-CN" sz="2000" dirty="0" smtClean="0">
                <a:solidFill>
                  <a:srgbClr val="FF0000"/>
                </a:solidFill>
              </a:rPr>
              <a:t>&lt;</a:t>
            </a:r>
            <a:r>
              <a:rPr kumimoji="0" lang="zh-CN" altLang="en-US" sz="2000" dirty="0" smtClean="0">
                <a:solidFill>
                  <a:srgbClr val="FF0000"/>
                </a:solidFill>
              </a:rPr>
              <a:t>选项</a:t>
            </a:r>
            <a:r>
              <a:rPr kumimoji="0" lang="en-US" altLang="zh-CN" sz="2000" dirty="0" smtClean="0">
                <a:solidFill>
                  <a:srgbClr val="FF0000"/>
                </a:solidFill>
              </a:rPr>
              <a:t>&gt;</a:t>
            </a:r>
          </a:p>
          <a:p>
            <a:pPr eaLnBrk="1" hangingPunct="1">
              <a:defRPr/>
            </a:pPr>
            <a:r>
              <a:rPr kumimoji="0" lang="en-US" altLang="zh-CN" sz="2000" dirty="0" smtClean="0">
                <a:solidFill>
                  <a:srgbClr val="FF0000"/>
                </a:solidFill>
              </a:rPr>
              <a:t>From &lt;</a:t>
            </a:r>
            <a:r>
              <a:rPr kumimoji="0" lang="zh-CN" altLang="en-US" sz="2000" dirty="0" smtClean="0">
                <a:solidFill>
                  <a:srgbClr val="FF0000"/>
                </a:solidFill>
              </a:rPr>
              <a:t>表名列表</a:t>
            </a:r>
            <a:r>
              <a:rPr kumimoji="0" lang="en-US" altLang="zh-CN" sz="2000" dirty="0" smtClean="0">
                <a:solidFill>
                  <a:srgbClr val="FF0000"/>
                </a:solidFill>
              </a:rPr>
              <a:t>&gt;</a:t>
            </a:r>
          </a:p>
          <a:p>
            <a:pPr eaLnBrk="1" hangingPunct="1">
              <a:defRPr/>
            </a:pPr>
            <a:r>
              <a:rPr kumimoji="0" lang="en-US" altLang="zh-CN" sz="2000" dirty="0" smtClean="0">
                <a:solidFill>
                  <a:srgbClr val="CC6600"/>
                </a:solidFill>
              </a:rPr>
              <a:t>[Where &lt;</a:t>
            </a:r>
            <a:r>
              <a:rPr kumimoji="0" lang="zh-CN" altLang="en-US" sz="2000" dirty="0" smtClean="0">
                <a:solidFill>
                  <a:srgbClr val="CC6600"/>
                </a:solidFill>
              </a:rPr>
              <a:t>条件</a:t>
            </a:r>
            <a:r>
              <a:rPr kumimoji="0" lang="en-US" altLang="zh-CN" sz="2000" dirty="0" smtClean="0">
                <a:solidFill>
                  <a:srgbClr val="CC6600"/>
                </a:solidFill>
              </a:rPr>
              <a:t>&gt;]</a:t>
            </a:r>
          </a:p>
          <a:p>
            <a:pPr eaLnBrk="1" hangingPunct="1">
              <a:defRPr/>
            </a:pPr>
            <a:r>
              <a:rPr kumimoji="0" lang="en-US" altLang="zh-CN" sz="2000" dirty="0" smtClean="0">
                <a:solidFill>
                  <a:srgbClr val="CC6600"/>
                </a:solidFill>
              </a:rPr>
              <a:t>[Group By &lt;</a:t>
            </a:r>
            <a:r>
              <a:rPr kumimoji="0" lang="zh-CN" altLang="en-US" sz="2000" dirty="0" smtClean="0">
                <a:solidFill>
                  <a:srgbClr val="CC6600"/>
                </a:solidFill>
              </a:rPr>
              <a:t>分组的字段名列表</a:t>
            </a:r>
            <a:r>
              <a:rPr kumimoji="0" lang="en-US" altLang="zh-CN" sz="2000" dirty="0" smtClean="0">
                <a:solidFill>
                  <a:srgbClr val="CC6600"/>
                </a:solidFill>
              </a:rPr>
              <a:t>&gt; [Having &lt;</a:t>
            </a:r>
            <a:r>
              <a:rPr kumimoji="0" lang="zh-CN" altLang="en-US" sz="2000" dirty="0" smtClean="0">
                <a:solidFill>
                  <a:srgbClr val="CC6600"/>
                </a:solidFill>
              </a:rPr>
              <a:t>条件</a:t>
            </a:r>
            <a:r>
              <a:rPr kumimoji="0" lang="en-US" altLang="zh-CN" sz="2000" dirty="0" smtClean="0">
                <a:solidFill>
                  <a:srgbClr val="CC6600"/>
                </a:solidFill>
              </a:rPr>
              <a:t>&gt;]]</a:t>
            </a:r>
          </a:p>
          <a:p>
            <a:pPr eaLnBrk="1" hangingPunct="1">
              <a:spcBef>
                <a:spcPts val="0"/>
              </a:spcBef>
              <a:spcAft>
                <a:spcPts val="600"/>
              </a:spcAft>
              <a:defRPr/>
            </a:pPr>
            <a:r>
              <a:rPr kumimoji="0" lang="en-US" altLang="zh-CN" sz="2000" dirty="0" smtClean="0">
                <a:solidFill>
                  <a:srgbClr val="CC6600"/>
                </a:solidFill>
              </a:rPr>
              <a:t>[Order By &lt;</a:t>
            </a:r>
            <a:r>
              <a:rPr kumimoji="0" lang="zh-CN" altLang="en-US" sz="2000" dirty="0" smtClean="0">
                <a:solidFill>
                  <a:srgbClr val="CC6600"/>
                </a:solidFill>
              </a:rPr>
              <a:t>排序的字段名列表</a:t>
            </a:r>
            <a:r>
              <a:rPr kumimoji="0" lang="en-US" altLang="zh-CN" sz="2000" dirty="0" smtClean="0">
                <a:solidFill>
                  <a:srgbClr val="CC6600"/>
                </a:solidFill>
              </a:rPr>
              <a:t>&gt; [ASC | DESC]] </a:t>
            </a:r>
            <a:endParaRPr kumimoji="0" lang="en-US" altLang="zh-CN" sz="2000" dirty="0" smtClean="0"/>
          </a:p>
        </p:txBody>
      </p:sp>
      <p:sp>
        <p:nvSpPr>
          <p:cNvPr id="9" name="TextBox 1"/>
          <p:cNvSpPr txBox="1">
            <a:spLocks noChangeArrowheads="1"/>
          </p:cNvSpPr>
          <p:nvPr/>
        </p:nvSpPr>
        <p:spPr bwMode="auto">
          <a:xfrm>
            <a:off x="755650" y="4649788"/>
            <a:ext cx="81375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t>From &lt;</a:t>
            </a:r>
            <a:r>
              <a:rPr lang="zh-CN" altLang="en-US" sz="2000"/>
              <a:t>表名列表</a:t>
            </a:r>
            <a:r>
              <a:rPr lang="en-US" altLang="zh-CN" sz="2000"/>
              <a:t>&gt;</a:t>
            </a:r>
            <a:r>
              <a:rPr lang="zh-CN" altLang="en-US" sz="2000"/>
              <a:t>表示要查询的表，</a:t>
            </a:r>
            <a:r>
              <a:rPr lang="en-US" altLang="zh-CN" sz="2000"/>
              <a:t>&lt;</a:t>
            </a:r>
            <a:r>
              <a:rPr lang="zh-CN" altLang="en-US" sz="2000"/>
              <a:t>表名列表</a:t>
            </a:r>
            <a:r>
              <a:rPr lang="en-US" altLang="zh-CN" sz="2000"/>
              <a:t>&gt;</a:t>
            </a:r>
            <a:r>
              <a:rPr lang="zh-CN" altLang="en-US" sz="2000"/>
              <a:t>可以是一个表，也可以是多个表，多个表之间用逗号分隔。当选择多个表中的字段时，可使用别名来区分不同的表，格式如下：</a:t>
            </a:r>
            <a:endParaRPr lang="en-US" altLang="zh-CN" sz="2000"/>
          </a:p>
          <a:p>
            <a:pPr eaLnBrk="1" hangingPunct="1">
              <a:spcBef>
                <a:spcPct val="20000"/>
              </a:spcBef>
            </a:pPr>
            <a:r>
              <a:rPr lang="en-US" altLang="zh-CN" sz="2000">
                <a:solidFill>
                  <a:srgbClr val="CC6600"/>
                </a:solidFill>
              </a:rPr>
              <a:t>Select [&lt;</a:t>
            </a:r>
            <a:r>
              <a:rPr lang="zh-CN" altLang="en-US" sz="2000">
                <a:solidFill>
                  <a:srgbClr val="CC6600"/>
                </a:solidFill>
              </a:rPr>
              <a:t>别名</a:t>
            </a:r>
            <a:r>
              <a:rPr lang="en-US" altLang="zh-CN" sz="2000">
                <a:solidFill>
                  <a:srgbClr val="CC6600"/>
                </a:solidFill>
              </a:rPr>
              <a:t>.&gt;]&lt;</a:t>
            </a:r>
            <a:r>
              <a:rPr lang="zh-CN" altLang="en-US" sz="2000">
                <a:solidFill>
                  <a:srgbClr val="CC6600"/>
                </a:solidFill>
              </a:rPr>
              <a:t>选项</a:t>
            </a:r>
            <a:r>
              <a:rPr lang="en-US" altLang="zh-CN" sz="2000">
                <a:solidFill>
                  <a:srgbClr val="CC6600"/>
                </a:solidFill>
              </a:rPr>
              <a:t>1&gt;[AS &lt;</a:t>
            </a:r>
            <a:r>
              <a:rPr lang="zh-CN" altLang="en-US" sz="2000">
                <a:solidFill>
                  <a:srgbClr val="CC6600"/>
                </a:solidFill>
              </a:rPr>
              <a:t>显示列名</a:t>
            </a:r>
            <a:r>
              <a:rPr lang="en-US" altLang="zh-CN" sz="2000">
                <a:solidFill>
                  <a:srgbClr val="CC6600"/>
                </a:solidFill>
              </a:rPr>
              <a:t>&gt;][,[&lt;</a:t>
            </a:r>
            <a:r>
              <a:rPr lang="zh-CN" altLang="en-US" sz="2000">
                <a:solidFill>
                  <a:srgbClr val="CC6600"/>
                </a:solidFill>
              </a:rPr>
              <a:t>别名</a:t>
            </a:r>
            <a:r>
              <a:rPr lang="en-US" altLang="zh-CN" sz="2000">
                <a:solidFill>
                  <a:srgbClr val="CC6600"/>
                </a:solidFill>
              </a:rPr>
              <a:t>.&gt;]&lt;</a:t>
            </a:r>
            <a:r>
              <a:rPr lang="zh-CN" altLang="en-US" sz="2000">
                <a:solidFill>
                  <a:srgbClr val="CC6600"/>
                </a:solidFill>
              </a:rPr>
              <a:t>选项</a:t>
            </a:r>
            <a:r>
              <a:rPr lang="en-US" altLang="zh-CN" sz="2000">
                <a:solidFill>
                  <a:srgbClr val="CC6600"/>
                </a:solidFill>
              </a:rPr>
              <a:t>2&gt;[AS &lt;</a:t>
            </a:r>
            <a:r>
              <a:rPr lang="zh-CN" altLang="en-US" sz="2000">
                <a:solidFill>
                  <a:srgbClr val="CC6600"/>
                </a:solidFill>
              </a:rPr>
              <a:t>显示列名</a:t>
            </a:r>
            <a:r>
              <a:rPr lang="en-US" altLang="zh-CN" sz="2000">
                <a:solidFill>
                  <a:srgbClr val="CC6600"/>
                </a:solidFill>
              </a:rPr>
              <a:t>&gt;]…]</a:t>
            </a:r>
          </a:p>
          <a:p>
            <a:pPr eaLnBrk="1" hangingPunct="1"/>
            <a:r>
              <a:rPr lang="en-US" altLang="zh-CN" sz="2000">
                <a:solidFill>
                  <a:srgbClr val="CC6600"/>
                </a:solidFill>
              </a:rPr>
              <a:t>From </a:t>
            </a:r>
            <a:r>
              <a:rPr lang="zh-CN" altLang="en-US" sz="2000">
                <a:solidFill>
                  <a:srgbClr val="CC6600"/>
                </a:solidFill>
              </a:rPr>
              <a:t>表名</a:t>
            </a:r>
            <a:r>
              <a:rPr lang="en-US" altLang="zh-CN" sz="2000">
                <a:solidFill>
                  <a:srgbClr val="CC6600"/>
                </a:solidFill>
              </a:rPr>
              <a:t>1[</a:t>
            </a:r>
            <a:r>
              <a:rPr lang="zh-CN" altLang="en-US" sz="2000">
                <a:solidFill>
                  <a:srgbClr val="CC6600"/>
                </a:solidFill>
              </a:rPr>
              <a:t>别名</a:t>
            </a:r>
            <a:r>
              <a:rPr lang="en-US" altLang="zh-CN" sz="2000">
                <a:solidFill>
                  <a:srgbClr val="CC6600"/>
                </a:solidFill>
              </a:rPr>
              <a:t>1][, </a:t>
            </a:r>
            <a:r>
              <a:rPr lang="zh-CN" altLang="en-US" sz="2000">
                <a:solidFill>
                  <a:srgbClr val="CC6600"/>
                </a:solidFill>
              </a:rPr>
              <a:t>表名</a:t>
            </a:r>
            <a:r>
              <a:rPr lang="en-US" altLang="zh-CN" sz="2000">
                <a:solidFill>
                  <a:srgbClr val="CC6600"/>
                </a:solidFill>
              </a:rPr>
              <a:t>2 [</a:t>
            </a:r>
            <a:r>
              <a:rPr lang="zh-CN" altLang="en-US" sz="2000">
                <a:solidFill>
                  <a:srgbClr val="CC6600"/>
                </a:solidFill>
              </a:rPr>
              <a:t>别名</a:t>
            </a:r>
            <a:r>
              <a:rPr lang="en-US" altLang="zh-CN" sz="2000">
                <a:solidFill>
                  <a:srgbClr val="CC6600"/>
                </a:solidFill>
              </a:rPr>
              <a:t>2]</a:t>
            </a:r>
            <a:r>
              <a:rPr lang="zh-CN" altLang="en-US" sz="2000">
                <a:solidFill>
                  <a:srgbClr val="CC6600"/>
                </a:solidFill>
              </a:rPr>
              <a:t>，</a:t>
            </a:r>
            <a:r>
              <a:rPr lang="en-US" altLang="zh-CN" sz="2000">
                <a:solidFill>
                  <a:srgbClr val="CC66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2276" name="Text Box 4"/>
          <p:cNvSpPr txBox="1">
            <a:spLocks noChangeArrowheads="1"/>
          </p:cNvSpPr>
          <p:nvPr/>
        </p:nvSpPr>
        <p:spPr bwMode="auto">
          <a:xfrm>
            <a:off x="755650" y="1846263"/>
            <a:ext cx="7848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zh-CN" sz="2000" dirty="0" smtClean="0"/>
              <a:t>Select</a:t>
            </a:r>
            <a:r>
              <a:rPr kumimoji="0" lang="zh-CN" altLang="en-US" sz="2000" dirty="0" smtClean="0"/>
              <a:t>语句用于数据查询操作，即将满足一定条件的一个或多个表中的全部或部分字段从数据库中提取出来，并按一定的分组和排序方式显示出来。</a:t>
            </a:r>
            <a:endParaRPr kumimoji="0" lang="en-US" altLang="zh-CN" sz="2000" dirty="0" smtClean="0"/>
          </a:p>
        </p:txBody>
      </p:sp>
      <p:sp>
        <p:nvSpPr>
          <p:cNvPr id="182277" name="Rectangle 5"/>
          <p:cNvSpPr>
            <a:spLocks noChangeArrowheads="1"/>
          </p:cNvSpPr>
          <p:nvPr/>
        </p:nvSpPr>
        <p:spPr bwMode="auto">
          <a:xfrm>
            <a:off x="179388" y="1341438"/>
            <a:ext cx="39592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dirty="0">
                <a:latin typeface="Arial" panose="020B0604020202020204" pitchFamily="34" charset="0"/>
              </a:rPr>
              <a:t>1. </a:t>
            </a:r>
            <a:r>
              <a:rPr lang="en-US" altLang="en-US" sz="2400" dirty="0" err="1">
                <a:latin typeface="Arial" panose="020B0604020202020204" pitchFamily="34" charset="0"/>
              </a:rPr>
              <a:t>数据查询语句</a:t>
            </a:r>
            <a:r>
              <a:rPr lang="en-US" altLang="zh-CN" sz="2400" dirty="0" err="1">
                <a:latin typeface="Arial" panose="020B0604020202020204" pitchFamily="34" charset="0"/>
              </a:rPr>
              <a:t>Select</a:t>
            </a:r>
            <a:endParaRPr lang="en-US" altLang="zh-CN" sz="2400" dirty="0">
              <a:latin typeface="Arial" panose="020B0604020202020204" pitchFamily="34" charset="0"/>
            </a:endParaRPr>
          </a:p>
        </p:txBody>
      </p:sp>
      <p:sp>
        <p:nvSpPr>
          <p:cNvPr id="7" name="Text Box 4"/>
          <p:cNvSpPr txBox="1">
            <a:spLocks noChangeArrowheads="1"/>
          </p:cNvSpPr>
          <p:nvPr/>
        </p:nvSpPr>
        <p:spPr bwMode="auto">
          <a:xfrm>
            <a:off x="755650" y="2924175"/>
            <a:ext cx="78486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solidFill>
                  <a:srgbClr val="FF0000"/>
                </a:solidFill>
              </a:rPr>
              <a:t>Select </a:t>
            </a:r>
            <a:r>
              <a:rPr kumimoji="0" lang="en-US" altLang="zh-CN" sz="2000" dirty="0" smtClean="0">
                <a:solidFill>
                  <a:srgbClr val="CC6600"/>
                </a:solidFill>
              </a:rPr>
              <a:t>[All | Distinct] [Top n [Percent]] </a:t>
            </a:r>
            <a:r>
              <a:rPr kumimoji="0" lang="en-US" altLang="zh-CN" sz="2000" dirty="0" smtClean="0">
                <a:solidFill>
                  <a:srgbClr val="FF0000"/>
                </a:solidFill>
              </a:rPr>
              <a:t>&lt;</a:t>
            </a:r>
            <a:r>
              <a:rPr kumimoji="0" lang="zh-CN" altLang="en-US" sz="2000" dirty="0" smtClean="0">
                <a:solidFill>
                  <a:srgbClr val="FF0000"/>
                </a:solidFill>
              </a:rPr>
              <a:t>选项</a:t>
            </a:r>
            <a:r>
              <a:rPr kumimoji="0" lang="en-US" altLang="zh-CN" sz="2000" dirty="0" smtClean="0">
                <a:solidFill>
                  <a:srgbClr val="FF0000"/>
                </a:solidFill>
              </a:rPr>
              <a:t>&gt;</a:t>
            </a:r>
          </a:p>
          <a:p>
            <a:pPr eaLnBrk="1" hangingPunct="1">
              <a:defRPr/>
            </a:pPr>
            <a:r>
              <a:rPr kumimoji="0" lang="en-US" altLang="zh-CN" sz="2000" dirty="0" smtClean="0">
                <a:solidFill>
                  <a:srgbClr val="FF0000"/>
                </a:solidFill>
              </a:rPr>
              <a:t>From &lt;</a:t>
            </a:r>
            <a:r>
              <a:rPr kumimoji="0" lang="zh-CN" altLang="en-US" sz="2000" dirty="0" smtClean="0">
                <a:solidFill>
                  <a:srgbClr val="FF0000"/>
                </a:solidFill>
              </a:rPr>
              <a:t>表名列表</a:t>
            </a:r>
            <a:r>
              <a:rPr kumimoji="0" lang="en-US" altLang="zh-CN" sz="2000" dirty="0" smtClean="0">
                <a:solidFill>
                  <a:srgbClr val="FF0000"/>
                </a:solidFill>
              </a:rPr>
              <a:t>&gt;</a:t>
            </a:r>
          </a:p>
          <a:p>
            <a:pPr eaLnBrk="1" hangingPunct="1">
              <a:defRPr/>
            </a:pPr>
            <a:r>
              <a:rPr kumimoji="0" lang="en-US" altLang="zh-CN" sz="2000" dirty="0" smtClean="0">
                <a:solidFill>
                  <a:srgbClr val="CC6600"/>
                </a:solidFill>
              </a:rPr>
              <a:t>[Where &lt;</a:t>
            </a:r>
            <a:r>
              <a:rPr kumimoji="0" lang="zh-CN" altLang="en-US" sz="2000" dirty="0" smtClean="0">
                <a:solidFill>
                  <a:srgbClr val="CC6600"/>
                </a:solidFill>
              </a:rPr>
              <a:t>条件</a:t>
            </a:r>
            <a:r>
              <a:rPr kumimoji="0" lang="en-US" altLang="zh-CN" sz="2000" dirty="0" smtClean="0">
                <a:solidFill>
                  <a:srgbClr val="CC6600"/>
                </a:solidFill>
              </a:rPr>
              <a:t>&gt;]</a:t>
            </a:r>
          </a:p>
          <a:p>
            <a:pPr eaLnBrk="1" hangingPunct="1">
              <a:defRPr/>
            </a:pPr>
            <a:r>
              <a:rPr kumimoji="0" lang="en-US" altLang="zh-CN" sz="2000" dirty="0" smtClean="0">
                <a:solidFill>
                  <a:srgbClr val="CC6600"/>
                </a:solidFill>
              </a:rPr>
              <a:t>[Group By &lt;</a:t>
            </a:r>
            <a:r>
              <a:rPr kumimoji="0" lang="zh-CN" altLang="en-US" sz="2000" dirty="0" smtClean="0">
                <a:solidFill>
                  <a:srgbClr val="CC6600"/>
                </a:solidFill>
              </a:rPr>
              <a:t>分组的字段名列表</a:t>
            </a:r>
            <a:r>
              <a:rPr kumimoji="0" lang="en-US" altLang="zh-CN" sz="2000" dirty="0" smtClean="0">
                <a:solidFill>
                  <a:srgbClr val="CC6600"/>
                </a:solidFill>
              </a:rPr>
              <a:t>&gt; [Having &lt;</a:t>
            </a:r>
            <a:r>
              <a:rPr kumimoji="0" lang="zh-CN" altLang="en-US" sz="2000" dirty="0" smtClean="0">
                <a:solidFill>
                  <a:srgbClr val="CC6600"/>
                </a:solidFill>
              </a:rPr>
              <a:t>条件</a:t>
            </a:r>
            <a:r>
              <a:rPr kumimoji="0" lang="en-US" altLang="zh-CN" sz="2000" dirty="0" smtClean="0">
                <a:solidFill>
                  <a:srgbClr val="CC6600"/>
                </a:solidFill>
              </a:rPr>
              <a:t>&gt;]]</a:t>
            </a:r>
          </a:p>
          <a:p>
            <a:pPr eaLnBrk="1" hangingPunct="1">
              <a:spcBef>
                <a:spcPts val="0"/>
              </a:spcBef>
              <a:spcAft>
                <a:spcPts val="600"/>
              </a:spcAft>
              <a:defRPr/>
            </a:pPr>
            <a:r>
              <a:rPr kumimoji="0" lang="en-US" altLang="zh-CN" sz="2000" dirty="0" smtClean="0">
                <a:solidFill>
                  <a:srgbClr val="CC6600"/>
                </a:solidFill>
              </a:rPr>
              <a:t>[Order By &lt;</a:t>
            </a:r>
            <a:r>
              <a:rPr kumimoji="0" lang="zh-CN" altLang="en-US" sz="2000" dirty="0" smtClean="0">
                <a:solidFill>
                  <a:srgbClr val="CC6600"/>
                </a:solidFill>
              </a:rPr>
              <a:t>排序的字段名列表</a:t>
            </a:r>
            <a:r>
              <a:rPr kumimoji="0" lang="en-US" altLang="zh-CN" sz="2000" dirty="0" smtClean="0">
                <a:solidFill>
                  <a:srgbClr val="CC6600"/>
                </a:solidFill>
              </a:rPr>
              <a:t>&gt; [ASC | DESC]] </a:t>
            </a:r>
            <a:endParaRPr kumimoji="0" lang="en-US" altLang="zh-CN" sz="2000" dirty="0" smtClean="0"/>
          </a:p>
        </p:txBody>
      </p:sp>
      <p:sp>
        <p:nvSpPr>
          <p:cNvPr id="8" name="TextBox 5"/>
          <p:cNvSpPr txBox="1">
            <a:spLocks noChangeArrowheads="1"/>
          </p:cNvSpPr>
          <p:nvPr/>
        </p:nvSpPr>
        <p:spPr bwMode="auto">
          <a:xfrm>
            <a:off x="755650" y="4659313"/>
            <a:ext cx="81375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spcAft>
                <a:spcPct val="20000"/>
              </a:spcAft>
            </a:pPr>
            <a:r>
              <a:rPr lang="en-US" altLang="zh-CN" sz="2000"/>
              <a:t>Where</a:t>
            </a:r>
            <a:r>
              <a:rPr lang="zh-CN" altLang="en-US" sz="2000"/>
              <a:t>子句用于指定查询条件，它既可以是单表的条件表达式，也可以是多表之间的条件表达式。条件表达式中的比较运算符为：</a:t>
            </a:r>
            <a:r>
              <a:rPr lang="en-US" altLang="zh-CN" sz="2000"/>
              <a:t>&gt;</a:t>
            </a:r>
            <a:r>
              <a:rPr lang="zh-CN" altLang="en-US" sz="2000"/>
              <a:t>（大于）、</a:t>
            </a:r>
            <a:r>
              <a:rPr lang="en-US" altLang="zh-CN" sz="2000"/>
              <a:t>&lt;</a:t>
            </a:r>
            <a:r>
              <a:rPr lang="zh-CN" altLang="en-US" sz="2000"/>
              <a:t>（小于）、</a:t>
            </a:r>
            <a:r>
              <a:rPr lang="en-US" altLang="zh-CN" sz="2000"/>
              <a:t>=</a:t>
            </a:r>
            <a:r>
              <a:rPr lang="zh-CN" altLang="en-US" sz="2000"/>
              <a:t>（等于）、</a:t>
            </a:r>
            <a:r>
              <a:rPr lang="en-US" altLang="zh-CN" sz="2000"/>
              <a:t>!=</a:t>
            </a:r>
            <a:r>
              <a:rPr lang="zh-CN" altLang="en-US" sz="2000"/>
              <a:t>、</a:t>
            </a:r>
            <a:r>
              <a:rPr lang="en-US" altLang="zh-CN" sz="2000"/>
              <a:t>&lt;&gt;</a:t>
            </a:r>
            <a:r>
              <a:rPr lang="zh-CN" altLang="en-US" sz="2000"/>
              <a:t>（不等于）、</a:t>
            </a:r>
            <a:r>
              <a:rPr lang="en-US" altLang="zh-CN" sz="2000"/>
              <a:t>&gt;=</a:t>
            </a:r>
            <a:r>
              <a:rPr lang="zh-CN" altLang="en-US" sz="2000"/>
              <a:t>（大于等于）、</a:t>
            </a:r>
            <a:r>
              <a:rPr lang="en-US" altLang="zh-CN" sz="2000"/>
              <a:t>&lt;=</a:t>
            </a:r>
            <a:r>
              <a:rPr lang="zh-CN" altLang="en-US" sz="2000"/>
              <a:t>（小于等于）。也可以通过逻辑运算符</a:t>
            </a:r>
            <a:r>
              <a:rPr lang="en-US" altLang="zh-CN" sz="2000"/>
              <a:t>AND</a:t>
            </a:r>
            <a:r>
              <a:rPr lang="zh-CN" altLang="en-US" sz="2000"/>
              <a:t>（与）、</a:t>
            </a:r>
            <a:r>
              <a:rPr lang="en-US" altLang="zh-CN" sz="2000"/>
              <a:t> OR</a:t>
            </a:r>
            <a:r>
              <a:rPr lang="zh-CN" altLang="en-US" sz="2000"/>
              <a:t>（或）和</a:t>
            </a:r>
            <a:r>
              <a:rPr lang="en-US" altLang="zh-CN" sz="2000"/>
              <a:t>NOT</a:t>
            </a:r>
            <a:r>
              <a:rPr lang="zh-CN" altLang="en-US" sz="2000"/>
              <a:t>（非），将多个单独的查询条件结合在一个</a:t>
            </a:r>
            <a:r>
              <a:rPr lang="en-US" altLang="zh-CN" sz="2000"/>
              <a:t>Where</a:t>
            </a:r>
            <a:r>
              <a:rPr lang="zh-CN" altLang="en-US" sz="2000"/>
              <a:t>子句中，形成一个复合的查询条件。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2276" name="Text Box 4"/>
          <p:cNvSpPr txBox="1">
            <a:spLocks noChangeArrowheads="1"/>
          </p:cNvSpPr>
          <p:nvPr/>
        </p:nvSpPr>
        <p:spPr bwMode="auto">
          <a:xfrm>
            <a:off x="755650" y="1846263"/>
            <a:ext cx="7848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zh-CN" sz="2000" dirty="0" smtClean="0"/>
              <a:t>Select</a:t>
            </a:r>
            <a:r>
              <a:rPr kumimoji="0" lang="zh-CN" altLang="en-US" sz="2000" dirty="0" smtClean="0"/>
              <a:t>语句用于数据查询操作，即将满足一定条件的一个或多个表中的全部或部分字段从数据库中提取出来，并按一定的分组和排序方式显示出来。</a:t>
            </a:r>
            <a:endParaRPr kumimoji="0" lang="en-US" altLang="zh-CN" sz="2000" dirty="0" smtClean="0"/>
          </a:p>
        </p:txBody>
      </p:sp>
      <p:sp>
        <p:nvSpPr>
          <p:cNvPr id="182277" name="Rectangle 5"/>
          <p:cNvSpPr>
            <a:spLocks noChangeArrowheads="1"/>
          </p:cNvSpPr>
          <p:nvPr/>
        </p:nvSpPr>
        <p:spPr bwMode="auto">
          <a:xfrm>
            <a:off x="179388" y="1341438"/>
            <a:ext cx="39592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dirty="0">
                <a:latin typeface="Arial" panose="020B0604020202020204" pitchFamily="34" charset="0"/>
              </a:rPr>
              <a:t>1. </a:t>
            </a:r>
            <a:r>
              <a:rPr lang="en-US" altLang="en-US" sz="2400" dirty="0" err="1">
                <a:latin typeface="Arial" panose="020B0604020202020204" pitchFamily="34" charset="0"/>
              </a:rPr>
              <a:t>数据查询语句</a:t>
            </a:r>
            <a:r>
              <a:rPr lang="en-US" altLang="zh-CN" sz="2400" dirty="0" err="1">
                <a:latin typeface="Arial" panose="020B0604020202020204" pitchFamily="34" charset="0"/>
              </a:rPr>
              <a:t>Select</a:t>
            </a:r>
            <a:endParaRPr lang="en-US" altLang="zh-CN" sz="2400" dirty="0">
              <a:latin typeface="Arial" panose="020B0604020202020204" pitchFamily="34" charset="0"/>
            </a:endParaRPr>
          </a:p>
        </p:txBody>
      </p:sp>
      <p:sp>
        <p:nvSpPr>
          <p:cNvPr id="7" name="Text Box 4"/>
          <p:cNvSpPr txBox="1">
            <a:spLocks noChangeArrowheads="1"/>
          </p:cNvSpPr>
          <p:nvPr/>
        </p:nvSpPr>
        <p:spPr bwMode="auto">
          <a:xfrm>
            <a:off x="755650" y="2924175"/>
            <a:ext cx="78486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solidFill>
                  <a:srgbClr val="FF0000"/>
                </a:solidFill>
              </a:rPr>
              <a:t>Select </a:t>
            </a:r>
            <a:r>
              <a:rPr kumimoji="0" lang="en-US" altLang="zh-CN" sz="2000" dirty="0" smtClean="0">
                <a:solidFill>
                  <a:srgbClr val="CC6600"/>
                </a:solidFill>
              </a:rPr>
              <a:t>[All | Distinct] [Top n [Percent]] </a:t>
            </a:r>
            <a:r>
              <a:rPr kumimoji="0" lang="en-US" altLang="zh-CN" sz="2000" dirty="0" smtClean="0">
                <a:solidFill>
                  <a:srgbClr val="FF0000"/>
                </a:solidFill>
              </a:rPr>
              <a:t>&lt;</a:t>
            </a:r>
            <a:r>
              <a:rPr kumimoji="0" lang="zh-CN" altLang="en-US" sz="2000" dirty="0" smtClean="0">
                <a:solidFill>
                  <a:srgbClr val="FF0000"/>
                </a:solidFill>
              </a:rPr>
              <a:t>选项</a:t>
            </a:r>
            <a:r>
              <a:rPr kumimoji="0" lang="en-US" altLang="zh-CN" sz="2000" dirty="0" smtClean="0">
                <a:solidFill>
                  <a:srgbClr val="FF0000"/>
                </a:solidFill>
              </a:rPr>
              <a:t>&gt;</a:t>
            </a:r>
          </a:p>
          <a:p>
            <a:pPr eaLnBrk="1" hangingPunct="1">
              <a:defRPr/>
            </a:pPr>
            <a:r>
              <a:rPr kumimoji="0" lang="en-US" altLang="zh-CN" sz="2000" dirty="0" smtClean="0">
                <a:solidFill>
                  <a:srgbClr val="FF0000"/>
                </a:solidFill>
              </a:rPr>
              <a:t>From &lt;</a:t>
            </a:r>
            <a:r>
              <a:rPr kumimoji="0" lang="zh-CN" altLang="en-US" sz="2000" dirty="0" smtClean="0">
                <a:solidFill>
                  <a:srgbClr val="FF0000"/>
                </a:solidFill>
              </a:rPr>
              <a:t>表名列表</a:t>
            </a:r>
            <a:r>
              <a:rPr kumimoji="0" lang="en-US" altLang="zh-CN" sz="2000" dirty="0" smtClean="0">
                <a:solidFill>
                  <a:srgbClr val="FF0000"/>
                </a:solidFill>
              </a:rPr>
              <a:t>&gt;</a:t>
            </a:r>
          </a:p>
          <a:p>
            <a:pPr eaLnBrk="1" hangingPunct="1">
              <a:defRPr/>
            </a:pPr>
            <a:r>
              <a:rPr kumimoji="0" lang="en-US" altLang="zh-CN" sz="2000" dirty="0" smtClean="0">
                <a:solidFill>
                  <a:srgbClr val="CC6600"/>
                </a:solidFill>
              </a:rPr>
              <a:t>[Where &lt;</a:t>
            </a:r>
            <a:r>
              <a:rPr kumimoji="0" lang="zh-CN" altLang="en-US" sz="2000" dirty="0" smtClean="0">
                <a:solidFill>
                  <a:srgbClr val="CC6600"/>
                </a:solidFill>
              </a:rPr>
              <a:t>条件</a:t>
            </a:r>
            <a:r>
              <a:rPr kumimoji="0" lang="en-US" altLang="zh-CN" sz="2000" dirty="0" smtClean="0">
                <a:solidFill>
                  <a:srgbClr val="CC6600"/>
                </a:solidFill>
              </a:rPr>
              <a:t>&gt;]</a:t>
            </a:r>
          </a:p>
          <a:p>
            <a:pPr eaLnBrk="1" hangingPunct="1">
              <a:defRPr/>
            </a:pPr>
            <a:r>
              <a:rPr kumimoji="0" lang="en-US" altLang="zh-CN" sz="2000" dirty="0" smtClean="0">
                <a:solidFill>
                  <a:srgbClr val="CC6600"/>
                </a:solidFill>
              </a:rPr>
              <a:t>[Group By &lt;</a:t>
            </a:r>
            <a:r>
              <a:rPr kumimoji="0" lang="zh-CN" altLang="en-US" sz="2000" dirty="0" smtClean="0">
                <a:solidFill>
                  <a:srgbClr val="CC6600"/>
                </a:solidFill>
              </a:rPr>
              <a:t>分组的字段名列表</a:t>
            </a:r>
            <a:r>
              <a:rPr kumimoji="0" lang="en-US" altLang="zh-CN" sz="2000" dirty="0" smtClean="0">
                <a:solidFill>
                  <a:srgbClr val="CC6600"/>
                </a:solidFill>
              </a:rPr>
              <a:t>&gt; [Having &lt;</a:t>
            </a:r>
            <a:r>
              <a:rPr kumimoji="0" lang="zh-CN" altLang="en-US" sz="2000" dirty="0" smtClean="0">
                <a:solidFill>
                  <a:srgbClr val="CC6600"/>
                </a:solidFill>
              </a:rPr>
              <a:t>条件</a:t>
            </a:r>
            <a:r>
              <a:rPr kumimoji="0" lang="en-US" altLang="zh-CN" sz="2000" dirty="0" smtClean="0">
                <a:solidFill>
                  <a:srgbClr val="CC6600"/>
                </a:solidFill>
              </a:rPr>
              <a:t>&gt;]]</a:t>
            </a:r>
          </a:p>
          <a:p>
            <a:pPr eaLnBrk="1" hangingPunct="1">
              <a:spcBef>
                <a:spcPts val="0"/>
              </a:spcBef>
              <a:spcAft>
                <a:spcPts val="600"/>
              </a:spcAft>
              <a:defRPr/>
            </a:pPr>
            <a:r>
              <a:rPr kumimoji="0" lang="en-US" altLang="zh-CN" sz="2000" dirty="0" smtClean="0">
                <a:solidFill>
                  <a:srgbClr val="CC6600"/>
                </a:solidFill>
              </a:rPr>
              <a:t>[Order By &lt;</a:t>
            </a:r>
            <a:r>
              <a:rPr kumimoji="0" lang="zh-CN" altLang="en-US" sz="2000" dirty="0" smtClean="0">
                <a:solidFill>
                  <a:srgbClr val="CC6600"/>
                </a:solidFill>
              </a:rPr>
              <a:t>排序的字段名列表</a:t>
            </a:r>
            <a:r>
              <a:rPr kumimoji="0" lang="en-US" altLang="zh-CN" sz="2000" dirty="0" smtClean="0">
                <a:solidFill>
                  <a:srgbClr val="CC6600"/>
                </a:solidFill>
              </a:rPr>
              <a:t>&gt; [ASC | DESC]] </a:t>
            </a:r>
            <a:endParaRPr kumimoji="0" lang="en-US" altLang="zh-CN" sz="2000" dirty="0" smtClean="0"/>
          </a:p>
        </p:txBody>
      </p:sp>
      <p:sp>
        <p:nvSpPr>
          <p:cNvPr id="8" name="TextBox 5"/>
          <p:cNvSpPr txBox="1">
            <a:spLocks noChangeArrowheads="1"/>
          </p:cNvSpPr>
          <p:nvPr/>
        </p:nvSpPr>
        <p:spPr bwMode="auto">
          <a:xfrm>
            <a:off x="755650" y="4659313"/>
            <a:ext cx="8137525"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spcAft>
                <a:spcPct val="20000"/>
              </a:spcAft>
            </a:pPr>
            <a:r>
              <a:rPr lang="en-US" altLang="zh-CN" sz="2000"/>
              <a:t>Group By</a:t>
            </a:r>
            <a:r>
              <a:rPr lang="zh-CN" altLang="en-US" sz="2000"/>
              <a:t>子句用于对查询结果进行分组，即将指定字段列表中具有相同值的记录合并成一组。</a:t>
            </a:r>
          </a:p>
          <a:p>
            <a:pPr eaLnBrk="1" hangingPunct="1">
              <a:spcBef>
                <a:spcPct val="20000"/>
              </a:spcBef>
              <a:spcAft>
                <a:spcPct val="20000"/>
              </a:spcAft>
            </a:pPr>
            <a:r>
              <a:rPr lang="en-US" altLang="zh-CN" sz="2000"/>
              <a:t>Having</a:t>
            </a:r>
            <a:r>
              <a:rPr lang="zh-CN" altLang="en-US" sz="2000"/>
              <a:t>子句与</a:t>
            </a:r>
            <a:r>
              <a:rPr lang="en-US" altLang="zh-CN" sz="2000"/>
              <a:t>Group By</a:t>
            </a:r>
            <a:r>
              <a:rPr lang="zh-CN" altLang="en-US" sz="2000"/>
              <a:t>子句结合使用，在</a:t>
            </a:r>
            <a:r>
              <a:rPr lang="en-US" altLang="zh-CN" sz="2000"/>
              <a:t>Group By</a:t>
            </a:r>
            <a:r>
              <a:rPr lang="zh-CN" altLang="en-US" sz="2000"/>
              <a:t>子句完成记录分组后，用</a:t>
            </a:r>
            <a:r>
              <a:rPr lang="en-US" altLang="zh-CN" sz="2000"/>
              <a:t>Having</a:t>
            </a:r>
            <a:r>
              <a:rPr lang="zh-CN" altLang="en-US" sz="2000"/>
              <a:t>子句来确定满足指定条件的分组。</a:t>
            </a:r>
          </a:p>
          <a:p>
            <a:pPr eaLnBrk="1" hangingPunct="1">
              <a:spcBef>
                <a:spcPct val="20000"/>
              </a:spcBef>
              <a:spcAft>
                <a:spcPct val="20000"/>
              </a:spcAft>
            </a:pPr>
            <a:r>
              <a:rPr lang="en-US" altLang="zh-CN" sz="2000"/>
              <a:t>Order By</a:t>
            </a:r>
            <a:r>
              <a:rPr lang="zh-CN" altLang="en-US" sz="2000"/>
              <a:t>子句指明查询结果按哪些字段排序及排序方式；</a:t>
            </a:r>
            <a:r>
              <a:rPr lang="en-US" altLang="zh-CN" sz="2000"/>
              <a:t>ASC</a:t>
            </a:r>
            <a:r>
              <a:rPr lang="zh-CN" altLang="en-US" sz="2000"/>
              <a:t>表示升序，可以省略；</a:t>
            </a:r>
            <a:r>
              <a:rPr lang="en-US" altLang="zh-CN" sz="2000"/>
              <a:t>DESC</a:t>
            </a:r>
            <a:r>
              <a:rPr lang="zh-CN" altLang="en-US" sz="2000"/>
              <a:t>表示降序。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arn(inVertical)">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arn(inVertical)">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6372" name="Text Box 4"/>
          <p:cNvSpPr txBox="1">
            <a:spLocks noChangeArrowheads="1"/>
          </p:cNvSpPr>
          <p:nvPr/>
        </p:nvSpPr>
        <p:spPr bwMode="auto">
          <a:xfrm>
            <a:off x="468313" y="2062163"/>
            <a:ext cx="8567737" cy="424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t>Student(</a:t>
            </a:r>
            <a:r>
              <a:rPr kumimoji="0" lang="en-US" altLang="zh-CN" sz="2000" dirty="0" err="1" smtClean="0"/>
              <a:t>Sno,Sname,Sex,Birthday,Native,Phone,EnrollingScore</a:t>
            </a:r>
            <a:r>
              <a:rPr kumimoji="0" lang="en-US" altLang="zh-CN" sz="2000" dirty="0" smtClean="0"/>
              <a:t>)</a:t>
            </a:r>
            <a:r>
              <a:rPr kumimoji="0" lang="zh-CN" altLang="en-US" sz="2000" dirty="0" smtClean="0"/>
              <a:t>，各字段含义依次为：学号、姓名、性别、出生日期、籍贯、联系电话、入学成绩。</a:t>
            </a:r>
            <a:endParaRPr kumimoji="0" lang="en-US" altLang="zh-CN" sz="2000" dirty="0" smtClean="0"/>
          </a:p>
          <a:p>
            <a:pPr eaLnBrk="1" hangingPunct="1">
              <a:defRPr/>
            </a:pPr>
            <a:r>
              <a:rPr kumimoji="0" lang="en-US" altLang="zh-CN" sz="2000" dirty="0" smtClean="0"/>
              <a:t>Course(</a:t>
            </a:r>
            <a:r>
              <a:rPr kumimoji="0" lang="en-US" altLang="zh-CN" sz="2000" dirty="0" err="1" smtClean="0"/>
              <a:t>Cno,Cname,Ctype,Period,Credit</a:t>
            </a:r>
            <a:r>
              <a:rPr kumimoji="0" lang="en-US" altLang="zh-CN" sz="2000" dirty="0" smtClean="0"/>
              <a:t>)</a:t>
            </a:r>
            <a:r>
              <a:rPr kumimoji="0" lang="zh-CN" altLang="en-US" sz="2000" dirty="0" smtClean="0"/>
              <a:t>，各字段含义依次为：课程号、课程名、课程性质、学时、学分。</a:t>
            </a:r>
            <a:endParaRPr kumimoji="0" lang="en-US" altLang="zh-CN" sz="2000" dirty="0" smtClean="0"/>
          </a:p>
          <a:p>
            <a:pPr eaLnBrk="1" hangingPunct="1">
              <a:defRPr/>
            </a:pPr>
            <a:r>
              <a:rPr kumimoji="0" lang="en-US" altLang="zh-CN" sz="2000" dirty="0" smtClean="0"/>
              <a:t>SC(</a:t>
            </a:r>
            <a:r>
              <a:rPr kumimoji="0" lang="en-US" altLang="zh-CN" sz="2000" dirty="0" err="1" smtClean="0"/>
              <a:t>Sno,Cno,Score</a:t>
            </a:r>
            <a:r>
              <a:rPr kumimoji="0" lang="en-US" altLang="zh-CN" sz="2000" dirty="0" smtClean="0"/>
              <a:t>)</a:t>
            </a:r>
            <a:r>
              <a:rPr kumimoji="0" lang="zh-CN" altLang="en-US" sz="2000" dirty="0" smtClean="0"/>
              <a:t>，各字段含义依次为：学号、课程号、成绩。</a:t>
            </a:r>
            <a:endParaRPr kumimoji="0" lang="en-US" altLang="zh-CN" sz="2000" dirty="0" smtClean="0"/>
          </a:p>
          <a:p>
            <a:pPr eaLnBrk="1" hangingPunct="1">
              <a:spcBef>
                <a:spcPct val="50000"/>
              </a:spcBef>
              <a:defRPr/>
            </a:pPr>
            <a:r>
              <a:rPr kumimoji="0" lang="en-US" altLang="zh-CN" sz="2000" dirty="0" smtClean="0">
                <a:solidFill>
                  <a:schemeClr val="tx2"/>
                </a:solidFill>
              </a:rPr>
              <a:t>⑴ </a:t>
            </a:r>
            <a:r>
              <a:rPr kumimoji="0" lang="zh-CN" altLang="en-US" sz="2000" dirty="0" smtClean="0">
                <a:solidFill>
                  <a:schemeClr val="tx2"/>
                </a:solidFill>
              </a:rPr>
              <a:t>列出所有学生的基本信息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⑵ </a:t>
            </a:r>
            <a:r>
              <a:rPr kumimoji="0" lang="zh-CN" altLang="en-US" sz="2000" dirty="0" smtClean="0">
                <a:solidFill>
                  <a:schemeClr val="tx2"/>
                </a:solidFill>
              </a:rPr>
              <a:t>列出所有学生的姓名、性别和联系电话，并用相应的中文作为标题</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⑶ </a:t>
            </a:r>
            <a:r>
              <a:rPr kumimoji="0" lang="zh-CN" altLang="en-US" sz="2000" dirty="0" smtClean="0">
                <a:solidFill>
                  <a:schemeClr val="tx2"/>
                </a:solidFill>
              </a:rPr>
              <a:t>列出入学成绩在</a:t>
            </a:r>
            <a:r>
              <a:rPr kumimoji="0" lang="en-US" altLang="zh-CN" sz="2000" dirty="0" smtClean="0">
                <a:solidFill>
                  <a:schemeClr val="tx2"/>
                </a:solidFill>
              </a:rPr>
              <a:t>580-600</a:t>
            </a:r>
            <a:r>
              <a:rPr kumimoji="0" lang="zh-CN" altLang="en-US" sz="2000" dirty="0" smtClean="0">
                <a:solidFill>
                  <a:schemeClr val="tx2"/>
                </a:solidFill>
              </a:rPr>
              <a:t>之间的学生信息，并按入学成绩升序排序</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⑷ </a:t>
            </a:r>
            <a:r>
              <a:rPr kumimoji="0" lang="zh-CN" altLang="en-US" sz="2000" dirty="0" smtClean="0">
                <a:solidFill>
                  <a:schemeClr val="tx2"/>
                </a:solidFill>
              </a:rPr>
              <a:t>列出河北籍学生的学号、姓名和年龄</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⑸ </a:t>
            </a:r>
            <a:r>
              <a:rPr kumimoji="0" lang="zh-CN" altLang="en-US" sz="2000" dirty="0" smtClean="0">
                <a:solidFill>
                  <a:schemeClr val="tx2"/>
                </a:solidFill>
              </a:rPr>
              <a:t>列出河北籍和山东籍学生的学号、姓名、入学成绩</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⑹ </a:t>
            </a:r>
            <a:r>
              <a:rPr kumimoji="0" lang="zh-CN" altLang="en-US" sz="2000" dirty="0" smtClean="0">
                <a:solidFill>
                  <a:schemeClr val="tx2"/>
                </a:solidFill>
              </a:rPr>
              <a:t>列出所有姓赵的学生的基本信息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⑺ </a:t>
            </a:r>
            <a:r>
              <a:rPr kumimoji="0" lang="zh-CN" altLang="en-US" sz="2000" dirty="0" smtClean="0">
                <a:solidFill>
                  <a:schemeClr val="tx2"/>
                </a:solidFill>
              </a:rPr>
              <a:t>统计各省学生入学成绩的最低分、最高分和平均分</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⑻ </a:t>
            </a:r>
            <a:r>
              <a:rPr kumimoji="0" lang="zh-CN" altLang="en-US" sz="2000" dirty="0" smtClean="0">
                <a:solidFill>
                  <a:schemeClr val="tx2"/>
                </a:solidFill>
              </a:rPr>
              <a:t>列出每位学生的学号、姓名及其所选课程的课程名称和成绩</a:t>
            </a:r>
            <a:r>
              <a:rPr kumimoji="0" lang="en-US" altLang="zh-CN" sz="2000" dirty="0" smtClean="0">
                <a:solidFill>
                  <a:schemeClr val="tx2"/>
                </a:solidFill>
              </a:rPr>
              <a:t> </a:t>
            </a:r>
          </a:p>
        </p:txBody>
      </p:sp>
      <p:sp>
        <p:nvSpPr>
          <p:cNvPr id="186373" name="Rectangle 5"/>
          <p:cNvSpPr>
            <a:spLocks noChangeArrowheads="1"/>
          </p:cNvSpPr>
          <p:nvPr/>
        </p:nvSpPr>
        <p:spPr bwMode="auto">
          <a:xfrm>
            <a:off x="468313" y="1557338"/>
            <a:ext cx="73437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spcAft>
                <a:spcPct val="20000"/>
              </a:spcAft>
              <a:defRPr/>
            </a:pPr>
            <a:r>
              <a:rPr lang="en-US" altLang="zh-CN" sz="2400" b="1" dirty="0">
                <a:solidFill>
                  <a:srgbClr val="FF00FF"/>
                </a:solidFill>
                <a:latin typeface="Arial" panose="020B0604020202020204" pitchFamily="34" charset="0"/>
              </a:rPr>
              <a:t>【</a:t>
            </a:r>
            <a:r>
              <a:rPr lang="zh-CN" altLang="en-US" sz="2400" b="1" dirty="0">
                <a:solidFill>
                  <a:srgbClr val="FF00FF"/>
                </a:solidFill>
                <a:latin typeface="Arial" panose="020B0604020202020204" pitchFamily="34" charset="0"/>
              </a:rPr>
              <a:t>例</a:t>
            </a:r>
            <a:r>
              <a:rPr lang="en-US" altLang="zh-CN" sz="2400" b="1" dirty="0">
                <a:solidFill>
                  <a:srgbClr val="FF00FF"/>
                </a:solidFill>
                <a:latin typeface="Arial" panose="020B0604020202020204" pitchFamily="34" charset="0"/>
              </a:rPr>
              <a:t>10-1】</a:t>
            </a:r>
            <a:r>
              <a:rPr lang="zh-CN" altLang="zh-CN" sz="2400" dirty="0">
                <a:solidFill>
                  <a:srgbClr val="FF00FF"/>
                </a:solidFill>
                <a:latin typeface="Arial" panose="020B0604020202020204" pitchFamily="34" charset="0"/>
              </a:rPr>
              <a:t>学生管理系统包含</a:t>
            </a:r>
            <a:r>
              <a:rPr lang="en-US" altLang="zh-CN" sz="2400" dirty="0">
                <a:solidFill>
                  <a:srgbClr val="FF00FF"/>
                </a:solidFill>
                <a:latin typeface="Arial" panose="020B0604020202020204" pitchFamily="34" charset="0"/>
              </a:rPr>
              <a:t>3</a:t>
            </a:r>
            <a:r>
              <a:rPr lang="zh-CN" altLang="zh-CN" sz="2400" dirty="0">
                <a:solidFill>
                  <a:srgbClr val="FF00FF"/>
                </a:solidFill>
                <a:latin typeface="Arial" panose="020B0604020202020204" pitchFamily="34" charset="0"/>
              </a:rPr>
              <a:t>张表：</a:t>
            </a:r>
            <a:endParaRPr lang="en-US" altLang="zh-CN" sz="2400" dirty="0">
              <a:solidFill>
                <a:srgbClr val="FF00FF"/>
              </a:solidFill>
              <a:latin typeface="Arial" panose="020B0604020202020204" pitchFamily="34" charset="0"/>
            </a:endParaRPr>
          </a:p>
        </p:txBody>
      </p:sp>
      <p:sp>
        <p:nvSpPr>
          <p:cNvPr id="2" name="文本框 1"/>
          <p:cNvSpPr txBox="1"/>
          <p:nvPr/>
        </p:nvSpPr>
        <p:spPr>
          <a:xfrm>
            <a:off x="538163" y="3357563"/>
            <a:ext cx="7273925" cy="400050"/>
          </a:xfrm>
          <a:prstGeom prst="rect">
            <a:avLst/>
          </a:prstGeom>
          <a:solidFill>
            <a:schemeClr val="accent6">
              <a:lumMod val="60000"/>
              <a:lumOff val="40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t>Select * From Student</a:t>
            </a:r>
            <a:r>
              <a:rPr kumimoji="0" lang="zh-CN" altLang="zh-CN" sz="2000" dirty="0" smtClean="0"/>
              <a:t> </a:t>
            </a:r>
            <a:endParaRPr lang="zh-CN"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6372" name="Text Box 4"/>
          <p:cNvSpPr txBox="1">
            <a:spLocks noChangeArrowheads="1"/>
          </p:cNvSpPr>
          <p:nvPr/>
        </p:nvSpPr>
        <p:spPr bwMode="auto">
          <a:xfrm>
            <a:off x="468313" y="2060575"/>
            <a:ext cx="8567737"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t>Student(</a:t>
            </a:r>
            <a:r>
              <a:rPr kumimoji="0" lang="en-US" altLang="zh-CN" sz="2000" dirty="0" err="1" smtClean="0"/>
              <a:t>Sno,Sname,Sex,Birthday,Native,Phone,EnrollingScore</a:t>
            </a:r>
            <a:r>
              <a:rPr kumimoji="0" lang="en-US" altLang="zh-CN" sz="2000" dirty="0" smtClean="0"/>
              <a:t>)</a:t>
            </a:r>
            <a:r>
              <a:rPr kumimoji="0" lang="zh-CN" altLang="en-US" sz="2000" dirty="0" smtClean="0"/>
              <a:t>，各字段含义依次为：学号、姓名、性别、出生日期、籍贯、联系电话、入学成绩。</a:t>
            </a:r>
            <a:endParaRPr kumimoji="0" lang="en-US" altLang="zh-CN" sz="2000" dirty="0" smtClean="0"/>
          </a:p>
          <a:p>
            <a:pPr eaLnBrk="1" hangingPunct="1">
              <a:defRPr/>
            </a:pPr>
            <a:r>
              <a:rPr kumimoji="0" lang="en-US" altLang="zh-CN" sz="2000" dirty="0" smtClean="0"/>
              <a:t>Course(</a:t>
            </a:r>
            <a:r>
              <a:rPr kumimoji="0" lang="en-US" altLang="zh-CN" sz="2000" dirty="0" err="1" smtClean="0"/>
              <a:t>Cno,Cname,Ctype,Period,Credit</a:t>
            </a:r>
            <a:r>
              <a:rPr kumimoji="0" lang="en-US" altLang="zh-CN" sz="2000" dirty="0" smtClean="0"/>
              <a:t>)</a:t>
            </a:r>
            <a:r>
              <a:rPr kumimoji="0" lang="zh-CN" altLang="en-US" sz="2000" dirty="0" smtClean="0"/>
              <a:t>，各字段含义依次为：课程号、课程名、课程性质、学时、学分。</a:t>
            </a:r>
            <a:endParaRPr kumimoji="0" lang="en-US" altLang="zh-CN" sz="2000" dirty="0" smtClean="0"/>
          </a:p>
          <a:p>
            <a:pPr eaLnBrk="1" hangingPunct="1">
              <a:defRPr/>
            </a:pPr>
            <a:r>
              <a:rPr kumimoji="0" lang="en-US" altLang="zh-CN" sz="2000" dirty="0" smtClean="0"/>
              <a:t>SC(</a:t>
            </a:r>
            <a:r>
              <a:rPr kumimoji="0" lang="en-US" altLang="zh-CN" sz="2000" dirty="0" err="1" smtClean="0"/>
              <a:t>Sno,Cno,Score</a:t>
            </a:r>
            <a:r>
              <a:rPr kumimoji="0" lang="en-US" altLang="zh-CN" sz="2000" dirty="0" smtClean="0"/>
              <a:t>)</a:t>
            </a:r>
            <a:r>
              <a:rPr kumimoji="0" lang="zh-CN" altLang="en-US" sz="2000" dirty="0" smtClean="0"/>
              <a:t>，各字段含义依次为：学号、课程号、成绩。</a:t>
            </a:r>
            <a:endParaRPr kumimoji="0" lang="en-US" altLang="zh-CN" sz="2000" dirty="0" smtClean="0"/>
          </a:p>
          <a:p>
            <a:pPr eaLnBrk="1" hangingPunct="1">
              <a:spcBef>
                <a:spcPct val="50000"/>
              </a:spcBef>
              <a:defRPr/>
            </a:pPr>
            <a:r>
              <a:rPr kumimoji="0" lang="en-US" altLang="zh-CN" sz="2000" dirty="0" smtClean="0">
                <a:solidFill>
                  <a:schemeClr val="tx2"/>
                </a:solidFill>
              </a:rPr>
              <a:t>⑴ </a:t>
            </a:r>
            <a:r>
              <a:rPr kumimoji="0" lang="zh-CN" altLang="en-US" sz="2000" dirty="0" smtClean="0">
                <a:solidFill>
                  <a:schemeClr val="tx2"/>
                </a:solidFill>
              </a:rPr>
              <a:t>列出所有学生的基本信息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⑵ </a:t>
            </a:r>
            <a:r>
              <a:rPr kumimoji="0" lang="zh-CN" altLang="en-US" sz="2000" dirty="0" smtClean="0">
                <a:solidFill>
                  <a:schemeClr val="tx2"/>
                </a:solidFill>
              </a:rPr>
              <a:t>列出所有学生的学号、姓名和联系电话，并用相应的中文作为标题</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⑶ </a:t>
            </a:r>
            <a:r>
              <a:rPr kumimoji="0" lang="zh-CN" altLang="en-US" sz="2000" dirty="0" smtClean="0">
                <a:solidFill>
                  <a:schemeClr val="tx2"/>
                </a:solidFill>
              </a:rPr>
              <a:t>列出入学成绩在</a:t>
            </a:r>
            <a:r>
              <a:rPr kumimoji="0" lang="en-US" altLang="zh-CN" sz="2000" dirty="0" smtClean="0">
                <a:solidFill>
                  <a:schemeClr val="tx2"/>
                </a:solidFill>
              </a:rPr>
              <a:t>580-600</a:t>
            </a:r>
            <a:r>
              <a:rPr kumimoji="0" lang="zh-CN" altLang="en-US" sz="2000" dirty="0" smtClean="0">
                <a:solidFill>
                  <a:schemeClr val="tx2"/>
                </a:solidFill>
              </a:rPr>
              <a:t>之间的学生信息，并按入学成绩升序排序</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⑷ </a:t>
            </a:r>
            <a:r>
              <a:rPr kumimoji="0" lang="zh-CN" altLang="en-US" sz="2000" dirty="0" smtClean="0">
                <a:solidFill>
                  <a:schemeClr val="tx2"/>
                </a:solidFill>
              </a:rPr>
              <a:t>列出河北籍学生的学号、姓名和年龄</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⑸ </a:t>
            </a:r>
            <a:r>
              <a:rPr kumimoji="0" lang="zh-CN" altLang="en-US" sz="2000" dirty="0" smtClean="0">
                <a:solidFill>
                  <a:schemeClr val="tx2"/>
                </a:solidFill>
              </a:rPr>
              <a:t>列出河北籍和山东籍学生的学号、姓名、入学成绩</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⑹ </a:t>
            </a:r>
            <a:r>
              <a:rPr kumimoji="0" lang="zh-CN" altLang="en-US" sz="2000" dirty="0" smtClean="0">
                <a:solidFill>
                  <a:schemeClr val="tx2"/>
                </a:solidFill>
              </a:rPr>
              <a:t>列出所有姓赵的学生的基本信息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⑺ </a:t>
            </a:r>
            <a:r>
              <a:rPr kumimoji="0" lang="zh-CN" altLang="en-US" sz="2000" dirty="0" smtClean="0">
                <a:solidFill>
                  <a:schemeClr val="tx2"/>
                </a:solidFill>
              </a:rPr>
              <a:t>统计各省学生入学成绩的最低分、最高分和平均分</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⑻ </a:t>
            </a:r>
            <a:r>
              <a:rPr kumimoji="0" lang="zh-CN" altLang="en-US" sz="2000" dirty="0" smtClean="0">
                <a:solidFill>
                  <a:schemeClr val="tx2"/>
                </a:solidFill>
              </a:rPr>
              <a:t>列出每位学生的学号、姓名及其所选课程的课程名称和成绩</a:t>
            </a:r>
            <a:r>
              <a:rPr kumimoji="0" lang="en-US" altLang="zh-CN" sz="2000" dirty="0" smtClean="0">
                <a:solidFill>
                  <a:schemeClr val="tx2"/>
                </a:solidFill>
              </a:rPr>
              <a:t> </a:t>
            </a:r>
          </a:p>
        </p:txBody>
      </p:sp>
      <p:sp>
        <p:nvSpPr>
          <p:cNvPr id="7" name="文本框 1"/>
          <p:cNvSpPr txBox="1"/>
          <p:nvPr/>
        </p:nvSpPr>
        <p:spPr>
          <a:xfrm>
            <a:off x="468313" y="3668713"/>
            <a:ext cx="8567737" cy="400050"/>
          </a:xfrm>
          <a:prstGeom prst="rect">
            <a:avLst/>
          </a:prstGeom>
          <a:solidFill>
            <a:schemeClr val="accent6">
              <a:lumMod val="60000"/>
              <a:lumOff val="40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t>Select </a:t>
            </a:r>
            <a:r>
              <a:rPr kumimoji="0" lang="en-US" altLang="zh-CN" sz="2000" dirty="0" err="1" smtClean="0"/>
              <a:t>Sno</a:t>
            </a:r>
            <a:r>
              <a:rPr kumimoji="0" lang="en-US" altLang="zh-CN" sz="2000" dirty="0" smtClean="0"/>
              <a:t> AS </a:t>
            </a:r>
            <a:r>
              <a:rPr kumimoji="0" lang="zh-CN" altLang="zh-CN" sz="2000" dirty="0" smtClean="0"/>
              <a:t>学号</a:t>
            </a:r>
            <a:r>
              <a:rPr kumimoji="0" lang="en-US" altLang="zh-CN" sz="2000" dirty="0" smtClean="0"/>
              <a:t>, </a:t>
            </a:r>
            <a:r>
              <a:rPr kumimoji="0" lang="en-US" altLang="zh-CN" sz="2000" dirty="0" err="1" smtClean="0"/>
              <a:t>Sname</a:t>
            </a:r>
            <a:r>
              <a:rPr kumimoji="0" lang="en-US" altLang="zh-CN" sz="2000" dirty="0" smtClean="0"/>
              <a:t> AS </a:t>
            </a:r>
            <a:r>
              <a:rPr kumimoji="0" lang="zh-CN" altLang="zh-CN" sz="2000" dirty="0" smtClean="0"/>
              <a:t>姓名</a:t>
            </a:r>
            <a:r>
              <a:rPr kumimoji="0" lang="en-US" altLang="zh-CN" sz="2000" dirty="0" smtClean="0"/>
              <a:t>, Phone AS </a:t>
            </a:r>
            <a:r>
              <a:rPr kumimoji="0" lang="zh-CN" altLang="zh-CN" sz="2000" dirty="0" smtClean="0"/>
              <a:t>联系电话</a:t>
            </a:r>
            <a:r>
              <a:rPr kumimoji="0" lang="en-US" altLang="zh-CN" sz="2000" dirty="0" smtClean="0"/>
              <a:t> From Student</a:t>
            </a:r>
            <a:endParaRPr lang="zh-CN" altLang="en-US" sz="2000" dirty="0" smtClean="0"/>
          </a:p>
        </p:txBody>
      </p:sp>
      <p:sp>
        <p:nvSpPr>
          <p:cNvPr id="8" name="Rectangle 5"/>
          <p:cNvSpPr>
            <a:spLocks noChangeArrowheads="1"/>
          </p:cNvSpPr>
          <p:nvPr/>
        </p:nvSpPr>
        <p:spPr bwMode="auto">
          <a:xfrm>
            <a:off x="468313" y="1557338"/>
            <a:ext cx="73437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spcAft>
                <a:spcPct val="20000"/>
              </a:spcAft>
              <a:defRPr/>
            </a:pPr>
            <a:r>
              <a:rPr lang="en-US" altLang="zh-CN" sz="2400" b="1" dirty="0">
                <a:solidFill>
                  <a:srgbClr val="FF00FF"/>
                </a:solidFill>
                <a:latin typeface="Arial" panose="020B0604020202020204" pitchFamily="34" charset="0"/>
              </a:rPr>
              <a:t>【</a:t>
            </a:r>
            <a:r>
              <a:rPr lang="zh-CN" altLang="en-US" sz="2400" b="1" dirty="0">
                <a:solidFill>
                  <a:srgbClr val="FF00FF"/>
                </a:solidFill>
                <a:latin typeface="Arial" panose="020B0604020202020204" pitchFamily="34" charset="0"/>
              </a:rPr>
              <a:t>例</a:t>
            </a:r>
            <a:r>
              <a:rPr lang="en-US" altLang="zh-CN" sz="2400" b="1" dirty="0">
                <a:solidFill>
                  <a:srgbClr val="FF00FF"/>
                </a:solidFill>
                <a:latin typeface="Arial" panose="020B0604020202020204" pitchFamily="34" charset="0"/>
              </a:rPr>
              <a:t>10-1】</a:t>
            </a:r>
            <a:r>
              <a:rPr lang="zh-CN" altLang="zh-CN" sz="2400" dirty="0">
                <a:solidFill>
                  <a:srgbClr val="FF00FF"/>
                </a:solidFill>
                <a:latin typeface="Arial" panose="020B0604020202020204" pitchFamily="34" charset="0"/>
              </a:rPr>
              <a:t>学生管理系统包含</a:t>
            </a:r>
            <a:r>
              <a:rPr lang="en-US" altLang="zh-CN" sz="2400" dirty="0">
                <a:solidFill>
                  <a:srgbClr val="FF00FF"/>
                </a:solidFill>
                <a:latin typeface="Arial" panose="020B0604020202020204" pitchFamily="34" charset="0"/>
              </a:rPr>
              <a:t>3</a:t>
            </a:r>
            <a:r>
              <a:rPr lang="zh-CN" altLang="zh-CN" sz="2400" dirty="0">
                <a:solidFill>
                  <a:srgbClr val="FF00FF"/>
                </a:solidFill>
                <a:latin typeface="Arial" panose="020B0604020202020204" pitchFamily="34" charset="0"/>
              </a:rPr>
              <a:t>张表：</a:t>
            </a:r>
            <a:endParaRPr lang="en-US" altLang="zh-CN" sz="2400" dirty="0">
              <a:solidFill>
                <a:srgbClr val="FF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6372" name="Text Box 4"/>
          <p:cNvSpPr txBox="1">
            <a:spLocks noChangeArrowheads="1"/>
          </p:cNvSpPr>
          <p:nvPr/>
        </p:nvSpPr>
        <p:spPr bwMode="auto">
          <a:xfrm>
            <a:off x="468313" y="2060575"/>
            <a:ext cx="8567737"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t>Student(</a:t>
            </a:r>
            <a:r>
              <a:rPr kumimoji="0" lang="en-US" altLang="zh-CN" sz="2000" dirty="0" err="1" smtClean="0"/>
              <a:t>Sno,Sname,Sex,Birthday,Native,Phone,EnrollingScore</a:t>
            </a:r>
            <a:r>
              <a:rPr kumimoji="0" lang="en-US" altLang="zh-CN" sz="2000" dirty="0" smtClean="0"/>
              <a:t>)</a:t>
            </a:r>
            <a:r>
              <a:rPr kumimoji="0" lang="zh-CN" altLang="en-US" sz="2000" dirty="0" smtClean="0"/>
              <a:t>，各字段含义依次为：学号、姓名、性别、出生日期、籍贯、联系电话、入学成绩。</a:t>
            </a:r>
            <a:endParaRPr kumimoji="0" lang="en-US" altLang="zh-CN" sz="2000" dirty="0" smtClean="0"/>
          </a:p>
          <a:p>
            <a:pPr eaLnBrk="1" hangingPunct="1">
              <a:defRPr/>
            </a:pPr>
            <a:r>
              <a:rPr kumimoji="0" lang="en-US" altLang="zh-CN" sz="2000" dirty="0" smtClean="0"/>
              <a:t>Course(</a:t>
            </a:r>
            <a:r>
              <a:rPr kumimoji="0" lang="en-US" altLang="zh-CN" sz="2000" dirty="0" err="1" smtClean="0"/>
              <a:t>Cno,Cname,Ctype,Period,Credit</a:t>
            </a:r>
            <a:r>
              <a:rPr kumimoji="0" lang="en-US" altLang="zh-CN" sz="2000" dirty="0" smtClean="0"/>
              <a:t>)</a:t>
            </a:r>
            <a:r>
              <a:rPr kumimoji="0" lang="zh-CN" altLang="en-US" sz="2000" dirty="0" smtClean="0"/>
              <a:t>，各字段含义依次为：课程号、课程名、课程性质、学时、学分。</a:t>
            </a:r>
            <a:endParaRPr kumimoji="0" lang="en-US" altLang="zh-CN" sz="2000" dirty="0" smtClean="0"/>
          </a:p>
          <a:p>
            <a:pPr eaLnBrk="1" hangingPunct="1">
              <a:defRPr/>
            </a:pPr>
            <a:r>
              <a:rPr kumimoji="0" lang="en-US" altLang="zh-CN" sz="2000" dirty="0" smtClean="0"/>
              <a:t>SC(</a:t>
            </a:r>
            <a:r>
              <a:rPr kumimoji="0" lang="en-US" altLang="zh-CN" sz="2000" dirty="0" err="1" smtClean="0"/>
              <a:t>Sno,Cno,Score</a:t>
            </a:r>
            <a:r>
              <a:rPr kumimoji="0" lang="en-US" altLang="zh-CN" sz="2000" dirty="0" smtClean="0"/>
              <a:t>)</a:t>
            </a:r>
            <a:r>
              <a:rPr kumimoji="0" lang="zh-CN" altLang="en-US" sz="2000" dirty="0" smtClean="0"/>
              <a:t>，各字段含义依次为：学号、课程号、成绩。</a:t>
            </a:r>
            <a:endParaRPr kumimoji="0" lang="en-US" altLang="zh-CN" sz="2000" dirty="0" smtClean="0"/>
          </a:p>
          <a:p>
            <a:pPr eaLnBrk="1" hangingPunct="1">
              <a:spcBef>
                <a:spcPct val="50000"/>
              </a:spcBef>
              <a:defRPr/>
            </a:pPr>
            <a:r>
              <a:rPr kumimoji="0" lang="en-US" altLang="zh-CN" sz="2000" dirty="0" smtClean="0">
                <a:solidFill>
                  <a:schemeClr val="tx2"/>
                </a:solidFill>
              </a:rPr>
              <a:t>⑴ </a:t>
            </a:r>
            <a:r>
              <a:rPr kumimoji="0" lang="zh-CN" altLang="en-US" sz="2000" dirty="0" smtClean="0">
                <a:solidFill>
                  <a:schemeClr val="tx2"/>
                </a:solidFill>
              </a:rPr>
              <a:t>列出所有学生的基本信息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⑵ </a:t>
            </a:r>
            <a:r>
              <a:rPr kumimoji="0" lang="zh-CN" altLang="en-US" sz="2000" dirty="0" smtClean="0">
                <a:solidFill>
                  <a:schemeClr val="tx2"/>
                </a:solidFill>
              </a:rPr>
              <a:t>列出所有学生的学号、姓名和联系电话，并用相应的中文作为标题</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⑶ </a:t>
            </a:r>
            <a:r>
              <a:rPr kumimoji="0" lang="zh-CN" altLang="en-US" sz="2000" dirty="0" smtClean="0">
                <a:solidFill>
                  <a:schemeClr val="tx2"/>
                </a:solidFill>
              </a:rPr>
              <a:t>列出入学成绩在</a:t>
            </a:r>
            <a:r>
              <a:rPr kumimoji="0" lang="en-US" altLang="zh-CN" sz="2000" dirty="0" smtClean="0">
                <a:solidFill>
                  <a:schemeClr val="tx2"/>
                </a:solidFill>
              </a:rPr>
              <a:t>580-600</a:t>
            </a:r>
            <a:r>
              <a:rPr kumimoji="0" lang="zh-CN" altLang="en-US" sz="2000" dirty="0" smtClean="0">
                <a:solidFill>
                  <a:schemeClr val="tx2"/>
                </a:solidFill>
              </a:rPr>
              <a:t>之间的学生信息，并按入学成绩升序排序</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⑷ </a:t>
            </a:r>
            <a:r>
              <a:rPr kumimoji="0" lang="zh-CN" altLang="en-US" sz="2000" dirty="0" smtClean="0">
                <a:solidFill>
                  <a:schemeClr val="tx2"/>
                </a:solidFill>
              </a:rPr>
              <a:t>列出河北籍学生的学号、姓名和年龄</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⑸ </a:t>
            </a:r>
            <a:r>
              <a:rPr kumimoji="0" lang="zh-CN" altLang="en-US" sz="2000" dirty="0" smtClean="0">
                <a:solidFill>
                  <a:schemeClr val="tx2"/>
                </a:solidFill>
              </a:rPr>
              <a:t>列出河北籍和山东籍学生的学号、姓名、入学成绩</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⑹ </a:t>
            </a:r>
            <a:r>
              <a:rPr kumimoji="0" lang="zh-CN" altLang="en-US" sz="2000" dirty="0" smtClean="0">
                <a:solidFill>
                  <a:schemeClr val="tx2"/>
                </a:solidFill>
              </a:rPr>
              <a:t>列出所有姓赵的学生的基本信息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⑺ </a:t>
            </a:r>
            <a:r>
              <a:rPr kumimoji="0" lang="zh-CN" altLang="en-US" sz="2000" dirty="0" smtClean="0">
                <a:solidFill>
                  <a:schemeClr val="tx2"/>
                </a:solidFill>
              </a:rPr>
              <a:t>统计各省学生入学成绩的最低分、最高分和平均分</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⑻ </a:t>
            </a:r>
            <a:r>
              <a:rPr kumimoji="0" lang="zh-CN" altLang="en-US" sz="2000" dirty="0" smtClean="0">
                <a:solidFill>
                  <a:schemeClr val="tx2"/>
                </a:solidFill>
              </a:rPr>
              <a:t>列出每位学生的学号、姓名及其所选课程的课程名称和成绩</a:t>
            </a:r>
            <a:r>
              <a:rPr kumimoji="0" lang="en-US" altLang="zh-CN" sz="2000" dirty="0" smtClean="0">
                <a:solidFill>
                  <a:schemeClr val="tx2"/>
                </a:solidFill>
              </a:rPr>
              <a:t> </a:t>
            </a:r>
          </a:p>
        </p:txBody>
      </p:sp>
      <p:sp>
        <p:nvSpPr>
          <p:cNvPr id="7" name="文本框 1"/>
          <p:cNvSpPr txBox="1"/>
          <p:nvPr/>
        </p:nvSpPr>
        <p:spPr>
          <a:xfrm>
            <a:off x="468313" y="3668713"/>
            <a:ext cx="8567737" cy="676275"/>
          </a:xfrm>
          <a:prstGeom prst="rect">
            <a:avLst/>
          </a:prstGeom>
          <a:solidFill>
            <a:schemeClr val="accent6">
              <a:lumMod val="60000"/>
              <a:lumOff val="40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lang="en-US" altLang="zh-CN" sz="1900" dirty="0" smtClean="0"/>
              <a:t>Select * From Student Where </a:t>
            </a:r>
            <a:r>
              <a:rPr lang="en-US" altLang="zh-CN" sz="1900" dirty="0" err="1" smtClean="0"/>
              <a:t>EnrollingScore</a:t>
            </a:r>
            <a:r>
              <a:rPr lang="en-US" altLang="zh-CN" sz="1900" dirty="0" smtClean="0"/>
              <a:t>&gt;=580 And </a:t>
            </a:r>
            <a:r>
              <a:rPr lang="en-US" altLang="zh-CN" sz="1900" dirty="0" err="1" smtClean="0"/>
              <a:t>EnrollingScore</a:t>
            </a:r>
            <a:r>
              <a:rPr lang="en-US" altLang="zh-CN" sz="1900" dirty="0" smtClean="0"/>
              <a:t>&lt;=600 </a:t>
            </a:r>
            <a:endParaRPr lang="zh-CN" altLang="zh-CN" sz="1900" dirty="0" smtClean="0"/>
          </a:p>
          <a:p>
            <a:pPr eaLnBrk="1" hangingPunct="1">
              <a:defRPr/>
            </a:pPr>
            <a:r>
              <a:rPr lang="en-US" altLang="zh-CN" sz="1900" dirty="0" smtClean="0"/>
              <a:t>Order By </a:t>
            </a:r>
            <a:r>
              <a:rPr lang="en-US" altLang="zh-CN" sz="1900" dirty="0" err="1" smtClean="0"/>
              <a:t>EnrollingScore</a:t>
            </a:r>
            <a:endParaRPr lang="zh-CN" altLang="en-US" sz="1900" dirty="0" smtClean="0"/>
          </a:p>
        </p:txBody>
      </p:sp>
      <p:sp>
        <p:nvSpPr>
          <p:cNvPr id="8" name="文本框 1"/>
          <p:cNvSpPr txBox="1"/>
          <p:nvPr/>
        </p:nvSpPr>
        <p:spPr>
          <a:xfrm>
            <a:off x="468313" y="4724400"/>
            <a:ext cx="8567737" cy="708025"/>
          </a:xfrm>
          <a:prstGeom prst="rect">
            <a:avLst/>
          </a:prstGeom>
          <a:solidFill>
            <a:schemeClr val="accent6">
              <a:lumMod val="60000"/>
              <a:lumOff val="40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lang="en-US" altLang="zh-CN" sz="2000" dirty="0" smtClean="0"/>
              <a:t>Select * From Student Where </a:t>
            </a:r>
            <a:r>
              <a:rPr lang="en-US" altLang="zh-CN" sz="2000" dirty="0" err="1" smtClean="0"/>
              <a:t>EnrollingScore</a:t>
            </a:r>
            <a:r>
              <a:rPr lang="en-US" altLang="zh-CN" sz="2000" dirty="0" smtClean="0"/>
              <a:t> Between 580 And 600 </a:t>
            </a:r>
          </a:p>
          <a:p>
            <a:pPr eaLnBrk="1" hangingPunct="1">
              <a:defRPr/>
            </a:pPr>
            <a:r>
              <a:rPr lang="en-US" altLang="zh-CN" sz="2000" dirty="0" smtClean="0"/>
              <a:t>Order By </a:t>
            </a:r>
            <a:r>
              <a:rPr lang="en-US" altLang="zh-CN" sz="2000" dirty="0" err="1" smtClean="0"/>
              <a:t>EnrollingScore</a:t>
            </a:r>
            <a:endParaRPr lang="zh-CN" altLang="en-US" sz="2000" dirty="0" smtClean="0"/>
          </a:p>
        </p:txBody>
      </p:sp>
      <p:sp>
        <p:nvSpPr>
          <p:cNvPr id="9" name="Rectangle 5"/>
          <p:cNvSpPr>
            <a:spLocks noChangeArrowheads="1"/>
          </p:cNvSpPr>
          <p:nvPr/>
        </p:nvSpPr>
        <p:spPr bwMode="auto">
          <a:xfrm>
            <a:off x="468313" y="1557338"/>
            <a:ext cx="73437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spcAft>
                <a:spcPct val="20000"/>
              </a:spcAft>
              <a:defRPr/>
            </a:pPr>
            <a:r>
              <a:rPr lang="en-US" altLang="zh-CN" sz="2400" b="1" dirty="0">
                <a:solidFill>
                  <a:srgbClr val="FF00FF"/>
                </a:solidFill>
                <a:latin typeface="Arial" panose="020B0604020202020204" pitchFamily="34" charset="0"/>
              </a:rPr>
              <a:t>【</a:t>
            </a:r>
            <a:r>
              <a:rPr lang="zh-CN" altLang="en-US" sz="2400" b="1" dirty="0">
                <a:solidFill>
                  <a:srgbClr val="FF00FF"/>
                </a:solidFill>
                <a:latin typeface="Arial" panose="020B0604020202020204" pitchFamily="34" charset="0"/>
              </a:rPr>
              <a:t>例</a:t>
            </a:r>
            <a:r>
              <a:rPr lang="en-US" altLang="zh-CN" sz="2400" b="1" dirty="0">
                <a:solidFill>
                  <a:srgbClr val="FF00FF"/>
                </a:solidFill>
                <a:latin typeface="Arial" panose="020B0604020202020204" pitchFamily="34" charset="0"/>
              </a:rPr>
              <a:t>10-1】</a:t>
            </a:r>
            <a:r>
              <a:rPr lang="zh-CN" altLang="zh-CN" sz="2400" dirty="0">
                <a:solidFill>
                  <a:srgbClr val="FF00FF"/>
                </a:solidFill>
                <a:latin typeface="Arial" panose="020B0604020202020204" pitchFamily="34" charset="0"/>
              </a:rPr>
              <a:t>学生管理系统包含</a:t>
            </a:r>
            <a:r>
              <a:rPr lang="en-US" altLang="zh-CN" sz="2400" dirty="0">
                <a:solidFill>
                  <a:srgbClr val="FF00FF"/>
                </a:solidFill>
                <a:latin typeface="Arial" panose="020B0604020202020204" pitchFamily="34" charset="0"/>
              </a:rPr>
              <a:t>3</a:t>
            </a:r>
            <a:r>
              <a:rPr lang="zh-CN" altLang="zh-CN" sz="2400" dirty="0">
                <a:solidFill>
                  <a:srgbClr val="FF00FF"/>
                </a:solidFill>
                <a:latin typeface="Arial" panose="020B0604020202020204" pitchFamily="34" charset="0"/>
              </a:rPr>
              <a:t>张表：</a:t>
            </a:r>
            <a:endParaRPr lang="en-US" altLang="zh-CN" sz="2400" dirty="0">
              <a:solidFill>
                <a:srgbClr val="FF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6372" name="Text Box 4"/>
          <p:cNvSpPr txBox="1">
            <a:spLocks noChangeArrowheads="1"/>
          </p:cNvSpPr>
          <p:nvPr/>
        </p:nvSpPr>
        <p:spPr bwMode="auto">
          <a:xfrm>
            <a:off x="468313" y="2060575"/>
            <a:ext cx="8567737"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t>Student(</a:t>
            </a:r>
            <a:r>
              <a:rPr kumimoji="0" lang="en-US" altLang="zh-CN" sz="2000" dirty="0" err="1" smtClean="0"/>
              <a:t>Sno,Sname,Sex,Birthday,Native,Phone,EnrollingScore</a:t>
            </a:r>
            <a:r>
              <a:rPr kumimoji="0" lang="en-US" altLang="zh-CN" sz="2000" dirty="0" smtClean="0"/>
              <a:t>)</a:t>
            </a:r>
            <a:r>
              <a:rPr kumimoji="0" lang="zh-CN" altLang="en-US" sz="2000" dirty="0" smtClean="0"/>
              <a:t>，各字段含义依次为：学号、姓名、性别、出生日期、籍贯、联系电话、入学成绩。</a:t>
            </a:r>
            <a:endParaRPr kumimoji="0" lang="en-US" altLang="zh-CN" sz="2000" dirty="0" smtClean="0"/>
          </a:p>
          <a:p>
            <a:pPr eaLnBrk="1" hangingPunct="1">
              <a:defRPr/>
            </a:pPr>
            <a:r>
              <a:rPr kumimoji="0" lang="en-US" altLang="zh-CN" sz="2000" dirty="0" smtClean="0"/>
              <a:t>Course(</a:t>
            </a:r>
            <a:r>
              <a:rPr kumimoji="0" lang="en-US" altLang="zh-CN" sz="2000" dirty="0" err="1" smtClean="0"/>
              <a:t>Cno,Cname,Ctype,Period,Credit</a:t>
            </a:r>
            <a:r>
              <a:rPr kumimoji="0" lang="en-US" altLang="zh-CN" sz="2000" dirty="0" smtClean="0"/>
              <a:t>)</a:t>
            </a:r>
            <a:r>
              <a:rPr kumimoji="0" lang="zh-CN" altLang="en-US" sz="2000" dirty="0" smtClean="0"/>
              <a:t>，各字段含义依次为：课程号、课程名、课程性质、学时、学分。</a:t>
            </a:r>
            <a:endParaRPr kumimoji="0" lang="en-US" altLang="zh-CN" sz="2000" dirty="0" smtClean="0"/>
          </a:p>
          <a:p>
            <a:pPr eaLnBrk="1" hangingPunct="1">
              <a:defRPr/>
            </a:pPr>
            <a:r>
              <a:rPr kumimoji="0" lang="en-US" altLang="zh-CN" sz="2000" dirty="0" smtClean="0"/>
              <a:t>SC(</a:t>
            </a:r>
            <a:r>
              <a:rPr kumimoji="0" lang="en-US" altLang="zh-CN" sz="2000" dirty="0" err="1" smtClean="0"/>
              <a:t>Sno,Cno,Score</a:t>
            </a:r>
            <a:r>
              <a:rPr kumimoji="0" lang="en-US" altLang="zh-CN" sz="2000" dirty="0" smtClean="0"/>
              <a:t>)</a:t>
            </a:r>
            <a:r>
              <a:rPr kumimoji="0" lang="zh-CN" altLang="en-US" sz="2000" dirty="0" smtClean="0"/>
              <a:t>，各字段含义依次为：学号、课程号、成绩。</a:t>
            </a:r>
            <a:endParaRPr kumimoji="0" lang="en-US" altLang="zh-CN" sz="2000" dirty="0" smtClean="0"/>
          </a:p>
          <a:p>
            <a:pPr eaLnBrk="1" hangingPunct="1">
              <a:spcBef>
                <a:spcPct val="50000"/>
              </a:spcBef>
              <a:defRPr/>
            </a:pPr>
            <a:r>
              <a:rPr kumimoji="0" lang="en-US" altLang="zh-CN" sz="2000" dirty="0" smtClean="0">
                <a:solidFill>
                  <a:schemeClr val="tx2"/>
                </a:solidFill>
              </a:rPr>
              <a:t>⑴ </a:t>
            </a:r>
            <a:r>
              <a:rPr kumimoji="0" lang="zh-CN" altLang="en-US" sz="2000" dirty="0" smtClean="0">
                <a:solidFill>
                  <a:schemeClr val="tx2"/>
                </a:solidFill>
              </a:rPr>
              <a:t>列出所有学生的基本信息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⑵ </a:t>
            </a:r>
            <a:r>
              <a:rPr kumimoji="0" lang="zh-CN" altLang="en-US" sz="2000" dirty="0" smtClean="0">
                <a:solidFill>
                  <a:schemeClr val="tx2"/>
                </a:solidFill>
              </a:rPr>
              <a:t>列出所有学生的学号、姓名和联系电话，并用相应的中文作为标题</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⑶ </a:t>
            </a:r>
            <a:r>
              <a:rPr kumimoji="0" lang="zh-CN" altLang="en-US" sz="2000" dirty="0" smtClean="0">
                <a:solidFill>
                  <a:schemeClr val="tx2"/>
                </a:solidFill>
              </a:rPr>
              <a:t>列出入学成绩在</a:t>
            </a:r>
            <a:r>
              <a:rPr kumimoji="0" lang="en-US" altLang="zh-CN" sz="2000" dirty="0" smtClean="0">
                <a:solidFill>
                  <a:schemeClr val="tx2"/>
                </a:solidFill>
              </a:rPr>
              <a:t>580-600</a:t>
            </a:r>
            <a:r>
              <a:rPr kumimoji="0" lang="zh-CN" altLang="en-US" sz="2000" dirty="0" smtClean="0">
                <a:solidFill>
                  <a:schemeClr val="tx2"/>
                </a:solidFill>
              </a:rPr>
              <a:t>之间的学生信息，并按入学成绩升序排序</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⑷ </a:t>
            </a:r>
            <a:r>
              <a:rPr kumimoji="0" lang="zh-CN" altLang="en-US" sz="2000" dirty="0" smtClean="0">
                <a:solidFill>
                  <a:schemeClr val="tx2"/>
                </a:solidFill>
              </a:rPr>
              <a:t>列出河北籍学生的学号、姓名和年龄</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⑸ </a:t>
            </a:r>
            <a:r>
              <a:rPr kumimoji="0" lang="zh-CN" altLang="en-US" sz="2000" dirty="0" smtClean="0">
                <a:solidFill>
                  <a:schemeClr val="tx2"/>
                </a:solidFill>
              </a:rPr>
              <a:t>列出河北籍和山东籍学生的学号、姓名、入学成绩</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⑹ </a:t>
            </a:r>
            <a:r>
              <a:rPr kumimoji="0" lang="zh-CN" altLang="en-US" sz="2000" dirty="0" smtClean="0">
                <a:solidFill>
                  <a:schemeClr val="tx2"/>
                </a:solidFill>
              </a:rPr>
              <a:t>列出所有姓赵的学生的基本信息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⑺ </a:t>
            </a:r>
            <a:r>
              <a:rPr kumimoji="0" lang="zh-CN" altLang="en-US" sz="2000" dirty="0" smtClean="0">
                <a:solidFill>
                  <a:schemeClr val="tx2"/>
                </a:solidFill>
              </a:rPr>
              <a:t>统计各省学生入学成绩的最低分、最高分和平均分</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⑻ </a:t>
            </a:r>
            <a:r>
              <a:rPr kumimoji="0" lang="zh-CN" altLang="en-US" sz="2000" dirty="0" smtClean="0">
                <a:solidFill>
                  <a:schemeClr val="tx2"/>
                </a:solidFill>
              </a:rPr>
              <a:t>列出每位学生的学号、姓名及其所选课程的课程名称和成绩</a:t>
            </a:r>
            <a:r>
              <a:rPr kumimoji="0" lang="en-US" altLang="zh-CN" sz="2000" dirty="0" smtClean="0">
                <a:solidFill>
                  <a:schemeClr val="tx2"/>
                </a:solidFill>
              </a:rPr>
              <a:t> </a:t>
            </a:r>
          </a:p>
        </p:txBody>
      </p:sp>
      <p:sp>
        <p:nvSpPr>
          <p:cNvPr id="7" name="文本框 1"/>
          <p:cNvSpPr txBox="1"/>
          <p:nvPr/>
        </p:nvSpPr>
        <p:spPr>
          <a:xfrm>
            <a:off x="468313" y="3668713"/>
            <a:ext cx="8567737" cy="676275"/>
          </a:xfrm>
          <a:prstGeom prst="rect">
            <a:avLst/>
          </a:prstGeom>
          <a:solidFill>
            <a:schemeClr val="accent6">
              <a:lumMod val="60000"/>
              <a:lumOff val="40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lang="en-US" altLang="zh-CN" sz="1900" dirty="0" smtClean="0"/>
              <a:t>Select </a:t>
            </a:r>
            <a:r>
              <a:rPr lang="en-US" altLang="zh-CN" sz="1900" dirty="0" err="1" smtClean="0"/>
              <a:t>Sno</a:t>
            </a:r>
            <a:r>
              <a:rPr lang="en-US" altLang="zh-CN" sz="1900" dirty="0" smtClean="0"/>
              <a:t>, </a:t>
            </a:r>
            <a:r>
              <a:rPr lang="en-US" altLang="zh-CN" sz="1900" dirty="0" err="1" smtClean="0"/>
              <a:t>Sname</a:t>
            </a:r>
            <a:r>
              <a:rPr lang="en-US" altLang="zh-CN" sz="1900" dirty="0" smtClean="0"/>
              <a:t>, Year(</a:t>
            </a:r>
            <a:r>
              <a:rPr lang="en-US" altLang="zh-CN" sz="1900" dirty="0" err="1" smtClean="0"/>
              <a:t>getDate</a:t>
            </a:r>
            <a:r>
              <a:rPr lang="en-US" altLang="zh-CN" sz="1900" dirty="0" smtClean="0"/>
              <a:t>())-Year(Birthday) From Student Where Native='</a:t>
            </a:r>
            <a:r>
              <a:rPr lang="zh-CN" altLang="en-US" sz="1900" dirty="0" smtClean="0"/>
              <a:t>河北</a:t>
            </a:r>
            <a:r>
              <a:rPr lang="en-US" altLang="zh-CN" sz="1900" dirty="0" smtClean="0"/>
              <a:t>'</a:t>
            </a:r>
            <a:endParaRPr lang="zh-CN" altLang="en-US" sz="1900" dirty="0" smtClean="0"/>
          </a:p>
        </p:txBody>
      </p:sp>
      <p:sp>
        <p:nvSpPr>
          <p:cNvPr id="8" name="Rectangle 5"/>
          <p:cNvSpPr>
            <a:spLocks noChangeArrowheads="1"/>
          </p:cNvSpPr>
          <p:nvPr/>
        </p:nvSpPr>
        <p:spPr bwMode="auto">
          <a:xfrm>
            <a:off x="468313" y="1557338"/>
            <a:ext cx="73437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spcAft>
                <a:spcPct val="20000"/>
              </a:spcAft>
              <a:defRPr/>
            </a:pPr>
            <a:r>
              <a:rPr lang="en-US" altLang="zh-CN" sz="2400" b="1" dirty="0">
                <a:solidFill>
                  <a:srgbClr val="FF00FF"/>
                </a:solidFill>
                <a:latin typeface="Arial" panose="020B0604020202020204" pitchFamily="34" charset="0"/>
              </a:rPr>
              <a:t>【</a:t>
            </a:r>
            <a:r>
              <a:rPr lang="zh-CN" altLang="en-US" sz="2400" b="1" dirty="0">
                <a:solidFill>
                  <a:srgbClr val="FF00FF"/>
                </a:solidFill>
                <a:latin typeface="Arial" panose="020B0604020202020204" pitchFamily="34" charset="0"/>
              </a:rPr>
              <a:t>例</a:t>
            </a:r>
            <a:r>
              <a:rPr lang="en-US" altLang="zh-CN" sz="2400" b="1" dirty="0">
                <a:solidFill>
                  <a:srgbClr val="FF00FF"/>
                </a:solidFill>
                <a:latin typeface="Arial" panose="020B0604020202020204" pitchFamily="34" charset="0"/>
              </a:rPr>
              <a:t>10-1】</a:t>
            </a:r>
            <a:r>
              <a:rPr lang="zh-CN" altLang="zh-CN" sz="2400" dirty="0">
                <a:solidFill>
                  <a:srgbClr val="FF00FF"/>
                </a:solidFill>
                <a:latin typeface="Arial" panose="020B0604020202020204" pitchFamily="34" charset="0"/>
              </a:rPr>
              <a:t>学生管理系统包含</a:t>
            </a:r>
            <a:r>
              <a:rPr lang="en-US" altLang="zh-CN" sz="2400" dirty="0">
                <a:solidFill>
                  <a:srgbClr val="FF00FF"/>
                </a:solidFill>
                <a:latin typeface="Arial" panose="020B0604020202020204" pitchFamily="34" charset="0"/>
              </a:rPr>
              <a:t>3</a:t>
            </a:r>
            <a:r>
              <a:rPr lang="zh-CN" altLang="zh-CN" sz="2400" dirty="0">
                <a:solidFill>
                  <a:srgbClr val="FF00FF"/>
                </a:solidFill>
                <a:latin typeface="Arial" panose="020B0604020202020204" pitchFamily="34" charset="0"/>
              </a:rPr>
              <a:t>张表：</a:t>
            </a:r>
            <a:endParaRPr lang="en-US" altLang="zh-CN" sz="2400" dirty="0">
              <a:solidFill>
                <a:srgbClr val="FF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6372" name="Text Box 4"/>
          <p:cNvSpPr txBox="1">
            <a:spLocks noChangeArrowheads="1"/>
          </p:cNvSpPr>
          <p:nvPr/>
        </p:nvSpPr>
        <p:spPr bwMode="auto">
          <a:xfrm>
            <a:off x="468313" y="2060575"/>
            <a:ext cx="8567737"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t>Student(</a:t>
            </a:r>
            <a:r>
              <a:rPr kumimoji="0" lang="en-US" altLang="zh-CN" sz="2000" dirty="0" err="1" smtClean="0"/>
              <a:t>Sno,Sname,Sex,Birthday,Native,Phone,EnrollingScore</a:t>
            </a:r>
            <a:r>
              <a:rPr kumimoji="0" lang="en-US" altLang="zh-CN" sz="2000" dirty="0" smtClean="0"/>
              <a:t>)</a:t>
            </a:r>
            <a:r>
              <a:rPr kumimoji="0" lang="zh-CN" altLang="en-US" sz="2000" dirty="0" smtClean="0"/>
              <a:t>，各字段含义依次为：学号、姓名、性别、出生日期、籍贯、联系电话、入学成绩。</a:t>
            </a:r>
            <a:endParaRPr kumimoji="0" lang="en-US" altLang="zh-CN" sz="2000" dirty="0" smtClean="0"/>
          </a:p>
          <a:p>
            <a:pPr eaLnBrk="1" hangingPunct="1">
              <a:defRPr/>
            </a:pPr>
            <a:r>
              <a:rPr kumimoji="0" lang="en-US" altLang="zh-CN" sz="2000" dirty="0" smtClean="0"/>
              <a:t>Course(</a:t>
            </a:r>
            <a:r>
              <a:rPr kumimoji="0" lang="en-US" altLang="zh-CN" sz="2000" dirty="0" err="1" smtClean="0"/>
              <a:t>Cno,Cname,Ctype,Period,Credit</a:t>
            </a:r>
            <a:r>
              <a:rPr kumimoji="0" lang="en-US" altLang="zh-CN" sz="2000" dirty="0" smtClean="0"/>
              <a:t>)</a:t>
            </a:r>
            <a:r>
              <a:rPr kumimoji="0" lang="zh-CN" altLang="en-US" sz="2000" dirty="0" smtClean="0"/>
              <a:t>，各字段含义依次为：课程号、课程名、课程性质、学时、学分。</a:t>
            </a:r>
            <a:endParaRPr kumimoji="0" lang="en-US" altLang="zh-CN" sz="2000" dirty="0" smtClean="0"/>
          </a:p>
          <a:p>
            <a:pPr eaLnBrk="1" hangingPunct="1">
              <a:defRPr/>
            </a:pPr>
            <a:r>
              <a:rPr kumimoji="0" lang="en-US" altLang="zh-CN" sz="2000" dirty="0" smtClean="0"/>
              <a:t>SC(</a:t>
            </a:r>
            <a:r>
              <a:rPr kumimoji="0" lang="en-US" altLang="zh-CN" sz="2000" dirty="0" err="1" smtClean="0"/>
              <a:t>Sno,Cno,Score</a:t>
            </a:r>
            <a:r>
              <a:rPr kumimoji="0" lang="en-US" altLang="zh-CN" sz="2000" dirty="0" smtClean="0"/>
              <a:t>)</a:t>
            </a:r>
            <a:r>
              <a:rPr kumimoji="0" lang="zh-CN" altLang="en-US" sz="2000" dirty="0" smtClean="0"/>
              <a:t>，各字段含义依次为：学号、课程号、成绩。</a:t>
            </a:r>
            <a:endParaRPr kumimoji="0" lang="en-US" altLang="zh-CN" sz="2000" dirty="0" smtClean="0"/>
          </a:p>
          <a:p>
            <a:pPr eaLnBrk="1" hangingPunct="1">
              <a:spcBef>
                <a:spcPct val="50000"/>
              </a:spcBef>
              <a:defRPr/>
            </a:pPr>
            <a:r>
              <a:rPr kumimoji="0" lang="en-US" altLang="zh-CN" sz="2000" dirty="0" smtClean="0">
                <a:solidFill>
                  <a:schemeClr val="tx2"/>
                </a:solidFill>
              </a:rPr>
              <a:t>⑴ </a:t>
            </a:r>
            <a:r>
              <a:rPr kumimoji="0" lang="zh-CN" altLang="en-US" sz="2000" dirty="0" smtClean="0">
                <a:solidFill>
                  <a:schemeClr val="tx2"/>
                </a:solidFill>
              </a:rPr>
              <a:t>列出所有学生的基本信息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⑵ </a:t>
            </a:r>
            <a:r>
              <a:rPr kumimoji="0" lang="zh-CN" altLang="en-US" sz="2000" dirty="0" smtClean="0">
                <a:solidFill>
                  <a:schemeClr val="tx2"/>
                </a:solidFill>
              </a:rPr>
              <a:t>列出所有学生的学号、姓名和联系电话，并用相应的中文作为标题</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⑶ </a:t>
            </a:r>
            <a:r>
              <a:rPr kumimoji="0" lang="zh-CN" altLang="en-US" sz="2000" dirty="0" smtClean="0">
                <a:solidFill>
                  <a:schemeClr val="tx2"/>
                </a:solidFill>
              </a:rPr>
              <a:t>列出入学成绩在</a:t>
            </a:r>
            <a:r>
              <a:rPr kumimoji="0" lang="en-US" altLang="zh-CN" sz="2000" dirty="0" smtClean="0">
                <a:solidFill>
                  <a:schemeClr val="tx2"/>
                </a:solidFill>
              </a:rPr>
              <a:t>580-600</a:t>
            </a:r>
            <a:r>
              <a:rPr kumimoji="0" lang="zh-CN" altLang="en-US" sz="2000" dirty="0" smtClean="0">
                <a:solidFill>
                  <a:schemeClr val="tx2"/>
                </a:solidFill>
              </a:rPr>
              <a:t>之间的学生信息，并按入学成绩升序排序</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⑷ </a:t>
            </a:r>
            <a:r>
              <a:rPr kumimoji="0" lang="zh-CN" altLang="en-US" sz="2000" dirty="0" smtClean="0">
                <a:solidFill>
                  <a:schemeClr val="tx2"/>
                </a:solidFill>
              </a:rPr>
              <a:t>列出河北籍学生的学号、姓名和年龄</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⑸ </a:t>
            </a:r>
            <a:r>
              <a:rPr kumimoji="0" lang="zh-CN" altLang="en-US" sz="2000" dirty="0" smtClean="0">
                <a:solidFill>
                  <a:schemeClr val="tx2"/>
                </a:solidFill>
              </a:rPr>
              <a:t>列出河北籍和山东籍学生的学号、姓名、入学成绩</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⑹ </a:t>
            </a:r>
            <a:r>
              <a:rPr kumimoji="0" lang="zh-CN" altLang="en-US" sz="2000" dirty="0" smtClean="0">
                <a:solidFill>
                  <a:schemeClr val="tx2"/>
                </a:solidFill>
              </a:rPr>
              <a:t>列出所有姓赵的学生的基本信息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⑺ </a:t>
            </a:r>
            <a:r>
              <a:rPr kumimoji="0" lang="zh-CN" altLang="en-US" sz="2000" dirty="0" smtClean="0">
                <a:solidFill>
                  <a:schemeClr val="tx2"/>
                </a:solidFill>
              </a:rPr>
              <a:t>统计各省学生入学成绩的最低分、最高分和平均分</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⑻ </a:t>
            </a:r>
            <a:r>
              <a:rPr kumimoji="0" lang="zh-CN" altLang="en-US" sz="2000" dirty="0" smtClean="0">
                <a:solidFill>
                  <a:schemeClr val="tx2"/>
                </a:solidFill>
              </a:rPr>
              <a:t>列出每位学生的学号、姓名及其所选课程的课程名称和成绩</a:t>
            </a:r>
            <a:r>
              <a:rPr kumimoji="0" lang="en-US" altLang="zh-CN" sz="2000" dirty="0" smtClean="0">
                <a:solidFill>
                  <a:schemeClr val="tx2"/>
                </a:solidFill>
              </a:rPr>
              <a:t> </a:t>
            </a:r>
          </a:p>
        </p:txBody>
      </p:sp>
      <p:sp>
        <p:nvSpPr>
          <p:cNvPr id="7" name="文本框 1"/>
          <p:cNvSpPr txBox="1"/>
          <p:nvPr/>
        </p:nvSpPr>
        <p:spPr>
          <a:xfrm>
            <a:off x="468313" y="3668713"/>
            <a:ext cx="8567737" cy="708025"/>
          </a:xfrm>
          <a:prstGeom prst="rect">
            <a:avLst/>
          </a:prstGeom>
          <a:solidFill>
            <a:schemeClr val="accent6">
              <a:lumMod val="60000"/>
              <a:lumOff val="40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lang="en-US" altLang="zh-CN" sz="2000" dirty="0" smtClean="0"/>
              <a:t>Select </a:t>
            </a:r>
            <a:r>
              <a:rPr lang="en-US" altLang="zh-CN" sz="2000" dirty="0" err="1" smtClean="0"/>
              <a:t>Sno</a:t>
            </a:r>
            <a:r>
              <a:rPr lang="en-US" altLang="zh-CN" sz="2000" dirty="0" smtClean="0"/>
              <a:t>, </a:t>
            </a:r>
            <a:r>
              <a:rPr lang="en-US" altLang="zh-CN" sz="2000" dirty="0" err="1" smtClean="0"/>
              <a:t>Sname</a:t>
            </a:r>
            <a:r>
              <a:rPr lang="en-US" altLang="zh-CN" sz="2000" dirty="0" smtClean="0"/>
              <a:t>, </a:t>
            </a:r>
            <a:r>
              <a:rPr lang="en-US" altLang="zh-CN" sz="2000" dirty="0" err="1" smtClean="0"/>
              <a:t>EnrollingScore</a:t>
            </a:r>
            <a:r>
              <a:rPr lang="en-US" altLang="zh-CN" sz="2000" dirty="0" smtClean="0"/>
              <a:t> From Student </a:t>
            </a:r>
          </a:p>
          <a:p>
            <a:pPr eaLnBrk="1" hangingPunct="1">
              <a:defRPr/>
            </a:pPr>
            <a:r>
              <a:rPr lang="en-US" altLang="zh-CN" sz="2000" dirty="0" smtClean="0"/>
              <a:t>Where Native='</a:t>
            </a:r>
            <a:r>
              <a:rPr lang="zh-CN" altLang="zh-CN" sz="2000" dirty="0" smtClean="0"/>
              <a:t>河北</a:t>
            </a:r>
            <a:r>
              <a:rPr lang="en-US" altLang="zh-CN" sz="2000" dirty="0" smtClean="0"/>
              <a:t>' or Native='</a:t>
            </a:r>
            <a:r>
              <a:rPr lang="zh-CN" altLang="zh-CN" sz="2000" dirty="0" smtClean="0"/>
              <a:t>山东</a:t>
            </a:r>
            <a:r>
              <a:rPr lang="en-US" altLang="zh-CN" sz="2000" dirty="0" smtClean="0"/>
              <a:t>'</a:t>
            </a:r>
            <a:endParaRPr lang="zh-CN" altLang="en-US" sz="1900" dirty="0" smtClean="0"/>
          </a:p>
        </p:txBody>
      </p:sp>
      <p:sp>
        <p:nvSpPr>
          <p:cNvPr id="8" name="文本框 1"/>
          <p:cNvSpPr txBox="1"/>
          <p:nvPr/>
        </p:nvSpPr>
        <p:spPr>
          <a:xfrm>
            <a:off x="468313" y="5348288"/>
            <a:ext cx="8567737" cy="708025"/>
          </a:xfrm>
          <a:prstGeom prst="rect">
            <a:avLst/>
          </a:prstGeom>
          <a:solidFill>
            <a:schemeClr val="accent6">
              <a:lumMod val="60000"/>
              <a:lumOff val="40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lang="en-US" altLang="zh-CN" sz="2000" dirty="0" smtClean="0"/>
              <a:t>Select </a:t>
            </a:r>
            <a:r>
              <a:rPr lang="en-US" altLang="zh-CN" sz="2000" dirty="0" err="1" smtClean="0"/>
              <a:t>Sno</a:t>
            </a:r>
            <a:r>
              <a:rPr lang="en-US" altLang="zh-CN" sz="2000" dirty="0" smtClean="0"/>
              <a:t>, </a:t>
            </a:r>
            <a:r>
              <a:rPr lang="en-US" altLang="zh-CN" sz="2000" dirty="0" err="1" smtClean="0"/>
              <a:t>Sname</a:t>
            </a:r>
            <a:r>
              <a:rPr lang="en-US" altLang="zh-CN" sz="2000" dirty="0" smtClean="0"/>
              <a:t>, </a:t>
            </a:r>
            <a:r>
              <a:rPr lang="en-US" altLang="zh-CN" sz="2000" dirty="0" err="1" smtClean="0"/>
              <a:t>EnrollingScore</a:t>
            </a:r>
            <a:r>
              <a:rPr lang="en-US" altLang="zh-CN" sz="2000" dirty="0" smtClean="0"/>
              <a:t> From Student </a:t>
            </a:r>
          </a:p>
          <a:p>
            <a:pPr eaLnBrk="1" hangingPunct="1">
              <a:defRPr/>
            </a:pPr>
            <a:r>
              <a:rPr lang="en-US" altLang="zh-CN" sz="2000" dirty="0" smtClean="0"/>
              <a:t>Where Native In('</a:t>
            </a:r>
            <a:r>
              <a:rPr lang="zh-CN" altLang="en-US" sz="2000" dirty="0" smtClean="0"/>
              <a:t>河北</a:t>
            </a:r>
            <a:r>
              <a:rPr lang="en-US" altLang="zh-CN" sz="2000" dirty="0" smtClean="0"/>
              <a:t>' ,'</a:t>
            </a:r>
            <a:r>
              <a:rPr lang="zh-CN" altLang="en-US" sz="2000" dirty="0" smtClean="0"/>
              <a:t>山东</a:t>
            </a:r>
            <a:r>
              <a:rPr lang="en-US" altLang="zh-CN" sz="2000" dirty="0" smtClean="0"/>
              <a:t>')</a:t>
            </a:r>
            <a:endParaRPr lang="zh-CN" altLang="en-US" sz="1900" dirty="0" smtClean="0"/>
          </a:p>
        </p:txBody>
      </p:sp>
      <p:sp>
        <p:nvSpPr>
          <p:cNvPr id="9" name="Rectangle 5"/>
          <p:cNvSpPr>
            <a:spLocks noChangeArrowheads="1"/>
          </p:cNvSpPr>
          <p:nvPr/>
        </p:nvSpPr>
        <p:spPr bwMode="auto">
          <a:xfrm>
            <a:off x="468313" y="1557338"/>
            <a:ext cx="73437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spcAft>
                <a:spcPct val="20000"/>
              </a:spcAft>
              <a:defRPr/>
            </a:pPr>
            <a:r>
              <a:rPr lang="en-US" altLang="zh-CN" sz="2400" b="1" dirty="0">
                <a:solidFill>
                  <a:srgbClr val="FF00FF"/>
                </a:solidFill>
                <a:latin typeface="Arial" panose="020B0604020202020204" pitchFamily="34" charset="0"/>
              </a:rPr>
              <a:t>【</a:t>
            </a:r>
            <a:r>
              <a:rPr lang="zh-CN" altLang="en-US" sz="2400" b="1" dirty="0">
                <a:solidFill>
                  <a:srgbClr val="FF00FF"/>
                </a:solidFill>
                <a:latin typeface="Arial" panose="020B0604020202020204" pitchFamily="34" charset="0"/>
              </a:rPr>
              <a:t>例</a:t>
            </a:r>
            <a:r>
              <a:rPr lang="en-US" altLang="zh-CN" sz="2400" b="1" dirty="0">
                <a:solidFill>
                  <a:srgbClr val="FF00FF"/>
                </a:solidFill>
                <a:latin typeface="Arial" panose="020B0604020202020204" pitchFamily="34" charset="0"/>
              </a:rPr>
              <a:t>10-1】</a:t>
            </a:r>
            <a:r>
              <a:rPr lang="zh-CN" altLang="zh-CN" sz="2400" dirty="0">
                <a:solidFill>
                  <a:srgbClr val="FF00FF"/>
                </a:solidFill>
                <a:latin typeface="Arial" panose="020B0604020202020204" pitchFamily="34" charset="0"/>
              </a:rPr>
              <a:t>学生管理系统包含</a:t>
            </a:r>
            <a:r>
              <a:rPr lang="en-US" altLang="zh-CN" sz="2400" dirty="0">
                <a:solidFill>
                  <a:srgbClr val="FF00FF"/>
                </a:solidFill>
                <a:latin typeface="Arial" panose="020B0604020202020204" pitchFamily="34" charset="0"/>
              </a:rPr>
              <a:t>3</a:t>
            </a:r>
            <a:r>
              <a:rPr lang="zh-CN" altLang="zh-CN" sz="2400" dirty="0">
                <a:solidFill>
                  <a:srgbClr val="FF00FF"/>
                </a:solidFill>
                <a:latin typeface="Arial" panose="020B0604020202020204" pitchFamily="34" charset="0"/>
              </a:rPr>
              <a:t>张表：</a:t>
            </a:r>
            <a:endParaRPr lang="en-US" altLang="zh-CN" sz="2400" dirty="0">
              <a:solidFill>
                <a:srgbClr val="FF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6372" name="Text Box 4"/>
          <p:cNvSpPr txBox="1">
            <a:spLocks noChangeArrowheads="1"/>
          </p:cNvSpPr>
          <p:nvPr/>
        </p:nvSpPr>
        <p:spPr bwMode="auto">
          <a:xfrm>
            <a:off x="468313" y="2060575"/>
            <a:ext cx="8567737"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t>Student(</a:t>
            </a:r>
            <a:r>
              <a:rPr kumimoji="0" lang="en-US" altLang="zh-CN" sz="2000" dirty="0" err="1" smtClean="0"/>
              <a:t>Sno,Sname,Sex,Birthday,Native,Phone,EnrollingScore</a:t>
            </a:r>
            <a:r>
              <a:rPr kumimoji="0" lang="en-US" altLang="zh-CN" sz="2000" dirty="0" smtClean="0"/>
              <a:t>)</a:t>
            </a:r>
            <a:r>
              <a:rPr kumimoji="0" lang="zh-CN" altLang="en-US" sz="2000" dirty="0" smtClean="0"/>
              <a:t>，各字段含义依次为：学号、姓名、性别、出生日期、籍贯、联系电话、入学成绩。</a:t>
            </a:r>
            <a:endParaRPr kumimoji="0" lang="en-US" altLang="zh-CN" sz="2000" dirty="0" smtClean="0"/>
          </a:p>
          <a:p>
            <a:pPr eaLnBrk="1" hangingPunct="1">
              <a:defRPr/>
            </a:pPr>
            <a:r>
              <a:rPr kumimoji="0" lang="en-US" altLang="zh-CN" sz="2000" dirty="0" smtClean="0"/>
              <a:t>Course(</a:t>
            </a:r>
            <a:r>
              <a:rPr kumimoji="0" lang="en-US" altLang="zh-CN" sz="2000" dirty="0" err="1" smtClean="0"/>
              <a:t>Cno,Cname,Ctype,Period,Credit</a:t>
            </a:r>
            <a:r>
              <a:rPr kumimoji="0" lang="en-US" altLang="zh-CN" sz="2000" dirty="0" smtClean="0"/>
              <a:t>)</a:t>
            </a:r>
            <a:r>
              <a:rPr kumimoji="0" lang="zh-CN" altLang="en-US" sz="2000" dirty="0" smtClean="0"/>
              <a:t>，各字段含义依次为：课程号、课程名、课程性质、学时、学分。</a:t>
            </a:r>
            <a:endParaRPr kumimoji="0" lang="en-US" altLang="zh-CN" sz="2000" dirty="0" smtClean="0"/>
          </a:p>
          <a:p>
            <a:pPr eaLnBrk="1" hangingPunct="1">
              <a:defRPr/>
            </a:pPr>
            <a:r>
              <a:rPr kumimoji="0" lang="en-US" altLang="zh-CN" sz="2000" dirty="0" smtClean="0"/>
              <a:t>SC(</a:t>
            </a:r>
            <a:r>
              <a:rPr kumimoji="0" lang="en-US" altLang="zh-CN" sz="2000" dirty="0" err="1" smtClean="0"/>
              <a:t>Sno,Cno,Score</a:t>
            </a:r>
            <a:r>
              <a:rPr kumimoji="0" lang="en-US" altLang="zh-CN" sz="2000" dirty="0" smtClean="0"/>
              <a:t>)</a:t>
            </a:r>
            <a:r>
              <a:rPr kumimoji="0" lang="zh-CN" altLang="en-US" sz="2000" dirty="0" smtClean="0"/>
              <a:t>，各字段含义依次为：学号、课程号、成绩。</a:t>
            </a:r>
            <a:endParaRPr kumimoji="0" lang="en-US" altLang="zh-CN" sz="2000" dirty="0" smtClean="0"/>
          </a:p>
          <a:p>
            <a:pPr eaLnBrk="1" hangingPunct="1">
              <a:spcBef>
                <a:spcPct val="50000"/>
              </a:spcBef>
              <a:defRPr/>
            </a:pPr>
            <a:r>
              <a:rPr kumimoji="0" lang="en-US" altLang="zh-CN" sz="2000" dirty="0" smtClean="0">
                <a:solidFill>
                  <a:schemeClr val="tx2"/>
                </a:solidFill>
              </a:rPr>
              <a:t>⑴ </a:t>
            </a:r>
            <a:r>
              <a:rPr kumimoji="0" lang="zh-CN" altLang="en-US" sz="2000" dirty="0" smtClean="0">
                <a:solidFill>
                  <a:schemeClr val="tx2"/>
                </a:solidFill>
              </a:rPr>
              <a:t>列出所有学生的基本信息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⑵ </a:t>
            </a:r>
            <a:r>
              <a:rPr kumimoji="0" lang="zh-CN" altLang="en-US" sz="2000" dirty="0" smtClean="0">
                <a:solidFill>
                  <a:schemeClr val="tx2"/>
                </a:solidFill>
              </a:rPr>
              <a:t>列出所有学生的学号、姓名和联系电话，并用相应的中文作为标题</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⑶ </a:t>
            </a:r>
            <a:r>
              <a:rPr kumimoji="0" lang="zh-CN" altLang="en-US" sz="2000" dirty="0" smtClean="0">
                <a:solidFill>
                  <a:schemeClr val="tx2"/>
                </a:solidFill>
              </a:rPr>
              <a:t>列出入学成绩在</a:t>
            </a:r>
            <a:r>
              <a:rPr kumimoji="0" lang="en-US" altLang="zh-CN" sz="2000" dirty="0" smtClean="0">
                <a:solidFill>
                  <a:schemeClr val="tx2"/>
                </a:solidFill>
              </a:rPr>
              <a:t>580-600</a:t>
            </a:r>
            <a:r>
              <a:rPr kumimoji="0" lang="zh-CN" altLang="en-US" sz="2000" dirty="0" smtClean="0">
                <a:solidFill>
                  <a:schemeClr val="tx2"/>
                </a:solidFill>
              </a:rPr>
              <a:t>之间的学生信息，并按入学成绩升序排序</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⑷ </a:t>
            </a:r>
            <a:r>
              <a:rPr kumimoji="0" lang="zh-CN" altLang="en-US" sz="2000" dirty="0" smtClean="0">
                <a:solidFill>
                  <a:schemeClr val="tx2"/>
                </a:solidFill>
              </a:rPr>
              <a:t>列出河北籍学生的学号、姓名和年龄</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⑸ </a:t>
            </a:r>
            <a:r>
              <a:rPr kumimoji="0" lang="zh-CN" altLang="en-US" sz="2000" dirty="0" smtClean="0">
                <a:solidFill>
                  <a:schemeClr val="tx2"/>
                </a:solidFill>
              </a:rPr>
              <a:t>列出河北籍和山东籍学生的学号、姓名、入学成绩</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⑹ </a:t>
            </a:r>
            <a:r>
              <a:rPr kumimoji="0" lang="zh-CN" altLang="en-US" sz="2000" dirty="0" smtClean="0">
                <a:solidFill>
                  <a:schemeClr val="tx2"/>
                </a:solidFill>
              </a:rPr>
              <a:t>列出所有姓赵的学生的基本信息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⑺ </a:t>
            </a:r>
            <a:r>
              <a:rPr kumimoji="0" lang="zh-CN" altLang="en-US" sz="2000" dirty="0" smtClean="0">
                <a:solidFill>
                  <a:schemeClr val="tx2"/>
                </a:solidFill>
              </a:rPr>
              <a:t>统计各省学生入学成绩的最低分、最高分和平均分</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⑻ </a:t>
            </a:r>
            <a:r>
              <a:rPr kumimoji="0" lang="zh-CN" altLang="en-US" sz="2000" dirty="0" smtClean="0">
                <a:solidFill>
                  <a:schemeClr val="tx2"/>
                </a:solidFill>
              </a:rPr>
              <a:t>列出每位学生的学号、姓名及其所选课程的课程名称和成绩</a:t>
            </a:r>
            <a:r>
              <a:rPr kumimoji="0" lang="en-US" altLang="zh-CN" sz="2000" dirty="0" smtClean="0">
                <a:solidFill>
                  <a:schemeClr val="tx2"/>
                </a:solidFill>
              </a:rPr>
              <a:t> </a:t>
            </a:r>
          </a:p>
        </p:txBody>
      </p:sp>
      <p:sp>
        <p:nvSpPr>
          <p:cNvPr id="7" name="文本框 1"/>
          <p:cNvSpPr txBox="1"/>
          <p:nvPr/>
        </p:nvSpPr>
        <p:spPr>
          <a:xfrm>
            <a:off x="468313" y="3668713"/>
            <a:ext cx="8567737" cy="400050"/>
          </a:xfrm>
          <a:prstGeom prst="rect">
            <a:avLst/>
          </a:prstGeom>
          <a:solidFill>
            <a:schemeClr val="accent6">
              <a:lumMod val="60000"/>
              <a:lumOff val="40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lang="en-US" altLang="zh-CN" sz="2000" dirty="0" smtClean="0"/>
              <a:t>Select * From Student Where </a:t>
            </a:r>
            <a:r>
              <a:rPr lang="en-US" altLang="zh-CN" sz="2000" dirty="0" err="1" smtClean="0"/>
              <a:t>Sname</a:t>
            </a:r>
            <a:r>
              <a:rPr lang="en-US" altLang="zh-CN" sz="2000" dirty="0" smtClean="0"/>
              <a:t> Like '</a:t>
            </a:r>
            <a:r>
              <a:rPr lang="zh-CN" altLang="en-US" sz="2000" dirty="0" smtClean="0"/>
              <a:t>赵</a:t>
            </a:r>
            <a:r>
              <a:rPr lang="en-US" altLang="zh-CN" sz="2000" dirty="0" smtClean="0"/>
              <a:t>%'</a:t>
            </a:r>
            <a:endParaRPr lang="zh-CN" altLang="en-US" sz="1900" dirty="0" smtClean="0"/>
          </a:p>
        </p:txBody>
      </p:sp>
      <p:sp>
        <p:nvSpPr>
          <p:cNvPr id="8" name="Rectangle 5"/>
          <p:cNvSpPr>
            <a:spLocks noChangeArrowheads="1"/>
          </p:cNvSpPr>
          <p:nvPr/>
        </p:nvSpPr>
        <p:spPr bwMode="auto">
          <a:xfrm>
            <a:off x="468313" y="1557338"/>
            <a:ext cx="73437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spcAft>
                <a:spcPct val="20000"/>
              </a:spcAft>
              <a:defRPr/>
            </a:pPr>
            <a:r>
              <a:rPr lang="en-US" altLang="zh-CN" sz="2400" b="1" dirty="0">
                <a:solidFill>
                  <a:srgbClr val="FF00FF"/>
                </a:solidFill>
                <a:latin typeface="Arial" panose="020B0604020202020204" pitchFamily="34" charset="0"/>
              </a:rPr>
              <a:t>【</a:t>
            </a:r>
            <a:r>
              <a:rPr lang="zh-CN" altLang="en-US" sz="2400" b="1" dirty="0">
                <a:solidFill>
                  <a:srgbClr val="FF00FF"/>
                </a:solidFill>
                <a:latin typeface="Arial" panose="020B0604020202020204" pitchFamily="34" charset="0"/>
              </a:rPr>
              <a:t>例</a:t>
            </a:r>
            <a:r>
              <a:rPr lang="en-US" altLang="zh-CN" sz="2400" b="1" dirty="0">
                <a:solidFill>
                  <a:srgbClr val="FF00FF"/>
                </a:solidFill>
                <a:latin typeface="Arial" panose="020B0604020202020204" pitchFamily="34" charset="0"/>
              </a:rPr>
              <a:t>10-1】</a:t>
            </a:r>
            <a:r>
              <a:rPr lang="zh-CN" altLang="zh-CN" sz="2400" dirty="0">
                <a:solidFill>
                  <a:srgbClr val="FF00FF"/>
                </a:solidFill>
                <a:latin typeface="Arial" panose="020B0604020202020204" pitchFamily="34" charset="0"/>
              </a:rPr>
              <a:t>学生管理系统包含</a:t>
            </a:r>
            <a:r>
              <a:rPr lang="en-US" altLang="zh-CN" sz="2400" dirty="0">
                <a:solidFill>
                  <a:srgbClr val="FF00FF"/>
                </a:solidFill>
                <a:latin typeface="Arial" panose="020B0604020202020204" pitchFamily="34" charset="0"/>
              </a:rPr>
              <a:t>3</a:t>
            </a:r>
            <a:r>
              <a:rPr lang="zh-CN" altLang="zh-CN" sz="2400" dirty="0">
                <a:solidFill>
                  <a:srgbClr val="FF00FF"/>
                </a:solidFill>
                <a:latin typeface="Arial" panose="020B0604020202020204" pitchFamily="34" charset="0"/>
              </a:rPr>
              <a:t>张表：</a:t>
            </a:r>
            <a:endParaRPr lang="en-US" altLang="zh-CN" sz="2400" dirty="0">
              <a:solidFill>
                <a:srgbClr val="FF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10.1 </a:t>
            </a:r>
            <a:r>
              <a:rPr kumimoji="0" lang="zh-CN" altLang="en-US" smtClean="0"/>
              <a:t>数据库概述</a:t>
            </a:r>
            <a:r>
              <a:rPr kumimoji="0" lang="en-US" altLang="zh-CN" smtClean="0"/>
              <a:t> </a:t>
            </a:r>
          </a:p>
        </p:txBody>
      </p:sp>
      <p:sp>
        <p:nvSpPr>
          <p:cNvPr id="7171" name="Rectangle 3"/>
          <p:cNvSpPr>
            <a:spLocks noGrp="1" noChangeArrowheads="1"/>
          </p:cNvSpPr>
          <p:nvPr>
            <p:ph type="body" idx="1"/>
          </p:nvPr>
        </p:nvSpPr>
        <p:spPr>
          <a:xfrm>
            <a:off x="468313" y="1268413"/>
            <a:ext cx="6191250" cy="576262"/>
          </a:xfrm>
        </p:spPr>
        <p:txBody>
          <a:bodyPr/>
          <a:lstStyle/>
          <a:p>
            <a:pPr eaLnBrk="1" hangingPunct="1">
              <a:lnSpc>
                <a:spcPct val="90000"/>
              </a:lnSpc>
              <a:spcAft>
                <a:spcPct val="20000"/>
              </a:spcAft>
              <a:defRPr/>
            </a:pPr>
            <a:r>
              <a:rPr kumimoji="0" lang="en-US" altLang="zh-CN" smtClean="0"/>
              <a:t>10.1.1 </a:t>
            </a:r>
            <a:r>
              <a:rPr kumimoji="0" lang="zh-CN" altLang="en-US" smtClean="0"/>
              <a:t>数据库和数据库系统</a:t>
            </a:r>
            <a:r>
              <a:rPr kumimoji="0" lang="en-US" altLang="zh-CN" smtClean="0"/>
              <a:t> </a:t>
            </a:r>
          </a:p>
        </p:txBody>
      </p:sp>
      <p:sp>
        <p:nvSpPr>
          <p:cNvPr id="7176" name="Text Box 8"/>
          <p:cNvSpPr txBox="1">
            <a:spLocks noChangeArrowheads="1"/>
          </p:cNvSpPr>
          <p:nvPr/>
        </p:nvSpPr>
        <p:spPr bwMode="auto">
          <a:xfrm>
            <a:off x="1187450" y="2349500"/>
            <a:ext cx="7777163"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zh-CN" sz="2000" smtClean="0">
                <a:solidFill>
                  <a:srgbClr val="6666FF"/>
                </a:solidFill>
              </a:rPr>
              <a:t>⑴ </a:t>
            </a:r>
            <a:r>
              <a:rPr kumimoji="0" lang="zh-CN" altLang="en-US" sz="2000" smtClean="0">
                <a:solidFill>
                  <a:srgbClr val="6666FF"/>
                </a:solidFill>
              </a:rPr>
              <a:t>计算机硬件</a:t>
            </a:r>
            <a:r>
              <a:rPr kumimoji="0" lang="en-US" altLang="zh-CN" sz="2000" smtClean="0">
                <a:solidFill>
                  <a:srgbClr val="6666FF"/>
                </a:solidFill>
              </a:rPr>
              <a:t> </a:t>
            </a:r>
          </a:p>
          <a:p>
            <a:pPr eaLnBrk="1" hangingPunct="1">
              <a:spcAft>
                <a:spcPct val="20000"/>
              </a:spcAft>
              <a:defRPr/>
            </a:pPr>
            <a:r>
              <a:rPr kumimoji="0" lang="zh-CN" altLang="en-US" sz="1800" smtClean="0"/>
              <a:t>主要包括主机、存储设备、输入输出设备以及计算机网络环境。</a:t>
            </a:r>
            <a:r>
              <a:rPr kumimoji="0" lang="en-US" altLang="zh-CN" sz="1800" smtClean="0"/>
              <a:t> </a:t>
            </a:r>
          </a:p>
          <a:p>
            <a:pPr eaLnBrk="1" hangingPunct="1">
              <a:spcAft>
                <a:spcPct val="20000"/>
              </a:spcAft>
              <a:defRPr/>
            </a:pPr>
            <a:r>
              <a:rPr kumimoji="0" lang="en-US" altLang="zh-CN" sz="2000" smtClean="0">
                <a:solidFill>
                  <a:srgbClr val="6666FF"/>
                </a:solidFill>
              </a:rPr>
              <a:t>⑵ </a:t>
            </a:r>
            <a:r>
              <a:rPr kumimoji="0" lang="zh-CN" altLang="en-US" sz="2000" smtClean="0">
                <a:solidFill>
                  <a:srgbClr val="6666FF"/>
                </a:solidFill>
              </a:rPr>
              <a:t>计算机软件</a:t>
            </a:r>
            <a:r>
              <a:rPr kumimoji="0" lang="en-US" altLang="zh-CN" sz="2000" smtClean="0"/>
              <a:t> </a:t>
            </a:r>
          </a:p>
          <a:p>
            <a:pPr eaLnBrk="1" hangingPunct="1">
              <a:spcAft>
                <a:spcPct val="20000"/>
              </a:spcAft>
              <a:defRPr/>
            </a:pPr>
            <a:r>
              <a:rPr kumimoji="0" lang="zh-CN" altLang="en-US" sz="1800" smtClean="0"/>
              <a:t>包括操作系统、数据库管理系统及数据库应用系统。</a:t>
            </a:r>
            <a:r>
              <a:rPr kumimoji="0" lang="en-US" altLang="zh-CN" sz="1800" smtClean="0"/>
              <a:t> </a:t>
            </a:r>
          </a:p>
          <a:p>
            <a:pPr eaLnBrk="1" hangingPunct="1">
              <a:defRPr/>
            </a:pPr>
            <a:r>
              <a:rPr kumimoji="0" lang="zh-CN" altLang="en-US" sz="1800" smtClean="0"/>
              <a:t>数据库管理系统是数据库系统的核心组成部分，它建立在操作系统的基础上，对数据库进行统一的管理和控制。其主要功能如下：</a:t>
            </a:r>
            <a:endParaRPr kumimoji="0" lang="en-US" altLang="zh-CN" sz="1800" smtClean="0"/>
          </a:p>
          <a:p>
            <a:pPr eaLnBrk="1" hangingPunct="1">
              <a:defRPr/>
            </a:pPr>
            <a:r>
              <a:rPr kumimoji="0" lang="zh-CN" altLang="en-US" sz="1800" smtClean="0">
                <a:solidFill>
                  <a:srgbClr val="CC6600"/>
                </a:solidFill>
              </a:rPr>
              <a:t>描述数据库</a:t>
            </a:r>
            <a:r>
              <a:rPr kumimoji="0" lang="en-US" altLang="zh-CN" sz="1800" smtClean="0"/>
              <a:t>——</a:t>
            </a:r>
            <a:r>
              <a:rPr kumimoji="0" lang="zh-CN" altLang="en-US" sz="1800" smtClean="0"/>
              <a:t>描述数据库的逻辑结构、存储结构语义信息和保密要求等。</a:t>
            </a:r>
            <a:endParaRPr kumimoji="0" lang="en-US" altLang="zh-CN" sz="1800" smtClean="0"/>
          </a:p>
          <a:p>
            <a:pPr eaLnBrk="1" hangingPunct="1">
              <a:defRPr/>
            </a:pPr>
            <a:r>
              <a:rPr kumimoji="0" lang="zh-CN" altLang="en-US" sz="1800" smtClean="0">
                <a:solidFill>
                  <a:srgbClr val="CC6600"/>
                </a:solidFill>
              </a:rPr>
              <a:t>管理数据库</a:t>
            </a:r>
            <a:r>
              <a:rPr kumimoji="0" lang="en-US" altLang="zh-CN" sz="1800" smtClean="0"/>
              <a:t>——</a:t>
            </a:r>
            <a:r>
              <a:rPr kumimoji="0" lang="zh-CN" altLang="en-US" sz="1800" smtClean="0"/>
              <a:t>控制整个数据库系统的运行，控制用户的并发性访问，检验数据的安全与完整性，执行数据检索、插入、删除、修改等操作。</a:t>
            </a:r>
            <a:endParaRPr kumimoji="0" lang="en-US" altLang="zh-CN" sz="1800" smtClean="0"/>
          </a:p>
          <a:p>
            <a:pPr eaLnBrk="1" hangingPunct="1">
              <a:defRPr/>
            </a:pPr>
            <a:r>
              <a:rPr kumimoji="0" lang="zh-CN" altLang="en-US" sz="1800" smtClean="0">
                <a:solidFill>
                  <a:srgbClr val="CC6600"/>
                </a:solidFill>
              </a:rPr>
              <a:t>维护数据库</a:t>
            </a:r>
            <a:r>
              <a:rPr kumimoji="0" lang="en-US" altLang="zh-CN" sz="1800" smtClean="0"/>
              <a:t>——</a:t>
            </a:r>
            <a:r>
              <a:rPr kumimoji="0" lang="zh-CN" altLang="en-US" sz="1800" smtClean="0"/>
              <a:t>控制数据库初始数据的装入，记录工作日志，监视数据库性能，修改更新数据库，恢复出现故障的数据库。</a:t>
            </a:r>
            <a:endParaRPr kumimoji="0" lang="en-US" altLang="zh-CN" sz="1800" smtClean="0"/>
          </a:p>
          <a:p>
            <a:pPr eaLnBrk="1" hangingPunct="1">
              <a:defRPr/>
            </a:pPr>
            <a:r>
              <a:rPr kumimoji="0" lang="zh-CN" altLang="en-US" sz="1800" smtClean="0">
                <a:solidFill>
                  <a:srgbClr val="CC6600"/>
                </a:solidFill>
              </a:rPr>
              <a:t>数据通信</a:t>
            </a:r>
            <a:r>
              <a:rPr kumimoji="0" lang="en-US" altLang="zh-CN" sz="1800" smtClean="0"/>
              <a:t>——</a:t>
            </a:r>
            <a:r>
              <a:rPr kumimoji="0" lang="zh-CN" altLang="en-US" sz="1800" smtClean="0"/>
              <a:t>组织数据的传输。</a:t>
            </a:r>
            <a:endParaRPr kumimoji="0" lang="en-US" altLang="zh-CN" sz="1800" smtClean="0"/>
          </a:p>
          <a:p>
            <a:pPr eaLnBrk="1" hangingPunct="1">
              <a:defRPr/>
            </a:pPr>
            <a:r>
              <a:rPr kumimoji="0" lang="zh-CN" altLang="en-US" sz="1800" smtClean="0"/>
              <a:t>数据库应用系统是指开发人员利用数据库系统资源开发出来的、面向某一类实际应用的应用软件系统，如工资管理系统、教学管理系统等。</a:t>
            </a:r>
          </a:p>
        </p:txBody>
      </p:sp>
      <p:sp>
        <p:nvSpPr>
          <p:cNvPr id="7184" name="Rectangle 16"/>
          <p:cNvSpPr>
            <a:spLocks noChangeArrowheads="1"/>
          </p:cNvSpPr>
          <p:nvPr/>
        </p:nvSpPr>
        <p:spPr bwMode="auto">
          <a:xfrm>
            <a:off x="468313" y="1844675"/>
            <a:ext cx="3959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1. </a:t>
            </a:r>
            <a:r>
              <a:rPr lang="zh-CN" altLang="en-US" sz="2400">
                <a:latin typeface="Arial" panose="020B0604020202020204" pitchFamily="34" charset="0"/>
              </a:rPr>
              <a:t>数据库系统的组成</a:t>
            </a:r>
            <a:r>
              <a:rPr lang="en-US" altLang="zh-CN" sz="2400">
                <a:latin typeface="Arial" panose="020B0604020202020204" pitchFamily="34"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6372" name="Text Box 4"/>
          <p:cNvSpPr txBox="1">
            <a:spLocks noChangeArrowheads="1"/>
          </p:cNvSpPr>
          <p:nvPr/>
        </p:nvSpPr>
        <p:spPr bwMode="auto">
          <a:xfrm>
            <a:off x="468313" y="2060575"/>
            <a:ext cx="8567737"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t>Student(</a:t>
            </a:r>
            <a:r>
              <a:rPr kumimoji="0" lang="en-US" altLang="zh-CN" sz="2000" dirty="0" err="1" smtClean="0"/>
              <a:t>Sno,Sname,Sex,Birthday,Native,Phone,EnrollingScore</a:t>
            </a:r>
            <a:r>
              <a:rPr kumimoji="0" lang="en-US" altLang="zh-CN" sz="2000" dirty="0" smtClean="0"/>
              <a:t>)</a:t>
            </a:r>
            <a:r>
              <a:rPr kumimoji="0" lang="zh-CN" altLang="en-US" sz="2000" dirty="0" smtClean="0"/>
              <a:t>，各字段含义依次为：学号、姓名、性别、出生日期、籍贯、联系电话、入学成绩。</a:t>
            </a:r>
            <a:endParaRPr kumimoji="0" lang="en-US" altLang="zh-CN" sz="2000" dirty="0" smtClean="0"/>
          </a:p>
          <a:p>
            <a:pPr eaLnBrk="1" hangingPunct="1">
              <a:defRPr/>
            </a:pPr>
            <a:r>
              <a:rPr kumimoji="0" lang="en-US" altLang="zh-CN" sz="2000" dirty="0" smtClean="0"/>
              <a:t>Course(</a:t>
            </a:r>
            <a:r>
              <a:rPr kumimoji="0" lang="en-US" altLang="zh-CN" sz="2000" dirty="0" err="1" smtClean="0"/>
              <a:t>Cno,Cname,Ctype,Period,Credit</a:t>
            </a:r>
            <a:r>
              <a:rPr kumimoji="0" lang="en-US" altLang="zh-CN" sz="2000" dirty="0" smtClean="0"/>
              <a:t>)</a:t>
            </a:r>
            <a:r>
              <a:rPr kumimoji="0" lang="zh-CN" altLang="en-US" sz="2000" dirty="0" smtClean="0"/>
              <a:t>，各字段含义依次为：课程号、课程名、课程性质、学时、学分。</a:t>
            </a:r>
            <a:endParaRPr kumimoji="0" lang="en-US" altLang="zh-CN" sz="2000" dirty="0" smtClean="0"/>
          </a:p>
          <a:p>
            <a:pPr eaLnBrk="1" hangingPunct="1">
              <a:defRPr/>
            </a:pPr>
            <a:r>
              <a:rPr kumimoji="0" lang="en-US" altLang="zh-CN" sz="2000" dirty="0" smtClean="0"/>
              <a:t>SC(</a:t>
            </a:r>
            <a:r>
              <a:rPr kumimoji="0" lang="en-US" altLang="zh-CN" sz="2000" dirty="0" err="1" smtClean="0"/>
              <a:t>Sno,Cno,Score</a:t>
            </a:r>
            <a:r>
              <a:rPr kumimoji="0" lang="en-US" altLang="zh-CN" sz="2000" dirty="0" smtClean="0"/>
              <a:t>)</a:t>
            </a:r>
            <a:r>
              <a:rPr kumimoji="0" lang="zh-CN" altLang="en-US" sz="2000" dirty="0" smtClean="0"/>
              <a:t>，各字段含义依次为：学号、课程号、成绩。</a:t>
            </a:r>
            <a:endParaRPr kumimoji="0" lang="en-US" altLang="zh-CN" sz="2000" dirty="0" smtClean="0"/>
          </a:p>
          <a:p>
            <a:pPr eaLnBrk="1" hangingPunct="1">
              <a:spcBef>
                <a:spcPct val="50000"/>
              </a:spcBef>
              <a:defRPr/>
            </a:pPr>
            <a:r>
              <a:rPr kumimoji="0" lang="en-US" altLang="zh-CN" sz="2000" dirty="0" smtClean="0">
                <a:solidFill>
                  <a:schemeClr val="tx2"/>
                </a:solidFill>
              </a:rPr>
              <a:t>⑴ </a:t>
            </a:r>
            <a:r>
              <a:rPr kumimoji="0" lang="zh-CN" altLang="en-US" sz="2000" dirty="0" smtClean="0">
                <a:solidFill>
                  <a:schemeClr val="tx2"/>
                </a:solidFill>
              </a:rPr>
              <a:t>列出所有学生的基本信息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⑵ </a:t>
            </a:r>
            <a:r>
              <a:rPr kumimoji="0" lang="zh-CN" altLang="en-US" sz="2000" dirty="0" smtClean="0">
                <a:solidFill>
                  <a:schemeClr val="tx2"/>
                </a:solidFill>
              </a:rPr>
              <a:t>列出所有学生的学号、姓名和联系电话，并用相应的中文作为标题</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⑶ </a:t>
            </a:r>
            <a:r>
              <a:rPr kumimoji="0" lang="zh-CN" altLang="en-US" sz="2000" dirty="0" smtClean="0">
                <a:solidFill>
                  <a:schemeClr val="tx2"/>
                </a:solidFill>
              </a:rPr>
              <a:t>列出入学成绩在</a:t>
            </a:r>
            <a:r>
              <a:rPr kumimoji="0" lang="en-US" altLang="zh-CN" sz="2000" dirty="0" smtClean="0">
                <a:solidFill>
                  <a:schemeClr val="tx2"/>
                </a:solidFill>
              </a:rPr>
              <a:t>580-600</a:t>
            </a:r>
            <a:r>
              <a:rPr kumimoji="0" lang="zh-CN" altLang="en-US" sz="2000" dirty="0" smtClean="0">
                <a:solidFill>
                  <a:schemeClr val="tx2"/>
                </a:solidFill>
              </a:rPr>
              <a:t>之间的学生信息，并按入学成绩升序排序</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⑷ </a:t>
            </a:r>
            <a:r>
              <a:rPr kumimoji="0" lang="zh-CN" altLang="en-US" sz="2000" dirty="0" smtClean="0">
                <a:solidFill>
                  <a:schemeClr val="tx2"/>
                </a:solidFill>
              </a:rPr>
              <a:t>列出河北籍学生的学号、姓名和年龄</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⑸ </a:t>
            </a:r>
            <a:r>
              <a:rPr kumimoji="0" lang="zh-CN" altLang="en-US" sz="2000" dirty="0" smtClean="0">
                <a:solidFill>
                  <a:schemeClr val="tx2"/>
                </a:solidFill>
              </a:rPr>
              <a:t>列出河北籍和山东籍学生的学号、姓名、入学成绩</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⑹ </a:t>
            </a:r>
            <a:r>
              <a:rPr kumimoji="0" lang="zh-CN" altLang="en-US" sz="2000" dirty="0" smtClean="0">
                <a:solidFill>
                  <a:schemeClr val="tx2"/>
                </a:solidFill>
              </a:rPr>
              <a:t>列出所有姓赵的学生的基本信息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⑺ </a:t>
            </a:r>
            <a:r>
              <a:rPr kumimoji="0" lang="zh-CN" altLang="en-US" sz="2000" dirty="0" smtClean="0">
                <a:solidFill>
                  <a:schemeClr val="tx2"/>
                </a:solidFill>
              </a:rPr>
              <a:t>统计各省学生入学成绩的最低分、最高分和平均分</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⑻ </a:t>
            </a:r>
            <a:r>
              <a:rPr kumimoji="0" lang="zh-CN" altLang="en-US" sz="2000" dirty="0" smtClean="0">
                <a:solidFill>
                  <a:schemeClr val="tx2"/>
                </a:solidFill>
              </a:rPr>
              <a:t>列出每位学生的学号、姓名及其所选课程的课程名称和成绩</a:t>
            </a:r>
            <a:r>
              <a:rPr kumimoji="0" lang="en-US" altLang="zh-CN" sz="2000" dirty="0" smtClean="0">
                <a:solidFill>
                  <a:schemeClr val="tx2"/>
                </a:solidFill>
              </a:rPr>
              <a:t> </a:t>
            </a:r>
          </a:p>
        </p:txBody>
      </p:sp>
      <p:sp>
        <p:nvSpPr>
          <p:cNvPr id="7" name="文本框 1"/>
          <p:cNvSpPr txBox="1"/>
          <p:nvPr/>
        </p:nvSpPr>
        <p:spPr>
          <a:xfrm>
            <a:off x="468313" y="3668713"/>
            <a:ext cx="8567737" cy="1016000"/>
          </a:xfrm>
          <a:prstGeom prst="rect">
            <a:avLst/>
          </a:prstGeom>
          <a:solidFill>
            <a:schemeClr val="accent6">
              <a:lumMod val="60000"/>
              <a:lumOff val="40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lang="en-US" altLang="zh-CN" sz="2000" dirty="0" smtClean="0"/>
              <a:t>Select Native AS </a:t>
            </a:r>
            <a:r>
              <a:rPr lang="zh-CN" altLang="en-US" sz="2000" dirty="0" smtClean="0"/>
              <a:t>省份</a:t>
            </a:r>
            <a:r>
              <a:rPr lang="en-US" altLang="zh-CN" sz="2000" dirty="0" smtClean="0"/>
              <a:t>, min(</a:t>
            </a:r>
            <a:r>
              <a:rPr lang="en-US" altLang="zh-CN" sz="2000" dirty="0" err="1" smtClean="0"/>
              <a:t>EnrollingScore</a:t>
            </a:r>
            <a:r>
              <a:rPr lang="en-US" altLang="zh-CN" sz="2000" dirty="0" smtClean="0"/>
              <a:t>) AS </a:t>
            </a:r>
            <a:r>
              <a:rPr lang="zh-CN" altLang="en-US" sz="2000" dirty="0" smtClean="0"/>
              <a:t>最低分</a:t>
            </a:r>
            <a:r>
              <a:rPr lang="en-US" altLang="zh-CN" sz="2000" dirty="0" smtClean="0"/>
              <a:t>, max(</a:t>
            </a:r>
            <a:r>
              <a:rPr lang="en-US" altLang="zh-CN" sz="2000" dirty="0" err="1" smtClean="0"/>
              <a:t>EnrollingScore</a:t>
            </a:r>
            <a:r>
              <a:rPr lang="en-US" altLang="zh-CN" sz="2000" dirty="0" smtClean="0"/>
              <a:t>) AS </a:t>
            </a:r>
            <a:r>
              <a:rPr lang="zh-CN" altLang="en-US" sz="2000" dirty="0" smtClean="0"/>
              <a:t>最高分</a:t>
            </a:r>
            <a:r>
              <a:rPr lang="en-US" altLang="zh-CN" sz="2000" dirty="0" smtClean="0"/>
              <a:t>, AVG(</a:t>
            </a:r>
            <a:r>
              <a:rPr lang="en-US" altLang="zh-CN" sz="2000" dirty="0" err="1" smtClean="0"/>
              <a:t>EnrollingScore</a:t>
            </a:r>
            <a:r>
              <a:rPr lang="en-US" altLang="zh-CN" sz="2000" dirty="0" smtClean="0"/>
              <a:t>) AS </a:t>
            </a:r>
            <a:r>
              <a:rPr lang="zh-CN" altLang="en-US" sz="2000" dirty="0" smtClean="0"/>
              <a:t>平均分 </a:t>
            </a:r>
            <a:endParaRPr lang="en-US" altLang="zh-CN" sz="2000" dirty="0" smtClean="0"/>
          </a:p>
          <a:p>
            <a:pPr eaLnBrk="1" hangingPunct="1">
              <a:defRPr/>
            </a:pPr>
            <a:r>
              <a:rPr lang="en-US" altLang="zh-CN" sz="2000" dirty="0" smtClean="0"/>
              <a:t>From Student Group By Native</a:t>
            </a:r>
            <a:endParaRPr lang="zh-CN" altLang="en-US" sz="1900" dirty="0" smtClean="0"/>
          </a:p>
        </p:txBody>
      </p:sp>
      <p:sp>
        <p:nvSpPr>
          <p:cNvPr id="8" name="Rectangle 5"/>
          <p:cNvSpPr>
            <a:spLocks noChangeArrowheads="1"/>
          </p:cNvSpPr>
          <p:nvPr/>
        </p:nvSpPr>
        <p:spPr bwMode="auto">
          <a:xfrm>
            <a:off x="468313" y="1557338"/>
            <a:ext cx="73437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spcAft>
                <a:spcPct val="20000"/>
              </a:spcAft>
              <a:defRPr/>
            </a:pPr>
            <a:r>
              <a:rPr lang="en-US" altLang="zh-CN" sz="2400" b="1" dirty="0">
                <a:solidFill>
                  <a:srgbClr val="FF00FF"/>
                </a:solidFill>
                <a:latin typeface="Arial" panose="020B0604020202020204" pitchFamily="34" charset="0"/>
              </a:rPr>
              <a:t>【</a:t>
            </a:r>
            <a:r>
              <a:rPr lang="zh-CN" altLang="en-US" sz="2400" b="1" dirty="0">
                <a:solidFill>
                  <a:srgbClr val="FF00FF"/>
                </a:solidFill>
                <a:latin typeface="Arial" panose="020B0604020202020204" pitchFamily="34" charset="0"/>
              </a:rPr>
              <a:t>例</a:t>
            </a:r>
            <a:r>
              <a:rPr lang="en-US" altLang="zh-CN" sz="2400" b="1" dirty="0">
                <a:solidFill>
                  <a:srgbClr val="FF00FF"/>
                </a:solidFill>
                <a:latin typeface="Arial" panose="020B0604020202020204" pitchFamily="34" charset="0"/>
              </a:rPr>
              <a:t>10-1】</a:t>
            </a:r>
            <a:r>
              <a:rPr lang="zh-CN" altLang="zh-CN" sz="2400" dirty="0">
                <a:solidFill>
                  <a:srgbClr val="FF00FF"/>
                </a:solidFill>
                <a:latin typeface="Arial" panose="020B0604020202020204" pitchFamily="34" charset="0"/>
              </a:rPr>
              <a:t>学生管理系统包含</a:t>
            </a:r>
            <a:r>
              <a:rPr lang="en-US" altLang="zh-CN" sz="2400" dirty="0">
                <a:solidFill>
                  <a:srgbClr val="FF00FF"/>
                </a:solidFill>
                <a:latin typeface="Arial" panose="020B0604020202020204" pitchFamily="34" charset="0"/>
              </a:rPr>
              <a:t>3</a:t>
            </a:r>
            <a:r>
              <a:rPr lang="zh-CN" altLang="zh-CN" sz="2400" dirty="0">
                <a:solidFill>
                  <a:srgbClr val="FF00FF"/>
                </a:solidFill>
                <a:latin typeface="Arial" panose="020B0604020202020204" pitchFamily="34" charset="0"/>
              </a:rPr>
              <a:t>张表：</a:t>
            </a:r>
            <a:endParaRPr lang="en-US" altLang="zh-CN" sz="2400" dirty="0">
              <a:solidFill>
                <a:srgbClr val="FF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6372" name="Text Box 4"/>
          <p:cNvSpPr txBox="1">
            <a:spLocks noChangeArrowheads="1"/>
          </p:cNvSpPr>
          <p:nvPr/>
        </p:nvSpPr>
        <p:spPr bwMode="auto">
          <a:xfrm>
            <a:off x="468313" y="2060575"/>
            <a:ext cx="8567737"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t>Student(</a:t>
            </a:r>
            <a:r>
              <a:rPr kumimoji="0" lang="en-US" altLang="zh-CN" sz="2000" dirty="0" err="1" smtClean="0"/>
              <a:t>Sno,Sname,Sex,Birthday,Native,Phone,EnrollingScore</a:t>
            </a:r>
            <a:r>
              <a:rPr kumimoji="0" lang="en-US" altLang="zh-CN" sz="2000" dirty="0" smtClean="0"/>
              <a:t>)</a:t>
            </a:r>
            <a:r>
              <a:rPr kumimoji="0" lang="zh-CN" altLang="en-US" sz="2000" dirty="0" smtClean="0"/>
              <a:t>，各字段含义依次为：学号、姓名、性别、出生日期、籍贯、联系电话、入学成绩。</a:t>
            </a:r>
            <a:endParaRPr kumimoji="0" lang="en-US" altLang="zh-CN" sz="2000" dirty="0" smtClean="0"/>
          </a:p>
          <a:p>
            <a:pPr eaLnBrk="1" hangingPunct="1">
              <a:defRPr/>
            </a:pPr>
            <a:r>
              <a:rPr kumimoji="0" lang="en-US" altLang="zh-CN" sz="2000" dirty="0" smtClean="0"/>
              <a:t>Course(</a:t>
            </a:r>
            <a:r>
              <a:rPr kumimoji="0" lang="en-US" altLang="zh-CN" sz="2000" dirty="0" err="1" smtClean="0"/>
              <a:t>Cno,Cname,Ctype,Period,Credit</a:t>
            </a:r>
            <a:r>
              <a:rPr kumimoji="0" lang="en-US" altLang="zh-CN" sz="2000" dirty="0" smtClean="0"/>
              <a:t>)</a:t>
            </a:r>
            <a:r>
              <a:rPr kumimoji="0" lang="zh-CN" altLang="en-US" sz="2000" dirty="0" smtClean="0"/>
              <a:t>，各字段含义依次为：课程号、课程名、课程性质、学时、学分。</a:t>
            </a:r>
            <a:endParaRPr kumimoji="0" lang="en-US" altLang="zh-CN" sz="2000" dirty="0" smtClean="0"/>
          </a:p>
          <a:p>
            <a:pPr eaLnBrk="1" hangingPunct="1">
              <a:defRPr/>
            </a:pPr>
            <a:r>
              <a:rPr kumimoji="0" lang="en-US" altLang="zh-CN" sz="2000" dirty="0" smtClean="0"/>
              <a:t>SC(</a:t>
            </a:r>
            <a:r>
              <a:rPr kumimoji="0" lang="en-US" altLang="zh-CN" sz="2000" dirty="0" err="1" smtClean="0"/>
              <a:t>Sno,Cno,Score</a:t>
            </a:r>
            <a:r>
              <a:rPr kumimoji="0" lang="en-US" altLang="zh-CN" sz="2000" dirty="0" smtClean="0"/>
              <a:t>)</a:t>
            </a:r>
            <a:r>
              <a:rPr kumimoji="0" lang="zh-CN" altLang="en-US" sz="2000" dirty="0" smtClean="0"/>
              <a:t>，各字段含义依次为：学号、课程号、成绩。</a:t>
            </a:r>
            <a:endParaRPr kumimoji="0" lang="en-US" altLang="zh-CN" sz="2000" dirty="0" smtClean="0"/>
          </a:p>
          <a:p>
            <a:pPr eaLnBrk="1" hangingPunct="1">
              <a:spcBef>
                <a:spcPct val="50000"/>
              </a:spcBef>
              <a:defRPr/>
            </a:pPr>
            <a:r>
              <a:rPr kumimoji="0" lang="en-US" altLang="zh-CN" sz="2000" dirty="0" smtClean="0">
                <a:solidFill>
                  <a:schemeClr val="tx2"/>
                </a:solidFill>
              </a:rPr>
              <a:t>⑴ </a:t>
            </a:r>
            <a:r>
              <a:rPr kumimoji="0" lang="zh-CN" altLang="en-US" sz="2000" dirty="0" smtClean="0">
                <a:solidFill>
                  <a:schemeClr val="tx2"/>
                </a:solidFill>
              </a:rPr>
              <a:t>列出所有学生的基本信息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⑵ </a:t>
            </a:r>
            <a:r>
              <a:rPr kumimoji="0" lang="zh-CN" altLang="en-US" sz="2000" dirty="0" smtClean="0">
                <a:solidFill>
                  <a:schemeClr val="tx2"/>
                </a:solidFill>
              </a:rPr>
              <a:t>列出所有学生的学号、姓名和联系电话，并用相应的中文作为标题</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⑶ </a:t>
            </a:r>
            <a:r>
              <a:rPr kumimoji="0" lang="zh-CN" altLang="en-US" sz="2000" dirty="0" smtClean="0">
                <a:solidFill>
                  <a:schemeClr val="tx2"/>
                </a:solidFill>
              </a:rPr>
              <a:t>列出入学成绩在</a:t>
            </a:r>
            <a:r>
              <a:rPr kumimoji="0" lang="en-US" altLang="zh-CN" sz="2000" dirty="0" smtClean="0">
                <a:solidFill>
                  <a:schemeClr val="tx2"/>
                </a:solidFill>
              </a:rPr>
              <a:t>580-600</a:t>
            </a:r>
            <a:r>
              <a:rPr kumimoji="0" lang="zh-CN" altLang="en-US" sz="2000" dirty="0" smtClean="0">
                <a:solidFill>
                  <a:schemeClr val="tx2"/>
                </a:solidFill>
              </a:rPr>
              <a:t>之间的学生信息，并按入学成绩升序排序</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⑷ </a:t>
            </a:r>
            <a:r>
              <a:rPr kumimoji="0" lang="zh-CN" altLang="en-US" sz="2000" dirty="0" smtClean="0">
                <a:solidFill>
                  <a:schemeClr val="tx2"/>
                </a:solidFill>
              </a:rPr>
              <a:t>列出河北籍学生的学号、姓名和年龄</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⑸ </a:t>
            </a:r>
            <a:r>
              <a:rPr kumimoji="0" lang="zh-CN" altLang="en-US" sz="2000" dirty="0" smtClean="0">
                <a:solidFill>
                  <a:schemeClr val="tx2"/>
                </a:solidFill>
              </a:rPr>
              <a:t>列出河北籍和山东籍学生的学号、姓名、入学成绩</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⑹ </a:t>
            </a:r>
            <a:r>
              <a:rPr kumimoji="0" lang="zh-CN" altLang="en-US" sz="2000" dirty="0" smtClean="0">
                <a:solidFill>
                  <a:schemeClr val="tx2"/>
                </a:solidFill>
              </a:rPr>
              <a:t>列出所有姓赵的学生的基本信息</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⑺ </a:t>
            </a:r>
            <a:r>
              <a:rPr kumimoji="0" lang="zh-CN" altLang="en-US" sz="2000" dirty="0" smtClean="0">
                <a:solidFill>
                  <a:schemeClr val="tx2"/>
                </a:solidFill>
              </a:rPr>
              <a:t>统计各省学生入学成绩的最低分、最高分和平均分</a:t>
            </a:r>
            <a:r>
              <a:rPr kumimoji="0" lang="en-US" altLang="zh-CN" sz="2000" dirty="0" smtClean="0">
                <a:solidFill>
                  <a:schemeClr val="tx2"/>
                </a:solidFill>
              </a:rPr>
              <a:t> </a:t>
            </a:r>
          </a:p>
          <a:p>
            <a:pPr eaLnBrk="1" hangingPunct="1">
              <a:defRPr/>
            </a:pPr>
            <a:r>
              <a:rPr kumimoji="0" lang="en-US" altLang="zh-CN" sz="2000" dirty="0" smtClean="0">
                <a:solidFill>
                  <a:schemeClr val="tx2"/>
                </a:solidFill>
              </a:rPr>
              <a:t>⑻ </a:t>
            </a:r>
            <a:r>
              <a:rPr kumimoji="0" lang="zh-CN" altLang="en-US" sz="2000" dirty="0" smtClean="0">
                <a:solidFill>
                  <a:schemeClr val="tx2"/>
                </a:solidFill>
              </a:rPr>
              <a:t>列出每位学生的学号、姓名及其所选课程的课程名称和成绩</a:t>
            </a:r>
            <a:r>
              <a:rPr kumimoji="0" lang="en-US" altLang="zh-CN" sz="2000" dirty="0" smtClean="0">
                <a:solidFill>
                  <a:schemeClr val="tx2"/>
                </a:solidFill>
              </a:rPr>
              <a:t> </a:t>
            </a:r>
          </a:p>
        </p:txBody>
      </p:sp>
      <p:sp>
        <p:nvSpPr>
          <p:cNvPr id="7" name="文本框 1"/>
          <p:cNvSpPr txBox="1"/>
          <p:nvPr/>
        </p:nvSpPr>
        <p:spPr>
          <a:xfrm>
            <a:off x="468313" y="3668713"/>
            <a:ext cx="8567737" cy="1016000"/>
          </a:xfrm>
          <a:prstGeom prst="rect">
            <a:avLst/>
          </a:prstGeom>
          <a:solidFill>
            <a:schemeClr val="accent6">
              <a:lumMod val="60000"/>
              <a:lumOff val="40000"/>
            </a:schemeClr>
          </a:solidFill>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lang="en-US" altLang="zh-CN" sz="2000" dirty="0" smtClean="0"/>
              <a:t>Select </a:t>
            </a:r>
            <a:r>
              <a:rPr lang="en-US" altLang="zh-CN" sz="2000" dirty="0" err="1" smtClean="0"/>
              <a:t>a.Sno</a:t>
            </a:r>
            <a:r>
              <a:rPr lang="en-US" altLang="zh-CN" sz="2000" dirty="0" smtClean="0"/>
              <a:t>, </a:t>
            </a:r>
            <a:r>
              <a:rPr lang="en-US" altLang="zh-CN" sz="2000" dirty="0" err="1" smtClean="0"/>
              <a:t>Sname</a:t>
            </a:r>
            <a:r>
              <a:rPr lang="en-US" altLang="zh-CN" sz="2000" dirty="0" smtClean="0"/>
              <a:t>, </a:t>
            </a:r>
            <a:r>
              <a:rPr lang="en-US" altLang="zh-CN" sz="2000" dirty="0" err="1" smtClean="0"/>
              <a:t>Cname</a:t>
            </a:r>
            <a:r>
              <a:rPr lang="en-US" altLang="zh-CN" sz="2000" dirty="0" smtClean="0"/>
              <a:t>, Score </a:t>
            </a:r>
          </a:p>
          <a:p>
            <a:pPr eaLnBrk="1" hangingPunct="1">
              <a:defRPr/>
            </a:pPr>
            <a:r>
              <a:rPr lang="en-US" altLang="zh-CN" sz="2000" dirty="0" smtClean="0"/>
              <a:t>From Student a, Course b, SC c </a:t>
            </a:r>
          </a:p>
          <a:p>
            <a:pPr eaLnBrk="1" hangingPunct="1">
              <a:defRPr/>
            </a:pPr>
            <a:r>
              <a:rPr lang="en-US" altLang="zh-CN" sz="2000" dirty="0" smtClean="0"/>
              <a:t>Where </a:t>
            </a:r>
            <a:r>
              <a:rPr lang="en-US" altLang="zh-CN" sz="2000" dirty="0" err="1" smtClean="0"/>
              <a:t>c.Sno</a:t>
            </a:r>
            <a:r>
              <a:rPr lang="en-US" altLang="zh-CN" sz="2000" dirty="0" smtClean="0"/>
              <a:t>=</a:t>
            </a:r>
            <a:r>
              <a:rPr lang="en-US" altLang="zh-CN" sz="2000" dirty="0" err="1" smtClean="0"/>
              <a:t>a.Sno</a:t>
            </a:r>
            <a:r>
              <a:rPr lang="en-US" altLang="zh-CN" sz="2000" dirty="0" smtClean="0"/>
              <a:t> And </a:t>
            </a:r>
            <a:r>
              <a:rPr lang="en-US" altLang="zh-CN" sz="2000" dirty="0" err="1" smtClean="0"/>
              <a:t>c.Cno</a:t>
            </a:r>
            <a:r>
              <a:rPr lang="en-US" altLang="zh-CN" sz="2000" dirty="0" smtClean="0"/>
              <a:t>=</a:t>
            </a:r>
            <a:r>
              <a:rPr lang="en-US" altLang="zh-CN" sz="2000" dirty="0" err="1" smtClean="0"/>
              <a:t>b.Cno</a:t>
            </a:r>
            <a:endParaRPr lang="en-US" altLang="zh-CN" sz="2000" dirty="0" smtClean="0"/>
          </a:p>
        </p:txBody>
      </p:sp>
      <p:sp>
        <p:nvSpPr>
          <p:cNvPr id="8" name="Rectangle 5"/>
          <p:cNvSpPr>
            <a:spLocks noChangeArrowheads="1"/>
          </p:cNvSpPr>
          <p:nvPr/>
        </p:nvSpPr>
        <p:spPr bwMode="auto">
          <a:xfrm>
            <a:off x="468313" y="1557338"/>
            <a:ext cx="73437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spcAft>
                <a:spcPct val="20000"/>
              </a:spcAft>
              <a:defRPr/>
            </a:pPr>
            <a:r>
              <a:rPr lang="en-US" altLang="zh-CN" sz="2400" b="1" dirty="0">
                <a:solidFill>
                  <a:srgbClr val="FF00FF"/>
                </a:solidFill>
                <a:latin typeface="Arial" panose="020B0604020202020204" pitchFamily="34" charset="0"/>
              </a:rPr>
              <a:t>【</a:t>
            </a:r>
            <a:r>
              <a:rPr lang="zh-CN" altLang="en-US" sz="2400" b="1" dirty="0">
                <a:solidFill>
                  <a:srgbClr val="FF00FF"/>
                </a:solidFill>
                <a:latin typeface="Arial" panose="020B0604020202020204" pitchFamily="34" charset="0"/>
              </a:rPr>
              <a:t>例</a:t>
            </a:r>
            <a:r>
              <a:rPr lang="en-US" altLang="zh-CN" sz="2400" b="1" dirty="0">
                <a:solidFill>
                  <a:srgbClr val="FF00FF"/>
                </a:solidFill>
                <a:latin typeface="Arial" panose="020B0604020202020204" pitchFamily="34" charset="0"/>
              </a:rPr>
              <a:t>10-1】</a:t>
            </a:r>
            <a:r>
              <a:rPr lang="zh-CN" altLang="zh-CN" sz="2400" dirty="0">
                <a:solidFill>
                  <a:srgbClr val="FF00FF"/>
                </a:solidFill>
                <a:latin typeface="Arial" panose="020B0604020202020204" pitchFamily="34" charset="0"/>
              </a:rPr>
              <a:t>学生管理系统包含</a:t>
            </a:r>
            <a:r>
              <a:rPr lang="en-US" altLang="zh-CN" sz="2400" dirty="0">
                <a:solidFill>
                  <a:srgbClr val="FF00FF"/>
                </a:solidFill>
                <a:latin typeface="Arial" panose="020B0604020202020204" pitchFamily="34" charset="0"/>
              </a:rPr>
              <a:t>3</a:t>
            </a:r>
            <a:r>
              <a:rPr lang="zh-CN" altLang="zh-CN" sz="2400" dirty="0">
                <a:solidFill>
                  <a:srgbClr val="FF00FF"/>
                </a:solidFill>
                <a:latin typeface="Arial" panose="020B0604020202020204" pitchFamily="34" charset="0"/>
              </a:rPr>
              <a:t>张表：</a:t>
            </a:r>
            <a:endParaRPr lang="en-US" altLang="zh-CN" sz="2400" dirty="0">
              <a:solidFill>
                <a:srgbClr val="FF00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7396" name="Text Box 4"/>
          <p:cNvSpPr txBox="1">
            <a:spLocks noChangeArrowheads="1"/>
          </p:cNvSpPr>
          <p:nvPr/>
        </p:nvSpPr>
        <p:spPr bwMode="auto">
          <a:xfrm>
            <a:off x="1187450" y="1844675"/>
            <a:ext cx="7848600"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t>Insert</a:t>
            </a:r>
            <a:r>
              <a:rPr kumimoji="0" lang="zh-CN" altLang="en-US" sz="2000" dirty="0" smtClean="0"/>
              <a:t>语句用于向表中插入一条记录，格式如下：</a:t>
            </a:r>
            <a:endParaRPr kumimoji="0" lang="en-US" altLang="zh-CN" sz="2000" dirty="0" smtClean="0"/>
          </a:p>
          <a:p>
            <a:pPr eaLnBrk="1" hangingPunct="1">
              <a:spcBef>
                <a:spcPct val="20000"/>
              </a:spcBef>
              <a:spcAft>
                <a:spcPct val="20000"/>
              </a:spcAft>
              <a:defRPr/>
            </a:pPr>
            <a:r>
              <a:rPr kumimoji="0" lang="en-US" altLang="zh-CN" sz="2000" dirty="0" smtClean="0">
                <a:solidFill>
                  <a:srgbClr val="CC6600"/>
                </a:solidFill>
              </a:rPr>
              <a:t>Insert Into &lt;</a:t>
            </a:r>
            <a:r>
              <a:rPr kumimoji="0" lang="zh-CN" altLang="en-US" sz="2000" dirty="0" smtClean="0">
                <a:solidFill>
                  <a:srgbClr val="CC6600"/>
                </a:solidFill>
              </a:rPr>
              <a:t>表名</a:t>
            </a:r>
            <a:r>
              <a:rPr kumimoji="0" lang="en-US" altLang="zh-CN" sz="2000" dirty="0" smtClean="0">
                <a:solidFill>
                  <a:srgbClr val="CC6600"/>
                </a:solidFill>
              </a:rPr>
              <a:t>&gt;[(</a:t>
            </a:r>
            <a:r>
              <a:rPr kumimoji="0" lang="zh-CN" altLang="en-US" sz="2000" dirty="0" smtClean="0">
                <a:solidFill>
                  <a:srgbClr val="CC6600"/>
                </a:solidFill>
              </a:rPr>
              <a:t>字段名表</a:t>
            </a:r>
            <a:r>
              <a:rPr kumimoji="0" lang="en-US" altLang="zh-CN" sz="2000" dirty="0" smtClean="0">
                <a:solidFill>
                  <a:srgbClr val="CC6600"/>
                </a:solidFill>
              </a:rPr>
              <a:t>)] Values (</a:t>
            </a:r>
            <a:r>
              <a:rPr kumimoji="0" lang="zh-CN" altLang="en-US" sz="2000" dirty="0" smtClean="0">
                <a:solidFill>
                  <a:srgbClr val="CC6600"/>
                </a:solidFill>
              </a:rPr>
              <a:t>字段值列表</a:t>
            </a:r>
            <a:r>
              <a:rPr kumimoji="0" lang="en-US" altLang="zh-CN" sz="2000" dirty="0" smtClean="0">
                <a:solidFill>
                  <a:srgbClr val="CC6600"/>
                </a:solidFill>
              </a:rPr>
              <a:t>)</a:t>
            </a:r>
          </a:p>
          <a:p>
            <a:pPr eaLnBrk="1" hangingPunct="1">
              <a:defRPr/>
            </a:pPr>
            <a:r>
              <a:rPr kumimoji="0" lang="zh-CN" altLang="en-US" sz="2000" dirty="0" smtClean="0"/>
              <a:t>说明：如果没有指定字段名，则默认包含表中所有字段并按它们在表定义中出现的顺序排列。</a:t>
            </a:r>
          </a:p>
        </p:txBody>
      </p:sp>
      <p:sp>
        <p:nvSpPr>
          <p:cNvPr id="10" name="Rectangle 6"/>
          <p:cNvSpPr>
            <a:spLocks noChangeArrowheads="1"/>
          </p:cNvSpPr>
          <p:nvPr/>
        </p:nvSpPr>
        <p:spPr bwMode="auto">
          <a:xfrm>
            <a:off x="179388" y="3284538"/>
            <a:ext cx="460851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dirty="0">
                <a:latin typeface="Arial" panose="020B0604020202020204" pitchFamily="34" charset="0"/>
              </a:rPr>
              <a:t>3. </a:t>
            </a:r>
            <a:r>
              <a:rPr lang="zh-CN" altLang="en-US" sz="2400" dirty="0">
                <a:latin typeface="Arial" panose="020B0604020202020204" pitchFamily="34" charset="0"/>
              </a:rPr>
              <a:t>数据更新语句</a:t>
            </a:r>
            <a:r>
              <a:rPr lang="en-US" altLang="zh-CN" sz="2400" dirty="0">
                <a:latin typeface="Arial" panose="020B0604020202020204" pitchFamily="34" charset="0"/>
              </a:rPr>
              <a:t>Update</a:t>
            </a:r>
          </a:p>
        </p:txBody>
      </p:sp>
      <p:sp>
        <p:nvSpPr>
          <p:cNvPr id="11" name="Text Box 7"/>
          <p:cNvSpPr txBox="1">
            <a:spLocks noChangeArrowheads="1"/>
          </p:cNvSpPr>
          <p:nvPr/>
        </p:nvSpPr>
        <p:spPr bwMode="auto">
          <a:xfrm>
            <a:off x="1187450" y="3790950"/>
            <a:ext cx="7848600"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t>Update</a:t>
            </a:r>
            <a:r>
              <a:rPr kumimoji="0" lang="zh-CN" altLang="en-US" sz="2000" dirty="0" smtClean="0"/>
              <a:t>语句用于更新表中的数据，格式如下：</a:t>
            </a:r>
            <a:endParaRPr kumimoji="0" lang="en-US" altLang="zh-CN" sz="2000" dirty="0" smtClean="0"/>
          </a:p>
          <a:p>
            <a:pPr eaLnBrk="1" hangingPunct="1">
              <a:spcBef>
                <a:spcPct val="20000"/>
              </a:spcBef>
              <a:defRPr/>
            </a:pPr>
            <a:r>
              <a:rPr kumimoji="0" lang="en-US" altLang="zh-CN" sz="2000" dirty="0" smtClean="0">
                <a:solidFill>
                  <a:srgbClr val="CC6600"/>
                </a:solidFill>
              </a:rPr>
              <a:t>Update &lt;</a:t>
            </a:r>
            <a:r>
              <a:rPr kumimoji="0" lang="zh-CN" altLang="en-US" sz="2000" dirty="0" smtClean="0">
                <a:solidFill>
                  <a:srgbClr val="CC6600"/>
                </a:solidFill>
              </a:rPr>
              <a:t>表名</a:t>
            </a:r>
            <a:r>
              <a:rPr kumimoji="0" lang="en-US" altLang="zh-CN" sz="2000" dirty="0" smtClean="0">
                <a:solidFill>
                  <a:srgbClr val="CC6600"/>
                </a:solidFill>
              </a:rPr>
              <a:t>&gt;  Set &lt;</a:t>
            </a:r>
            <a:r>
              <a:rPr kumimoji="0" lang="zh-CN" altLang="en-US" sz="2000" dirty="0" smtClean="0">
                <a:solidFill>
                  <a:srgbClr val="CC6600"/>
                </a:solidFill>
              </a:rPr>
              <a:t>字段名</a:t>
            </a:r>
            <a:r>
              <a:rPr kumimoji="0" lang="en-US" altLang="zh-CN" sz="2000" dirty="0" smtClean="0">
                <a:solidFill>
                  <a:srgbClr val="CC6600"/>
                </a:solidFill>
              </a:rPr>
              <a:t>1&gt;</a:t>
            </a:r>
            <a:r>
              <a:rPr kumimoji="0" lang="zh-CN" altLang="en-US" sz="2000" dirty="0" smtClean="0">
                <a:solidFill>
                  <a:srgbClr val="CC6600"/>
                </a:solidFill>
              </a:rPr>
              <a:t>＝</a:t>
            </a:r>
            <a:r>
              <a:rPr kumimoji="0" lang="en-US" altLang="zh-CN" sz="2000" dirty="0" smtClean="0">
                <a:solidFill>
                  <a:srgbClr val="CC6600"/>
                </a:solidFill>
              </a:rPr>
              <a:t>&lt;</a:t>
            </a:r>
            <a:r>
              <a:rPr kumimoji="0" lang="zh-CN" altLang="en-US" sz="2000" dirty="0" smtClean="0">
                <a:solidFill>
                  <a:srgbClr val="CC6600"/>
                </a:solidFill>
              </a:rPr>
              <a:t>值表达式</a:t>
            </a:r>
            <a:r>
              <a:rPr kumimoji="0" lang="en-US" altLang="zh-CN" sz="2000" dirty="0" smtClean="0">
                <a:solidFill>
                  <a:srgbClr val="CC6600"/>
                </a:solidFill>
              </a:rPr>
              <a:t>1 &gt;[</a:t>
            </a:r>
            <a:r>
              <a:rPr kumimoji="0" lang="zh-CN" altLang="en-US" sz="2000" dirty="0" smtClean="0">
                <a:solidFill>
                  <a:srgbClr val="CC6600"/>
                </a:solidFill>
              </a:rPr>
              <a:t>，</a:t>
            </a:r>
            <a:r>
              <a:rPr kumimoji="0" lang="en-US" altLang="zh-CN" sz="2000" dirty="0" smtClean="0">
                <a:solidFill>
                  <a:srgbClr val="CC6600"/>
                </a:solidFill>
              </a:rPr>
              <a:t>&lt;</a:t>
            </a:r>
            <a:r>
              <a:rPr kumimoji="0" lang="zh-CN" altLang="en-US" sz="2000" dirty="0" smtClean="0">
                <a:solidFill>
                  <a:srgbClr val="CC6600"/>
                </a:solidFill>
              </a:rPr>
              <a:t>字段名</a:t>
            </a:r>
            <a:r>
              <a:rPr kumimoji="0" lang="en-US" altLang="zh-CN" sz="2000" dirty="0" smtClean="0">
                <a:solidFill>
                  <a:srgbClr val="CC6600"/>
                </a:solidFill>
              </a:rPr>
              <a:t>2&gt;</a:t>
            </a:r>
            <a:r>
              <a:rPr kumimoji="0" lang="zh-CN" altLang="en-US" sz="2000" dirty="0" smtClean="0">
                <a:solidFill>
                  <a:srgbClr val="CC6600"/>
                </a:solidFill>
              </a:rPr>
              <a:t>＝</a:t>
            </a:r>
            <a:r>
              <a:rPr kumimoji="0" lang="en-US" altLang="zh-CN" sz="2000" dirty="0" smtClean="0">
                <a:solidFill>
                  <a:srgbClr val="CC6600"/>
                </a:solidFill>
              </a:rPr>
              <a:t>&lt;</a:t>
            </a:r>
            <a:r>
              <a:rPr kumimoji="0" lang="zh-CN" altLang="en-US" sz="2000" dirty="0" smtClean="0">
                <a:solidFill>
                  <a:srgbClr val="CC6600"/>
                </a:solidFill>
              </a:rPr>
              <a:t>值表达式</a:t>
            </a:r>
            <a:r>
              <a:rPr kumimoji="0" lang="en-US" altLang="zh-CN" sz="2000" dirty="0" smtClean="0">
                <a:solidFill>
                  <a:srgbClr val="CC6600"/>
                </a:solidFill>
              </a:rPr>
              <a:t>2 &gt;</a:t>
            </a:r>
            <a:r>
              <a:rPr kumimoji="0" lang="zh-CN" altLang="en-US" sz="2000" dirty="0" smtClean="0">
                <a:solidFill>
                  <a:srgbClr val="CC6600"/>
                </a:solidFill>
              </a:rPr>
              <a:t>，</a:t>
            </a:r>
            <a:r>
              <a:rPr kumimoji="0" lang="en-US" altLang="zh-CN" sz="2000" dirty="0" smtClean="0">
                <a:solidFill>
                  <a:srgbClr val="CC6600"/>
                </a:solidFill>
              </a:rPr>
              <a:t>…] [Where &lt;</a:t>
            </a:r>
            <a:r>
              <a:rPr kumimoji="0" lang="zh-CN" altLang="en-US" sz="2000" dirty="0" smtClean="0">
                <a:solidFill>
                  <a:srgbClr val="CC6600"/>
                </a:solidFill>
              </a:rPr>
              <a:t>条件</a:t>
            </a:r>
            <a:r>
              <a:rPr kumimoji="0" lang="en-US" altLang="zh-CN" sz="2000" dirty="0" smtClean="0">
                <a:solidFill>
                  <a:srgbClr val="CC6600"/>
                </a:solidFill>
              </a:rPr>
              <a:t>&gt;]</a:t>
            </a:r>
          </a:p>
          <a:p>
            <a:pPr eaLnBrk="1" hangingPunct="1">
              <a:spcBef>
                <a:spcPct val="20000"/>
              </a:spcBef>
              <a:defRPr/>
            </a:pPr>
            <a:r>
              <a:rPr kumimoji="0" lang="zh-CN" altLang="en-US" sz="2000" dirty="0" smtClean="0"/>
              <a:t>说明：如果没有指定</a:t>
            </a:r>
            <a:r>
              <a:rPr kumimoji="0" lang="en-US" altLang="zh-CN" sz="2000" dirty="0" smtClean="0"/>
              <a:t>Where</a:t>
            </a:r>
            <a:r>
              <a:rPr kumimoji="0" lang="zh-CN" altLang="en-US" sz="2000" dirty="0" smtClean="0"/>
              <a:t>子句，则更新所有行。</a:t>
            </a:r>
          </a:p>
        </p:txBody>
      </p:sp>
      <p:sp>
        <p:nvSpPr>
          <p:cNvPr id="9" name="Rectangle 5"/>
          <p:cNvSpPr>
            <a:spLocks noChangeArrowheads="1"/>
          </p:cNvSpPr>
          <p:nvPr/>
        </p:nvSpPr>
        <p:spPr bwMode="auto">
          <a:xfrm>
            <a:off x="179388" y="1341438"/>
            <a:ext cx="39592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dirty="0">
                <a:latin typeface="Arial" panose="020B0604020202020204" pitchFamily="34" charset="0"/>
              </a:rPr>
              <a:t>2.</a:t>
            </a:r>
            <a:r>
              <a:rPr lang="zh-CN" altLang="en-US" sz="2400" dirty="0">
                <a:latin typeface="Arial" panose="020B0604020202020204" pitchFamily="34" charset="0"/>
              </a:rPr>
              <a:t>数据插入语句</a:t>
            </a:r>
            <a:r>
              <a:rPr lang="en-US" altLang="zh-CN" sz="2400" dirty="0">
                <a:latin typeface="Arial" panose="020B0604020202020204" pitchFamily="34" charset="0"/>
              </a:rPr>
              <a:t>Insert </a:t>
            </a:r>
          </a:p>
        </p:txBody>
      </p:sp>
      <p:sp>
        <p:nvSpPr>
          <p:cNvPr id="12" name="Rectangle 8"/>
          <p:cNvSpPr>
            <a:spLocks noChangeArrowheads="1"/>
          </p:cNvSpPr>
          <p:nvPr/>
        </p:nvSpPr>
        <p:spPr bwMode="auto">
          <a:xfrm>
            <a:off x="179388" y="5314950"/>
            <a:ext cx="37433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dirty="0">
                <a:latin typeface="Arial" panose="020B0604020202020204" pitchFamily="34" charset="0"/>
              </a:rPr>
              <a:t>4. </a:t>
            </a:r>
            <a:r>
              <a:rPr lang="zh-CN" altLang="en-US" sz="2400" dirty="0">
                <a:latin typeface="Arial" panose="020B0604020202020204" pitchFamily="34" charset="0"/>
              </a:rPr>
              <a:t>数据删除语句</a:t>
            </a:r>
            <a:r>
              <a:rPr lang="en-US" altLang="zh-CN" sz="2400" dirty="0">
                <a:latin typeface="Arial" panose="020B0604020202020204" pitchFamily="34" charset="0"/>
              </a:rPr>
              <a:t>Delete</a:t>
            </a:r>
          </a:p>
        </p:txBody>
      </p:sp>
      <p:sp>
        <p:nvSpPr>
          <p:cNvPr id="13" name="Text Box 9"/>
          <p:cNvSpPr txBox="1">
            <a:spLocks noChangeArrowheads="1"/>
          </p:cNvSpPr>
          <p:nvPr/>
        </p:nvSpPr>
        <p:spPr bwMode="auto">
          <a:xfrm>
            <a:off x="898525" y="5732463"/>
            <a:ext cx="6049963"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t>Delete</a:t>
            </a:r>
            <a:r>
              <a:rPr kumimoji="0" lang="zh-CN" altLang="en-US" sz="2000" dirty="0" smtClean="0"/>
              <a:t>语句用于从表中删除记录，格式如下：</a:t>
            </a:r>
            <a:endParaRPr kumimoji="0" lang="en-US" altLang="zh-CN" sz="2000" dirty="0" smtClean="0"/>
          </a:p>
          <a:p>
            <a:pPr eaLnBrk="1" hangingPunct="1">
              <a:spcBef>
                <a:spcPct val="20000"/>
              </a:spcBef>
              <a:spcAft>
                <a:spcPct val="20000"/>
              </a:spcAft>
              <a:defRPr/>
            </a:pPr>
            <a:r>
              <a:rPr kumimoji="0" lang="en-US" altLang="zh-CN" sz="2000" dirty="0" smtClean="0">
                <a:solidFill>
                  <a:srgbClr val="CC6600"/>
                </a:solidFill>
              </a:rPr>
              <a:t>Delete  From  &lt;</a:t>
            </a:r>
            <a:r>
              <a:rPr kumimoji="0" lang="zh-CN" altLang="en-US" sz="2000" dirty="0" smtClean="0">
                <a:solidFill>
                  <a:srgbClr val="CC6600"/>
                </a:solidFill>
              </a:rPr>
              <a:t>表名</a:t>
            </a:r>
            <a:r>
              <a:rPr kumimoji="0" lang="en-US" altLang="zh-CN" sz="2000" dirty="0" smtClean="0">
                <a:solidFill>
                  <a:srgbClr val="CC6600"/>
                </a:solidFill>
              </a:rPr>
              <a:t>&gt;  [Where &lt;</a:t>
            </a:r>
            <a:r>
              <a:rPr kumimoji="0" lang="zh-CN" altLang="en-US" sz="2000" dirty="0" smtClean="0">
                <a:solidFill>
                  <a:srgbClr val="CC6600"/>
                </a:solidFill>
              </a:rPr>
              <a:t>条件表达式</a:t>
            </a:r>
            <a:r>
              <a:rPr kumimoji="0" lang="en-US" altLang="zh-CN" sz="2000" dirty="0" smtClean="0">
                <a:solidFill>
                  <a:srgbClr val="CC6600"/>
                </a:solidFill>
              </a:rPr>
              <a:t>&gt;]</a:t>
            </a:r>
          </a:p>
          <a:p>
            <a:pPr eaLnBrk="1" hangingPunct="1">
              <a:defRPr/>
            </a:pPr>
            <a:r>
              <a:rPr kumimoji="0" lang="zh-CN" altLang="en-US" sz="2000" dirty="0" smtClean="0"/>
              <a:t>说明：如果没有指定</a:t>
            </a:r>
            <a:r>
              <a:rPr kumimoji="0" lang="en-US" altLang="zh-CN" sz="2000" dirty="0" smtClean="0"/>
              <a:t>Where</a:t>
            </a:r>
            <a:r>
              <a:rPr kumimoji="0" lang="zh-CN" altLang="en-US" sz="2000" dirty="0" smtClean="0"/>
              <a:t>子句，则删除所有行。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wipe(down)">
                                      <p:cBhvr>
                                        <p:cTn id="7" dur="500"/>
                                        <p:tgtEl>
                                          <p:spTgt spid="187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10.3 ADO.NET </a:t>
            </a:r>
          </a:p>
        </p:txBody>
      </p:sp>
      <p:sp>
        <p:nvSpPr>
          <p:cNvPr id="188419" name="Rectangle 3"/>
          <p:cNvSpPr>
            <a:spLocks noGrp="1" noChangeArrowheads="1"/>
          </p:cNvSpPr>
          <p:nvPr>
            <p:ph type="body" idx="1"/>
          </p:nvPr>
        </p:nvSpPr>
        <p:spPr>
          <a:xfrm>
            <a:off x="468313" y="1268413"/>
            <a:ext cx="6191250" cy="576262"/>
          </a:xfrm>
        </p:spPr>
        <p:txBody>
          <a:bodyPr/>
          <a:lstStyle/>
          <a:p>
            <a:pPr eaLnBrk="1" hangingPunct="1">
              <a:lnSpc>
                <a:spcPct val="90000"/>
              </a:lnSpc>
              <a:spcAft>
                <a:spcPct val="20000"/>
              </a:spcAft>
              <a:defRPr/>
            </a:pPr>
            <a:r>
              <a:rPr kumimoji="0" lang="en-US" altLang="zh-CN" smtClean="0"/>
              <a:t>10.3.1 ADO.NET</a:t>
            </a:r>
            <a:r>
              <a:rPr kumimoji="0" lang="zh-CN" altLang="en-US" smtClean="0"/>
              <a:t>对象模型</a:t>
            </a:r>
            <a:r>
              <a:rPr kumimoji="0" lang="en-US" altLang="zh-CN" smtClean="0"/>
              <a:t> </a:t>
            </a:r>
          </a:p>
        </p:txBody>
      </p:sp>
      <p:sp>
        <p:nvSpPr>
          <p:cNvPr id="188420" name="Text Box 4"/>
          <p:cNvSpPr txBox="1">
            <a:spLocks noChangeArrowheads="1"/>
          </p:cNvSpPr>
          <p:nvPr/>
        </p:nvSpPr>
        <p:spPr bwMode="auto">
          <a:xfrm>
            <a:off x="971550" y="2084388"/>
            <a:ext cx="3960813" cy="444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lnSpc>
                <a:spcPct val="125000"/>
              </a:lnSpc>
              <a:spcBef>
                <a:spcPct val="20000"/>
              </a:spcBef>
              <a:spcAft>
                <a:spcPct val="20000"/>
              </a:spcAft>
              <a:defRPr/>
            </a:pPr>
            <a:r>
              <a:rPr kumimoji="0" lang="en-US" altLang="zh-CN" sz="2000" dirty="0" smtClean="0">
                <a:solidFill>
                  <a:schemeClr val="tx2"/>
                </a:solidFill>
              </a:rPr>
              <a:t>ADO.NET</a:t>
            </a:r>
            <a:r>
              <a:rPr kumimoji="0" lang="zh-CN" altLang="en-US" sz="2000" dirty="0" smtClean="0">
                <a:solidFill>
                  <a:schemeClr val="tx2"/>
                </a:solidFill>
              </a:rPr>
              <a:t>是微软推出的一种强大的数据库访问技术。</a:t>
            </a:r>
            <a:r>
              <a:rPr kumimoji="0" lang="en-US" altLang="zh-CN" sz="2000" dirty="0" smtClean="0">
                <a:solidFill>
                  <a:schemeClr val="tx2"/>
                </a:solidFill>
              </a:rPr>
              <a:t>ADO.NET</a:t>
            </a:r>
            <a:r>
              <a:rPr kumimoji="0" lang="zh-CN" altLang="en-US" sz="2000" dirty="0" smtClean="0">
                <a:solidFill>
                  <a:schemeClr val="tx2"/>
                </a:solidFill>
              </a:rPr>
              <a:t>提供对</a:t>
            </a:r>
            <a:r>
              <a:rPr kumimoji="0" lang="en-US" altLang="zh-CN" sz="2000" dirty="0" smtClean="0">
                <a:solidFill>
                  <a:schemeClr val="tx2"/>
                </a:solidFill>
              </a:rPr>
              <a:t>Microsoft SQL Server</a:t>
            </a:r>
            <a:r>
              <a:rPr kumimoji="0" lang="zh-CN" altLang="en-US" sz="2000" dirty="0" smtClean="0">
                <a:solidFill>
                  <a:schemeClr val="tx2"/>
                </a:solidFill>
              </a:rPr>
              <a:t>等数据源以及通过</a:t>
            </a:r>
            <a:r>
              <a:rPr kumimoji="0" lang="en-US" altLang="zh-CN" sz="2000" dirty="0" smtClean="0">
                <a:solidFill>
                  <a:schemeClr val="tx2"/>
                </a:solidFill>
              </a:rPr>
              <a:t>OLE DB</a:t>
            </a:r>
            <a:r>
              <a:rPr kumimoji="0" lang="zh-CN" altLang="en-US" sz="2000" dirty="0" smtClean="0">
                <a:solidFill>
                  <a:schemeClr val="tx2"/>
                </a:solidFill>
              </a:rPr>
              <a:t>和</a:t>
            </a:r>
            <a:r>
              <a:rPr kumimoji="0" lang="en-US" altLang="zh-CN" sz="2000" dirty="0" smtClean="0">
                <a:solidFill>
                  <a:schemeClr val="tx2"/>
                </a:solidFill>
              </a:rPr>
              <a:t>XML</a:t>
            </a:r>
            <a:r>
              <a:rPr kumimoji="0" lang="zh-CN" altLang="en-US" sz="2000" dirty="0" smtClean="0">
                <a:solidFill>
                  <a:schemeClr val="tx2"/>
                </a:solidFill>
              </a:rPr>
              <a:t>公开的数据源的一致访问，应用程序可以使用</a:t>
            </a:r>
            <a:r>
              <a:rPr kumimoji="0" lang="en-US" altLang="zh-CN" sz="2000" dirty="0" smtClean="0">
                <a:solidFill>
                  <a:schemeClr val="tx2"/>
                </a:solidFill>
              </a:rPr>
              <a:t>ADO.NET</a:t>
            </a:r>
            <a:r>
              <a:rPr kumimoji="0" lang="zh-CN" altLang="en-US" sz="2000" dirty="0" smtClean="0">
                <a:solidFill>
                  <a:schemeClr val="tx2"/>
                </a:solidFill>
              </a:rPr>
              <a:t>来连接到这些数据源，并检索、操作和更新数据。</a:t>
            </a:r>
            <a:endParaRPr kumimoji="0" lang="en-US" altLang="zh-CN" sz="2000" dirty="0" smtClean="0">
              <a:solidFill>
                <a:schemeClr val="tx2"/>
              </a:solidFill>
            </a:endParaRPr>
          </a:p>
          <a:p>
            <a:pPr eaLnBrk="1" hangingPunct="1">
              <a:lnSpc>
                <a:spcPct val="125000"/>
              </a:lnSpc>
              <a:spcBef>
                <a:spcPct val="20000"/>
              </a:spcBef>
              <a:spcAft>
                <a:spcPct val="20000"/>
              </a:spcAft>
              <a:defRPr/>
            </a:pPr>
            <a:r>
              <a:rPr lang="en-US" altLang="zh-CN" sz="2000" dirty="0" smtClean="0">
                <a:solidFill>
                  <a:schemeClr val="tx2"/>
                </a:solidFill>
              </a:rPr>
              <a:t>ADO.NET</a:t>
            </a:r>
            <a:r>
              <a:rPr lang="zh-CN" altLang="zh-CN" sz="2000" dirty="0" smtClean="0">
                <a:solidFill>
                  <a:schemeClr val="tx2"/>
                </a:solidFill>
              </a:rPr>
              <a:t>是</a:t>
            </a:r>
            <a:r>
              <a:rPr lang="en-US" altLang="zh-CN" sz="2000" dirty="0" smtClean="0">
                <a:solidFill>
                  <a:schemeClr val="tx2"/>
                </a:solidFill>
              </a:rPr>
              <a:t>.NET Framework</a:t>
            </a:r>
            <a:r>
              <a:rPr lang="zh-CN" altLang="zh-CN" sz="2000" dirty="0" smtClean="0">
                <a:solidFill>
                  <a:schemeClr val="tx2"/>
                </a:solidFill>
              </a:rPr>
              <a:t>中的一系列类库，包含用于连接数据库、执行命令和检索结果回</a:t>
            </a:r>
            <a:r>
              <a:rPr lang="zh-CN" altLang="zh-CN" sz="2000" dirty="0">
                <a:solidFill>
                  <a:schemeClr val="tx2"/>
                </a:solidFill>
              </a:rPr>
              <a:t>写到数据库的系列</a:t>
            </a:r>
            <a:r>
              <a:rPr lang="zh-CN" altLang="zh-CN" sz="2000" dirty="0" smtClean="0">
                <a:solidFill>
                  <a:schemeClr val="tx2"/>
                </a:solidFill>
              </a:rPr>
              <a:t>组件</a:t>
            </a:r>
            <a:r>
              <a:rPr lang="zh-CN" altLang="en-US" sz="2000" dirty="0" smtClean="0">
                <a:solidFill>
                  <a:schemeClr val="tx2"/>
                </a:solidFill>
              </a:rPr>
              <a:t>。</a:t>
            </a:r>
            <a:endParaRPr kumimoji="0" lang="en-US" altLang="zh-CN" sz="2000" dirty="0" smtClean="0">
              <a:solidFill>
                <a:schemeClr val="tx2"/>
              </a:solidFill>
            </a:endParaRPr>
          </a:p>
        </p:txBody>
      </p:sp>
      <p:pic>
        <p:nvPicPr>
          <p:cNvPr id="2560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88" y="1624013"/>
            <a:ext cx="38100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5329238" y="4508500"/>
            <a:ext cx="3311525" cy="1368425"/>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
        <p:nvSpPr>
          <p:cNvPr id="3" name="矩形 2"/>
          <p:cNvSpPr>
            <a:spLocks noChangeArrowheads="1"/>
          </p:cNvSpPr>
          <p:nvPr/>
        </p:nvSpPr>
        <p:spPr bwMode="auto">
          <a:xfrm>
            <a:off x="5329238" y="2552700"/>
            <a:ext cx="2051050" cy="1871663"/>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10.3 ADO.NET </a:t>
            </a:r>
          </a:p>
        </p:txBody>
      </p:sp>
      <p:sp>
        <p:nvSpPr>
          <p:cNvPr id="188419" name="Rectangle 3"/>
          <p:cNvSpPr>
            <a:spLocks noGrp="1" noChangeArrowheads="1"/>
          </p:cNvSpPr>
          <p:nvPr>
            <p:ph type="body" idx="1"/>
          </p:nvPr>
        </p:nvSpPr>
        <p:spPr>
          <a:xfrm>
            <a:off x="468313" y="1268413"/>
            <a:ext cx="6191250" cy="576262"/>
          </a:xfrm>
        </p:spPr>
        <p:txBody>
          <a:bodyPr/>
          <a:lstStyle/>
          <a:p>
            <a:pPr eaLnBrk="1" hangingPunct="1">
              <a:lnSpc>
                <a:spcPct val="90000"/>
              </a:lnSpc>
              <a:spcAft>
                <a:spcPct val="20000"/>
              </a:spcAft>
              <a:defRPr/>
            </a:pPr>
            <a:r>
              <a:rPr kumimoji="0" lang="en-US" altLang="zh-CN" smtClean="0"/>
              <a:t>10.3.1 ADO.NET</a:t>
            </a:r>
            <a:r>
              <a:rPr kumimoji="0" lang="zh-CN" altLang="en-US" smtClean="0"/>
              <a:t>对象模型</a:t>
            </a:r>
            <a:r>
              <a:rPr kumimoji="0" lang="en-US" altLang="zh-CN" smtClean="0"/>
              <a:t> </a:t>
            </a:r>
          </a:p>
        </p:txBody>
      </p:sp>
      <p:sp>
        <p:nvSpPr>
          <p:cNvPr id="188420" name="Text Box 4"/>
          <p:cNvSpPr txBox="1">
            <a:spLocks noChangeArrowheads="1"/>
          </p:cNvSpPr>
          <p:nvPr/>
        </p:nvSpPr>
        <p:spPr bwMode="auto">
          <a:xfrm>
            <a:off x="684213" y="2084388"/>
            <a:ext cx="42481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zh-CN" sz="2000" dirty="0">
                <a:solidFill>
                  <a:schemeClr val="tx2"/>
                </a:solidFill>
              </a:rPr>
              <a:t>ADO.NET</a:t>
            </a:r>
            <a:r>
              <a:rPr kumimoji="0" lang="zh-CN" altLang="en-US" sz="2000" dirty="0">
                <a:solidFill>
                  <a:schemeClr val="tx2"/>
                </a:solidFill>
              </a:rPr>
              <a:t>包含四种数据提供程序：</a:t>
            </a:r>
            <a:endParaRPr kumimoji="0" lang="en-US" altLang="zh-CN" sz="2000" dirty="0">
              <a:solidFill>
                <a:schemeClr val="tx2"/>
              </a:solidFill>
            </a:endParaRPr>
          </a:p>
          <a:p>
            <a:pPr eaLnBrk="1" hangingPunct="1">
              <a:spcAft>
                <a:spcPct val="20000"/>
              </a:spcAft>
              <a:defRPr/>
            </a:pPr>
            <a:r>
              <a:rPr kumimoji="0" lang="en-US" altLang="zh-CN" sz="2000" dirty="0">
                <a:solidFill>
                  <a:srgbClr val="CC6600"/>
                </a:solidFill>
              </a:rPr>
              <a:t>⑴ SQL Server.NET</a:t>
            </a:r>
            <a:r>
              <a:rPr kumimoji="0" lang="zh-CN" altLang="en-US" sz="2000" dirty="0">
                <a:solidFill>
                  <a:srgbClr val="CC6600"/>
                </a:solidFill>
              </a:rPr>
              <a:t>数据提供程序</a:t>
            </a:r>
            <a:r>
              <a:rPr kumimoji="0" lang="zh-CN" altLang="en-US" sz="2000" dirty="0"/>
              <a:t>，用于</a:t>
            </a:r>
            <a:r>
              <a:rPr kumimoji="0" lang="en-US" altLang="zh-CN" sz="2000" dirty="0"/>
              <a:t>SQL Server7.0</a:t>
            </a:r>
            <a:r>
              <a:rPr kumimoji="0" lang="zh-CN" altLang="en-US" sz="2000" dirty="0"/>
              <a:t>及更高版本的数据源，来自</a:t>
            </a:r>
            <a:r>
              <a:rPr kumimoji="0" lang="en-US" altLang="zh-CN" sz="2000" dirty="0" err="1"/>
              <a:t>System.Data.SqlClient</a:t>
            </a:r>
            <a:r>
              <a:rPr kumimoji="0" lang="zh-CN" altLang="en-US" sz="2000" dirty="0"/>
              <a:t>命名空间。</a:t>
            </a:r>
            <a:endParaRPr kumimoji="0" lang="en-US" altLang="zh-CN" sz="2000" dirty="0"/>
          </a:p>
          <a:p>
            <a:pPr eaLnBrk="1" hangingPunct="1">
              <a:spcAft>
                <a:spcPct val="20000"/>
              </a:spcAft>
              <a:defRPr/>
            </a:pPr>
            <a:r>
              <a:rPr kumimoji="0" lang="en-US" altLang="zh-CN" sz="2000" dirty="0">
                <a:solidFill>
                  <a:srgbClr val="CC6600"/>
                </a:solidFill>
              </a:rPr>
              <a:t>⑵ Ole DB.NET</a:t>
            </a:r>
            <a:r>
              <a:rPr kumimoji="0" lang="zh-CN" altLang="en-US" sz="2000" dirty="0">
                <a:solidFill>
                  <a:srgbClr val="CC6600"/>
                </a:solidFill>
              </a:rPr>
              <a:t>数据提供程序</a:t>
            </a:r>
            <a:r>
              <a:rPr kumimoji="0" lang="zh-CN" altLang="en-US" sz="2000" dirty="0"/>
              <a:t>，用于</a:t>
            </a:r>
            <a:r>
              <a:rPr kumimoji="0" lang="en-US" altLang="zh-CN" sz="2000" dirty="0"/>
              <a:t>OLE DB</a:t>
            </a:r>
            <a:r>
              <a:rPr kumimoji="0" lang="zh-CN" altLang="en-US" sz="2000" dirty="0"/>
              <a:t>数据源，</a:t>
            </a:r>
            <a:r>
              <a:rPr kumimoji="0" lang="en-US" altLang="zh-CN" sz="2000" dirty="0"/>
              <a:t> </a:t>
            </a:r>
            <a:r>
              <a:rPr kumimoji="0" lang="zh-CN" altLang="en-US" sz="2000" dirty="0"/>
              <a:t>来自</a:t>
            </a:r>
            <a:r>
              <a:rPr kumimoji="0" lang="en-US" altLang="zh-CN" sz="2000" dirty="0" err="1"/>
              <a:t>System.Data</a:t>
            </a:r>
            <a:r>
              <a:rPr kumimoji="0" lang="en-US" altLang="zh-CN" sz="2000" dirty="0"/>
              <a:t>. </a:t>
            </a:r>
            <a:r>
              <a:rPr kumimoji="0" lang="en-US" altLang="zh-CN" sz="2000" dirty="0" err="1"/>
              <a:t>OleDb</a:t>
            </a:r>
            <a:r>
              <a:rPr kumimoji="0" lang="zh-CN" altLang="en-US" sz="2000" dirty="0"/>
              <a:t>命名空间。</a:t>
            </a:r>
            <a:endParaRPr kumimoji="0" lang="en-US" altLang="zh-CN" sz="2000" dirty="0"/>
          </a:p>
          <a:p>
            <a:pPr eaLnBrk="1" hangingPunct="1">
              <a:spcAft>
                <a:spcPct val="20000"/>
              </a:spcAft>
              <a:defRPr/>
            </a:pPr>
            <a:r>
              <a:rPr kumimoji="0" lang="en-US" altLang="zh-CN" sz="2000" dirty="0">
                <a:solidFill>
                  <a:srgbClr val="CC6600"/>
                </a:solidFill>
              </a:rPr>
              <a:t>⑶ ODBC.NET</a:t>
            </a:r>
            <a:r>
              <a:rPr kumimoji="0" lang="zh-CN" altLang="en-US" sz="2000" dirty="0">
                <a:solidFill>
                  <a:srgbClr val="CC6600"/>
                </a:solidFill>
              </a:rPr>
              <a:t>数据提供程序</a:t>
            </a:r>
            <a:r>
              <a:rPr kumimoji="0" lang="zh-CN" altLang="en-US" sz="2000" dirty="0"/>
              <a:t>，用于</a:t>
            </a:r>
            <a:r>
              <a:rPr kumimoji="0" lang="en-US" altLang="zh-CN" sz="2000" dirty="0"/>
              <a:t>ODBC</a:t>
            </a:r>
            <a:r>
              <a:rPr kumimoji="0" lang="zh-CN" altLang="en-US" sz="2000" dirty="0"/>
              <a:t>数据源，来自</a:t>
            </a:r>
            <a:r>
              <a:rPr kumimoji="0" lang="en-US" altLang="zh-CN" sz="2000" dirty="0" err="1"/>
              <a:t>System.Data</a:t>
            </a:r>
            <a:r>
              <a:rPr kumimoji="0" lang="en-US" altLang="zh-CN" sz="2000" dirty="0"/>
              <a:t>. </a:t>
            </a:r>
            <a:r>
              <a:rPr kumimoji="0" lang="en-US" altLang="zh-CN" sz="2000" dirty="0" err="1"/>
              <a:t>Odbc</a:t>
            </a:r>
            <a:r>
              <a:rPr kumimoji="0" lang="zh-CN" altLang="en-US" sz="2000" dirty="0"/>
              <a:t>命名空间。</a:t>
            </a:r>
            <a:endParaRPr kumimoji="0" lang="en-US" altLang="zh-CN" sz="2000" dirty="0"/>
          </a:p>
          <a:p>
            <a:pPr eaLnBrk="1" hangingPunct="1">
              <a:spcAft>
                <a:spcPct val="20000"/>
              </a:spcAft>
              <a:defRPr/>
            </a:pPr>
            <a:r>
              <a:rPr kumimoji="0" lang="en-US" altLang="zh-CN" sz="2000" dirty="0">
                <a:solidFill>
                  <a:srgbClr val="CC6600"/>
                </a:solidFill>
              </a:rPr>
              <a:t>⑷ Oracle.NET</a:t>
            </a:r>
            <a:r>
              <a:rPr kumimoji="0" lang="zh-CN" altLang="en-US" sz="2000" dirty="0">
                <a:solidFill>
                  <a:srgbClr val="CC6600"/>
                </a:solidFill>
              </a:rPr>
              <a:t>数据提供程序</a:t>
            </a:r>
            <a:r>
              <a:rPr kumimoji="0" lang="zh-CN" altLang="en-US" sz="2000" dirty="0"/>
              <a:t>，用于</a:t>
            </a:r>
            <a:r>
              <a:rPr kumimoji="0" lang="en-US" altLang="zh-CN" sz="2000" dirty="0"/>
              <a:t>Oracle</a:t>
            </a:r>
            <a:r>
              <a:rPr kumimoji="0" lang="zh-CN" altLang="en-US" sz="2000" dirty="0"/>
              <a:t>数据源，来自</a:t>
            </a:r>
            <a:r>
              <a:rPr kumimoji="0" lang="en-US" altLang="zh-CN" sz="2000" dirty="0" err="1"/>
              <a:t>System.Data</a:t>
            </a:r>
            <a:r>
              <a:rPr kumimoji="0" lang="en-US" altLang="zh-CN" sz="2000" dirty="0"/>
              <a:t>. </a:t>
            </a:r>
            <a:r>
              <a:rPr kumimoji="0" lang="en-US" altLang="zh-CN" sz="2000" dirty="0" err="1"/>
              <a:t>OracleClient</a:t>
            </a:r>
            <a:r>
              <a:rPr kumimoji="0" lang="zh-CN" altLang="en-US" sz="2000" dirty="0"/>
              <a:t>命名空间。</a:t>
            </a:r>
            <a:endParaRPr kumimoji="0" lang="en-US" altLang="zh-CN" sz="2000" dirty="0"/>
          </a:p>
        </p:txBody>
      </p:sp>
      <p:pic>
        <p:nvPicPr>
          <p:cNvPr id="2662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88" y="1624013"/>
            <a:ext cx="38100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矩形 5"/>
          <p:cNvSpPr>
            <a:spLocks noChangeArrowheads="1"/>
          </p:cNvSpPr>
          <p:nvPr/>
        </p:nvSpPr>
        <p:spPr bwMode="auto">
          <a:xfrm>
            <a:off x="5329238" y="4508500"/>
            <a:ext cx="3311525" cy="1368425"/>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10.3 ADO.NET </a:t>
            </a:r>
          </a:p>
        </p:txBody>
      </p:sp>
      <p:sp>
        <p:nvSpPr>
          <p:cNvPr id="188419" name="Rectangle 3"/>
          <p:cNvSpPr>
            <a:spLocks noGrp="1" noChangeArrowheads="1"/>
          </p:cNvSpPr>
          <p:nvPr>
            <p:ph type="body" idx="1"/>
          </p:nvPr>
        </p:nvSpPr>
        <p:spPr>
          <a:xfrm>
            <a:off x="468313" y="1268413"/>
            <a:ext cx="6191250" cy="576262"/>
          </a:xfrm>
        </p:spPr>
        <p:txBody>
          <a:bodyPr/>
          <a:lstStyle/>
          <a:p>
            <a:pPr eaLnBrk="1" hangingPunct="1">
              <a:lnSpc>
                <a:spcPct val="90000"/>
              </a:lnSpc>
              <a:spcAft>
                <a:spcPct val="20000"/>
              </a:spcAft>
              <a:defRPr/>
            </a:pPr>
            <a:r>
              <a:rPr kumimoji="0" lang="en-US" altLang="zh-CN" smtClean="0"/>
              <a:t>10.3.1 ADO.NET</a:t>
            </a:r>
            <a:r>
              <a:rPr kumimoji="0" lang="zh-CN" altLang="en-US" smtClean="0"/>
              <a:t>对象模型</a:t>
            </a:r>
            <a:r>
              <a:rPr kumimoji="0" lang="en-US" altLang="zh-CN" smtClean="0"/>
              <a:t> </a:t>
            </a:r>
          </a:p>
        </p:txBody>
      </p:sp>
      <p:sp>
        <p:nvSpPr>
          <p:cNvPr id="188420" name="Text Box 4"/>
          <p:cNvSpPr txBox="1">
            <a:spLocks noChangeArrowheads="1"/>
          </p:cNvSpPr>
          <p:nvPr/>
        </p:nvSpPr>
        <p:spPr bwMode="auto">
          <a:xfrm>
            <a:off x="684213" y="2084388"/>
            <a:ext cx="4248150"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lnSpc>
                <a:spcPct val="120000"/>
              </a:lnSpc>
              <a:spcBef>
                <a:spcPct val="50000"/>
              </a:spcBef>
              <a:defRPr/>
            </a:pPr>
            <a:r>
              <a:rPr kumimoji="0" lang="zh-CN" altLang="en-US" sz="2000" dirty="0">
                <a:solidFill>
                  <a:schemeClr val="tx2"/>
                </a:solidFill>
              </a:rPr>
              <a:t>数据提供程序包含四个核心对象。其中</a:t>
            </a:r>
            <a:r>
              <a:rPr kumimoji="0" lang="en-US" altLang="zh-CN" sz="2000" dirty="0">
                <a:solidFill>
                  <a:schemeClr val="tx2"/>
                </a:solidFill>
              </a:rPr>
              <a:t>Connection</a:t>
            </a:r>
            <a:r>
              <a:rPr kumimoji="0" lang="zh-CN" altLang="en-US" sz="2000" dirty="0">
                <a:solidFill>
                  <a:schemeClr val="tx2"/>
                </a:solidFill>
              </a:rPr>
              <a:t>对象用于与数据源建立连接；</a:t>
            </a:r>
            <a:r>
              <a:rPr kumimoji="0" lang="en-US" altLang="zh-CN" sz="2000" dirty="0">
                <a:solidFill>
                  <a:schemeClr val="tx2"/>
                </a:solidFill>
              </a:rPr>
              <a:t>Command</a:t>
            </a:r>
            <a:r>
              <a:rPr kumimoji="0" lang="zh-CN" altLang="en-US" sz="2000" dirty="0">
                <a:solidFill>
                  <a:schemeClr val="tx2"/>
                </a:solidFill>
              </a:rPr>
              <a:t>对象用于对数据源执行指定命令；</a:t>
            </a:r>
            <a:r>
              <a:rPr kumimoji="0" lang="en-US" altLang="zh-CN" sz="2000" dirty="0" err="1">
                <a:solidFill>
                  <a:schemeClr val="tx2"/>
                </a:solidFill>
              </a:rPr>
              <a:t>DataReader</a:t>
            </a:r>
            <a:r>
              <a:rPr kumimoji="0" lang="zh-CN" altLang="en-US" sz="2000" dirty="0">
                <a:solidFill>
                  <a:schemeClr val="tx2"/>
                </a:solidFill>
              </a:rPr>
              <a:t>对象用于从数据源返回一个仅向前的只读数据流；</a:t>
            </a:r>
            <a:r>
              <a:rPr kumimoji="0" lang="en-US" altLang="zh-CN" sz="2000" dirty="0" err="1">
                <a:solidFill>
                  <a:schemeClr val="tx2"/>
                </a:solidFill>
              </a:rPr>
              <a:t>DataAdapter</a:t>
            </a:r>
            <a:r>
              <a:rPr kumimoji="0" lang="zh-CN" altLang="en-US" sz="2000" dirty="0">
                <a:solidFill>
                  <a:schemeClr val="tx2"/>
                </a:solidFill>
              </a:rPr>
              <a:t>对象用于在数据源和数据集之间交换数据。</a:t>
            </a:r>
            <a:r>
              <a:rPr kumimoji="0" lang="en-US" altLang="zh-CN" sz="2000" dirty="0">
                <a:solidFill>
                  <a:schemeClr val="tx2"/>
                </a:solidFill>
              </a:rPr>
              <a:t> </a:t>
            </a:r>
          </a:p>
        </p:txBody>
      </p:sp>
      <p:pic>
        <p:nvPicPr>
          <p:cNvPr id="2765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88" y="1624013"/>
            <a:ext cx="38100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矩形 5"/>
          <p:cNvSpPr>
            <a:spLocks noChangeArrowheads="1"/>
          </p:cNvSpPr>
          <p:nvPr/>
        </p:nvSpPr>
        <p:spPr bwMode="auto">
          <a:xfrm>
            <a:off x="5329238" y="4508500"/>
            <a:ext cx="3311525" cy="1368425"/>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10.3 ADO.NET </a:t>
            </a:r>
          </a:p>
        </p:txBody>
      </p:sp>
      <p:sp>
        <p:nvSpPr>
          <p:cNvPr id="188419" name="Rectangle 3"/>
          <p:cNvSpPr>
            <a:spLocks noGrp="1" noChangeArrowheads="1"/>
          </p:cNvSpPr>
          <p:nvPr>
            <p:ph type="body" idx="1"/>
          </p:nvPr>
        </p:nvSpPr>
        <p:spPr>
          <a:xfrm>
            <a:off x="468313" y="1268413"/>
            <a:ext cx="6191250" cy="576262"/>
          </a:xfrm>
        </p:spPr>
        <p:txBody>
          <a:bodyPr/>
          <a:lstStyle/>
          <a:p>
            <a:pPr eaLnBrk="1" hangingPunct="1">
              <a:lnSpc>
                <a:spcPct val="90000"/>
              </a:lnSpc>
              <a:spcAft>
                <a:spcPct val="20000"/>
              </a:spcAft>
              <a:defRPr/>
            </a:pPr>
            <a:r>
              <a:rPr kumimoji="0" lang="en-US" altLang="zh-CN" smtClean="0"/>
              <a:t>10.3.1 ADO.NET</a:t>
            </a:r>
            <a:r>
              <a:rPr kumimoji="0" lang="zh-CN" altLang="en-US" smtClean="0"/>
              <a:t>对象模型</a:t>
            </a:r>
            <a:r>
              <a:rPr kumimoji="0" lang="en-US" altLang="zh-CN" smtClean="0"/>
              <a:t> </a:t>
            </a:r>
          </a:p>
        </p:txBody>
      </p:sp>
      <p:sp>
        <p:nvSpPr>
          <p:cNvPr id="188420" name="Text Box 4"/>
          <p:cNvSpPr txBox="1">
            <a:spLocks noChangeArrowheads="1"/>
          </p:cNvSpPr>
          <p:nvPr/>
        </p:nvSpPr>
        <p:spPr bwMode="auto">
          <a:xfrm>
            <a:off x="684213" y="2084388"/>
            <a:ext cx="4410075"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lnSpc>
                <a:spcPct val="120000"/>
              </a:lnSpc>
              <a:spcBef>
                <a:spcPct val="50000"/>
              </a:spcBef>
              <a:defRPr/>
            </a:pPr>
            <a:r>
              <a:rPr kumimoji="0" lang="en-US" altLang="zh-CN" sz="2000" dirty="0" err="1">
                <a:solidFill>
                  <a:schemeClr val="tx2"/>
                </a:solidFill>
              </a:rPr>
              <a:t>DataSet</a:t>
            </a:r>
            <a:r>
              <a:rPr kumimoji="0" lang="zh-CN" altLang="en-US" sz="2000" dirty="0">
                <a:solidFill>
                  <a:schemeClr val="tx2"/>
                </a:solidFill>
              </a:rPr>
              <a:t>是是从数据源中检索到的数据在内存中的缓存。</a:t>
            </a:r>
          </a:p>
          <a:p>
            <a:pPr eaLnBrk="1" hangingPunct="1">
              <a:lnSpc>
                <a:spcPct val="120000"/>
              </a:lnSpc>
              <a:spcBef>
                <a:spcPct val="50000"/>
              </a:spcBef>
              <a:defRPr/>
            </a:pPr>
            <a:r>
              <a:rPr kumimoji="0" lang="zh-CN" altLang="en-US" sz="2000" dirty="0">
                <a:solidFill>
                  <a:schemeClr val="tx2"/>
                </a:solidFill>
              </a:rPr>
              <a:t>每一个</a:t>
            </a:r>
            <a:r>
              <a:rPr kumimoji="0" lang="en-US" altLang="zh-CN" sz="2000" dirty="0" err="1">
                <a:solidFill>
                  <a:schemeClr val="tx2"/>
                </a:solidFill>
              </a:rPr>
              <a:t>DataSet</a:t>
            </a:r>
            <a:r>
              <a:rPr kumimoji="0" lang="zh-CN" altLang="en-US" sz="2000" dirty="0">
                <a:solidFill>
                  <a:schemeClr val="tx2"/>
                </a:solidFill>
              </a:rPr>
              <a:t>是由若干个</a:t>
            </a:r>
            <a:r>
              <a:rPr kumimoji="0" lang="en-US" altLang="zh-CN" sz="2000" dirty="0" err="1">
                <a:solidFill>
                  <a:schemeClr val="tx2"/>
                </a:solidFill>
              </a:rPr>
              <a:t>DataTable</a:t>
            </a:r>
            <a:r>
              <a:rPr kumimoji="0" lang="zh-CN" altLang="en-US" sz="2000" dirty="0">
                <a:solidFill>
                  <a:schemeClr val="tx2"/>
                </a:solidFill>
              </a:rPr>
              <a:t>对象组成的，</a:t>
            </a:r>
            <a:r>
              <a:rPr kumimoji="0" lang="en-US" altLang="zh-CN" sz="2000" dirty="0" err="1">
                <a:solidFill>
                  <a:schemeClr val="tx2"/>
                </a:solidFill>
              </a:rPr>
              <a:t>DataTable</a:t>
            </a:r>
            <a:r>
              <a:rPr kumimoji="0" lang="zh-CN" altLang="en-US" sz="2000" dirty="0">
                <a:solidFill>
                  <a:schemeClr val="tx2"/>
                </a:solidFill>
              </a:rPr>
              <a:t>对象是由数据行、数据列和约束等组成。</a:t>
            </a:r>
          </a:p>
        </p:txBody>
      </p:sp>
      <p:pic>
        <p:nvPicPr>
          <p:cNvPr id="2867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88" y="1624013"/>
            <a:ext cx="38100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矩形 5"/>
          <p:cNvSpPr>
            <a:spLocks noChangeArrowheads="1"/>
          </p:cNvSpPr>
          <p:nvPr/>
        </p:nvSpPr>
        <p:spPr bwMode="auto">
          <a:xfrm>
            <a:off x="5329238" y="2552700"/>
            <a:ext cx="2051050" cy="1871663"/>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10.3 ADO.NET </a:t>
            </a:r>
          </a:p>
        </p:txBody>
      </p:sp>
      <p:sp>
        <p:nvSpPr>
          <p:cNvPr id="191491" name="Rectangle 3"/>
          <p:cNvSpPr>
            <a:spLocks noGrp="1" noChangeArrowheads="1"/>
          </p:cNvSpPr>
          <p:nvPr>
            <p:ph type="body" idx="1"/>
          </p:nvPr>
        </p:nvSpPr>
        <p:spPr>
          <a:xfrm>
            <a:off x="468313" y="1268413"/>
            <a:ext cx="6191250" cy="576262"/>
          </a:xfrm>
        </p:spPr>
        <p:txBody>
          <a:bodyPr/>
          <a:lstStyle/>
          <a:p>
            <a:pPr eaLnBrk="1" hangingPunct="1">
              <a:lnSpc>
                <a:spcPct val="90000"/>
              </a:lnSpc>
              <a:spcAft>
                <a:spcPct val="20000"/>
              </a:spcAft>
              <a:defRPr/>
            </a:pPr>
            <a:r>
              <a:rPr kumimoji="0" lang="en-US" altLang="zh-CN" smtClean="0"/>
              <a:t>10.3.2 ADO.NET</a:t>
            </a:r>
            <a:r>
              <a:rPr kumimoji="0" lang="zh-CN" altLang="en-US" smtClean="0"/>
              <a:t>访问数据库模式</a:t>
            </a:r>
            <a:r>
              <a:rPr kumimoji="0" lang="en-US" altLang="zh-CN" smtClean="0"/>
              <a:t> </a:t>
            </a:r>
          </a:p>
        </p:txBody>
      </p:sp>
      <p:sp>
        <p:nvSpPr>
          <p:cNvPr id="191492" name="Text Box 4"/>
          <p:cNvSpPr txBox="1">
            <a:spLocks noChangeArrowheads="1"/>
          </p:cNvSpPr>
          <p:nvPr/>
        </p:nvSpPr>
        <p:spPr bwMode="auto">
          <a:xfrm>
            <a:off x="1187450" y="1916113"/>
            <a:ext cx="698500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lnSpc>
                <a:spcPct val="120000"/>
              </a:lnSpc>
              <a:spcBef>
                <a:spcPct val="20000"/>
              </a:spcBef>
              <a:defRPr/>
            </a:pPr>
            <a:r>
              <a:rPr kumimoji="0" lang="en-US" altLang="zh-CN" sz="2000" dirty="0" smtClean="0">
                <a:solidFill>
                  <a:schemeClr val="tx2"/>
                </a:solidFill>
              </a:rPr>
              <a:t>ADO.NET</a:t>
            </a:r>
            <a:r>
              <a:rPr kumimoji="0" lang="zh-CN" altLang="en-US" sz="2000" dirty="0" smtClean="0">
                <a:solidFill>
                  <a:schemeClr val="tx2"/>
                </a:solidFill>
              </a:rPr>
              <a:t>访问数据库的模式有</a:t>
            </a:r>
            <a:r>
              <a:rPr kumimoji="0" lang="en-US" altLang="zh-CN" sz="2000" dirty="0" smtClean="0">
                <a:solidFill>
                  <a:schemeClr val="tx2"/>
                </a:solidFill>
              </a:rPr>
              <a:t>2</a:t>
            </a:r>
            <a:r>
              <a:rPr kumimoji="0" lang="zh-CN" altLang="en-US" sz="2000" dirty="0" smtClean="0">
                <a:solidFill>
                  <a:schemeClr val="tx2"/>
                </a:solidFill>
              </a:rPr>
              <a:t>种：</a:t>
            </a:r>
            <a:r>
              <a:rPr kumimoji="0" lang="zh-CN" altLang="en-US" sz="2000" b="1" dirty="0" smtClean="0">
                <a:solidFill>
                  <a:srgbClr val="C00000"/>
                </a:solidFill>
              </a:rPr>
              <a:t>联机模式</a:t>
            </a:r>
            <a:r>
              <a:rPr kumimoji="0" lang="zh-CN" altLang="en-US" sz="2000" dirty="0" smtClean="0">
                <a:solidFill>
                  <a:schemeClr val="tx2"/>
                </a:solidFill>
              </a:rPr>
              <a:t>和</a:t>
            </a:r>
            <a:r>
              <a:rPr kumimoji="0" lang="zh-CN" altLang="en-US" sz="2000" b="1" dirty="0">
                <a:solidFill>
                  <a:srgbClr val="C00000"/>
                </a:solidFill>
              </a:rPr>
              <a:t>脱机模式</a:t>
            </a:r>
            <a:r>
              <a:rPr kumimoji="0" lang="zh-CN" altLang="en-US" sz="2000" dirty="0" smtClean="0">
                <a:solidFill>
                  <a:schemeClr val="tx2"/>
                </a:solidFill>
              </a:rPr>
              <a:t>。</a:t>
            </a:r>
            <a:endParaRPr kumimoji="0" lang="en-US" altLang="zh-CN" sz="2000" dirty="0" smtClean="0">
              <a:solidFill>
                <a:schemeClr val="tx2"/>
              </a:solidFill>
            </a:endParaRPr>
          </a:p>
          <a:p>
            <a:pPr eaLnBrk="1" hangingPunct="1">
              <a:lnSpc>
                <a:spcPct val="120000"/>
              </a:lnSpc>
              <a:spcBef>
                <a:spcPct val="20000"/>
              </a:spcBef>
              <a:defRPr/>
            </a:pPr>
            <a:r>
              <a:rPr kumimoji="0" lang="zh-CN" altLang="en-US" sz="2000" dirty="0" smtClean="0">
                <a:solidFill>
                  <a:schemeClr val="tx2"/>
                </a:solidFill>
              </a:rPr>
              <a:t>联机模式是指应用程序在处理数据的过程中，一直与数据库保持连接状态没有断开。</a:t>
            </a:r>
            <a:endParaRPr kumimoji="0" lang="en-US" altLang="zh-CN" sz="2000" dirty="0" smtClean="0">
              <a:solidFill>
                <a:schemeClr val="tx2"/>
              </a:solidFill>
            </a:endParaRPr>
          </a:p>
          <a:p>
            <a:pPr eaLnBrk="1" hangingPunct="1">
              <a:lnSpc>
                <a:spcPct val="120000"/>
              </a:lnSpc>
              <a:spcBef>
                <a:spcPct val="20000"/>
              </a:spcBef>
              <a:defRPr/>
            </a:pPr>
            <a:r>
              <a:rPr kumimoji="0" lang="zh-CN" altLang="en-US" sz="2000" dirty="0" smtClean="0">
                <a:solidFill>
                  <a:schemeClr val="tx2"/>
                </a:solidFill>
              </a:rPr>
              <a:t>脱机模式是指应用程序在处理数据之前与数据库连接获取数据，之后在数据的处理过程中与数据库断开，处理完数据再与数据库连接更新数据。</a:t>
            </a:r>
            <a:endParaRPr kumimoji="0" lang="en-US" altLang="zh-CN" sz="2000" dirty="0" smtClean="0">
              <a:solidFill>
                <a:schemeClr val="tx2"/>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192515" name="Rectangle 3"/>
          <p:cNvSpPr>
            <a:spLocks noGrp="1" noChangeArrowheads="1"/>
          </p:cNvSpPr>
          <p:nvPr>
            <p:ph type="body" idx="1"/>
          </p:nvPr>
        </p:nvSpPr>
        <p:spPr>
          <a:xfrm>
            <a:off x="468313" y="1268413"/>
            <a:ext cx="7488237" cy="576262"/>
          </a:xfrm>
        </p:spPr>
        <p:txBody>
          <a:bodyPr/>
          <a:lstStyle/>
          <a:p>
            <a:pPr eaLnBrk="1" hangingPunct="1">
              <a:lnSpc>
                <a:spcPct val="90000"/>
              </a:lnSpc>
              <a:spcAft>
                <a:spcPct val="20000"/>
              </a:spcAft>
              <a:defRPr/>
            </a:pPr>
            <a:r>
              <a:rPr kumimoji="0" lang="en-US" altLang="zh-CN" smtClean="0"/>
              <a:t>10.4.1 </a:t>
            </a:r>
            <a:r>
              <a:rPr kumimoji="0" lang="en-US" altLang="en-US" smtClean="0"/>
              <a:t>使用</a:t>
            </a:r>
            <a:r>
              <a:rPr kumimoji="0" lang="en-US" altLang="zh-CN" smtClean="0"/>
              <a:t>Connection</a:t>
            </a:r>
            <a:r>
              <a:rPr kumimoji="0" lang="en-US" altLang="en-US" smtClean="0"/>
              <a:t>对象连接数据库</a:t>
            </a:r>
            <a:endParaRPr kumimoji="0" lang="zh-CN" altLang="en-US" smtClean="0"/>
          </a:p>
        </p:txBody>
      </p:sp>
      <p:sp>
        <p:nvSpPr>
          <p:cNvPr id="192516" name="Text Box 4"/>
          <p:cNvSpPr txBox="1">
            <a:spLocks noChangeArrowheads="1"/>
          </p:cNvSpPr>
          <p:nvPr/>
        </p:nvSpPr>
        <p:spPr bwMode="auto">
          <a:xfrm>
            <a:off x="755650" y="2205038"/>
            <a:ext cx="83883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20000"/>
              </a:spcBef>
              <a:defRPr/>
            </a:pPr>
            <a:r>
              <a:rPr kumimoji="0" lang="en-US" altLang="zh-CN" sz="2000" dirty="0" err="1" smtClean="0">
                <a:solidFill>
                  <a:schemeClr val="tx2"/>
                </a:solidFill>
              </a:rPr>
              <a:t>Connection</a:t>
            </a:r>
            <a:r>
              <a:rPr kumimoji="0" lang="en-US" altLang="en-US" sz="2000" dirty="0" err="1" smtClean="0">
                <a:solidFill>
                  <a:schemeClr val="tx2"/>
                </a:solidFill>
              </a:rPr>
              <a:t>用于连接数据库，是应用程序访问和使用数据源数据的桥梁</a:t>
            </a:r>
            <a:r>
              <a:rPr kumimoji="0" lang="en-US" altLang="en-US" sz="2000" dirty="0" smtClean="0">
                <a:solidFill>
                  <a:schemeClr val="tx2"/>
                </a:solidFill>
              </a:rPr>
              <a:t>。</a:t>
            </a:r>
          </a:p>
          <a:p>
            <a:pPr eaLnBrk="1" hangingPunct="1">
              <a:spcBef>
                <a:spcPts val="0"/>
              </a:spcBef>
              <a:defRPr/>
            </a:pPr>
            <a:r>
              <a:rPr kumimoji="0" lang="en-US" altLang="zh-CN" sz="2000" dirty="0" err="1" smtClean="0">
                <a:solidFill>
                  <a:schemeClr val="tx2"/>
                </a:solidFill>
              </a:rPr>
              <a:t>Connection</a:t>
            </a:r>
            <a:r>
              <a:rPr kumimoji="0" lang="en-US" altLang="en-US" sz="2000" dirty="0" err="1" smtClean="0">
                <a:solidFill>
                  <a:schemeClr val="tx2"/>
                </a:solidFill>
              </a:rPr>
              <a:t>对象最重要的属性是连接字符串</a:t>
            </a:r>
            <a:r>
              <a:rPr kumimoji="0" lang="en-US" altLang="zh-CN" sz="2000" dirty="0" err="1" smtClean="0">
                <a:solidFill>
                  <a:srgbClr val="C00000"/>
                </a:solidFill>
              </a:rPr>
              <a:t>ConnectionString</a:t>
            </a:r>
            <a:r>
              <a:rPr kumimoji="0" lang="zh-CN" altLang="en-US" sz="2000" dirty="0" smtClean="0">
                <a:solidFill>
                  <a:schemeClr val="tx2"/>
                </a:solidFill>
              </a:rPr>
              <a:t>，用于定义连接数据库时需要提供的连接信息，各项信息之间用分号分隔，位置可以任意。</a:t>
            </a:r>
          </a:p>
        </p:txBody>
      </p:sp>
      <p:sp>
        <p:nvSpPr>
          <p:cNvPr id="192518" name="Rectangle 6"/>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1. Connection</a:t>
            </a:r>
            <a:r>
              <a:rPr lang="zh-CN" altLang="en-US" sz="2400">
                <a:latin typeface="Arial" panose="020B0604020202020204" pitchFamily="34" charset="0"/>
              </a:rPr>
              <a:t>对象</a:t>
            </a:r>
          </a:p>
        </p:txBody>
      </p:sp>
      <p:pic>
        <p:nvPicPr>
          <p:cNvPr id="307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284538"/>
            <a:ext cx="614362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193539" name="Rectangle 3"/>
          <p:cNvSpPr>
            <a:spLocks noGrp="1" noChangeArrowheads="1"/>
          </p:cNvSpPr>
          <p:nvPr>
            <p:ph type="body" idx="1"/>
          </p:nvPr>
        </p:nvSpPr>
        <p:spPr>
          <a:xfrm>
            <a:off x="468313" y="1268413"/>
            <a:ext cx="7488237" cy="576262"/>
          </a:xfrm>
        </p:spPr>
        <p:txBody>
          <a:bodyPr/>
          <a:lstStyle/>
          <a:p>
            <a:pPr eaLnBrk="1" hangingPunct="1">
              <a:lnSpc>
                <a:spcPct val="90000"/>
              </a:lnSpc>
              <a:spcAft>
                <a:spcPct val="20000"/>
              </a:spcAft>
              <a:defRPr/>
            </a:pPr>
            <a:r>
              <a:rPr kumimoji="0" lang="en-US" altLang="zh-CN" smtClean="0"/>
              <a:t>10.4.1 </a:t>
            </a:r>
            <a:r>
              <a:rPr kumimoji="0" lang="en-US" altLang="en-US" smtClean="0"/>
              <a:t>使用</a:t>
            </a:r>
            <a:r>
              <a:rPr kumimoji="0" lang="en-US" altLang="zh-CN" smtClean="0"/>
              <a:t>Connection</a:t>
            </a:r>
            <a:r>
              <a:rPr kumimoji="0" lang="en-US" altLang="en-US" smtClean="0"/>
              <a:t>对象连接数据库</a:t>
            </a:r>
            <a:endParaRPr kumimoji="0" lang="zh-CN" altLang="en-US" smtClean="0"/>
          </a:p>
        </p:txBody>
      </p:sp>
      <p:sp>
        <p:nvSpPr>
          <p:cNvPr id="193541" name="Rectangle 5"/>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 </a:t>
            </a:r>
            <a:r>
              <a:rPr lang="zh-CN" altLang="en-US" sz="2400">
                <a:latin typeface="Arial" panose="020B0604020202020204" pitchFamily="34" charset="0"/>
              </a:rPr>
              <a:t>连接</a:t>
            </a:r>
            <a:r>
              <a:rPr lang="en-US" altLang="zh-CN" sz="2400">
                <a:latin typeface="Arial" panose="020B0604020202020204" pitchFamily="34" charset="0"/>
              </a:rPr>
              <a:t>SQL Server</a:t>
            </a:r>
            <a:r>
              <a:rPr lang="zh-CN" altLang="en-US" sz="2400">
                <a:latin typeface="Arial" panose="020B0604020202020204" pitchFamily="34" charset="0"/>
              </a:rPr>
              <a:t>数据库</a:t>
            </a:r>
          </a:p>
        </p:txBody>
      </p:sp>
      <p:sp>
        <p:nvSpPr>
          <p:cNvPr id="193544" name="Text Box 8"/>
          <p:cNvSpPr txBox="1">
            <a:spLocks noChangeArrowheads="1"/>
          </p:cNvSpPr>
          <p:nvPr/>
        </p:nvSpPr>
        <p:spPr bwMode="auto">
          <a:xfrm>
            <a:off x="1187450" y="2349500"/>
            <a:ext cx="2520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20000"/>
              </a:spcBef>
              <a:defRPr/>
            </a:pPr>
            <a:r>
              <a:rPr kumimoji="0" lang="en-US" altLang="zh-CN" sz="2000" smtClean="0"/>
              <a:t>⑴ </a:t>
            </a:r>
            <a:r>
              <a:rPr kumimoji="0" lang="zh-CN" altLang="en-US" sz="2000" smtClean="0"/>
              <a:t>连接字符串</a:t>
            </a:r>
            <a:r>
              <a:rPr kumimoji="0" lang="en-US" altLang="zh-CN" sz="2000" smtClean="0"/>
              <a:t> </a:t>
            </a:r>
          </a:p>
        </p:txBody>
      </p:sp>
      <p:sp>
        <p:nvSpPr>
          <p:cNvPr id="193545" name="Text Box 9"/>
          <p:cNvSpPr txBox="1">
            <a:spLocks noChangeArrowheads="1"/>
          </p:cNvSpPr>
          <p:nvPr/>
        </p:nvSpPr>
        <p:spPr bwMode="auto">
          <a:xfrm>
            <a:off x="1187450" y="2781300"/>
            <a:ext cx="7632700"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zh-CN" altLang="en-US" sz="1800" smtClean="0"/>
              <a:t>如果使用</a:t>
            </a:r>
            <a:r>
              <a:rPr kumimoji="0" lang="en-US" altLang="zh-CN" sz="1800" smtClean="0"/>
              <a:t>SQL Server</a:t>
            </a:r>
            <a:r>
              <a:rPr kumimoji="0" lang="zh-CN" altLang="en-US" sz="1800" smtClean="0"/>
              <a:t>身份认证，则连接字符串为：</a:t>
            </a:r>
            <a:endParaRPr kumimoji="0" lang="en-US" altLang="zh-CN" sz="1800" smtClean="0"/>
          </a:p>
          <a:p>
            <a:pPr eaLnBrk="1" hangingPunct="1">
              <a:spcAft>
                <a:spcPct val="20000"/>
              </a:spcAft>
              <a:defRPr/>
            </a:pPr>
            <a:r>
              <a:rPr kumimoji="0" lang="en-US" altLang="zh-CN" sz="1600" smtClean="0">
                <a:solidFill>
                  <a:srgbClr val="CC6600"/>
                </a:solidFill>
              </a:rPr>
              <a:t>Data Source=</a:t>
            </a:r>
            <a:r>
              <a:rPr kumimoji="0" lang="zh-CN" altLang="en-US" sz="1600" smtClean="0">
                <a:solidFill>
                  <a:srgbClr val="CC6600"/>
                </a:solidFill>
              </a:rPr>
              <a:t>服务器名</a:t>
            </a:r>
            <a:r>
              <a:rPr kumimoji="0" lang="en-US" altLang="zh-CN" sz="1600" smtClean="0">
                <a:solidFill>
                  <a:srgbClr val="CC6600"/>
                </a:solidFill>
              </a:rPr>
              <a:t>; Initial Catalog=</a:t>
            </a:r>
            <a:r>
              <a:rPr kumimoji="0" lang="zh-CN" altLang="en-US" sz="1600" smtClean="0">
                <a:solidFill>
                  <a:srgbClr val="CC6600"/>
                </a:solidFill>
              </a:rPr>
              <a:t>数据库名</a:t>
            </a:r>
            <a:r>
              <a:rPr kumimoji="0" lang="en-US" altLang="zh-CN" sz="1600" smtClean="0">
                <a:solidFill>
                  <a:srgbClr val="CC6600"/>
                </a:solidFill>
              </a:rPr>
              <a:t>; User ID=</a:t>
            </a:r>
            <a:r>
              <a:rPr kumimoji="0" lang="zh-CN" altLang="en-US" sz="1600" smtClean="0">
                <a:solidFill>
                  <a:srgbClr val="CC6600"/>
                </a:solidFill>
              </a:rPr>
              <a:t>账户</a:t>
            </a:r>
            <a:r>
              <a:rPr kumimoji="0" lang="en-US" altLang="zh-CN" sz="1600" smtClean="0">
                <a:solidFill>
                  <a:srgbClr val="CC6600"/>
                </a:solidFill>
              </a:rPr>
              <a:t>; Password=</a:t>
            </a:r>
            <a:r>
              <a:rPr kumimoji="0" lang="zh-CN" altLang="en-US" sz="1600" smtClean="0">
                <a:solidFill>
                  <a:srgbClr val="CC6600"/>
                </a:solidFill>
              </a:rPr>
              <a:t>密码</a:t>
            </a:r>
            <a:endParaRPr kumimoji="0" lang="en-US" altLang="zh-CN" sz="1600" smtClean="0">
              <a:solidFill>
                <a:srgbClr val="CC6600"/>
              </a:solidFill>
            </a:endParaRPr>
          </a:p>
          <a:p>
            <a:pPr eaLnBrk="1" hangingPunct="1">
              <a:spcAft>
                <a:spcPct val="20000"/>
              </a:spcAft>
              <a:defRPr/>
            </a:pPr>
            <a:r>
              <a:rPr kumimoji="0" lang="zh-CN" altLang="en-US" sz="1800" smtClean="0"/>
              <a:t>如果使用</a:t>
            </a:r>
            <a:r>
              <a:rPr kumimoji="0" lang="en-US" altLang="zh-CN" sz="1800" smtClean="0"/>
              <a:t>Windows</a:t>
            </a:r>
            <a:r>
              <a:rPr kumimoji="0" lang="zh-CN" altLang="en-US" sz="1800" smtClean="0"/>
              <a:t>身份认证，则连接字符串为：</a:t>
            </a:r>
            <a:endParaRPr kumimoji="0" lang="en-US" altLang="zh-CN" sz="1800" smtClean="0"/>
          </a:p>
          <a:p>
            <a:pPr eaLnBrk="1" hangingPunct="1">
              <a:spcAft>
                <a:spcPct val="20000"/>
              </a:spcAft>
              <a:defRPr/>
            </a:pPr>
            <a:r>
              <a:rPr kumimoji="0" lang="en-US" altLang="zh-CN" sz="1600" smtClean="0">
                <a:solidFill>
                  <a:srgbClr val="CC6600"/>
                </a:solidFill>
              </a:rPr>
              <a:t>Data Source=</a:t>
            </a:r>
            <a:r>
              <a:rPr kumimoji="0" lang="zh-CN" altLang="en-US" sz="1600" smtClean="0">
                <a:solidFill>
                  <a:srgbClr val="CC6600"/>
                </a:solidFill>
              </a:rPr>
              <a:t>服务器名</a:t>
            </a:r>
            <a:r>
              <a:rPr kumimoji="0" lang="en-US" altLang="zh-CN" sz="1600" smtClean="0">
                <a:solidFill>
                  <a:srgbClr val="CC6600"/>
                </a:solidFill>
              </a:rPr>
              <a:t>; Initial Catalog=</a:t>
            </a:r>
            <a:r>
              <a:rPr kumimoji="0" lang="zh-CN" altLang="en-US" sz="1600" smtClean="0">
                <a:solidFill>
                  <a:srgbClr val="CC6600"/>
                </a:solidFill>
              </a:rPr>
              <a:t>数据库名</a:t>
            </a:r>
            <a:r>
              <a:rPr kumimoji="0" lang="en-US" altLang="zh-CN" sz="1600" smtClean="0">
                <a:solidFill>
                  <a:srgbClr val="CC6600"/>
                </a:solidFill>
              </a:rPr>
              <a:t>; Integrated Security=True</a:t>
            </a:r>
          </a:p>
        </p:txBody>
      </p:sp>
      <p:sp>
        <p:nvSpPr>
          <p:cNvPr id="193546" name="Text Box 10"/>
          <p:cNvSpPr txBox="1">
            <a:spLocks noChangeArrowheads="1"/>
          </p:cNvSpPr>
          <p:nvPr/>
        </p:nvSpPr>
        <p:spPr bwMode="auto">
          <a:xfrm>
            <a:off x="1187450" y="4149725"/>
            <a:ext cx="6697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20000"/>
              </a:spcBef>
              <a:defRPr/>
            </a:pPr>
            <a:r>
              <a:rPr kumimoji="0" lang="en-US" altLang="zh-CN" sz="2000" smtClean="0"/>
              <a:t>⑵ </a:t>
            </a:r>
            <a:r>
              <a:rPr kumimoji="0" lang="en-US" altLang="en-US" sz="2000" smtClean="0"/>
              <a:t>创建</a:t>
            </a:r>
            <a:r>
              <a:rPr kumimoji="0" lang="en-US" altLang="zh-CN" sz="2000" smtClean="0"/>
              <a:t>SqlConnection</a:t>
            </a:r>
            <a:r>
              <a:rPr kumimoji="0" lang="en-US" altLang="en-US" sz="2000" smtClean="0"/>
              <a:t>对象并设置</a:t>
            </a:r>
            <a:r>
              <a:rPr kumimoji="0" lang="en-US" altLang="zh-CN" sz="2000" smtClean="0"/>
              <a:t>ConnectionString</a:t>
            </a:r>
            <a:r>
              <a:rPr kumimoji="0" lang="en-US" altLang="en-US" sz="2000" smtClean="0"/>
              <a:t>属性</a:t>
            </a:r>
            <a:endParaRPr kumimoji="0" lang="zh-CN" altLang="en-US" sz="2000" smtClean="0"/>
          </a:p>
        </p:txBody>
      </p:sp>
      <p:sp>
        <p:nvSpPr>
          <p:cNvPr id="193547" name="Text Box 11"/>
          <p:cNvSpPr txBox="1">
            <a:spLocks noChangeArrowheads="1"/>
          </p:cNvSpPr>
          <p:nvPr/>
        </p:nvSpPr>
        <p:spPr bwMode="auto">
          <a:xfrm>
            <a:off x="1187450" y="4581525"/>
            <a:ext cx="7632700" cy="157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1800" smtClean="0">
                <a:solidFill>
                  <a:srgbClr val="CC6600"/>
                </a:solidFill>
              </a:rPr>
              <a:t>SqlConnection </a:t>
            </a:r>
            <a:r>
              <a:rPr kumimoji="0" lang="zh-CN" altLang="en-US" sz="1800" smtClean="0">
                <a:solidFill>
                  <a:srgbClr val="CC6600"/>
                </a:solidFill>
              </a:rPr>
              <a:t>连接对象名</a:t>
            </a:r>
            <a:r>
              <a:rPr kumimoji="0" lang="en-US" altLang="zh-CN" sz="1800" smtClean="0">
                <a:solidFill>
                  <a:srgbClr val="CC6600"/>
                </a:solidFill>
              </a:rPr>
              <a:t> = new SqlConnection();</a:t>
            </a:r>
          </a:p>
          <a:p>
            <a:pPr eaLnBrk="1" hangingPunct="1">
              <a:defRPr/>
            </a:pPr>
            <a:r>
              <a:rPr kumimoji="0" lang="zh-CN" altLang="en-US" sz="1800" smtClean="0">
                <a:solidFill>
                  <a:srgbClr val="CC6600"/>
                </a:solidFill>
              </a:rPr>
              <a:t>连接对象名</a:t>
            </a:r>
            <a:r>
              <a:rPr kumimoji="0" lang="en-US" altLang="zh-CN" sz="1800" smtClean="0">
                <a:solidFill>
                  <a:srgbClr val="CC6600"/>
                </a:solidFill>
              </a:rPr>
              <a:t>.ConnectionString = </a:t>
            </a:r>
            <a:r>
              <a:rPr kumimoji="0" lang="zh-CN" altLang="en-US" sz="1800" smtClean="0">
                <a:solidFill>
                  <a:srgbClr val="CC6600"/>
                </a:solidFill>
              </a:rPr>
              <a:t>连接字符串</a:t>
            </a:r>
            <a:r>
              <a:rPr kumimoji="0" lang="en-US" altLang="zh-CN" sz="1800" smtClean="0">
                <a:solidFill>
                  <a:srgbClr val="CC6600"/>
                </a:solidFill>
              </a:rPr>
              <a:t>;</a:t>
            </a:r>
          </a:p>
          <a:p>
            <a:pPr eaLnBrk="1" hangingPunct="1">
              <a:spcBef>
                <a:spcPct val="20000"/>
              </a:spcBef>
              <a:spcAft>
                <a:spcPct val="20000"/>
              </a:spcAft>
              <a:defRPr/>
            </a:pPr>
            <a:r>
              <a:rPr kumimoji="0" lang="zh-CN" altLang="en-US" sz="1800" smtClean="0"/>
              <a:t>或</a:t>
            </a:r>
            <a:endParaRPr kumimoji="0" lang="en-US" altLang="zh-CN" sz="1800" smtClean="0"/>
          </a:p>
          <a:p>
            <a:pPr eaLnBrk="1" hangingPunct="1">
              <a:defRPr/>
            </a:pPr>
            <a:r>
              <a:rPr kumimoji="0" lang="zh-CN" altLang="en-US" sz="1800" smtClean="0">
                <a:solidFill>
                  <a:srgbClr val="CC6600"/>
                </a:solidFill>
              </a:rPr>
              <a:t>连接字符串变量</a:t>
            </a:r>
            <a:r>
              <a:rPr kumimoji="0" lang="en-US" altLang="zh-CN" sz="1800" smtClean="0">
                <a:solidFill>
                  <a:srgbClr val="CC6600"/>
                </a:solidFill>
              </a:rPr>
              <a:t> = </a:t>
            </a:r>
            <a:r>
              <a:rPr kumimoji="0" lang="zh-CN" altLang="en-US" sz="1800" smtClean="0">
                <a:solidFill>
                  <a:srgbClr val="CC6600"/>
                </a:solidFill>
              </a:rPr>
              <a:t>连接字符串</a:t>
            </a:r>
            <a:r>
              <a:rPr kumimoji="0" lang="en-US" altLang="zh-CN" sz="1800" smtClean="0">
                <a:solidFill>
                  <a:srgbClr val="CC6600"/>
                </a:solidFill>
              </a:rPr>
              <a:t>;</a:t>
            </a:r>
          </a:p>
          <a:p>
            <a:pPr eaLnBrk="1" hangingPunct="1">
              <a:defRPr/>
            </a:pPr>
            <a:r>
              <a:rPr kumimoji="0" lang="en-US" altLang="zh-CN" sz="1800" smtClean="0">
                <a:solidFill>
                  <a:srgbClr val="CC6600"/>
                </a:solidFill>
              </a:rPr>
              <a:t>SqlConnection </a:t>
            </a:r>
            <a:r>
              <a:rPr kumimoji="0" lang="zh-CN" altLang="en-US" sz="1800" smtClean="0">
                <a:solidFill>
                  <a:srgbClr val="CC6600"/>
                </a:solidFill>
              </a:rPr>
              <a:t>连接对象名</a:t>
            </a:r>
            <a:r>
              <a:rPr kumimoji="0" lang="en-US" altLang="zh-CN" sz="1800" smtClean="0">
                <a:solidFill>
                  <a:srgbClr val="CC6600"/>
                </a:solidFill>
              </a:rPr>
              <a:t> = new SqlConnection(</a:t>
            </a:r>
            <a:r>
              <a:rPr kumimoji="0" lang="zh-CN" altLang="en-US" sz="1800" smtClean="0">
                <a:solidFill>
                  <a:srgbClr val="CC6600"/>
                </a:solidFill>
              </a:rPr>
              <a:t>连接字符串变量</a:t>
            </a:r>
            <a:r>
              <a:rPr kumimoji="0" lang="en-US" altLang="zh-CN" sz="1800" smtClean="0">
                <a:solidFill>
                  <a:srgbClr val="CC6600"/>
                </a:solidFill>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10.1 </a:t>
            </a:r>
            <a:r>
              <a:rPr kumimoji="0" lang="zh-CN" altLang="en-US" smtClean="0"/>
              <a:t>数据库概述</a:t>
            </a:r>
            <a:r>
              <a:rPr kumimoji="0" lang="en-US" altLang="zh-CN" smtClean="0"/>
              <a:t> </a:t>
            </a:r>
          </a:p>
        </p:txBody>
      </p:sp>
      <p:sp>
        <p:nvSpPr>
          <p:cNvPr id="176131" name="Rectangle 3"/>
          <p:cNvSpPr>
            <a:spLocks noGrp="1" noChangeArrowheads="1"/>
          </p:cNvSpPr>
          <p:nvPr>
            <p:ph type="body" idx="1"/>
          </p:nvPr>
        </p:nvSpPr>
        <p:spPr>
          <a:xfrm>
            <a:off x="468313" y="1268413"/>
            <a:ext cx="6191250" cy="576262"/>
          </a:xfrm>
        </p:spPr>
        <p:txBody>
          <a:bodyPr/>
          <a:lstStyle/>
          <a:p>
            <a:pPr eaLnBrk="1" hangingPunct="1">
              <a:lnSpc>
                <a:spcPct val="90000"/>
              </a:lnSpc>
              <a:spcAft>
                <a:spcPct val="20000"/>
              </a:spcAft>
              <a:defRPr/>
            </a:pPr>
            <a:r>
              <a:rPr kumimoji="0" lang="en-US" altLang="zh-CN" smtClean="0"/>
              <a:t>10.1.1 </a:t>
            </a:r>
            <a:r>
              <a:rPr kumimoji="0" lang="zh-CN" altLang="en-US" smtClean="0"/>
              <a:t>数据库和数据库系统</a:t>
            </a:r>
            <a:r>
              <a:rPr kumimoji="0" lang="en-US" altLang="zh-CN" smtClean="0"/>
              <a:t> </a:t>
            </a:r>
          </a:p>
        </p:txBody>
      </p:sp>
      <p:sp>
        <p:nvSpPr>
          <p:cNvPr id="176132" name="Text Box 4"/>
          <p:cNvSpPr txBox="1">
            <a:spLocks noChangeArrowheads="1"/>
          </p:cNvSpPr>
          <p:nvPr/>
        </p:nvSpPr>
        <p:spPr bwMode="auto">
          <a:xfrm>
            <a:off x="1187450" y="2349500"/>
            <a:ext cx="7848600" cy="445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zh-CN" sz="2000" smtClean="0">
                <a:solidFill>
                  <a:srgbClr val="6666FF"/>
                </a:solidFill>
              </a:rPr>
              <a:t>⑶ </a:t>
            </a:r>
            <a:r>
              <a:rPr kumimoji="0" lang="zh-CN" altLang="en-US" sz="2000" smtClean="0">
                <a:solidFill>
                  <a:srgbClr val="6666FF"/>
                </a:solidFill>
              </a:rPr>
              <a:t>数据库</a:t>
            </a:r>
            <a:endParaRPr kumimoji="0" lang="en-US" altLang="zh-CN" sz="2000" smtClean="0">
              <a:solidFill>
                <a:srgbClr val="6666FF"/>
              </a:solidFill>
            </a:endParaRPr>
          </a:p>
          <a:p>
            <a:pPr eaLnBrk="1" hangingPunct="1">
              <a:defRPr/>
            </a:pPr>
            <a:r>
              <a:rPr kumimoji="0" lang="zh-CN" altLang="en-US" sz="1800" smtClean="0"/>
              <a:t>数据库是指按照一定的方式组织、存储在外存上的、能为多个用户共享、与应用程序相互独立的相关数据集合。它不仅包括描述事物的数据本身，还包括相关事物之间的联系。</a:t>
            </a:r>
            <a:endParaRPr kumimoji="0" lang="en-US" altLang="zh-CN" sz="1800" smtClean="0"/>
          </a:p>
          <a:p>
            <a:pPr eaLnBrk="1" hangingPunct="1">
              <a:defRPr/>
            </a:pPr>
            <a:r>
              <a:rPr kumimoji="0" lang="zh-CN" altLang="en-US" sz="1800" smtClean="0"/>
              <a:t>数据库中的数据不像文件系统那样，只面向某一特定的应用，而是面向多种应用，可以被多个用户、多个应用程序共享，其数据结构独立于使用数据的程序，对于数据的添加、删除、修改和检索由</a:t>
            </a:r>
            <a:r>
              <a:rPr kumimoji="0" lang="en-US" altLang="zh-CN" sz="1800" smtClean="0"/>
              <a:t>DBMS</a:t>
            </a:r>
            <a:r>
              <a:rPr kumimoji="0" lang="zh-CN" altLang="en-US" sz="1800" smtClean="0"/>
              <a:t>进行统一管理和控制。</a:t>
            </a:r>
            <a:r>
              <a:rPr kumimoji="0" lang="en-US" altLang="zh-CN" sz="1800" smtClean="0"/>
              <a:t> </a:t>
            </a:r>
          </a:p>
          <a:p>
            <a:pPr eaLnBrk="1" hangingPunct="1">
              <a:spcBef>
                <a:spcPct val="20000"/>
              </a:spcBef>
              <a:spcAft>
                <a:spcPct val="20000"/>
              </a:spcAft>
              <a:defRPr/>
            </a:pPr>
            <a:r>
              <a:rPr kumimoji="0" lang="en-US" altLang="zh-CN" sz="2000" smtClean="0">
                <a:solidFill>
                  <a:srgbClr val="6666FF"/>
                </a:solidFill>
              </a:rPr>
              <a:t>⑷ </a:t>
            </a:r>
            <a:r>
              <a:rPr kumimoji="0" lang="zh-CN" altLang="en-US" sz="2000" smtClean="0">
                <a:solidFill>
                  <a:srgbClr val="6666FF"/>
                </a:solidFill>
              </a:rPr>
              <a:t>数据库系统的相关人员</a:t>
            </a:r>
            <a:endParaRPr kumimoji="0" lang="en-US" altLang="zh-CN" sz="2000" smtClean="0">
              <a:solidFill>
                <a:srgbClr val="6666FF"/>
              </a:solidFill>
            </a:endParaRPr>
          </a:p>
          <a:p>
            <a:pPr eaLnBrk="1" hangingPunct="1">
              <a:defRPr/>
            </a:pPr>
            <a:r>
              <a:rPr kumimoji="0" lang="zh-CN" altLang="en-US" sz="1800" smtClean="0"/>
              <a:t>主要有三类：最终用户、数据库应用系统开发人员、数据库管理员。</a:t>
            </a:r>
            <a:endParaRPr kumimoji="0" lang="en-US" altLang="zh-CN" sz="1800" smtClean="0"/>
          </a:p>
          <a:p>
            <a:pPr eaLnBrk="1" hangingPunct="1">
              <a:defRPr/>
            </a:pPr>
            <a:r>
              <a:rPr kumimoji="0" lang="zh-CN" altLang="en-US" sz="1800" smtClean="0"/>
              <a:t>最终用户是指通过应用系统的用户界面使用数据库的人员，他们对数据库知识了解不多。数据库应用系统开发人员包括系统分析员、系统设计员和程序员。系统分析员负责应用系统的分析，他们和用户、数据库管理员相配合，参与系统分析；系统设计员负责应用系统设计和数据库设计；程序员则根据设计要求进行编码。数据库管理员是数据管理机构的一组人员，他们负责对整个数据库系统进行总体控制和维护，以保证数据库系统的正常运行。</a:t>
            </a:r>
            <a:r>
              <a:rPr kumimoji="0" lang="en-US" altLang="zh-CN" sz="1800" smtClean="0"/>
              <a:t> </a:t>
            </a:r>
          </a:p>
        </p:txBody>
      </p:sp>
      <p:sp>
        <p:nvSpPr>
          <p:cNvPr id="176133" name="Rectangle 5"/>
          <p:cNvSpPr>
            <a:spLocks noChangeArrowheads="1"/>
          </p:cNvSpPr>
          <p:nvPr/>
        </p:nvSpPr>
        <p:spPr bwMode="auto">
          <a:xfrm>
            <a:off x="468313" y="1844675"/>
            <a:ext cx="3959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1. </a:t>
            </a:r>
            <a:r>
              <a:rPr lang="zh-CN" altLang="en-US" sz="2400">
                <a:latin typeface="Arial" panose="020B0604020202020204" pitchFamily="34" charset="0"/>
              </a:rPr>
              <a:t>数据库系统的组成</a:t>
            </a:r>
            <a:r>
              <a:rPr lang="en-US" altLang="zh-CN" sz="2400">
                <a:latin typeface="Arial" panose="020B0604020202020204" pitchFamily="34"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195587" name="Rectangle 3"/>
          <p:cNvSpPr>
            <a:spLocks noGrp="1" noChangeArrowheads="1"/>
          </p:cNvSpPr>
          <p:nvPr>
            <p:ph type="body" idx="1"/>
          </p:nvPr>
        </p:nvSpPr>
        <p:spPr>
          <a:xfrm>
            <a:off x="468313" y="1268413"/>
            <a:ext cx="7488237" cy="576262"/>
          </a:xfrm>
        </p:spPr>
        <p:txBody>
          <a:bodyPr/>
          <a:lstStyle/>
          <a:p>
            <a:pPr eaLnBrk="1" hangingPunct="1">
              <a:lnSpc>
                <a:spcPct val="90000"/>
              </a:lnSpc>
              <a:spcAft>
                <a:spcPct val="20000"/>
              </a:spcAft>
              <a:defRPr/>
            </a:pPr>
            <a:r>
              <a:rPr kumimoji="0" lang="en-US" altLang="zh-CN" smtClean="0"/>
              <a:t>10.4.1 </a:t>
            </a:r>
            <a:r>
              <a:rPr kumimoji="0" lang="en-US" altLang="en-US" smtClean="0"/>
              <a:t>使用</a:t>
            </a:r>
            <a:r>
              <a:rPr kumimoji="0" lang="en-US" altLang="zh-CN" smtClean="0"/>
              <a:t>Connection</a:t>
            </a:r>
            <a:r>
              <a:rPr kumimoji="0" lang="en-US" altLang="en-US" smtClean="0"/>
              <a:t>对象连接数据库</a:t>
            </a:r>
            <a:endParaRPr kumimoji="0" lang="zh-CN" altLang="en-US" smtClean="0"/>
          </a:p>
        </p:txBody>
      </p:sp>
      <p:sp>
        <p:nvSpPr>
          <p:cNvPr id="195589" name="Rectangle 5"/>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3. </a:t>
            </a:r>
            <a:r>
              <a:rPr lang="zh-CN" altLang="en-US" sz="2400">
                <a:latin typeface="Arial" panose="020B0604020202020204" pitchFamily="34" charset="0"/>
              </a:rPr>
              <a:t>连接</a:t>
            </a:r>
            <a:r>
              <a:rPr lang="en-US" altLang="zh-CN" sz="2400">
                <a:latin typeface="Arial" panose="020B0604020202020204" pitchFamily="34" charset="0"/>
              </a:rPr>
              <a:t>Access</a:t>
            </a:r>
            <a:r>
              <a:rPr lang="zh-CN" altLang="en-US" sz="2400">
                <a:latin typeface="Arial" panose="020B0604020202020204" pitchFamily="34" charset="0"/>
              </a:rPr>
              <a:t>数据库</a:t>
            </a:r>
          </a:p>
        </p:txBody>
      </p:sp>
      <p:sp>
        <p:nvSpPr>
          <p:cNvPr id="195591" name="Text Box 7"/>
          <p:cNvSpPr txBox="1">
            <a:spLocks noChangeArrowheads="1"/>
          </p:cNvSpPr>
          <p:nvPr/>
        </p:nvSpPr>
        <p:spPr bwMode="auto">
          <a:xfrm>
            <a:off x="1187450" y="2349500"/>
            <a:ext cx="2520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20000"/>
              </a:spcBef>
              <a:defRPr/>
            </a:pPr>
            <a:r>
              <a:rPr kumimoji="0" lang="en-US" altLang="zh-CN" sz="2000" smtClean="0"/>
              <a:t>⑴ </a:t>
            </a:r>
            <a:r>
              <a:rPr kumimoji="0" lang="zh-CN" altLang="en-US" sz="2000" smtClean="0"/>
              <a:t>连接字符串</a:t>
            </a:r>
            <a:r>
              <a:rPr kumimoji="0" lang="en-US" altLang="zh-CN" sz="2000" smtClean="0"/>
              <a:t> </a:t>
            </a:r>
          </a:p>
        </p:txBody>
      </p:sp>
      <p:sp>
        <p:nvSpPr>
          <p:cNvPr id="195592" name="Text Box 8"/>
          <p:cNvSpPr txBox="1">
            <a:spLocks noChangeArrowheads="1"/>
          </p:cNvSpPr>
          <p:nvPr/>
        </p:nvSpPr>
        <p:spPr bwMode="auto">
          <a:xfrm>
            <a:off x="1187450" y="2781300"/>
            <a:ext cx="7632700" cy="153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zh-CN" altLang="en-US" sz="1800" dirty="0" smtClean="0"/>
              <a:t>如果访问的</a:t>
            </a:r>
            <a:r>
              <a:rPr kumimoji="0" lang="en-US" altLang="zh-CN" sz="1800" dirty="0" smtClean="0"/>
              <a:t>Access</a:t>
            </a:r>
            <a:r>
              <a:rPr kumimoji="0" lang="zh-CN" altLang="en-US" sz="1800" dirty="0" smtClean="0"/>
              <a:t>数据库未设置密码，则连接字符串为：</a:t>
            </a:r>
            <a:r>
              <a:rPr kumimoji="0" lang="en-US" altLang="zh-CN" sz="1800" dirty="0" smtClean="0"/>
              <a:t> </a:t>
            </a:r>
          </a:p>
          <a:p>
            <a:pPr eaLnBrk="1" hangingPunct="1">
              <a:spcAft>
                <a:spcPct val="20000"/>
              </a:spcAft>
              <a:defRPr/>
            </a:pPr>
            <a:r>
              <a:rPr kumimoji="0" lang="en-US" altLang="zh-CN" sz="1600" dirty="0" smtClean="0">
                <a:solidFill>
                  <a:srgbClr val="CC6600"/>
                </a:solidFill>
              </a:rPr>
              <a:t>Provider=Microsoft.Jet.OLEDB.4.0; Data Source=</a:t>
            </a:r>
            <a:r>
              <a:rPr kumimoji="0" lang="en-US" altLang="en-US" sz="1600" dirty="0" err="1" smtClean="0">
                <a:solidFill>
                  <a:srgbClr val="CC6600"/>
                </a:solidFill>
              </a:rPr>
              <a:t>数据库路径</a:t>
            </a:r>
            <a:endParaRPr kumimoji="0" lang="en-US" altLang="zh-CN" sz="1600" dirty="0" smtClean="0">
              <a:solidFill>
                <a:srgbClr val="CC6600"/>
              </a:solidFill>
            </a:endParaRPr>
          </a:p>
          <a:p>
            <a:pPr eaLnBrk="1" hangingPunct="1">
              <a:spcAft>
                <a:spcPct val="20000"/>
              </a:spcAft>
              <a:defRPr/>
            </a:pPr>
            <a:r>
              <a:rPr kumimoji="0" lang="zh-CN" altLang="en-US" sz="1800" dirty="0" smtClean="0"/>
              <a:t>如果访问的</a:t>
            </a:r>
            <a:r>
              <a:rPr kumimoji="0" lang="en-US" altLang="zh-CN" sz="1800" dirty="0" smtClean="0"/>
              <a:t>Access</a:t>
            </a:r>
            <a:r>
              <a:rPr kumimoji="0" lang="zh-CN" altLang="en-US" sz="1800" dirty="0" smtClean="0"/>
              <a:t>数据库设置了密码，则连接字符串为：</a:t>
            </a:r>
            <a:endParaRPr kumimoji="0" lang="en-US" altLang="zh-CN" sz="1800" dirty="0" smtClean="0"/>
          </a:p>
          <a:p>
            <a:pPr eaLnBrk="1" hangingPunct="1">
              <a:spcAft>
                <a:spcPct val="20000"/>
              </a:spcAft>
              <a:defRPr/>
            </a:pPr>
            <a:r>
              <a:rPr kumimoji="0" lang="en-US" altLang="zh-CN" sz="1600" dirty="0" smtClean="0">
                <a:solidFill>
                  <a:srgbClr val="CC6600"/>
                </a:solidFill>
              </a:rPr>
              <a:t>Provider=Microsoft.Jet.OLEDB.4.0;Data Source=</a:t>
            </a:r>
            <a:r>
              <a:rPr kumimoji="0" lang="en-US" altLang="en-US" sz="1600" dirty="0" err="1" smtClean="0">
                <a:solidFill>
                  <a:srgbClr val="CC6600"/>
                </a:solidFill>
              </a:rPr>
              <a:t>数据库路径</a:t>
            </a:r>
            <a:r>
              <a:rPr kumimoji="0" lang="en-US" altLang="zh-CN" sz="1600" dirty="0" err="1" smtClean="0">
                <a:solidFill>
                  <a:srgbClr val="CC6600"/>
                </a:solidFill>
              </a:rPr>
              <a:t>;Jet</a:t>
            </a:r>
            <a:r>
              <a:rPr kumimoji="0" lang="en-US" altLang="zh-CN" sz="1600" dirty="0" smtClean="0">
                <a:solidFill>
                  <a:srgbClr val="CC6600"/>
                </a:solidFill>
              </a:rPr>
              <a:t> </a:t>
            </a:r>
            <a:r>
              <a:rPr kumimoji="0" lang="en-US" altLang="zh-CN" sz="1600" dirty="0" err="1" smtClean="0">
                <a:solidFill>
                  <a:srgbClr val="CC6600"/>
                </a:solidFill>
              </a:rPr>
              <a:t>OLEDB:Database</a:t>
            </a:r>
            <a:r>
              <a:rPr kumimoji="0" lang="en-US" altLang="zh-CN" sz="1600" dirty="0" smtClean="0">
                <a:solidFill>
                  <a:srgbClr val="CC6600"/>
                </a:solidFill>
              </a:rPr>
              <a:t> Password=</a:t>
            </a:r>
            <a:r>
              <a:rPr kumimoji="0" lang="en-US" altLang="en-US" sz="1600" dirty="0" err="1" smtClean="0">
                <a:solidFill>
                  <a:srgbClr val="CC6600"/>
                </a:solidFill>
              </a:rPr>
              <a:t>密码</a:t>
            </a:r>
            <a:endParaRPr kumimoji="0" lang="zh-CN" altLang="en-US" sz="1600" dirty="0" smtClean="0">
              <a:solidFill>
                <a:srgbClr val="CC6600"/>
              </a:solidFill>
            </a:endParaRPr>
          </a:p>
        </p:txBody>
      </p:sp>
      <p:sp>
        <p:nvSpPr>
          <p:cNvPr id="195593" name="Text Box 9"/>
          <p:cNvSpPr txBox="1">
            <a:spLocks noChangeArrowheads="1"/>
          </p:cNvSpPr>
          <p:nvPr/>
        </p:nvSpPr>
        <p:spPr bwMode="auto">
          <a:xfrm>
            <a:off x="1187450" y="4437063"/>
            <a:ext cx="7345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20000"/>
              </a:spcBef>
              <a:defRPr/>
            </a:pPr>
            <a:r>
              <a:rPr kumimoji="0" lang="en-US" altLang="zh-CN" sz="2000" smtClean="0"/>
              <a:t>⑵ </a:t>
            </a:r>
            <a:r>
              <a:rPr kumimoji="0" lang="en-US" altLang="en-US" sz="2000" smtClean="0"/>
              <a:t>创建</a:t>
            </a:r>
            <a:r>
              <a:rPr kumimoji="0" lang="en-US" altLang="zh-CN" sz="2000" smtClean="0"/>
              <a:t>OleDbConnection</a:t>
            </a:r>
            <a:r>
              <a:rPr kumimoji="0" lang="en-US" altLang="en-US" sz="2000" smtClean="0"/>
              <a:t>对象并设置</a:t>
            </a:r>
            <a:r>
              <a:rPr kumimoji="0" lang="en-US" altLang="zh-CN" sz="2000" smtClean="0"/>
              <a:t>ConnectionString</a:t>
            </a:r>
            <a:r>
              <a:rPr kumimoji="0" lang="en-US" altLang="en-US" sz="2000" smtClean="0"/>
              <a:t>属性</a:t>
            </a:r>
            <a:endParaRPr kumimoji="0" lang="zh-CN" altLang="en-US" sz="2000" smtClean="0"/>
          </a:p>
        </p:txBody>
      </p:sp>
      <p:sp>
        <p:nvSpPr>
          <p:cNvPr id="195594" name="Text Box 10"/>
          <p:cNvSpPr txBox="1">
            <a:spLocks noChangeArrowheads="1"/>
          </p:cNvSpPr>
          <p:nvPr/>
        </p:nvSpPr>
        <p:spPr bwMode="auto">
          <a:xfrm>
            <a:off x="1187450" y="4876800"/>
            <a:ext cx="7632700" cy="161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1800" smtClean="0">
                <a:solidFill>
                  <a:srgbClr val="CC6600"/>
                </a:solidFill>
              </a:rPr>
              <a:t>OleDbConnection </a:t>
            </a:r>
            <a:r>
              <a:rPr kumimoji="0" lang="zh-CN" altLang="en-US" sz="1800" smtClean="0">
                <a:solidFill>
                  <a:srgbClr val="CC6600"/>
                </a:solidFill>
              </a:rPr>
              <a:t>连接对象名</a:t>
            </a:r>
            <a:r>
              <a:rPr kumimoji="0" lang="en-US" altLang="zh-CN" sz="1800" smtClean="0">
                <a:solidFill>
                  <a:srgbClr val="CC6600"/>
                </a:solidFill>
              </a:rPr>
              <a:t> = new OleDbConnection ();</a:t>
            </a:r>
          </a:p>
          <a:p>
            <a:pPr eaLnBrk="1" hangingPunct="1">
              <a:defRPr/>
            </a:pPr>
            <a:r>
              <a:rPr kumimoji="0" lang="zh-CN" altLang="en-US" sz="1800" smtClean="0">
                <a:solidFill>
                  <a:srgbClr val="CC6600"/>
                </a:solidFill>
              </a:rPr>
              <a:t>连接对象名</a:t>
            </a:r>
            <a:r>
              <a:rPr kumimoji="0" lang="en-US" altLang="zh-CN" sz="1800" smtClean="0">
                <a:solidFill>
                  <a:srgbClr val="CC6600"/>
                </a:solidFill>
              </a:rPr>
              <a:t>.ConnectionString = </a:t>
            </a:r>
            <a:r>
              <a:rPr kumimoji="0" lang="zh-CN" altLang="en-US" sz="1800" smtClean="0">
                <a:solidFill>
                  <a:srgbClr val="CC6600"/>
                </a:solidFill>
              </a:rPr>
              <a:t>连接字符串</a:t>
            </a:r>
            <a:r>
              <a:rPr kumimoji="0" lang="en-US" altLang="zh-CN" sz="1800" smtClean="0">
                <a:solidFill>
                  <a:srgbClr val="CC6600"/>
                </a:solidFill>
              </a:rPr>
              <a:t>;</a:t>
            </a:r>
          </a:p>
          <a:p>
            <a:pPr eaLnBrk="1" hangingPunct="1">
              <a:spcBef>
                <a:spcPct val="20000"/>
              </a:spcBef>
              <a:spcAft>
                <a:spcPct val="35000"/>
              </a:spcAft>
              <a:defRPr/>
            </a:pPr>
            <a:r>
              <a:rPr kumimoji="0" lang="zh-CN" altLang="en-US" sz="1800" smtClean="0"/>
              <a:t>或</a:t>
            </a:r>
            <a:endParaRPr kumimoji="0" lang="en-US" altLang="zh-CN" sz="1800" smtClean="0"/>
          </a:p>
          <a:p>
            <a:pPr eaLnBrk="1" hangingPunct="1">
              <a:defRPr/>
            </a:pPr>
            <a:r>
              <a:rPr kumimoji="0" lang="zh-CN" altLang="en-US" sz="1800" smtClean="0">
                <a:solidFill>
                  <a:srgbClr val="CC6600"/>
                </a:solidFill>
              </a:rPr>
              <a:t>连接字符串变量</a:t>
            </a:r>
            <a:r>
              <a:rPr kumimoji="0" lang="zh-CN" altLang="zh-CN" sz="1800" smtClean="0">
                <a:solidFill>
                  <a:srgbClr val="CC6600"/>
                </a:solidFill>
              </a:rPr>
              <a:t> = </a:t>
            </a:r>
            <a:r>
              <a:rPr kumimoji="0" lang="zh-CN" altLang="en-US" sz="1800" smtClean="0">
                <a:solidFill>
                  <a:srgbClr val="CC6600"/>
                </a:solidFill>
              </a:rPr>
              <a:t>连接字符串</a:t>
            </a:r>
            <a:r>
              <a:rPr kumimoji="0" lang="zh-CN" altLang="zh-CN" sz="1800" smtClean="0">
                <a:solidFill>
                  <a:srgbClr val="CC6600"/>
                </a:solidFill>
              </a:rPr>
              <a:t>;</a:t>
            </a:r>
          </a:p>
          <a:p>
            <a:pPr eaLnBrk="1" hangingPunct="1">
              <a:defRPr/>
            </a:pPr>
            <a:r>
              <a:rPr kumimoji="0" lang="zh-CN" altLang="zh-CN" sz="1800" smtClean="0">
                <a:solidFill>
                  <a:srgbClr val="CC6600"/>
                </a:solidFill>
              </a:rPr>
              <a:t>OleDbConnection </a:t>
            </a:r>
            <a:r>
              <a:rPr kumimoji="0" lang="zh-CN" altLang="en-US" sz="1800" smtClean="0">
                <a:solidFill>
                  <a:srgbClr val="CC6600"/>
                </a:solidFill>
              </a:rPr>
              <a:t>连接对象名</a:t>
            </a:r>
            <a:r>
              <a:rPr kumimoji="0" lang="zh-CN" altLang="zh-CN" sz="1800" smtClean="0">
                <a:solidFill>
                  <a:srgbClr val="CC6600"/>
                </a:solidFill>
              </a:rPr>
              <a:t> = new OleDbConnection(</a:t>
            </a:r>
            <a:r>
              <a:rPr kumimoji="0" lang="zh-CN" altLang="en-US" sz="1800" smtClean="0">
                <a:solidFill>
                  <a:srgbClr val="CC6600"/>
                </a:solidFill>
              </a:rPr>
              <a:t>连接字符串变量</a:t>
            </a:r>
            <a:r>
              <a:rPr kumimoji="0" lang="zh-CN" altLang="zh-CN" sz="1800" smtClean="0">
                <a:solidFill>
                  <a:srgbClr val="CC6600"/>
                </a:solidFill>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196611" name="Rectangle 3"/>
          <p:cNvSpPr>
            <a:spLocks noGrp="1" noChangeArrowheads="1"/>
          </p:cNvSpPr>
          <p:nvPr>
            <p:ph type="body" idx="1"/>
          </p:nvPr>
        </p:nvSpPr>
        <p:spPr>
          <a:xfrm>
            <a:off x="468313" y="1268413"/>
            <a:ext cx="7488237" cy="576262"/>
          </a:xfrm>
        </p:spPr>
        <p:txBody>
          <a:bodyPr/>
          <a:lstStyle/>
          <a:p>
            <a:pPr eaLnBrk="1" hangingPunct="1">
              <a:lnSpc>
                <a:spcPct val="90000"/>
              </a:lnSpc>
              <a:spcAft>
                <a:spcPct val="20000"/>
              </a:spcAft>
              <a:defRPr/>
            </a:pPr>
            <a:r>
              <a:rPr kumimoji="0" lang="en-US" altLang="zh-CN" smtClean="0"/>
              <a:t>10.4.1 </a:t>
            </a:r>
            <a:r>
              <a:rPr kumimoji="0" lang="en-US" altLang="en-US" smtClean="0"/>
              <a:t>使用</a:t>
            </a:r>
            <a:r>
              <a:rPr kumimoji="0" lang="en-US" altLang="zh-CN" smtClean="0"/>
              <a:t>Connection</a:t>
            </a:r>
            <a:r>
              <a:rPr kumimoji="0" lang="en-US" altLang="en-US" smtClean="0"/>
              <a:t>对象连接数据库</a:t>
            </a:r>
            <a:endParaRPr kumimoji="0" lang="zh-CN" altLang="en-US" smtClean="0"/>
          </a:p>
        </p:txBody>
      </p:sp>
      <p:sp>
        <p:nvSpPr>
          <p:cNvPr id="196612" name="Rectangle 4"/>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4. </a:t>
            </a:r>
            <a:r>
              <a:rPr lang="zh-CN" altLang="en-US" sz="2400">
                <a:latin typeface="Arial" panose="020B0604020202020204" pitchFamily="34" charset="0"/>
              </a:rPr>
              <a:t>打开和关闭连接</a:t>
            </a:r>
          </a:p>
        </p:txBody>
      </p:sp>
      <p:sp>
        <p:nvSpPr>
          <p:cNvPr id="196613" name="Text Box 5"/>
          <p:cNvSpPr txBox="1">
            <a:spLocks noChangeArrowheads="1"/>
          </p:cNvSpPr>
          <p:nvPr/>
        </p:nvSpPr>
        <p:spPr bwMode="auto">
          <a:xfrm>
            <a:off x="1187450" y="2349500"/>
            <a:ext cx="74882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20000"/>
              </a:spcBef>
              <a:defRPr/>
            </a:pPr>
            <a:r>
              <a:rPr kumimoji="0" lang="zh-CN" altLang="en-US" sz="2000" dirty="0" smtClean="0"/>
              <a:t>无论是使用</a:t>
            </a:r>
            <a:r>
              <a:rPr kumimoji="0" lang="en-US" altLang="zh-CN" sz="2000" dirty="0" err="1" smtClean="0"/>
              <a:t>System.Data.SqlClient</a:t>
            </a:r>
            <a:r>
              <a:rPr kumimoji="0" lang="zh-CN" altLang="en-US" sz="2000" dirty="0" smtClean="0"/>
              <a:t>还是</a:t>
            </a:r>
            <a:r>
              <a:rPr kumimoji="0" lang="en-US" altLang="zh-CN" sz="2000" dirty="0" err="1" smtClean="0"/>
              <a:t>System.Data.OleDb</a:t>
            </a:r>
            <a:r>
              <a:rPr kumimoji="0" lang="zh-CN" altLang="en-US" sz="2000" dirty="0" smtClean="0"/>
              <a:t>创建数据库连接对象，都可以使用</a:t>
            </a:r>
            <a:r>
              <a:rPr kumimoji="0" lang="en-US" altLang="zh-CN" sz="2000" dirty="0" smtClean="0"/>
              <a:t>Open</a:t>
            </a:r>
            <a:r>
              <a:rPr kumimoji="0" lang="zh-CN" altLang="en-US" sz="2000" dirty="0" smtClean="0"/>
              <a:t>方法来打开连接，使用</a:t>
            </a:r>
            <a:r>
              <a:rPr kumimoji="0" lang="en-US" altLang="zh-CN" sz="2000" dirty="0" smtClean="0"/>
              <a:t>Close</a:t>
            </a:r>
            <a:r>
              <a:rPr kumimoji="0" lang="zh-CN" altLang="en-US" sz="2000" dirty="0" smtClean="0"/>
              <a:t>方法来关闭连接。格式如下：</a:t>
            </a:r>
          </a:p>
        </p:txBody>
      </p:sp>
      <p:sp>
        <p:nvSpPr>
          <p:cNvPr id="196614" name="Text Box 6"/>
          <p:cNvSpPr txBox="1">
            <a:spLocks noChangeArrowheads="1"/>
          </p:cNvSpPr>
          <p:nvPr/>
        </p:nvSpPr>
        <p:spPr bwMode="auto">
          <a:xfrm>
            <a:off x="1187450" y="3357563"/>
            <a:ext cx="345598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en-US" sz="2000" smtClean="0">
                <a:solidFill>
                  <a:srgbClr val="CC6600"/>
                </a:solidFill>
              </a:rPr>
              <a:t>连接对象名</a:t>
            </a:r>
            <a:r>
              <a:rPr kumimoji="0" lang="en-US" altLang="zh-CN" sz="2000" smtClean="0">
                <a:solidFill>
                  <a:srgbClr val="CC6600"/>
                </a:solidFill>
              </a:rPr>
              <a:t>.Open();</a:t>
            </a:r>
          </a:p>
          <a:p>
            <a:pPr eaLnBrk="1" hangingPunct="1">
              <a:spcAft>
                <a:spcPct val="20000"/>
              </a:spcAft>
              <a:defRPr/>
            </a:pPr>
            <a:r>
              <a:rPr kumimoji="0" lang="en-US" altLang="en-US" sz="2000" smtClean="0">
                <a:solidFill>
                  <a:srgbClr val="CC6600"/>
                </a:solidFill>
              </a:rPr>
              <a:t>连接对象名</a:t>
            </a:r>
            <a:r>
              <a:rPr kumimoji="0" lang="en-US" altLang="zh-CN" sz="2000" smtClean="0">
                <a:solidFill>
                  <a:srgbClr val="CC6600"/>
                </a:solidFill>
              </a:rPr>
              <a:t>.Close();</a:t>
            </a:r>
          </a:p>
        </p:txBody>
      </p:sp>
      <p:sp>
        <p:nvSpPr>
          <p:cNvPr id="196617" name="Text Box 9"/>
          <p:cNvSpPr txBox="1">
            <a:spLocks noChangeArrowheads="1"/>
          </p:cNvSpPr>
          <p:nvPr/>
        </p:nvSpPr>
        <p:spPr bwMode="auto">
          <a:xfrm>
            <a:off x="1116013" y="4149725"/>
            <a:ext cx="7488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20000"/>
              </a:spcBef>
              <a:defRPr/>
            </a:pPr>
            <a:r>
              <a:rPr kumimoji="0" lang="en-US" altLang="zh-CN" sz="2000" b="1" dirty="0" smtClean="0">
                <a:solidFill>
                  <a:srgbClr val="FF00FF"/>
                </a:solidFill>
              </a:rPr>
              <a:t>【</a:t>
            </a:r>
            <a:r>
              <a:rPr kumimoji="0" lang="zh-CN" altLang="en-US" sz="2000" b="1" dirty="0" smtClean="0">
                <a:solidFill>
                  <a:srgbClr val="FF00FF"/>
                </a:solidFill>
              </a:rPr>
              <a:t>例</a:t>
            </a:r>
            <a:r>
              <a:rPr kumimoji="0" lang="en-US" altLang="zh-CN" sz="2000" b="1" dirty="0" smtClean="0">
                <a:solidFill>
                  <a:srgbClr val="FF00FF"/>
                </a:solidFill>
              </a:rPr>
              <a:t>10-1】</a:t>
            </a:r>
            <a:r>
              <a:rPr kumimoji="0" lang="zh-CN" altLang="en-US" sz="2000" b="1" dirty="0" smtClean="0">
                <a:solidFill>
                  <a:srgbClr val="FF00FF"/>
                </a:solidFill>
              </a:rPr>
              <a:t>连接</a:t>
            </a:r>
            <a:r>
              <a:rPr kumimoji="0" lang="en-US" altLang="zh-CN" sz="2000" b="1" dirty="0" smtClean="0">
                <a:solidFill>
                  <a:srgbClr val="FF00FF"/>
                </a:solidFill>
              </a:rPr>
              <a:t>Access</a:t>
            </a:r>
            <a:r>
              <a:rPr kumimoji="0" lang="zh-CN" altLang="en-US" sz="2000" b="1" dirty="0" smtClean="0">
                <a:solidFill>
                  <a:srgbClr val="FF00FF"/>
                </a:solidFill>
              </a:rPr>
              <a:t>数据库</a:t>
            </a:r>
          </a:p>
        </p:txBody>
      </p:sp>
      <p:sp>
        <p:nvSpPr>
          <p:cNvPr id="3" name="TextBox 2"/>
          <p:cNvSpPr txBox="1"/>
          <p:nvPr/>
        </p:nvSpPr>
        <p:spPr>
          <a:xfrm>
            <a:off x="1331913" y="4537075"/>
            <a:ext cx="7272337" cy="2308225"/>
          </a:xfrm>
          <a:prstGeom prst="rect">
            <a:avLst/>
          </a:prstGeom>
          <a:solidFill>
            <a:schemeClr val="accent3">
              <a:lumMod val="85000"/>
            </a:schemeClr>
          </a:solidFill>
        </p:spPr>
        <p:txBody>
          <a:bodyPr>
            <a:spAutoFit/>
          </a:bodyPr>
          <a:lstStyle/>
          <a:p>
            <a:pPr eaLnBrk="1" hangingPunct="1">
              <a:defRPr/>
            </a:pPr>
            <a:r>
              <a:rPr lang="en-US" altLang="zh-CN" sz="1200" dirty="0">
                <a:solidFill>
                  <a:schemeClr val="tx2"/>
                </a:solidFill>
              </a:rPr>
              <a:t>            </a:t>
            </a:r>
            <a:r>
              <a:rPr lang="en-US" altLang="zh-CN" sz="1200" dirty="0" err="1">
                <a:solidFill>
                  <a:schemeClr val="tx2"/>
                </a:solidFill>
              </a:rPr>
              <a:t>OleDbConnection</a:t>
            </a:r>
            <a:r>
              <a:rPr lang="en-US" altLang="zh-CN" sz="1200" dirty="0">
                <a:solidFill>
                  <a:schemeClr val="tx2"/>
                </a:solidFill>
              </a:rPr>
              <a:t> </a:t>
            </a:r>
            <a:r>
              <a:rPr lang="en-US" altLang="zh-CN" sz="1200" dirty="0" err="1">
                <a:solidFill>
                  <a:schemeClr val="tx2"/>
                </a:solidFill>
              </a:rPr>
              <a:t>oledbcon</a:t>
            </a:r>
            <a:r>
              <a:rPr lang="en-US" altLang="zh-CN" sz="1200" dirty="0">
                <a:solidFill>
                  <a:schemeClr val="tx2"/>
                </a:solidFill>
              </a:rPr>
              <a:t> = new </a:t>
            </a:r>
            <a:r>
              <a:rPr lang="en-US" altLang="zh-CN" sz="1200" dirty="0" err="1">
                <a:solidFill>
                  <a:schemeClr val="tx2"/>
                </a:solidFill>
              </a:rPr>
              <a:t>OleDbConnection</a:t>
            </a:r>
            <a:r>
              <a:rPr lang="en-US" altLang="zh-CN" sz="1200" dirty="0">
                <a:solidFill>
                  <a:schemeClr val="tx2"/>
                </a:solidFill>
              </a:rPr>
              <a:t>();</a:t>
            </a:r>
          </a:p>
          <a:p>
            <a:pPr eaLnBrk="1" hangingPunct="1">
              <a:defRPr/>
            </a:pPr>
            <a:r>
              <a:rPr lang="en-US" altLang="zh-CN" sz="1200" dirty="0">
                <a:solidFill>
                  <a:schemeClr val="tx2"/>
                </a:solidFill>
              </a:rPr>
              <a:t>            </a:t>
            </a:r>
            <a:r>
              <a:rPr lang="en-US" altLang="zh-CN" sz="1200" dirty="0" err="1">
                <a:solidFill>
                  <a:schemeClr val="tx2"/>
                </a:solidFill>
              </a:rPr>
              <a:t>oledbcon.ConnectionString</a:t>
            </a:r>
            <a:r>
              <a:rPr lang="en-US" altLang="zh-CN" sz="1200" dirty="0">
                <a:solidFill>
                  <a:schemeClr val="tx2"/>
                </a:solidFill>
              </a:rPr>
              <a:t> = "Provider=Microsoft.Jet.OLEDB.4.0; Data Source=xsgl.mdb";</a:t>
            </a:r>
          </a:p>
          <a:p>
            <a:pPr eaLnBrk="1" hangingPunct="1">
              <a:defRPr/>
            </a:pPr>
            <a:r>
              <a:rPr lang="en-US" altLang="zh-CN" sz="1200" dirty="0">
                <a:solidFill>
                  <a:schemeClr val="tx2"/>
                </a:solidFill>
              </a:rPr>
              <a:t>            try</a:t>
            </a:r>
          </a:p>
          <a:p>
            <a:pPr eaLnBrk="1" hangingPunct="1">
              <a:defRPr/>
            </a:pPr>
            <a:r>
              <a:rPr lang="zh-CN" altLang="en-US" sz="1200" dirty="0">
                <a:solidFill>
                  <a:schemeClr val="tx2"/>
                </a:solidFill>
              </a:rPr>
              <a:t>            </a:t>
            </a:r>
            <a:r>
              <a:rPr lang="en-US" altLang="zh-CN" sz="1200" dirty="0">
                <a:solidFill>
                  <a:schemeClr val="tx2"/>
                </a:solidFill>
              </a:rPr>
              <a:t>{</a:t>
            </a:r>
          </a:p>
          <a:p>
            <a:pPr eaLnBrk="1" hangingPunct="1">
              <a:defRPr/>
            </a:pPr>
            <a:r>
              <a:rPr lang="en-US" altLang="zh-CN" sz="1200" dirty="0">
                <a:solidFill>
                  <a:schemeClr val="tx2"/>
                </a:solidFill>
              </a:rPr>
              <a:t>                </a:t>
            </a:r>
            <a:r>
              <a:rPr lang="en-US" altLang="zh-CN" sz="1200" dirty="0" err="1">
                <a:solidFill>
                  <a:schemeClr val="tx2"/>
                </a:solidFill>
              </a:rPr>
              <a:t>oledbcon.Open</a:t>
            </a:r>
            <a:r>
              <a:rPr lang="en-US" altLang="zh-CN" sz="1200" dirty="0">
                <a:solidFill>
                  <a:schemeClr val="tx2"/>
                </a:solidFill>
              </a:rPr>
              <a:t>();</a:t>
            </a:r>
          </a:p>
          <a:p>
            <a:pPr eaLnBrk="1" hangingPunct="1">
              <a:defRPr/>
            </a:pPr>
            <a:r>
              <a:rPr lang="en-US" altLang="zh-CN" sz="1200" dirty="0">
                <a:solidFill>
                  <a:schemeClr val="tx2"/>
                </a:solidFill>
              </a:rPr>
              <a:t>                </a:t>
            </a:r>
            <a:r>
              <a:rPr lang="en-US" altLang="zh-CN" sz="1200" dirty="0" err="1">
                <a:solidFill>
                  <a:schemeClr val="tx2"/>
                </a:solidFill>
              </a:rPr>
              <a:t>MessageBox.Show</a:t>
            </a:r>
            <a:r>
              <a:rPr lang="en-US" altLang="zh-CN" sz="1200" dirty="0">
                <a:solidFill>
                  <a:schemeClr val="tx2"/>
                </a:solidFill>
              </a:rPr>
              <a:t>("</a:t>
            </a:r>
            <a:r>
              <a:rPr lang="zh-CN" altLang="en-US" sz="1200" dirty="0">
                <a:solidFill>
                  <a:schemeClr val="tx2"/>
                </a:solidFill>
              </a:rPr>
              <a:t>连接成功！</a:t>
            </a:r>
            <a:r>
              <a:rPr lang="en-US" altLang="zh-CN" sz="1200" dirty="0">
                <a:solidFill>
                  <a:schemeClr val="tx2"/>
                </a:solidFill>
              </a:rPr>
              <a:t>");</a:t>
            </a:r>
          </a:p>
          <a:p>
            <a:pPr eaLnBrk="1" hangingPunct="1">
              <a:defRPr/>
            </a:pPr>
            <a:r>
              <a:rPr lang="en-US" altLang="zh-CN" sz="1200" dirty="0">
                <a:solidFill>
                  <a:schemeClr val="tx2"/>
                </a:solidFill>
              </a:rPr>
              <a:t>                </a:t>
            </a:r>
            <a:r>
              <a:rPr lang="en-US" altLang="zh-CN" sz="1200" dirty="0" err="1">
                <a:solidFill>
                  <a:schemeClr val="tx2"/>
                </a:solidFill>
              </a:rPr>
              <a:t>oledbcon.Close</a:t>
            </a:r>
            <a:r>
              <a:rPr lang="en-US" altLang="zh-CN" sz="1200" dirty="0">
                <a:solidFill>
                  <a:schemeClr val="tx2"/>
                </a:solidFill>
              </a:rPr>
              <a:t>();</a:t>
            </a:r>
          </a:p>
          <a:p>
            <a:pPr eaLnBrk="1" hangingPunct="1">
              <a:defRPr/>
            </a:pPr>
            <a:r>
              <a:rPr lang="zh-CN" altLang="en-US" sz="1200" dirty="0">
                <a:solidFill>
                  <a:schemeClr val="tx2"/>
                </a:solidFill>
              </a:rPr>
              <a:t>            </a:t>
            </a:r>
            <a:r>
              <a:rPr lang="en-US" altLang="zh-CN" sz="1200" dirty="0">
                <a:solidFill>
                  <a:schemeClr val="tx2"/>
                </a:solidFill>
              </a:rPr>
              <a:t>}</a:t>
            </a:r>
          </a:p>
          <a:p>
            <a:pPr eaLnBrk="1" hangingPunct="1">
              <a:defRPr/>
            </a:pPr>
            <a:r>
              <a:rPr lang="en-US" altLang="zh-CN" sz="1200" dirty="0">
                <a:solidFill>
                  <a:schemeClr val="tx2"/>
                </a:solidFill>
              </a:rPr>
              <a:t>            catch</a:t>
            </a:r>
          </a:p>
          <a:p>
            <a:pPr eaLnBrk="1" hangingPunct="1">
              <a:defRPr/>
            </a:pPr>
            <a:r>
              <a:rPr lang="zh-CN" altLang="en-US" sz="1200" dirty="0">
                <a:solidFill>
                  <a:schemeClr val="tx2"/>
                </a:solidFill>
              </a:rPr>
              <a:t>            </a:t>
            </a:r>
            <a:r>
              <a:rPr lang="en-US" altLang="zh-CN" sz="1200" dirty="0">
                <a:solidFill>
                  <a:schemeClr val="tx2"/>
                </a:solidFill>
              </a:rPr>
              <a:t>{</a:t>
            </a:r>
          </a:p>
          <a:p>
            <a:pPr eaLnBrk="1" hangingPunct="1">
              <a:defRPr/>
            </a:pPr>
            <a:r>
              <a:rPr lang="en-US" altLang="zh-CN" sz="1200" dirty="0">
                <a:solidFill>
                  <a:schemeClr val="tx2"/>
                </a:solidFill>
              </a:rPr>
              <a:t>                </a:t>
            </a:r>
            <a:r>
              <a:rPr lang="en-US" altLang="zh-CN" sz="1200" dirty="0" err="1">
                <a:solidFill>
                  <a:schemeClr val="tx2"/>
                </a:solidFill>
              </a:rPr>
              <a:t>MessageBox.Show</a:t>
            </a:r>
            <a:r>
              <a:rPr lang="en-US" altLang="zh-CN" sz="1200" dirty="0">
                <a:solidFill>
                  <a:schemeClr val="tx2"/>
                </a:solidFill>
              </a:rPr>
              <a:t>("</a:t>
            </a:r>
            <a:r>
              <a:rPr lang="zh-CN" altLang="en-US" sz="1200" dirty="0">
                <a:solidFill>
                  <a:schemeClr val="tx2"/>
                </a:solidFill>
              </a:rPr>
              <a:t>连接失败！</a:t>
            </a:r>
            <a:r>
              <a:rPr lang="en-US" altLang="zh-CN" sz="1200" dirty="0">
                <a:solidFill>
                  <a:schemeClr val="tx2"/>
                </a:solidFill>
              </a:rPr>
              <a:t>");</a:t>
            </a:r>
          </a:p>
          <a:p>
            <a:pPr eaLnBrk="1" hangingPunct="1">
              <a:defRPr/>
            </a:pPr>
            <a:r>
              <a:rPr lang="zh-CN" altLang="en-US" sz="1200" dirty="0">
                <a:solidFill>
                  <a:schemeClr val="tx2"/>
                </a:solidFill>
              </a:rPr>
              <a:t>            </a:t>
            </a:r>
            <a:r>
              <a:rPr lang="en-US" altLang="zh-CN" sz="1200" dirty="0">
                <a:solidFill>
                  <a:schemeClr val="tx2"/>
                </a:solidFill>
              </a:rPr>
              <a:t>}</a:t>
            </a:r>
            <a:endParaRPr lang="zh-CN" altLang="en-US" sz="1200" dirty="0">
              <a:solidFill>
                <a:schemeClr val="tx2"/>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197635" name="Rectangle 3"/>
          <p:cNvSpPr>
            <a:spLocks noGrp="1" noChangeArrowheads="1"/>
          </p:cNvSpPr>
          <p:nvPr>
            <p:ph type="body" idx="1"/>
          </p:nvPr>
        </p:nvSpPr>
        <p:spPr>
          <a:xfrm>
            <a:off x="468313" y="1268413"/>
            <a:ext cx="7488237" cy="576262"/>
          </a:xfrm>
        </p:spPr>
        <p:txBody>
          <a:bodyPr/>
          <a:lstStyle/>
          <a:p>
            <a:pPr eaLnBrk="1" hangingPunct="1">
              <a:lnSpc>
                <a:spcPct val="90000"/>
              </a:lnSpc>
              <a:spcAft>
                <a:spcPct val="20000"/>
              </a:spcAft>
              <a:defRPr/>
            </a:pPr>
            <a:r>
              <a:rPr kumimoji="0" lang="en-US" altLang="zh-CN" dirty="0" smtClean="0"/>
              <a:t>10.4.2 </a:t>
            </a:r>
            <a:r>
              <a:rPr kumimoji="0" lang="en-US" altLang="zh-CN" dirty="0" err="1" smtClean="0"/>
              <a:t>ADO.NET</a:t>
            </a:r>
            <a:r>
              <a:rPr kumimoji="0" lang="en-US" altLang="en-US" dirty="0" err="1" smtClean="0"/>
              <a:t>联机模式的数据存取</a:t>
            </a:r>
            <a:endParaRPr kumimoji="0" lang="zh-CN" altLang="en-US" dirty="0" smtClean="0"/>
          </a:p>
        </p:txBody>
      </p:sp>
      <p:sp>
        <p:nvSpPr>
          <p:cNvPr id="197637" name="Text Box 5"/>
          <p:cNvSpPr txBox="1">
            <a:spLocks noChangeArrowheads="1"/>
          </p:cNvSpPr>
          <p:nvPr/>
        </p:nvSpPr>
        <p:spPr bwMode="auto">
          <a:xfrm>
            <a:off x="755650" y="2133600"/>
            <a:ext cx="82804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lnSpc>
                <a:spcPct val="120000"/>
              </a:lnSpc>
              <a:spcAft>
                <a:spcPct val="40000"/>
              </a:spcAft>
              <a:defRPr/>
            </a:pPr>
            <a:r>
              <a:rPr kumimoji="0" lang="zh-CN" altLang="en-US" sz="2000" dirty="0" smtClean="0"/>
              <a:t>联机模式下，整个数据的存取步骤如下：</a:t>
            </a:r>
            <a:endParaRPr kumimoji="0" lang="en-US" altLang="zh-CN" sz="2000" dirty="0" smtClean="0"/>
          </a:p>
          <a:p>
            <a:pPr eaLnBrk="1" hangingPunct="1">
              <a:lnSpc>
                <a:spcPct val="120000"/>
              </a:lnSpc>
              <a:spcAft>
                <a:spcPct val="40000"/>
              </a:spcAft>
              <a:defRPr/>
            </a:pPr>
            <a:r>
              <a:rPr kumimoji="0" lang="en-US" altLang="zh-CN" sz="2000" dirty="0" smtClean="0">
                <a:solidFill>
                  <a:schemeClr val="tx2"/>
                </a:solidFill>
              </a:rPr>
              <a:t>⑴ </a:t>
            </a:r>
            <a:r>
              <a:rPr kumimoji="0" lang="zh-CN" altLang="en-US" sz="2000" dirty="0" smtClean="0">
                <a:solidFill>
                  <a:schemeClr val="tx2"/>
                </a:solidFill>
              </a:rPr>
              <a:t>使用</a:t>
            </a:r>
            <a:r>
              <a:rPr kumimoji="0" lang="en-US" altLang="zh-CN" sz="2000" dirty="0" smtClean="0">
                <a:solidFill>
                  <a:schemeClr val="tx2"/>
                </a:solidFill>
              </a:rPr>
              <a:t>Connection</a:t>
            </a:r>
            <a:r>
              <a:rPr kumimoji="0" lang="zh-CN" altLang="en-US" sz="2000" dirty="0" smtClean="0">
                <a:solidFill>
                  <a:schemeClr val="tx2"/>
                </a:solidFill>
              </a:rPr>
              <a:t>对象与数据库建立连接。</a:t>
            </a:r>
            <a:endParaRPr kumimoji="0" lang="en-US" altLang="zh-CN" sz="2000" dirty="0" smtClean="0">
              <a:solidFill>
                <a:schemeClr val="tx2"/>
              </a:solidFill>
            </a:endParaRPr>
          </a:p>
          <a:p>
            <a:pPr eaLnBrk="1" hangingPunct="1">
              <a:lnSpc>
                <a:spcPct val="120000"/>
              </a:lnSpc>
              <a:spcAft>
                <a:spcPct val="40000"/>
              </a:spcAft>
              <a:defRPr/>
            </a:pPr>
            <a:r>
              <a:rPr kumimoji="0" lang="en-US" altLang="zh-CN" sz="2000" dirty="0" smtClean="0">
                <a:solidFill>
                  <a:schemeClr val="tx2"/>
                </a:solidFill>
              </a:rPr>
              <a:t>⑵ </a:t>
            </a:r>
            <a:r>
              <a:rPr kumimoji="0" lang="zh-CN" altLang="en-US" sz="2000" dirty="0" smtClean="0">
                <a:solidFill>
                  <a:schemeClr val="tx2"/>
                </a:solidFill>
              </a:rPr>
              <a:t>使用</a:t>
            </a:r>
            <a:r>
              <a:rPr kumimoji="0" lang="en-US" altLang="zh-CN" sz="2000" dirty="0" smtClean="0">
                <a:solidFill>
                  <a:schemeClr val="tx2"/>
                </a:solidFill>
              </a:rPr>
              <a:t>Command</a:t>
            </a:r>
            <a:r>
              <a:rPr kumimoji="0" lang="zh-CN" altLang="en-US" sz="2000" dirty="0" smtClean="0">
                <a:solidFill>
                  <a:schemeClr val="tx2"/>
                </a:solidFill>
              </a:rPr>
              <a:t>对象向数据库检索所需数据，或者直接进行编辑操作。</a:t>
            </a:r>
            <a:endParaRPr kumimoji="0" lang="en-US" altLang="zh-CN" sz="2000" dirty="0" smtClean="0">
              <a:solidFill>
                <a:schemeClr val="tx2"/>
              </a:solidFill>
            </a:endParaRPr>
          </a:p>
          <a:p>
            <a:pPr eaLnBrk="1" hangingPunct="1">
              <a:lnSpc>
                <a:spcPct val="120000"/>
              </a:lnSpc>
              <a:spcAft>
                <a:spcPct val="40000"/>
              </a:spcAft>
              <a:defRPr/>
            </a:pPr>
            <a:r>
              <a:rPr kumimoji="0" lang="en-US" altLang="zh-CN" sz="2000" dirty="0" smtClean="0">
                <a:solidFill>
                  <a:schemeClr val="tx2"/>
                </a:solidFill>
              </a:rPr>
              <a:t>⑶ </a:t>
            </a:r>
            <a:r>
              <a:rPr kumimoji="0" lang="zh-CN" altLang="en-US" sz="2000" dirty="0" smtClean="0">
                <a:solidFill>
                  <a:schemeClr val="tx2"/>
                </a:solidFill>
              </a:rPr>
              <a:t>如果</a:t>
            </a:r>
            <a:r>
              <a:rPr kumimoji="0" lang="en-US" altLang="zh-CN" sz="2000" dirty="0" smtClean="0">
                <a:solidFill>
                  <a:schemeClr val="tx2"/>
                </a:solidFill>
              </a:rPr>
              <a:t>Command</a:t>
            </a:r>
            <a:r>
              <a:rPr kumimoji="0" lang="zh-CN" altLang="en-US" sz="2000" dirty="0" smtClean="0">
                <a:solidFill>
                  <a:schemeClr val="tx2"/>
                </a:solidFill>
              </a:rPr>
              <a:t>对象向数据库执行的是数据检索操作，则把取回来的数据放在</a:t>
            </a:r>
            <a:r>
              <a:rPr kumimoji="0" lang="en-US" altLang="zh-CN" sz="2000" dirty="0" err="1" smtClean="0">
                <a:solidFill>
                  <a:schemeClr val="tx2"/>
                </a:solidFill>
              </a:rPr>
              <a:t>DataReader</a:t>
            </a:r>
            <a:r>
              <a:rPr kumimoji="0" lang="zh-CN" altLang="en-US" sz="2000" dirty="0" smtClean="0">
                <a:solidFill>
                  <a:schemeClr val="tx2"/>
                </a:solidFill>
              </a:rPr>
              <a:t>对象中读取；如果</a:t>
            </a:r>
            <a:r>
              <a:rPr kumimoji="0" lang="en-US" altLang="zh-CN" sz="2000" dirty="0" smtClean="0">
                <a:solidFill>
                  <a:schemeClr val="tx2"/>
                </a:solidFill>
              </a:rPr>
              <a:t>Command</a:t>
            </a:r>
            <a:r>
              <a:rPr kumimoji="0" lang="zh-CN" altLang="en-US" sz="2000" dirty="0" smtClean="0">
                <a:solidFill>
                  <a:schemeClr val="tx2"/>
                </a:solidFill>
              </a:rPr>
              <a:t>对象向数据库执行的是数据编辑操作，则直接进行步骤</a:t>
            </a:r>
            <a:r>
              <a:rPr kumimoji="0" lang="en-US" altLang="zh-CN" sz="2000" dirty="0">
                <a:solidFill>
                  <a:schemeClr val="tx2"/>
                </a:solidFill>
              </a:rPr>
              <a:t>⑸ </a:t>
            </a:r>
            <a:r>
              <a:rPr kumimoji="0" lang="zh-CN" altLang="en-US" sz="2000" dirty="0" smtClean="0">
                <a:solidFill>
                  <a:schemeClr val="tx2"/>
                </a:solidFill>
              </a:rPr>
              <a:t>。</a:t>
            </a:r>
            <a:endParaRPr kumimoji="0" lang="en-US" altLang="zh-CN" sz="2000" dirty="0" smtClean="0">
              <a:solidFill>
                <a:schemeClr val="tx2"/>
              </a:solidFill>
            </a:endParaRPr>
          </a:p>
          <a:p>
            <a:pPr eaLnBrk="1" hangingPunct="1">
              <a:lnSpc>
                <a:spcPct val="120000"/>
              </a:lnSpc>
              <a:spcAft>
                <a:spcPct val="40000"/>
              </a:spcAft>
              <a:defRPr/>
            </a:pPr>
            <a:r>
              <a:rPr kumimoji="0" lang="en-US" altLang="zh-CN" sz="2000" dirty="0" smtClean="0">
                <a:solidFill>
                  <a:schemeClr val="tx2"/>
                </a:solidFill>
              </a:rPr>
              <a:t>⑷ </a:t>
            </a:r>
            <a:r>
              <a:rPr kumimoji="0" lang="zh-CN" altLang="en-US" sz="2000" dirty="0" smtClean="0">
                <a:solidFill>
                  <a:schemeClr val="tx2"/>
                </a:solidFill>
              </a:rPr>
              <a:t>完成数据检索操作后，关闭</a:t>
            </a:r>
            <a:r>
              <a:rPr kumimoji="0" lang="en-US" altLang="zh-CN" sz="2000" dirty="0" err="1" smtClean="0">
                <a:solidFill>
                  <a:schemeClr val="tx2"/>
                </a:solidFill>
              </a:rPr>
              <a:t>DataReader</a:t>
            </a:r>
            <a:r>
              <a:rPr kumimoji="0" lang="zh-CN" altLang="en-US" sz="2000" dirty="0" smtClean="0">
                <a:solidFill>
                  <a:schemeClr val="tx2"/>
                </a:solidFill>
              </a:rPr>
              <a:t>对象。</a:t>
            </a:r>
            <a:endParaRPr kumimoji="0" lang="en-US" altLang="zh-CN" sz="2000" dirty="0" smtClean="0">
              <a:solidFill>
                <a:schemeClr val="tx2"/>
              </a:solidFill>
            </a:endParaRPr>
          </a:p>
          <a:p>
            <a:pPr eaLnBrk="1" hangingPunct="1">
              <a:lnSpc>
                <a:spcPct val="120000"/>
              </a:lnSpc>
              <a:spcAft>
                <a:spcPct val="40000"/>
              </a:spcAft>
              <a:defRPr/>
            </a:pPr>
            <a:r>
              <a:rPr kumimoji="0" lang="en-US" altLang="zh-CN" sz="2000" dirty="0" smtClean="0">
                <a:solidFill>
                  <a:schemeClr val="tx2"/>
                </a:solidFill>
              </a:rPr>
              <a:t>⑸ </a:t>
            </a:r>
            <a:r>
              <a:rPr kumimoji="0" lang="zh-CN" altLang="en-US" sz="2000" dirty="0" smtClean="0">
                <a:solidFill>
                  <a:schemeClr val="tx2"/>
                </a:solidFill>
              </a:rPr>
              <a:t>关闭</a:t>
            </a:r>
            <a:r>
              <a:rPr kumimoji="0" lang="en-US" altLang="zh-CN" sz="2000" dirty="0" smtClean="0">
                <a:solidFill>
                  <a:schemeClr val="tx2"/>
                </a:solidFill>
              </a:rPr>
              <a:t>Connection</a:t>
            </a:r>
            <a:r>
              <a:rPr kumimoji="0" lang="zh-CN" altLang="en-US" sz="2000" dirty="0" smtClean="0">
                <a:solidFill>
                  <a:schemeClr val="tx2"/>
                </a:solidFill>
              </a:rPr>
              <a:t>对象。</a:t>
            </a:r>
            <a:r>
              <a:rPr kumimoji="0" lang="en-US" altLang="zh-CN" sz="2000" dirty="0" smtClean="0">
                <a:solidFill>
                  <a:schemeClr val="tx2"/>
                </a:solidFill>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198659" name="Rectangle 3"/>
          <p:cNvSpPr>
            <a:spLocks noGrp="1" noChangeArrowheads="1"/>
          </p:cNvSpPr>
          <p:nvPr>
            <p:ph type="body" idx="1"/>
          </p:nvPr>
        </p:nvSpPr>
        <p:spPr>
          <a:xfrm>
            <a:off x="468313" y="1268413"/>
            <a:ext cx="7488237" cy="576262"/>
          </a:xfrm>
        </p:spPr>
        <p:txBody>
          <a:bodyPr/>
          <a:lstStyle/>
          <a:p>
            <a:pPr eaLnBrk="1" hangingPunct="1">
              <a:lnSpc>
                <a:spcPct val="90000"/>
              </a:lnSpc>
              <a:spcAft>
                <a:spcPct val="20000"/>
              </a:spcAft>
              <a:defRPr/>
            </a:pPr>
            <a:r>
              <a:rPr kumimoji="0" lang="en-US" altLang="zh-CN" smtClean="0"/>
              <a:t>10.4.2 ADO.NET</a:t>
            </a:r>
            <a:r>
              <a:rPr kumimoji="0" lang="en-US" altLang="en-US" smtClean="0"/>
              <a:t>联机模式的数据存取</a:t>
            </a:r>
            <a:endParaRPr kumimoji="0" lang="zh-CN" altLang="en-US" smtClean="0"/>
          </a:p>
        </p:txBody>
      </p:sp>
      <p:sp>
        <p:nvSpPr>
          <p:cNvPr id="198660" name="Text Box 4"/>
          <p:cNvSpPr txBox="1">
            <a:spLocks noChangeArrowheads="1"/>
          </p:cNvSpPr>
          <p:nvPr/>
        </p:nvSpPr>
        <p:spPr bwMode="auto">
          <a:xfrm>
            <a:off x="1187450" y="2349500"/>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40000"/>
              </a:spcAft>
              <a:defRPr/>
            </a:pPr>
            <a:r>
              <a:rPr kumimoji="0" lang="en-US" altLang="zh-CN" sz="2000" dirty="0" smtClean="0">
                <a:solidFill>
                  <a:schemeClr val="tx2"/>
                </a:solidFill>
              </a:rPr>
              <a:t>Command</a:t>
            </a:r>
            <a:r>
              <a:rPr kumimoji="0" lang="zh-CN" altLang="en-US" sz="2000" dirty="0" smtClean="0">
                <a:solidFill>
                  <a:schemeClr val="tx2"/>
                </a:solidFill>
              </a:rPr>
              <a:t>对象可以使用</a:t>
            </a:r>
            <a:r>
              <a:rPr kumimoji="0" lang="en-US" altLang="zh-CN" sz="2000" dirty="0" smtClean="0">
                <a:solidFill>
                  <a:schemeClr val="tx2"/>
                </a:solidFill>
              </a:rPr>
              <a:t>SQL</a:t>
            </a:r>
            <a:r>
              <a:rPr kumimoji="0" lang="zh-CN" altLang="en-US" sz="2000" dirty="0" smtClean="0">
                <a:solidFill>
                  <a:schemeClr val="tx2"/>
                </a:solidFill>
              </a:rPr>
              <a:t>命令直接与数据源进行通信，实现对数据源的增、删、查、改操作。</a:t>
            </a:r>
            <a:r>
              <a:rPr kumimoji="0" lang="en-US" altLang="zh-CN" sz="2000" dirty="0" smtClean="0">
                <a:solidFill>
                  <a:schemeClr val="tx2"/>
                </a:solidFill>
              </a:rPr>
              <a:t> </a:t>
            </a:r>
          </a:p>
        </p:txBody>
      </p:sp>
      <p:sp>
        <p:nvSpPr>
          <p:cNvPr id="198661" name="Rectangle 5"/>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1. Command</a:t>
            </a:r>
            <a:r>
              <a:rPr lang="zh-CN" altLang="en-US" sz="2400">
                <a:latin typeface="Arial" panose="020B0604020202020204" pitchFamily="34" charset="0"/>
              </a:rPr>
              <a:t>对象</a:t>
            </a:r>
          </a:p>
        </p:txBody>
      </p:sp>
      <p:pic>
        <p:nvPicPr>
          <p:cNvPr id="358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541713"/>
            <a:ext cx="606742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5621338"/>
            <a:ext cx="6096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64" name="Text Box 8"/>
          <p:cNvSpPr txBox="1">
            <a:spLocks noChangeArrowheads="1"/>
          </p:cNvSpPr>
          <p:nvPr/>
        </p:nvSpPr>
        <p:spPr bwMode="auto">
          <a:xfrm>
            <a:off x="1187450" y="3103563"/>
            <a:ext cx="3817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smtClean="0"/>
              <a:t>Command</a:t>
            </a:r>
            <a:r>
              <a:rPr kumimoji="0" lang="zh-CN" altLang="en-US" sz="2000" smtClean="0"/>
              <a:t>对象的常用属性</a:t>
            </a:r>
            <a:r>
              <a:rPr kumimoji="0" lang="en-US" altLang="zh-CN" sz="2000" smtClean="0"/>
              <a:t> </a:t>
            </a:r>
            <a:r>
              <a:rPr kumimoji="0" lang="zh-CN" altLang="en-US" sz="2000" smtClean="0"/>
              <a:t>：</a:t>
            </a:r>
          </a:p>
        </p:txBody>
      </p:sp>
      <p:sp>
        <p:nvSpPr>
          <p:cNvPr id="198665" name="Text Box 9"/>
          <p:cNvSpPr txBox="1">
            <a:spLocks noChangeArrowheads="1"/>
          </p:cNvSpPr>
          <p:nvPr/>
        </p:nvSpPr>
        <p:spPr bwMode="auto">
          <a:xfrm>
            <a:off x="1187450" y="5119688"/>
            <a:ext cx="3817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smtClean="0"/>
              <a:t>Command</a:t>
            </a:r>
            <a:r>
              <a:rPr kumimoji="0" lang="zh-CN" altLang="en-US" sz="2000" smtClean="0"/>
              <a:t>对象的常用方法</a:t>
            </a:r>
            <a:r>
              <a:rPr kumimoji="0" lang="en-US" altLang="zh-CN" sz="2000" smtClean="0"/>
              <a:t> </a:t>
            </a:r>
            <a:r>
              <a:rPr kumimoji="0" lang="zh-CN" altLang="en-US" sz="200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199683" name="Rectangle 3"/>
          <p:cNvSpPr>
            <a:spLocks noGrp="1" noChangeArrowheads="1"/>
          </p:cNvSpPr>
          <p:nvPr>
            <p:ph type="body" idx="1"/>
          </p:nvPr>
        </p:nvSpPr>
        <p:spPr>
          <a:xfrm>
            <a:off x="468313" y="1268413"/>
            <a:ext cx="7488237" cy="576262"/>
          </a:xfrm>
        </p:spPr>
        <p:txBody>
          <a:bodyPr/>
          <a:lstStyle/>
          <a:p>
            <a:pPr eaLnBrk="1" hangingPunct="1">
              <a:lnSpc>
                <a:spcPct val="90000"/>
              </a:lnSpc>
              <a:spcAft>
                <a:spcPct val="20000"/>
              </a:spcAft>
              <a:defRPr/>
            </a:pPr>
            <a:r>
              <a:rPr kumimoji="0" lang="en-US" altLang="zh-CN" smtClean="0"/>
              <a:t>10.4.2 ADO.NET</a:t>
            </a:r>
            <a:r>
              <a:rPr kumimoji="0" lang="en-US" altLang="en-US" smtClean="0"/>
              <a:t>联机模式的数据存取</a:t>
            </a:r>
            <a:endParaRPr kumimoji="0" lang="zh-CN" altLang="en-US" smtClean="0"/>
          </a:p>
        </p:txBody>
      </p:sp>
      <p:sp>
        <p:nvSpPr>
          <p:cNvPr id="199684" name="Text Box 4"/>
          <p:cNvSpPr txBox="1">
            <a:spLocks noChangeArrowheads="1"/>
          </p:cNvSpPr>
          <p:nvPr/>
        </p:nvSpPr>
        <p:spPr bwMode="auto">
          <a:xfrm>
            <a:off x="1187450" y="2276475"/>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40000"/>
              </a:spcAft>
              <a:defRPr/>
            </a:pPr>
            <a:r>
              <a:rPr kumimoji="0" lang="en-US" altLang="en-US" sz="2000" dirty="0" smtClean="0"/>
              <a:t>创建</a:t>
            </a:r>
            <a:r>
              <a:rPr kumimoji="0" lang="en-US" altLang="zh-CN" sz="2000" dirty="0" smtClean="0"/>
              <a:t>Command</a:t>
            </a:r>
            <a:r>
              <a:rPr kumimoji="0" lang="en-US" altLang="en-US" sz="2000" dirty="0" smtClean="0"/>
              <a:t>对象的常用方法有以下</a:t>
            </a:r>
            <a:r>
              <a:rPr kumimoji="0" lang="en-US" altLang="zh-CN" sz="2000" dirty="0" smtClean="0"/>
              <a:t>2</a:t>
            </a:r>
            <a:r>
              <a:rPr kumimoji="0" lang="en-US" altLang="en-US" sz="2000" dirty="0" smtClean="0"/>
              <a:t>种</a:t>
            </a:r>
            <a:r>
              <a:rPr kumimoji="0" lang="en-US" altLang="en-US" sz="1800" dirty="0" smtClean="0"/>
              <a:t>（以</a:t>
            </a:r>
            <a:r>
              <a:rPr kumimoji="0" lang="en-US" altLang="zh-CN" sz="1800" dirty="0" smtClean="0"/>
              <a:t>SqlCommand</a:t>
            </a:r>
            <a:r>
              <a:rPr kumimoji="0" lang="en-US" altLang="en-US" sz="1800" dirty="0" smtClean="0"/>
              <a:t>为例）：</a:t>
            </a:r>
            <a:endParaRPr kumimoji="0" lang="zh-CN" altLang="en-US" sz="1800" dirty="0" smtClean="0"/>
          </a:p>
        </p:txBody>
      </p:sp>
      <p:sp>
        <p:nvSpPr>
          <p:cNvPr id="199685" name="Rectangle 5"/>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1. Command</a:t>
            </a:r>
            <a:r>
              <a:rPr lang="zh-CN" altLang="en-US" sz="2400">
                <a:latin typeface="Arial" panose="020B0604020202020204" pitchFamily="34" charset="0"/>
              </a:rPr>
              <a:t>对象</a:t>
            </a:r>
          </a:p>
        </p:txBody>
      </p:sp>
      <p:sp>
        <p:nvSpPr>
          <p:cNvPr id="199688" name="Text Box 8"/>
          <p:cNvSpPr txBox="1">
            <a:spLocks noChangeArrowheads="1"/>
          </p:cNvSpPr>
          <p:nvPr/>
        </p:nvSpPr>
        <p:spPr bwMode="auto">
          <a:xfrm>
            <a:off x="1187450" y="2708275"/>
            <a:ext cx="7416800" cy="216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1800" dirty="0" err="1" smtClean="0">
                <a:solidFill>
                  <a:srgbClr val="CC6600"/>
                </a:solidFill>
              </a:rPr>
              <a:t>SqlCommand</a:t>
            </a:r>
            <a:r>
              <a:rPr kumimoji="0" lang="en-US" altLang="zh-CN" sz="1800" dirty="0" smtClean="0">
                <a:solidFill>
                  <a:srgbClr val="CC6600"/>
                </a:solidFill>
              </a:rPr>
              <a:t> </a:t>
            </a:r>
            <a:r>
              <a:rPr kumimoji="0" lang="zh-CN" altLang="en-US" sz="1800" dirty="0" smtClean="0">
                <a:solidFill>
                  <a:srgbClr val="CC6600"/>
                </a:solidFill>
              </a:rPr>
              <a:t>命令对象名</a:t>
            </a:r>
            <a:r>
              <a:rPr kumimoji="0" lang="en-US" altLang="zh-CN" sz="1800" dirty="0" smtClean="0">
                <a:solidFill>
                  <a:srgbClr val="CC6600"/>
                </a:solidFill>
              </a:rPr>
              <a:t> = new </a:t>
            </a:r>
            <a:r>
              <a:rPr kumimoji="0" lang="en-US" altLang="zh-CN" sz="1800" dirty="0" err="1" smtClean="0">
                <a:solidFill>
                  <a:srgbClr val="CC6600"/>
                </a:solidFill>
              </a:rPr>
              <a:t>SqlCommand</a:t>
            </a:r>
            <a:r>
              <a:rPr kumimoji="0" lang="en-US" altLang="zh-CN" sz="1800" dirty="0" smtClean="0">
                <a:solidFill>
                  <a:srgbClr val="CC6600"/>
                </a:solidFill>
              </a:rPr>
              <a:t>();</a:t>
            </a:r>
          </a:p>
          <a:p>
            <a:pPr eaLnBrk="1" hangingPunct="1">
              <a:defRPr/>
            </a:pPr>
            <a:r>
              <a:rPr kumimoji="0" lang="zh-CN" altLang="en-US" sz="1800" dirty="0" smtClean="0">
                <a:solidFill>
                  <a:srgbClr val="CC6600"/>
                </a:solidFill>
              </a:rPr>
              <a:t>命令对象名</a:t>
            </a:r>
            <a:r>
              <a:rPr kumimoji="0" lang="en-US" altLang="zh-CN" sz="1800" dirty="0" smtClean="0">
                <a:solidFill>
                  <a:srgbClr val="CC6600"/>
                </a:solidFill>
              </a:rPr>
              <a:t>.Connection = </a:t>
            </a:r>
            <a:r>
              <a:rPr kumimoji="0" lang="zh-CN" altLang="en-US" sz="1800" dirty="0" smtClean="0">
                <a:solidFill>
                  <a:srgbClr val="CC6600"/>
                </a:solidFill>
              </a:rPr>
              <a:t>连接对象名</a:t>
            </a:r>
            <a:r>
              <a:rPr kumimoji="0" lang="en-US" altLang="zh-CN" sz="1800" dirty="0" smtClean="0">
                <a:solidFill>
                  <a:srgbClr val="CC6600"/>
                </a:solidFill>
              </a:rPr>
              <a:t>;</a:t>
            </a:r>
          </a:p>
          <a:p>
            <a:pPr eaLnBrk="1" hangingPunct="1">
              <a:defRPr/>
            </a:pPr>
            <a:r>
              <a:rPr kumimoji="0" lang="zh-CN" altLang="en-US" sz="1800" dirty="0" smtClean="0">
                <a:solidFill>
                  <a:srgbClr val="CC6600"/>
                </a:solidFill>
              </a:rPr>
              <a:t>命令对象名</a:t>
            </a:r>
            <a:r>
              <a:rPr kumimoji="0" lang="en-US" altLang="zh-CN" sz="1800" dirty="0" smtClean="0">
                <a:solidFill>
                  <a:srgbClr val="CC6600"/>
                </a:solidFill>
              </a:rPr>
              <a:t>.</a:t>
            </a:r>
            <a:r>
              <a:rPr kumimoji="0" lang="en-US" altLang="zh-CN" sz="1800" dirty="0" err="1" smtClean="0">
                <a:solidFill>
                  <a:srgbClr val="CC6600"/>
                </a:solidFill>
              </a:rPr>
              <a:t>CommandType</a:t>
            </a:r>
            <a:r>
              <a:rPr kumimoji="0" lang="en-US" altLang="zh-CN" sz="1800" dirty="0" smtClean="0">
                <a:solidFill>
                  <a:srgbClr val="CC6600"/>
                </a:solidFill>
              </a:rPr>
              <a:t> = </a:t>
            </a:r>
            <a:r>
              <a:rPr kumimoji="0" lang="en-US" altLang="zh-CN" sz="1800" dirty="0" err="1" smtClean="0">
                <a:solidFill>
                  <a:srgbClr val="CC6600"/>
                </a:solidFill>
              </a:rPr>
              <a:t>CommandType</a:t>
            </a:r>
            <a:r>
              <a:rPr kumimoji="0" lang="en-US" altLang="zh-CN" sz="1800" dirty="0" smtClean="0">
                <a:solidFill>
                  <a:srgbClr val="CC6600"/>
                </a:solidFill>
              </a:rPr>
              <a:t>.</a:t>
            </a:r>
            <a:r>
              <a:rPr kumimoji="0" lang="zh-CN" altLang="en-US" sz="1800" dirty="0" smtClean="0">
                <a:solidFill>
                  <a:srgbClr val="CC6600"/>
                </a:solidFill>
              </a:rPr>
              <a:t>枚举成员</a:t>
            </a:r>
            <a:r>
              <a:rPr kumimoji="0" lang="en-US" altLang="zh-CN" sz="1800" dirty="0" smtClean="0">
                <a:solidFill>
                  <a:srgbClr val="CC6600"/>
                </a:solidFill>
              </a:rPr>
              <a:t>;</a:t>
            </a:r>
          </a:p>
          <a:p>
            <a:pPr eaLnBrk="1" hangingPunct="1">
              <a:defRPr/>
            </a:pPr>
            <a:r>
              <a:rPr kumimoji="0" lang="zh-CN" altLang="en-US" sz="1800" dirty="0" smtClean="0">
                <a:solidFill>
                  <a:srgbClr val="CC6600"/>
                </a:solidFill>
              </a:rPr>
              <a:t>命令对象名</a:t>
            </a:r>
            <a:r>
              <a:rPr kumimoji="0" lang="en-US" altLang="zh-CN" sz="1800" dirty="0" smtClean="0">
                <a:solidFill>
                  <a:srgbClr val="CC6600"/>
                </a:solidFill>
              </a:rPr>
              <a:t>.</a:t>
            </a:r>
            <a:r>
              <a:rPr kumimoji="0" lang="en-US" altLang="zh-CN" sz="1800" dirty="0" err="1" smtClean="0">
                <a:solidFill>
                  <a:srgbClr val="CC6600"/>
                </a:solidFill>
              </a:rPr>
              <a:t>CommandText</a:t>
            </a:r>
            <a:r>
              <a:rPr kumimoji="0" lang="en-US" altLang="zh-CN" sz="1800" dirty="0" smtClean="0">
                <a:solidFill>
                  <a:srgbClr val="CC6600"/>
                </a:solidFill>
              </a:rPr>
              <a:t> = </a:t>
            </a:r>
            <a:r>
              <a:rPr kumimoji="0" lang="zh-CN" altLang="en-US" sz="1800" dirty="0" smtClean="0">
                <a:solidFill>
                  <a:srgbClr val="CC6600"/>
                </a:solidFill>
              </a:rPr>
              <a:t>命令文本</a:t>
            </a:r>
            <a:r>
              <a:rPr kumimoji="0" lang="en-US" altLang="zh-CN" sz="1800" dirty="0" smtClean="0">
                <a:solidFill>
                  <a:srgbClr val="CC6600"/>
                </a:solidFill>
              </a:rPr>
              <a:t>;</a:t>
            </a:r>
          </a:p>
          <a:p>
            <a:pPr eaLnBrk="1" hangingPunct="1">
              <a:spcBef>
                <a:spcPct val="20000"/>
              </a:spcBef>
              <a:spcAft>
                <a:spcPct val="20000"/>
              </a:spcAft>
              <a:defRPr/>
            </a:pPr>
            <a:r>
              <a:rPr kumimoji="0" lang="zh-CN" altLang="en-US" sz="2000" dirty="0" smtClean="0"/>
              <a:t>或</a:t>
            </a:r>
            <a:endParaRPr kumimoji="0" lang="en-US" altLang="zh-CN" sz="2000" dirty="0" smtClean="0"/>
          </a:p>
          <a:p>
            <a:pPr eaLnBrk="1" hangingPunct="1">
              <a:defRPr/>
            </a:pPr>
            <a:r>
              <a:rPr kumimoji="0" lang="en-US" altLang="zh-CN" sz="1800" dirty="0" err="1" smtClean="0">
                <a:solidFill>
                  <a:srgbClr val="CC6600"/>
                </a:solidFill>
              </a:rPr>
              <a:t>SqlCommand</a:t>
            </a:r>
            <a:r>
              <a:rPr kumimoji="0" lang="en-US" altLang="zh-CN" sz="1800" dirty="0" smtClean="0">
                <a:solidFill>
                  <a:srgbClr val="CC6600"/>
                </a:solidFill>
              </a:rPr>
              <a:t> </a:t>
            </a:r>
            <a:r>
              <a:rPr kumimoji="0" lang="zh-CN" altLang="en-US" sz="1800" dirty="0" smtClean="0">
                <a:solidFill>
                  <a:srgbClr val="CC6600"/>
                </a:solidFill>
              </a:rPr>
              <a:t>命令对象名</a:t>
            </a:r>
            <a:r>
              <a:rPr kumimoji="0" lang="en-US" altLang="zh-CN" sz="1800" dirty="0" smtClean="0">
                <a:solidFill>
                  <a:srgbClr val="CC6600"/>
                </a:solidFill>
              </a:rPr>
              <a:t> = new </a:t>
            </a:r>
            <a:r>
              <a:rPr kumimoji="0" lang="en-US" altLang="zh-CN" sz="1800" dirty="0" err="1" smtClean="0">
                <a:solidFill>
                  <a:srgbClr val="CC6600"/>
                </a:solidFill>
              </a:rPr>
              <a:t>SqlCommand</a:t>
            </a:r>
            <a:r>
              <a:rPr kumimoji="0" lang="en-US" altLang="zh-CN" sz="1800" dirty="0" smtClean="0">
                <a:solidFill>
                  <a:srgbClr val="CC6600"/>
                </a:solidFill>
              </a:rPr>
              <a:t>(</a:t>
            </a:r>
            <a:r>
              <a:rPr kumimoji="0" lang="zh-CN" altLang="en-US" sz="1800" dirty="0" smtClean="0">
                <a:solidFill>
                  <a:srgbClr val="CC6600"/>
                </a:solidFill>
              </a:rPr>
              <a:t>命令文本</a:t>
            </a:r>
            <a:r>
              <a:rPr kumimoji="0" lang="en-US" altLang="zh-CN" sz="1800" dirty="0" smtClean="0">
                <a:solidFill>
                  <a:srgbClr val="CC6600"/>
                </a:solidFill>
              </a:rPr>
              <a:t>, </a:t>
            </a:r>
            <a:r>
              <a:rPr kumimoji="0" lang="zh-CN" altLang="en-US" sz="1800" dirty="0" smtClean="0">
                <a:solidFill>
                  <a:srgbClr val="CC6600"/>
                </a:solidFill>
              </a:rPr>
              <a:t>连接对象名</a:t>
            </a:r>
            <a:r>
              <a:rPr kumimoji="0" lang="en-US" altLang="zh-CN" sz="1800" dirty="0" smtClean="0">
                <a:solidFill>
                  <a:srgbClr val="CC6600"/>
                </a:solidFill>
              </a:rPr>
              <a:t>);</a:t>
            </a:r>
          </a:p>
          <a:p>
            <a:pPr eaLnBrk="1" hangingPunct="1">
              <a:defRPr/>
            </a:pPr>
            <a:r>
              <a:rPr kumimoji="0" lang="zh-CN" altLang="en-US" sz="1800" dirty="0" smtClean="0">
                <a:solidFill>
                  <a:srgbClr val="CC6600"/>
                </a:solidFill>
              </a:rPr>
              <a:t>命令对象名</a:t>
            </a:r>
            <a:r>
              <a:rPr kumimoji="0" lang="en-US" altLang="zh-CN" sz="1800" dirty="0" smtClean="0">
                <a:solidFill>
                  <a:srgbClr val="CC6600"/>
                </a:solidFill>
              </a:rPr>
              <a:t>.</a:t>
            </a:r>
            <a:r>
              <a:rPr kumimoji="0" lang="en-US" altLang="zh-CN" sz="1800" dirty="0" err="1" smtClean="0">
                <a:solidFill>
                  <a:srgbClr val="CC6600"/>
                </a:solidFill>
              </a:rPr>
              <a:t>CommandType</a:t>
            </a:r>
            <a:r>
              <a:rPr kumimoji="0" lang="en-US" altLang="zh-CN" sz="1800" dirty="0" smtClean="0">
                <a:solidFill>
                  <a:srgbClr val="CC6600"/>
                </a:solidFill>
              </a:rPr>
              <a:t> = </a:t>
            </a:r>
            <a:r>
              <a:rPr kumimoji="0" lang="en-US" altLang="zh-CN" sz="1800" dirty="0" err="1" smtClean="0">
                <a:solidFill>
                  <a:srgbClr val="CC6600"/>
                </a:solidFill>
              </a:rPr>
              <a:t>CommandType</a:t>
            </a:r>
            <a:r>
              <a:rPr kumimoji="0" lang="en-US" altLang="zh-CN" sz="1800" dirty="0" smtClean="0">
                <a:solidFill>
                  <a:srgbClr val="CC6600"/>
                </a:solidFill>
              </a:rPr>
              <a:t>.</a:t>
            </a:r>
            <a:r>
              <a:rPr kumimoji="0" lang="zh-CN" altLang="en-US" sz="1800" dirty="0" smtClean="0">
                <a:solidFill>
                  <a:srgbClr val="CC6600"/>
                </a:solidFill>
              </a:rPr>
              <a:t>枚举成员</a:t>
            </a:r>
            <a:r>
              <a:rPr kumimoji="0" lang="en-US" altLang="zh-CN" sz="1800" dirty="0" smtClean="0">
                <a:solidFill>
                  <a:srgbClr val="CC6600"/>
                </a:solidFill>
              </a:rPr>
              <a:t>;</a:t>
            </a:r>
          </a:p>
        </p:txBody>
      </p:sp>
      <p:sp>
        <p:nvSpPr>
          <p:cNvPr id="199690" name="Text Box 10"/>
          <p:cNvSpPr txBox="1">
            <a:spLocks noChangeArrowheads="1"/>
          </p:cNvSpPr>
          <p:nvPr/>
        </p:nvSpPr>
        <p:spPr bwMode="auto">
          <a:xfrm>
            <a:off x="323850" y="5084763"/>
            <a:ext cx="5616575"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b="1" dirty="0" smtClean="0">
                <a:solidFill>
                  <a:srgbClr val="FF00FF"/>
                </a:solidFill>
              </a:rPr>
              <a:t>【</a:t>
            </a:r>
            <a:r>
              <a:rPr kumimoji="0" lang="zh-CN" altLang="en-US" sz="2000" b="1" dirty="0" smtClean="0">
                <a:solidFill>
                  <a:srgbClr val="FF00FF"/>
                </a:solidFill>
              </a:rPr>
              <a:t>例</a:t>
            </a:r>
            <a:r>
              <a:rPr kumimoji="0" lang="en-US" altLang="zh-CN" sz="2000" b="1" dirty="0" smtClean="0">
                <a:solidFill>
                  <a:srgbClr val="FF00FF"/>
                </a:solidFill>
              </a:rPr>
              <a:t>10-2】</a:t>
            </a:r>
          </a:p>
          <a:p>
            <a:pPr eaLnBrk="1" hangingPunct="1">
              <a:spcBef>
                <a:spcPct val="50000"/>
              </a:spcBef>
              <a:defRPr/>
            </a:pPr>
            <a:r>
              <a:rPr kumimoji="0" lang="en-US" altLang="zh-CN" sz="2000" b="1" dirty="0" smtClean="0">
                <a:solidFill>
                  <a:srgbClr val="FF00FF"/>
                </a:solidFill>
              </a:rPr>
              <a:t> </a:t>
            </a:r>
            <a:r>
              <a:rPr kumimoji="0" lang="zh-CN" altLang="en-US" sz="2000" dirty="0" smtClean="0">
                <a:solidFill>
                  <a:srgbClr val="FF00FF"/>
                </a:solidFill>
              </a:rPr>
              <a:t>使用</a:t>
            </a:r>
            <a:r>
              <a:rPr kumimoji="0" lang="en-US" altLang="zh-CN" sz="2000" dirty="0" smtClean="0">
                <a:solidFill>
                  <a:srgbClr val="FF00FF"/>
                </a:solidFill>
              </a:rPr>
              <a:t>Command</a:t>
            </a:r>
            <a:r>
              <a:rPr kumimoji="0" lang="zh-CN" altLang="en-US" sz="2000" dirty="0" smtClean="0">
                <a:solidFill>
                  <a:srgbClr val="FF00FF"/>
                </a:solidFill>
              </a:rPr>
              <a:t>对象访问</a:t>
            </a:r>
            <a:r>
              <a:rPr kumimoji="0" lang="en-US" altLang="zh-CN" sz="2000" dirty="0" smtClean="0">
                <a:solidFill>
                  <a:srgbClr val="FF00FF"/>
                </a:solidFill>
              </a:rPr>
              <a:t>ACCESS</a:t>
            </a:r>
            <a:r>
              <a:rPr kumimoji="0" lang="zh-CN" altLang="en-US" sz="2000" dirty="0" smtClean="0">
                <a:solidFill>
                  <a:srgbClr val="FF00FF"/>
                </a:solidFill>
              </a:rPr>
              <a:t>数据库</a:t>
            </a:r>
            <a:r>
              <a:rPr kumimoji="0" lang="en-US" altLang="zh-CN" sz="2000" dirty="0" err="1" smtClean="0">
                <a:solidFill>
                  <a:srgbClr val="FF00FF"/>
                </a:solidFill>
              </a:rPr>
              <a:t>xsgl</a:t>
            </a:r>
            <a:r>
              <a:rPr kumimoji="0" lang="en-US" altLang="zh-CN" sz="2000" dirty="0" smtClean="0">
                <a:solidFill>
                  <a:srgbClr val="FF00FF"/>
                </a:solidFill>
              </a:rPr>
              <a:t> </a:t>
            </a:r>
          </a:p>
        </p:txBody>
      </p:sp>
      <p:pic>
        <p:nvPicPr>
          <p:cNvPr id="3687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638" y="4868863"/>
            <a:ext cx="28860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左箭头 2">
            <a:hlinkClick r:id="rId3" action="ppaction://hlinksldjump"/>
          </p:cNvPr>
          <p:cNvSpPr/>
          <p:nvPr/>
        </p:nvSpPr>
        <p:spPr bwMode="auto">
          <a:xfrm>
            <a:off x="539750" y="6453188"/>
            <a:ext cx="360363" cy="215900"/>
          </a:xfrm>
          <a:prstGeom prst="leftArrow">
            <a:avLst/>
          </a:prstGeom>
          <a:solidFill>
            <a:schemeClr val="bg2">
              <a:lumMod val="20000"/>
              <a:lumOff val="80000"/>
            </a:schemeClr>
          </a:solidFill>
          <a:ln w="9525" cap="flat" cmpd="sng" algn="ctr">
            <a:solidFill>
              <a:schemeClr val="bg2">
                <a:lumMod val="60000"/>
                <a:lumOff val="40000"/>
              </a:schemeClr>
            </a:solidFill>
            <a:prstDash val="solid"/>
            <a:round/>
            <a:headEnd type="none" w="med" len="med"/>
            <a:tailEnd type="none" w="med" len="med"/>
          </a:ln>
          <a:effectLst/>
          <a:extLst/>
        </p:spPr>
        <p:txBody>
          <a:bodyPr/>
          <a:lstStyle/>
          <a:p>
            <a:pPr eaLnBrk="1" hangingPunct="1">
              <a:defRPr/>
            </a:pPr>
            <a:endParaRPr lang="zh-CN" altLang="en-US">
              <a:ea typeface="宋体" charset="0"/>
              <a:cs typeface="宋体"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01731" name="Rectangle 3"/>
          <p:cNvSpPr>
            <a:spLocks noGrp="1" noChangeArrowheads="1"/>
          </p:cNvSpPr>
          <p:nvPr>
            <p:ph type="body" idx="1"/>
          </p:nvPr>
        </p:nvSpPr>
        <p:spPr>
          <a:xfrm>
            <a:off x="468313" y="1268413"/>
            <a:ext cx="7488237" cy="576262"/>
          </a:xfrm>
        </p:spPr>
        <p:txBody>
          <a:bodyPr/>
          <a:lstStyle/>
          <a:p>
            <a:pPr eaLnBrk="1" hangingPunct="1">
              <a:lnSpc>
                <a:spcPct val="90000"/>
              </a:lnSpc>
              <a:spcAft>
                <a:spcPct val="20000"/>
              </a:spcAft>
              <a:defRPr/>
            </a:pPr>
            <a:r>
              <a:rPr kumimoji="0" lang="en-US" altLang="zh-CN" smtClean="0"/>
              <a:t>10.4.2 ADO.NET</a:t>
            </a:r>
            <a:r>
              <a:rPr kumimoji="0" lang="en-US" altLang="en-US" smtClean="0"/>
              <a:t>联机模式的数据存取</a:t>
            </a:r>
            <a:endParaRPr kumimoji="0" lang="zh-CN" altLang="en-US" smtClean="0"/>
          </a:p>
        </p:txBody>
      </p:sp>
      <p:sp>
        <p:nvSpPr>
          <p:cNvPr id="201732" name="Text Box 4"/>
          <p:cNvSpPr txBox="1">
            <a:spLocks noChangeArrowheads="1"/>
          </p:cNvSpPr>
          <p:nvPr/>
        </p:nvSpPr>
        <p:spPr bwMode="auto">
          <a:xfrm>
            <a:off x="1187450" y="2276475"/>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40000"/>
              </a:spcAft>
              <a:defRPr/>
            </a:pPr>
            <a:r>
              <a:rPr kumimoji="0" lang="en-US" altLang="zh-CN" sz="2000" dirty="0" err="1" smtClean="0">
                <a:solidFill>
                  <a:schemeClr val="tx2"/>
                </a:solidFill>
              </a:rPr>
              <a:t>DataReader</a:t>
            </a:r>
            <a:r>
              <a:rPr kumimoji="0" lang="zh-CN" altLang="en-US" sz="2000" dirty="0" smtClean="0">
                <a:solidFill>
                  <a:schemeClr val="tx2"/>
                </a:solidFill>
              </a:rPr>
              <a:t>对象提供一种从数据库读取行的只进流的联机数据访问方式，包含在</a:t>
            </a:r>
            <a:r>
              <a:rPr kumimoji="0" lang="en-US" altLang="zh-CN" sz="2000" dirty="0" err="1" smtClean="0">
                <a:solidFill>
                  <a:schemeClr val="tx2"/>
                </a:solidFill>
              </a:rPr>
              <a:t>DataReader</a:t>
            </a:r>
            <a:r>
              <a:rPr kumimoji="0" lang="zh-CN" altLang="en-US" sz="2000" dirty="0" smtClean="0">
                <a:solidFill>
                  <a:schemeClr val="tx2"/>
                </a:solidFill>
              </a:rPr>
              <a:t>中的数据是由数据库返回的只读、只能向下滚动的流信息，因此很适合应用在只需读取一次的数据。</a:t>
            </a:r>
          </a:p>
        </p:txBody>
      </p:sp>
      <p:sp>
        <p:nvSpPr>
          <p:cNvPr id="201733" name="Rectangle 5"/>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 DataReader</a:t>
            </a:r>
            <a:r>
              <a:rPr lang="zh-CN" altLang="en-US" sz="2400">
                <a:latin typeface="Arial" panose="020B0604020202020204" pitchFamily="34" charset="0"/>
              </a:rPr>
              <a:t>对象</a:t>
            </a:r>
          </a:p>
        </p:txBody>
      </p:sp>
      <p:sp>
        <p:nvSpPr>
          <p:cNvPr id="201737" name="Text Box 9"/>
          <p:cNvSpPr txBox="1">
            <a:spLocks noChangeArrowheads="1"/>
          </p:cNvSpPr>
          <p:nvPr/>
        </p:nvSpPr>
        <p:spPr bwMode="auto">
          <a:xfrm>
            <a:off x="1187450" y="3392488"/>
            <a:ext cx="3817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smtClean="0"/>
              <a:t>DataReader</a:t>
            </a:r>
            <a:r>
              <a:rPr kumimoji="0" lang="zh-CN" altLang="en-US" sz="2000" smtClean="0"/>
              <a:t>对象的常用属性</a:t>
            </a:r>
            <a:r>
              <a:rPr kumimoji="0" lang="en-US" altLang="zh-CN" sz="2000" smtClean="0"/>
              <a:t> </a:t>
            </a:r>
            <a:r>
              <a:rPr kumimoji="0" lang="zh-CN" altLang="en-US" sz="2000" smtClean="0"/>
              <a:t>：</a:t>
            </a:r>
          </a:p>
        </p:txBody>
      </p:sp>
      <p:pic>
        <p:nvPicPr>
          <p:cNvPr id="3789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829050"/>
            <a:ext cx="61261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9" name="Text Box 11"/>
          <p:cNvSpPr txBox="1">
            <a:spLocks noChangeArrowheads="1"/>
          </p:cNvSpPr>
          <p:nvPr/>
        </p:nvSpPr>
        <p:spPr bwMode="auto">
          <a:xfrm>
            <a:off x="1187450" y="4832350"/>
            <a:ext cx="3817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smtClean="0"/>
              <a:t>DataReader</a:t>
            </a:r>
            <a:r>
              <a:rPr kumimoji="0" lang="zh-CN" altLang="en-US" sz="2000" smtClean="0"/>
              <a:t>对象的常用方法</a:t>
            </a:r>
            <a:r>
              <a:rPr kumimoji="0" lang="en-US" altLang="zh-CN" sz="2000" smtClean="0"/>
              <a:t> </a:t>
            </a:r>
            <a:r>
              <a:rPr kumimoji="0" lang="zh-CN" altLang="en-US" sz="2000" smtClean="0"/>
              <a:t>：</a:t>
            </a:r>
          </a:p>
        </p:txBody>
      </p:sp>
      <p:pic>
        <p:nvPicPr>
          <p:cNvPr id="3789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5275263"/>
            <a:ext cx="61341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02755" name="Rectangle 3"/>
          <p:cNvSpPr>
            <a:spLocks noGrp="1" noChangeArrowheads="1"/>
          </p:cNvSpPr>
          <p:nvPr>
            <p:ph type="body" idx="1"/>
          </p:nvPr>
        </p:nvSpPr>
        <p:spPr>
          <a:xfrm>
            <a:off x="468313" y="1268413"/>
            <a:ext cx="7488237" cy="576262"/>
          </a:xfrm>
        </p:spPr>
        <p:txBody>
          <a:bodyPr/>
          <a:lstStyle/>
          <a:p>
            <a:pPr eaLnBrk="1" hangingPunct="1">
              <a:lnSpc>
                <a:spcPct val="90000"/>
              </a:lnSpc>
              <a:spcAft>
                <a:spcPct val="20000"/>
              </a:spcAft>
              <a:defRPr/>
            </a:pPr>
            <a:r>
              <a:rPr kumimoji="0" lang="en-US" altLang="zh-CN" smtClean="0"/>
              <a:t>10.4.2 ADO.NET</a:t>
            </a:r>
            <a:r>
              <a:rPr kumimoji="0" lang="en-US" altLang="en-US" smtClean="0"/>
              <a:t>联机模式的数据存取</a:t>
            </a:r>
            <a:endParaRPr kumimoji="0" lang="zh-CN" altLang="en-US" smtClean="0"/>
          </a:p>
        </p:txBody>
      </p:sp>
      <p:sp>
        <p:nvSpPr>
          <p:cNvPr id="202756" name="Text Box 4"/>
          <p:cNvSpPr txBox="1">
            <a:spLocks noChangeArrowheads="1"/>
          </p:cNvSpPr>
          <p:nvPr/>
        </p:nvSpPr>
        <p:spPr bwMode="auto">
          <a:xfrm>
            <a:off x="1187450" y="2276475"/>
            <a:ext cx="77057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40000"/>
              </a:spcAft>
              <a:defRPr/>
            </a:pPr>
            <a:r>
              <a:rPr kumimoji="0" lang="en-US" altLang="zh-CN" sz="2000" dirty="0" err="1" smtClean="0">
                <a:solidFill>
                  <a:schemeClr val="tx2"/>
                </a:solidFill>
              </a:rPr>
              <a:t>DataReader</a:t>
            </a:r>
            <a:r>
              <a:rPr kumimoji="0" lang="zh-CN" altLang="en-US" sz="2000" dirty="0" smtClean="0">
                <a:solidFill>
                  <a:schemeClr val="tx2"/>
                </a:solidFill>
              </a:rPr>
              <a:t>对象不能直接实例化，必须通过</a:t>
            </a:r>
            <a:r>
              <a:rPr kumimoji="0" lang="en-US" altLang="zh-CN" sz="2000" dirty="0" smtClean="0">
                <a:solidFill>
                  <a:schemeClr val="tx2"/>
                </a:solidFill>
              </a:rPr>
              <a:t>Command</a:t>
            </a:r>
            <a:r>
              <a:rPr kumimoji="0" lang="zh-CN" altLang="en-US" sz="2000" dirty="0" smtClean="0">
                <a:solidFill>
                  <a:schemeClr val="tx2"/>
                </a:solidFill>
              </a:rPr>
              <a:t>对象的</a:t>
            </a:r>
            <a:r>
              <a:rPr kumimoji="0" lang="en-US" altLang="zh-CN" sz="2000" dirty="0" err="1" smtClean="0">
                <a:solidFill>
                  <a:schemeClr val="tx2"/>
                </a:solidFill>
              </a:rPr>
              <a:t>ExecuteReader</a:t>
            </a:r>
            <a:r>
              <a:rPr kumimoji="0" lang="zh-CN" altLang="en-US" sz="2000" dirty="0" smtClean="0">
                <a:solidFill>
                  <a:schemeClr val="tx2"/>
                </a:solidFill>
              </a:rPr>
              <a:t>方法来生成。</a:t>
            </a:r>
            <a:r>
              <a:rPr kumimoji="0" lang="en-US" altLang="zh-CN" sz="2000" dirty="0" err="1" smtClean="0">
                <a:solidFill>
                  <a:schemeClr val="tx2"/>
                </a:solidFill>
              </a:rPr>
              <a:t>DataReader</a:t>
            </a:r>
            <a:r>
              <a:rPr kumimoji="0" lang="zh-CN" altLang="en-US" sz="2000" dirty="0" smtClean="0">
                <a:solidFill>
                  <a:schemeClr val="tx2"/>
                </a:solidFill>
              </a:rPr>
              <a:t>对象创建好后，就可以使用</a:t>
            </a:r>
            <a:r>
              <a:rPr kumimoji="0" lang="en-US" altLang="zh-CN" sz="2000" dirty="0" err="1" smtClean="0">
                <a:solidFill>
                  <a:schemeClr val="tx2"/>
                </a:solidFill>
              </a:rPr>
              <a:t>DataReader</a:t>
            </a:r>
            <a:r>
              <a:rPr kumimoji="0" lang="zh-CN" altLang="en-US" sz="2000" dirty="0" smtClean="0">
                <a:solidFill>
                  <a:schemeClr val="tx2"/>
                </a:solidFill>
              </a:rPr>
              <a:t>对象的</a:t>
            </a:r>
            <a:r>
              <a:rPr kumimoji="0" lang="en-US" altLang="zh-CN" sz="2000" dirty="0" smtClean="0">
                <a:solidFill>
                  <a:schemeClr val="tx2"/>
                </a:solidFill>
              </a:rPr>
              <a:t>Read</a:t>
            </a:r>
            <a:r>
              <a:rPr kumimoji="0" lang="zh-CN" altLang="en-US" sz="2000" dirty="0" smtClean="0">
                <a:solidFill>
                  <a:schemeClr val="tx2"/>
                </a:solidFill>
              </a:rPr>
              <a:t>方法来将隐含的记录指针指向第一个结果集的第一条记录；之后，每调用一次</a:t>
            </a:r>
            <a:r>
              <a:rPr kumimoji="0" lang="en-US" altLang="zh-CN" sz="2000" dirty="0" smtClean="0">
                <a:solidFill>
                  <a:schemeClr val="tx2"/>
                </a:solidFill>
              </a:rPr>
              <a:t>Read</a:t>
            </a:r>
            <a:r>
              <a:rPr kumimoji="0" lang="zh-CN" altLang="en-US" sz="2000" dirty="0" smtClean="0">
                <a:solidFill>
                  <a:schemeClr val="tx2"/>
                </a:solidFill>
              </a:rPr>
              <a:t>方法来获取一行数据记录，并将隐含的记录指针向后移一步。</a:t>
            </a:r>
          </a:p>
        </p:txBody>
      </p:sp>
      <p:sp>
        <p:nvSpPr>
          <p:cNvPr id="202757" name="Rectangle 5"/>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 DataReader</a:t>
            </a:r>
            <a:r>
              <a:rPr lang="zh-CN" altLang="en-US" sz="2400">
                <a:latin typeface="Arial" panose="020B0604020202020204" pitchFamily="34" charset="0"/>
              </a:rPr>
              <a:t>对象</a:t>
            </a:r>
          </a:p>
        </p:txBody>
      </p:sp>
      <p:sp>
        <p:nvSpPr>
          <p:cNvPr id="202760" name="Text Box 8"/>
          <p:cNvSpPr txBox="1">
            <a:spLocks noChangeArrowheads="1"/>
          </p:cNvSpPr>
          <p:nvPr/>
        </p:nvSpPr>
        <p:spPr bwMode="auto">
          <a:xfrm>
            <a:off x="107950" y="4005263"/>
            <a:ext cx="37433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30000"/>
              </a:spcBef>
              <a:spcAft>
                <a:spcPct val="30000"/>
              </a:spcAft>
              <a:defRPr/>
            </a:pPr>
            <a:r>
              <a:rPr kumimoji="0" lang="en-US" altLang="zh-CN" sz="2000" b="1" dirty="0" smtClean="0">
                <a:solidFill>
                  <a:srgbClr val="FF00FF"/>
                </a:solidFill>
              </a:rPr>
              <a:t>【</a:t>
            </a:r>
            <a:r>
              <a:rPr kumimoji="0" lang="zh-CN" altLang="en-US" sz="2000" b="1" dirty="0" smtClean="0">
                <a:solidFill>
                  <a:srgbClr val="FF00FF"/>
                </a:solidFill>
              </a:rPr>
              <a:t>例</a:t>
            </a:r>
            <a:r>
              <a:rPr kumimoji="0" lang="en-US" altLang="zh-CN" sz="2000" b="1" dirty="0" smtClean="0">
                <a:solidFill>
                  <a:srgbClr val="FF00FF"/>
                </a:solidFill>
              </a:rPr>
              <a:t>10-3】 </a:t>
            </a:r>
          </a:p>
          <a:p>
            <a:pPr eaLnBrk="1" hangingPunct="1">
              <a:defRPr/>
            </a:pPr>
            <a:r>
              <a:rPr kumimoji="0" lang="zh-CN" altLang="en-US" sz="2000" dirty="0" smtClean="0">
                <a:solidFill>
                  <a:srgbClr val="FF00FF"/>
                </a:solidFill>
              </a:rPr>
              <a:t>设计一个实现模糊查询</a:t>
            </a:r>
            <a:r>
              <a:rPr kumimoji="0" lang="en-US" altLang="zh-CN" sz="2000" dirty="0" smtClean="0">
                <a:solidFill>
                  <a:srgbClr val="FF00FF"/>
                </a:solidFill>
              </a:rPr>
              <a:t> </a:t>
            </a:r>
            <a:r>
              <a:rPr kumimoji="0" lang="zh-CN" altLang="en-US" sz="2000" dirty="0" smtClean="0">
                <a:solidFill>
                  <a:srgbClr val="FF00FF"/>
                </a:solidFill>
              </a:rPr>
              <a:t>的程序，可以按照学号</a:t>
            </a:r>
            <a:r>
              <a:rPr kumimoji="0" lang="en-US" altLang="zh-CN" sz="2000" dirty="0" smtClean="0">
                <a:solidFill>
                  <a:srgbClr val="FF00FF"/>
                </a:solidFill>
              </a:rPr>
              <a:t> </a:t>
            </a:r>
            <a:r>
              <a:rPr kumimoji="0" lang="zh-CN" altLang="en-US" sz="2000" dirty="0" smtClean="0">
                <a:solidFill>
                  <a:srgbClr val="FF00FF"/>
                </a:solidFill>
              </a:rPr>
              <a:t>或姓名或籍贯查询数据库</a:t>
            </a:r>
            <a:r>
              <a:rPr kumimoji="0" lang="en-US" altLang="zh-CN" sz="2000" dirty="0" err="1" smtClean="0">
                <a:solidFill>
                  <a:srgbClr val="FF00FF"/>
                </a:solidFill>
              </a:rPr>
              <a:t>xsgl</a:t>
            </a:r>
            <a:r>
              <a:rPr kumimoji="0" lang="zh-CN" altLang="en-US" sz="2000" dirty="0" smtClean="0">
                <a:solidFill>
                  <a:srgbClr val="FF00FF"/>
                </a:solidFill>
              </a:rPr>
              <a:t>的</a:t>
            </a:r>
            <a:r>
              <a:rPr kumimoji="0" lang="en-US" altLang="zh-CN" sz="2000" dirty="0" smtClean="0">
                <a:solidFill>
                  <a:srgbClr val="FF00FF"/>
                </a:solidFill>
              </a:rPr>
              <a:t>Student</a:t>
            </a:r>
            <a:r>
              <a:rPr kumimoji="0" lang="zh-CN" altLang="en-US" sz="2000" dirty="0" smtClean="0">
                <a:solidFill>
                  <a:srgbClr val="FF00FF"/>
                </a:solidFill>
              </a:rPr>
              <a:t>表中的学生信息，程序界面如图所示。</a:t>
            </a:r>
            <a:r>
              <a:rPr kumimoji="0" lang="en-US" altLang="zh-CN" sz="2000" dirty="0" smtClean="0">
                <a:solidFill>
                  <a:srgbClr val="FF00FF"/>
                </a:solidFill>
              </a:rPr>
              <a:t> </a:t>
            </a:r>
          </a:p>
        </p:txBody>
      </p:sp>
      <p:pic>
        <p:nvPicPr>
          <p:cNvPr id="3891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488" y="3914775"/>
            <a:ext cx="51911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左箭头 7">
            <a:hlinkClick r:id="rId3" action="ppaction://hlinksldjump"/>
          </p:cNvPr>
          <p:cNvSpPr/>
          <p:nvPr/>
        </p:nvSpPr>
        <p:spPr bwMode="auto">
          <a:xfrm>
            <a:off x="539750" y="6453188"/>
            <a:ext cx="360363" cy="215900"/>
          </a:xfrm>
          <a:prstGeom prst="leftArrow">
            <a:avLst/>
          </a:prstGeom>
          <a:solidFill>
            <a:schemeClr val="bg2">
              <a:lumMod val="20000"/>
              <a:lumOff val="80000"/>
            </a:schemeClr>
          </a:solidFill>
          <a:ln w="9525" cap="flat" cmpd="sng" algn="ctr">
            <a:solidFill>
              <a:schemeClr val="bg2">
                <a:lumMod val="60000"/>
                <a:lumOff val="40000"/>
              </a:schemeClr>
            </a:solidFill>
            <a:prstDash val="solid"/>
            <a:round/>
            <a:headEnd type="none" w="med" len="med"/>
            <a:tailEnd type="none" w="med" len="med"/>
          </a:ln>
          <a:effectLst/>
          <a:extLst/>
        </p:spPr>
        <p:txBody>
          <a:bodyPr/>
          <a:lstStyle/>
          <a:p>
            <a:pPr eaLnBrk="1" hangingPunct="1">
              <a:defRPr/>
            </a:pPr>
            <a:endParaRPr lang="zh-CN" altLang="en-US">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60"/>
                                        </p:tgtEl>
                                        <p:attrNameLst>
                                          <p:attrName>style.visibility</p:attrName>
                                        </p:attrNameLst>
                                      </p:cBhvr>
                                      <p:to>
                                        <p:strVal val="visible"/>
                                      </p:to>
                                    </p:set>
                                    <p:anim calcmode="lin" valueType="num">
                                      <p:cBhvr additive="base">
                                        <p:cTn id="7" dur="500" fill="hold"/>
                                        <p:tgtEl>
                                          <p:spTgt spid="202760"/>
                                        </p:tgtEl>
                                        <p:attrNameLst>
                                          <p:attrName>ppt_x</p:attrName>
                                        </p:attrNameLst>
                                      </p:cBhvr>
                                      <p:tavLst>
                                        <p:tav tm="0">
                                          <p:val>
                                            <p:strVal val="#ppt_x"/>
                                          </p:val>
                                        </p:tav>
                                        <p:tav tm="100000">
                                          <p:val>
                                            <p:strVal val="#ppt_x"/>
                                          </p:val>
                                        </p:tav>
                                      </p:tavLst>
                                    </p:anim>
                                    <p:anim calcmode="lin" valueType="num">
                                      <p:cBhvr additive="base">
                                        <p:cTn id="8" dur="500" fill="hold"/>
                                        <p:tgtEl>
                                          <p:spTgt spid="20276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9"/>
                                        </p:tgtEl>
                                        <p:attrNameLst>
                                          <p:attrName>style.visibility</p:attrName>
                                        </p:attrNameLst>
                                      </p:cBhvr>
                                      <p:to>
                                        <p:strVal val="visible"/>
                                      </p:to>
                                    </p:set>
                                    <p:anim calcmode="lin" valueType="num">
                                      <p:cBhvr additive="base">
                                        <p:cTn id="11" dur="500" fill="hold"/>
                                        <p:tgtEl>
                                          <p:spTgt spid="38919"/>
                                        </p:tgtEl>
                                        <p:attrNameLst>
                                          <p:attrName>ppt_x</p:attrName>
                                        </p:attrNameLst>
                                      </p:cBhvr>
                                      <p:tavLst>
                                        <p:tav tm="0">
                                          <p:val>
                                            <p:strVal val="#ppt_x"/>
                                          </p:val>
                                        </p:tav>
                                        <p:tav tm="100000">
                                          <p:val>
                                            <p:strVal val="#ppt_x"/>
                                          </p:val>
                                        </p:tav>
                                      </p:tavLst>
                                    </p:anim>
                                    <p:anim calcmode="lin" valueType="num">
                                      <p:cBhvr additive="base">
                                        <p:cTn id="12" dur="500" fill="hold"/>
                                        <p:tgtEl>
                                          <p:spTgt spid="389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03779" name="Rectangle 3"/>
          <p:cNvSpPr>
            <a:spLocks noGrp="1" noChangeArrowheads="1"/>
          </p:cNvSpPr>
          <p:nvPr>
            <p:ph type="body" idx="1"/>
          </p:nvPr>
        </p:nvSpPr>
        <p:spPr>
          <a:xfrm>
            <a:off x="468313" y="1268413"/>
            <a:ext cx="7488237" cy="576262"/>
          </a:xfrm>
        </p:spPr>
        <p:txBody>
          <a:bodyPr/>
          <a:lstStyle/>
          <a:p>
            <a:pPr eaLnBrk="1" hangingPunct="1">
              <a:lnSpc>
                <a:spcPct val="90000"/>
              </a:lnSpc>
              <a:spcAft>
                <a:spcPct val="20000"/>
              </a:spcAft>
              <a:buFont typeface="Wingdings" charset="0"/>
              <a:buChar char="§"/>
              <a:defRPr/>
            </a:pPr>
            <a:r>
              <a:rPr kumimoji="0" lang="en-US" smtClean="0">
                <a:cs typeface="宋体" charset="0"/>
              </a:rPr>
              <a:t>10.4.3 ADO.NET脱机模式的数据存取</a:t>
            </a:r>
            <a:endParaRPr kumimoji="0" lang="zh-CN" altLang="en-US" smtClean="0">
              <a:cs typeface="宋体" charset="0"/>
            </a:endParaRPr>
          </a:p>
        </p:txBody>
      </p:sp>
      <p:sp>
        <p:nvSpPr>
          <p:cNvPr id="203780" name="Text Box 4"/>
          <p:cNvSpPr txBox="1">
            <a:spLocks noChangeArrowheads="1"/>
          </p:cNvSpPr>
          <p:nvPr/>
        </p:nvSpPr>
        <p:spPr bwMode="auto">
          <a:xfrm>
            <a:off x="1187450" y="2349500"/>
            <a:ext cx="7848600" cy="307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50000"/>
              </a:spcAft>
              <a:defRPr/>
            </a:pPr>
            <a:r>
              <a:rPr kumimoji="0" lang="zh-CN" altLang="en-US" sz="2000" dirty="0" smtClean="0"/>
              <a:t>脱机模式下，整个数据的存取步骤如下</a:t>
            </a:r>
            <a:r>
              <a:rPr kumimoji="0" lang="zh-CN" altLang="en-US" sz="1800" dirty="0" smtClean="0"/>
              <a:t>（以</a:t>
            </a:r>
            <a:r>
              <a:rPr kumimoji="0" lang="en-US" altLang="zh-CN" sz="1800" dirty="0" smtClean="0"/>
              <a:t>SQL Server</a:t>
            </a:r>
            <a:r>
              <a:rPr kumimoji="0" lang="zh-CN" altLang="en-US" sz="1800" dirty="0" smtClean="0"/>
              <a:t>数据库为例）：</a:t>
            </a:r>
            <a:endParaRPr kumimoji="0" lang="en-US" altLang="zh-CN" sz="1800" dirty="0" smtClean="0"/>
          </a:p>
          <a:p>
            <a:pPr eaLnBrk="1" hangingPunct="1">
              <a:spcAft>
                <a:spcPct val="20000"/>
              </a:spcAft>
              <a:defRPr/>
            </a:pPr>
            <a:r>
              <a:rPr kumimoji="0" lang="en-US" altLang="zh-CN" sz="2000" dirty="0" smtClean="0">
                <a:solidFill>
                  <a:schemeClr val="tx2"/>
                </a:solidFill>
              </a:rPr>
              <a:t>⑴ </a:t>
            </a:r>
            <a:r>
              <a:rPr kumimoji="0" lang="zh-CN" altLang="en-US" sz="2000" dirty="0" smtClean="0">
                <a:solidFill>
                  <a:schemeClr val="tx2"/>
                </a:solidFill>
              </a:rPr>
              <a:t>使用</a:t>
            </a:r>
            <a:r>
              <a:rPr kumimoji="0" lang="en-US" altLang="zh-CN" sz="2000" dirty="0" err="1" smtClean="0">
                <a:solidFill>
                  <a:schemeClr val="tx2"/>
                </a:solidFill>
              </a:rPr>
              <a:t>SqlConnection</a:t>
            </a:r>
            <a:r>
              <a:rPr kumimoji="0" lang="zh-CN" altLang="en-US" sz="2000" dirty="0" smtClean="0">
                <a:solidFill>
                  <a:schemeClr val="tx2"/>
                </a:solidFill>
              </a:rPr>
              <a:t>对象与数据库建立连接。</a:t>
            </a:r>
            <a:endParaRPr kumimoji="0" lang="en-US" altLang="zh-CN" sz="2000" dirty="0" smtClean="0">
              <a:solidFill>
                <a:schemeClr val="tx2"/>
              </a:solidFill>
            </a:endParaRPr>
          </a:p>
          <a:p>
            <a:pPr eaLnBrk="1" hangingPunct="1">
              <a:spcAft>
                <a:spcPct val="20000"/>
              </a:spcAft>
              <a:defRPr/>
            </a:pPr>
            <a:r>
              <a:rPr kumimoji="0" lang="en-US" altLang="zh-CN" sz="2000" dirty="0" smtClean="0">
                <a:solidFill>
                  <a:schemeClr val="tx2"/>
                </a:solidFill>
              </a:rPr>
              <a:t>⑵ </a:t>
            </a:r>
            <a:r>
              <a:rPr kumimoji="0" lang="zh-CN" altLang="en-US" sz="2000" dirty="0" smtClean="0">
                <a:solidFill>
                  <a:schemeClr val="tx2"/>
                </a:solidFill>
              </a:rPr>
              <a:t>使用</a:t>
            </a:r>
            <a:r>
              <a:rPr kumimoji="0" lang="en-US" altLang="zh-CN" sz="2000" dirty="0" err="1" smtClean="0">
                <a:solidFill>
                  <a:schemeClr val="tx2"/>
                </a:solidFill>
              </a:rPr>
              <a:t>SqlCommand</a:t>
            </a:r>
            <a:r>
              <a:rPr kumimoji="0" lang="zh-CN" altLang="en-US" sz="2000" dirty="0" smtClean="0">
                <a:solidFill>
                  <a:schemeClr val="tx2"/>
                </a:solidFill>
              </a:rPr>
              <a:t>对象向数据库检索所需数据。</a:t>
            </a:r>
            <a:endParaRPr kumimoji="0" lang="en-US" altLang="zh-CN" sz="2000" dirty="0" smtClean="0">
              <a:solidFill>
                <a:schemeClr val="tx2"/>
              </a:solidFill>
            </a:endParaRPr>
          </a:p>
          <a:p>
            <a:pPr eaLnBrk="1" hangingPunct="1">
              <a:spcAft>
                <a:spcPct val="20000"/>
              </a:spcAft>
              <a:defRPr/>
            </a:pPr>
            <a:r>
              <a:rPr kumimoji="0" lang="en-US" altLang="zh-CN" sz="2000" dirty="0" smtClean="0">
                <a:solidFill>
                  <a:schemeClr val="tx2"/>
                </a:solidFill>
              </a:rPr>
              <a:t>⑶ </a:t>
            </a:r>
            <a:r>
              <a:rPr kumimoji="0" lang="zh-CN" altLang="en-US" sz="2000" dirty="0" smtClean="0">
                <a:solidFill>
                  <a:schemeClr val="tx2"/>
                </a:solidFill>
              </a:rPr>
              <a:t>把</a:t>
            </a:r>
            <a:r>
              <a:rPr kumimoji="0" lang="en-US" altLang="zh-CN" sz="2000" dirty="0" err="1" smtClean="0">
                <a:solidFill>
                  <a:schemeClr val="tx2"/>
                </a:solidFill>
              </a:rPr>
              <a:t>SqlCommand</a:t>
            </a:r>
            <a:r>
              <a:rPr kumimoji="0" lang="zh-CN" altLang="en-US" sz="2000" dirty="0" smtClean="0">
                <a:solidFill>
                  <a:schemeClr val="tx2"/>
                </a:solidFill>
              </a:rPr>
              <a:t>对象所取回来的数据放到</a:t>
            </a:r>
            <a:r>
              <a:rPr kumimoji="0" lang="en-US" altLang="zh-CN" sz="2000" dirty="0" err="1" smtClean="0">
                <a:solidFill>
                  <a:schemeClr val="tx2"/>
                </a:solidFill>
              </a:rPr>
              <a:t>SqlDataAdapter</a:t>
            </a:r>
            <a:r>
              <a:rPr kumimoji="0" lang="zh-CN" altLang="en-US" sz="2000" dirty="0" smtClean="0">
                <a:solidFill>
                  <a:schemeClr val="tx2"/>
                </a:solidFill>
              </a:rPr>
              <a:t>对象中。</a:t>
            </a:r>
            <a:endParaRPr kumimoji="0" lang="en-US" altLang="zh-CN" sz="2000" dirty="0" smtClean="0">
              <a:solidFill>
                <a:schemeClr val="tx2"/>
              </a:solidFill>
            </a:endParaRPr>
          </a:p>
          <a:p>
            <a:pPr eaLnBrk="1" hangingPunct="1">
              <a:spcAft>
                <a:spcPct val="20000"/>
              </a:spcAft>
              <a:defRPr/>
            </a:pPr>
            <a:r>
              <a:rPr kumimoji="0" lang="en-US" altLang="zh-CN" sz="2000" dirty="0" smtClean="0">
                <a:solidFill>
                  <a:schemeClr val="tx2"/>
                </a:solidFill>
              </a:rPr>
              <a:t>⑷ </a:t>
            </a:r>
            <a:r>
              <a:rPr kumimoji="0" lang="zh-CN" altLang="en-US" sz="2000" dirty="0" smtClean="0">
                <a:solidFill>
                  <a:schemeClr val="tx2"/>
                </a:solidFill>
              </a:rPr>
              <a:t>把</a:t>
            </a:r>
            <a:r>
              <a:rPr kumimoji="0" lang="en-US" altLang="zh-CN" sz="2000" dirty="0" err="1" smtClean="0">
                <a:solidFill>
                  <a:schemeClr val="tx2"/>
                </a:solidFill>
              </a:rPr>
              <a:t>SqlDataAdapter</a:t>
            </a:r>
            <a:r>
              <a:rPr kumimoji="0" lang="zh-CN" altLang="en-US" sz="2000" dirty="0" smtClean="0">
                <a:solidFill>
                  <a:schemeClr val="tx2"/>
                </a:solidFill>
              </a:rPr>
              <a:t>对象的数据，填充到</a:t>
            </a:r>
            <a:r>
              <a:rPr kumimoji="0" lang="en-US" altLang="zh-CN" sz="2000" dirty="0" err="1" smtClean="0">
                <a:solidFill>
                  <a:schemeClr val="tx2"/>
                </a:solidFill>
              </a:rPr>
              <a:t>DataSet</a:t>
            </a:r>
            <a:r>
              <a:rPr kumimoji="0" lang="zh-CN" altLang="en-US" sz="2000" dirty="0" smtClean="0">
                <a:solidFill>
                  <a:schemeClr val="tx2"/>
                </a:solidFill>
              </a:rPr>
              <a:t>对象中。</a:t>
            </a:r>
            <a:endParaRPr kumimoji="0" lang="en-US" altLang="zh-CN" sz="2000" dirty="0" smtClean="0">
              <a:solidFill>
                <a:schemeClr val="tx2"/>
              </a:solidFill>
            </a:endParaRPr>
          </a:p>
          <a:p>
            <a:pPr eaLnBrk="1" hangingPunct="1">
              <a:spcAft>
                <a:spcPct val="20000"/>
              </a:spcAft>
              <a:defRPr/>
            </a:pPr>
            <a:r>
              <a:rPr kumimoji="0" lang="en-US" altLang="zh-CN" sz="2000" dirty="0" smtClean="0">
                <a:solidFill>
                  <a:schemeClr val="tx2"/>
                </a:solidFill>
              </a:rPr>
              <a:t>⑸ </a:t>
            </a:r>
            <a:r>
              <a:rPr kumimoji="0" lang="zh-CN" altLang="en-US" sz="2000" dirty="0" smtClean="0">
                <a:solidFill>
                  <a:schemeClr val="tx2"/>
                </a:solidFill>
              </a:rPr>
              <a:t>关闭</a:t>
            </a:r>
            <a:r>
              <a:rPr kumimoji="0" lang="en-US" altLang="zh-CN" sz="2000" dirty="0" err="1" smtClean="0">
                <a:solidFill>
                  <a:schemeClr val="tx2"/>
                </a:solidFill>
              </a:rPr>
              <a:t>SqlConnection</a:t>
            </a:r>
            <a:r>
              <a:rPr kumimoji="0" lang="zh-CN" altLang="en-US" sz="2000" dirty="0" smtClean="0">
                <a:solidFill>
                  <a:schemeClr val="tx2"/>
                </a:solidFill>
              </a:rPr>
              <a:t>对象。</a:t>
            </a:r>
            <a:endParaRPr kumimoji="0" lang="en-US" altLang="zh-CN" sz="2000" dirty="0" smtClean="0">
              <a:solidFill>
                <a:schemeClr val="tx2"/>
              </a:solidFill>
            </a:endParaRPr>
          </a:p>
          <a:p>
            <a:pPr eaLnBrk="1" hangingPunct="1">
              <a:spcAft>
                <a:spcPct val="20000"/>
              </a:spcAft>
              <a:defRPr/>
            </a:pPr>
            <a:r>
              <a:rPr kumimoji="0" lang="en-US" altLang="zh-CN" sz="2000" dirty="0" smtClean="0">
                <a:solidFill>
                  <a:schemeClr val="tx2"/>
                </a:solidFill>
              </a:rPr>
              <a:t>⑹ </a:t>
            </a:r>
            <a:r>
              <a:rPr kumimoji="0" lang="zh-CN" altLang="en-US" sz="2000" dirty="0" smtClean="0">
                <a:solidFill>
                  <a:schemeClr val="tx2"/>
                </a:solidFill>
              </a:rPr>
              <a:t>所有的数据存取，全部在</a:t>
            </a:r>
            <a:r>
              <a:rPr kumimoji="0" lang="en-US" altLang="zh-CN" sz="2000" dirty="0" err="1" smtClean="0">
                <a:solidFill>
                  <a:schemeClr val="tx2"/>
                </a:solidFill>
              </a:rPr>
              <a:t>DataSet</a:t>
            </a:r>
            <a:r>
              <a:rPr kumimoji="0" lang="zh-CN" altLang="en-US" sz="2000" dirty="0" smtClean="0">
                <a:solidFill>
                  <a:schemeClr val="tx2"/>
                </a:solidFill>
              </a:rPr>
              <a:t>对象中进行。</a:t>
            </a:r>
            <a:endParaRPr kumimoji="0" lang="en-US" altLang="zh-CN" sz="2000" dirty="0" smtClean="0">
              <a:solidFill>
                <a:schemeClr val="tx2"/>
              </a:solidFill>
            </a:endParaRPr>
          </a:p>
          <a:p>
            <a:pPr eaLnBrk="1" hangingPunct="1">
              <a:spcAft>
                <a:spcPct val="20000"/>
              </a:spcAft>
              <a:defRPr/>
            </a:pPr>
            <a:r>
              <a:rPr kumimoji="0" lang="en-US" altLang="zh-CN" sz="2000" dirty="0" smtClean="0">
                <a:solidFill>
                  <a:schemeClr val="tx2"/>
                </a:solidFill>
              </a:rPr>
              <a:t>⑺ </a:t>
            </a:r>
            <a:r>
              <a:rPr kumimoji="0" lang="zh-CN" altLang="en-US" sz="2000" dirty="0" smtClean="0">
                <a:solidFill>
                  <a:schemeClr val="tx2"/>
                </a:solidFill>
              </a:rPr>
              <a:t>再次打开</a:t>
            </a:r>
            <a:r>
              <a:rPr kumimoji="0" lang="en-US" altLang="zh-CN" sz="2000" dirty="0" err="1" smtClean="0">
                <a:solidFill>
                  <a:schemeClr val="tx2"/>
                </a:solidFill>
              </a:rPr>
              <a:t>SqlConnection</a:t>
            </a:r>
            <a:r>
              <a:rPr kumimoji="0" lang="zh-CN" altLang="en-US" sz="2000" dirty="0" smtClean="0">
                <a:solidFill>
                  <a:schemeClr val="tx2"/>
                </a:solidFill>
              </a:rPr>
              <a:t>对象与数据库进行连接。</a:t>
            </a:r>
            <a:r>
              <a:rPr kumimoji="0" lang="en-US" altLang="zh-CN" sz="2000" dirty="0" smtClean="0">
                <a:solidFill>
                  <a:schemeClr val="tx2"/>
                </a:solidFill>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04803" name="Rectangle 3"/>
          <p:cNvSpPr>
            <a:spLocks noGrp="1" noChangeArrowheads="1"/>
          </p:cNvSpPr>
          <p:nvPr>
            <p:ph type="body" idx="1"/>
          </p:nvPr>
        </p:nvSpPr>
        <p:spPr>
          <a:xfrm>
            <a:off x="468313" y="1268413"/>
            <a:ext cx="7488237" cy="576262"/>
          </a:xfrm>
        </p:spPr>
        <p:txBody>
          <a:bodyPr/>
          <a:lstStyle/>
          <a:p>
            <a:pPr eaLnBrk="1" hangingPunct="1">
              <a:lnSpc>
                <a:spcPct val="90000"/>
              </a:lnSpc>
              <a:spcAft>
                <a:spcPct val="20000"/>
              </a:spcAft>
              <a:buFont typeface="Wingdings" charset="0"/>
              <a:buChar char="§"/>
              <a:defRPr/>
            </a:pPr>
            <a:r>
              <a:rPr kumimoji="0" lang="en-US" smtClean="0">
                <a:cs typeface="宋体" charset="0"/>
              </a:rPr>
              <a:t>10.4.3 ADO.NET脱机模式的数据存取</a:t>
            </a:r>
            <a:endParaRPr kumimoji="0" lang="zh-CN" altLang="en-US" smtClean="0">
              <a:cs typeface="宋体" charset="0"/>
            </a:endParaRPr>
          </a:p>
        </p:txBody>
      </p:sp>
      <p:sp>
        <p:nvSpPr>
          <p:cNvPr id="204804" name="Text Box 4"/>
          <p:cNvSpPr txBox="1">
            <a:spLocks noChangeArrowheads="1"/>
          </p:cNvSpPr>
          <p:nvPr/>
        </p:nvSpPr>
        <p:spPr bwMode="auto">
          <a:xfrm>
            <a:off x="1187450" y="2276475"/>
            <a:ext cx="7848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40000"/>
              </a:spcAft>
              <a:defRPr/>
            </a:pPr>
            <a:r>
              <a:rPr kumimoji="0" lang="en-US" altLang="zh-CN" sz="2000" dirty="0" err="1" smtClean="0">
                <a:solidFill>
                  <a:schemeClr val="tx2"/>
                </a:solidFill>
              </a:rPr>
              <a:t>DataAdapter</a:t>
            </a:r>
            <a:r>
              <a:rPr kumimoji="0" lang="zh-CN" altLang="en-US" sz="2000" dirty="0" smtClean="0">
                <a:solidFill>
                  <a:schemeClr val="tx2"/>
                </a:solidFill>
              </a:rPr>
              <a:t>对象是</a:t>
            </a:r>
            <a:r>
              <a:rPr kumimoji="0" lang="en-US" altLang="zh-CN" sz="2000" dirty="0" err="1" smtClean="0">
                <a:solidFill>
                  <a:schemeClr val="tx2"/>
                </a:solidFill>
              </a:rPr>
              <a:t>DataSet</a:t>
            </a:r>
            <a:r>
              <a:rPr kumimoji="0" lang="zh-CN" altLang="en-US" sz="2000" dirty="0" smtClean="0">
                <a:solidFill>
                  <a:schemeClr val="tx2"/>
                </a:solidFill>
              </a:rPr>
              <a:t>对象和数据源之间的桥梁，其主要功能是</a:t>
            </a:r>
            <a:r>
              <a:rPr kumimoji="0" lang="zh-CN" altLang="en-US" sz="2000" dirty="0" smtClean="0">
                <a:solidFill>
                  <a:srgbClr val="7030A0"/>
                </a:solidFill>
              </a:rPr>
              <a:t>从数据源中检索数据、填充</a:t>
            </a:r>
            <a:r>
              <a:rPr kumimoji="0" lang="en-US" altLang="zh-CN" sz="2000" dirty="0" err="1" smtClean="0">
                <a:solidFill>
                  <a:srgbClr val="7030A0"/>
                </a:solidFill>
              </a:rPr>
              <a:t>DataSet</a:t>
            </a:r>
            <a:r>
              <a:rPr kumimoji="0" lang="zh-CN" altLang="en-US" sz="2000" dirty="0" smtClean="0">
                <a:solidFill>
                  <a:srgbClr val="7030A0"/>
                </a:solidFill>
              </a:rPr>
              <a:t>对象中的表</a:t>
            </a:r>
            <a:r>
              <a:rPr kumimoji="0" lang="zh-CN" altLang="en-US" sz="2000" dirty="0" smtClean="0">
                <a:solidFill>
                  <a:schemeClr val="tx2"/>
                </a:solidFill>
              </a:rPr>
              <a:t>和</a:t>
            </a:r>
            <a:r>
              <a:rPr kumimoji="0" lang="zh-CN" altLang="en-US" sz="2000" dirty="0" smtClean="0">
                <a:solidFill>
                  <a:srgbClr val="7030A0"/>
                </a:solidFill>
              </a:rPr>
              <a:t>把用户对</a:t>
            </a:r>
            <a:r>
              <a:rPr kumimoji="0" lang="en-US" altLang="zh-CN" sz="2000" dirty="0" err="1" smtClean="0">
                <a:solidFill>
                  <a:srgbClr val="7030A0"/>
                </a:solidFill>
              </a:rPr>
              <a:t>DataSet</a:t>
            </a:r>
            <a:r>
              <a:rPr kumimoji="0" lang="zh-CN" altLang="en-US" sz="2000" dirty="0" smtClean="0">
                <a:solidFill>
                  <a:srgbClr val="7030A0"/>
                </a:solidFill>
              </a:rPr>
              <a:t>对象的更改写回到数据源</a:t>
            </a:r>
            <a:r>
              <a:rPr kumimoji="0" lang="zh-CN" altLang="en-US" sz="2000" dirty="0" smtClean="0">
                <a:solidFill>
                  <a:schemeClr val="tx2"/>
                </a:solidFill>
              </a:rPr>
              <a:t>。</a:t>
            </a:r>
          </a:p>
        </p:txBody>
      </p:sp>
      <p:sp>
        <p:nvSpPr>
          <p:cNvPr id="204805" name="Rectangle 5"/>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1. DataAdapter</a:t>
            </a:r>
            <a:r>
              <a:rPr lang="zh-CN" altLang="en-US" sz="2400">
                <a:latin typeface="Arial" panose="020B0604020202020204" pitchFamily="34" charset="0"/>
              </a:rPr>
              <a:t>对象</a:t>
            </a:r>
          </a:p>
        </p:txBody>
      </p:sp>
      <p:sp>
        <p:nvSpPr>
          <p:cNvPr id="204808" name="Text Box 8"/>
          <p:cNvSpPr txBox="1">
            <a:spLocks noChangeArrowheads="1"/>
          </p:cNvSpPr>
          <p:nvPr/>
        </p:nvSpPr>
        <p:spPr bwMode="auto">
          <a:xfrm>
            <a:off x="1187450" y="3370263"/>
            <a:ext cx="7956550" cy="332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err="1" smtClean="0">
                <a:solidFill>
                  <a:schemeClr val="tx2"/>
                </a:solidFill>
              </a:rPr>
              <a:t>DataAdapter</a:t>
            </a:r>
            <a:r>
              <a:rPr kumimoji="0" lang="zh-CN" altLang="en-US" sz="2000" dirty="0" smtClean="0">
                <a:solidFill>
                  <a:schemeClr val="tx2"/>
                </a:solidFill>
              </a:rPr>
              <a:t>对象包含</a:t>
            </a:r>
            <a:r>
              <a:rPr kumimoji="0" lang="en-US" altLang="zh-CN" sz="2000" dirty="0" err="1" smtClean="0">
                <a:solidFill>
                  <a:schemeClr val="tx2"/>
                </a:solidFill>
              </a:rPr>
              <a:t>SelectCommand</a:t>
            </a:r>
            <a:r>
              <a:rPr kumimoji="0" lang="zh-CN" altLang="en-US" sz="2000" dirty="0" smtClean="0">
                <a:solidFill>
                  <a:schemeClr val="tx2"/>
                </a:solidFill>
              </a:rPr>
              <a:t>、</a:t>
            </a:r>
            <a:r>
              <a:rPr kumimoji="0" lang="en-US" altLang="zh-CN" sz="2000" dirty="0" err="1" smtClean="0">
                <a:solidFill>
                  <a:schemeClr val="tx2"/>
                </a:solidFill>
              </a:rPr>
              <a:t>InsertCommand</a:t>
            </a:r>
            <a:r>
              <a:rPr kumimoji="0" lang="zh-CN" altLang="en-US" sz="2000" dirty="0" smtClean="0">
                <a:solidFill>
                  <a:schemeClr val="tx2"/>
                </a:solidFill>
              </a:rPr>
              <a:t>、</a:t>
            </a:r>
            <a:r>
              <a:rPr kumimoji="0" lang="en-US" altLang="zh-CN" sz="2000" dirty="0" err="1" smtClean="0">
                <a:solidFill>
                  <a:schemeClr val="tx2"/>
                </a:solidFill>
              </a:rPr>
              <a:t>UpdateCommand</a:t>
            </a:r>
            <a:r>
              <a:rPr kumimoji="0" lang="zh-CN" altLang="en-US" sz="2000" dirty="0" smtClean="0">
                <a:solidFill>
                  <a:schemeClr val="tx2"/>
                </a:solidFill>
              </a:rPr>
              <a:t>和</a:t>
            </a:r>
            <a:r>
              <a:rPr kumimoji="0" lang="en-US" altLang="zh-CN" sz="2000" dirty="0" err="1" smtClean="0">
                <a:solidFill>
                  <a:schemeClr val="tx2"/>
                </a:solidFill>
              </a:rPr>
              <a:t>DelectCommand</a:t>
            </a:r>
            <a:r>
              <a:rPr kumimoji="0" lang="zh-CN" altLang="en-US" sz="2000" dirty="0" smtClean="0">
                <a:solidFill>
                  <a:schemeClr val="tx2"/>
                </a:solidFill>
              </a:rPr>
              <a:t>四个属性，用于定义访问数据库的命令，并且每个命令都是对</a:t>
            </a:r>
            <a:r>
              <a:rPr kumimoji="0" lang="en-US" altLang="zh-CN" sz="2000" dirty="0" smtClean="0">
                <a:solidFill>
                  <a:schemeClr val="tx2"/>
                </a:solidFill>
              </a:rPr>
              <a:t>Command</a:t>
            </a:r>
            <a:r>
              <a:rPr kumimoji="0" lang="zh-CN" altLang="en-US" sz="2000" dirty="0" smtClean="0">
                <a:solidFill>
                  <a:schemeClr val="tx2"/>
                </a:solidFill>
              </a:rPr>
              <a:t>对象的一个引用。</a:t>
            </a:r>
            <a:endParaRPr kumimoji="0" lang="en-US" altLang="zh-CN" sz="2000" dirty="0" smtClean="0">
              <a:solidFill>
                <a:schemeClr val="tx2"/>
              </a:solidFill>
            </a:endParaRPr>
          </a:p>
          <a:p>
            <a:pPr eaLnBrk="1" hangingPunct="1">
              <a:spcBef>
                <a:spcPct val="50000"/>
              </a:spcBef>
              <a:defRPr/>
            </a:pPr>
            <a:r>
              <a:rPr kumimoji="0" lang="zh-CN" altLang="en-US" sz="2000" dirty="0" smtClean="0">
                <a:solidFill>
                  <a:schemeClr val="tx2"/>
                </a:solidFill>
              </a:rPr>
              <a:t>如果设置了</a:t>
            </a:r>
            <a:r>
              <a:rPr kumimoji="0" lang="en-US" altLang="zh-CN" sz="2000" dirty="0" err="1" smtClean="0">
                <a:solidFill>
                  <a:schemeClr val="tx2"/>
                </a:solidFill>
              </a:rPr>
              <a:t>DataAdapter</a:t>
            </a:r>
            <a:r>
              <a:rPr kumimoji="0" lang="zh-CN" altLang="en-US" sz="2000" dirty="0" smtClean="0">
                <a:solidFill>
                  <a:schemeClr val="tx2"/>
                </a:solidFill>
              </a:rPr>
              <a:t>的</a:t>
            </a:r>
            <a:r>
              <a:rPr kumimoji="0" lang="en-US" altLang="zh-CN" sz="2000" dirty="0" err="1" smtClean="0">
                <a:solidFill>
                  <a:schemeClr val="tx2"/>
                </a:solidFill>
              </a:rPr>
              <a:t>SelectCommand</a:t>
            </a:r>
            <a:r>
              <a:rPr kumimoji="0" lang="zh-CN" altLang="en-US" sz="2000" dirty="0" smtClean="0">
                <a:solidFill>
                  <a:schemeClr val="tx2"/>
                </a:solidFill>
              </a:rPr>
              <a:t>属性，则可以创建一个</a:t>
            </a:r>
            <a:r>
              <a:rPr kumimoji="0" lang="en-US" altLang="zh-CN" sz="2000" dirty="0" err="1" smtClean="0">
                <a:solidFill>
                  <a:schemeClr val="tx2"/>
                </a:solidFill>
              </a:rPr>
              <a:t>CommandBuilder</a:t>
            </a:r>
            <a:r>
              <a:rPr kumimoji="0" lang="zh-CN" altLang="en-US" sz="2000" dirty="0" smtClean="0">
                <a:solidFill>
                  <a:schemeClr val="tx2"/>
                </a:solidFill>
              </a:rPr>
              <a:t>对象来自动生成用于单表更新的</a:t>
            </a:r>
            <a:r>
              <a:rPr kumimoji="0" lang="en-US" altLang="zh-CN" sz="2000" dirty="0" smtClean="0">
                <a:solidFill>
                  <a:schemeClr val="tx2"/>
                </a:solidFill>
              </a:rPr>
              <a:t>SQL</a:t>
            </a:r>
            <a:r>
              <a:rPr kumimoji="0" lang="zh-CN" altLang="en-US" sz="2000" dirty="0" smtClean="0">
                <a:solidFill>
                  <a:schemeClr val="tx2"/>
                </a:solidFill>
              </a:rPr>
              <a:t>语句。</a:t>
            </a:r>
            <a:r>
              <a:rPr kumimoji="0" lang="en-US" altLang="zh-CN" sz="2000" dirty="0" err="1" smtClean="0">
                <a:solidFill>
                  <a:schemeClr val="tx2"/>
                </a:solidFill>
              </a:rPr>
              <a:t>CommandBuilder</a:t>
            </a:r>
            <a:r>
              <a:rPr kumimoji="0" lang="zh-CN" altLang="en-US" sz="2000" dirty="0" smtClean="0">
                <a:solidFill>
                  <a:schemeClr val="tx2"/>
                </a:solidFill>
              </a:rPr>
              <a:t>对象用于自动生成更新数据库的单表命令，可以简化设置</a:t>
            </a:r>
            <a:r>
              <a:rPr kumimoji="0" lang="en-US" altLang="zh-CN" sz="2000" dirty="0" err="1" smtClean="0">
                <a:solidFill>
                  <a:schemeClr val="tx2"/>
                </a:solidFill>
              </a:rPr>
              <a:t>DataAdapter</a:t>
            </a:r>
            <a:r>
              <a:rPr kumimoji="0" lang="zh-CN" altLang="en-US" sz="2000" dirty="0" smtClean="0">
                <a:solidFill>
                  <a:schemeClr val="tx2"/>
                </a:solidFill>
              </a:rPr>
              <a:t>对象的</a:t>
            </a:r>
            <a:r>
              <a:rPr kumimoji="0" lang="en-US" altLang="zh-CN" sz="2000" dirty="0" err="1" smtClean="0">
                <a:solidFill>
                  <a:schemeClr val="tx2"/>
                </a:solidFill>
              </a:rPr>
              <a:t>InsertCommand</a:t>
            </a:r>
            <a:r>
              <a:rPr kumimoji="0" lang="zh-CN" altLang="en-US" sz="2000" dirty="0" smtClean="0">
                <a:solidFill>
                  <a:schemeClr val="tx2"/>
                </a:solidFill>
              </a:rPr>
              <a:t>、</a:t>
            </a:r>
            <a:r>
              <a:rPr kumimoji="0" lang="en-US" altLang="zh-CN" sz="2000" dirty="0" err="1" smtClean="0">
                <a:solidFill>
                  <a:schemeClr val="tx2"/>
                </a:solidFill>
              </a:rPr>
              <a:t>UpdateCommand</a:t>
            </a:r>
            <a:r>
              <a:rPr kumimoji="0" lang="zh-CN" altLang="en-US" sz="2000" dirty="0" smtClean="0">
                <a:solidFill>
                  <a:schemeClr val="tx2"/>
                </a:solidFill>
              </a:rPr>
              <a:t>和</a:t>
            </a:r>
            <a:r>
              <a:rPr kumimoji="0" lang="en-US" altLang="zh-CN" sz="2000" dirty="0" err="1" smtClean="0">
                <a:solidFill>
                  <a:schemeClr val="tx2"/>
                </a:solidFill>
              </a:rPr>
              <a:t>DelectCommand</a:t>
            </a:r>
            <a:r>
              <a:rPr kumimoji="0" lang="zh-CN" altLang="en-US" sz="2000" dirty="0" smtClean="0">
                <a:solidFill>
                  <a:schemeClr val="tx2"/>
                </a:solidFill>
              </a:rPr>
              <a:t>属性的操作。需要注意的是，</a:t>
            </a:r>
            <a:r>
              <a:rPr kumimoji="0" lang="en-US" altLang="zh-CN" sz="2000" dirty="0" err="1" smtClean="0">
                <a:solidFill>
                  <a:srgbClr val="C00000"/>
                </a:solidFill>
              </a:rPr>
              <a:t>CommandBuilder</a:t>
            </a:r>
            <a:r>
              <a:rPr kumimoji="0" lang="zh-CN" altLang="en-US" sz="2000" dirty="0" smtClean="0">
                <a:solidFill>
                  <a:srgbClr val="C00000"/>
                </a:solidFill>
              </a:rPr>
              <a:t>对象仅针对数据库中的单个表，而且</a:t>
            </a:r>
            <a:r>
              <a:rPr kumimoji="0" lang="en-US" altLang="zh-CN" sz="2000" dirty="0" err="1" smtClean="0">
                <a:solidFill>
                  <a:srgbClr val="C00000"/>
                </a:solidFill>
              </a:rPr>
              <a:t>SelectCommand</a:t>
            </a:r>
            <a:r>
              <a:rPr kumimoji="0" lang="en-US" altLang="zh-CN" sz="2000" dirty="0" smtClean="0">
                <a:solidFill>
                  <a:srgbClr val="C00000"/>
                </a:solidFill>
              </a:rPr>
              <a:t> </a:t>
            </a:r>
            <a:r>
              <a:rPr kumimoji="0" lang="zh-CN" altLang="en-US" sz="2000" dirty="0" smtClean="0">
                <a:solidFill>
                  <a:srgbClr val="C00000"/>
                </a:solidFill>
              </a:rPr>
              <a:t>还必须至少返回一个主键列或唯一的列</a:t>
            </a:r>
            <a:r>
              <a:rPr kumimoji="0" lang="zh-CN" altLang="en-US" sz="2000" dirty="0" smtClean="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08">
                                            <p:txEl>
                                              <p:pRg st="0" end="0"/>
                                            </p:txEl>
                                          </p:spTgt>
                                        </p:tgtEl>
                                        <p:attrNameLst>
                                          <p:attrName>style.visibility</p:attrName>
                                        </p:attrNameLst>
                                      </p:cBhvr>
                                      <p:to>
                                        <p:strVal val="visible"/>
                                      </p:to>
                                    </p:set>
                                    <p:animEffect transition="in" filter="fade">
                                      <p:cBhvr>
                                        <p:cTn id="7" dur="500"/>
                                        <p:tgtEl>
                                          <p:spTgt spid="204808">
                                            <p:txEl>
                                              <p:pRg st="0" end="0"/>
                                            </p:txEl>
                                          </p:spTgt>
                                        </p:tgtEl>
                                      </p:cBhvr>
                                    </p:animEffect>
                                    <p:anim calcmode="lin" valueType="num">
                                      <p:cBhvr>
                                        <p:cTn id="8" dur="500" fill="hold"/>
                                        <p:tgtEl>
                                          <p:spTgt spid="20480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048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808">
                                            <p:txEl>
                                              <p:pRg st="1" end="1"/>
                                            </p:txEl>
                                          </p:spTgt>
                                        </p:tgtEl>
                                        <p:attrNameLst>
                                          <p:attrName>style.visibility</p:attrName>
                                        </p:attrNameLst>
                                      </p:cBhvr>
                                      <p:to>
                                        <p:strVal val="visible"/>
                                      </p:to>
                                    </p:set>
                                    <p:animEffect transition="in" filter="fade">
                                      <p:cBhvr>
                                        <p:cTn id="14" dur="500"/>
                                        <p:tgtEl>
                                          <p:spTgt spid="204808">
                                            <p:txEl>
                                              <p:pRg st="1" end="1"/>
                                            </p:txEl>
                                          </p:spTgt>
                                        </p:tgtEl>
                                      </p:cBhvr>
                                    </p:animEffect>
                                    <p:anim calcmode="lin" valueType="num">
                                      <p:cBhvr>
                                        <p:cTn id="15" dur="500" fill="hold"/>
                                        <p:tgtEl>
                                          <p:spTgt spid="204808">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0480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05829" name="Rectangle 5"/>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1. DataAdapter</a:t>
            </a:r>
            <a:r>
              <a:rPr lang="zh-CN" altLang="en-US" sz="2400">
                <a:latin typeface="Arial" panose="020B0604020202020204" pitchFamily="34" charset="0"/>
              </a:rPr>
              <a:t>对象</a:t>
            </a:r>
          </a:p>
        </p:txBody>
      </p:sp>
      <p:sp>
        <p:nvSpPr>
          <p:cNvPr id="205832" name="Text Box 8"/>
          <p:cNvSpPr txBox="1">
            <a:spLocks noChangeArrowheads="1"/>
          </p:cNvSpPr>
          <p:nvPr/>
        </p:nvSpPr>
        <p:spPr bwMode="auto">
          <a:xfrm>
            <a:off x="1187450" y="2349500"/>
            <a:ext cx="720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dirty="0" err="1" smtClean="0">
                <a:solidFill>
                  <a:srgbClr val="C00000"/>
                </a:solidFill>
              </a:rPr>
              <a:t>DataAdapter</a:t>
            </a:r>
            <a:r>
              <a:rPr kumimoji="0" lang="zh-CN" altLang="en-US" sz="2000" dirty="0" smtClean="0">
                <a:solidFill>
                  <a:srgbClr val="C00000"/>
                </a:solidFill>
              </a:rPr>
              <a:t>对象的常用方法</a:t>
            </a:r>
            <a:r>
              <a:rPr kumimoji="0" lang="en-US" altLang="zh-CN" sz="2000" dirty="0" smtClean="0">
                <a:solidFill>
                  <a:srgbClr val="C00000"/>
                </a:solidFill>
              </a:rPr>
              <a:t> </a:t>
            </a:r>
            <a:r>
              <a:rPr kumimoji="0" lang="zh-CN" altLang="en-US" sz="2000" dirty="0" smtClean="0">
                <a:solidFill>
                  <a:srgbClr val="C00000"/>
                </a:solidFill>
              </a:rPr>
              <a:t>：</a:t>
            </a:r>
          </a:p>
        </p:txBody>
      </p:sp>
      <p:sp>
        <p:nvSpPr>
          <p:cNvPr id="205833" name="Text Box 9"/>
          <p:cNvSpPr txBox="1">
            <a:spLocks noChangeArrowheads="1"/>
          </p:cNvSpPr>
          <p:nvPr/>
        </p:nvSpPr>
        <p:spPr bwMode="auto">
          <a:xfrm>
            <a:off x="1187450" y="2805113"/>
            <a:ext cx="7848600"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zh-CN" sz="2000" dirty="0" smtClean="0"/>
              <a:t>① Fill</a:t>
            </a:r>
            <a:r>
              <a:rPr kumimoji="0" lang="zh-CN" altLang="en-US" sz="2000" dirty="0" smtClean="0"/>
              <a:t>方法</a:t>
            </a:r>
            <a:endParaRPr kumimoji="0" lang="en-US" altLang="zh-CN" sz="2000" dirty="0" smtClean="0"/>
          </a:p>
          <a:p>
            <a:pPr eaLnBrk="1" hangingPunct="1">
              <a:defRPr/>
            </a:pPr>
            <a:r>
              <a:rPr kumimoji="0" lang="en-US" altLang="zh-CN" sz="2000" dirty="0" smtClean="0"/>
              <a:t>     Fill</a:t>
            </a:r>
            <a:r>
              <a:rPr kumimoji="0" lang="zh-CN" altLang="en-US" sz="2000" dirty="0" smtClean="0"/>
              <a:t>方法使用关联的</a:t>
            </a:r>
            <a:r>
              <a:rPr kumimoji="0" lang="en-US" altLang="zh-CN" sz="2000" dirty="0" err="1" smtClean="0"/>
              <a:t>SelectCommand</a:t>
            </a:r>
            <a:r>
              <a:rPr kumimoji="0" lang="zh-CN" altLang="en-US" sz="2000" dirty="0" smtClean="0"/>
              <a:t>属性所指定的</a:t>
            </a:r>
            <a:r>
              <a:rPr kumimoji="0" lang="en-US" altLang="zh-CN" sz="2000" dirty="0" smtClean="0"/>
              <a:t>Select</a:t>
            </a:r>
            <a:r>
              <a:rPr kumimoji="0" lang="zh-CN" altLang="en-US" sz="2000" dirty="0" smtClean="0"/>
              <a:t>语句</a:t>
            </a:r>
            <a:endParaRPr kumimoji="0" lang="en-US" altLang="zh-CN" sz="2000" dirty="0" smtClean="0"/>
          </a:p>
          <a:p>
            <a:pPr eaLnBrk="1" hangingPunct="1">
              <a:defRPr/>
            </a:pPr>
            <a:r>
              <a:rPr kumimoji="0" lang="en-US" altLang="zh-CN" sz="2000" dirty="0"/>
              <a:t> </a:t>
            </a:r>
            <a:r>
              <a:rPr kumimoji="0" lang="en-US" altLang="zh-CN" sz="2000" dirty="0" smtClean="0"/>
              <a:t>    </a:t>
            </a:r>
            <a:r>
              <a:rPr kumimoji="0" lang="zh-CN" altLang="en-US" sz="2000" dirty="0" smtClean="0"/>
              <a:t>从数据源中检索行，并将检索到的行添加到</a:t>
            </a:r>
            <a:r>
              <a:rPr kumimoji="0" lang="en-US" altLang="zh-CN" sz="2000" dirty="0" err="1" smtClean="0"/>
              <a:t>DataSet</a:t>
            </a:r>
            <a:r>
              <a:rPr kumimoji="0" lang="zh-CN" altLang="en-US" sz="2000" dirty="0" smtClean="0"/>
              <a:t>。</a:t>
            </a:r>
            <a:endParaRPr kumimoji="0" lang="en-US" altLang="zh-CN" sz="2000" dirty="0" smtClean="0"/>
          </a:p>
          <a:p>
            <a:pPr eaLnBrk="1" hangingPunct="1">
              <a:spcBef>
                <a:spcPts val="600"/>
              </a:spcBef>
              <a:defRPr/>
            </a:pPr>
            <a:r>
              <a:rPr kumimoji="0" lang="en-US" altLang="zh-CN" sz="2000" dirty="0" smtClean="0">
                <a:solidFill>
                  <a:srgbClr val="CC6600"/>
                </a:solidFill>
              </a:rPr>
              <a:t>     Fill (</a:t>
            </a:r>
            <a:r>
              <a:rPr kumimoji="0" lang="en-US" altLang="zh-CN" sz="2000" dirty="0" err="1" smtClean="0">
                <a:solidFill>
                  <a:srgbClr val="CC6600"/>
                </a:solidFill>
              </a:rPr>
              <a:t>DataSet</a:t>
            </a:r>
            <a:r>
              <a:rPr kumimoji="0" lang="en-US" altLang="zh-CN" sz="2000" dirty="0" smtClean="0">
                <a:solidFill>
                  <a:srgbClr val="CC6600"/>
                </a:solidFill>
              </a:rPr>
              <a:t> ds, string Table)</a:t>
            </a:r>
          </a:p>
        </p:txBody>
      </p:sp>
      <p:sp>
        <p:nvSpPr>
          <p:cNvPr id="205834" name="Text Box 10"/>
          <p:cNvSpPr txBox="1">
            <a:spLocks noChangeArrowheads="1"/>
          </p:cNvSpPr>
          <p:nvPr/>
        </p:nvSpPr>
        <p:spPr bwMode="auto">
          <a:xfrm>
            <a:off x="1187450" y="4437063"/>
            <a:ext cx="7848600"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zh-CN" sz="2000" dirty="0" smtClean="0"/>
              <a:t>② Update</a:t>
            </a:r>
            <a:r>
              <a:rPr kumimoji="0" lang="zh-CN" altLang="en-US" sz="2000" dirty="0" smtClean="0"/>
              <a:t>方法</a:t>
            </a:r>
            <a:r>
              <a:rPr kumimoji="0" lang="en-US" altLang="zh-CN" sz="2000" dirty="0" smtClean="0"/>
              <a:t> </a:t>
            </a:r>
          </a:p>
          <a:p>
            <a:pPr eaLnBrk="1" hangingPunct="1">
              <a:defRPr/>
            </a:pPr>
            <a:r>
              <a:rPr kumimoji="0" lang="en-US" altLang="zh-CN" sz="2000" dirty="0" smtClean="0"/>
              <a:t>     Update</a:t>
            </a:r>
            <a:r>
              <a:rPr kumimoji="0" lang="zh-CN" altLang="en-US" sz="2000" dirty="0" smtClean="0"/>
              <a:t>方法执行</a:t>
            </a:r>
            <a:r>
              <a:rPr kumimoji="0" lang="en-US" altLang="zh-CN" sz="2000" dirty="0" err="1" smtClean="0"/>
              <a:t>InsertCommand</a:t>
            </a:r>
            <a:r>
              <a:rPr kumimoji="0" lang="zh-CN" altLang="en-US" sz="2000" dirty="0" smtClean="0"/>
              <a:t>、</a:t>
            </a:r>
            <a:r>
              <a:rPr kumimoji="0" lang="en-US" altLang="zh-CN" sz="2000" dirty="0" err="1" smtClean="0"/>
              <a:t>DeleteCommand</a:t>
            </a:r>
            <a:r>
              <a:rPr kumimoji="0" lang="zh-CN" altLang="en-US" sz="2000" dirty="0" smtClean="0"/>
              <a:t>和</a:t>
            </a:r>
            <a:endParaRPr kumimoji="0" lang="en-US" altLang="zh-CN" sz="2000" dirty="0" smtClean="0"/>
          </a:p>
          <a:p>
            <a:pPr eaLnBrk="1" hangingPunct="1">
              <a:defRPr/>
            </a:pPr>
            <a:r>
              <a:rPr kumimoji="0" lang="en-US" altLang="zh-CN" sz="2000" dirty="0"/>
              <a:t> </a:t>
            </a:r>
            <a:r>
              <a:rPr kumimoji="0" lang="en-US" altLang="zh-CN" sz="2000" dirty="0" smtClean="0"/>
              <a:t>    </a:t>
            </a:r>
            <a:r>
              <a:rPr kumimoji="0" lang="en-US" altLang="zh-CN" sz="2000" dirty="0" err="1" smtClean="0"/>
              <a:t>UpdateCommand</a:t>
            </a:r>
            <a:r>
              <a:rPr kumimoji="0" lang="zh-CN" altLang="en-US" sz="2000" dirty="0" smtClean="0"/>
              <a:t>，把在</a:t>
            </a:r>
            <a:r>
              <a:rPr kumimoji="0" lang="en-US" altLang="zh-CN" sz="2000" dirty="0" err="1" smtClean="0"/>
              <a:t>DataSet</a:t>
            </a:r>
            <a:r>
              <a:rPr kumimoji="0" lang="zh-CN" altLang="en-US" sz="2000" dirty="0" smtClean="0"/>
              <a:t>对象中进行的插入、删除或</a:t>
            </a:r>
            <a:endParaRPr kumimoji="0" lang="en-US" altLang="zh-CN" sz="2000" dirty="0" smtClean="0"/>
          </a:p>
          <a:p>
            <a:pPr eaLnBrk="1" hangingPunct="1">
              <a:defRPr/>
            </a:pPr>
            <a:r>
              <a:rPr kumimoji="0" lang="en-US" altLang="zh-CN" sz="2000" dirty="0"/>
              <a:t> </a:t>
            </a:r>
            <a:r>
              <a:rPr kumimoji="0" lang="en-US" altLang="zh-CN" sz="2000" dirty="0" smtClean="0"/>
              <a:t>    </a:t>
            </a:r>
            <a:r>
              <a:rPr kumimoji="0" lang="zh-CN" altLang="en-US" sz="2000" dirty="0" smtClean="0"/>
              <a:t>修改操作更新到数据库中，并返回成功更新的行数。</a:t>
            </a:r>
            <a:endParaRPr kumimoji="0" lang="en-US" altLang="zh-CN" sz="2000" dirty="0" smtClean="0"/>
          </a:p>
          <a:p>
            <a:pPr eaLnBrk="1" hangingPunct="1">
              <a:spcBef>
                <a:spcPts val="600"/>
              </a:spcBef>
              <a:defRPr/>
            </a:pPr>
            <a:r>
              <a:rPr kumimoji="0" lang="da-DK" altLang="zh-CN" sz="2000" dirty="0" smtClean="0">
                <a:solidFill>
                  <a:srgbClr val="CC6600"/>
                </a:solidFill>
              </a:rPr>
              <a:t>     Update(DataSet ds, string Table)</a:t>
            </a:r>
            <a:endParaRPr kumimoji="0" lang="en-US" altLang="zh-CN" sz="2000" dirty="0" smtClean="0">
              <a:solidFill>
                <a:srgbClr val="CC6600"/>
              </a:solidFill>
            </a:endParaRPr>
          </a:p>
        </p:txBody>
      </p:sp>
      <p:sp>
        <p:nvSpPr>
          <p:cNvPr id="9" name="Rectangle 3"/>
          <p:cNvSpPr txBox="1">
            <a:spLocks noChangeArrowheads="1"/>
          </p:cNvSpPr>
          <p:nvPr/>
        </p:nvSpPr>
        <p:spPr bwMode="auto">
          <a:xfrm>
            <a:off x="468313" y="1268413"/>
            <a:ext cx="74882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
              <a:defRPr kumimoji="1" sz="2000">
                <a:solidFill>
                  <a:schemeClr val="tx1"/>
                </a:solidFill>
                <a:latin typeface="+mn-lt"/>
                <a:ea typeface="+mn-ea"/>
              </a:defRPr>
            </a:lvl3pPr>
            <a:lvl4pPr marL="1600200" indent="-228600" algn="l" rtl="0" eaLnBrk="0" fontAlgn="base" hangingPunct="0">
              <a:spcBef>
                <a:spcPct val="20000"/>
              </a:spcBef>
              <a:spcAft>
                <a:spcPct val="0"/>
              </a:spcAft>
              <a:buSzPct val="60000"/>
              <a:buFont typeface="Wingdings 2" pitchFamily="18" charset="2"/>
              <a:buChar char=""/>
              <a:defRPr kumimoji="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kumimoji="1" sz="1600">
                <a:solidFill>
                  <a:schemeClr val="tx1"/>
                </a:solidFill>
                <a:latin typeface="+mn-lt"/>
                <a:ea typeface="+mn-ea"/>
              </a:defRPr>
            </a:lvl5pPr>
            <a:lvl6pPr marL="2514600" indent="-228600" algn="l" rtl="0" fontAlgn="base">
              <a:spcBef>
                <a:spcPct val="20000"/>
              </a:spcBef>
              <a:spcAft>
                <a:spcPct val="0"/>
              </a:spcAft>
              <a:buFont typeface="Wingdings" charset="0"/>
              <a:buChar char="§"/>
              <a:defRPr sz="1600">
                <a:solidFill>
                  <a:schemeClr val="tx1"/>
                </a:solidFill>
                <a:latin typeface="+mn-lt"/>
                <a:ea typeface="+mn-ea"/>
              </a:defRPr>
            </a:lvl6pPr>
            <a:lvl7pPr marL="2971800" indent="-228600" algn="l" rtl="0" fontAlgn="base">
              <a:spcBef>
                <a:spcPct val="20000"/>
              </a:spcBef>
              <a:spcAft>
                <a:spcPct val="0"/>
              </a:spcAft>
              <a:buFont typeface="Wingdings" charset="0"/>
              <a:buChar char="§"/>
              <a:defRPr sz="1600">
                <a:solidFill>
                  <a:schemeClr val="tx1"/>
                </a:solidFill>
                <a:latin typeface="+mn-lt"/>
                <a:ea typeface="+mn-ea"/>
              </a:defRPr>
            </a:lvl7pPr>
            <a:lvl8pPr marL="3429000" indent="-228600" algn="l" rtl="0" fontAlgn="base">
              <a:spcBef>
                <a:spcPct val="20000"/>
              </a:spcBef>
              <a:spcAft>
                <a:spcPct val="0"/>
              </a:spcAft>
              <a:buFont typeface="Wingdings" charset="0"/>
              <a:buChar char="§"/>
              <a:defRPr sz="1600">
                <a:solidFill>
                  <a:schemeClr val="tx1"/>
                </a:solidFill>
                <a:latin typeface="+mn-lt"/>
                <a:ea typeface="+mn-ea"/>
              </a:defRPr>
            </a:lvl8pPr>
            <a:lvl9pPr marL="3886200" indent="-228600" algn="l" rtl="0" fontAlgn="base">
              <a:spcBef>
                <a:spcPct val="20000"/>
              </a:spcBef>
              <a:spcAft>
                <a:spcPct val="0"/>
              </a:spcAft>
              <a:buFont typeface="Wingdings" charset="0"/>
              <a:buChar char="§"/>
              <a:defRPr sz="1600">
                <a:solidFill>
                  <a:schemeClr val="tx1"/>
                </a:solidFill>
                <a:latin typeface="+mn-lt"/>
                <a:ea typeface="+mn-ea"/>
              </a:defRPr>
            </a:lvl9pPr>
          </a:lstStyle>
          <a:p>
            <a:pPr eaLnBrk="1" hangingPunct="1">
              <a:lnSpc>
                <a:spcPct val="90000"/>
              </a:lnSpc>
              <a:spcAft>
                <a:spcPct val="20000"/>
              </a:spcAft>
              <a:buFont typeface="Wingdings" charset="0"/>
              <a:buChar char="§"/>
              <a:defRPr/>
            </a:pPr>
            <a:r>
              <a:rPr kumimoji="0" lang="en-US" kern="0" smtClean="0">
                <a:cs typeface="宋体" charset="0"/>
              </a:rPr>
              <a:t>10.4.3 ADO.NET脱机模式的数据存取</a:t>
            </a:r>
            <a:endParaRPr kumimoji="0" lang="zh-CN" altLang="en-US" kern="0" smtClean="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5832"/>
                                        </p:tgtEl>
                                        <p:attrNameLst>
                                          <p:attrName>style.visibility</p:attrName>
                                        </p:attrNameLst>
                                      </p:cBhvr>
                                      <p:to>
                                        <p:strVal val="visible"/>
                                      </p:to>
                                    </p:set>
                                    <p:animEffect transition="in" filter="wipe(left)">
                                      <p:cBhvr>
                                        <p:cTn id="7" dur="500"/>
                                        <p:tgtEl>
                                          <p:spTgt spid="2058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5833"/>
                                        </p:tgtEl>
                                        <p:attrNameLst>
                                          <p:attrName>style.visibility</p:attrName>
                                        </p:attrNameLst>
                                      </p:cBhvr>
                                      <p:to>
                                        <p:strVal val="visible"/>
                                      </p:to>
                                    </p:set>
                                    <p:animEffect transition="in" filter="barn(inVertical)">
                                      <p:cBhvr>
                                        <p:cTn id="12" dur="500"/>
                                        <p:tgtEl>
                                          <p:spTgt spid="2058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5834"/>
                                        </p:tgtEl>
                                        <p:attrNameLst>
                                          <p:attrName>style.visibility</p:attrName>
                                        </p:attrNameLst>
                                      </p:cBhvr>
                                      <p:to>
                                        <p:strVal val="visible"/>
                                      </p:to>
                                    </p:set>
                                    <p:animEffect transition="in" filter="barn(inVertical)">
                                      <p:cBhvr>
                                        <p:cTn id="17" dur="500"/>
                                        <p:tgtEl>
                                          <p:spTgt spid="205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2" grpId="0"/>
      <p:bldP spid="205833" grpId="0"/>
      <p:bldP spid="2058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10.1 </a:t>
            </a:r>
            <a:r>
              <a:rPr kumimoji="0" lang="zh-CN" altLang="en-US" smtClean="0"/>
              <a:t>数据库概述</a:t>
            </a:r>
            <a:r>
              <a:rPr kumimoji="0" lang="en-US" altLang="zh-CN" smtClean="0"/>
              <a:t> </a:t>
            </a:r>
          </a:p>
        </p:txBody>
      </p:sp>
      <p:sp>
        <p:nvSpPr>
          <p:cNvPr id="177155" name="Rectangle 3"/>
          <p:cNvSpPr>
            <a:spLocks noGrp="1" noChangeArrowheads="1"/>
          </p:cNvSpPr>
          <p:nvPr>
            <p:ph type="body" idx="1"/>
          </p:nvPr>
        </p:nvSpPr>
        <p:spPr>
          <a:xfrm>
            <a:off x="468313" y="1268413"/>
            <a:ext cx="6191250" cy="576262"/>
          </a:xfrm>
        </p:spPr>
        <p:txBody>
          <a:bodyPr/>
          <a:lstStyle/>
          <a:p>
            <a:pPr eaLnBrk="1" hangingPunct="1">
              <a:lnSpc>
                <a:spcPct val="90000"/>
              </a:lnSpc>
              <a:spcAft>
                <a:spcPct val="20000"/>
              </a:spcAft>
              <a:defRPr/>
            </a:pPr>
            <a:r>
              <a:rPr kumimoji="0" lang="en-US" altLang="zh-CN" smtClean="0"/>
              <a:t>10.1.1 </a:t>
            </a:r>
            <a:r>
              <a:rPr kumimoji="0" lang="zh-CN" altLang="en-US" smtClean="0"/>
              <a:t>数据库和数据库系统</a:t>
            </a:r>
            <a:r>
              <a:rPr kumimoji="0" lang="en-US" altLang="zh-CN" smtClean="0"/>
              <a:t> </a:t>
            </a:r>
          </a:p>
        </p:txBody>
      </p:sp>
      <p:sp>
        <p:nvSpPr>
          <p:cNvPr id="177156" name="Text Box 4"/>
          <p:cNvSpPr txBox="1">
            <a:spLocks noChangeArrowheads="1"/>
          </p:cNvSpPr>
          <p:nvPr/>
        </p:nvSpPr>
        <p:spPr bwMode="auto">
          <a:xfrm>
            <a:off x="1187450" y="2349500"/>
            <a:ext cx="7848600" cy="335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zh-CN" sz="2000" smtClean="0">
                <a:solidFill>
                  <a:srgbClr val="6666FF"/>
                </a:solidFill>
              </a:rPr>
              <a:t>⑴ </a:t>
            </a:r>
            <a:r>
              <a:rPr kumimoji="0" lang="zh-CN" altLang="en-US" sz="2000" smtClean="0">
                <a:solidFill>
                  <a:srgbClr val="6666FF"/>
                </a:solidFill>
              </a:rPr>
              <a:t>数据共享</a:t>
            </a:r>
            <a:r>
              <a:rPr kumimoji="0" lang="en-US" altLang="zh-CN" sz="1800" smtClean="0"/>
              <a:t> </a:t>
            </a:r>
          </a:p>
          <a:p>
            <a:pPr eaLnBrk="1" hangingPunct="1">
              <a:defRPr/>
            </a:pPr>
            <a:r>
              <a:rPr kumimoji="0" lang="zh-CN" altLang="en-US" sz="1800" smtClean="0"/>
              <a:t>数据共享是指多个用户或应用程序可以同时存取数据而不相互影响。</a:t>
            </a:r>
            <a:r>
              <a:rPr kumimoji="0" lang="en-US" altLang="zh-CN" sz="1800" smtClean="0"/>
              <a:t>DBMS</a:t>
            </a:r>
            <a:r>
              <a:rPr kumimoji="0" lang="zh-CN" altLang="en-US" sz="1800" smtClean="0"/>
              <a:t>提供并发和协调机制，保证在多个应用程序同时访问、存取或操作数据库数据时，不产生任何冲突，从而保证数据不遭到破坏。</a:t>
            </a:r>
            <a:endParaRPr kumimoji="0" lang="en-US" altLang="zh-CN" sz="1800" smtClean="0"/>
          </a:p>
          <a:p>
            <a:pPr eaLnBrk="1" hangingPunct="1">
              <a:spcBef>
                <a:spcPct val="20000"/>
              </a:spcBef>
              <a:spcAft>
                <a:spcPct val="20000"/>
              </a:spcAft>
              <a:defRPr/>
            </a:pPr>
            <a:r>
              <a:rPr kumimoji="0" lang="en-US" altLang="zh-CN" sz="2000" smtClean="0">
                <a:solidFill>
                  <a:srgbClr val="6666FF"/>
                </a:solidFill>
              </a:rPr>
              <a:t>⑵ </a:t>
            </a:r>
            <a:r>
              <a:rPr kumimoji="0" lang="zh-CN" altLang="en-US" sz="2000" smtClean="0">
                <a:solidFill>
                  <a:srgbClr val="6666FF"/>
                </a:solidFill>
              </a:rPr>
              <a:t>减少数据冗余</a:t>
            </a:r>
            <a:endParaRPr kumimoji="0" lang="en-US" altLang="zh-CN" sz="2000" smtClean="0">
              <a:solidFill>
                <a:srgbClr val="6666FF"/>
              </a:solidFill>
            </a:endParaRPr>
          </a:p>
          <a:p>
            <a:pPr eaLnBrk="1" hangingPunct="1">
              <a:defRPr/>
            </a:pPr>
            <a:r>
              <a:rPr kumimoji="0" lang="zh-CN" altLang="en-US" sz="1800" smtClean="0"/>
              <a:t>数据冗余就是数据重复，数据冗余既浪费存储空间，又容易产生数据的不一致。在非数据库系统中，由于每个应用程序都有自己的数据文件，所以数据存在着大量的重复。</a:t>
            </a:r>
            <a:endParaRPr kumimoji="0" lang="en-US" altLang="zh-CN" sz="1800" smtClean="0"/>
          </a:p>
          <a:p>
            <a:pPr eaLnBrk="1" hangingPunct="1">
              <a:defRPr/>
            </a:pPr>
            <a:r>
              <a:rPr kumimoji="0" lang="zh-CN" altLang="en-US" sz="1800" smtClean="0"/>
              <a:t>数据库从全局观念来组织和存储数据，数据已经根据特定的数据模型结构化，在数据库中用户的逻辑数据文件和具体的物理数据文件不必一一对应，从而有效地节省了存储资源，减少了数据冗余，增强了数据的一致性。</a:t>
            </a:r>
          </a:p>
        </p:txBody>
      </p:sp>
      <p:sp>
        <p:nvSpPr>
          <p:cNvPr id="177157" name="Rectangle 5"/>
          <p:cNvSpPr>
            <a:spLocks noChangeArrowheads="1"/>
          </p:cNvSpPr>
          <p:nvPr/>
        </p:nvSpPr>
        <p:spPr bwMode="auto">
          <a:xfrm>
            <a:off x="468313" y="1844675"/>
            <a:ext cx="3959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 </a:t>
            </a:r>
            <a:r>
              <a:rPr lang="zh-CN" altLang="en-US" sz="2400">
                <a:latin typeface="Arial" panose="020B0604020202020204" pitchFamily="34" charset="0"/>
              </a:rPr>
              <a:t>数据库系统的特点</a:t>
            </a:r>
            <a:r>
              <a:rPr lang="en-US" altLang="zh-CN" sz="2400">
                <a:latin typeface="Arial" panose="020B0604020202020204" pitchFamily="34"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06852" name="Rectangle 4"/>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1. DataAdapter</a:t>
            </a:r>
            <a:r>
              <a:rPr lang="zh-CN" altLang="en-US" sz="2400">
                <a:latin typeface="Arial" panose="020B0604020202020204" pitchFamily="34" charset="0"/>
              </a:rPr>
              <a:t>对象</a:t>
            </a:r>
          </a:p>
        </p:txBody>
      </p:sp>
      <p:sp>
        <p:nvSpPr>
          <p:cNvPr id="206853" name="Text Box 5"/>
          <p:cNvSpPr txBox="1">
            <a:spLocks noChangeArrowheads="1"/>
          </p:cNvSpPr>
          <p:nvPr/>
        </p:nvSpPr>
        <p:spPr bwMode="auto">
          <a:xfrm>
            <a:off x="1187450" y="2349500"/>
            <a:ext cx="720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en-US" sz="2000" dirty="0" err="1" smtClean="0">
                <a:solidFill>
                  <a:srgbClr val="C00000"/>
                </a:solidFill>
              </a:rPr>
              <a:t>创建</a:t>
            </a:r>
            <a:r>
              <a:rPr kumimoji="0" lang="en-US" altLang="zh-CN" sz="2000" dirty="0" err="1" smtClean="0">
                <a:solidFill>
                  <a:srgbClr val="C00000"/>
                </a:solidFill>
              </a:rPr>
              <a:t>DataAdapter</a:t>
            </a:r>
            <a:r>
              <a:rPr kumimoji="0" lang="en-US" altLang="en-US" sz="2000" dirty="0" err="1" smtClean="0">
                <a:solidFill>
                  <a:srgbClr val="C00000"/>
                </a:solidFill>
              </a:rPr>
              <a:t>对象</a:t>
            </a:r>
            <a:r>
              <a:rPr kumimoji="0" lang="zh-CN" altLang="en-US" sz="2000" dirty="0" smtClean="0">
                <a:solidFill>
                  <a:srgbClr val="C00000"/>
                </a:solidFill>
              </a:rPr>
              <a:t>：</a:t>
            </a:r>
          </a:p>
        </p:txBody>
      </p:sp>
      <p:sp>
        <p:nvSpPr>
          <p:cNvPr id="206854" name="Text Box 6"/>
          <p:cNvSpPr txBox="1">
            <a:spLocks noChangeArrowheads="1"/>
          </p:cNvSpPr>
          <p:nvPr/>
        </p:nvSpPr>
        <p:spPr bwMode="auto">
          <a:xfrm>
            <a:off x="1187450" y="2805113"/>
            <a:ext cx="7848600" cy="167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5000"/>
              </a:spcAft>
              <a:defRPr/>
            </a:pPr>
            <a:r>
              <a:rPr kumimoji="0" lang="zh-CN" altLang="en-US" sz="1800" dirty="0" smtClean="0"/>
              <a:t>创建</a:t>
            </a:r>
            <a:r>
              <a:rPr kumimoji="0" lang="da-DK" altLang="zh-CN" sz="1800" dirty="0" smtClean="0"/>
              <a:t>DataAdapter</a:t>
            </a:r>
            <a:r>
              <a:rPr kumimoji="0" lang="zh-CN" altLang="da-DK" sz="1800" dirty="0" smtClean="0"/>
              <a:t>对象的常用方法有以下</a:t>
            </a:r>
            <a:r>
              <a:rPr kumimoji="0" lang="da-DK" altLang="zh-CN" sz="1800" dirty="0" smtClean="0"/>
              <a:t>2</a:t>
            </a:r>
            <a:r>
              <a:rPr kumimoji="0" lang="zh-CN" altLang="da-DK" sz="1800" dirty="0" smtClean="0"/>
              <a:t>种（以</a:t>
            </a:r>
            <a:r>
              <a:rPr kumimoji="0" lang="da-DK" altLang="zh-CN" sz="1800" dirty="0" smtClean="0"/>
              <a:t>SqlDataAdapter</a:t>
            </a:r>
            <a:r>
              <a:rPr kumimoji="0" lang="zh-CN" altLang="da-DK" sz="1800" dirty="0" smtClean="0"/>
              <a:t>为例）：</a:t>
            </a:r>
          </a:p>
          <a:p>
            <a:pPr eaLnBrk="1" hangingPunct="1">
              <a:defRPr/>
            </a:pPr>
            <a:r>
              <a:rPr kumimoji="0" lang="da-DK" altLang="zh-CN" sz="1500" dirty="0" smtClean="0">
                <a:solidFill>
                  <a:srgbClr val="CC6600"/>
                </a:solidFill>
              </a:rPr>
              <a:t>SqlCommand </a:t>
            </a:r>
            <a:r>
              <a:rPr kumimoji="0" lang="zh-CN" altLang="da-DK" sz="1500" dirty="0" smtClean="0">
                <a:solidFill>
                  <a:srgbClr val="CC6600"/>
                </a:solidFill>
              </a:rPr>
              <a:t>命令对象名 </a:t>
            </a:r>
            <a:r>
              <a:rPr kumimoji="0" lang="da-DK" altLang="zh-CN" sz="1500" dirty="0" smtClean="0">
                <a:solidFill>
                  <a:srgbClr val="CC6600"/>
                </a:solidFill>
              </a:rPr>
              <a:t>= new SqlCommand(Select</a:t>
            </a:r>
            <a:r>
              <a:rPr kumimoji="0" lang="zh-CN" altLang="da-DK" sz="1500" dirty="0" smtClean="0">
                <a:solidFill>
                  <a:srgbClr val="CC6600"/>
                </a:solidFill>
              </a:rPr>
              <a:t>命令文本</a:t>
            </a:r>
            <a:r>
              <a:rPr kumimoji="0" lang="da-DK" altLang="zh-CN" sz="1500" dirty="0" smtClean="0">
                <a:solidFill>
                  <a:srgbClr val="CC6600"/>
                </a:solidFill>
              </a:rPr>
              <a:t>, </a:t>
            </a:r>
            <a:r>
              <a:rPr kumimoji="0" lang="zh-CN" altLang="da-DK" sz="1500" dirty="0" smtClean="0">
                <a:solidFill>
                  <a:srgbClr val="CC6600"/>
                </a:solidFill>
              </a:rPr>
              <a:t>连接对象名</a:t>
            </a:r>
            <a:r>
              <a:rPr kumimoji="0" lang="da-DK" altLang="zh-CN" sz="1500" dirty="0" smtClean="0">
                <a:solidFill>
                  <a:srgbClr val="CC6600"/>
                </a:solidFill>
              </a:rPr>
              <a:t>);</a:t>
            </a:r>
          </a:p>
          <a:p>
            <a:pPr eaLnBrk="1" hangingPunct="1">
              <a:defRPr/>
            </a:pPr>
            <a:r>
              <a:rPr kumimoji="0" lang="da-DK" altLang="zh-CN" sz="1500" dirty="0" smtClean="0">
                <a:solidFill>
                  <a:srgbClr val="CC6600"/>
                </a:solidFill>
              </a:rPr>
              <a:t>SqlDataAdapter </a:t>
            </a:r>
            <a:r>
              <a:rPr kumimoji="0" lang="zh-CN" altLang="da-DK" sz="1500" dirty="0" smtClean="0">
                <a:solidFill>
                  <a:srgbClr val="CC6600"/>
                </a:solidFill>
              </a:rPr>
              <a:t>数据适配器对象名 </a:t>
            </a:r>
            <a:r>
              <a:rPr kumimoji="0" lang="da-DK" altLang="zh-CN" sz="1500" dirty="0" smtClean="0">
                <a:solidFill>
                  <a:srgbClr val="CC6600"/>
                </a:solidFill>
              </a:rPr>
              <a:t>= new SqlDataAdapter (</a:t>
            </a:r>
            <a:r>
              <a:rPr kumimoji="0" lang="zh-CN" altLang="da-DK" sz="1500" dirty="0" smtClean="0">
                <a:solidFill>
                  <a:srgbClr val="CC6600"/>
                </a:solidFill>
              </a:rPr>
              <a:t>命令对象名</a:t>
            </a:r>
            <a:r>
              <a:rPr kumimoji="0" lang="da-DK" altLang="zh-CN" sz="1500" dirty="0" smtClean="0">
                <a:solidFill>
                  <a:srgbClr val="CC6600"/>
                </a:solidFill>
              </a:rPr>
              <a:t>);</a:t>
            </a:r>
          </a:p>
          <a:p>
            <a:pPr eaLnBrk="1" hangingPunct="1">
              <a:spcBef>
                <a:spcPct val="50000"/>
              </a:spcBef>
              <a:spcAft>
                <a:spcPct val="50000"/>
              </a:spcAft>
              <a:defRPr/>
            </a:pPr>
            <a:r>
              <a:rPr kumimoji="0" lang="zh-CN" altLang="da-DK" sz="1800" dirty="0" smtClean="0"/>
              <a:t>或</a:t>
            </a:r>
            <a:endParaRPr kumimoji="0" lang="en-US" altLang="zh-CN" sz="1800" dirty="0" smtClean="0"/>
          </a:p>
          <a:p>
            <a:pPr eaLnBrk="1" hangingPunct="1">
              <a:defRPr/>
            </a:pPr>
            <a:r>
              <a:rPr kumimoji="0" lang="en-US" altLang="zh-CN" sz="1500" dirty="0" err="1" smtClean="0">
                <a:solidFill>
                  <a:srgbClr val="CC6600"/>
                </a:solidFill>
              </a:rPr>
              <a:t>SqlDataAdapter</a:t>
            </a:r>
            <a:r>
              <a:rPr kumimoji="0" lang="en-US" altLang="zh-CN" sz="1500" dirty="0" smtClean="0">
                <a:solidFill>
                  <a:srgbClr val="CC6600"/>
                </a:solidFill>
              </a:rPr>
              <a:t> </a:t>
            </a:r>
            <a:r>
              <a:rPr kumimoji="0" lang="zh-CN" altLang="en-US" sz="1500" dirty="0" smtClean="0">
                <a:solidFill>
                  <a:srgbClr val="CC6600"/>
                </a:solidFill>
              </a:rPr>
              <a:t>数据适配器对象名</a:t>
            </a:r>
            <a:r>
              <a:rPr kumimoji="0" lang="en-US" altLang="zh-CN" sz="1500" dirty="0" smtClean="0">
                <a:solidFill>
                  <a:srgbClr val="CC6600"/>
                </a:solidFill>
              </a:rPr>
              <a:t> = new </a:t>
            </a:r>
            <a:r>
              <a:rPr kumimoji="0" lang="en-US" altLang="zh-CN" sz="1500" dirty="0" err="1" smtClean="0">
                <a:solidFill>
                  <a:srgbClr val="CC6600"/>
                </a:solidFill>
              </a:rPr>
              <a:t>SqlDataAdapter</a:t>
            </a:r>
            <a:r>
              <a:rPr kumimoji="0" lang="en-US" altLang="zh-CN" sz="1500" dirty="0" smtClean="0">
                <a:solidFill>
                  <a:srgbClr val="CC6600"/>
                </a:solidFill>
              </a:rPr>
              <a:t> (Select</a:t>
            </a:r>
            <a:r>
              <a:rPr kumimoji="0" lang="zh-CN" altLang="en-US" sz="1500" dirty="0" smtClean="0">
                <a:solidFill>
                  <a:srgbClr val="CC6600"/>
                </a:solidFill>
              </a:rPr>
              <a:t>命令文本</a:t>
            </a:r>
            <a:r>
              <a:rPr kumimoji="0" lang="en-US" altLang="zh-CN" sz="1500" dirty="0" smtClean="0">
                <a:solidFill>
                  <a:srgbClr val="CC6600"/>
                </a:solidFill>
              </a:rPr>
              <a:t>, </a:t>
            </a:r>
            <a:r>
              <a:rPr kumimoji="0" lang="zh-CN" altLang="en-US" sz="1500" dirty="0" smtClean="0">
                <a:solidFill>
                  <a:srgbClr val="CC6600"/>
                </a:solidFill>
              </a:rPr>
              <a:t>连接对象名</a:t>
            </a:r>
            <a:r>
              <a:rPr kumimoji="0" lang="en-US" altLang="zh-CN" sz="1500" dirty="0" smtClean="0">
                <a:solidFill>
                  <a:srgbClr val="CC6600"/>
                </a:solidFill>
              </a:rPr>
              <a:t>); </a:t>
            </a:r>
          </a:p>
        </p:txBody>
      </p:sp>
      <p:sp>
        <p:nvSpPr>
          <p:cNvPr id="206856" name="Text Box 8"/>
          <p:cNvSpPr txBox="1">
            <a:spLocks noChangeArrowheads="1"/>
          </p:cNvSpPr>
          <p:nvPr/>
        </p:nvSpPr>
        <p:spPr bwMode="auto">
          <a:xfrm>
            <a:off x="1187450" y="4581525"/>
            <a:ext cx="172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zh-CN" altLang="en-US" sz="2000" smtClean="0"/>
              <a:t>例如：</a:t>
            </a:r>
            <a:r>
              <a:rPr kumimoji="0" lang="en-US" altLang="zh-CN" sz="2000" smtClean="0"/>
              <a:t> </a:t>
            </a:r>
          </a:p>
        </p:txBody>
      </p:sp>
      <p:pic>
        <p:nvPicPr>
          <p:cNvPr id="4301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5157788"/>
            <a:ext cx="62769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468313" y="1268413"/>
            <a:ext cx="74882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
              <a:defRPr kumimoji="1" sz="2000">
                <a:solidFill>
                  <a:schemeClr val="tx1"/>
                </a:solidFill>
                <a:latin typeface="+mn-lt"/>
                <a:ea typeface="+mn-ea"/>
              </a:defRPr>
            </a:lvl3pPr>
            <a:lvl4pPr marL="1600200" indent="-228600" algn="l" rtl="0" eaLnBrk="0" fontAlgn="base" hangingPunct="0">
              <a:spcBef>
                <a:spcPct val="20000"/>
              </a:spcBef>
              <a:spcAft>
                <a:spcPct val="0"/>
              </a:spcAft>
              <a:buSzPct val="60000"/>
              <a:buFont typeface="Wingdings 2" pitchFamily="18" charset="2"/>
              <a:buChar char=""/>
              <a:defRPr kumimoji="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kumimoji="1" sz="1600">
                <a:solidFill>
                  <a:schemeClr val="tx1"/>
                </a:solidFill>
                <a:latin typeface="+mn-lt"/>
                <a:ea typeface="+mn-ea"/>
              </a:defRPr>
            </a:lvl5pPr>
            <a:lvl6pPr marL="2514600" indent="-228600" algn="l" rtl="0" fontAlgn="base">
              <a:spcBef>
                <a:spcPct val="20000"/>
              </a:spcBef>
              <a:spcAft>
                <a:spcPct val="0"/>
              </a:spcAft>
              <a:buFont typeface="Wingdings" charset="0"/>
              <a:buChar char="§"/>
              <a:defRPr sz="1600">
                <a:solidFill>
                  <a:schemeClr val="tx1"/>
                </a:solidFill>
                <a:latin typeface="+mn-lt"/>
                <a:ea typeface="+mn-ea"/>
              </a:defRPr>
            </a:lvl6pPr>
            <a:lvl7pPr marL="2971800" indent="-228600" algn="l" rtl="0" fontAlgn="base">
              <a:spcBef>
                <a:spcPct val="20000"/>
              </a:spcBef>
              <a:spcAft>
                <a:spcPct val="0"/>
              </a:spcAft>
              <a:buFont typeface="Wingdings" charset="0"/>
              <a:buChar char="§"/>
              <a:defRPr sz="1600">
                <a:solidFill>
                  <a:schemeClr val="tx1"/>
                </a:solidFill>
                <a:latin typeface="+mn-lt"/>
                <a:ea typeface="+mn-ea"/>
              </a:defRPr>
            </a:lvl7pPr>
            <a:lvl8pPr marL="3429000" indent="-228600" algn="l" rtl="0" fontAlgn="base">
              <a:spcBef>
                <a:spcPct val="20000"/>
              </a:spcBef>
              <a:spcAft>
                <a:spcPct val="0"/>
              </a:spcAft>
              <a:buFont typeface="Wingdings" charset="0"/>
              <a:buChar char="§"/>
              <a:defRPr sz="1600">
                <a:solidFill>
                  <a:schemeClr val="tx1"/>
                </a:solidFill>
                <a:latin typeface="+mn-lt"/>
                <a:ea typeface="+mn-ea"/>
              </a:defRPr>
            </a:lvl8pPr>
            <a:lvl9pPr marL="3886200" indent="-228600" algn="l" rtl="0" fontAlgn="base">
              <a:spcBef>
                <a:spcPct val="20000"/>
              </a:spcBef>
              <a:spcAft>
                <a:spcPct val="0"/>
              </a:spcAft>
              <a:buFont typeface="Wingdings" charset="0"/>
              <a:buChar char="§"/>
              <a:defRPr sz="1600">
                <a:solidFill>
                  <a:schemeClr val="tx1"/>
                </a:solidFill>
                <a:latin typeface="+mn-lt"/>
                <a:ea typeface="+mn-ea"/>
              </a:defRPr>
            </a:lvl9pPr>
          </a:lstStyle>
          <a:p>
            <a:pPr eaLnBrk="1" hangingPunct="1">
              <a:lnSpc>
                <a:spcPct val="90000"/>
              </a:lnSpc>
              <a:spcAft>
                <a:spcPct val="20000"/>
              </a:spcAft>
              <a:buFont typeface="Wingdings" charset="0"/>
              <a:buChar char="§"/>
              <a:defRPr/>
            </a:pPr>
            <a:r>
              <a:rPr kumimoji="0" lang="en-US" kern="0" smtClean="0">
                <a:cs typeface="宋体" charset="0"/>
              </a:rPr>
              <a:t>10.4.3 ADO.NET脱机模式的数据存取</a:t>
            </a:r>
            <a:endParaRPr kumimoji="0" lang="zh-CN" altLang="en-US" kern="0" smtClean="0">
              <a:cs typeface="宋体"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07876" name="Rectangle 4"/>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 DataSet</a:t>
            </a:r>
            <a:r>
              <a:rPr lang="zh-CN" altLang="en-US" sz="2400">
                <a:latin typeface="Arial" panose="020B0604020202020204" pitchFamily="34" charset="0"/>
              </a:rPr>
              <a:t>对象</a:t>
            </a:r>
          </a:p>
        </p:txBody>
      </p:sp>
      <p:sp>
        <p:nvSpPr>
          <p:cNvPr id="207877" name="Text Box 5"/>
          <p:cNvSpPr txBox="1">
            <a:spLocks noChangeArrowheads="1"/>
          </p:cNvSpPr>
          <p:nvPr/>
        </p:nvSpPr>
        <p:spPr bwMode="auto">
          <a:xfrm>
            <a:off x="1187450" y="2349500"/>
            <a:ext cx="7200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dirty="0" err="1" smtClean="0"/>
              <a:t>DataSet</a:t>
            </a:r>
            <a:r>
              <a:rPr kumimoji="0" lang="zh-CN" altLang="en-US" sz="2000" dirty="0" smtClean="0"/>
              <a:t>对象是一个存储在客户端内存中的临时数据库，客户端的所有存取操作都是对</a:t>
            </a:r>
            <a:r>
              <a:rPr kumimoji="0" lang="en-US" altLang="zh-CN" sz="2000" dirty="0" err="1" smtClean="0"/>
              <a:t>DataSet</a:t>
            </a:r>
            <a:r>
              <a:rPr kumimoji="0" lang="zh-CN" altLang="en-US" sz="2000" dirty="0" smtClean="0"/>
              <a:t>对象进行的。</a:t>
            </a:r>
          </a:p>
        </p:txBody>
      </p:sp>
      <p:sp>
        <p:nvSpPr>
          <p:cNvPr id="207878" name="Text Box 6"/>
          <p:cNvSpPr txBox="1">
            <a:spLocks noChangeArrowheads="1"/>
          </p:cNvSpPr>
          <p:nvPr/>
        </p:nvSpPr>
        <p:spPr bwMode="auto">
          <a:xfrm>
            <a:off x="1187450" y="3113088"/>
            <a:ext cx="7056438"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5000"/>
              </a:spcAft>
              <a:defRPr/>
            </a:pPr>
            <a:r>
              <a:rPr kumimoji="0" lang="zh-CN" altLang="da-DK" sz="2000" dirty="0" smtClean="0"/>
              <a:t>创建</a:t>
            </a:r>
            <a:r>
              <a:rPr kumimoji="0" lang="en-US" altLang="zh-CN" sz="2000" dirty="0" err="1" smtClean="0"/>
              <a:t>DataSet</a:t>
            </a:r>
            <a:r>
              <a:rPr kumimoji="0" lang="zh-CN" altLang="en-US" sz="2000" dirty="0" smtClean="0"/>
              <a:t>对象：</a:t>
            </a:r>
            <a:endParaRPr kumimoji="0" lang="en-US" altLang="zh-CN" sz="2000" dirty="0" smtClean="0"/>
          </a:p>
          <a:p>
            <a:pPr eaLnBrk="1" hangingPunct="1">
              <a:defRPr/>
            </a:pPr>
            <a:r>
              <a:rPr kumimoji="0" lang="en-US" altLang="zh-CN" sz="2000" dirty="0" err="1" smtClean="0">
                <a:solidFill>
                  <a:srgbClr val="CC6600"/>
                </a:solidFill>
              </a:rPr>
              <a:t>DataSet</a:t>
            </a:r>
            <a:r>
              <a:rPr kumimoji="0" lang="en-US" altLang="zh-CN" sz="2000" dirty="0" smtClean="0">
                <a:solidFill>
                  <a:srgbClr val="CC6600"/>
                </a:solidFill>
              </a:rPr>
              <a:t> </a:t>
            </a:r>
            <a:r>
              <a:rPr kumimoji="0" lang="zh-CN" altLang="en-US" sz="2000" dirty="0" smtClean="0">
                <a:solidFill>
                  <a:srgbClr val="CC6600"/>
                </a:solidFill>
              </a:rPr>
              <a:t>数据集对象名</a:t>
            </a:r>
            <a:r>
              <a:rPr kumimoji="0" lang="en-US" altLang="zh-CN" sz="2000" dirty="0" smtClean="0">
                <a:solidFill>
                  <a:srgbClr val="CC6600"/>
                </a:solidFill>
              </a:rPr>
              <a:t> = new </a:t>
            </a:r>
            <a:r>
              <a:rPr kumimoji="0" lang="en-US" altLang="zh-CN" sz="2000" dirty="0" err="1" smtClean="0">
                <a:solidFill>
                  <a:srgbClr val="CC6600"/>
                </a:solidFill>
              </a:rPr>
              <a:t>DataSet</a:t>
            </a:r>
            <a:r>
              <a:rPr kumimoji="0" lang="en-US" altLang="zh-CN" sz="2000" dirty="0" smtClean="0">
                <a:solidFill>
                  <a:srgbClr val="CC6600"/>
                </a:solidFill>
              </a:rPr>
              <a:t>();</a:t>
            </a:r>
          </a:p>
        </p:txBody>
      </p:sp>
      <p:sp>
        <p:nvSpPr>
          <p:cNvPr id="207879" name="Text Box 7"/>
          <p:cNvSpPr txBox="1">
            <a:spLocks noChangeArrowheads="1"/>
          </p:cNvSpPr>
          <p:nvPr/>
        </p:nvSpPr>
        <p:spPr bwMode="auto">
          <a:xfrm>
            <a:off x="1187450" y="3933825"/>
            <a:ext cx="7777163"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zh-CN" altLang="en-US" sz="2000" dirty="0" smtClean="0">
                <a:solidFill>
                  <a:schemeClr val="tx2"/>
                </a:solidFill>
              </a:rPr>
              <a:t>一个</a:t>
            </a:r>
            <a:r>
              <a:rPr kumimoji="0" lang="en-US" altLang="zh-CN" sz="2000" dirty="0" err="1" smtClean="0">
                <a:solidFill>
                  <a:schemeClr val="tx2"/>
                </a:solidFill>
              </a:rPr>
              <a:t>DataSet</a:t>
            </a:r>
            <a:r>
              <a:rPr kumimoji="0" lang="zh-CN" altLang="en-US" sz="2000" dirty="0" smtClean="0">
                <a:solidFill>
                  <a:schemeClr val="tx2"/>
                </a:solidFill>
              </a:rPr>
              <a:t>对象可以拥有多个</a:t>
            </a:r>
            <a:r>
              <a:rPr kumimoji="0" lang="en-US" altLang="zh-CN" sz="2000" dirty="0" err="1" smtClean="0">
                <a:solidFill>
                  <a:schemeClr val="tx2"/>
                </a:solidFill>
              </a:rPr>
              <a:t>DataTable</a:t>
            </a:r>
            <a:r>
              <a:rPr kumimoji="0" lang="zh-CN" altLang="en-US" sz="2000" dirty="0" smtClean="0">
                <a:solidFill>
                  <a:schemeClr val="tx2"/>
                </a:solidFill>
              </a:rPr>
              <a:t>和</a:t>
            </a:r>
            <a:r>
              <a:rPr kumimoji="0" lang="en-US" altLang="zh-CN" sz="2000" dirty="0" err="1" smtClean="0">
                <a:solidFill>
                  <a:schemeClr val="tx2"/>
                </a:solidFill>
              </a:rPr>
              <a:t>DataRelation</a:t>
            </a:r>
            <a:r>
              <a:rPr kumimoji="0" lang="zh-CN" altLang="en-US" sz="2000" dirty="0" smtClean="0">
                <a:solidFill>
                  <a:schemeClr val="tx2"/>
                </a:solidFill>
              </a:rPr>
              <a:t>对象。</a:t>
            </a:r>
            <a:r>
              <a:rPr kumimoji="0" lang="en-US" altLang="zh-CN" sz="2000" dirty="0" err="1" smtClean="0">
                <a:solidFill>
                  <a:schemeClr val="tx2"/>
                </a:solidFill>
              </a:rPr>
              <a:t>DataTable</a:t>
            </a:r>
            <a:r>
              <a:rPr kumimoji="0" lang="zh-CN" altLang="en-US" sz="2000" dirty="0" smtClean="0">
                <a:solidFill>
                  <a:schemeClr val="tx2"/>
                </a:solidFill>
              </a:rPr>
              <a:t>对象相当于数据库中的表，</a:t>
            </a:r>
            <a:r>
              <a:rPr kumimoji="0" lang="en-US" altLang="zh-CN" sz="2000" dirty="0" err="1" smtClean="0">
                <a:solidFill>
                  <a:schemeClr val="tx2"/>
                </a:solidFill>
              </a:rPr>
              <a:t>DataRelation</a:t>
            </a:r>
            <a:r>
              <a:rPr kumimoji="0" lang="zh-CN" altLang="en-US" sz="2000" dirty="0" smtClean="0">
                <a:solidFill>
                  <a:schemeClr val="tx2"/>
                </a:solidFill>
              </a:rPr>
              <a:t>对象相当于数据库中的关系，用来建立</a:t>
            </a:r>
            <a:r>
              <a:rPr kumimoji="0" lang="en-US" altLang="zh-CN" sz="2000" dirty="0" err="1" smtClean="0">
                <a:solidFill>
                  <a:schemeClr val="tx2"/>
                </a:solidFill>
              </a:rPr>
              <a:t>DataTable</a:t>
            </a:r>
            <a:r>
              <a:rPr kumimoji="0" lang="zh-CN" altLang="en-US" sz="2000" dirty="0" smtClean="0">
                <a:solidFill>
                  <a:schemeClr val="tx2"/>
                </a:solidFill>
              </a:rPr>
              <a:t>与</a:t>
            </a:r>
            <a:r>
              <a:rPr kumimoji="0" lang="en-US" altLang="zh-CN" sz="2000" dirty="0" err="1" smtClean="0">
                <a:solidFill>
                  <a:schemeClr val="tx2"/>
                </a:solidFill>
              </a:rPr>
              <a:t>DataTable</a:t>
            </a:r>
            <a:r>
              <a:rPr kumimoji="0" lang="zh-CN" altLang="en-US" sz="2000" dirty="0" smtClean="0">
                <a:solidFill>
                  <a:schemeClr val="tx2"/>
                </a:solidFill>
              </a:rPr>
              <a:t>间的父子关系。</a:t>
            </a:r>
            <a:endParaRPr kumimoji="0" lang="en-US" altLang="zh-CN" sz="2000" dirty="0" smtClean="0">
              <a:solidFill>
                <a:schemeClr val="tx2"/>
              </a:solidFill>
            </a:endParaRPr>
          </a:p>
          <a:p>
            <a:pPr eaLnBrk="1" hangingPunct="1">
              <a:defRPr/>
            </a:pPr>
            <a:r>
              <a:rPr kumimoji="0" lang="en-US" altLang="zh-CN" sz="2000" dirty="0" err="1" smtClean="0">
                <a:solidFill>
                  <a:schemeClr val="tx2"/>
                </a:solidFill>
              </a:rPr>
              <a:t>DataSet</a:t>
            </a:r>
            <a:r>
              <a:rPr kumimoji="0" lang="zh-CN" altLang="en-US" sz="2000" dirty="0" smtClean="0">
                <a:solidFill>
                  <a:schemeClr val="tx2"/>
                </a:solidFill>
              </a:rPr>
              <a:t>对象通过</a:t>
            </a:r>
            <a:r>
              <a:rPr kumimoji="0" lang="en-US" altLang="zh-CN" sz="2000" dirty="0" smtClean="0">
                <a:solidFill>
                  <a:schemeClr val="tx2"/>
                </a:solidFill>
              </a:rPr>
              <a:t>Tables</a:t>
            </a:r>
            <a:r>
              <a:rPr kumimoji="0" lang="zh-CN" altLang="en-US" sz="2000" dirty="0" smtClean="0">
                <a:solidFill>
                  <a:schemeClr val="tx2"/>
                </a:solidFill>
              </a:rPr>
              <a:t>属性和</a:t>
            </a:r>
            <a:r>
              <a:rPr kumimoji="0" lang="en-US" altLang="zh-CN" sz="2000" dirty="0" smtClean="0">
                <a:solidFill>
                  <a:schemeClr val="tx2"/>
                </a:solidFill>
              </a:rPr>
              <a:t>Relations</a:t>
            </a:r>
            <a:r>
              <a:rPr kumimoji="0" lang="zh-CN" altLang="en-US" sz="2000" dirty="0" smtClean="0">
                <a:solidFill>
                  <a:schemeClr val="tx2"/>
                </a:solidFill>
              </a:rPr>
              <a:t>属性管理</a:t>
            </a:r>
            <a:r>
              <a:rPr kumimoji="0" lang="en-US" altLang="zh-CN" sz="2000" dirty="0" err="1" smtClean="0">
                <a:solidFill>
                  <a:schemeClr val="tx2"/>
                </a:solidFill>
              </a:rPr>
              <a:t>DataTable</a:t>
            </a:r>
            <a:r>
              <a:rPr kumimoji="0" lang="zh-CN" altLang="en-US" sz="2000" dirty="0" smtClean="0">
                <a:solidFill>
                  <a:schemeClr val="tx2"/>
                </a:solidFill>
              </a:rPr>
              <a:t>和</a:t>
            </a:r>
            <a:r>
              <a:rPr kumimoji="0" lang="en-US" altLang="zh-CN" sz="2000" dirty="0" err="1" smtClean="0">
                <a:solidFill>
                  <a:schemeClr val="tx2"/>
                </a:solidFill>
              </a:rPr>
              <a:t>DataRelation</a:t>
            </a:r>
            <a:r>
              <a:rPr kumimoji="0" lang="zh-CN" altLang="en-US" sz="2000" dirty="0" smtClean="0">
                <a:solidFill>
                  <a:schemeClr val="tx2"/>
                </a:solidFill>
              </a:rPr>
              <a:t>对象。</a:t>
            </a:r>
            <a:r>
              <a:rPr kumimoji="0" lang="en-US" altLang="zh-CN" sz="2000" dirty="0" smtClean="0">
                <a:solidFill>
                  <a:schemeClr val="tx2"/>
                </a:solidFill>
              </a:rPr>
              <a:t>Tables</a:t>
            </a:r>
            <a:r>
              <a:rPr kumimoji="0" lang="zh-CN" altLang="en-US" sz="2000" dirty="0" smtClean="0">
                <a:solidFill>
                  <a:schemeClr val="tx2"/>
                </a:solidFill>
              </a:rPr>
              <a:t>属性是</a:t>
            </a:r>
            <a:r>
              <a:rPr kumimoji="0" lang="en-US" altLang="zh-CN" sz="2000" dirty="0" err="1" smtClean="0">
                <a:solidFill>
                  <a:schemeClr val="tx2"/>
                </a:solidFill>
              </a:rPr>
              <a:t>DataSet</a:t>
            </a:r>
            <a:r>
              <a:rPr kumimoji="0" lang="zh-CN" altLang="en-US" sz="2000" dirty="0" smtClean="0">
                <a:solidFill>
                  <a:schemeClr val="tx2"/>
                </a:solidFill>
              </a:rPr>
              <a:t>中数据表的集合，是一个</a:t>
            </a:r>
            <a:r>
              <a:rPr kumimoji="0" lang="en-US" altLang="zh-CN" sz="2000" dirty="0" err="1" smtClean="0">
                <a:solidFill>
                  <a:schemeClr val="tx2"/>
                </a:solidFill>
              </a:rPr>
              <a:t>DataTableCollection</a:t>
            </a:r>
            <a:r>
              <a:rPr kumimoji="0" lang="zh-CN" altLang="en-US" sz="2000" dirty="0" smtClean="0">
                <a:solidFill>
                  <a:schemeClr val="tx2"/>
                </a:solidFill>
              </a:rPr>
              <a:t>集合类，通过</a:t>
            </a:r>
            <a:r>
              <a:rPr kumimoji="0" lang="en-US" altLang="zh-CN" sz="2000" dirty="0" smtClean="0">
                <a:solidFill>
                  <a:schemeClr val="tx2"/>
                </a:solidFill>
              </a:rPr>
              <a:t>Add</a:t>
            </a:r>
            <a:r>
              <a:rPr kumimoji="0" lang="zh-CN" altLang="en-US" sz="2000" dirty="0" smtClean="0">
                <a:solidFill>
                  <a:schemeClr val="tx2"/>
                </a:solidFill>
              </a:rPr>
              <a:t>、</a:t>
            </a:r>
            <a:r>
              <a:rPr kumimoji="0" lang="en-US" altLang="zh-CN" sz="2000" dirty="0" smtClean="0">
                <a:solidFill>
                  <a:schemeClr val="tx2"/>
                </a:solidFill>
              </a:rPr>
              <a:t>Remove</a:t>
            </a:r>
            <a:r>
              <a:rPr kumimoji="0" lang="zh-CN" altLang="en-US" sz="2000" dirty="0" smtClean="0">
                <a:solidFill>
                  <a:schemeClr val="tx2"/>
                </a:solidFill>
              </a:rPr>
              <a:t>等方法可以添加、删除</a:t>
            </a:r>
            <a:r>
              <a:rPr kumimoji="0" lang="en-US" altLang="zh-CN" sz="2000" dirty="0" err="1" smtClean="0">
                <a:solidFill>
                  <a:schemeClr val="tx2"/>
                </a:solidFill>
              </a:rPr>
              <a:t>DataTable</a:t>
            </a:r>
            <a:r>
              <a:rPr kumimoji="0" lang="zh-CN" altLang="en-US" sz="2000" dirty="0" smtClean="0">
                <a:solidFill>
                  <a:schemeClr val="tx2"/>
                </a:solidFill>
              </a:rPr>
              <a:t>对象；</a:t>
            </a:r>
            <a:r>
              <a:rPr kumimoji="0" lang="en-US" altLang="zh-CN" sz="2000" dirty="0" smtClean="0">
                <a:solidFill>
                  <a:schemeClr val="tx2"/>
                </a:solidFill>
              </a:rPr>
              <a:t>Relations</a:t>
            </a:r>
            <a:r>
              <a:rPr kumimoji="0" lang="zh-CN" altLang="en-US" sz="2000" dirty="0" smtClean="0">
                <a:solidFill>
                  <a:schemeClr val="tx2"/>
                </a:solidFill>
              </a:rPr>
              <a:t>属性是</a:t>
            </a:r>
            <a:r>
              <a:rPr kumimoji="0" lang="en-US" altLang="zh-CN" sz="2000" dirty="0" err="1" smtClean="0">
                <a:solidFill>
                  <a:schemeClr val="tx2"/>
                </a:solidFill>
              </a:rPr>
              <a:t>DataSet</a:t>
            </a:r>
            <a:r>
              <a:rPr kumimoji="0" lang="zh-CN" altLang="en-US" sz="2000" dirty="0" smtClean="0">
                <a:solidFill>
                  <a:schemeClr val="tx2"/>
                </a:solidFill>
              </a:rPr>
              <a:t>中关系的集合，是一个</a:t>
            </a:r>
            <a:r>
              <a:rPr kumimoji="0" lang="en-US" altLang="zh-CN" sz="2000" dirty="0" err="1" smtClean="0">
                <a:solidFill>
                  <a:schemeClr val="tx2"/>
                </a:solidFill>
              </a:rPr>
              <a:t>DataRelationCollection</a:t>
            </a:r>
            <a:r>
              <a:rPr kumimoji="0" lang="zh-CN" altLang="en-US" sz="2000" dirty="0" smtClean="0">
                <a:solidFill>
                  <a:schemeClr val="tx2"/>
                </a:solidFill>
              </a:rPr>
              <a:t>集合类，通过</a:t>
            </a:r>
            <a:r>
              <a:rPr kumimoji="0" lang="en-US" altLang="zh-CN" sz="2000" dirty="0" smtClean="0">
                <a:solidFill>
                  <a:schemeClr val="tx2"/>
                </a:solidFill>
              </a:rPr>
              <a:t>Add</a:t>
            </a:r>
            <a:r>
              <a:rPr kumimoji="0" lang="zh-CN" altLang="en-US" sz="2000" dirty="0" smtClean="0">
                <a:solidFill>
                  <a:schemeClr val="tx2"/>
                </a:solidFill>
              </a:rPr>
              <a:t>、</a:t>
            </a:r>
            <a:r>
              <a:rPr kumimoji="0" lang="en-US" altLang="zh-CN" sz="2000" dirty="0" smtClean="0">
                <a:solidFill>
                  <a:schemeClr val="tx2"/>
                </a:solidFill>
              </a:rPr>
              <a:t>Remove</a:t>
            </a:r>
            <a:r>
              <a:rPr kumimoji="0" lang="zh-CN" altLang="en-US" sz="2000" dirty="0" smtClean="0">
                <a:solidFill>
                  <a:schemeClr val="tx2"/>
                </a:solidFill>
              </a:rPr>
              <a:t>等方法可以添加、删除</a:t>
            </a:r>
            <a:r>
              <a:rPr kumimoji="0" lang="en-US" altLang="zh-CN" sz="2000" dirty="0" err="1" smtClean="0">
                <a:solidFill>
                  <a:schemeClr val="tx2"/>
                </a:solidFill>
              </a:rPr>
              <a:t>DataRelation</a:t>
            </a:r>
            <a:r>
              <a:rPr kumimoji="0" lang="zh-CN" altLang="en-US" sz="2000" dirty="0" smtClean="0">
                <a:solidFill>
                  <a:schemeClr val="tx2"/>
                </a:solidFill>
              </a:rPr>
              <a:t>对象。</a:t>
            </a:r>
            <a:r>
              <a:rPr kumimoji="0" lang="en-US" altLang="zh-CN" sz="2000" dirty="0" smtClean="0">
                <a:solidFill>
                  <a:schemeClr val="tx2"/>
                </a:solidFill>
              </a:rPr>
              <a:t> </a:t>
            </a:r>
          </a:p>
        </p:txBody>
      </p:sp>
      <p:sp>
        <p:nvSpPr>
          <p:cNvPr id="9" name="Rectangle 3"/>
          <p:cNvSpPr txBox="1">
            <a:spLocks noChangeArrowheads="1"/>
          </p:cNvSpPr>
          <p:nvPr/>
        </p:nvSpPr>
        <p:spPr bwMode="auto">
          <a:xfrm>
            <a:off x="468313" y="1268413"/>
            <a:ext cx="74882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
              <a:defRPr kumimoji="1" sz="2000">
                <a:solidFill>
                  <a:schemeClr val="tx1"/>
                </a:solidFill>
                <a:latin typeface="+mn-lt"/>
                <a:ea typeface="+mn-ea"/>
              </a:defRPr>
            </a:lvl3pPr>
            <a:lvl4pPr marL="1600200" indent="-228600" algn="l" rtl="0" eaLnBrk="0" fontAlgn="base" hangingPunct="0">
              <a:spcBef>
                <a:spcPct val="20000"/>
              </a:spcBef>
              <a:spcAft>
                <a:spcPct val="0"/>
              </a:spcAft>
              <a:buSzPct val="60000"/>
              <a:buFont typeface="Wingdings 2" pitchFamily="18" charset="2"/>
              <a:buChar char=""/>
              <a:defRPr kumimoji="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kumimoji="1" sz="1600">
                <a:solidFill>
                  <a:schemeClr val="tx1"/>
                </a:solidFill>
                <a:latin typeface="+mn-lt"/>
                <a:ea typeface="+mn-ea"/>
              </a:defRPr>
            </a:lvl5pPr>
            <a:lvl6pPr marL="2514600" indent="-228600" algn="l" rtl="0" fontAlgn="base">
              <a:spcBef>
                <a:spcPct val="20000"/>
              </a:spcBef>
              <a:spcAft>
                <a:spcPct val="0"/>
              </a:spcAft>
              <a:buFont typeface="Wingdings" charset="0"/>
              <a:buChar char="§"/>
              <a:defRPr sz="1600">
                <a:solidFill>
                  <a:schemeClr val="tx1"/>
                </a:solidFill>
                <a:latin typeface="+mn-lt"/>
                <a:ea typeface="+mn-ea"/>
              </a:defRPr>
            </a:lvl6pPr>
            <a:lvl7pPr marL="2971800" indent="-228600" algn="l" rtl="0" fontAlgn="base">
              <a:spcBef>
                <a:spcPct val="20000"/>
              </a:spcBef>
              <a:spcAft>
                <a:spcPct val="0"/>
              </a:spcAft>
              <a:buFont typeface="Wingdings" charset="0"/>
              <a:buChar char="§"/>
              <a:defRPr sz="1600">
                <a:solidFill>
                  <a:schemeClr val="tx1"/>
                </a:solidFill>
                <a:latin typeface="+mn-lt"/>
                <a:ea typeface="+mn-ea"/>
              </a:defRPr>
            </a:lvl7pPr>
            <a:lvl8pPr marL="3429000" indent="-228600" algn="l" rtl="0" fontAlgn="base">
              <a:spcBef>
                <a:spcPct val="20000"/>
              </a:spcBef>
              <a:spcAft>
                <a:spcPct val="0"/>
              </a:spcAft>
              <a:buFont typeface="Wingdings" charset="0"/>
              <a:buChar char="§"/>
              <a:defRPr sz="1600">
                <a:solidFill>
                  <a:schemeClr val="tx1"/>
                </a:solidFill>
                <a:latin typeface="+mn-lt"/>
                <a:ea typeface="+mn-ea"/>
              </a:defRPr>
            </a:lvl8pPr>
            <a:lvl9pPr marL="3886200" indent="-228600" algn="l" rtl="0" fontAlgn="base">
              <a:spcBef>
                <a:spcPct val="20000"/>
              </a:spcBef>
              <a:spcAft>
                <a:spcPct val="0"/>
              </a:spcAft>
              <a:buFont typeface="Wingdings" charset="0"/>
              <a:buChar char="§"/>
              <a:defRPr sz="1600">
                <a:solidFill>
                  <a:schemeClr val="tx1"/>
                </a:solidFill>
                <a:latin typeface="+mn-lt"/>
                <a:ea typeface="+mn-ea"/>
              </a:defRPr>
            </a:lvl9pPr>
          </a:lstStyle>
          <a:p>
            <a:pPr eaLnBrk="1" hangingPunct="1">
              <a:lnSpc>
                <a:spcPct val="90000"/>
              </a:lnSpc>
              <a:spcAft>
                <a:spcPct val="20000"/>
              </a:spcAft>
              <a:buFont typeface="Wingdings" charset="0"/>
              <a:buChar char="§"/>
              <a:defRPr/>
            </a:pPr>
            <a:r>
              <a:rPr kumimoji="0" lang="en-US" kern="0" smtClean="0">
                <a:cs typeface="宋体" charset="0"/>
              </a:rPr>
              <a:t>10.4.3 ADO.NET脱机模式的数据存取</a:t>
            </a:r>
            <a:endParaRPr kumimoji="0" lang="zh-CN" altLang="en-US" kern="0" smtClean="0">
              <a:cs typeface="宋体"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08900" name="Rectangle 4"/>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 DataSet</a:t>
            </a:r>
            <a:r>
              <a:rPr lang="zh-CN" altLang="en-US" sz="2400">
                <a:latin typeface="Arial" panose="020B0604020202020204" pitchFamily="34" charset="0"/>
              </a:rPr>
              <a:t>对象</a:t>
            </a:r>
          </a:p>
        </p:txBody>
      </p:sp>
      <p:sp>
        <p:nvSpPr>
          <p:cNvPr id="208901" name="Text Box 5"/>
          <p:cNvSpPr txBox="1">
            <a:spLocks noChangeArrowheads="1"/>
          </p:cNvSpPr>
          <p:nvPr/>
        </p:nvSpPr>
        <p:spPr bwMode="auto">
          <a:xfrm>
            <a:off x="1187450" y="2349500"/>
            <a:ext cx="720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smtClean="0"/>
              <a:t>⑴ DataTable</a:t>
            </a:r>
            <a:r>
              <a:rPr kumimoji="0" lang="en-US" altLang="en-US" sz="2000" smtClean="0"/>
              <a:t>对象</a:t>
            </a:r>
            <a:endParaRPr kumimoji="0" lang="zh-CN" altLang="en-US" sz="2000" smtClean="0"/>
          </a:p>
        </p:txBody>
      </p:sp>
      <p:sp>
        <p:nvSpPr>
          <p:cNvPr id="208903" name="Text Box 7"/>
          <p:cNvSpPr txBox="1">
            <a:spLocks noChangeArrowheads="1"/>
          </p:cNvSpPr>
          <p:nvPr/>
        </p:nvSpPr>
        <p:spPr bwMode="auto">
          <a:xfrm>
            <a:off x="1187450" y="2781300"/>
            <a:ext cx="7777163" cy="355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lnSpc>
                <a:spcPct val="110000"/>
              </a:lnSpc>
              <a:defRPr/>
            </a:pPr>
            <a:r>
              <a:rPr kumimoji="0" lang="en-US" altLang="zh-CN" sz="2000" dirty="0" err="1" smtClean="0">
                <a:solidFill>
                  <a:schemeClr val="tx2"/>
                </a:solidFill>
              </a:rPr>
              <a:t>DataTable</a:t>
            </a:r>
            <a:r>
              <a:rPr kumimoji="0" lang="zh-CN" altLang="en-US" sz="2000" dirty="0" smtClean="0">
                <a:solidFill>
                  <a:schemeClr val="tx2"/>
                </a:solidFill>
              </a:rPr>
              <a:t>对象相当于数据库中的表，一个</a:t>
            </a:r>
            <a:r>
              <a:rPr kumimoji="0" lang="en-US" altLang="zh-CN" sz="2000" dirty="0" err="1" smtClean="0">
                <a:solidFill>
                  <a:schemeClr val="tx2"/>
                </a:solidFill>
              </a:rPr>
              <a:t>DataTable</a:t>
            </a:r>
            <a:r>
              <a:rPr kumimoji="0" lang="zh-CN" altLang="en-US" sz="2000" dirty="0" smtClean="0">
                <a:solidFill>
                  <a:schemeClr val="tx2"/>
                </a:solidFill>
              </a:rPr>
              <a:t>对象可以拥有多个</a:t>
            </a:r>
            <a:r>
              <a:rPr kumimoji="0" lang="en-US" altLang="zh-CN" sz="2000" dirty="0" err="1" smtClean="0">
                <a:solidFill>
                  <a:schemeClr val="tx2"/>
                </a:solidFill>
              </a:rPr>
              <a:t>DataRow</a:t>
            </a:r>
            <a:r>
              <a:rPr kumimoji="0" lang="zh-CN" altLang="en-US" sz="2000" dirty="0">
                <a:solidFill>
                  <a:schemeClr val="tx2"/>
                </a:solidFill>
              </a:rPr>
              <a:t>和</a:t>
            </a:r>
            <a:r>
              <a:rPr kumimoji="0" lang="en-US" altLang="zh-CN" sz="2000" dirty="0" err="1" smtClean="0">
                <a:solidFill>
                  <a:schemeClr val="tx2"/>
                </a:solidFill>
              </a:rPr>
              <a:t>DataColumn</a:t>
            </a:r>
            <a:r>
              <a:rPr kumimoji="0" lang="zh-CN" altLang="en-US" sz="2000" dirty="0" smtClean="0">
                <a:solidFill>
                  <a:schemeClr val="tx2"/>
                </a:solidFill>
              </a:rPr>
              <a:t>对象。</a:t>
            </a:r>
            <a:r>
              <a:rPr kumimoji="0" lang="en-US" altLang="zh-CN" sz="2000" dirty="0" err="1" smtClean="0">
                <a:solidFill>
                  <a:schemeClr val="tx2"/>
                </a:solidFill>
              </a:rPr>
              <a:t>DataRow</a:t>
            </a:r>
            <a:r>
              <a:rPr kumimoji="0" lang="zh-CN" altLang="en-US" sz="2000" dirty="0" smtClean="0">
                <a:solidFill>
                  <a:schemeClr val="tx2"/>
                </a:solidFill>
              </a:rPr>
              <a:t>对象相当于数据表中的行，代表一条记录；</a:t>
            </a:r>
            <a:r>
              <a:rPr kumimoji="0" lang="en-US" altLang="zh-CN" sz="2000" dirty="0" err="1" smtClean="0">
                <a:solidFill>
                  <a:schemeClr val="tx2"/>
                </a:solidFill>
              </a:rPr>
              <a:t>DataColumn</a:t>
            </a:r>
            <a:r>
              <a:rPr kumimoji="0" lang="zh-CN" altLang="en-US" sz="2000" dirty="0" smtClean="0">
                <a:solidFill>
                  <a:schemeClr val="tx2"/>
                </a:solidFill>
              </a:rPr>
              <a:t>对象相当于数据表中的列，代表一个字段。</a:t>
            </a:r>
            <a:endParaRPr kumimoji="0" lang="en-US" altLang="zh-CN" sz="2000" dirty="0" smtClean="0">
              <a:solidFill>
                <a:schemeClr val="tx2"/>
              </a:solidFill>
            </a:endParaRPr>
          </a:p>
          <a:p>
            <a:pPr eaLnBrk="1" hangingPunct="1">
              <a:lnSpc>
                <a:spcPct val="110000"/>
              </a:lnSpc>
              <a:spcBef>
                <a:spcPts val="600"/>
              </a:spcBef>
              <a:defRPr/>
            </a:pPr>
            <a:r>
              <a:rPr kumimoji="0" lang="en-US" altLang="zh-CN" sz="2000" dirty="0" err="1" smtClean="0">
                <a:solidFill>
                  <a:schemeClr val="tx2"/>
                </a:solidFill>
              </a:rPr>
              <a:t>DataTable</a:t>
            </a:r>
            <a:r>
              <a:rPr kumimoji="0" lang="zh-CN" altLang="en-US" sz="2000" dirty="0" smtClean="0">
                <a:solidFill>
                  <a:schemeClr val="tx2"/>
                </a:solidFill>
              </a:rPr>
              <a:t>对象通过</a:t>
            </a:r>
            <a:r>
              <a:rPr kumimoji="0" lang="en-US" altLang="zh-CN" sz="2000" dirty="0" smtClean="0">
                <a:solidFill>
                  <a:schemeClr val="tx2"/>
                </a:solidFill>
              </a:rPr>
              <a:t>Rows</a:t>
            </a:r>
            <a:r>
              <a:rPr kumimoji="0" lang="zh-CN" altLang="en-US" sz="2000" dirty="0" smtClean="0">
                <a:solidFill>
                  <a:schemeClr val="tx2"/>
                </a:solidFill>
              </a:rPr>
              <a:t>属性和</a:t>
            </a:r>
            <a:r>
              <a:rPr kumimoji="0" lang="en-US" altLang="zh-CN" sz="2000" dirty="0" smtClean="0">
                <a:solidFill>
                  <a:schemeClr val="tx2"/>
                </a:solidFill>
              </a:rPr>
              <a:t>Columns</a:t>
            </a:r>
            <a:r>
              <a:rPr kumimoji="0" lang="zh-CN" altLang="en-US" sz="2000" dirty="0" smtClean="0">
                <a:solidFill>
                  <a:schemeClr val="tx2"/>
                </a:solidFill>
              </a:rPr>
              <a:t>属性管理</a:t>
            </a:r>
            <a:r>
              <a:rPr kumimoji="0" lang="en-US" altLang="zh-CN" sz="2000" dirty="0" err="1" smtClean="0">
                <a:solidFill>
                  <a:schemeClr val="tx2"/>
                </a:solidFill>
              </a:rPr>
              <a:t>DataRow</a:t>
            </a:r>
            <a:r>
              <a:rPr kumimoji="0" lang="zh-CN" altLang="en-US" sz="2000" dirty="0" smtClean="0">
                <a:solidFill>
                  <a:schemeClr val="tx2"/>
                </a:solidFill>
              </a:rPr>
              <a:t>和</a:t>
            </a:r>
            <a:r>
              <a:rPr kumimoji="0" lang="en-US" altLang="zh-CN" sz="2000" dirty="0" err="1" smtClean="0">
                <a:solidFill>
                  <a:schemeClr val="tx2"/>
                </a:solidFill>
              </a:rPr>
              <a:t>DataColumn</a:t>
            </a:r>
            <a:r>
              <a:rPr kumimoji="0" lang="zh-CN" altLang="en-US" sz="2000" dirty="0" smtClean="0">
                <a:solidFill>
                  <a:schemeClr val="tx2"/>
                </a:solidFill>
              </a:rPr>
              <a:t>对象。</a:t>
            </a:r>
            <a:r>
              <a:rPr kumimoji="0" lang="en-US" altLang="zh-CN" sz="2000" dirty="0" smtClean="0">
                <a:solidFill>
                  <a:schemeClr val="tx2"/>
                </a:solidFill>
              </a:rPr>
              <a:t>Rows</a:t>
            </a:r>
            <a:r>
              <a:rPr kumimoji="0" lang="zh-CN" altLang="en-US" sz="2000" dirty="0" smtClean="0">
                <a:solidFill>
                  <a:schemeClr val="tx2"/>
                </a:solidFill>
              </a:rPr>
              <a:t>属性是</a:t>
            </a:r>
            <a:r>
              <a:rPr kumimoji="0" lang="en-US" altLang="zh-CN" sz="2000" dirty="0" err="1" smtClean="0">
                <a:solidFill>
                  <a:schemeClr val="tx2"/>
                </a:solidFill>
              </a:rPr>
              <a:t>DataTable</a:t>
            </a:r>
            <a:r>
              <a:rPr kumimoji="0" lang="zh-CN" altLang="en-US" sz="2000" dirty="0" smtClean="0">
                <a:solidFill>
                  <a:schemeClr val="tx2"/>
                </a:solidFill>
              </a:rPr>
              <a:t>中行的集合，是一个</a:t>
            </a:r>
            <a:r>
              <a:rPr kumimoji="0" lang="en-US" altLang="zh-CN" sz="2000" dirty="0" err="1" smtClean="0">
                <a:solidFill>
                  <a:schemeClr val="tx2"/>
                </a:solidFill>
              </a:rPr>
              <a:t>DataRowCollection</a:t>
            </a:r>
            <a:r>
              <a:rPr kumimoji="0" lang="zh-CN" altLang="en-US" sz="2000" dirty="0" smtClean="0">
                <a:solidFill>
                  <a:schemeClr val="tx2"/>
                </a:solidFill>
              </a:rPr>
              <a:t>集合类，通过</a:t>
            </a:r>
            <a:r>
              <a:rPr kumimoji="0" lang="en-US" altLang="zh-CN" sz="2000" dirty="0" smtClean="0">
                <a:solidFill>
                  <a:schemeClr val="tx2"/>
                </a:solidFill>
              </a:rPr>
              <a:t>Add</a:t>
            </a:r>
            <a:r>
              <a:rPr kumimoji="0" lang="zh-CN" altLang="en-US" sz="2000" dirty="0" smtClean="0">
                <a:solidFill>
                  <a:schemeClr val="tx2"/>
                </a:solidFill>
              </a:rPr>
              <a:t>、</a:t>
            </a:r>
            <a:r>
              <a:rPr kumimoji="0" lang="en-US" altLang="zh-CN" sz="2000" dirty="0" smtClean="0">
                <a:solidFill>
                  <a:schemeClr val="tx2"/>
                </a:solidFill>
              </a:rPr>
              <a:t>Remove</a:t>
            </a:r>
            <a:r>
              <a:rPr kumimoji="0" lang="zh-CN" altLang="en-US" sz="2000" dirty="0" smtClean="0">
                <a:solidFill>
                  <a:schemeClr val="tx2"/>
                </a:solidFill>
              </a:rPr>
              <a:t>等方法可以添加、删除</a:t>
            </a:r>
            <a:r>
              <a:rPr kumimoji="0" lang="en-US" altLang="zh-CN" sz="2000" dirty="0" err="1" smtClean="0">
                <a:solidFill>
                  <a:schemeClr val="tx2"/>
                </a:solidFill>
              </a:rPr>
              <a:t>DataRow</a:t>
            </a:r>
            <a:r>
              <a:rPr kumimoji="0" lang="zh-CN" altLang="en-US" sz="2000" dirty="0" smtClean="0">
                <a:solidFill>
                  <a:schemeClr val="tx2"/>
                </a:solidFill>
              </a:rPr>
              <a:t>对象；</a:t>
            </a:r>
            <a:r>
              <a:rPr kumimoji="0" lang="en-US" altLang="zh-CN" sz="2000" dirty="0" smtClean="0">
                <a:solidFill>
                  <a:schemeClr val="tx2"/>
                </a:solidFill>
              </a:rPr>
              <a:t>Columns</a:t>
            </a:r>
            <a:r>
              <a:rPr kumimoji="0" lang="zh-CN" altLang="en-US" sz="2000" dirty="0" smtClean="0">
                <a:solidFill>
                  <a:schemeClr val="tx2"/>
                </a:solidFill>
              </a:rPr>
              <a:t>属性是</a:t>
            </a:r>
            <a:r>
              <a:rPr kumimoji="0" lang="en-US" altLang="zh-CN" sz="2000" dirty="0" err="1" smtClean="0">
                <a:solidFill>
                  <a:schemeClr val="tx2"/>
                </a:solidFill>
              </a:rPr>
              <a:t>DataTable</a:t>
            </a:r>
            <a:r>
              <a:rPr kumimoji="0" lang="zh-CN" altLang="en-US" sz="2000" dirty="0" smtClean="0">
                <a:solidFill>
                  <a:schemeClr val="tx2"/>
                </a:solidFill>
              </a:rPr>
              <a:t>中列的集合，是一个</a:t>
            </a:r>
            <a:r>
              <a:rPr kumimoji="0" lang="en-US" altLang="zh-CN" sz="2000" dirty="0" err="1" smtClean="0">
                <a:solidFill>
                  <a:schemeClr val="tx2"/>
                </a:solidFill>
              </a:rPr>
              <a:t>DataColumnCollection</a:t>
            </a:r>
            <a:r>
              <a:rPr kumimoji="0" lang="zh-CN" altLang="en-US" sz="2000" dirty="0" smtClean="0">
                <a:solidFill>
                  <a:schemeClr val="tx2"/>
                </a:solidFill>
              </a:rPr>
              <a:t>集合类，通过</a:t>
            </a:r>
            <a:r>
              <a:rPr kumimoji="0" lang="en-US" altLang="zh-CN" sz="2000" dirty="0" smtClean="0">
                <a:solidFill>
                  <a:schemeClr val="tx2"/>
                </a:solidFill>
              </a:rPr>
              <a:t>Add</a:t>
            </a:r>
            <a:r>
              <a:rPr kumimoji="0" lang="zh-CN" altLang="en-US" sz="2000" dirty="0" smtClean="0">
                <a:solidFill>
                  <a:schemeClr val="tx2"/>
                </a:solidFill>
              </a:rPr>
              <a:t>、</a:t>
            </a:r>
            <a:r>
              <a:rPr kumimoji="0" lang="en-US" altLang="zh-CN" sz="2000" dirty="0" smtClean="0">
                <a:solidFill>
                  <a:schemeClr val="tx2"/>
                </a:solidFill>
              </a:rPr>
              <a:t>Remove</a:t>
            </a:r>
            <a:r>
              <a:rPr kumimoji="0" lang="zh-CN" altLang="en-US" sz="2000" dirty="0" smtClean="0">
                <a:solidFill>
                  <a:schemeClr val="tx2"/>
                </a:solidFill>
              </a:rPr>
              <a:t>等方法可以添加、删除</a:t>
            </a:r>
            <a:r>
              <a:rPr kumimoji="0" lang="en-US" altLang="zh-CN" sz="2000" dirty="0" err="1" smtClean="0">
                <a:solidFill>
                  <a:schemeClr val="tx2"/>
                </a:solidFill>
              </a:rPr>
              <a:t>DataColumn</a:t>
            </a:r>
            <a:r>
              <a:rPr kumimoji="0" lang="zh-CN" altLang="en-US" sz="2000" dirty="0" smtClean="0">
                <a:solidFill>
                  <a:schemeClr val="tx2"/>
                </a:solidFill>
              </a:rPr>
              <a:t>对象。</a:t>
            </a:r>
            <a:r>
              <a:rPr kumimoji="0" lang="en-US" altLang="zh-CN" sz="2000" dirty="0" smtClean="0">
                <a:solidFill>
                  <a:schemeClr val="tx2"/>
                </a:solidFill>
              </a:rPr>
              <a:t> </a:t>
            </a:r>
          </a:p>
        </p:txBody>
      </p:sp>
      <p:sp>
        <p:nvSpPr>
          <p:cNvPr id="8" name="Rectangle 3"/>
          <p:cNvSpPr txBox="1">
            <a:spLocks noChangeArrowheads="1"/>
          </p:cNvSpPr>
          <p:nvPr/>
        </p:nvSpPr>
        <p:spPr bwMode="auto">
          <a:xfrm>
            <a:off x="468313" y="1268413"/>
            <a:ext cx="74882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
              <a:defRPr kumimoji="1" sz="2000">
                <a:solidFill>
                  <a:schemeClr val="tx1"/>
                </a:solidFill>
                <a:latin typeface="+mn-lt"/>
                <a:ea typeface="+mn-ea"/>
              </a:defRPr>
            </a:lvl3pPr>
            <a:lvl4pPr marL="1600200" indent="-228600" algn="l" rtl="0" eaLnBrk="0" fontAlgn="base" hangingPunct="0">
              <a:spcBef>
                <a:spcPct val="20000"/>
              </a:spcBef>
              <a:spcAft>
                <a:spcPct val="0"/>
              </a:spcAft>
              <a:buSzPct val="60000"/>
              <a:buFont typeface="Wingdings 2" pitchFamily="18" charset="2"/>
              <a:buChar char=""/>
              <a:defRPr kumimoji="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kumimoji="1" sz="1600">
                <a:solidFill>
                  <a:schemeClr val="tx1"/>
                </a:solidFill>
                <a:latin typeface="+mn-lt"/>
                <a:ea typeface="+mn-ea"/>
              </a:defRPr>
            </a:lvl5pPr>
            <a:lvl6pPr marL="2514600" indent="-228600" algn="l" rtl="0" fontAlgn="base">
              <a:spcBef>
                <a:spcPct val="20000"/>
              </a:spcBef>
              <a:spcAft>
                <a:spcPct val="0"/>
              </a:spcAft>
              <a:buFont typeface="Wingdings" charset="0"/>
              <a:buChar char="§"/>
              <a:defRPr sz="1600">
                <a:solidFill>
                  <a:schemeClr val="tx1"/>
                </a:solidFill>
                <a:latin typeface="+mn-lt"/>
                <a:ea typeface="+mn-ea"/>
              </a:defRPr>
            </a:lvl6pPr>
            <a:lvl7pPr marL="2971800" indent="-228600" algn="l" rtl="0" fontAlgn="base">
              <a:spcBef>
                <a:spcPct val="20000"/>
              </a:spcBef>
              <a:spcAft>
                <a:spcPct val="0"/>
              </a:spcAft>
              <a:buFont typeface="Wingdings" charset="0"/>
              <a:buChar char="§"/>
              <a:defRPr sz="1600">
                <a:solidFill>
                  <a:schemeClr val="tx1"/>
                </a:solidFill>
                <a:latin typeface="+mn-lt"/>
                <a:ea typeface="+mn-ea"/>
              </a:defRPr>
            </a:lvl7pPr>
            <a:lvl8pPr marL="3429000" indent="-228600" algn="l" rtl="0" fontAlgn="base">
              <a:spcBef>
                <a:spcPct val="20000"/>
              </a:spcBef>
              <a:spcAft>
                <a:spcPct val="0"/>
              </a:spcAft>
              <a:buFont typeface="Wingdings" charset="0"/>
              <a:buChar char="§"/>
              <a:defRPr sz="1600">
                <a:solidFill>
                  <a:schemeClr val="tx1"/>
                </a:solidFill>
                <a:latin typeface="+mn-lt"/>
                <a:ea typeface="+mn-ea"/>
              </a:defRPr>
            </a:lvl8pPr>
            <a:lvl9pPr marL="3886200" indent="-228600" algn="l" rtl="0" fontAlgn="base">
              <a:spcBef>
                <a:spcPct val="20000"/>
              </a:spcBef>
              <a:spcAft>
                <a:spcPct val="0"/>
              </a:spcAft>
              <a:buFont typeface="Wingdings" charset="0"/>
              <a:buChar char="§"/>
              <a:defRPr sz="1600">
                <a:solidFill>
                  <a:schemeClr val="tx1"/>
                </a:solidFill>
                <a:latin typeface="+mn-lt"/>
                <a:ea typeface="+mn-ea"/>
              </a:defRPr>
            </a:lvl9pPr>
          </a:lstStyle>
          <a:p>
            <a:pPr eaLnBrk="1" hangingPunct="1">
              <a:lnSpc>
                <a:spcPct val="90000"/>
              </a:lnSpc>
              <a:spcAft>
                <a:spcPct val="20000"/>
              </a:spcAft>
              <a:buFont typeface="Wingdings" charset="0"/>
              <a:buChar char="§"/>
              <a:defRPr/>
            </a:pPr>
            <a:r>
              <a:rPr kumimoji="0" lang="en-US" kern="0" smtClean="0">
                <a:cs typeface="宋体" charset="0"/>
              </a:rPr>
              <a:t>10.4.3 ADO.NET脱机模式的数据存取</a:t>
            </a:r>
            <a:endParaRPr kumimoji="0" lang="zh-CN" altLang="en-US" kern="0" smtClean="0">
              <a:cs typeface="宋体"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09924" name="Rectangle 4"/>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 DataSet</a:t>
            </a:r>
            <a:r>
              <a:rPr lang="zh-CN" altLang="en-US" sz="2400">
                <a:latin typeface="Arial" panose="020B0604020202020204" pitchFamily="34" charset="0"/>
              </a:rPr>
              <a:t>对象</a:t>
            </a:r>
          </a:p>
        </p:txBody>
      </p:sp>
      <p:sp>
        <p:nvSpPr>
          <p:cNvPr id="209925" name="Text Box 5"/>
          <p:cNvSpPr txBox="1">
            <a:spLocks noChangeArrowheads="1"/>
          </p:cNvSpPr>
          <p:nvPr/>
        </p:nvSpPr>
        <p:spPr bwMode="auto">
          <a:xfrm>
            <a:off x="1187450" y="2349500"/>
            <a:ext cx="720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smtClean="0"/>
              <a:t>⑴ DataTable</a:t>
            </a:r>
            <a:r>
              <a:rPr kumimoji="0" lang="en-US" altLang="en-US" sz="2000" smtClean="0"/>
              <a:t>对象</a:t>
            </a:r>
            <a:endParaRPr kumimoji="0" lang="zh-CN" altLang="en-US" sz="2000" smtClean="0"/>
          </a:p>
        </p:txBody>
      </p:sp>
      <p:sp>
        <p:nvSpPr>
          <p:cNvPr id="209926" name="Text Box 6"/>
          <p:cNvSpPr txBox="1">
            <a:spLocks noChangeArrowheads="1"/>
          </p:cNvSpPr>
          <p:nvPr/>
        </p:nvSpPr>
        <p:spPr bwMode="auto">
          <a:xfrm>
            <a:off x="1187450" y="2852738"/>
            <a:ext cx="7777163" cy="166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30000"/>
              </a:spcAft>
              <a:defRPr/>
            </a:pPr>
            <a:r>
              <a:rPr kumimoji="0" lang="zh-CN" altLang="en-US" sz="2000" dirty="0" smtClean="0"/>
              <a:t>创建</a:t>
            </a:r>
            <a:r>
              <a:rPr kumimoji="0" lang="en-US" altLang="zh-CN" sz="2000" dirty="0" err="1" smtClean="0"/>
              <a:t>DataTable</a:t>
            </a:r>
            <a:r>
              <a:rPr kumimoji="0" lang="zh-CN" altLang="en-US" sz="2000" dirty="0" smtClean="0"/>
              <a:t>对象：</a:t>
            </a:r>
            <a:endParaRPr kumimoji="0" lang="en-US" altLang="zh-CN" sz="2000" dirty="0" smtClean="0"/>
          </a:p>
          <a:p>
            <a:pPr eaLnBrk="1" hangingPunct="1">
              <a:defRPr/>
            </a:pPr>
            <a:r>
              <a:rPr kumimoji="0" lang="en-US" altLang="zh-CN" sz="2000" dirty="0" err="1" smtClean="0">
                <a:solidFill>
                  <a:srgbClr val="CC6600"/>
                </a:solidFill>
              </a:rPr>
              <a:t>DataTable</a:t>
            </a:r>
            <a:r>
              <a:rPr kumimoji="0" lang="en-US" altLang="zh-CN" sz="2000" dirty="0" smtClean="0">
                <a:solidFill>
                  <a:srgbClr val="CC6600"/>
                </a:solidFill>
              </a:rPr>
              <a:t> </a:t>
            </a:r>
            <a:r>
              <a:rPr kumimoji="0" lang="zh-CN" altLang="en-US" sz="2000" dirty="0" smtClean="0">
                <a:solidFill>
                  <a:srgbClr val="CC6600"/>
                </a:solidFill>
              </a:rPr>
              <a:t>数据表对象名</a:t>
            </a:r>
            <a:r>
              <a:rPr kumimoji="0" lang="en-US" altLang="zh-CN" sz="2000" dirty="0" smtClean="0">
                <a:solidFill>
                  <a:srgbClr val="CC6600"/>
                </a:solidFill>
              </a:rPr>
              <a:t> = new </a:t>
            </a:r>
            <a:r>
              <a:rPr kumimoji="0" lang="en-US" altLang="zh-CN" sz="2000" dirty="0" err="1" smtClean="0">
                <a:solidFill>
                  <a:srgbClr val="CC6600"/>
                </a:solidFill>
              </a:rPr>
              <a:t>DataTable</a:t>
            </a:r>
            <a:r>
              <a:rPr kumimoji="0" lang="en-US" altLang="zh-CN" sz="2000" dirty="0" smtClean="0">
                <a:solidFill>
                  <a:srgbClr val="CC6600"/>
                </a:solidFill>
              </a:rPr>
              <a:t>();</a:t>
            </a:r>
          </a:p>
          <a:p>
            <a:pPr eaLnBrk="1" hangingPunct="1">
              <a:spcBef>
                <a:spcPct val="50000"/>
              </a:spcBef>
              <a:spcAft>
                <a:spcPct val="30000"/>
              </a:spcAft>
              <a:defRPr/>
            </a:pPr>
            <a:r>
              <a:rPr kumimoji="0" lang="zh-CN" altLang="en-US" sz="2000" dirty="0" smtClean="0"/>
              <a:t>例如，下面的代码新建一张名称为</a:t>
            </a:r>
            <a:r>
              <a:rPr kumimoji="0" lang="en-US" altLang="zh-CN" sz="2000" dirty="0" smtClean="0"/>
              <a:t>College</a:t>
            </a:r>
            <a:r>
              <a:rPr kumimoji="0" lang="zh-CN" altLang="en-US" sz="2000" dirty="0" smtClean="0"/>
              <a:t>的表。</a:t>
            </a:r>
            <a:endParaRPr kumimoji="0" lang="en-US" altLang="zh-CN" sz="2000" dirty="0" smtClean="0"/>
          </a:p>
          <a:p>
            <a:pPr eaLnBrk="1" hangingPunct="1">
              <a:defRPr/>
            </a:pPr>
            <a:r>
              <a:rPr kumimoji="0" lang="en-US" altLang="zh-CN" sz="2000" dirty="0" err="1" smtClean="0">
                <a:solidFill>
                  <a:srgbClr val="CC6600"/>
                </a:solidFill>
              </a:rPr>
              <a:t>DataTable</a:t>
            </a:r>
            <a:r>
              <a:rPr kumimoji="0" lang="en-US" altLang="zh-CN" sz="2000" dirty="0" smtClean="0">
                <a:solidFill>
                  <a:srgbClr val="CC6600"/>
                </a:solidFill>
              </a:rPr>
              <a:t> </a:t>
            </a:r>
            <a:r>
              <a:rPr kumimoji="0" lang="en-US" altLang="zh-CN" sz="2000" dirty="0" err="1" smtClean="0">
                <a:solidFill>
                  <a:srgbClr val="CC6600"/>
                </a:solidFill>
              </a:rPr>
              <a:t>dt</a:t>
            </a:r>
            <a:r>
              <a:rPr kumimoji="0" lang="en-US" altLang="zh-CN" sz="2000" dirty="0" smtClean="0">
                <a:solidFill>
                  <a:srgbClr val="CC6600"/>
                </a:solidFill>
              </a:rPr>
              <a:t> = new </a:t>
            </a:r>
            <a:r>
              <a:rPr kumimoji="0" lang="en-US" altLang="zh-CN" sz="2000" dirty="0" err="1" smtClean="0">
                <a:solidFill>
                  <a:srgbClr val="CC6600"/>
                </a:solidFill>
              </a:rPr>
              <a:t>DataTable</a:t>
            </a:r>
            <a:r>
              <a:rPr kumimoji="0" lang="en-US" altLang="zh-CN" sz="2000" dirty="0" smtClean="0">
                <a:solidFill>
                  <a:srgbClr val="CC6600"/>
                </a:solidFill>
              </a:rPr>
              <a:t>(“College");</a:t>
            </a:r>
          </a:p>
        </p:txBody>
      </p:sp>
      <p:sp>
        <p:nvSpPr>
          <p:cNvPr id="8" name="Rectangle 3"/>
          <p:cNvSpPr txBox="1">
            <a:spLocks noChangeArrowheads="1"/>
          </p:cNvSpPr>
          <p:nvPr/>
        </p:nvSpPr>
        <p:spPr bwMode="auto">
          <a:xfrm>
            <a:off x="468313" y="1268413"/>
            <a:ext cx="74882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
              <a:defRPr kumimoji="1" sz="2000">
                <a:solidFill>
                  <a:schemeClr val="tx1"/>
                </a:solidFill>
                <a:latin typeface="+mn-lt"/>
                <a:ea typeface="+mn-ea"/>
              </a:defRPr>
            </a:lvl3pPr>
            <a:lvl4pPr marL="1600200" indent="-228600" algn="l" rtl="0" eaLnBrk="0" fontAlgn="base" hangingPunct="0">
              <a:spcBef>
                <a:spcPct val="20000"/>
              </a:spcBef>
              <a:spcAft>
                <a:spcPct val="0"/>
              </a:spcAft>
              <a:buSzPct val="60000"/>
              <a:buFont typeface="Wingdings 2" pitchFamily="18" charset="2"/>
              <a:buChar char=""/>
              <a:defRPr kumimoji="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kumimoji="1" sz="1600">
                <a:solidFill>
                  <a:schemeClr val="tx1"/>
                </a:solidFill>
                <a:latin typeface="+mn-lt"/>
                <a:ea typeface="+mn-ea"/>
              </a:defRPr>
            </a:lvl5pPr>
            <a:lvl6pPr marL="2514600" indent="-228600" algn="l" rtl="0" fontAlgn="base">
              <a:spcBef>
                <a:spcPct val="20000"/>
              </a:spcBef>
              <a:spcAft>
                <a:spcPct val="0"/>
              </a:spcAft>
              <a:buFont typeface="Wingdings" charset="0"/>
              <a:buChar char="§"/>
              <a:defRPr sz="1600">
                <a:solidFill>
                  <a:schemeClr val="tx1"/>
                </a:solidFill>
                <a:latin typeface="+mn-lt"/>
                <a:ea typeface="+mn-ea"/>
              </a:defRPr>
            </a:lvl6pPr>
            <a:lvl7pPr marL="2971800" indent="-228600" algn="l" rtl="0" fontAlgn="base">
              <a:spcBef>
                <a:spcPct val="20000"/>
              </a:spcBef>
              <a:spcAft>
                <a:spcPct val="0"/>
              </a:spcAft>
              <a:buFont typeface="Wingdings" charset="0"/>
              <a:buChar char="§"/>
              <a:defRPr sz="1600">
                <a:solidFill>
                  <a:schemeClr val="tx1"/>
                </a:solidFill>
                <a:latin typeface="+mn-lt"/>
                <a:ea typeface="+mn-ea"/>
              </a:defRPr>
            </a:lvl7pPr>
            <a:lvl8pPr marL="3429000" indent="-228600" algn="l" rtl="0" fontAlgn="base">
              <a:spcBef>
                <a:spcPct val="20000"/>
              </a:spcBef>
              <a:spcAft>
                <a:spcPct val="0"/>
              </a:spcAft>
              <a:buFont typeface="Wingdings" charset="0"/>
              <a:buChar char="§"/>
              <a:defRPr sz="1600">
                <a:solidFill>
                  <a:schemeClr val="tx1"/>
                </a:solidFill>
                <a:latin typeface="+mn-lt"/>
                <a:ea typeface="+mn-ea"/>
              </a:defRPr>
            </a:lvl8pPr>
            <a:lvl9pPr marL="3886200" indent="-228600" algn="l" rtl="0" fontAlgn="base">
              <a:spcBef>
                <a:spcPct val="20000"/>
              </a:spcBef>
              <a:spcAft>
                <a:spcPct val="0"/>
              </a:spcAft>
              <a:buFont typeface="Wingdings" charset="0"/>
              <a:buChar char="§"/>
              <a:defRPr sz="1600">
                <a:solidFill>
                  <a:schemeClr val="tx1"/>
                </a:solidFill>
                <a:latin typeface="+mn-lt"/>
                <a:ea typeface="+mn-ea"/>
              </a:defRPr>
            </a:lvl9pPr>
          </a:lstStyle>
          <a:p>
            <a:pPr eaLnBrk="1" hangingPunct="1">
              <a:lnSpc>
                <a:spcPct val="90000"/>
              </a:lnSpc>
              <a:spcAft>
                <a:spcPct val="20000"/>
              </a:spcAft>
              <a:buFont typeface="Wingdings" charset="0"/>
              <a:buChar char="§"/>
              <a:defRPr/>
            </a:pPr>
            <a:r>
              <a:rPr kumimoji="0" lang="en-US" kern="0" smtClean="0">
                <a:cs typeface="宋体" charset="0"/>
              </a:rPr>
              <a:t>10.4.3 ADO.NET脱机模式的数据存取</a:t>
            </a:r>
            <a:endParaRPr kumimoji="0" lang="zh-CN" altLang="en-US" kern="0" smtClean="0">
              <a:cs typeface="宋体"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10948" name="Rectangle 4"/>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 DataSet</a:t>
            </a:r>
            <a:r>
              <a:rPr lang="zh-CN" altLang="en-US" sz="2400">
                <a:latin typeface="Arial" panose="020B0604020202020204" pitchFamily="34" charset="0"/>
              </a:rPr>
              <a:t>对象</a:t>
            </a:r>
          </a:p>
        </p:txBody>
      </p:sp>
      <p:sp>
        <p:nvSpPr>
          <p:cNvPr id="210949" name="Text Box 5"/>
          <p:cNvSpPr txBox="1">
            <a:spLocks noChangeArrowheads="1"/>
          </p:cNvSpPr>
          <p:nvPr/>
        </p:nvSpPr>
        <p:spPr bwMode="auto">
          <a:xfrm>
            <a:off x="1187450" y="2349500"/>
            <a:ext cx="720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smtClean="0"/>
              <a:t>⑵ DataColumn</a:t>
            </a:r>
            <a:r>
              <a:rPr kumimoji="0" lang="en-US" altLang="en-US" sz="2000" smtClean="0"/>
              <a:t>对象</a:t>
            </a:r>
            <a:endParaRPr kumimoji="0" lang="zh-CN" altLang="en-US" sz="2000" smtClean="0"/>
          </a:p>
        </p:txBody>
      </p:sp>
      <p:sp>
        <p:nvSpPr>
          <p:cNvPr id="210950" name="Text Box 6"/>
          <p:cNvSpPr txBox="1">
            <a:spLocks noChangeArrowheads="1"/>
          </p:cNvSpPr>
          <p:nvPr/>
        </p:nvSpPr>
        <p:spPr bwMode="auto">
          <a:xfrm>
            <a:off x="1187450" y="2781300"/>
            <a:ext cx="7777163" cy="409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err="1" smtClean="0"/>
              <a:t>DataColumn</a:t>
            </a:r>
            <a:r>
              <a:rPr kumimoji="0" lang="zh-CN" altLang="en-US" sz="2000" dirty="0" smtClean="0"/>
              <a:t>对象相当于数据表中的列，代表一个字段。</a:t>
            </a:r>
            <a:endParaRPr kumimoji="0" lang="en-US" altLang="zh-CN" sz="2000" dirty="0" smtClean="0"/>
          </a:p>
          <a:p>
            <a:pPr eaLnBrk="1" hangingPunct="1">
              <a:spcAft>
                <a:spcPct val="25000"/>
              </a:spcAft>
              <a:defRPr/>
            </a:pPr>
            <a:r>
              <a:rPr kumimoji="0" lang="zh-CN" altLang="en-US" sz="2000" dirty="0" smtClean="0"/>
              <a:t>创建</a:t>
            </a:r>
            <a:r>
              <a:rPr kumimoji="0" lang="en-US" altLang="zh-CN" sz="2000" dirty="0" err="1" smtClean="0"/>
              <a:t>DataColumn</a:t>
            </a:r>
            <a:r>
              <a:rPr kumimoji="0" lang="zh-CN" altLang="en-US" sz="2000" dirty="0" smtClean="0"/>
              <a:t>对象的常用方法有以下</a:t>
            </a:r>
            <a:r>
              <a:rPr kumimoji="0" lang="en-US" altLang="zh-CN" sz="2000" dirty="0" smtClean="0"/>
              <a:t>3</a:t>
            </a:r>
            <a:r>
              <a:rPr kumimoji="0" lang="zh-CN" altLang="en-US" sz="2000" dirty="0" smtClean="0"/>
              <a:t>种：</a:t>
            </a:r>
            <a:endParaRPr kumimoji="0" lang="en-US" altLang="zh-CN" sz="2000" dirty="0" smtClean="0"/>
          </a:p>
          <a:p>
            <a:pPr eaLnBrk="1" hangingPunct="1">
              <a:defRPr/>
            </a:pPr>
            <a:r>
              <a:rPr kumimoji="0" lang="en-US" altLang="zh-CN" sz="2000" dirty="0" err="1" smtClean="0">
                <a:solidFill>
                  <a:srgbClr val="CC6600"/>
                </a:solidFill>
              </a:rPr>
              <a:t>DataColumn</a:t>
            </a:r>
            <a:r>
              <a:rPr kumimoji="0" lang="en-US" altLang="zh-CN" sz="2000" dirty="0" smtClean="0">
                <a:solidFill>
                  <a:srgbClr val="CC6600"/>
                </a:solidFill>
              </a:rPr>
              <a:t> </a:t>
            </a:r>
            <a:r>
              <a:rPr kumimoji="0" lang="zh-CN" altLang="en-US" sz="2000" dirty="0" smtClean="0">
                <a:solidFill>
                  <a:srgbClr val="CC6600"/>
                </a:solidFill>
              </a:rPr>
              <a:t>列对象名</a:t>
            </a:r>
            <a:r>
              <a:rPr kumimoji="0" lang="en-US" altLang="zh-CN" sz="2000" dirty="0" smtClean="0">
                <a:solidFill>
                  <a:srgbClr val="CC6600"/>
                </a:solidFill>
              </a:rPr>
              <a:t> = new </a:t>
            </a:r>
            <a:r>
              <a:rPr kumimoji="0" lang="en-US" altLang="zh-CN" sz="2000" dirty="0" err="1" smtClean="0">
                <a:solidFill>
                  <a:srgbClr val="CC6600"/>
                </a:solidFill>
              </a:rPr>
              <a:t>DataColumn</a:t>
            </a:r>
            <a:r>
              <a:rPr kumimoji="0" lang="en-US" altLang="zh-CN" sz="2000" dirty="0" smtClean="0">
                <a:solidFill>
                  <a:srgbClr val="CC6600"/>
                </a:solidFill>
              </a:rPr>
              <a:t>();</a:t>
            </a:r>
          </a:p>
          <a:p>
            <a:pPr eaLnBrk="1" hangingPunct="1">
              <a:defRPr/>
            </a:pPr>
            <a:r>
              <a:rPr kumimoji="0" lang="en-US" altLang="zh-CN" sz="2000" dirty="0" err="1" smtClean="0">
                <a:solidFill>
                  <a:srgbClr val="CC6600"/>
                </a:solidFill>
              </a:rPr>
              <a:t>DataColumn</a:t>
            </a:r>
            <a:r>
              <a:rPr kumimoji="0" lang="en-US" altLang="zh-CN" sz="2000" dirty="0" smtClean="0">
                <a:solidFill>
                  <a:srgbClr val="CC6600"/>
                </a:solidFill>
              </a:rPr>
              <a:t> </a:t>
            </a:r>
            <a:r>
              <a:rPr kumimoji="0" lang="zh-CN" altLang="en-US" sz="2000" dirty="0" smtClean="0">
                <a:solidFill>
                  <a:srgbClr val="CC6600"/>
                </a:solidFill>
              </a:rPr>
              <a:t>列对象名</a:t>
            </a:r>
            <a:r>
              <a:rPr kumimoji="0" lang="en-US" altLang="zh-CN" sz="2000" dirty="0" smtClean="0">
                <a:solidFill>
                  <a:srgbClr val="CC6600"/>
                </a:solidFill>
              </a:rPr>
              <a:t> = new </a:t>
            </a:r>
            <a:r>
              <a:rPr kumimoji="0" lang="en-US" altLang="zh-CN" sz="2000" dirty="0" err="1" smtClean="0">
                <a:solidFill>
                  <a:srgbClr val="CC6600"/>
                </a:solidFill>
              </a:rPr>
              <a:t>DataColumn</a:t>
            </a:r>
            <a:r>
              <a:rPr kumimoji="0" lang="en-US" altLang="zh-CN" sz="2000" dirty="0" smtClean="0">
                <a:solidFill>
                  <a:srgbClr val="CC6600"/>
                </a:solidFill>
              </a:rPr>
              <a:t>(</a:t>
            </a:r>
            <a:r>
              <a:rPr kumimoji="0" lang="zh-CN" altLang="en-US" sz="2000" dirty="0" smtClean="0">
                <a:solidFill>
                  <a:srgbClr val="CC6600"/>
                </a:solidFill>
              </a:rPr>
              <a:t>列名</a:t>
            </a:r>
            <a:r>
              <a:rPr kumimoji="0" lang="en-US" altLang="zh-CN" sz="2000" dirty="0" smtClean="0">
                <a:solidFill>
                  <a:srgbClr val="CC6600"/>
                </a:solidFill>
              </a:rPr>
              <a:t>);</a:t>
            </a:r>
          </a:p>
          <a:p>
            <a:pPr eaLnBrk="1" hangingPunct="1">
              <a:defRPr/>
            </a:pPr>
            <a:r>
              <a:rPr kumimoji="0" lang="en-US" altLang="zh-CN" sz="2000" dirty="0" err="1" smtClean="0">
                <a:solidFill>
                  <a:srgbClr val="CC6600"/>
                </a:solidFill>
              </a:rPr>
              <a:t>DataColumn</a:t>
            </a:r>
            <a:r>
              <a:rPr kumimoji="0" lang="en-US" altLang="zh-CN" sz="2000" dirty="0" smtClean="0">
                <a:solidFill>
                  <a:srgbClr val="CC6600"/>
                </a:solidFill>
              </a:rPr>
              <a:t> </a:t>
            </a:r>
            <a:r>
              <a:rPr kumimoji="0" lang="zh-CN" altLang="en-US" sz="2000" dirty="0" smtClean="0">
                <a:solidFill>
                  <a:srgbClr val="CC6600"/>
                </a:solidFill>
              </a:rPr>
              <a:t>列对象名</a:t>
            </a:r>
            <a:r>
              <a:rPr kumimoji="0" lang="en-US" altLang="zh-CN" sz="2000" dirty="0" smtClean="0">
                <a:solidFill>
                  <a:srgbClr val="CC6600"/>
                </a:solidFill>
              </a:rPr>
              <a:t> = new </a:t>
            </a:r>
            <a:r>
              <a:rPr kumimoji="0" lang="en-US" altLang="zh-CN" sz="2000" dirty="0" err="1" smtClean="0">
                <a:solidFill>
                  <a:srgbClr val="CC6600"/>
                </a:solidFill>
              </a:rPr>
              <a:t>DataColumn</a:t>
            </a:r>
            <a:r>
              <a:rPr kumimoji="0" lang="en-US" altLang="zh-CN" sz="2000" dirty="0" smtClean="0">
                <a:solidFill>
                  <a:srgbClr val="CC6600"/>
                </a:solidFill>
              </a:rPr>
              <a:t>(</a:t>
            </a:r>
            <a:r>
              <a:rPr kumimoji="0" lang="zh-CN" altLang="en-US" sz="2000" dirty="0" smtClean="0">
                <a:solidFill>
                  <a:srgbClr val="CC6600"/>
                </a:solidFill>
              </a:rPr>
              <a:t>列名</a:t>
            </a:r>
            <a:r>
              <a:rPr kumimoji="0" lang="en-US" altLang="zh-CN" sz="2000" dirty="0" smtClean="0">
                <a:solidFill>
                  <a:srgbClr val="CC6600"/>
                </a:solidFill>
              </a:rPr>
              <a:t>, </a:t>
            </a:r>
            <a:r>
              <a:rPr kumimoji="0" lang="zh-CN" altLang="en-US" sz="2000" dirty="0" smtClean="0">
                <a:solidFill>
                  <a:srgbClr val="CC6600"/>
                </a:solidFill>
              </a:rPr>
              <a:t>类型</a:t>
            </a:r>
            <a:r>
              <a:rPr kumimoji="0" lang="en-US" altLang="zh-CN" sz="2000" dirty="0" smtClean="0">
                <a:solidFill>
                  <a:srgbClr val="CC6600"/>
                </a:solidFill>
              </a:rPr>
              <a:t>);</a:t>
            </a:r>
          </a:p>
          <a:p>
            <a:pPr eaLnBrk="1" hangingPunct="1">
              <a:spcBef>
                <a:spcPct val="50000"/>
              </a:spcBef>
              <a:spcAft>
                <a:spcPct val="25000"/>
              </a:spcAft>
              <a:defRPr/>
            </a:pPr>
            <a:r>
              <a:rPr kumimoji="0" lang="zh-CN" altLang="en-US" sz="2000" dirty="0" smtClean="0"/>
              <a:t>例如，下面的代码向</a:t>
            </a:r>
            <a:r>
              <a:rPr kumimoji="0" lang="en-US" altLang="zh-CN" sz="2000" dirty="0" smtClean="0"/>
              <a:t>College</a:t>
            </a:r>
            <a:r>
              <a:rPr kumimoji="0" lang="zh-CN" altLang="en-US" sz="2000" dirty="0" smtClean="0"/>
              <a:t>表添加两个字段</a:t>
            </a:r>
            <a:r>
              <a:rPr kumimoji="0" lang="en-US" altLang="zh-CN" sz="2000" dirty="0" smtClean="0"/>
              <a:t>ID</a:t>
            </a:r>
            <a:r>
              <a:rPr kumimoji="0" lang="zh-CN" altLang="en-US" sz="2000" dirty="0" smtClean="0"/>
              <a:t>和</a:t>
            </a:r>
            <a:r>
              <a:rPr kumimoji="0" lang="en-US" altLang="zh-CN" sz="2000" dirty="0" smtClean="0"/>
              <a:t>Name</a:t>
            </a:r>
            <a:r>
              <a:rPr kumimoji="0" lang="zh-CN" altLang="en-US" sz="2000" dirty="0" smtClean="0"/>
              <a:t>，并将</a:t>
            </a:r>
            <a:r>
              <a:rPr kumimoji="0" lang="en-US" altLang="zh-CN" sz="2000" dirty="0" smtClean="0"/>
              <a:t>ID</a:t>
            </a:r>
            <a:r>
              <a:rPr kumimoji="0" lang="zh-CN" altLang="en-US" sz="2000" dirty="0" smtClean="0"/>
              <a:t>字段设置为主键。</a:t>
            </a:r>
            <a:endParaRPr kumimoji="0" lang="en-US" altLang="zh-CN" sz="2000" dirty="0" smtClean="0"/>
          </a:p>
          <a:p>
            <a:pPr eaLnBrk="1" hangingPunct="1">
              <a:defRPr/>
            </a:pPr>
            <a:r>
              <a:rPr kumimoji="0" lang="en-US" altLang="zh-CN" sz="2000" dirty="0" err="1" smtClean="0">
                <a:solidFill>
                  <a:srgbClr val="CC6600"/>
                </a:solidFill>
              </a:rPr>
              <a:t>DataColumn</a:t>
            </a:r>
            <a:r>
              <a:rPr kumimoji="0" lang="en-US" altLang="zh-CN" sz="2000" dirty="0" smtClean="0">
                <a:solidFill>
                  <a:srgbClr val="CC6600"/>
                </a:solidFill>
              </a:rPr>
              <a:t> c1=new </a:t>
            </a:r>
            <a:r>
              <a:rPr kumimoji="0" lang="en-US" altLang="zh-CN" sz="2000" dirty="0" err="1" smtClean="0">
                <a:solidFill>
                  <a:srgbClr val="CC6600"/>
                </a:solidFill>
              </a:rPr>
              <a:t>DataColumn</a:t>
            </a:r>
            <a:r>
              <a:rPr kumimoji="0" lang="en-US" altLang="zh-CN" sz="2000" dirty="0" smtClean="0">
                <a:solidFill>
                  <a:srgbClr val="CC6600"/>
                </a:solidFill>
              </a:rPr>
              <a:t>("ID",</a:t>
            </a:r>
            <a:r>
              <a:rPr kumimoji="0" lang="en-US" altLang="zh-CN" sz="2000" dirty="0" err="1" smtClean="0">
                <a:solidFill>
                  <a:srgbClr val="CC6600"/>
                </a:solidFill>
              </a:rPr>
              <a:t>typeof</a:t>
            </a:r>
            <a:r>
              <a:rPr kumimoji="0" lang="en-US" altLang="zh-CN" sz="2000" dirty="0" smtClean="0">
                <a:solidFill>
                  <a:srgbClr val="CC6600"/>
                </a:solidFill>
              </a:rPr>
              <a:t>(string));</a:t>
            </a:r>
          </a:p>
          <a:p>
            <a:pPr eaLnBrk="1" hangingPunct="1">
              <a:defRPr/>
            </a:pPr>
            <a:r>
              <a:rPr kumimoji="0" lang="en-US" altLang="zh-CN" sz="2000" dirty="0" err="1" smtClean="0">
                <a:solidFill>
                  <a:srgbClr val="CC6600"/>
                </a:solidFill>
              </a:rPr>
              <a:t>DataColumn</a:t>
            </a:r>
            <a:r>
              <a:rPr kumimoji="0" lang="en-US" altLang="zh-CN" sz="2000" dirty="0" smtClean="0">
                <a:solidFill>
                  <a:srgbClr val="CC6600"/>
                </a:solidFill>
              </a:rPr>
              <a:t> c2 = new </a:t>
            </a:r>
            <a:r>
              <a:rPr kumimoji="0" lang="en-US" altLang="zh-CN" sz="2000" dirty="0" err="1" smtClean="0">
                <a:solidFill>
                  <a:srgbClr val="CC6600"/>
                </a:solidFill>
              </a:rPr>
              <a:t>DataColumn</a:t>
            </a:r>
            <a:r>
              <a:rPr kumimoji="0" lang="en-US" altLang="zh-CN" sz="2000" dirty="0" smtClean="0">
                <a:solidFill>
                  <a:srgbClr val="CC6600"/>
                </a:solidFill>
              </a:rPr>
              <a:t>("Name", </a:t>
            </a:r>
            <a:r>
              <a:rPr kumimoji="0" lang="en-US" altLang="zh-CN" sz="2000" dirty="0" err="1" smtClean="0">
                <a:solidFill>
                  <a:srgbClr val="CC6600"/>
                </a:solidFill>
              </a:rPr>
              <a:t>typeof</a:t>
            </a:r>
            <a:r>
              <a:rPr kumimoji="0" lang="en-US" altLang="zh-CN" sz="2000" dirty="0" smtClean="0">
                <a:solidFill>
                  <a:srgbClr val="CC6600"/>
                </a:solidFill>
              </a:rPr>
              <a:t>(string));</a:t>
            </a:r>
          </a:p>
          <a:p>
            <a:pPr eaLnBrk="1" hangingPunct="1">
              <a:defRPr/>
            </a:pPr>
            <a:r>
              <a:rPr kumimoji="0" lang="en-US" altLang="zh-CN" sz="2000" dirty="0" err="1" smtClean="0">
                <a:solidFill>
                  <a:srgbClr val="CC6600"/>
                </a:solidFill>
              </a:rPr>
              <a:t>dt.Columns.Add</a:t>
            </a:r>
            <a:r>
              <a:rPr kumimoji="0" lang="en-US" altLang="zh-CN" sz="2000" dirty="0" smtClean="0">
                <a:solidFill>
                  <a:srgbClr val="CC6600"/>
                </a:solidFill>
              </a:rPr>
              <a:t>(c1);</a:t>
            </a:r>
          </a:p>
          <a:p>
            <a:pPr eaLnBrk="1" hangingPunct="1">
              <a:defRPr/>
            </a:pPr>
            <a:r>
              <a:rPr kumimoji="0" lang="en-US" altLang="zh-CN" sz="2000" dirty="0" err="1" smtClean="0">
                <a:solidFill>
                  <a:srgbClr val="CC6600"/>
                </a:solidFill>
              </a:rPr>
              <a:t>dt.Columns.Add</a:t>
            </a:r>
            <a:r>
              <a:rPr kumimoji="0" lang="en-US" altLang="zh-CN" sz="2000" dirty="0" smtClean="0">
                <a:solidFill>
                  <a:srgbClr val="CC6600"/>
                </a:solidFill>
              </a:rPr>
              <a:t>(c2);</a:t>
            </a:r>
          </a:p>
          <a:p>
            <a:pPr eaLnBrk="1" hangingPunct="1">
              <a:defRPr/>
            </a:pPr>
            <a:r>
              <a:rPr kumimoji="0" lang="en-US" altLang="zh-CN" sz="2000" dirty="0" err="1" smtClean="0">
                <a:solidFill>
                  <a:srgbClr val="CC6600"/>
                </a:solidFill>
              </a:rPr>
              <a:t>dt.PrimaryKey</a:t>
            </a:r>
            <a:r>
              <a:rPr kumimoji="0" lang="en-US" altLang="zh-CN" sz="2000" dirty="0" smtClean="0">
                <a:solidFill>
                  <a:srgbClr val="CC6600"/>
                </a:solidFill>
              </a:rPr>
              <a:t> = new </a:t>
            </a:r>
            <a:r>
              <a:rPr kumimoji="0" lang="en-US" altLang="zh-CN" sz="2000" dirty="0" err="1" smtClean="0">
                <a:solidFill>
                  <a:srgbClr val="CC6600"/>
                </a:solidFill>
              </a:rPr>
              <a:t>DataColumn</a:t>
            </a:r>
            <a:r>
              <a:rPr kumimoji="0" lang="en-US" altLang="zh-CN" sz="2000" dirty="0" smtClean="0">
                <a:solidFill>
                  <a:srgbClr val="CC6600"/>
                </a:solidFill>
              </a:rPr>
              <a:t>[]{</a:t>
            </a:r>
            <a:r>
              <a:rPr kumimoji="0" lang="en-US" altLang="zh-CN" sz="2000" dirty="0" err="1" smtClean="0">
                <a:solidFill>
                  <a:srgbClr val="CC6600"/>
                </a:solidFill>
              </a:rPr>
              <a:t>dt.Columns</a:t>
            </a:r>
            <a:r>
              <a:rPr kumimoji="0" lang="en-US" altLang="zh-CN" sz="2000" dirty="0" smtClean="0">
                <a:solidFill>
                  <a:srgbClr val="CC6600"/>
                </a:solidFill>
              </a:rPr>
              <a:t>[0]};</a:t>
            </a:r>
          </a:p>
        </p:txBody>
      </p:sp>
      <p:sp>
        <p:nvSpPr>
          <p:cNvPr id="8" name="Rectangle 3"/>
          <p:cNvSpPr txBox="1">
            <a:spLocks noChangeArrowheads="1"/>
          </p:cNvSpPr>
          <p:nvPr/>
        </p:nvSpPr>
        <p:spPr bwMode="auto">
          <a:xfrm>
            <a:off x="468313" y="1268413"/>
            <a:ext cx="74882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
              <a:defRPr kumimoji="1" sz="2000">
                <a:solidFill>
                  <a:schemeClr val="tx1"/>
                </a:solidFill>
                <a:latin typeface="+mn-lt"/>
                <a:ea typeface="+mn-ea"/>
              </a:defRPr>
            </a:lvl3pPr>
            <a:lvl4pPr marL="1600200" indent="-228600" algn="l" rtl="0" eaLnBrk="0" fontAlgn="base" hangingPunct="0">
              <a:spcBef>
                <a:spcPct val="20000"/>
              </a:spcBef>
              <a:spcAft>
                <a:spcPct val="0"/>
              </a:spcAft>
              <a:buSzPct val="60000"/>
              <a:buFont typeface="Wingdings 2" pitchFamily="18" charset="2"/>
              <a:buChar char=""/>
              <a:defRPr kumimoji="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kumimoji="1" sz="1600">
                <a:solidFill>
                  <a:schemeClr val="tx1"/>
                </a:solidFill>
                <a:latin typeface="+mn-lt"/>
                <a:ea typeface="+mn-ea"/>
              </a:defRPr>
            </a:lvl5pPr>
            <a:lvl6pPr marL="2514600" indent="-228600" algn="l" rtl="0" fontAlgn="base">
              <a:spcBef>
                <a:spcPct val="20000"/>
              </a:spcBef>
              <a:spcAft>
                <a:spcPct val="0"/>
              </a:spcAft>
              <a:buFont typeface="Wingdings" charset="0"/>
              <a:buChar char="§"/>
              <a:defRPr sz="1600">
                <a:solidFill>
                  <a:schemeClr val="tx1"/>
                </a:solidFill>
                <a:latin typeface="+mn-lt"/>
                <a:ea typeface="+mn-ea"/>
              </a:defRPr>
            </a:lvl6pPr>
            <a:lvl7pPr marL="2971800" indent="-228600" algn="l" rtl="0" fontAlgn="base">
              <a:spcBef>
                <a:spcPct val="20000"/>
              </a:spcBef>
              <a:spcAft>
                <a:spcPct val="0"/>
              </a:spcAft>
              <a:buFont typeface="Wingdings" charset="0"/>
              <a:buChar char="§"/>
              <a:defRPr sz="1600">
                <a:solidFill>
                  <a:schemeClr val="tx1"/>
                </a:solidFill>
                <a:latin typeface="+mn-lt"/>
                <a:ea typeface="+mn-ea"/>
              </a:defRPr>
            </a:lvl7pPr>
            <a:lvl8pPr marL="3429000" indent="-228600" algn="l" rtl="0" fontAlgn="base">
              <a:spcBef>
                <a:spcPct val="20000"/>
              </a:spcBef>
              <a:spcAft>
                <a:spcPct val="0"/>
              </a:spcAft>
              <a:buFont typeface="Wingdings" charset="0"/>
              <a:buChar char="§"/>
              <a:defRPr sz="1600">
                <a:solidFill>
                  <a:schemeClr val="tx1"/>
                </a:solidFill>
                <a:latin typeface="+mn-lt"/>
                <a:ea typeface="+mn-ea"/>
              </a:defRPr>
            </a:lvl8pPr>
            <a:lvl9pPr marL="3886200" indent="-228600" algn="l" rtl="0" fontAlgn="base">
              <a:spcBef>
                <a:spcPct val="20000"/>
              </a:spcBef>
              <a:spcAft>
                <a:spcPct val="0"/>
              </a:spcAft>
              <a:buFont typeface="Wingdings" charset="0"/>
              <a:buChar char="§"/>
              <a:defRPr sz="1600">
                <a:solidFill>
                  <a:schemeClr val="tx1"/>
                </a:solidFill>
                <a:latin typeface="+mn-lt"/>
                <a:ea typeface="+mn-ea"/>
              </a:defRPr>
            </a:lvl9pPr>
          </a:lstStyle>
          <a:p>
            <a:pPr eaLnBrk="1" hangingPunct="1">
              <a:lnSpc>
                <a:spcPct val="90000"/>
              </a:lnSpc>
              <a:spcAft>
                <a:spcPct val="20000"/>
              </a:spcAft>
              <a:buFont typeface="Wingdings" charset="0"/>
              <a:buChar char="§"/>
              <a:defRPr/>
            </a:pPr>
            <a:r>
              <a:rPr kumimoji="0" lang="en-US" kern="0" smtClean="0">
                <a:cs typeface="宋体" charset="0"/>
              </a:rPr>
              <a:t>10.4.3 ADO.NET脱机模式的数据存取</a:t>
            </a:r>
            <a:endParaRPr kumimoji="0" lang="zh-CN" altLang="en-US" kern="0" smtClean="0">
              <a:cs typeface="宋体"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11972" name="Rectangle 4"/>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 DataSet</a:t>
            </a:r>
            <a:r>
              <a:rPr lang="zh-CN" altLang="en-US" sz="2400">
                <a:latin typeface="Arial" panose="020B0604020202020204" pitchFamily="34" charset="0"/>
              </a:rPr>
              <a:t>对象</a:t>
            </a:r>
          </a:p>
        </p:txBody>
      </p:sp>
      <p:sp>
        <p:nvSpPr>
          <p:cNvPr id="211973" name="Text Box 5"/>
          <p:cNvSpPr txBox="1">
            <a:spLocks noChangeArrowheads="1"/>
          </p:cNvSpPr>
          <p:nvPr/>
        </p:nvSpPr>
        <p:spPr bwMode="auto">
          <a:xfrm>
            <a:off x="1187450" y="2349500"/>
            <a:ext cx="720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smtClean="0"/>
              <a:t>⑶ DataRow</a:t>
            </a:r>
            <a:r>
              <a:rPr kumimoji="0" lang="en-US" altLang="en-US" sz="2000" smtClean="0"/>
              <a:t>对象</a:t>
            </a:r>
            <a:endParaRPr kumimoji="0" lang="zh-CN" altLang="en-US" sz="2000" smtClean="0"/>
          </a:p>
        </p:txBody>
      </p:sp>
      <p:sp>
        <p:nvSpPr>
          <p:cNvPr id="211974" name="Text Box 6"/>
          <p:cNvSpPr txBox="1">
            <a:spLocks noChangeArrowheads="1"/>
          </p:cNvSpPr>
          <p:nvPr/>
        </p:nvSpPr>
        <p:spPr bwMode="auto">
          <a:xfrm>
            <a:off x="1187450" y="2781300"/>
            <a:ext cx="7632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err="1" smtClean="0"/>
              <a:t>DataRow</a:t>
            </a:r>
            <a:r>
              <a:rPr kumimoji="0" lang="zh-CN" altLang="en-US" sz="2000" dirty="0" smtClean="0"/>
              <a:t>对象相当于数据表中的行，代表一条记录。</a:t>
            </a:r>
            <a:r>
              <a:rPr kumimoji="0" lang="en-US" altLang="zh-CN" sz="2000" dirty="0" err="1" smtClean="0"/>
              <a:t>DataRow</a:t>
            </a:r>
            <a:r>
              <a:rPr kumimoji="0" lang="zh-CN" altLang="en-US" sz="2000" dirty="0" smtClean="0"/>
              <a:t>对象封装了数据表中行的所有操作。</a:t>
            </a:r>
          </a:p>
        </p:txBody>
      </p:sp>
      <p:sp>
        <p:nvSpPr>
          <p:cNvPr id="211975" name="Text Box 7"/>
          <p:cNvSpPr txBox="1">
            <a:spLocks noChangeArrowheads="1"/>
          </p:cNvSpPr>
          <p:nvPr/>
        </p:nvSpPr>
        <p:spPr bwMode="auto">
          <a:xfrm>
            <a:off x="1187450" y="3500438"/>
            <a:ext cx="7632700" cy="315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5000"/>
              </a:spcAft>
              <a:defRPr/>
            </a:pPr>
            <a:r>
              <a:rPr kumimoji="0" lang="en-US" altLang="zh-CN" sz="2000" b="1" dirty="0" smtClean="0">
                <a:solidFill>
                  <a:srgbClr val="C00000"/>
                </a:solidFill>
              </a:rPr>
              <a:t>① </a:t>
            </a:r>
            <a:r>
              <a:rPr kumimoji="0" lang="zh-CN" altLang="en-US" sz="2000" b="1" dirty="0" smtClean="0">
                <a:solidFill>
                  <a:srgbClr val="C00000"/>
                </a:solidFill>
              </a:rPr>
              <a:t>添加记录行</a:t>
            </a:r>
            <a:endParaRPr kumimoji="0" lang="en-US" altLang="zh-CN" sz="2000" b="1" dirty="0" smtClean="0">
              <a:solidFill>
                <a:srgbClr val="C00000"/>
              </a:solidFill>
            </a:endParaRPr>
          </a:p>
          <a:p>
            <a:pPr lvl="1" eaLnBrk="1" hangingPunct="1">
              <a:buFont typeface="Wingdings" pitchFamily="2" charset="2"/>
              <a:buChar char="p"/>
              <a:defRPr/>
            </a:pPr>
            <a:r>
              <a:rPr kumimoji="0" lang="zh-CN" altLang="en-US" sz="2000" dirty="0" smtClean="0"/>
              <a:t>创建一个</a:t>
            </a:r>
            <a:r>
              <a:rPr kumimoji="0" lang="en-US" altLang="zh-CN" sz="2000" dirty="0" err="1" smtClean="0"/>
              <a:t>DataRow</a:t>
            </a:r>
            <a:r>
              <a:rPr kumimoji="0" lang="zh-CN" altLang="en-US" sz="2000" dirty="0" smtClean="0"/>
              <a:t>对象</a:t>
            </a:r>
            <a:endParaRPr kumimoji="0" lang="en-US" altLang="zh-CN" sz="2000" dirty="0" smtClean="0"/>
          </a:p>
          <a:p>
            <a:pPr lvl="1" eaLnBrk="1" hangingPunct="1">
              <a:buFont typeface="Wingdings" pitchFamily="2" charset="2"/>
              <a:buChar char="p"/>
              <a:defRPr/>
            </a:pPr>
            <a:r>
              <a:rPr kumimoji="0" lang="zh-CN" altLang="en-US" sz="2000" dirty="0" smtClean="0"/>
              <a:t>指定</a:t>
            </a:r>
            <a:r>
              <a:rPr kumimoji="0" lang="en-US" altLang="zh-CN" sz="2000" dirty="0" err="1" smtClean="0"/>
              <a:t>DataRow</a:t>
            </a:r>
            <a:r>
              <a:rPr kumimoji="0" lang="zh-CN" altLang="en-US" sz="2000" dirty="0" smtClean="0"/>
              <a:t>对象中不同字段的值</a:t>
            </a:r>
            <a:endParaRPr kumimoji="0" lang="en-US" altLang="zh-CN" sz="2000" dirty="0" smtClean="0"/>
          </a:p>
          <a:p>
            <a:pPr lvl="1" eaLnBrk="1" hangingPunct="1">
              <a:buFont typeface="Wingdings" pitchFamily="2" charset="2"/>
              <a:buChar char="p"/>
              <a:defRPr/>
            </a:pPr>
            <a:r>
              <a:rPr kumimoji="0" lang="zh-CN" altLang="en-US" sz="2000" dirty="0" smtClean="0"/>
              <a:t>调用</a:t>
            </a:r>
            <a:r>
              <a:rPr kumimoji="0" lang="en-US" altLang="zh-CN" sz="2000" dirty="0" err="1" smtClean="0"/>
              <a:t>DataTable</a:t>
            </a:r>
            <a:r>
              <a:rPr kumimoji="0" lang="zh-CN" altLang="en-US" sz="2000" dirty="0" smtClean="0"/>
              <a:t>对象</a:t>
            </a:r>
            <a:r>
              <a:rPr kumimoji="0" lang="en-US" altLang="zh-CN" sz="2000" dirty="0" smtClean="0"/>
              <a:t>Rows</a:t>
            </a:r>
            <a:r>
              <a:rPr kumimoji="0" lang="zh-CN" altLang="en-US" sz="2000" dirty="0" smtClean="0"/>
              <a:t>集合属性的</a:t>
            </a:r>
            <a:r>
              <a:rPr kumimoji="0" lang="en-US" altLang="zh-CN" sz="2000" dirty="0" smtClean="0"/>
              <a:t>Add</a:t>
            </a:r>
            <a:r>
              <a:rPr kumimoji="0" lang="zh-CN" altLang="en-US" sz="2000" dirty="0" smtClean="0"/>
              <a:t>方法添加记录行</a:t>
            </a:r>
            <a:endParaRPr kumimoji="0" lang="en-US" altLang="zh-CN" sz="2000" dirty="0" smtClean="0"/>
          </a:p>
          <a:p>
            <a:pPr eaLnBrk="1" hangingPunct="1">
              <a:spcBef>
                <a:spcPts val="1200"/>
              </a:spcBef>
              <a:spcAft>
                <a:spcPct val="20000"/>
              </a:spcAft>
              <a:defRPr/>
            </a:pPr>
            <a:r>
              <a:rPr kumimoji="0" lang="zh-CN" altLang="en-US" sz="2000" dirty="0" smtClean="0"/>
              <a:t>例如，下面的代码向</a:t>
            </a:r>
            <a:r>
              <a:rPr kumimoji="0" lang="en-US" altLang="zh-CN" sz="2000" dirty="0" smtClean="0"/>
              <a:t>College</a:t>
            </a:r>
            <a:r>
              <a:rPr kumimoji="0" lang="zh-CN" altLang="en-US" sz="2000" dirty="0" smtClean="0"/>
              <a:t>表中添加一条记录。</a:t>
            </a:r>
            <a:endParaRPr kumimoji="0" lang="en-US" altLang="zh-CN" sz="2000" dirty="0" smtClean="0"/>
          </a:p>
          <a:p>
            <a:pPr eaLnBrk="1" hangingPunct="1">
              <a:defRPr/>
            </a:pPr>
            <a:r>
              <a:rPr kumimoji="0" lang="en-US" altLang="zh-CN" sz="2000" dirty="0" err="1" smtClean="0">
                <a:solidFill>
                  <a:srgbClr val="CC6600"/>
                </a:solidFill>
              </a:rPr>
              <a:t>DataRow</a:t>
            </a:r>
            <a:r>
              <a:rPr kumimoji="0" lang="en-US" altLang="zh-CN" sz="2000" dirty="0" smtClean="0">
                <a:solidFill>
                  <a:srgbClr val="CC6600"/>
                </a:solidFill>
              </a:rPr>
              <a:t> row1 = </a:t>
            </a:r>
            <a:r>
              <a:rPr kumimoji="0" lang="en-US" altLang="zh-CN" sz="2000" dirty="0" err="1" smtClean="0">
                <a:solidFill>
                  <a:srgbClr val="CC6600"/>
                </a:solidFill>
              </a:rPr>
              <a:t>dt.NewRow</a:t>
            </a:r>
            <a:r>
              <a:rPr kumimoji="0" lang="en-US" altLang="zh-CN" sz="2000" dirty="0" smtClean="0">
                <a:solidFill>
                  <a:srgbClr val="CC6600"/>
                </a:solidFill>
              </a:rPr>
              <a:t>();</a:t>
            </a:r>
          </a:p>
          <a:p>
            <a:pPr eaLnBrk="1" hangingPunct="1">
              <a:defRPr/>
            </a:pPr>
            <a:r>
              <a:rPr kumimoji="0" lang="en-US" altLang="zh-CN" sz="2000" dirty="0" smtClean="0">
                <a:solidFill>
                  <a:srgbClr val="CC6600"/>
                </a:solidFill>
              </a:rPr>
              <a:t>row1[0] = "01";</a:t>
            </a:r>
          </a:p>
          <a:p>
            <a:pPr eaLnBrk="1" hangingPunct="1">
              <a:defRPr/>
            </a:pPr>
            <a:r>
              <a:rPr kumimoji="0" lang="en-US" altLang="zh-CN" sz="2000" dirty="0" smtClean="0">
                <a:solidFill>
                  <a:srgbClr val="CC6600"/>
                </a:solidFill>
              </a:rPr>
              <a:t>row1[1] = "</a:t>
            </a:r>
            <a:r>
              <a:rPr kumimoji="0" lang="zh-CN" altLang="en-US" sz="2000" dirty="0" smtClean="0">
                <a:solidFill>
                  <a:srgbClr val="CC6600"/>
                </a:solidFill>
              </a:rPr>
              <a:t>理学院</a:t>
            </a:r>
            <a:r>
              <a:rPr kumimoji="0" lang="en-US" altLang="zh-CN" sz="2000" dirty="0" smtClean="0">
                <a:solidFill>
                  <a:srgbClr val="CC6600"/>
                </a:solidFill>
              </a:rPr>
              <a:t>";</a:t>
            </a:r>
          </a:p>
          <a:p>
            <a:pPr eaLnBrk="1" hangingPunct="1">
              <a:defRPr/>
            </a:pPr>
            <a:r>
              <a:rPr kumimoji="0" lang="en-US" altLang="zh-CN" sz="2000" dirty="0" err="1" smtClean="0">
                <a:solidFill>
                  <a:srgbClr val="CC6600"/>
                </a:solidFill>
              </a:rPr>
              <a:t>dt.Rows.Add</a:t>
            </a:r>
            <a:r>
              <a:rPr kumimoji="0" lang="en-US" altLang="zh-CN" sz="2000" dirty="0" smtClean="0">
                <a:solidFill>
                  <a:srgbClr val="CC6600"/>
                </a:solidFill>
              </a:rPr>
              <a:t>(row1);</a:t>
            </a:r>
          </a:p>
        </p:txBody>
      </p:sp>
      <p:sp>
        <p:nvSpPr>
          <p:cNvPr id="9" name="Rectangle 3"/>
          <p:cNvSpPr txBox="1">
            <a:spLocks noChangeArrowheads="1"/>
          </p:cNvSpPr>
          <p:nvPr/>
        </p:nvSpPr>
        <p:spPr bwMode="auto">
          <a:xfrm>
            <a:off x="468313" y="1268413"/>
            <a:ext cx="74882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
              <a:defRPr kumimoji="1" sz="2000">
                <a:solidFill>
                  <a:schemeClr val="tx1"/>
                </a:solidFill>
                <a:latin typeface="+mn-lt"/>
                <a:ea typeface="+mn-ea"/>
              </a:defRPr>
            </a:lvl3pPr>
            <a:lvl4pPr marL="1600200" indent="-228600" algn="l" rtl="0" eaLnBrk="0" fontAlgn="base" hangingPunct="0">
              <a:spcBef>
                <a:spcPct val="20000"/>
              </a:spcBef>
              <a:spcAft>
                <a:spcPct val="0"/>
              </a:spcAft>
              <a:buSzPct val="60000"/>
              <a:buFont typeface="Wingdings 2" pitchFamily="18" charset="2"/>
              <a:buChar char=""/>
              <a:defRPr kumimoji="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kumimoji="1" sz="1600">
                <a:solidFill>
                  <a:schemeClr val="tx1"/>
                </a:solidFill>
                <a:latin typeface="+mn-lt"/>
                <a:ea typeface="+mn-ea"/>
              </a:defRPr>
            </a:lvl5pPr>
            <a:lvl6pPr marL="2514600" indent="-228600" algn="l" rtl="0" fontAlgn="base">
              <a:spcBef>
                <a:spcPct val="20000"/>
              </a:spcBef>
              <a:spcAft>
                <a:spcPct val="0"/>
              </a:spcAft>
              <a:buFont typeface="Wingdings" charset="0"/>
              <a:buChar char="§"/>
              <a:defRPr sz="1600">
                <a:solidFill>
                  <a:schemeClr val="tx1"/>
                </a:solidFill>
                <a:latin typeface="+mn-lt"/>
                <a:ea typeface="+mn-ea"/>
              </a:defRPr>
            </a:lvl6pPr>
            <a:lvl7pPr marL="2971800" indent="-228600" algn="l" rtl="0" fontAlgn="base">
              <a:spcBef>
                <a:spcPct val="20000"/>
              </a:spcBef>
              <a:spcAft>
                <a:spcPct val="0"/>
              </a:spcAft>
              <a:buFont typeface="Wingdings" charset="0"/>
              <a:buChar char="§"/>
              <a:defRPr sz="1600">
                <a:solidFill>
                  <a:schemeClr val="tx1"/>
                </a:solidFill>
                <a:latin typeface="+mn-lt"/>
                <a:ea typeface="+mn-ea"/>
              </a:defRPr>
            </a:lvl7pPr>
            <a:lvl8pPr marL="3429000" indent="-228600" algn="l" rtl="0" fontAlgn="base">
              <a:spcBef>
                <a:spcPct val="20000"/>
              </a:spcBef>
              <a:spcAft>
                <a:spcPct val="0"/>
              </a:spcAft>
              <a:buFont typeface="Wingdings" charset="0"/>
              <a:buChar char="§"/>
              <a:defRPr sz="1600">
                <a:solidFill>
                  <a:schemeClr val="tx1"/>
                </a:solidFill>
                <a:latin typeface="+mn-lt"/>
                <a:ea typeface="+mn-ea"/>
              </a:defRPr>
            </a:lvl8pPr>
            <a:lvl9pPr marL="3886200" indent="-228600" algn="l" rtl="0" fontAlgn="base">
              <a:spcBef>
                <a:spcPct val="20000"/>
              </a:spcBef>
              <a:spcAft>
                <a:spcPct val="0"/>
              </a:spcAft>
              <a:buFont typeface="Wingdings" charset="0"/>
              <a:buChar char="§"/>
              <a:defRPr sz="1600">
                <a:solidFill>
                  <a:schemeClr val="tx1"/>
                </a:solidFill>
                <a:latin typeface="+mn-lt"/>
                <a:ea typeface="+mn-ea"/>
              </a:defRPr>
            </a:lvl9pPr>
          </a:lstStyle>
          <a:p>
            <a:pPr eaLnBrk="1" hangingPunct="1">
              <a:lnSpc>
                <a:spcPct val="90000"/>
              </a:lnSpc>
              <a:spcAft>
                <a:spcPct val="20000"/>
              </a:spcAft>
              <a:buFont typeface="Wingdings" charset="0"/>
              <a:buChar char="§"/>
              <a:defRPr/>
            </a:pPr>
            <a:r>
              <a:rPr kumimoji="0" lang="en-US" kern="0" smtClean="0">
                <a:cs typeface="宋体" charset="0"/>
              </a:rPr>
              <a:t>10.4.3 ADO.NET脱机模式的数据存取</a:t>
            </a:r>
            <a:endParaRPr kumimoji="0" lang="zh-CN" altLang="en-US" kern="0" smtClean="0">
              <a:cs typeface="宋体"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12996" name="Rectangle 4"/>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 DataSet</a:t>
            </a:r>
            <a:r>
              <a:rPr lang="zh-CN" altLang="en-US" sz="2400">
                <a:latin typeface="Arial" panose="020B0604020202020204" pitchFamily="34" charset="0"/>
              </a:rPr>
              <a:t>对象</a:t>
            </a:r>
          </a:p>
        </p:txBody>
      </p:sp>
      <p:sp>
        <p:nvSpPr>
          <p:cNvPr id="212997" name="Text Box 5"/>
          <p:cNvSpPr txBox="1">
            <a:spLocks noChangeArrowheads="1"/>
          </p:cNvSpPr>
          <p:nvPr/>
        </p:nvSpPr>
        <p:spPr bwMode="auto">
          <a:xfrm>
            <a:off x="1187450" y="2349500"/>
            <a:ext cx="720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smtClean="0"/>
              <a:t>⑶ DataRow</a:t>
            </a:r>
            <a:r>
              <a:rPr kumimoji="0" lang="en-US" altLang="en-US" sz="2000" smtClean="0"/>
              <a:t>对象</a:t>
            </a:r>
            <a:endParaRPr kumimoji="0" lang="zh-CN" altLang="en-US" sz="2000" smtClean="0"/>
          </a:p>
        </p:txBody>
      </p:sp>
      <p:sp>
        <p:nvSpPr>
          <p:cNvPr id="212998" name="Text Box 6"/>
          <p:cNvSpPr txBox="1">
            <a:spLocks noChangeArrowheads="1"/>
          </p:cNvSpPr>
          <p:nvPr/>
        </p:nvSpPr>
        <p:spPr bwMode="auto">
          <a:xfrm>
            <a:off x="1187450" y="2781300"/>
            <a:ext cx="7632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err="1" smtClean="0"/>
              <a:t>DataRow</a:t>
            </a:r>
            <a:r>
              <a:rPr kumimoji="0" lang="zh-CN" altLang="en-US" sz="2000" dirty="0" smtClean="0"/>
              <a:t>对象相当于数据表中的行，代表一条记录。</a:t>
            </a:r>
            <a:r>
              <a:rPr kumimoji="0" lang="en-US" altLang="zh-CN" sz="2000" dirty="0" err="1" smtClean="0"/>
              <a:t>DataRow</a:t>
            </a:r>
            <a:r>
              <a:rPr kumimoji="0" lang="zh-CN" altLang="en-US" sz="2000" dirty="0" smtClean="0"/>
              <a:t>对象封装了数据表中行的所有操作。</a:t>
            </a:r>
          </a:p>
        </p:txBody>
      </p:sp>
      <p:sp>
        <p:nvSpPr>
          <p:cNvPr id="212999" name="Text Box 7"/>
          <p:cNvSpPr txBox="1">
            <a:spLocks noChangeArrowheads="1"/>
          </p:cNvSpPr>
          <p:nvPr/>
        </p:nvSpPr>
        <p:spPr bwMode="auto">
          <a:xfrm>
            <a:off x="1187450" y="3500438"/>
            <a:ext cx="74168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5000"/>
              </a:spcAft>
              <a:defRPr/>
            </a:pPr>
            <a:r>
              <a:rPr kumimoji="0" lang="en-US" altLang="zh-CN" sz="2000" b="1" dirty="0" smtClean="0">
                <a:solidFill>
                  <a:srgbClr val="C00000"/>
                </a:solidFill>
              </a:rPr>
              <a:t>② </a:t>
            </a:r>
            <a:r>
              <a:rPr kumimoji="0" lang="zh-CN" altLang="en-US" sz="2000" b="1" dirty="0" smtClean="0">
                <a:solidFill>
                  <a:srgbClr val="C00000"/>
                </a:solidFill>
              </a:rPr>
              <a:t>查找记录行</a:t>
            </a:r>
            <a:endParaRPr kumimoji="0" lang="en-US" altLang="zh-CN" sz="2000" b="1" dirty="0" smtClean="0">
              <a:solidFill>
                <a:srgbClr val="C00000"/>
              </a:solidFill>
            </a:endParaRPr>
          </a:p>
          <a:p>
            <a:pPr eaLnBrk="1" hangingPunct="1">
              <a:defRPr/>
            </a:pPr>
            <a:r>
              <a:rPr kumimoji="0" lang="zh-CN" altLang="en-US" sz="2000" dirty="0" smtClean="0"/>
              <a:t>可以使用</a:t>
            </a:r>
            <a:r>
              <a:rPr kumimoji="0" lang="en-US" altLang="zh-CN" sz="2000" dirty="0" smtClean="0"/>
              <a:t>Rows</a:t>
            </a:r>
            <a:r>
              <a:rPr kumimoji="0" lang="zh-CN" altLang="en-US" sz="2000" dirty="0" smtClean="0"/>
              <a:t>集合的</a:t>
            </a:r>
            <a:r>
              <a:rPr kumimoji="0" lang="en-US" altLang="zh-CN" sz="2000" dirty="0" smtClean="0"/>
              <a:t>Find</a:t>
            </a:r>
            <a:r>
              <a:rPr kumimoji="0" lang="zh-CN" altLang="en-US" sz="2000" dirty="0" smtClean="0"/>
              <a:t>方法查找指定主键值的记录行。</a:t>
            </a:r>
            <a:endParaRPr kumimoji="0" lang="en-US" altLang="zh-CN" sz="2000" dirty="0" smtClean="0"/>
          </a:p>
          <a:p>
            <a:pPr eaLnBrk="1" hangingPunct="1">
              <a:spcBef>
                <a:spcPct val="20000"/>
              </a:spcBef>
              <a:spcAft>
                <a:spcPct val="20000"/>
              </a:spcAft>
              <a:defRPr/>
            </a:pPr>
            <a:r>
              <a:rPr kumimoji="0" lang="zh-CN" altLang="en-US" sz="2000" dirty="0" smtClean="0"/>
              <a:t>例如：下面的代码在</a:t>
            </a:r>
            <a:r>
              <a:rPr kumimoji="0" lang="en-US" altLang="zh-CN" sz="2000" dirty="0" smtClean="0"/>
              <a:t>College</a:t>
            </a:r>
            <a:r>
              <a:rPr kumimoji="0" lang="zh-CN" altLang="en-US" sz="2000" dirty="0" smtClean="0"/>
              <a:t>表中查找</a:t>
            </a:r>
            <a:r>
              <a:rPr kumimoji="0" lang="en-US" altLang="zh-CN" sz="2000" dirty="0" smtClean="0"/>
              <a:t>ID</a:t>
            </a:r>
            <a:r>
              <a:rPr kumimoji="0" lang="zh-CN" altLang="en-US" sz="2000" dirty="0" smtClean="0"/>
              <a:t>值为“</a:t>
            </a:r>
            <a:r>
              <a:rPr kumimoji="0" lang="en-US" altLang="zh-CN" sz="2000" dirty="0" smtClean="0"/>
              <a:t>01</a:t>
            </a:r>
            <a:r>
              <a:rPr kumimoji="0" lang="zh-CN" altLang="en-US" sz="2000" dirty="0" smtClean="0"/>
              <a:t>”的记录行。</a:t>
            </a:r>
            <a:endParaRPr kumimoji="0" lang="en-US" altLang="zh-CN" sz="2000" dirty="0" smtClean="0"/>
          </a:p>
          <a:p>
            <a:pPr eaLnBrk="1" hangingPunct="1">
              <a:defRPr/>
            </a:pPr>
            <a:r>
              <a:rPr kumimoji="0" lang="en-US" altLang="zh-CN" sz="2000" dirty="0" err="1" smtClean="0">
                <a:solidFill>
                  <a:srgbClr val="CC6600"/>
                </a:solidFill>
              </a:rPr>
              <a:t>DataRow</a:t>
            </a:r>
            <a:r>
              <a:rPr kumimoji="0" lang="en-US" altLang="zh-CN" sz="2000" dirty="0" smtClean="0">
                <a:solidFill>
                  <a:srgbClr val="CC6600"/>
                </a:solidFill>
              </a:rPr>
              <a:t> </a:t>
            </a:r>
            <a:r>
              <a:rPr kumimoji="0" lang="en-US" altLang="zh-CN" sz="2000" dirty="0" err="1" smtClean="0">
                <a:solidFill>
                  <a:srgbClr val="CC6600"/>
                </a:solidFill>
              </a:rPr>
              <a:t>findRow</a:t>
            </a:r>
            <a:r>
              <a:rPr kumimoji="0" lang="en-US" altLang="zh-CN" sz="2000" dirty="0" smtClean="0">
                <a:solidFill>
                  <a:srgbClr val="CC6600"/>
                </a:solidFill>
              </a:rPr>
              <a:t> = </a:t>
            </a:r>
            <a:r>
              <a:rPr kumimoji="0" lang="en-US" altLang="zh-CN" sz="2000" dirty="0" err="1" smtClean="0">
                <a:solidFill>
                  <a:srgbClr val="CC6600"/>
                </a:solidFill>
              </a:rPr>
              <a:t>dt.Rows.Find</a:t>
            </a:r>
            <a:r>
              <a:rPr kumimoji="0" lang="en-US" altLang="zh-CN" sz="2000" dirty="0" smtClean="0">
                <a:solidFill>
                  <a:srgbClr val="CC6600"/>
                </a:solidFill>
              </a:rPr>
              <a:t>("01");</a:t>
            </a:r>
          </a:p>
          <a:p>
            <a:pPr eaLnBrk="1" hangingPunct="1">
              <a:defRPr/>
            </a:pPr>
            <a:r>
              <a:rPr kumimoji="0" lang="en-US" altLang="zh-CN" sz="2000" dirty="0" smtClean="0">
                <a:solidFill>
                  <a:srgbClr val="CC6600"/>
                </a:solidFill>
              </a:rPr>
              <a:t>if (</a:t>
            </a:r>
            <a:r>
              <a:rPr kumimoji="0" lang="en-US" altLang="zh-CN" sz="2000" dirty="0" err="1" smtClean="0">
                <a:solidFill>
                  <a:srgbClr val="CC6600"/>
                </a:solidFill>
              </a:rPr>
              <a:t>findRow</a:t>
            </a:r>
            <a:r>
              <a:rPr kumimoji="0" lang="en-US" altLang="zh-CN" sz="2000" dirty="0" smtClean="0">
                <a:solidFill>
                  <a:srgbClr val="CC6600"/>
                </a:solidFill>
              </a:rPr>
              <a:t> != null)  //</a:t>
            </a:r>
            <a:r>
              <a:rPr kumimoji="0" lang="zh-CN" altLang="en-US" sz="2000" dirty="0" smtClean="0">
                <a:solidFill>
                  <a:srgbClr val="CC6600"/>
                </a:solidFill>
              </a:rPr>
              <a:t>若查找到</a:t>
            </a:r>
            <a:endParaRPr kumimoji="0" lang="en-US" altLang="zh-CN" sz="2000" dirty="0" smtClean="0">
              <a:solidFill>
                <a:srgbClr val="CC6600"/>
              </a:solidFill>
            </a:endParaRPr>
          </a:p>
          <a:p>
            <a:pPr eaLnBrk="1" hangingPunct="1">
              <a:defRPr/>
            </a:pPr>
            <a:r>
              <a:rPr kumimoji="0" lang="en-US" altLang="zh-CN" sz="2000" dirty="0" smtClean="0">
                <a:solidFill>
                  <a:srgbClr val="CC6600"/>
                </a:solidFill>
              </a:rPr>
              <a:t>{</a:t>
            </a:r>
          </a:p>
          <a:p>
            <a:pPr eaLnBrk="1" hangingPunct="1">
              <a:defRPr/>
            </a:pPr>
            <a:r>
              <a:rPr kumimoji="0" lang="en-US" altLang="zh-CN" sz="2000" dirty="0" smtClean="0">
                <a:solidFill>
                  <a:srgbClr val="CC6600"/>
                </a:solidFill>
              </a:rPr>
              <a:t>    …</a:t>
            </a:r>
          </a:p>
          <a:p>
            <a:pPr eaLnBrk="1" hangingPunct="1">
              <a:defRPr/>
            </a:pPr>
            <a:r>
              <a:rPr kumimoji="0" lang="en-US" altLang="zh-CN" sz="2000" dirty="0" smtClean="0">
                <a:solidFill>
                  <a:srgbClr val="CC6600"/>
                </a:solidFill>
              </a:rPr>
              <a:t>}</a:t>
            </a:r>
          </a:p>
        </p:txBody>
      </p:sp>
      <p:sp>
        <p:nvSpPr>
          <p:cNvPr id="9" name="Rectangle 3"/>
          <p:cNvSpPr txBox="1">
            <a:spLocks noChangeArrowheads="1"/>
          </p:cNvSpPr>
          <p:nvPr/>
        </p:nvSpPr>
        <p:spPr bwMode="auto">
          <a:xfrm>
            <a:off x="468313" y="1268413"/>
            <a:ext cx="74882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
              <a:defRPr kumimoji="1" sz="2000">
                <a:solidFill>
                  <a:schemeClr val="tx1"/>
                </a:solidFill>
                <a:latin typeface="+mn-lt"/>
                <a:ea typeface="+mn-ea"/>
              </a:defRPr>
            </a:lvl3pPr>
            <a:lvl4pPr marL="1600200" indent="-228600" algn="l" rtl="0" eaLnBrk="0" fontAlgn="base" hangingPunct="0">
              <a:spcBef>
                <a:spcPct val="20000"/>
              </a:spcBef>
              <a:spcAft>
                <a:spcPct val="0"/>
              </a:spcAft>
              <a:buSzPct val="60000"/>
              <a:buFont typeface="Wingdings 2" pitchFamily="18" charset="2"/>
              <a:buChar char=""/>
              <a:defRPr kumimoji="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kumimoji="1" sz="1600">
                <a:solidFill>
                  <a:schemeClr val="tx1"/>
                </a:solidFill>
                <a:latin typeface="+mn-lt"/>
                <a:ea typeface="+mn-ea"/>
              </a:defRPr>
            </a:lvl5pPr>
            <a:lvl6pPr marL="2514600" indent="-228600" algn="l" rtl="0" fontAlgn="base">
              <a:spcBef>
                <a:spcPct val="20000"/>
              </a:spcBef>
              <a:spcAft>
                <a:spcPct val="0"/>
              </a:spcAft>
              <a:buFont typeface="Wingdings" charset="0"/>
              <a:buChar char="§"/>
              <a:defRPr sz="1600">
                <a:solidFill>
                  <a:schemeClr val="tx1"/>
                </a:solidFill>
                <a:latin typeface="+mn-lt"/>
                <a:ea typeface="+mn-ea"/>
              </a:defRPr>
            </a:lvl6pPr>
            <a:lvl7pPr marL="2971800" indent="-228600" algn="l" rtl="0" fontAlgn="base">
              <a:spcBef>
                <a:spcPct val="20000"/>
              </a:spcBef>
              <a:spcAft>
                <a:spcPct val="0"/>
              </a:spcAft>
              <a:buFont typeface="Wingdings" charset="0"/>
              <a:buChar char="§"/>
              <a:defRPr sz="1600">
                <a:solidFill>
                  <a:schemeClr val="tx1"/>
                </a:solidFill>
                <a:latin typeface="+mn-lt"/>
                <a:ea typeface="+mn-ea"/>
              </a:defRPr>
            </a:lvl7pPr>
            <a:lvl8pPr marL="3429000" indent="-228600" algn="l" rtl="0" fontAlgn="base">
              <a:spcBef>
                <a:spcPct val="20000"/>
              </a:spcBef>
              <a:spcAft>
                <a:spcPct val="0"/>
              </a:spcAft>
              <a:buFont typeface="Wingdings" charset="0"/>
              <a:buChar char="§"/>
              <a:defRPr sz="1600">
                <a:solidFill>
                  <a:schemeClr val="tx1"/>
                </a:solidFill>
                <a:latin typeface="+mn-lt"/>
                <a:ea typeface="+mn-ea"/>
              </a:defRPr>
            </a:lvl8pPr>
            <a:lvl9pPr marL="3886200" indent="-228600" algn="l" rtl="0" fontAlgn="base">
              <a:spcBef>
                <a:spcPct val="20000"/>
              </a:spcBef>
              <a:spcAft>
                <a:spcPct val="0"/>
              </a:spcAft>
              <a:buFont typeface="Wingdings" charset="0"/>
              <a:buChar char="§"/>
              <a:defRPr sz="1600">
                <a:solidFill>
                  <a:schemeClr val="tx1"/>
                </a:solidFill>
                <a:latin typeface="+mn-lt"/>
                <a:ea typeface="+mn-ea"/>
              </a:defRPr>
            </a:lvl9pPr>
          </a:lstStyle>
          <a:p>
            <a:pPr eaLnBrk="1" hangingPunct="1">
              <a:lnSpc>
                <a:spcPct val="90000"/>
              </a:lnSpc>
              <a:spcAft>
                <a:spcPct val="20000"/>
              </a:spcAft>
              <a:buFont typeface="Wingdings" charset="0"/>
              <a:buChar char="§"/>
              <a:defRPr/>
            </a:pPr>
            <a:r>
              <a:rPr kumimoji="0" lang="en-US" kern="0" smtClean="0">
                <a:cs typeface="宋体" charset="0"/>
              </a:rPr>
              <a:t>10.4.3 ADO.NET脱机模式的数据存取</a:t>
            </a:r>
            <a:endParaRPr kumimoji="0" lang="zh-CN" altLang="en-US" kern="0" smtClean="0">
              <a:cs typeface="宋体"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14020" name="Rectangle 4"/>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 DataSet</a:t>
            </a:r>
            <a:r>
              <a:rPr lang="zh-CN" altLang="en-US" sz="2400">
                <a:latin typeface="Arial" panose="020B0604020202020204" pitchFamily="34" charset="0"/>
              </a:rPr>
              <a:t>对象</a:t>
            </a:r>
          </a:p>
        </p:txBody>
      </p:sp>
      <p:sp>
        <p:nvSpPr>
          <p:cNvPr id="214021" name="Text Box 5"/>
          <p:cNvSpPr txBox="1">
            <a:spLocks noChangeArrowheads="1"/>
          </p:cNvSpPr>
          <p:nvPr/>
        </p:nvSpPr>
        <p:spPr bwMode="auto">
          <a:xfrm>
            <a:off x="1187450" y="2349500"/>
            <a:ext cx="720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smtClean="0"/>
              <a:t>⑶ DataRow</a:t>
            </a:r>
            <a:r>
              <a:rPr kumimoji="0" lang="en-US" altLang="en-US" sz="2000" smtClean="0"/>
              <a:t>对象</a:t>
            </a:r>
            <a:endParaRPr kumimoji="0" lang="zh-CN" altLang="en-US" sz="2000" smtClean="0"/>
          </a:p>
        </p:txBody>
      </p:sp>
      <p:sp>
        <p:nvSpPr>
          <p:cNvPr id="214022" name="Text Box 6"/>
          <p:cNvSpPr txBox="1">
            <a:spLocks noChangeArrowheads="1"/>
          </p:cNvSpPr>
          <p:nvPr/>
        </p:nvSpPr>
        <p:spPr bwMode="auto">
          <a:xfrm>
            <a:off x="1187450" y="2781300"/>
            <a:ext cx="7632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err="1" smtClean="0"/>
              <a:t>DataRow</a:t>
            </a:r>
            <a:r>
              <a:rPr kumimoji="0" lang="zh-CN" altLang="en-US" sz="2000" dirty="0" smtClean="0"/>
              <a:t>对象相当于数据表中的行，代表一条记录。</a:t>
            </a:r>
            <a:r>
              <a:rPr kumimoji="0" lang="en-US" altLang="zh-CN" sz="2000" dirty="0" err="1" smtClean="0"/>
              <a:t>DataRow</a:t>
            </a:r>
            <a:r>
              <a:rPr kumimoji="0" lang="zh-CN" altLang="en-US" sz="2000" dirty="0" smtClean="0"/>
              <a:t>对象封装了数据表中行的所有操作。</a:t>
            </a:r>
          </a:p>
        </p:txBody>
      </p:sp>
      <p:sp>
        <p:nvSpPr>
          <p:cNvPr id="214023" name="Text Box 7"/>
          <p:cNvSpPr txBox="1">
            <a:spLocks noChangeArrowheads="1"/>
          </p:cNvSpPr>
          <p:nvPr/>
        </p:nvSpPr>
        <p:spPr bwMode="auto">
          <a:xfrm>
            <a:off x="1187450" y="3500438"/>
            <a:ext cx="7705725" cy="337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5000"/>
              </a:spcAft>
              <a:defRPr/>
            </a:pPr>
            <a:r>
              <a:rPr kumimoji="0" lang="en-US" altLang="zh-CN" sz="2000" b="1" dirty="0" smtClean="0">
                <a:solidFill>
                  <a:srgbClr val="C00000"/>
                </a:solidFill>
              </a:rPr>
              <a:t>③ </a:t>
            </a:r>
            <a:r>
              <a:rPr kumimoji="0" lang="zh-CN" altLang="en-US" sz="2000" b="1" dirty="0" smtClean="0">
                <a:solidFill>
                  <a:srgbClr val="C00000"/>
                </a:solidFill>
              </a:rPr>
              <a:t>修改记录行</a:t>
            </a:r>
            <a:endParaRPr kumimoji="0" lang="en-US" altLang="zh-CN" sz="2000" b="1" dirty="0" smtClean="0">
              <a:solidFill>
                <a:srgbClr val="C00000"/>
              </a:solidFill>
            </a:endParaRPr>
          </a:p>
          <a:p>
            <a:pPr lvl="1" eaLnBrk="1" hangingPunct="1">
              <a:buFont typeface="Wingdings" pitchFamily="2" charset="2"/>
              <a:buChar char="p"/>
              <a:defRPr/>
            </a:pPr>
            <a:r>
              <a:rPr kumimoji="0" lang="zh-CN" altLang="en-US" sz="2000" dirty="0" smtClean="0"/>
              <a:t>获取指定记录行的</a:t>
            </a:r>
            <a:r>
              <a:rPr kumimoji="0" lang="en-US" altLang="zh-CN" sz="2000" dirty="0" err="1" smtClean="0"/>
              <a:t>DataRow</a:t>
            </a:r>
            <a:r>
              <a:rPr kumimoji="0" lang="zh-CN" altLang="en-US" sz="2000" dirty="0" smtClean="0"/>
              <a:t>对象</a:t>
            </a:r>
            <a:endParaRPr kumimoji="0" lang="en-US" altLang="zh-CN" sz="2000" dirty="0" smtClean="0"/>
          </a:p>
          <a:p>
            <a:pPr lvl="1" eaLnBrk="1" hangingPunct="1">
              <a:buFont typeface="Wingdings" pitchFamily="2" charset="2"/>
              <a:buChar char="p"/>
              <a:defRPr/>
            </a:pPr>
            <a:r>
              <a:rPr kumimoji="0" lang="zh-CN" altLang="en-US" sz="2000" dirty="0" smtClean="0"/>
              <a:t>调用</a:t>
            </a:r>
            <a:r>
              <a:rPr kumimoji="0" lang="en-US" altLang="zh-CN" sz="2000" dirty="0" err="1" smtClean="0"/>
              <a:t>DataRow</a:t>
            </a:r>
            <a:r>
              <a:rPr kumimoji="0" lang="zh-CN" altLang="en-US" sz="2000" dirty="0" smtClean="0"/>
              <a:t>对象的</a:t>
            </a:r>
            <a:r>
              <a:rPr kumimoji="0" lang="en-US" altLang="zh-CN" sz="2000" dirty="0" err="1" smtClean="0"/>
              <a:t>BeginEdit</a:t>
            </a:r>
            <a:r>
              <a:rPr kumimoji="0" lang="zh-CN" altLang="en-US" sz="2000" dirty="0" smtClean="0"/>
              <a:t>方法进入记录行的编辑模式</a:t>
            </a:r>
            <a:endParaRPr kumimoji="0" lang="en-US" altLang="zh-CN" sz="2000" dirty="0" smtClean="0"/>
          </a:p>
          <a:p>
            <a:pPr lvl="1" eaLnBrk="1" hangingPunct="1">
              <a:buFont typeface="Wingdings" pitchFamily="2" charset="2"/>
              <a:buChar char="p"/>
              <a:defRPr/>
            </a:pPr>
            <a:r>
              <a:rPr kumimoji="0" lang="zh-CN" altLang="en-US" sz="2000" dirty="0" smtClean="0"/>
              <a:t>更改记录行的列的值</a:t>
            </a:r>
            <a:endParaRPr kumimoji="0" lang="en-US" altLang="zh-CN" sz="2000" dirty="0" smtClean="0"/>
          </a:p>
          <a:p>
            <a:pPr lvl="1" eaLnBrk="1" hangingPunct="1">
              <a:buFont typeface="Wingdings" pitchFamily="2" charset="2"/>
              <a:buChar char="p"/>
              <a:defRPr/>
            </a:pPr>
            <a:r>
              <a:rPr kumimoji="0" lang="zh-CN" altLang="en-US" sz="2000" dirty="0" smtClean="0"/>
              <a:t>调用</a:t>
            </a:r>
            <a:r>
              <a:rPr kumimoji="0" lang="en-US" altLang="zh-CN" sz="2000" dirty="0" err="1" smtClean="0"/>
              <a:t>DataRow</a:t>
            </a:r>
            <a:r>
              <a:rPr kumimoji="0" lang="zh-CN" altLang="en-US" sz="2000" dirty="0" smtClean="0"/>
              <a:t>对象的</a:t>
            </a:r>
            <a:r>
              <a:rPr kumimoji="0" lang="en-US" altLang="zh-CN" sz="2000" dirty="0" err="1" smtClean="0"/>
              <a:t>EndEdit</a:t>
            </a:r>
            <a:r>
              <a:rPr kumimoji="0" lang="zh-CN" altLang="en-US" sz="2000" dirty="0" smtClean="0"/>
              <a:t>方法退出记录行的编辑模式</a:t>
            </a:r>
            <a:endParaRPr kumimoji="0" lang="en-US" altLang="zh-CN" sz="2000" dirty="0" smtClean="0"/>
          </a:p>
          <a:p>
            <a:pPr eaLnBrk="1" hangingPunct="1">
              <a:spcBef>
                <a:spcPct val="20000"/>
              </a:spcBef>
              <a:spcAft>
                <a:spcPct val="20000"/>
              </a:spcAft>
              <a:defRPr/>
            </a:pPr>
            <a:r>
              <a:rPr kumimoji="0" lang="zh-CN" altLang="en-US" sz="2000" dirty="0" smtClean="0"/>
              <a:t>例如，下面的代码修改</a:t>
            </a:r>
            <a:r>
              <a:rPr kumimoji="0" lang="en-US" altLang="zh-CN" sz="2000" dirty="0" smtClean="0"/>
              <a:t>College</a:t>
            </a:r>
            <a:r>
              <a:rPr kumimoji="0" lang="zh-CN" altLang="en-US" sz="2000" dirty="0" smtClean="0"/>
              <a:t>表中第一条记录行的</a:t>
            </a:r>
            <a:r>
              <a:rPr kumimoji="0" lang="en-US" altLang="zh-CN" sz="2000" dirty="0" smtClean="0"/>
              <a:t>ID</a:t>
            </a:r>
            <a:r>
              <a:rPr kumimoji="0" lang="zh-CN" altLang="en-US" sz="2000" dirty="0" smtClean="0"/>
              <a:t>列值。</a:t>
            </a:r>
            <a:endParaRPr kumimoji="0" lang="en-US" altLang="zh-CN" sz="2000" dirty="0" smtClean="0"/>
          </a:p>
          <a:p>
            <a:pPr eaLnBrk="1" hangingPunct="1">
              <a:defRPr/>
            </a:pPr>
            <a:r>
              <a:rPr kumimoji="0" lang="en-US" altLang="zh-CN" sz="2000" dirty="0" err="1" smtClean="0">
                <a:solidFill>
                  <a:srgbClr val="CC6600"/>
                </a:solidFill>
              </a:rPr>
              <a:t>DataRow</a:t>
            </a:r>
            <a:r>
              <a:rPr kumimoji="0" lang="en-US" altLang="zh-CN" sz="2000" dirty="0" smtClean="0">
                <a:solidFill>
                  <a:srgbClr val="CC6600"/>
                </a:solidFill>
              </a:rPr>
              <a:t> row1= </a:t>
            </a:r>
            <a:r>
              <a:rPr kumimoji="0" lang="en-US" altLang="zh-CN" sz="2000" dirty="0" err="1" smtClean="0">
                <a:solidFill>
                  <a:srgbClr val="CC6600"/>
                </a:solidFill>
              </a:rPr>
              <a:t>dt.Rows</a:t>
            </a:r>
            <a:r>
              <a:rPr kumimoji="0" lang="en-US" altLang="zh-CN" sz="2000" dirty="0" smtClean="0">
                <a:solidFill>
                  <a:srgbClr val="CC6600"/>
                </a:solidFill>
              </a:rPr>
              <a:t>[0];</a:t>
            </a:r>
          </a:p>
          <a:p>
            <a:pPr eaLnBrk="1" hangingPunct="1">
              <a:defRPr/>
            </a:pPr>
            <a:r>
              <a:rPr kumimoji="0" lang="en-US" altLang="zh-CN" sz="2000" dirty="0" smtClean="0">
                <a:solidFill>
                  <a:srgbClr val="CC6600"/>
                </a:solidFill>
              </a:rPr>
              <a:t>row1.BeginEdit();</a:t>
            </a:r>
          </a:p>
          <a:p>
            <a:pPr eaLnBrk="1" hangingPunct="1">
              <a:defRPr/>
            </a:pPr>
            <a:r>
              <a:rPr kumimoji="0" lang="en-US" altLang="zh-CN" sz="2000" dirty="0" smtClean="0">
                <a:solidFill>
                  <a:srgbClr val="CC6600"/>
                </a:solidFill>
              </a:rPr>
              <a:t>row1["ID"]=</a:t>
            </a:r>
            <a:r>
              <a:rPr kumimoji="0" lang="en-US" altLang="zh-CN" sz="2000" dirty="0">
                <a:solidFill>
                  <a:srgbClr val="CC6600"/>
                </a:solidFill>
              </a:rPr>
              <a:t>"</a:t>
            </a:r>
            <a:r>
              <a:rPr kumimoji="0" lang="en-US" altLang="zh-CN" sz="2000" dirty="0" smtClean="0">
                <a:solidFill>
                  <a:srgbClr val="CC6600"/>
                </a:solidFill>
              </a:rPr>
              <a:t>10</a:t>
            </a:r>
            <a:r>
              <a:rPr kumimoji="0" lang="en-US" altLang="zh-CN" sz="2000" dirty="0">
                <a:solidFill>
                  <a:srgbClr val="CC6600"/>
                </a:solidFill>
              </a:rPr>
              <a:t>"</a:t>
            </a:r>
            <a:r>
              <a:rPr kumimoji="0" lang="en-US" altLang="zh-CN" sz="2000" dirty="0" smtClean="0">
                <a:solidFill>
                  <a:srgbClr val="CC6600"/>
                </a:solidFill>
              </a:rPr>
              <a:t>;</a:t>
            </a:r>
          </a:p>
          <a:p>
            <a:pPr eaLnBrk="1" hangingPunct="1">
              <a:defRPr/>
            </a:pPr>
            <a:r>
              <a:rPr kumimoji="0" lang="en-US" altLang="zh-CN" sz="2000" dirty="0" smtClean="0">
                <a:solidFill>
                  <a:srgbClr val="CC6600"/>
                </a:solidFill>
              </a:rPr>
              <a:t>row1.EndEdit();</a:t>
            </a:r>
          </a:p>
        </p:txBody>
      </p:sp>
      <p:sp>
        <p:nvSpPr>
          <p:cNvPr id="9" name="Rectangle 3"/>
          <p:cNvSpPr txBox="1">
            <a:spLocks noChangeArrowheads="1"/>
          </p:cNvSpPr>
          <p:nvPr/>
        </p:nvSpPr>
        <p:spPr bwMode="auto">
          <a:xfrm>
            <a:off x="468313" y="1268413"/>
            <a:ext cx="74882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
              <a:defRPr kumimoji="1" sz="2000">
                <a:solidFill>
                  <a:schemeClr val="tx1"/>
                </a:solidFill>
                <a:latin typeface="+mn-lt"/>
                <a:ea typeface="+mn-ea"/>
              </a:defRPr>
            </a:lvl3pPr>
            <a:lvl4pPr marL="1600200" indent="-228600" algn="l" rtl="0" eaLnBrk="0" fontAlgn="base" hangingPunct="0">
              <a:spcBef>
                <a:spcPct val="20000"/>
              </a:spcBef>
              <a:spcAft>
                <a:spcPct val="0"/>
              </a:spcAft>
              <a:buSzPct val="60000"/>
              <a:buFont typeface="Wingdings 2" pitchFamily="18" charset="2"/>
              <a:buChar char=""/>
              <a:defRPr kumimoji="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kumimoji="1" sz="1600">
                <a:solidFill>
                  <a:schemeClr val="tx1"/>
                </a:solidFill>
                <a:latin typeface="+mn-lt"/>
                <a:ea typeface="+mn-ea"/>
              </a:defRPr>
            </a:lvl5pPr>
            <a:lvl6pPr marL="2514600" indent="-228600" algn="l" rtl="0" fontAlgn="base">
              <a:spcBef>
                <a:spcPct val="20000"/>
              </a:spcBef>
              <a:spcAft>
                <a:spcPct val="0"/>
              </a:spcAft>
              <a:buFont typeface="Wingdings" charset="0"/>
              <a:buChar char="§"/>
              <a:defRPr sz="1600">
                <a:solidFill>
                  <a:schemeClr val="tx1"/>
                </a:solidFill>
                <a:latin typeface="+mn-lt"/>
                <a:ea typeface="+mn-ea"/>
              </a:defRPr>
            </a:lvl6pPr>
            <a:lvl7pPr marL="2971800" indent="-228600" algn="l" rtl="0" fontAlgn="base">
              <a:spcBef>
                <a:spcPct val="20000"/>
              </a:spcBef>
              <a:spcAft>
                <a:spcPct val="0"/>
              </a:spcAft>
              <a:buFont typeface="Wingdings" charset="0"/>
              <a:buChar char="§"/>
              <a:defRPr sz="1600">
                <a:solidFill>
                  <a:schemeClr val="tx1"/>
                </a:solidFill>
                <a:latin typeface="+mn-lt"/>
                <a:ea typeface="+mn-ea"/>
              </a:defRPr>
            </a:lvl7pPr>
            <a:lvl8pPr marL="3429000" indent="-228600" algn="l" rtl="0" fontAlgn="base">
              <a:spcBef>
                <a:spcPct val="20000"/>
              </a:spcBef>
              <a:spcAft>
                <a:spcPct val="0"/>
              </a:spcAft>
              <a:buFont typeface="Wingdings" charset="0"/>
              <a:buChar char="§"/>
              <a:defRPr sz="1600">
                <a:solidFill>
                  <a:schemeClr val="tx1"/>
                </a:solidFill>
                <a:latin typeface="+mn-lt"/>
                <a:ea typeface="+mn-ea"/>
              </a:defRPr>
            </a:lvl8pPr>
            <a:lvl9pPr marL="3886200" indent="-228600" algn="l" rtl="0" fontAlgn="base">
              <a:spcBef>
                <a:spcPct val="20000"/>
              </a:spcBef>
              <a:spcAft>
                <a:spcPct val="0"/>
              </a:spcAft>
              <a:buFont typeface="Wingdings" charset="0"/>
              <a:buChar char="§"/>
              <a:defRPr sz="1600">
                <a:solidFill>
                  <a:schemeClr val="tx1"/>
                </a:solidFill>
                <a:latin typeface="+mn-lt"/>
                <a:ea typeface="+mn-ea"/>
              </a:defRPr>
            </a:lvl9pPr>
          </a:lstStyle>
          <a:p>
            <a:pPr eaLnBrk="1" hangingPunct="1">
              <a:lnSpc>
                <a:spcPct val="90000"/>
              </a:lnSpc>
              <a:spcAft>
                <a:spcPct val="20000"/>
              </a:spcAft>
              <a:buFont typeface="Wingdings" charset="0"/>
              <a:buChar char="§"/>
              <a:defRPr/>
            </a:pPr>
            <a:r>
              <a:rPr kumimoji="0" lang="en-US" kern="0" smtClean="0">
                <a:cs typeface="宋体" charset="0"/>
              </a:rPr>
              <a:t>10.4.3 ADO.NET脱机模式的数据存取</a:t>
            </a:r>
            <a:endParaRPr kumimoji="0" lang="zh-CN" altLang="en-US" kern="0" smtClean="0">
              <a:cs typeface="宋体"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15044" name="Rectangle 4"/>
          <p:cNvSpPr>
            <a:spLocks noChangeArrowheads="1"/>
          </p:cNvSpPr>
          <p:nvPr/>
        </p:nvSpPr>
        <p:spPr bwMode="auto">
          <a:xfrm>
            <a:off x="468313" y="1844675"/>
            <a:ext cx="5472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 DataSet</a:t>
            </a:r>
            <a:r>
              <a:rPr lang="zh-CN" altLang="en-US" sz="2400">
                <a:latin typeface="Arial" panose="020B0604020202020204" pitchFamily="34" charset="0"/>
              </a:rPr>
              <a:t>对象</a:t>
            </a:r>
          </a:p>
        </p:txBody>
      </p:sp>
      <p:sp>
        <p:nvSpPr>
          <p:cNvPr id="215045" name="Text Box 5"/>
          <p:cNvSpPr txBox="1">
            <a:spLocks noChangeArrowheads="1"/>
          </p:cNvSpPr>
          <p:nvPr/>
        </p:nvSpPr>
        <p:spPr bwMode="auto">
          <a:xfrm>
            <a:off x="1187450" y="2349500"/>
            <a:ext cx="720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smtClean="0"/>
              <a:t>⑶ DataRow</a:t>
            </a:r>
            <a:r>
              <a:rPr kumimoji="0" lang="en-US" altLang="en-US" sz="2000" smtClean="0"/>
              <a:t>对象</a:t>
            </a:r>
            <a:endParaRPr kumimoji="0" lang="zh-CN" altLang="en-US" sz="2000" smtClean="0"/>
          </a:p>
        </p:txBody>
      </p:sp>
      <p:sp>
        <p:nvSpPr>
          <p:cNvPr id="215046" name="Text Box 6"/>
          <p:cNvSpPr txBox="1">
            <a:spLocks noChangeArrowheads="1"/>
          </p:cNvSpPr>
          <p:nvPr/>
        </p:nvSpPr>
        <p:spPr bwMode="auto">
          <a:xfrm>
            <a:off x="1187450" y="2781300"/>
            <a:ext cx="7632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err="1" smtClean="0"/>
              <a:t>DataRow</a:t>
            </a:r>
            <a:r>
              <a:rPr kumimoji="0" lang="zh-CN" altLang="en-US" sz="2000" dirty="0" smtClean="0"/>
              <a:t>对象相当于数据表中的行，代表一条记录。</a:t>
            </a:r>
            <a:r>
              <a:rPr kumimoji="0" lang="en-US" altLang="zh-CN" sz="2000" dirty="0" err="1" smtClean="0"/>
              <a:t>DataRow</a:t>
            </a:r>
            <a:r>
              <a:rPr kumimoji="0" lang="zh-CN" altLang="en-US" sz="2000" dirty="0" smtClean="0"/>
              <a:t>对象封装了数据表中行的所有操作。</a:t>
            </a:r>
          </a:p>
        </p:txBody>
      </p:sp>
      <p:sp>
        <p:nvSpPr>
          <p:cNvPr id="215047" name="Text Box 7"/>
          <p:cNvSpPr txBox="1">
            <a:spLocks noChangeArrowheads="1"/>
          </p:cNvSpPr>
          <p:nvPr/>
        </p:nvSpPr>
        <p:spPr bwMode="auto">
          <a:xfrm>
            <a:off x="1187450" y="3500438"/>
            <a:ext cx="6840538"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zh-CN" sz="2000" b="1" dirty="0" smtClean="0">
                <a:solidFill>
                  <a:srgbClr val="C00000"/>
                </a:solidFill>
              </a:rPr>
              <a:t>④ </a:t>
            </a:r>
            <a:r>
              <a:rPr kumimoji="0" lang="zh-CN" altLang="en-US" sz="2000" b="1" dirty="0" smtClean="0">
                <a:solidFill>
                  <a:srgbClr val="C00000"/>
                </a:solidFill>
              </a:rPr>
              <a:t>删除记录行</a:t>
            </a:r>
            <a:endParaRPr kumimoji="0" lang="en-US" altLang="zh-CN" sz="2000" b="1" dirty="0" smtClean="0">
              <a:solidFill>
                <a:srgbClr val="C00000"/>
              </a:solidFill>
            </a:endParaRPr>
          </a:p>
          <a:p>
            <a:pPr eaLnBrk="1" hangingPunct="1">
              <a:defRPr/>
            </a:pPr>
            <a:r>
              <a:rPr kumimoji="0" lang="zh-CN" altLang="en-US" sz="2000" dirty="0" smtClean="0"/>
              <a:t>可以使用</a:t>
            </a:r>
            <a:r>
              <a:rPr kumimoji="0" lang="en-US" altLang="zh-CN" sz="2000" dirty="0" err="1" smtClean="0"/>
              <a:t>DataRow</a:t>
            </a:r>
            <a:r>
              <a:rPr kumimoji="0" lang="zh-CN" altLang="en-US" sz="2000" dirty="0" smtClean="0"/>
              <a:t>对象的</a:t>
            </a:r>
            <a:r>
              <a:rPr kumimoji="0" lang="en-US" altLang="zh-CN" sz="2000" dirty="0" smtClean="0"/>
              <a:t>Delete</a:t>
            </a:r>
            <a:r>
              <a:rPr kumimoji="0" lang="zh-CN" altLang="en-US" sz="2000" dirty="0" smtClean="0"/>
              <a:t>方法删除记录行。</a:t>
            </a:r>
            <a:endParaRPr kumimoji="0" lang="en-US" altLang="zh-CN" sz="2000" dirty="0" smtClean="0"/>
          </a:p>
          <a:p>
            <a:pPr eaLnBrk="1" hangingPunct="1">
              <a:spcBef>
                <a:spcPct val="20000"/>
              </a:spcBef>
              <a:spcAft>
                <a:spcPct val="20000"/>
              </a:spcAft>
              <a:defRPr/>
            </a:pPr>
            <a:r>
              <a:rPr kumimoji="0" lang="zh-CN" altLang="en-US" sz="2000" dirty="0" smtClean="0"/>
              <a:t>例如：下面的代码删除</a:t>
            </a:r>
            <a:r>
              <a:rPr kumimoji="0" lang="en-US" altLang="zh-CN" sz="2000" dirty="0" smtClean="0"/>
              <a:t>ID</a:t>
            </a:r>
            <a:r>
              <a:rPr kumimoji="0" lang="zh-CN" altLang="en-US" sz="2000" dirty="0" smtClean="0"/>
              <a:t>值为“</a:t>
            </a:r>
            <a:r>
              <a:rPr kumimoji="0" lang="en-US" altLang="zh-CN" sz="2000" dirty="0" smtClean="0"/>
              <a:t>01</a:t>
            </a:r>
            <a:r>
              <a:rPr kumimoji="0" lang="zh-CN" altLang="en-US" sz="2000" dirty="0" smtClean="0"/>
              <a:t>”的记录行。</a:t>
            </a:r>
            <a:endParaRPr kumimoji="0" lang="en-US" altLang="zh-CN" sz="2000" dirty="0" smtClean="0"/>
          </a:p>
          <a:p>
            <a:pPr eaLnBrk="1" hangingPunct="1">
              <a:defRPr/>
            </a:pPr>
            <a:r>
              <a:rPr kumimoji="0" lang="en-US" altLang="zh-CN" sz="2000" dirty="0" err="1" smtClean="0">
                <a:solidFill>
                  <a:srgbClr val="CC6600"/>
                </a:solidFill>
              </a:rPr>
              <a:t>DataRow</a:t>
            </a:r>
            <a:r>
              <a:rPr kumimoji="0" lang="en-US" altLang="zh-CN" sz="2000" dirty="0" smtClean="0">
                <a:solidFill>
                  <a:srgbClr val="CC6600"/>
                </a:solidFill>
              </a:rPr>
              <a:t> </a:t>
            </a:r>
            <a:r>
              <a:rPr kumimoji="0" lang="en-US" altLang="zh-CN" sz="2000" dirty="0" err="1" smtClean="0">
                <a:solidFill>
                  <a:srgbClr val="CC6600"/>
                </a:solidFill>
              </a:rPr>
              <a:t>findRow</a:t>
            </a:r>
            <a:r>
              <a:rPr kumimoji="0" lang="en-US" altLang="zh-CN" sz="2000" dirty="0" smtClean="0">
                <a:solidFill>
                  <a:srgbClr val="CC6600"/>
                </a:solidFill>
              </a:rPr>
              <a:t> = </a:t>
            </a:r>
            <a:r>
              <a:rPr kumimoji="0" lang="en-US" altLang="zh-CN" sz="2000" dirty="0" err="1" smtClean="0">
                <a:solidFill>
                  <a:srgbClr val="CC6600"/>
                </a:solidFill>
              </a:rPr>
              <a:t>dt.Rows.Find</a:t>
            </a:r>
            <a:r>
              <a:rPr kumimoji="0" lang="en-US" altLang="zh-CN" sz="2000" dirty="0" smtClean="0">
                <a:solidFill>
                  <a:srgbClr val="CC6600"/>
                </a:solidFill>
              </a:rPr>
              <a:t>("01");</a:t>
            </a:r>
          </a:p>
          <a:p>
            <a:pPr eaLnBrk="1" hangingPunct="1">
              <a:defRPr/>
            </a:pPr>
            <a:r>
              <a:rPr kumimoji="0" lang="en-US" altLang="zh-CN" sz="2000" dirty="0" err="1" smtClean="0">
                <a:solidFill>
                  <a:srgbClr val="CC6600"/>
                </a:solidFill>
              </a:rPr>
              <a:t>findRow.Delete</a:t>
            </a:r>
            <a:r>
              <a:rPr kumimoji="0" lang="en-US" altLang="zh-CN" sz="2000" dirty="0" smtClean="0">
                <a:solidFill>
                  <a:srgbClr val="CC6600"/>
                </a:solidFill>
              </a:rPr>
              <a:t>();</a:t>
            </a:r>
          </a:p>
        </p:txBody>
      </p:sp>
      <p:sp>
        <p:nvSpPr>
          <p:cNvPr id="9" name="Rectangle 3"/>
          <p:cNvSpPr txBox="1">
            <a:spLocks noChangeArrowheads="1"/>
          </p:cNvSpPr>
          <p:nvPr/>
        </p:nvSpPr>
        <p:spPr bwMode="auto">
          <a:xfrm>
            <a:off x="468313" y="1268413"/>
            <a:ext cx="74882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
              <a:defRPr kumimoji="1" sz="2000">
                <a:solidFill>
                  <a:schemeClr val="tx1"/>
                </a:solidFill>
                <a:latin typeface="+mn-lt"/>
                <a:ea typeface="+mn-ea"/>
              </a:defRPr>
            </a:lvl3pPr>
            <a:lvl4pPr marL="1600200" indent="-228600" algn="l" rtl="0" eaLnBrk="0" fontAlgn="base" hangingPunct="0">
              <a:spcBef>
                <a:spcPct val="20000"/>
              </a:spcBef>
              <a:spcAft>
                <a:spcPct val="0"/>
              </a:spcAft>
              <a:buSzPct val="60000"/>
              <a:buFont typeface="Wingdings 2" pitchFamily="18" charset="2"/>
              <a:buChar char=""/>
              <a:defRPr kumimoji="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kumimoji="1" sz="1600">
                <a:solidFill>
                  <a:schemeClr val="tx1"/>
                </a:solidFill>
                <a:latin typeface="+mn-lt"/>
                <a:ea typeface="+mn-ea"/>
              </a:defRPr>
            </a:lvl5pPr>
            <a:lvl6pPr marL="2514600" indent="-228600" algn="l" rtl="0" fontAlgn="base">
              <a:spcBef>
                <a:spcPct val="20000"/>
              </a:spcBef>
              <a:spcAft>
                <a:spcPct val="0"/>
              </a:spcAft>
              <a:buFont typeface="Wingdings" charset="0"/>
              <a:buChar char="§"/>
              <a:defRPr sz="1600">
                <a:solidFill>
                  <a:schemeClr val="tx1"/>
                </a:solidFill>
                <a:latin typeface="+mn-lt"/>
                <a:ea typeface="+mn-ea"/>
              </a:defRPr>
            </a:lvl6pPr>
            <a:lvl7pPr marL="2971800" indent="-228600" algn="l" rtl="0" fontAlgn="base">
              <a:spcBef>
                <a:spcPct val="20000"/>
              </a:spcBef>
              <a:spcAft>
                <a:spcPct val="0"/>
              </a:spcAft>
              <a:buFont typeface="Wingdings" charset="0"/>
              <a:buChar char="§"/>
              <a:defRPr sz="1600">
                <a:solidFill>
                  <a:schemeClr val="tx1"/>
                </a:solidFill>
                <a:latin typeface="+mn-lt"/>
                <a:ea typeface="+mn-ea"/>
              </a:defRPr>
            </a:lvl7pPr>
            <a:lvl8pPr marL="3429000" indent="-228600" algn="l" rtl="0" fontAlgn="base">
              <a:spcBef>
                <a:spcPct val="20000"/>
              </a:spcBef>
              <a:spcAft>
                <a:spcPct val="0"/>
              </a:spcAft>
              <a:buFont typeface="Wingdings" charset="0"/>
              <a:buChar char="§"/>
              <a:defRPr sz="1600">
                <a:solidFill>
                  <a:schemeClr val="tx1"/>
                </a:solidFill>
                <a:latin typeface="+mn-lt"/>
                <a:ea typeface="+mn-ea"/>
              </a:defRPr>
            </a:lvl8pPr>
            <a:lvl9pPr marL="3886200" indent="-228600" algn="l" rtl="0" fontAlgn="base">
              <a:spcBef>
                <a:spcPct val="20000"/>
              </a:spcBef>
              <a:spcAft>
                <a:spcPct val="0"/>
              </a:spcAft>
              <a:buFont typeface="Wingdings" charset="0"/>
              <a:buChar char="§"/>
              <a:defRPr sz="1600">
                <a:solidFill>
                  <a:schemeClr val="tx1"/>
                </a:solidFill>
                <a:latin typeface="+mn-lt"/>
                <a:ea typeface="+mn-ea"/>
              </a:defRPr>
            </a:lvl9pPr>
          </a:lstStyle>
          <a:p>
            <a:pPr eaLnBrk="1" hangingPunct="1">
              <a:lnSpc>
                <a:spcPct val="90000"/>
              </a:lnSpc>
              <a:spcAft>
                <a:spcPct val="20000"/>
              </a:spcAft>
              <a:buFont typeface="Wingdings" charset="0"/>
              <a:buChar char="§"/>
              <a:defRPr/>
            </a:pPr>
            <a:r>
              <a:rPr kumimoji="0" lang="en-US" kern="0" smtClean="0">
                <a:cs typeface="宋体" charset="0"/>
              </a:rPr>
              <a:t>10.4.3 ADO.NET脱机模式的数据存取</a:t>
            </a:r>
            <a:endParaRPr kumimoji="0" lang="zh-CN" altLang="en-US" kern="0" smtClean="0">
              <a:cs typeface="宋体"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10.4 </a:t>
            </a:r>
            <a:r>
              <a:rPr kumimoji="0" lang="zh-CN" altLang="en-US" smtClean="0"/>
              <a:t>使用</a:t>
            </a:r>
            <a:r>
              <a:rPr kumimoji="0" lang="en-US" altLang="zh-CN" smtClean="0"/>
              <a:t>ADO.NET</a:t>
            </a:r>
            <a:r>
              <a:rPr kumimoji="0" lang="zh-CN" altLang="en-US" smtClean="0"/>
              <a:t>访问数据库</a:t>
            </a:r>
            <a:r>
              <a:rPr kumimoji="0" lang="en-US" altLang="zh-CN" smtClean="0"/>
              <a:t> </a:t>
            </a:r>
          </a:p>
        </p:txBody>
      </p:sp>
      <p:sp>
        <p:nvSpPr>
          <p:cNvPr id="215044" name="Rectangle 4"/>
          <p:cNvSpPr>
            <a:spLocks noChangeArrowheads="1"/>
          </p:cNvSpPr>
          <p:nvPr/>
        </p:nvSpPr>
        <p:spPr bwMode="auto">
          <a:xfrm>
            <a:off x="755650" y="2276475"/>
            <a:ext cx="80645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spcAft>
                <a:spcPct val="20000"/>
              </a:spcAft>
              <a:defRPr/>
            </a:pPr>
            <a:r>
              <a:rPr lang="en-US" altLang="zh-CN" sz="2400" b="1" dirty="0">
                <a:solidFill>
                  <a:srgbClr val="FF00FF"/>
                </a:solidFill>
                <a:latin typeface="Arial" panose="020B0604020202020204" pitchFamily="34" charset="0"/>
              </a:rPr>
              <a:t>【</a:t>
            </a:r>
            <a:r>
              <a:rPr lang="zh-CN" altLang="en-US" sz="2400" b="1" dirty="0">
                <a:solidFill>
                  <a:srgbClr val="FF00FF"/>
                </a:solidFill>
                <a:latin typeface="Arial" panose="020B0604020202020204" pitchFamily="34" charset="0"/>
              </a:rPr>
              <a:t>例</a:t>
            </a:r>
            <a:r>
              <a:rPr lang="en-US" altLang="zh-CN" sz="2400" b="1" dirty="0">
                <a:solidFill>
                  <a:srgbClr val="FF00FF"/>
                </a:solidFill>
                <a:latin typeface="Arial" panose="020B0604020202020204" pitchFamily="34" charset="0"/>
              </a:rPr>
              <a:t>10-4】</a:t>
            </a:r>
          </a:p>
          <a:p>
            <a:pPr eaLnBrk="1" hangingPunct="1">
              <a:lnSpc>
                <a:spcPct val="90000"/>
              </a:lnSpc>
              <a:spcBef>
                <a:spcPct val="20000"/>
              </a:spcBef>
              <a:spcAft>
                <a:spcPct val="20000"/>
              </a:spcAft>
              <a:defRPr/>
            </a:pPr>
            <a:r>
              <a:rPr lang="zh-CN" altLang="en-US" sz="2400" b="1" dirty="0">
                <a:solidFill>
                  <a:srgbClr val="FF00FF"/>
                </a:solidFill>
                <a:latin typeface="Arial" panose="020B0604020202020204" pitchFamily="34" charset="0"/>
              </a:rPr>
              <a:t> </a:t>
            </a:r>
            <a:r>
              <a:rPr lang="zh-CN" altLang="en-US" sz="2400" dirty="0">
                <a:solidFill>
                  <a:srgbClr val="FF00FF"/>
                </a:solidFill>
                <a:latin typeface="Arial" panose="020B0604020202020204" pitchFamily="34" charset="0"/>
              </a:rPr>
              <a:t>使用</a:t>
            </a:r>
            <a:r>
              <a:rPr lang="en-US" altLang="zh-CN" sz="2400" dirty="0" err="1">
                <a:solidFill>
                  <a:srgbClr val="FF00FF"/>
                </a:solidFill>
                <a:latin typeface="Arial" panose="020B0604020202020204" pitchFamily="34" charset="0"/>
              </a:rPr>
              <a:t>DataAdapter</a:t>
            </a:r>
            <a:r>
              <a:rPr lang="zh-CN" altLang="en-US" sz="2400" dirty="0">
                <a:solidFill>
                  <a:srgbClr val="FF00FF"/>
                </a:solidFill>
                <a:latin typeface="Arial" panose="020B0604020202020204" pitchFamily="34" charset="0"/>
              </a:rPr>
              <a:t>对象和</a:t>
            </a:r>
            <a:r>
              <a:rPr lang="en-US" altLang="zh-CN" sz="2400" dirty="0" err="1">
                <a:solidFill>
                  <a:srgbClr val="FF00FF"/>
                </a:solidFill>
                <a:latin typeface="Arial" panose="020B0604020202020204" pitchFamily="34" charset="0"/>
              </a:rPr>
              <a:t>DataSet</a:t>
            </a:r>
            <a:r>
              <a:rPr lang="zh-CN" altLang="en-US" sz="2400" dirty="0">
                <a:solidFill>
                  <a:srgbClr val="FF00FF"/>
                </a:solidFill>
                <a:latin typeface="Arial" panose="020B0604020202020204" pitchFamily="34" charset="0"/>
              </a:rPr>
              <a:t>对象实现例</a:t>
            </a:r>
            <a:r>
              <a:rPr lang="en-US" altLang="zh-CN" sz="2400" dirty="0">
                <a:solidFill>
                  <a:srgbClr val="FF00FF"/>
                </a:solidFill>
                <a:latin typeface="Arial" panose="020B0604020202020204" pitchFamily="34" charset="0"/>
              </a:rPr>
              <a:t>10-2</a:t>
            </a:r>
            <a:r>
              <a:rPr lang="zh-CN" altLang="en-US" sz="2400" dirty="0">
                <a:solidFill>
                  <a:srgbClr val="FF00FF"/>
                </a:solidFill>
                <a:latin typeface="Arial" panose="020B0604020202020204" pitchFamily="34" charset="0"/>
              </a:rPr>
              <a:t>的功能</a:t>
            </a:r>
          </a:p>
        </p:txBody>
      </p:sp>
      <p:sp>
        <p:nvSpPr>
          <p:cNvPr id="9" name="Rectangle 3"/>
          <p:cNvSpPr txBox="1">
            <a:spLocks noChangeArrowheads="1"/>
          </p:cNvSpPr>
          <p:nvPr/>
        </p:nvSpPr>
        <p:spPr bwMode="auto">
          <a:xfrm>
            <a:off x="468313" y="1268413"/>
            <a:ext cx="74882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
              <a:defRPr kumimoji="1" sz="2000">
                <a:solidFill>
                  <a:schemeClr val="tx1"/>
                </a:solidFill>
                <a:latin typeface="+mn-lt"/>
                <a:ea typeface="+mn-ea"/>
              </a:defRPr>
            </a:lvl3pPr>
            <a:lvl4pPr marL="1600200" indent="-228600" algn="l" rtl="0" eaLnBrk="0" fontAlgn="base" hangingPunct="0">
              <a:spcBef>
                <a:spcPct val="20000"/>
              </a:spcBef>
              <a:spcAft>
                <a:spcPct val="0"/>
              </a:spcAft>
              <a:buSzPct val="60000"/>
              <a:buFont typeface="Wingdings 2" pitchFamily="18" charset="2"/>
              <a:buChar char=""/>
              <a:defRPr kumimoji="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kumimoji="1" sz="1600">
                <a:solidFill>
                  <a:schemeClr val="tx1"/>
                </a:solidFill>
                <a:latin typeface="+mn-lt"/>
                <a:ea typeface="+mn-ea"/>
              </a:defRPr>
            </a:lvl5pPr>
            <a:lvl6pPr marL="2514600" indent="-228600" algn="l" rtl="0" fontAlgn="base">
              <a:spcBef>
                <a:spcPct val="20000"/>
              </a:spcBef>
              <a:spcAft>
                <a:spcPct val="0"/>
              </a:spcAft>
              <a:buFont typeface="Wingdings" charset="0"/>
              <a:buChar char="§"/>
              <a:defRPr sz="1600">
                <a:solidFill>
                  <a:schemeClr val="tx1"/>
                </a:solidFill>
                <a:latin typeface="+mn-lt"/>
                <a:ea typeface="+mn-ea"/>
              </a:defRPr>
            </a:lvl6pPr>
            <a:lvl7pPr marL="2971800" indent="-228600" algn="l" rtl="0" fontAlgn="base">
              <a:spcBef>
                <a:spcPct val="20000"/>
              </a:spcBef>
              <a:spcAft>
                <a:spcPct val="0"/>
              </a:spcAft>
              <a:buFont typeface="Wingdings" charset="0"/>
              <a:buChar char="§"/>
              <a:defRPr sz="1600">
                <a:solidFill>
                  <a:schemeClr val="tx1"/>
                </a:solidFill>
                <a:latin typeface="+mn-lt"/>
                <a:ea typeface="+mn-ea"/>
              </a:defRPr>
            </a:lvl7pPr>
            <a:lvl8pPr marL="3429000" indent="-228600" algn="l" rtl="0" fontAlgn="base">
              <a:spcBef>
                <a:spcPct val="20000"/>
              </a:spcBef>
              <a:spcAft>
                <a:spcPct val="0"/>
              </a:spcAft>
              <a:buFont typeface="Wingdings" charset="0"/>
              <a:buChar char="§"/>
              <a:defRPr sz="1600">
                <a:solidFill>
                  <a:schemeClr val="tx1"/>
                </a:solidFill>
                <a:latin typeface="+mn-lt"/>
                <a:ea typeface="+mn-ea"/>
              </a:defRPr>
            </a:lvl8pPr>
            <a:lvl9pPr marL="3886200" indent="-228600" algn="l" rtl="0" fontAlgn="base">
              <a:spcBef>
                <a:spcPct val="20000"/>
              </a:spcBef>
              <a:spcAft>
                <a:spcPct val="0"/>
              </a:spcAft>
              <a:buFont typeface="Wingdings" charset="0"/>
              <a:buChar char="§"/>
              <a:defRPr sz="1600">
                <a:solidFill>
                  <a:schemeClr val="tx1"/>
                </a:solidFill>
                <a:latin typeface="+mn-lt"/>
                <a:ea typeface="+mn-ea"/>
              </a:defRPr>
            </a:lvl9pPr>
          </a:lstStyle>
          <a:p>
            <a:pPr eaLnBrk="1" hangingPunct="1">
              <a:lnSpc>
                <a:spcPct val="90000"/>
              </a:lnSpc>
              <a:spcAft>
                <a:spcPct val="20000"/>
              </a:spcAft>
              <a:buFont typeface="Wingdings" charset="0"/>
              <a:buChar char="§"/>
              <a:defRPr/>
            </a:pPr>
            <a:r>
              <a:rPr kumimoji="0" lang="en-US" kern="0" smtClean="0">
                <a:cs typeface="宋体" charset="0"/>
              </a:rPr>
              <a:t>10.4.3 ADO.NET脱机模式的数据存取</a:t>
            </a:r>
            <a:endParaRPr kumimoji="0" lang="zh-CN" altLang="en-US" kern="0" smtClean="0">
              <a:cs typeface="宋体" charset="0"/>
            </a:endParaRPr>
          </a:p>
        </p:txBody>
      </p:sp>
      <p:pic>
        <p:nvPicPr>
          <p:cNvPr id="5222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788" y="3500438"/>
            <a:ext cx="28860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10.1 </a:t>
            </a:r>
            <a:r>
              <a:rPr kumimoji="0" lang="zh-CN" altLang="en-US" smtClean="0"/>
              <a:t>数据库概述</a:t>
            </a:r>
            <a:r>
              <a:rPr kumimoji="0" lang="en-US" altLang="zh-CN" smtClean="0"/>
              <a:t> </a:t>
            </a:r>
          </a:p>
        </p:txBody>
      </p:sp>
      <p:sp>
        <p:nvSpPr>
          <p:cNvPr id="178179" name="Rectangle 3"/>
          <p:cNvSpPr>
            <a:spLocks noGrp="1" noChangeArrowheads="1"/>
          </p:cNvSpPr>
          <p:nvPr>
            <p:ph type="body" idx="1"/>
          </p:nvPr>
        </p:nvSpPr>
        <p:spPr>
          <a:xfrm>
            <a:off x="468313" y="1268413"/>
            <a:ext cx="6191250" cy="576262"/>
          </a:xfrm>
        </p:spPr>
        <p:txBody>
          <a:bodyPr/>
          <a:lstStyle/>
          <a:p>
            <a:pPr eaLnBrk="1" hangingPunct="1">
              <a:lnSpc>
                <a:spcPct val="90000"/>
              </a:lnSpc>
              <a:spcAft>
                <a:spcPct val="20000"/>
              </a:spcAft>
              <a:defRPr/>
            </a:pPr>
            <a:r>
              <a:rPr kumimoji="0" lang="en-US" altLang="zh-CN" smtClean="0"/>
              <a:t>10.1.1 </a:t>
            </a:r>
            <a:r>
              <a:rPr kumimoji="0" lang="zh-CN" altLang="en-US" smtClean="0"/>
              <a:t>数据库和数据库系统</a:t>
            </a:r>
            <a:r>
              <a:rPr kumimoji="0" lang="en-US" altLang="zh-CN" smtClean="0"/>
              <a:t> </a:t>
            </a:r>
          </a:p>
        </p:txBody>
      </p:sp>
      <p:sp>
        <p:nvSpPr>
          <p:cNvPr id="178180" name="Text Box 4"/>
          <p:cNvSpPr txBox="1">
            <a:spLocks noChangeArrowheads="1"/>
          </p:cNvSpPr>
          <p:nvPr/>
        </p:nvSpPr>
        <p:spPr bwMode="auto">
          <a:xfrm>
            <a:off x="1187450" y="2349500"/>
            <a:ext cx="7848600" cy="407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20000"/>
              </a:spcBef>
              <a:spcAft>
                <a:spcPct val="20000"/>
              </a:spcAft>
              <a:defRPr/>
            </a:pPr>
            <a:r>
              <a:rPr kumimoji="0" lang="en-US" altLang="zh-CN" sz="2000" smtClean="0">
                <a:solidFill>
                  <a:srgbClr val="6666FF"/>
                </a:solidFill>
              </a:rPr>
              <a:t>⑶ </a:t>
            </a:r>
            <a:r>
              <a:rPr kumimoji="0" lang="zh-CN" altLang="en-US" sz="2000" smtClean="0">
                <a:solidFill>
                  <a:srgbClr val="6666FF"/>
                </a:solidFill>
              </a:rPr>
              <a:t>具有较高的数据独立性</a:t>
            </a:r>
            <a:endParaRPr kumimoji="0" lang="en-US" altLang="zh-CN" sz="2000" smtClean="0">
              <a:solidFill>
                <a:srgbClr val="6666FF"/>
              </a:solidFill>
            </a:endParaRPr>
          </a:p>
          <a:p>
            <a:pPr eaLnBrk="1" hangingPunct="1">
              <a:spcAft>
                <a:spcPct val="20000"/>
              </a:spcAft>
              <a:defRPr/>
            </a:pPr>
            <a:r>
              <a:rPr kumimoji="0" lang="zh-CN" altLang="en-US" sz="1800" smtClean="0"/>
              <a:t>数据独立是指数据与应用程序之间彼此独立、不存在相互依赖的关系。应用程序不必随数据存储结构的改变而变动，这是数据库一个最基本的优点。</a:t>
            </a:r>
            <a:endParaRPr kumimoji="0" lang="en-US" altLang="zh-CN" sz="1800" smtClean="0"/>
          </a:p>
          <a:p>
            <a:pPr eaLnBrk="1" hangingPunct="1">
              <a:spcAft>
                <a:spcPct val="20000"/>
              </a:spcAft>
              <a:defRPr/>
            </a:pPr>
            <a:r>
              <a:rPr kumimoji="0" lang="zh-CN" altLang="en-US" sz="1800" smtClean="0"/>
              <a:t>在数据库系统中，数据库管理系统通过映像，实现了应用程序对数据的逻辑结构与物理存储结构之间较高的独立性。数据库的数据独立包括物理独立和逻辑独立。物理独立是指数据的存储格式和组织方法改变时，不影响数据库的逻辑结构，从而不影响应用程序；逻辑独立是指数据库逻辑结构的变化（如数据定义的修改，数据间联系的变更等）不影响用户的应用程序。</a:t>
            </a:r>
            <a:endParaRPr kumimoji="0" lang="en-US" altLang="zh-CN" sz="1800" smtClean="0"/>
          </a:p>
          <a:p>
            <a:pPr eaLnBrk="1" hangingPunct="1">
              <a:spcBef>
                <a:spcPct val="20000"/>
              </a:spcBef>
              <a:spcAft>
                <a:spcPct val="20000"/>
              </a:spcAft>
              <a:defRPr/>
            </a:pPr>
            <a:r>
              <a:rPr kumimoji="0" lang="en-US" altLang="zh-CN" sz="2000" smtClean="0">
                <a:solidFill>
                  <a:srgbClr val="6666FF"/>
                </a:solidFill>
              </a:rPr>
              <a:t>⑷ </a:t>
            </a:r>
            <a:r>
              <a:rPr kumimoji="0" lang="zh-CN" altLang="en-US" sz="2000" smtClean="0">
                <a:solidFill>
                  <a:srgbClr val="6666FF"/>
                </a:solidFill>
              </a:rPr>
              <a:t>增强了数据安全性和完整性保护</a:t>
            </a:r>
            <a:endParaRPr kumimoji="0" lang="en-US" altLang="zh-CN" sz="2000" smtClean="0">
              <a:solidFill>
                <a:srgbClr val="6666FF"/>
              </a:solidFill>
            </a:endParaRPr>
          </a:p>
          <a:p>
            <a:pPr eaLnBrk="1" hangingPunct="1">
              <a:spcBef>
                <a:spcPct val="20000"/>
              </a:spcBef>
              <a:spcAft>
                <a:spcPct val="20000"/>
              </a:spcAft>
              <a:defRPr/>
            </a:pPr>
            <a:r>
              <a:rPr kumimoji="0" lang="zh-CN" altLang="en-US" sz="1800" smtClean="0"/>
              <a:t>数据库加入了安全保密机制，可以防止对数据的非法存取。</a:t>
            </a:r>
            <a:r>
              <a:rPr kumimoji="0" lang="en-US" altLang="zh-CN" sz="1800" smtClean="0"/>
              <a:t>DBMS</a:t>
            </a:r>
            <a:r>
              <a:rPr kumimoji="0" lang="zh-CN" altLang="en-US" sz="1800" smtClean="0"/>
              <a:t>提供数据完整性的检查机制，避免不合法的数据进入数据库中，确保数据的正确性、有效性和相容性。数据库系统还采取了一系列数据恢复措施，确保数据库遭到破坏时能及时恢复。</a:t>
            </a:r>
          </a:p>
        </p:txBody>
      </p:sp>
      <p:sp>
        <p:nvSpPr>
          <p:cNvPr id="178181" name="Rectangle 5"/>
          <p:cNvSpPr>
            <a:spLocks noChangeArrowheads="1"/>
          </p:cNvSpPr>
          <p:nvPr/>
        </p:nvSpPr>
        <p:spPr bwMode="auto">
          <a:xfrm>
            <a:off x="468313" y="1844675"/>
            <a:ext cx="3959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 </a:t>
            </a:r>
            <a:r>
              <a:rPr lang="zh-CN" altLang="en-US" sz="2400">
                <a:latin typeface="Arial" panose="020B0604020202020204" pitchFamily="34" charset="0"/>
              </a:rPr>
              <a:t>数据库系统的特点</a:t>
            </a:r>
            <a:r>
              <a:rPr lang="en-US" altLang="zh-CN" sz="2400">
                <a:latin typeface="Arial" panose="020B0604020202020204" pitchFamily="34" charset="0"/>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10.5 </a:t>
            </a:r>
            <a:r>
              <a:rPr kumimoji="0" lang="zh-CN" altLang="en-US" smtClean="0"/>
              <a:t>数据绑定控件</a:t>
            </a:r>
            <a:r>
              <a:rPr kumimoji="0" lang="en-US" altLang="zh-CN" smtClean="0"/>
              <a:t> </a:t>
            </a:r>
          </a:p>
        </p:txBody>
      </p:sp>
      <p:sp>
        <p:nvSpPr>
          <p:cNvPr id="217091" name="Rectangle 3"/>
          <p:cNvSpPr>
            <a:spLocks noGrp="1" noChangeArrowheads="1"/>
          </p:cNvSpPr>
          <p:nvPr>
            <p:ph type="body" idx="1"/>
          </p:nvPr>
        </p:nvSpPr>
        <p:spPr>
          <a:xfrm>
            <a:off x="468313" y="1268413"/>
            <a:ext cx="7488237" cy="576262"/>
          </a:xfrm>
        </p:spPr>
        <p:txBody>
          <a:bodyPr/>
          <a:lstStyle/>
          <a:p>
            <a:pPr eaLnBrk="1" hangingPunct="1">
              <a:spcAft>
                <a:spcPct val="20000"/>
              </a:spcAft>
              <a:defRPr/>
            </a:pPr>
            <a:r>
              <a:rPr kumimoji="0" lang="en-US" altLang="zh-CN" smtClean="0"/>
              <a:t>10.5.1 </a:t>
            </a:r>
            <a:r>
              <a:rPr kumimoji="0" lang="en-US" altLang="en-US" smtClean="0"/>
              <a:t>数据绑定</a:t>
            </a:r>
            <a:endParaRPr kumimoji="0" lang="zh-CN" altLang="en-US" smtClean="0"/>
          </a:p>
        </p:txBody>
      </p:sp>
      <p:sp>
        <p:nvSpPr>
          <p:cNvPr id="217093" name="Text Box 5"/>
          <p:cNvSpPr txBox="1">
            <a:spLocks noChangeArrowheads="1"/>
          </p:cNvSpPr>
          <p:nvPr/>
        </p:nvSpPr>
        <p:spPr bwMode="auto">
          <a:xfrm>
            <a:off x="1042988" y="1865313"/>
            <a:ext cx="72009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zh-CN" altLang="en-US" sz="2000" dirty="0" smtClean="0"/>
              <a:t>数据绑定，就是把数据源（如</a:t>
            </a:r>
            <a:r>
              <a:rPr kumimoji="0" lang="en-US" altLang="zh-CN" sz="2000" dirty="0" err="1" smtClean="0"/>
              <a:t>DataTable</a:t>
            </a:r>
            <a:r>
              <a:rPr kumimoji="0" lang="zh-CN" altLang="en-US" sz="2000" dirty="0" smtClean="0"/>
              <a:t>）中的数据提取出来，显示在窗体的各种控件上。用户可以通过这些控件查看和修改数据，这些修改会自动保存到数据源中。</a:t>
            </a:r>
            <a:r>
              <a:rPr kumimoji="0" lang="en-US" altLang="zh-CN" sz="2000" dirty="0" smtClean="0"/>
              <a:t> </a:t>
            </a:r>
          </a:p>
        </p:txBody>
      </p:sp>
      <p:sp>
        <p:nvSpPr>
          <p:cNvPr id="217094" name="Text Box 6"/>
          <p:cNvSpPr txBox="1">
            <a:spLocks noChangeArrowheads="1"/>
          </p:cNvSpPr>
          <p:nvPr/>
        </p:nvSpPr>
        <p:spPr bwMode="auto">
          <a:xfrm>
            <a:off x="1187450" y="2852738"/>
            <a:ext cx="7632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40000"/>
              </a:spcAft>
              <a:defRPr/>
            </a:pPr>
            <a:r>
              <a:rPr kumimoji="0" lang="zh-CN" altLang="en-US" sz="2000" smtClean="0"/>
              <a:t>数据绑定有两种类型：简单数据绑定和复杂数据绑定。</a:t>
            </a:r>
            <a:r>
              <a:rPr kumimoji="0" lang="en-US" altLang="zh-CN" sz="2000" smtClean="0"/>
              <a:t> </a:t>
            </a:r>
          </a:p>
        </p:txBody>
      </p:sp>
      <p:sp>
        <p:nvSpPr>
          <p:cNvPr id="217095" name="Text Box 7"/>
          <p:cNvSpPr txBox="1">
            <a:spLocks noChangeArrowheads="1"/>
          </p:cNvSpPr>
          <p:nvPr/>
        </p:nvSpPr>
        <p:spPr bwMode="auto">
          <a:xfrm>
            <a:off x="971550" y="3789363"/>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zh-CN" altLang="en-US" sz="1800" smtClean="0"/>
              <a:t>将一个控件绑定到单个数据元素的能力，通常是将</a:t>
            </a:r>
            <a:r>
              <a:rPr kumimoji="0" lang="en-US" altLang="zh-CN" sz="1800" smtClean="0"/>
              <a:t>TextBox</a:t>
            </a:r>
            <a:r>
              <a:rPr kumimoji="0" lang="zh-CN" altLang="en-US" sz="1800" smtClean="0"/>
              <a:t>、</a:t>
            </a:r>
            <a:r>
              <a:rPr kumimoji="0" lang="en-US" altLang="zh-CN" sz="1800" smtClean="0"/>
              <a:t>Label</a:t>
            </a:r>
            <a:r>
              <a:rPr kumimoji="0" lang="zh-CN" altLang="en-US" sz="1800" smtClean="0"/>
              <a:t>等显示单个值的控件，绑定到数据集（或</a:t>
            </a:r>
            <a:r>
              <a:rPr kumimoji="0" lang="en-US" altLang="zh-CN" sz="1800" smtClean="0"/>
              <a:t>BindingSource</a:t>
            </a:r>
            <a:r>
              <a:rPr kumimoji="0" lang="zh-CN" altLang="en-US" sz="1800" smtClean="0"/>
              <a:t>组件）的某个字段上。</a:t>
            </a:r>
            <a:r>
              <a:rPr kumimoji="0" lang="en-US" altLang="zh-CN" sz="1800" smtClean="0"/>
              <a:t> </a:t>
            </a:r>
          </a:p>
        </p:txBody>
      </p:sp>
      <p:sp>
        <p:nvSpPr>
          <p:cNvPr id="217096" name="Rectangle 8"/>
          <p:cNvSpPr>
            <a:spLocks noChangeArrowheads="1"/>
          </p:cNvSpPr>
          <p:nvPr/>
        </p:nvSpPr>
        <p:spPr bwMode="auto">
          <a:xfrm>
            <a:off x="1042988" y="3357563"/>
            <a:ext cx="547211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1.</a:t>
            </a:r>
            <a:r>
              <a:rPr lang="zh-CN" altLang="en-US" sz="2400">
                <a:latin typeface="Arial" panose="020B0604020202020204" pitchFamily="34" charset="0"/>
              </a:rPr>
              <a:t>简单数据绑定</a:t>
            </a:r>
          </a:p>
        </p:txBody>
      </p:sp>
      <p:pic>
        <p:nvPicPr>
          <p:cNvPr id="5325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4508500"/>
            <a:ext cx="3952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098" name="Rectangle 10"/>
          <p:cNvSpPr>
            <a:spLocks noChangeArrowheads="1"/>
          </p:cNvSpPr>
          <p:nvPr/>
        </p:nvSpPr>
        <p:spPr bwMode="auto">
          <a:xfrm>
            <a:off x="1042988" y="4868863"/>
            <a:ext cx="547211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2.</a:t>
            </a:r>
            <a:r>
              <a:rPr lang="zh-CN" altLang="en-US" sz="2400">
                <a:latin typeface="Arial" panose="020B0604020202020204" pitchFamily="34" charset="0"/>
              </a:rPr>
              <a:t>复杂数据绑定</a:t>
            </a:r>
          </a:p>
        </p:txBody>
      </p:sp>
      <p:sp>
        <p:nvSpPr>
          <p:cNvPr id="217099" name="Text Box 11"/>
          <p:cNvSpPr txBox="1">
            <a:spLocks noChangeArrowheads="1"/>
          </p:cNvSpPr>
          <p:nvPr/>
        </p:nvSpPr>
        <p:spPr bwMode="auto">
          <a:xfrm>
            <a:off x="971550" y="5235575"/>
            <a:ext cx="7848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zh-CN" altLang="en-US" sz="1800" smtClean="0"/>
              <a:t>指将一个控件绑定到多个数据元素的能力，通常是将</a:t>
            </a:r>
            <a:r>
              <a:rPr kumimoji="0" lang="en-US" altLang="zh-CN" sz="1800" smtClean="0"/>
              <a:t>DataGridView</a:t>
            </a:r>
            <a:r>
              <a:rPr kumimoji="0" lang="zh-CN" altLang="en-US" sz="1800" smtClean="0"/>
              <a:t>、</a:t>
            </a:r>
            <a:r>
              <a:rPr kumimoji="0" lang="en-US" altLang="zh-CN" sz="1800" smtClean="0"/>
              <a:t>ListBox</a:t>
            </a:r>
            <a:r>
              <a:rPr kumimoji="0" lang="zh-CN" altLang="en-US" sz="1800" smtClean="0"/>
              <a:t>、</a:t>
            </a:r>
            <a:r>
              <a:rPr kumimoji="0" lang="en-US" altLang="zh-CN" sz="1800" smtClean="0"/>
              <a:t>ComboBox</a:t>
            </a:r>
            <a:r>
              <a:rPr kumimoji="0" lang="zh-CN" altLang="en-US" sz="1800" smtClean="0"/>
              <a:t>等显示多个值的控件，绑定到数据集（或</a:t>
            </a:r>
            <a:r>
              <a:rPr kumimoji="0" lang="en-US" altLang="zh-CN" sz="1800" smtClean="0"/>
              <a:t>BindingSource</a:t>
            </a:r>
            <a:r>
              <a:rPr kumimoji="0" lang="zh-CN" altLang="en-US" sz="1800" smtClean="0"/>
              <a:t>组件）的多个字段和多条记录。</a:t>
            </a:r>
            <a:r>
              <a:rPr kumimoji="0" lang="en-US" altLang="zh-CN" sz="1800" smtClean="0"/>
              <a:t> </a:t>
            </a:r>
          </a:p>
        </p:txBody>
      </p:sp>
      <p:pic>
        <p:nvPicPr>
          <p:cNvPr id="5325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6170613"/>
            <a:ext cx="46482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10.5 </a:t>
            </a:r>
            <a:r>
              <a:rPr kumimoji="0" lang="zh-CN" altLang="en-US" smtClean="0"/>
              <a:t>数据绑定控件</a:t>
            </a:r>
            <a:r>
              <a:rPr kumimoji="0" lang="en-US" altLang="zh-CN" smtClean="0"/>
              <a:t> </a:t>
            </a:r>
          </a:p>
        </p:txBody>
      </p:sp>
      <p:sp>
        <p:nvSpPr>
          <p:cNvPr id="218115" name="Rectangle 3"/>
          <p:cNvSpPr>
            <a:spLocks noGrp="1" noChangeArrowheads="1"/>
          </p:cNvSpPr>
          <p:nvPr>
            <p:ph type="body" idx="1"/>
          </p:nvPr>
        </p:nvSpPr>
        <p:spPr>
          <a:xfrm>
            <a:off x="468313" y="1268413"/>
            <a:ext cx="7488237" cy="576262"/>
          </a:xfrm>
        </p:spPr>
        <p:txBody>
          <a:bodyPr/>
          <a:lstStyle/>
          <a:p>
            <a:pPr eaLnBrk="1" hangingPunct="1">
              <a:spcAft>
                <a:spcPct val="20000"/>
              </a:spcAft>
              <a:buFont typeface="Wingdings" charset="0"/>
              <a:buChar char="§"/>
              <a:defRPr/>
            </a:pPr>
            <a:r>
              <a:rPr kumimoji="0" lang="en-US" smtClean="0">
                <a:cs typeface="宋体" charset="0"/>
              </a:rPr>
              <a:t>10.5.2 DataGridView控件</a:t>
            </a:r>
            <a:endParaRPr kumimoji="0" lang="zh-CN" altLang="en-US" smtClean="0">
              <a:cs typeface="宋体" charset="0"/>
            </a:endParaRPr>
          </a:p>
        </p:txBody>
      </p:sp>
      <p:sp>
        <p:nvSpPr>
          <p:cNvPr id="218116" name="Text Box 4"/>
          <p:cNvSpPr txBox="1">
            <a:spLocks noChangeArrowheads="1"/>
          </p:cNvSpPr>
          <p:nvPr/>
        </p:nvSpPr>
        <p:spPr bwMode="auto">
          <a:xfrm>
            <a:off x="1042988" y="1865313"/>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dirty="0" err="1" smtClean="0"/>
              <a:t>DataGridView</a:t>
            </a:r>
            <a:r>
              <a:rPr kumimoji="0" lang="zh-CN" altLang="en-US" sz="2000" dirty="0" smtClean="0"/>
              <a:t>是用于显示和编辑数据的可视化控件，可以像</a:t>
            </a:r>
            <a:r>
              <a:rPr kumimoji="0" lang="en-US" altLang="zh-CN" sz="2000" dirty="0" smtClean="0"/>
              <a:t>Excel</a:t>
            </a:r>
            <a:r>
              <a:rPr kumimoji="0" lang="zh-CN" altLang="en-US" sz="2000" dirty="0" smtClean="0"/>
              <a:t>表格一样方便地显示和编辑来自多种不同类型的数据源的表格数据。</a:t>
            </a:r>
            <a:r>
              <a:rPr kumimoji="0" lang="en-US" altLang="zh-CN" sz="2000" dirty="0" smtClean="0"/>
              <a:t> </a:t>
            </a:r>
          </a:p>
        </p:txBody>
      </p:sp>
      <p:pic>
        <p:nvPicPr>
          <p:cNvPr id="5427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122613"/>
            <a:ext cx="3976688"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25" name="Rectangle 13"/>
          <p:cNvSpPr>
            <a:spLocks noChangeArrowheads="1"/>
          </p:cNvSpPr>
          <p:nvPr/>
        </p:nvSpPr>
        <p:spPr bwMode="auto">
          <a:xfrm>
            <a:off x="1042988" y="2636838"/>
            <a:ext cx="547211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charset="0"/>
              <a:buChar char="§"/>
              <a:defRPr/>
            </a:pPr>
            <a:r>
              <a:rPr lang="en-US" altLang="zh-CN" sz="2400">
                <a:ea typeface="宋体" charset="0"/>
                <a:cs typeface="宋体" charset="0"/>
              </a:rPr>
              <a:t>1. DataGridView</a:t>
            </a:r>
            <a:r>
              <a:rPr lang="zh-CN" altLang="en-US" sz="2400">
                <a:ea typeface="宋体" charset="0"/>
                <a:cs typeface="宋体" charset="0"/>
              </a:rPr>
              <a:t>的常用属性</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10.5 </a:t>
            </a:r>
            <a:r>
              <a:rPr kumimoji="0" lang="zh-CN" altLang="en-US" smtClean="0"/>
              <a:t>数据绑定控件</a:t>
            </a:r>
            <a:r>
              <a:rPr kumimoji="0" lang="en-US" altLang="zh-CN" smtClean="0"/>
              <a:t> </a:t>
            </a:r>
          </a:p>
        </p:txBody>
      </p:sp>
      <p:sp>
        <p:nvSpPr>
          <p:cNvPr id="219139" name="Rectangle 3"/>
          <p:cNvSpPr>
            <a:spLocks noGrp="1" noChangeArrowheads="1"/>
          </p:cNvSpPr>
          <p:nvPr>
            <p:ph type="body" idx="1"/>
          </p:nvPr>
        </p:nvSpPr>
        <p:spPr>
          <a:xfrm>
            <a:off x="468313" y="1268413"/>
            <a:ext cx="7488237" cy="576262"/>
          </a:xfrm>
        </p:spPr>
        <p:txBody>
          <a:bodyPr/>
          <a:lstStyle/>
          <a:p>
            <a:pPr eaLnBrk="1" hangingPunct="1">
              <a:spcAft>
                <a:spcPct val="20000"/>
              </a:spcAft>
              <a:buFont typeface="Wingdings" charset="0"/>
              <a:buChar char="§"/>
              <a:defRPr/>
            </a:pPr>
            <a:r>
              <a:rPr kumimoji="0" lang="en-US" smtClean="0">
                <a:cs typeface="宋体" charset="0"/>
              </a:rPr>
              <a:t>10.5.2 DataGridView控件</a:t>
            </a:r>
            <a:endParaRPr kumimoji="0" lang="zh-CN" altLang="en-US" smtClean="0">
              <a:cs typeface="宋体" charset="0"/>
            </a:endParaRPr>
          </a:p>
        </p:txBody>
      </p:sp>
      <p:sp>
        <p:nvSpPr>
          <p:cNvPr id="219140" name="Text Box 4"/>
          <p:cNvSpPr txBox="1">
            <a:spLocks noChangeArrowheads="1"/>
          </p:cNvSpPr>
          <p:nvPr/>
        </p:nvSpPr>
        <p:spPr bwMode="auto">
          <a:xfrm>
            <a:off x="1042988" y="1865313"/>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dirty="0" err="1" smtClean="0"/>
              <a:t>DataGridView</a:t>
            </a:r>
            <a:r>
              <a:rPr kumimoji="0" lang="zh-CN" altLang="en-US" sz="2000" dirty="0" smtClean="0"/>
              <a:t>是用于显示和编辑数据的可视化控件，可以像</a:t>
            </a:r>
            <a:r>
              <a:rPr kumimoji="0" lang="en-US" altLang="zh-CN" sz="2000" dirty="0" smtClean="0"/>
              <a:t>Excel</a:t>
            </a:r>
            <a:r>
              <a:rPr kumimoji="0" lang="zh-CN" altLang="en-US" sz="2000" dirty="0" smtClean="0"/>
              <a:t>表格一样方便地显示和编辑来自多种不同类型的数据源的表格数据。</a:t>
            </a:r>
            <a:r>
              <a:rPr kumimoji="0" lang="en-US" altLang="zh-CN" sz="2000" dirty="0" smtClean="0"/>
              <a:t> </a:t>
            </a:r>
          </a:p>
        </p:txBody>
      </p:sp>
      <p:sp>
        <p:nvSpPr>
          <p:cNvPr id="219141" name="Text Box 5"/>
          <p:cNvSpPr txBox="1">
            <a:spLocks noChangeArrowheads="1"/>
          </p:cNvSpPr>
          <p:nvPr/>
        </p:nvSpPr>
        <p:spPr bwMode="auto">
          <a:xfrm>
            <a:off x="1042988" y="3213100"/>
            <a:ext cx="7632700"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40000"/>
              </a:spcAft>
              <a:defRPr/>
            </a:pPr>
            <a:r>
              <a:rPr kumimoji="0" lang="zh-CN" altLang="en-US" sz="2000" smtClean="0"/>
              <a:t>通过</a:t>
            </a:r>
            <a:r>
              <a:rPr kumimoji="0" lang="en-US" altLang="zh-CN" sz="2000" smtClean="0"/>
              <a:t>DataGridView</a:t>
            </a:r>
            <a:r>
              <a:rPr kumimoji="0" lang="zh-CN" altLang="en-US" sz="2000" smtClean="0"/>
              <a:t>控件的</a:t>
            </a:r>
            <a:r>
              <a:rPr kumimoji="0" lang="en-US" altLang="zh-CN" sz="2000" smtClean="0"/>
              <a:t>Columns</a:t>
            </a:r>
            <a:r>
              <a:rPr kumimoji="0" lang="zh-CN" altLang="en-US" sz="2000" smtClean="0"/>
              <a:t>属性，可以打开“编辑列”对话框，在该对话框中可以添加或移除列，也可以设置各列的属性。</a:t>
            </a:r>
            <a:endParaRPr kumimoji="0" lang="en-US" altLang="zh-CN" sz="2000" smtClean="0"/>
          </a:p>
          <a:p>
            <a:pPr eaLnBrk="1" hangingPunct="1">
              <a:spcAft>
                <a:spcPct val="40000"/>
              </a:spcAft>
              <a:defRPr/>
            </a:pPr>
            <a:r>
              <a:rPr kumimoji="0" lang="en-US" altLang="zh-CN" sz="2000" smtClean="0"/>
              <a:t>DataGridViewColumn</a:t>
            </a:r>
            <a:r>
              <a:rPr kumimoji="0" lang="zh-CN" altLang="en-US" sz="2000" smtClean="0"/>
              <a:t>的常用属性：</a:t>
            </a:r>
          </a:p>
        </p:txBody>
      </p:sp>
      <p:pic>
        <p:nvPicPr>
          <p:cNvPr id="5530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508500"/>
            <a:ext cx="6088062"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4" name="Rectangle 8"/>
          <p:cNvSpPr>
            <a:spLocks noChangeArrowheads="1"/>
          </p:cNvSpPr>
          <p:nvPr/>
        </p:nvSpPr>
        <p:spPr bwMode="auto">
          <a:xfrm>
            <a:off x="1042988" y="2636838"/>
            <a:ext cx="547211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charset="0"/>
              <a:buChar char="§"/>
              <a:defRPr/>
            </a:pPr>
            <a:r>
              <a:rPr lang="en-US" altLang="zh-CN" sz="2400">
                <a:ea typeface="宋体" charset="0"/>
                <a:cs typeface="宋体" charset="0"/>
              </a:rPr>
              <a:t>2. DataGrid</a:t>
            </a:r>
            <a:r>
              <a:rPr lang="en-US" sz="2400">
                <a:ea typeface="宋体" charset="0"/>
                <a:cs typeface="宋体" charset="0"/>
              </a:rPr>
              <a:t>Column</a:t>
            </a:r>
            <a:endParaRPr lang="en-US" altLang="zh-CN" sz="2400">
              <a:ea typeface="宋体" charset="0"/>
              <a:cs typeface="宋体"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10.5 </a:t>
            </a:r>
            <a:r>
              <a:rPr kumimoji="0" lang="zh-CN" altLang="en-US" smtClean="0"/>
              <a:t>数据绑定控件</a:t>
            </a:r>
            <a:r>
              <a:rPr kumimoji="0" lang="en-US" altLang="zh-CN" smtClean="0"/>
              <a:t> </a:t>
            </a:r>
          </a:p>
        </p:txBody>
      </p:sp>
      <p:sp>
        <p:nvSpPr>
          <p:cNvPr id="220163" name="Rectangle 3"/>
          <p:cNvSpPr>
            <a:spLocks noGrp="1" noChangeArrowheads="1"/>
          </p:cNvSpPr>
          <p:nvPr>
            <p:ph type="body" idx="1"/>
          </p:nvPr>
        </p:nvSpPr>
        <p:spPr>
          <a:xfrm>
            <a:off x="468313" y="1268413"/>
            <a:ext cx="7488237" cy="576262"/>
          </a:xfrm>
        </p:spPr>
        <p:txBody>
          <a:bodyPr/>
          <a:lstStyle/>
          <a:p>
            <a:pPr eaLnBrk="1" hangingPunct="1">
              <a:spcAft>
                <a:spcPct val="20000"/>
              </a:spcAft>
              <a:buFont typeface="Wingdings" charset="0"/>
              <a:buChar char="§"/>
              <a:defRPr/>
            </a:pPr>
            <a:r>
              <a:rPr kumimoji="0" lang="en-US" smtClean="0">
                <a:cs typeface="宋体" charset="0"/>
              </a:rPr>
              <a:t>10.5.2 DataGridView控件</a:t>
            </a:r>
            <a:endParaRPr kumimoji="0" lang="zh-CN" altLang="en-US" smtClean="0">
              <a:cs typeface="宋体" charset="0"/>
            </a:endParaRPr>
          </a:p>
        </p:txBody>
      </p:sp>
      <p:sp>
        <p:nvSpPr>
          <p:cNvPr id="220164" name="Text Box 4"/>
          <p:cNvSpPr txBox="1">
            <a:spLocks noChangeArrowheads="1"/>
          </p:cNvSpPr>
          <p:nvPr/>
        </p:nvSpPr>
        <p:spPr bwMode="auto">
          <a:xfrm>
            <a:off x="1042988" y="1865313"/>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dirty="0" err="1" smtClean="0"/>
              <a:t>DataGridView</a:t>
            </a:r>
            <a:r>
              <a:rPr kumimoji="0" lang="zh-CN" altLang="en-US" sz="2000" dirty="0" smtClean="0"/>
              <a:t>是用于显示和编辑数据的可视化控件，可以像</a:t>
            </a:r>
            <a:r>
              <a:rPr kumimoji="0" lang="en-US" altLang="zh-CN" sz="2000" dirty="0" smtClean="0"/>
              <a:t>Excel</a:t>
            </a:r>
            <a:r>
              <a:rPr kumimoji="0" lang="zh-CN" altLang="en-US" sz="2000" dirty="0" smtClean="0"/>
              <a:t>表格一样方便地显示和编辑来自多种不同类型的数据源的表格数据。</a:t>
            </a:r>
            <a:r>
              <a:rPr kumimoji="0" lang="en-US" altLang="zh-CN" sz="2000" dirty="0" smtClean="0"/>
              <a:t> </a:t>
            </a:r>
          </a:p>
        </p:txBody>
      </p:sp>
      <p:sp>
        <p:nvSpPr>
          <p:cNvPr id="220165" name="Text Box 5"/>
          <p:cNvSpPr txBox="1">
            <a:spLocks noChangeArrowheads="1"/>
          </p:cNvSpPr>
          <p:nvPr/>
        </p:nvSpPr>
        <p:spPr bwMode="auto">
          <a:xfrm>
            <a:off x="1042988" y="3213100"/>
            <a:ext cx="7777162"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30000"/>
              </a:spcBef>
              <a:defRPr/>
            </a:pPr>
            <a:r>
              <a:rPr kumimoji="0" lang="en-US" altLang="zh-CN" sz="2000" smtClean="0"/>
              <a:t>DataGrid</a:t>
            </a:r>
            <a:r>
              <a:rPr kumimoji="0" lang="zh-CN" altLang="en-US" sz="2000" smtClean="0"/>
              <a:t>控件以表的形式显示数据，并根据需要支持数据编辑功能，如插入、修改、删除、排序等。</a:t>
            </a:r>
            <a:endParaRPr kumimoji="0" lang="en-US" altLang="zh-CN" sz="2000" smtClean="0"/>
          </a:p>
          <a:p>
            <a:pPr eaLnBrk="1" hangingPunct="1">
              <a:spcBef>
                <a:spcPct val="30000"/>
              </a:spcBef>
              <a:defRPr/>
            </a:pPr>
            <a:r>
              <a:rPr kumimoji="0" lang="zh-CN" altLang="en-US" sz="2000" smtClean="0"/>
              <a:t>使用</a:t>
            </a:r>
            <a:r>
              <a:rPr kumimoji="0" lang="en-US" altLang="zh-CN" sz="2000" smtClean="0"/>
              <a:t>DataGridView</a:t>
            </a:r>
            <a:r>
              <a:rPr kumimoji="0" lang="zh-CN" altLang="en-US" sz="2000" smtClean="0"/>
              <a:t>显示数据时，在大多数情况下，只需设置</a:t>
            </a:r>
            <a:r>
              <a:rPr kumimoji="0" lang="en-US" altLang="zh-CN" sz="2000" smtClean="0"/>
              <a:t>DataGridView</a:t>
            </a:r>
            <a:r>
              <a:rPr kumimoji="0" lang="zh-CN" altLang="en-US" sz="2000" smtClean="0"/>
              <a:t>的</a:t>
            </a:r>
            <a:r>
              <a:rPr kumimoji="0" lang="en-US" altLang="zh-CN" sz="2000" smtClean="0"/>
              <a:t>DataSource</a:t>
            </a:r>
            <a:r>
              <a:rPr kumimoji="0" lang="zh-CN" altLang="en-US" sz="2000" smtClean="0"/>
              <a:t>属性即可。在绑定到包含多个表的数据源时，还需将</a:t>
            </a:r>
            <a:r>
              <a:rPr kumimoji="0" lang="en-US" altLang="zh-CN" sz="2000" smtClean="0"/>
              <a:t>DataMember</a:t>
            </a:r>
            <a:r>
              <a:rPr kumimoji="0" lang="zh-CN" altLang="en-US" sz="2000" smtClean="0"/>
              <a:t>属性设置为指定要绑定的表。</a:t>
            </a:r>
            <a:r>
              <a:rPr kumimoji="0" lang="en-US" altLang="zh-CN" sz="2000" smtClean="0"/>
              <a:t> </a:t>
            </a:r>
          </a:p>
        </p:txBody>
      </p:sp>
      <p:sp>
        <p:nvSpPr>
          <p:cNvPr id="220167" name="Rectangle 7"/>
          <p:cNvSpPr>
            <a:spLocks noChangeArrowheads="1"/>
          </p:cNvSpPr>
          <p:nvPr/>
        </p:nvSpPr>
        <p:spPr bwMode="auto">
          <a:xfrm>
            <a:off x="1042988" y="2636838"/>
            <a:ext cx="547211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a:latin typeface="Arial" panose="020B0604020202020204" pitchFamily="34" charset="0"/>
              </a:rPr>
              <a:t>3. DataGridView</a:t>
            </a:r>
            <a:r>
              <a:rPr lang="en-US" altLang="en-US" sz="2400">
                <a:latin typeface="Arial" panose="020B0604020202020204" pitchFamily="34" charset="0"/>
              </a:rPr>
              <a:t>的数据显示</a:t>
            </a:r>
            <a:endParaRPr lang="zh-CN" altLang="en-US" sz="2400">
              <a:latin typeface="Arial" panose="020B0604020202020204" pitchFamily="34" charset="0"/>
            </a:endParaRPr>
          </a:p>
        </p:txBody>
      </p:sp>
      <p:sp>
        <p:nvSpPr>
          <p:cNvPr id="220168" name="Text Box 8"/>
          <p:cNvSpPr txBox="1">
            <a:spLocks noChangeArrowheads="1"/>
          </p:cNvSpPr>
          <p:nvPr/>
        </p:nvSpPr>
        <p:spPr bwMode="auto">
          <a:xfrm>
            <a:off x="1042988" y="5103813"/>
            <a:ext cx="810101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lang="en-US" altLang="zh-CN" b="1" dirty="0" smtClean="0">
                <a:solidFill>
                  <a:srgbClr val="FF00FF"/>
                </a:solidFill>
              </a:rPr>
              <a:t>【</a:t>
            </a:r>
            <a:r>
              <a:rPr lang="zh-CN" altLang="en-US" b="1" dirty="0" smtClean="0">
                <a:solidFill>
                  <a:srgbClr val="FF00FF"/>
                </a:solidFill>
              </a:rPr>
              <a:t>例</a:t>
            </a:r>
            <a:r>
              <a:rPr lang="en-US" altLang="zh-CN" b="1" dirty="0" smtClean="0">
                <a:solidFill>
                  <a:srgbClr val="FF00FF"/>
                </a:solidFill>
              </a:rPr>
              <a:t>10-5】</a:t>
            </a:r>
            <a:endParaRPr lang="en-US" altLang="zh-CN" b="1" dirty="0">
              <a:solidFill>
                <a:srgbClr val="FF00FF"/>
              </a:solidFill>
            </a:endParaRPr>
          </a:p>
          <a:p>
            <a:pPr eaLnBrk="1" hangingPunct="1">
              <a:spcBef>
                <a:spcPct val="50000"/>
              </a:spcBef>
              <a:defRPr/>
            </a:pPr>
            <a:r>
              <a:rPr lang="zh-CN" altLang="en-US" sz="2000" dirty="0">
                <a:solidFill>
                  <a:srgbClr val="FF00FF"/>
                </a:solidFill>
              </a:rPr>
              <a:t>使用</a:t>
            </a:r>
            <a:r>
              <a:rPr lang="en-US" altLang="zh-CN" sz="2000" dirty="0" err="1">
                <a:solidFill>
                  <a:srgbClr val="FF00FF"/>
                </a:solidFill>
              </a:rPr>
              <a:t>DataGridView</a:t>
            </a:r>
            <a:r>
              <a:rPr lang="zh-CN" altLang="en-US" sz="2000" dirty="0">
                <a:solidFill>
                  <a:srgbClr val="FF00FF"/>
                </a:solidFill>
              </a:rPr>
              <a:t>控件显示</a:t>
            </a:r>
            <a:r>
              <a:rPr lang="en-US" altLang="zh-CN" sz="2000" dirty="0">
                <a:solidFill>
                  <a:srgbClr val="FF00FF"/>
                </a:solidFill>
              </a:rPr>
              <a:t>Student</a:t>
            </a:r>
            <a:r>
              <a:rPr lang="zh-CN" altLang="en-US" sz="2000" dirty="0">
                <a:solidFill>
                  <a:srgbClr val="FF00FF"/>
                </a:solidFill>
              </a:rPr>
              <a:t>表中的学生信息，不允许编辑数据</a:t>
            </a:r>
            <a:r>
              <a:rPr lang="en-US" altLang="zh-CN" sz="2000" dirty="0">
                <a:solidFill>
                  <a:srgbClr val="FF00FF"/>
                </a:solidFill>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10.5 </a:t>
            </a:r>
            <a:r>
              <a:rPr kumimoji="0" lang="zh-CN" altLang="en-US" smtClean="0"/>
              <a:t>数据绑定控件</a:t>
            </a:r>
            <a:r>
              <a:rPr kumimoji="0" lang="en-US" altLang="zh-CN" smtClean="0"/>
              <a:t> </a:t>
            </a:r>
          </a:p>
        </p:txBody>
      </p:sp>
      <p:sp>
        <p:nvSpPr>
          <p:cNvPr id="223235" name="Rectangle 3"/>
          <p:cNvSpPr>
            <a:spLocks noGrp="1" noChangeArrowheads="1"/>
          </p:cNvSpPr>
          <p:nvPr>
            <p:ph type="body" idx="1"/>
          </p:nvPr>
        </p:nvSpPr>
        <p:spPr>
          <a:xfrm>
            <a:off x="468313" y="1268413"/>
            <a:ext cx="7488237" cy="576262"/>
          </a:xfrm>
        </p:spPr>
        <p:txBody>
          <a:bodyPr/>
          <a:lstStyle/>
          <a:p>
            <a:pPr eaLnBrk="1" hangingPunct="1">
              <a:spcAft>
                <a:spcPct val="20000"/>
              </a:spcAft>
              <a:defRPr/>
            </a:pPr>
            <a:r>
              <a:rPr kumimoji="0" lang="en-US" altLang="zh-CN" smtClean="0"/>
              <a:t>10.5.3 BindingSource</a:t>
            </a:r>
            <a:r>
              <a:rPr kumimoji="0" lang="en-US" altLang="en-US" smtClean="0"/>
              <a:t>组件</a:t>
            </a:r>
            <a:endParaRPr kumimoji="0" lang="zh-CN" altLang="en-US" smtClean="0"/>
          </a:p>
        </p:txBody>
      </p:sp>
      <p:sp>
        <p:nvSpPr>
          <p:cNvPr id="223236" name="Text Box 4"/>
          <p:cNvSpPr txBox="1">
            <a:spLocks noChangeArrowheads="1"/>
          </p:cNvSpPr>
          <p:nvPr/>
        </p:nvSpPr>
        <p:spPr bwMode="auto">
          <a:xfrm>
            <a:off x="1187450" y="1865313"/>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smtClean="0"/>
              <a:t>BindingSource</a:t>
            </a:r>
            <a:r>
              <a:rPr kumimoji="0" lang="en-US" altLang="en-US" sz="2000" smtClean="0"/>
              <a:t>组件用来封装窗体的数据源，它可以绑定到各种数据源，并可以自动解决许多数据绑定问题。</a:t>
            </a:r>
            <a:endParaRPr kumimoji="0" lang="zh-CN" altLang="en-US" sz="2000" smtClean="0"/>
          </a:p>
        </p:txBody>
      </p:sp>
      <p:sp>
        <p:nvSpPr>
          <p:cNvPr id="223237" name="Text Box 5"/>
          <p:cNvSpPr txBox="1">
            <a:spLocks noChangeArrowheads="1"/>
          </p:cNvSpPr>
          <p:nvPr/>
        </p:nvSpPr>
        <p:spPr bwMode="auto">
          <a:xfrm>
            <a:off x="1187450" y="2565400"/>
            <a:ext cx="7777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30000"/>
              </a:spcBef>
              <a:defRPr/>
            </a:pPr>
            <a:r>
              <a:rPr kumimoji="0" lang="en-US" altLang="zh-CN" sz="2000" smtClean="0"/>
              <a:t>BindingSource</a:t>
            </a:r>
            <a:r>
              <a:rPr kumimoji="0" lang="en-US" altLang="en-US" sz="2000" smtClean="0"/>
              <a:t>组件的常用属性</a:t>
            </a:r>
            <a:r>
              <a:rPr kumimoji="0" lang="zh-CN" altLang="en-US" sz="2000" smtClean="0"/>
              <a:t>：</a:t>
            </a:r>
          </a:p>
        </p:txBody>
      </p:sp>
      <p:pic>
        <p:nvPicPr>
          <p:cNvPr id="573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87675"/>
            <a:ext cx="547687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9" name="Text Box 7"/>
          <p:cNvSpPr txBox="1">
            <a:spLocks noChangeArrowheads="1"/>
          </p:cNvSpPr>
          <p:nvPr/>
        </p:nvSpPr>
        <p:spPr bwMode="auto">
          <a:xfrm>
            <a:off x="1187450" y="4149725"/>
            <a:ext cx="7777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30000"/>
              </a:spcBef>
              <a:defRPr/>
            </a:pPr>
            <a:r>
              <a:rPr kumimoji="0" lang="en-US" altLang="zh-CN" sz="2000" smtClean="0"/>
              <a:t>BindingSource</a:t>
            </a:r>
            <a:r>
              <a:rPr kumimoji="0" lang="en-US" altLang="en-US" sz="2000" smtClean="0"/>
              <a:t>组件的常用</a:t>
            </a:r>
            <a:r>
              <a:rPr kumimoji="0" lang="zh-CN" altLang="en-US" sz="2000" smtClean="0"/>
              <a:t>方法：</a:t>
            </a:r>
          </a:p>
        </p:txBody>
      </p:sp>
      <p:pic>
        <p:nvPicPr>
          <p:cNvPr id="573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543425"/>
            <a:ext cx="5500687"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10.5 </a:t>
            </a:r>
            <a:r>
              <a:rPr kumimoji="0" lang="zh-CN" altLang="en-US" smtClean="0"/>
              <a:t>数据绑定控件</a:t>
            </a:r>
            <a:r>
              <a:rPr kumimoji="0" lang="en-US" altLang="zh-CN" smtClean="0"/>
              <a:t> </a:t>
            </a:r>
          </a:p>
        </p:txBody>
      </p:sp>
      <p:sp>
        <p:nvSpPr>
          <p:cNvPr id="222211" name="Rectangle 3"/>
          <p:cNvSpPr>
            <a:spLocks noGrp="1" noChangeArrowheads="1"/>
          </p:cNvSpPr>
          <p:nvPr>
            <p:ph type="body" idx="1"/>
          </p:nvPr>
        </p:nvSpPr>
        <p:spPr>
          <a:xfrm>
            <a:off x="468313" y="1268413"/>
            <a:ext cx="7488237" cy="576262"/>
          </a:xfrm>
        </p:spPr>
        <p:txBody>
          <a:bodyPr/>
          <a:lstStyle/>
          <a:p>
            <a:pPr eaLnBrk="1" hangingPunct="1">
              <a:spcAft>
                <a:spcPct val="20000"/>
              </a:spcAft>
              <a:buFont typeface="Wingdings" charset="0"/>
              <a:buChar char="§"/>
              <a:defRPr/>
            </a:pPr>
            <a:r>
              <a:rPr kumimoji="0" lang="en-US" smtClean="0">
                <a:cs typeface="宋体" charset="0"/>
              </a:rPr>
              <a:t>10.5.4 BindingNavigator控件</a:t>
            </a:r>
            <a:endParaRPr kumimoji="0" lang="zh-CN" altLang="en-US" smtClean="0">
              <a:cs typeface="宋体" charset="0"/>
            </a:endParaRPr>
          </a:p>
        </p:txBody>
      </p:sp>
      <p:sp>
        <p:nvSpPr>
          <p:cNvPr id="222212" name="Text Box 4"/>
          <p:cNvSpPr txBox="1">
            <a:spLocks noChangeArrowheads="1"/>
          </p:cNvSpPr>
          <p:nvPr/>
        </p:nvSpPr>
        <p:spPr bwMode="auto">
          <a:xfrm>
            <a:off x="1187450" y="1865313"/>
            <a:ext cx="784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kumimoji="0" lang="en-US" altLang="zh-CN" sz="2000" smtClean="0"/>
              <a:t>BindingNavigator</a:t>
            </a:r>
            <a:r>
              <a:rPr kumimoji="0" lang="zh-CN" altLang="en-US" sz="2000" smtClean="0"/>
              <a:t>（绑定导航器）控件用来为窗体上绑定到数据的控件提供导航和操作的用户界面。默认情况下，</a:t>
            </a:r>
            <a:r>
              <a:rPr kumimoji="0" lang="en-US" altLang="zh-CN" sz="2000" smtClean="0"/>
              <a:t>BindingNavigator </a:t>
            </a:r>
            <a:r>
              <a:rPr kumimoji="0" lang="zh-CN" altLang="en-US" sz="2000" smtClean="0"/>
              <a:t>控件的用户界面由一系列</a:t>
            </a:r>
            <a:r>
              <a:rPr kumimoji="0" lang="en-US" altLang="zh-CN" sz="2000" smtClean="0"/>
              <a:t>ToolStrip</a:t>
            </a:r>
            <a:r>
              <a:rPr kumimoji="0" lang="zh-CN" altLang="en-US" sz="2000" smtClean="0"/>
              <a:t>按钮、文本框、静态文本和分隔符对象组成。</a:t>
            </a:r>
          </a:p>
        </p:txBody>
      </p:sp>
      <p:sp>
        <p:nvSpPr>
          <p:cNvPr id="222213" name="Text Box 5"/>
          <p:cNvSpPr txBox="1">
            <a:spLocks noChangeArrowheads="1"/>
          </p:cNvSpPr>
          <p:nvPr/>
        </p:nvSpPr>
        <p:spPr bwMode="auto">
          <a:xfrm>
            <a:off x="1187450" y="3630613"/>
            <a:ext cx="77771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30000"/>
              </a:spcBef>
              <a:defRPr/>
            </a:pPr>
            <a:r>
              <a:rPr kumimoji="0" lang="en-US" altLang="en-US" sz="2000" smtClean="0"/>
              <a:t>绑定到</a:t>
            </a:r>
            <a:r>
              <a:rPr kumimoji="0" lang="en-US" altLang="zh-CN" sz="2000" smtClean="0"/>
              <a:t>BindingSource</a:t>
            </a:r>
            <a:r>
              <a:rPr kumimoji="0" lang="en-US" altLang="en-US" sz="2000" smtClean="0"/>
              <a:t>组件的数据源，也可以使用</a:t>
            </a:r>
            <a:r>
              <a:rPr kumimoji="0" lang="en-US" altLang="zh-CN" sz="2000" smtClean="0"/>
              <a:t>BindingNavigator</a:t>
            </a:r>
            <a:r>
              <a:rPr kumimoji="0" lang="en-US" altLang="en-US" sz="2000" smtClean="0"/>
              <a:t>控件进行定位和管理。多数情况下，</a:t>
            </a:r>
            <a:r>
              <a:rPr kumimoji="0" lang="en-US" altLang="zh-CN" sz="2000" smtClean="0"/>
              <a:t>BindingNavigator</a:t>
            </a:r>
            <a:r>
              <a:rPr kumimoji="0" lang="en-US" altLang="en-US" sz="2000" smtClean="0"/>
              <a:t>控件与</a:t>
            </a:r>
            <a:r>
              <a:rPr kumimoji="0" lang="en-US" altLang="zh-CN" sz="2000" smtClean="0"/>
              <a:t>BindingSource</a:t>
            </a:r>
            <a:r>
              <a:rPr kumimoji="0" lang="en-US" altLang="en-US" sz="2000" smtClean="0"/>
              <a:t>组件成对出现，并通过其</a:t>
            </a:r>
            <a:r>
              <a:rPr kumimoji="0" lang="en-US" altLang="zh-CN" sz="2000" smtClean="0"/>
              <a:t>BindingSource</a:t>
            </a:r>
            <a:r>
              <a:rPr kumimoji="0" lang="en-US" altLang="en-US" sz="2000" smtClean="0"/>
              <a:t>属性与</a:t>
            </a:r>
            <a:r>
              <a:rPr kumimoji="0" lang="en-US" altLang="zh-CN" sz="2000" smtClean="0"/>
              <a:t>BindingSource</a:t>
            </a:r>
            <a:r>
              <a:rPr kumimoji="0" lang="en-US" altLang="en-US" sz="2000" smtClean="0"/>
              <a:t>组件集成。</a:t>
            </a:r>
            <a:endParaRPr kumimoji="0" lang="zh-CN" altLang="en-US" sz="2000" smtClean="0"/>
          </a:p>
        </p:txBody>
      </p:sp>
      <p:pic>
        <p:nvPicPr>
          <p:cNvPr id="5837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284538"/>
            <a:ext cx="27717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4773613"/>
            <a:ext cx="343693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20" name="Text Box 12"/>
          <p:cNvSpPr txBox="1">
            <a:spLocks noChangeArrowheads="1"/>
          </p:cNvSpPr>
          <p:nvPr/>
        </p:nvSpPr>
        <p:spPr bwMode="auto">
          <a:xfrm>
            <a:off x="1258888" y="5268913"/>
            <a:ext cx="352901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50000"/>
              </a:spcBef>
              <a:defRPr/>
            </a:pPr>
            <a:r>
              <a:rPr lang="en-US" altLang="zh-CN" b="1" dirty="0" smtClean="0">
                <a:solidFill>
                  <a:srgbClr val="FF00FF"/>
                </a:solidFill>
              </a:rPr>
              <a:t>【</a:t>
            </a:r>
            <a:r>
              <a:rPr lang="zh-CN" altLang="en-US" b="1" dirty="0" smtClean="0">
                <a:solidFill>
                  <a:srgbClr val="FF00FF"/>
                </a:solidFill>
              </a:rPr>
              <a:t>例</a:t>
            </a:r>
            <a:r>
              <a:rPr lang="en-US" altLang="zh-CN" b="1" dirty="0" smtClean="0">
                <a:solidFill>
                  <a:srgbClr val="FF00FF"/>
                </a:solidFill>
              </a:rPr>
              <a:t>10-6】</a:t>
            </a:r>
            <a:endParaRPr lang="en-US" altLang="zh-CN" b="1" dirty="0">
              <a:solidFill>
                <a:srgbClr val="FF00FF"/>
              </a:solidFill>
            </a:endParaRPr>
          </a:p>
          <a:p>
            <a:pPr eaLnBrk="1" hangingPunct="1">
              <a:spcBef>
                <a:spcPct val="50000"/>
              </a:spcBef>
              <a:defRPr/>
            </a:pPr>
            <a:r>
              <a:rPr lang="zh-CN" altLang="en-US" sz="2000" dirty="0">
                <a:solidFill>
                  <a:srgbClr val="FF00FF"/>
                </a:solidFill>
              </a:rPr>
              <a:t>设计一个浏览学生信息的程序</a:t>
            </a:r>
            <a:r>
              <a:rPr lang="en-US" altLang="zh-CN" sz="2000" dirty="0">
                <a:solidFill>
                  <a:srgbClr val="FF00FF"/>
                </a:solidFill>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10.1 </a:t>
            </a:r>
            <a:r>
              <a:rPr kumimoji="0" lang="zh-CN" altLang="en-US" smtClean="0"/>
              <a:t>数据库概述</a:t>
            </a:r>
            <a:r>
              <a:rPr kumimoji="0" lang="en-US" altLang="zh-CN" smtClean="0"/>
              <a:t> </a:t>
            </a:r>
          </a:p>
        </p:txBody>
      </p:sp>
      <p:sp>
        <p:nvSpPr>
          <p:cNvPr id="179203" name="Rectangle 3"/>
          <p:cNvSpPr>
            <a:spLocks noGrp="1" noChangeArrowheads="1"/>
          </p:cNvSpPr>
          <p:nvPr>
            <p:ph type="body" idx="1"/>
          </p:nvPr>
        </p:nvSpPr>
        <p:spPr>
          <a:xfrm>
            <a:off x="468313" y="1268413"/>
            <a:ext cx="6191250" cy="576262"/>
          </a:xfrm>
        </p:spPr>
        <p:txBody>
          <a:bodyPr/>
          <a:lstStyle/>
          <a:p>
            <a:pPr eaLnBrk="1" hangingPunct="1">
              <a:lnSpc>
                <a:spcPct val="90000"/>
              </a:lnSpc>
              <a:spcAft>
                <a:spcPct val="20000"/>
              </a:spcAft>
              <a:defRPr/>
            </a:pPr>
            <a:r>
              <a:rPr kumimoji="0" lang="en-US" altLang="zh-CN" smtClean="0"/>
              <a:t>10.1.2 </a:t>
            </a:r>
            <a:r>
              <a:rPr kumimoji="0" lang="zh-CN" altLang="en-US" smtClean="0"/>
              <a:t>关系数据库</a:t>
            </a:r>
          </a:p>
        </p:txBody>
      </p:sp>
      <p:sp>
        <p:nvSpPr>
          <p:cNvPr id="179204" name="Text Box 4"/>
          <p:cNvSpPr txBox="1">
            <a:spLocks noChangeArrowheads="1"/>
          </p:cNvSpPr>
          <p:nvPr/>
        </p:nvSpPr>
        <p:spPr bwMode="auto">
          <a:xfrm>
            <a:off x="1187450" y="1844675"/>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20000"/>
              </a:spcBef>
              <a:spcAft>
                <a:spcPct val="20000"/>
              </a:spcAft>
              <a:defRPr/>
            </a:pPr>
            <a:r>
              <a:rPr kumimoji="0" lang="zh-CN" altLang="en-US" sz="2000" smtClean="0"/>
              <a:t>关系数据库是以关系模型来组织的。关系模型中数据的逻辑结构是一张二维表，它由行和列组成。如图所示“学生管理系统”中的学生表</a:t>
            </a:r>
            <a:r>
              <a:rPr kumimoji="0" lang="en-US" altLang="zh-CN" sz="2000" smtClean="0"/>
              <a:t>Student</a:t>
            </a:r>
            <a:r>
              <a:rPr kumimoji="0" lang="zh-CN" altLang="en-US" sz="2000" smtClean="0"/>
              <a:t>，用来存储学生的信息。</a:t>
            </a:r>
          </a:p>
        </p:txBody>
      </p:sp>
      <p:pic>
        <p:nvPicPr>
          <p:cNvPr id="819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852738"/>
            <a:ext cx="539115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10.1 </a:t>
            </a:r>
            <a:r>
              <a:rPr kumimoji="0" lang="zh-CN" altLang="en-US" smtClean="0"/>
              <a:t>数据库概述</a:t>
            </a:r>
            <a:r>
              <a:rPr kumimoji="0" lang="en-US" altLang="zh-CN" smtClean="0"/>
              <a:t> </a:t>
            </a:r>
          </a:p>
        </p:txBody>
      </p:sp>
      <p:sp>
        <p:nvSpPr>
          <p:cNvPr id="180227" name="Rectangle 3"/>
          <p:cNvSpPr>
            <a:spLocks noGrp="1" noChangeArrowheads="1"/>
          </p:cNvSpPr>
          <p:nvPr>
            <p:ph type="body" idx="1"/>
          </p:nvPr>
        </p:nvSpPr>
        <p:spPr>
          <a:xfrm>
            <a:off x="468313" y="1268413"/>
            <a:ext cx="6191250" cy="576262"/>
          </a:xfrm>
        </p:spPr>
        <p:txBody>
          <a:bodyPr/>
          <a:lstStyle/>
          <a:p>
            <a:pPr eaLnBrk="1" hangingPunct="1">
              <a:lnSpc>
                <a:spcPct val="90000"/>
              </a:lnSpc>
              <a:spcAft>
                <a:spcPct val="20000"/>
              </a:spcAft>
              <a:defRPr/>
            </a:pPr>
            <a:r>
              <a:rPr kumimoji="0" lang="en-US" altLang="zh-CN" smtClean="0"/>
              <a:t>10.1.2 </a:t>
            </a:r>
            <a:r>
              <a:rPr kumimoji="0" lang="zh-CN" altLang="en-US" smtClean="0"/>
              <a:t>关系数据库</a:t>
            </a:r>
          </a:p>
        </p:txBody>
      </p:sp>
      <p:sp>
        <p:nvSpPr>
          <p:cNvPr id="180228" name="Text Box 4"/>
          <p:cNvSpPr txBox="1">
            <a:spLocks noChangeArrowheads="1"/>
          </p:cNvSpPr>
          <p:nvPr/>
        </p:nvSpPr>
        <p:spPr bwMode="auto">
          <a:xfrm>
            <a:off x="1187450" y="1844675"/>
            <a:ext cx="7848600" cy="39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Bef>
                <a:spcPct val="20000"/>
              </a:spcBef>
              <a:spcAft>
                <a:spcPct val="20000"/>
              </a:spcAft>
              <a:defRPr/>
            </a:pPr>
            <a:r>
              <a:rPr kumimoji="0" lang="zh-CN" altLang="en-US" sz="1800" dirty="0" smtClean="0"/>
              <a:t>数据库表中的每一行称为一条</a:t>
            </a:r>
            <a:r>
              <a:rPr kumimoji="0" lang="zh-CN" altLang="en-US" sz="1800" b="1" dirty="0" smtClean="0">
                <a:solidFill>
                  <a:srgbClr val="CC6600"/>
                </a:solidFill>
              </a:rPr>
              <a:t>记录</a:t>
            </a:r>
            <a:r>
              <a:rPr kumimoji="0" lang="zh-CN" altLang="en-US" sz="1800" dirty="0" smtClean="0"/>
              <a:t>，每一列称为一个</a:t>
            </a:r>
            <a:r>
              <a:rPr kumimoji="0" lang="zh-CN" altLang="en-US" sz="1800" b="1" dirty="0" smtClean="0">
                <a:solidFill>
                  <a:srgbClr val="CC6600"/>
                </a:solidFill>
              </a:rPr>
              <a:t>字段</a:t>
            </a:r>
            <a:r>
              <a:rPr kumimoji="0" lang="zh-CN" altLang="en-US" sz="1800" dirty="0" smtClean="0"/>
              <a:t>。数据库表的结构是由其包含的各个字段来定义的，每个字段都有相应的描述信息，如数据类型、数据宽度等。</a:t>
            </a:r>
            <a:endParaRPr kumimoji="0" lang="en-US" altLang="zh-CN" sz="1800" dirty="0" smtClean="0"/>
          </a:p>
          <a:p>
            <a:pPr eaLnBrk="1" hangingPunct="1">
              <a:spcBef>
                <a:spcPct val="20000"/>
              </a:spcBef>
              <a:spcAft>
                <a:spcPct val="20000"/>
              </a:spcAft>
              <a:defRPr/>
            </a:pPr>
            <a:r>
              <a:rPr kumimoji="0" lang="zh-CN" altLang="en-US" sz="1800" dirty="0" smtClean="0"/>
              <a:t>数据库表中能够唯一区分、确定不同记录的字段或字段组合，称为该表的</a:t>
            </a:r>
            <a:r>
              <a:rPr kumimoji="0" lang="zh-CN" altLang="en-US" sz="1800" b="1" dirty="0" smtClean="0">
                <a:solidFill>
                  <a:srgbClr val="CC6600"/>
                </a:solidFill>
              </a:rPr>
              <a:t>关键字</a:t>
            </a:r>
            <a:r>
              <a:rPr kumimoji="0" lang="zh-CN" altLang="en-US" sz="1800" dirty="0" smtClean="0"/>
              <a:t>，需要注意的是，关键字的值不能取“空值”。表中能够作为关键字的字段或字段组合可能不是唯一的。凡在表中能够唯一区分、确定不同记录的字段或字段组合，都称为</a:t>
            </a:r>
            <a:r>
              <a:rPr kumimoji="0" lang="zh-CN" altLang="en-US" sz="1800" b="1" dirty="0" smtClean="0">
                <a:solidFill>
                  <a:srgbClr val="CC6600"/>
                </a:solidFill>
              </a:rPr>
              <a:t>候选关键字</a:t>
            </a:r>
            <a:r>
              <a:rPr kumimoji="0" lang="zh-CN" altLang="en-US" sz="1800" dirty="0" smtClean="0"/>
              <a:t>。在候选关键字中选定一个作为关键字，称为该表的</a:t>
            </a:r>
            <a:r>
              <a:rPr kumimoji="0" lang="zh-CN" altLang="en-US" sz="1800" b="1" dirty="0" smtClean="0">
                <a:solidFill>
                  <a:srgbClr val="CC6600"/>
                </a:solidFill>
              </a:rPr>
              <a:t>主关键字</a:t>
            </a:r>
            <a:r>
              <a:rPr kumimoji="0" lang="zh-CN" altLang="en-US" sz="1800" dirty="0" smtClean="0"/>
              <a:t>或</a:t>
            </a:r>
            <a:r>
              <a:rPr kumimoji="0" lang="zh-CN" altLang="en-US" sz="1800" b="1" dirty="0" smtClean="0">
                <a:solidFill>
                  <a:srgbClr val="CC6600"/>
                </a:solidFill>
              </a:rPr>
              <a:t>主键</a:t>
            </a:r>
            <a:r>
              <a:rPr kumimoji="0" lang="zh-CN" altLang="en-US" sz="1800" dirty="0" smtClean="0"/>
              <a:t>，表中主键是唯一的。</a:t>
            </a:r>
            <a:endParaRPr kumimoji="0" lang="en-US" altLang="zh-CN" sz="1800" dirty="0" smtClean="0"/>
          </a:p>
          <a:p>
            <a:pPr eaLnBrk="1" hangingPunct="1">
              <a:spcBef>
                <a:spcPct val="20000"/>
              </a:spcBef>
              <a:spcAft>
                <a:spcPct val="20000"/>
              </a:spcAft>
              <a:defRPr/>
            </a:pPr>
            <a:r>
              <a:rPr kumimoji="0" lang="zh-CN" altLang="en-US" sz="1800" dirty="0" smtClean="0"/>
              <a:t>数据库中可以包含多张表，表与表之间可以用不同的方式相互关联。表与表之间的关联方式就称为</a:t>
            </a:r>
            <a:r>
              <a:rPr kumimoji="0" lang="zh-CN" altLang="en-US" sz="1800" b="1" dirty="0" smtClean="0">
                <a:solidFill>
                  <a:srgbClr val="CC6600"/>
                </a:solidFill>
              </a:rPr>
              <a:t>关系</a:t>
            </a:r>
            <a:r>
              <a:rPr kumimoji="0" lang="zh-CN" altLang="en-US" sz="1800" dirty="0" smtClean="0"/>
              <a:t>，表与表之间的关系有</a:t>
            </a:r>
            <a:r>
              <a:rPr kumimoji="0" lang="en-US" altLang="zh-CN" sz="1800" dirty="0" smtClean="0"/>
              <a:t>3</a:t>
            </a:r>
            <a:r>
              <a:rPr kumimoji="0" lang="zh-CN" altLang="en-US" sz="1800" dirty="0" smtClean="0"/>
              <a:t>种。</a:t>
            </a:r>
            <a:endParaRPr kumimoji="0" lang="en-US" altLang="zh-CN" sz="1800" dirty="0" smtClean="0"/>
          </a:p>
          <a:p>
            <a:pPr eaLnBrk="1" hangingPunct="1">
              <a:spcBef>
                <a:spcPct val="20000"/>
              </a:spcBef>
              <a:defRPr/>
            </a:pPr>
            <a:r>
              <a:rPr kumimoji="0" lang="zh-CN" altLang="en-US" sz="1800" dirty="0" smtClean="0">
                <a:solidFill>
                  <a:srgbClr val="CC6600"/>
                </a:solidFill>
              </a:rPr>
              <a:t>一对一关系：</a:t>
            </a:r>
            <a:r>
              <a:rPr kumimoji="0" lang="zh-CN" altLang="en-US" sz="1800" dirty="0" smtClean="0"/>
              <a:t>主表中的记录最多只与子表中的一条记录相匹配，反之亦然。</a:t>
            </a:r>
            <a:endParaRPr kumimoji="0" lang="en-US" altLang="zh-CN" sz="1800" dirty="0" smtClean="0"/>
          </a:p>
          <a:p>
            <a:pPr eaLnBrk="1" hangingPunct="1">
              <a:defRPr/>
            </a:pPr>
            <a:r>
              <a:rPr kumimoji="0" lang="zh-CN" altLang="en-US" sz="1800" dirty="0" smtClean="0">
                <a:solidFill>
                  <a:srgbClr val="CC6600"/>
                </a:solidFill>
              </a:rPr>
              <a:t>一对多关系：</a:t>
            </a:r>
            <a:r>
              <a:rPr kumimoji="0" lang="zh-CN" altLang="en-US" sz="1800" dirty="0" smtClean="0"/>
              <a:t>主表中的一条记录与子表中的多条记录相关。</a:t>
            </a:r>
            <a:endParaRPr kumimoji="0" lang="en-US" altLang="zh-CN" sz="1800" dirty="0" smtClean="0"/>
          </a:p>
          <a:p>
            <a:pPr eaLnBrk="1" hangingPunct="1">
              <a:defRPr/>
            </a:pPr>
            <a:r>
              <a:rPr kumimoji="0" lang="zh-CN" altLang="en-US" sz="1800" dirty="0" smtClean="0">
                <a:solidFill>
                  <a:srgbClr val="CC6600"/>
                </a:solidFill>
              </a:rPr>
              <a:t>多对一关系：</a:t>
            </a:r>
            <a:r>
              <a:rPr kumimoji="0" lang="zh-CN" altLang="en-US" sz="1800" dirty="0" smtClean="0"/>
              <a:t>主表中的多条记录与子表中的一条记录相关。</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1252" name="Text Box 4"/>
          <p:cNvSpPr txBox="1">
            <a:spLocks noChangeArrowheads="1"/>
          </p:cNvSpPr>
          <p:nvPr/>
        </p:nvSpPr>
        <p:spPr bwMode="auto">
          <a:xfrm>
            <a:off x="684213" y="1844675"/>
            <a:ext cx="7848600"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zh-CN" sz="2000" dirty="0" smtClean="0"/>
              <a:t>SQL</a:t>
            </a:r>
            <a:r>
              <a:rPr kumimoji="0" lang="zh-CN" altLang="en-US" sz="2000" dirty="0" smtClean="0"/>
              <a:t>（</a:t>
            </a:r>
            <a:r>
              <a:rPr kumimoji="0" lang="en-US" altLang="zh-CN" sz="2000" dirty="0" smtClean="0"/>
              <a:t>Structured Query Language</a:t>
            </a:r>
            <a:r>
              <a:rPr kumimoji="0" lang="zh-CN" altLang="en-US" sz="2000" dirty="0" smtClean="0"/>
              <a:t>，结构化查询语言）是一种功能强大的数据库语言，美国国家标准协会</a:t>
            </a:r>
            <a:r>
              <a:rPr kumimoji="0" lang="en-US" altLang="zh-CN" sz="2000" dirty="0" smtClean="0"/>
              <a:t>ANSI</a:t>
            </a:r>
            <a:r>
              <a:rPr kumimoji="0" lang="zh-CN" altLang="en-US" sz="2000" dirty="0" smtClean="0"/>
              <a:t>将</a:t>
            </a:r>
            <a:r>
              <a:rPr kumimoji="0" lang="en-US" altLang="zh-CN" sz="2000" dirty="0" smtClean="0"/>
              <a:t>SQL</a:t>
            </a:r>
            <a:r>
              <a:rPr kumimoji="0" lang="zh-CN" altLang="en-US" sz="2000" dirty="0" smtClean="0"/>
              <a:t>作为关系数据库管理系统的标准语言。</a:t>
            </a:r>
            <a:endParaRPr kumimoji="0" lang="en-US" altLang="zh-CN" sz="2000" dirty="0" smtClean="0"/>
          </a:p>
          <a:p>
            <a:pPr eaLnBrk="1" hangingPunct="1">
              <a:spcBef>
                <a:spcPct val="20000"/>
              </a:spcBef>
              <a:spcAft>
                <a:spcPct val="20000"/>
              </a:spcAft>
              <a:defRPr/>
            </a:pPr>
            <a:r>
              <a:rPr kumimoji="0" lang="zh-CN" altLang="en-US" sz="2000" dirty="0" smtClean="0"/>
              <a:t>按照用途</a:t>
            </a:r>
            <a:r>
              <a:rPr kumimoji="0" lang="en-US" altLang="zh-CN" sz="2000" dirty="0" smtClean="0"/>
              <a:t>SQL</a:t>
            </a:r>
            <a:r>
              <a:rPr kumimoji="0" lang="zh-CN" altLang="en-US" sz="2000" dirty="0" smtClean="0"/>
              <a:t>语言分为以下三类：</a:t>
            </a:r>
            <a:endParaRPr kumimoji="0" lang="en-US" altLang="zh-CN" sz="2000" dirty="0" smtClean="0"/>
          </a:p>
          <a:p>
            <a:pPr eaLnBrk="1" hangingPunct="1">
              <a:spcBef>
                <a:spcPct val="20000"/>
              </a:spcBef>
              <a:spcAft>
                <a:spcPct val="20000"/>
              </a:spcAft>
              <a:defRPr/>
            </a:pPr>
            <a:r>
              <a:rPr kumimoji="0" lang="en-US" altLang="zh-CN" sz="2000" dirty="0" smtClean="0">
                <a:solidFill>
                  <a:srgbClr val="CC6600"/>
                </a:solidFill>
              </a:rPr>
              <a:t>DML</a:t>
            </a:r>
            <a:r>
              <a:rPr kumimoji="0" lang="zh-CN" altLang="en-US" sz="2000" dirty="0" smtClean="0">
                <a:solidFill>
                  <a:srgbClr val="CC6600"/>
                </a:solidFill>
              </a:rPr>
              <a:t>（</a:t>
            </a:r>
            <a:r>
              <a:rPr kumimoji="0" lang="en-US" altLang="zh-CN" sz="2000" dirty="0" smtClean="0">
                <a:solidFill>
                  <a:srgbClr val="CC6600"/>
                </a:solidFill>
              </a:rPr>
              <a:t>Data Manipulation Language</a:t>
            </a:r>
            <a:r>
              <a:rPr kumimoji="0" lang="zh-CN" altLang="en-US" sz="2000" dirty="0" smtClean="0">
                <a:solidFill>
                  <a:srgbClr val="CC6600"/>
                </a:solidFill>
              </a:rPr>
              <a:t>，数据操作语言）</a:t>
            </a:r>
            <a:r>
              <a:rPr kumimoji="0" lang="zh-CN" altLang="en-US" sz="2000" dirty="0" smtClean="0"/>
              <a:t>用于操作数据，如查询、修改、插入或删除数据。</a:t>
            </a:r>
            <a:endParaRPr kumimoji="0" lang="en-US" altLang="zh-CN" sz="2000" dirty="0" smtClean="0"/>
          </a:p>
          <a:p>
            <a:pPr eaLnBrk="1" hangingPunct="1">
              <a:spcBef>
                <a:spcPct val="20000"/>
              </a:spcBef>
              <a:spcAft>
                <a:spcPct val="20000"/>
              </a:spcAft>
              <a:defRPr/>
            </a:pPr>
            <a:r>
              <a:rPr kumimoji="0" lang="en-US" altLang="zh-CN" sz="2000" dirty="0" smtClean="0">
                <a:solidFill>
                  <a:srgbClr val="CC6600"/>
                </a:solidFill>
              </a:rPr>
              <a:t>DDL</a:t>
            </a:r>
            <a:r>
              <a:rPr kumimoji="0" lang="zh-CN" altLang="en-US" sz="2000" dirty="0" smtClean="0">
                <a:solidFill>
                  <a:srgbClr val="CC6600"/>
                </a:solidFill>
              </a:rPr>
              <a:t>（</a:t>
            </a:r>
            <a:r>
              <a:rPr kumimoji="0" lang="en-US" altLang="zh-CN" sz="2000" dirty="0" smtClean="0">
                <a:solidFill>
                  <a:srgbClr val="CC6600"/>
                </a:solidFill>
              </a:rPr>
              <a:t>Data Definition Language</a:t>
            </a:r>
            <a:r>
              <a:rPr kumimoji="0" lang="zh-CN" altLang="en-US" sz="2000" dirty="0" smtClean="0">
                <a:solidFill>
                  <a:srgbClr val="CC6600"/>
                </a:solidFill>
              </a:rPr>
              <a:t>，数据定义语言）</a:t>
            </a:r>
            <a:r>
              <a:rPr kumimoji="0" lang="zh-CN" altLang="en-US" sz="2000" dirty="0" smtClean="0"/>
              <a:t>用于定义数据的结构，如创建、修改或删除数据库对象和数据表对象。</a:t>
            </a:r>
            <a:endParaRPr kumimoji="0" lang="en-US" altLang="zh-CN" sz="2000" dirty="0" smtClean="0"/>
          </a:p>
          <a:p>
            <a:pPr eaLnBrk="1" hangingPunct="1">
              <a:spcBef>
                <a:spcPct val="20000"/>
              </a:spcBef>
              <a:spcAft>
                <a:spcPct val="20000"/>
              </a:spcAft>
              <a:defRPr/>
            </a:pPr>
            <a:r>
              <a:rPr kumimoji="0" lang="en-US" altLang="zh-CN" sz="2000" dirty="0" smtClean="0">
                <a:solidFill>
                  <a:srgbClr val="CC6600"/>
                </a:solidFill>
              </a:rPr>
              <a:t>DCL</a:t>
            </a:r>
            <a:r>
              <a:rPr kumimoji="0" lang="zh-CN" altLang="en-US" sz="2000" dirty="0" smtClean="0">
                <a:solidFill>
                  <a:srgbClr val="CC6600"/>
                </a:solidFill>
              </a:rPr>
              <a:t>（</a:t>
            </a:r>
            <a:r>
              <a:rPr kumimoji="0" lang="en-US" altLang="zh-CN" sz="2000" dirty="0" smtClean="0">
                <a:solidFill>
                  <a:srgbClr val="CC6600"/>
                </a:solidFill>
              </a:rPr>
              <a:t>Data Control Language</a:t>
            </a:r>
            <a:r>
              <a:rPr kumimoji="0" lang="zh-CN" altLang="en-US" sz="2000" dirty="0" smtClean="0">
                <a:solidFill>
                  <a:srgbClr val="CC6600"/>
                </a:solidFill>
              </a:rPr>
              <a:t>，数据控制语言）</a:t>
            </a:r>
            <a:r>
              <a:rPr kumimoji="0" lang="zh-CN" altLang="en-US" sz="2000" dirty="0" smtClean="0"/>
              <a:t>用于定义数据库用户的权限，如授予用户创建表的权限、取消用户删除记录的权限。</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2063750" y="103188"/>
            <a:ext cx="6829425" cy="533400"/>
          </a:xfrm>
        </p:spPr>
        <p:txBody>
          <a:bodyPr/>
          <a:lstStyle/>
          <a:p>
            <a:pPr eaLnBrk="1" hangingPunct="1">
              <a:defRPr/>
            </a:pPr>
            <a:r>
              <a:rPr kumimoji="0" lang="en-US" altLang="zh-CN" smtClean="0"/>
              <a:t>10.2 SQL</a:t>
            </a:r>
            <a:r>
              <a:rPr kumimoji="0" lang="zh-CN" altLang="en-US" smtClean="0"/>
              <a:t>基础</a:t>
            </a:r>
            <a:r>
              <a:rPr kumimoji="0" lang="en-US" altLang="zh-CN" smtClean="0"/>
              <a:t> </a:t>
            </a:r>
          </a:p>
        </p:txBody>
      </p:sp>
      <p:sp>
        <p:nvSpPr>
          <p:cNvPr id="182276" name="Text Box 4"/>
          <p:cNvSpPr txBox="1">
            <a:spLocks noChangeArrowheads="1"/>
          </p:cNvSpPr>
          <p:nvPr/>
        </p:nvSpPr>
        <p:spPr bwMode="auto">
          <a:xfrm>
            <a:off x="755650" y="1846263"/>
            <a:ext cx="7848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spcAft>
                <a:spcPct val="20000"/>
              </a:spcAft>
              <a:defRPr/>
            </a:pPr>
            <a:r>
              <a:rPr kumimoji="0" lang="en-US" altLang="zh-CN" sz="2000" dirty="0" smtClean="0"/>
              <a:t>Select</a:t>
            </a:r>
            <a:r>
              <a:rPr kumimoji="0" lang="zh-CN" altLang="en-US" sz="2000" dirty="0" smtClean="0"/>
              <a:t>语句用于数据查询操作，即将满足一定条件的一个或多个表中的全部或部分字段从数据库中提取出来，并按一定的分组和排序方式显示出来。</a:t>
            </a:r>
            <a:endParaRPr kumimoji="0" lang="en-US" altLang="zh-CN" sz="2000" dirty="0" smtClean="0"/>
          </a:p>
        </p:txBody>
      </p:sp>
      <p:sp>
        <p:nvSpPr>
          <p:cNvPr id="182277" name="Rectangle 5"/>
          <p:cNvSpPr>
            <a:spLocks noChangeArrowheads="1"/>
          </p:cNvSpPr>
          <p:nvPr/>
        </p:nvSpPr>
        <p:spPr bwMode="auto">
          <a:xfrm>
            <a:off x="179388" y="1341438"/>
            <a:ext cx="39592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90000"/>
              </a:lnSpc>
              <a:spcBef>
                <a:spcPct val="20000"/>
              </a:spcBef>
              <a:spcAft>
                <a:spcPct val="20000"/>
              </a:spcAft>
              <a:buFont typeface="Wingdings" pitchFamily="2" charset="2"/>
              <a:buChar char="§"/>
              <a:defRPr/>
            </a:pPr>
            <a:r>
              <a:rPr lang="en-US" altLang="zh-CN" sz="2400" dirty="0">
                <a:latin typeface="Arial" panose="020B0604020202020204" pitchFamily="34" charset="0"/>
              </a:rPr>
              <a:t>1. </a:t>
            </a:r>
            <a:r>
              <a:rPr lang="en-US" altLang="en-US" sz="2400" dirty="0" err="1">
                <a:latin typeface="Arial" panose="020B0604020202020204" pitchFamily="34" charset="0"/>
              </a:rPr>
              <a:t>数据查询语句</a:t>
            </a:r>
            <a:r>
              <a:rPr lang="en-US" altLang="zh-CN" sz="2400" dirty="0" err="1">
                <a:latin typeface="Arial" panose="020B0604020202020204" pitchFamily="34" charset="0"/>
              </a:rPr>
              <a:t>Select</a:t>
            </a:r>
            <a:endParaRPr lang="en-US" altLang="zh-CN" sz="2400" dirty="0">
              <a:latin typeface="Arial" panose="020B0604020202020204" pitchFamily="34" charset="0"/>
            </a:endParaRPr>
          </a:p>
        </p:txBody>
      </p:sp>
      <p:sp>
        <p:nvSpPr>
          <p:cNvPr id="7" name="Text Box 4"/>
          <p:cNvSpPr txBox="1">
            <a:spLocks noChangeArrowheads="1"/>
          </p:cNvSpPr>
          <p:nvPr/>
        </p:nvSpPr>
        <p:spPr bwMode="auto">
          <a:xfrm>
            <a:off x="755650" y="2924175"/>
            <a:ext cx="7848600"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dirty="0" smtClean="0">
                <a:solidFill>
                  <a:srgbClr val="FF0000"/>
                </a:solidFill>
              </a:rPr>
              <a:t>Select </a:t>
            </a:r>
            <a:r>
              <a:rPr kumimoji="0" lang="en-US" altLang="zh-CN" sz="2000" dirty="0" smtClean="0">
                <a:solidFill>
                  <a:srgbClr val="CC6600"/>
                </a:solidFill>
              </a:rPr>
              <a:t>[All | Distinct] [Top n [Percent]] </a:t>
            </a:r>
            <a:r>
              <a:rPr kumimoji="0" lang="en-US" altLang="zh-CN" sz="2000" dirty="0" smtClean="0">
                <a:solidFill>
                  <a:srgbClr val="FF0000"/>
                </a:solidFill>
              </a:rPr>
              <a:t>&lt;</a:t>
            </a:r>
            <a:r>
              <a:rPr kumimoji="0" lang="zh-CN" altLang="en-US" sz="2000" dirty="0" smtClean="0">
                <a:solidFill>
                  <a:srgbClr val="FF0000"/>
                </a:solidFill>
              </a:rPr>
              <a:t>选项</a:t>
            </a:r>
            <a:r>
              <a:rPr kumimoji="0" lang="en-US" altLang="zh-CN" sz="2000" dirty="0" smtClean="0">
                <a:solidFill>
                  <a:srgbClr val="FF0000"/>
                </a:solidFill>
              </a:rPr>
              <a:t>&gt;</a:t>
            </a:r>
          </a:p>
          <a:p>
            <a:pPr eaLnBrk="1" hangingPunct="1">
              <a:defRPr/>
            </a:pPr>
            <a:r>
              <a:rPr kumimoji="0" lang="en-US" altLang="zh-CN" sz="2000" dirty="0" smtClean="0">
                <a:solidFill>
                  <a:srgbClr val="FF0000"/>
                </a:solidFill>
              </a:rPr>
              <a:t>From &lt;</a:t>
            </a:r>
            <a:r>
              <a:rPr kumimoji="0" lang="zh-CN" altLang="en-US" sz="2000" dirty="0" smtClean="0">
                <a:solidFill>
                  <a:srgbClr val="FF0000"/>
                </a:solidFill>
              </a:rPr>
              <a:t>表名列表</a:t>
            </a:r>
            <a:r>
              <a:rPr kumimoji="0" lang="en-US" altLang="zh-CN" sz="2000" dirty="0" smtClean="0">
                <a:solidFill>
                  <a:srgbClr val="FF0000"/>
                </a:solidFill>
              </a:rPr>
              <a:t>&gt;</a:t>
            </a:r>
          </a:p>
          <a:p>
            <a:pPr eaLnBrk="1" hangingPunct="1">
              <a:defRPr/>
            </a:pPr>
            <a:r>
              <a:rPr kumimoji="0" lang="en-US" altLang="zh-CN" sz="2000" dirty="0" smtClean="0">
                <a:solidFill>
                  <a:srgbClr val="CC6600"/>
                </a:solidFill>
              </a:rPr>
              <a:t>[Where &lt;</a:t>
            </a:r>
            <a:r>
              <a:rPr kumimoji="0" lang="zh-CN" altLang="en-US" sz="2000" dirty="0" smtClean="0">
                <a:solidFill>
                  <a:srgbClr val="CC6600"/>
                </a:solidFill>
              </a:rPr>
              <a:t>条件</a:t>
            </a:r>
            <a:r>
              <a:rPr kumimoji="0" lang="en-US" altLang="zh-CN" sz="2000" dirty="0" smtClean="0">
                <a:solidFill>
                  <a:srgbClr val="CC6600"/>
                </a:solidFill>
              </a:rPr>
              <a:t>&gt;]</a:t>
            </a:r>
          </a:p>
          <a:p>
            <a:pPr eaLnBrk="1" hangingPunct="1">
              <a:defRPr/>
            </a:pPr>
            <a:r>
              <a:rPr kumimoji="0" lang="en-US" altLang="zh-CN" sz="2000" dirty="0" smtClean="0">
                <a:solidFill>
                  <a:srgbClr val="CC6600"/>
                </a:solidFill>
              </a:rPr>
              <a:t>[Group By &lt;</a:t>
            </a:r>
            <a:r>
              <a:rPr kumimoji="0" lang="zh-CN" altLang="en-US" sz="2000" dirty="0" smtClean="0">
                <a:solidFill>
                  <a:srgbClr val="CC6600"/>
                </a:solidFill>
              </a:rPr>
              <a:t>分组的字段名列表</a:t>
            </a:r>
            <a:r>
              <a:rPr kumimoji="0" lang="en-US" altLang="zh-CN" sz="2000" dirty="0" smtClean="0">
                <a:solidFill>
                  <a:srgbClr val="CC6600"/>
                </a:solidFill>
              </a:rPr>
              <a:t>&gt; [Having &lt;</a:t>
            </a:r>
            <a:r>
              <a:rPr kumimoji="0" lang="zh-CN" altLang="en-US" sz="2000" dirty="0" smtClean="0">
                <a:solidFill>
                  <a:srgbClr val="CC6600"/>
                </a:solidFill>
              </a:rPr>
              <a:t>条件</a:t>
            </a:r>
            <a:r>
              <a:rPr kumimoji="0" lang="en-US" altLang="zh-CN" sz="2000" dirty="0" smtClean="0">
                <a:solidFill>
                  <a:srgbClr val="CC6600"/>
                </a:solidFill>
              </a:rPr>
              <a:t>&gt;]]</a:t>
            </a:r>
          </a:p>
          <a:p>
            <a:pPr eaLnBrk="1" hangingPunct="1">
              <a:spcBef>
                <a:spcPts val="0"/>
              </a:spcBef>
              <a:spcAft>
                <a:spcPts val="600"/>
              </a:spcAft>
              <a:defRPr/>
            </a:pPr>
            <a:r>
              <a:rPr kumimoji="0" lang="en-US" altLang="zh-CN" sz="2000" dirty="0" smtClean="0">
                <a:solidFill>
                  <a:srgbClr val="CC6600"/>
                </a:solidFill>
              </a:rPr>
              <a:t>[Order By &lt;</a:t>
            </a:r>
            <a:r>
              <a:rPr kumimoji="0" lang="zh-CN" altLang="en-US" sz="2000" dirty="0" smtClean="0">
                <a:solidFill>
                  <a:srgbClr val="CC6600"/>
                </a:solidFill>
              </a:rPr>
              <a:t>排序的字段名列表</a:t>
            </a:r>
            <a:r>
              <a:rPr kumimoji="0" lang="en-US" altLang="zh-CN" sz="2000" dirty="0" smtClean="0">
                <a:solidFill>
                  <a:srgbClr val="CC6600"/>
                </a:solidFill>
              </a:rPr>
              <a:t>&gt; [ASC | DESC]] </a:t>
            </a:r>
            <a:endParaRPr kumimoji="0" lang="en-US" altLang="zh-CN" sz="2000" dirty="0" smtClean="0"/>
          </a:p>
          <a:p>
            <a:pPr eaLnBrk="1" hangingPunct="1">
              <a:spcBef>
                <a:spcPts val="600"/>
              </a:spcBef>
              <a:defRPr/>
            </a:pPr>
            <a:r>
              <a:rPr kumimoji="0" lang="en-US" altLang="zh-CN" sz="2000" dirty="0" smtClean="0"/>
              <a:t>All</a:t>
            </a:r>
            <a:r>
              <a:rPr kumimoji="0" lang="zh-CN" altLang="en-US" sz="2000" dirty="0" smtClean="0"/>
              <a:t>表示输出所有记录，包括重复记录，可以省略；</a:t>
            </a:r>
            <a:r>
              <a:rPr kumimoji="0" lang="en-US" altLang="zh-CN" sz="2000" dirty="0" smtClean="0"/>
              <a:t>Distinct</a:t>
            </a:r>
            <a:r>
              <a:rPr kumimoji="0" lang="zh-CN" altLang="en-US" sz="2000" dirty="0" smtClean="0"/>
              <a:t>表示输出无重复结果的记录；</a:t>
            </a:r>
            <a:r>
              <a:rPr kumimoji="0" lang="en-US" altLang="zh-CN" sz="2000" dirty="0" smtClean="0"/>
              <a:t>Top n</a:t>
            </a:r>
            <a:r>
              <a:rPr kumimoji="0" lang="zh-CN" altLang="en-US" sz="2000" dirty="0" smtClean="0"/>
              <a:t>指定返回查询结果的前</a:t>
            </a:r>
            <a:r>
              <a:rPr kumimoji="0" lang="en-US" altLang="zh-CN" sz="2000" dirty="0" smtClean="0"/>
              <a:t>n</a:t>
            </a:r>
            <a:r>
              <a:rPr kumimoji="0" lang="zh-CN" altLang="en-US" sz="2000" dirty="0" smtClean="0"/>
              <a:t>行数据，如果指定</a:t>
            </a:r>
            <a:r>
              <a:rPr kumimoji="0" lang="en-US" altLang="zh-CN" sz="2000" dirty="0" smtClean="0"/>
              <a:t>Percent</a:t>
            </a:r>
            <a:r>
              <a:rPr kumimoji="0" lang="zh-CN" altLang="en-US" sz="2000" dirty="0" smtClean="0"/>
              <a:t>关键字，则返回查询结果的前</a:t>
            </a:r>
            <a:r>
              <a:rPr kumimoji="0" lang="en-US" altLang="zh-CN" sz="2000" dirty="0" smtClean="0"/>
              <a:t>n%</a:t>
            </a:r>
            <a:r>
              <a:rPr kumimoji="0" lang="zh-CN" altLang="en-US" sz="2000" dirty="0" smtClean="0"/>
              <a:t>行数据。</a:t>
            </a:r>
            <a:r>
              <a:rPr kumimoji="0" lang="en-US" altLang="zh-CN" sz="20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2277"/>
                                        </p:tgtEl>
                                        <p:attrNameLst>
                                          <p:attrName>style.visibility</p:attrName>
                                        </p:attrNameLst>
                                      </p:cBhvr>
                                      <p:to>
                                        <p:strVal val="visible"/>
                                      </p:to>
                                    </p:set>
                                    <p:animEffect transition="in" filter="fade">
                                      <p:cBhvr>
                                        <p:cTn id="7" dur="500"/>
                                        <p:tgtEl>
                                          <p:spTgt spid="182277"/>
                                        </p:tgtEl>
                                      </p:cBhvr>
                                    </p:animEffect>
                                    <p:anim calcmode="lin" valueType="num">
                                      <p:cBhvr>
                                        <p:cTn id="8" dur="500" fill="hold"/>
                                        <p:tgtEl>
                                          <p:spTgt spid="182277"/>
                                        </p:tgtEl>
                                        <p:attrNameLst>
                                          <p:attrName>ppt_x</p:attrName>
                                        </p:attrNameLst>
                                      </p:cBhvr>
                                      <p:tavLst>
                                        <p:tav tm="0">
                                          <p:val>
                                            <p:strVal val="#ppt_x"/>
                                          </p:val>
                                        </p:tav>
                                        <p:tav tm="100000">
                                          <p:val>
                                            <p:strVal val="#ppt_x"/>
                                          </p:val>
                                        </p:tav>
                                      </p:tavLst>
                                    </p:anim>
                                    <p:anim calcmode="lin" valueType="num">
                                      <p:cBhvr>
                                        <p:cTn id="9" dur="500" fill="hold"/>
                                        <p:tgtEl>
                                          <p:spTgt spid="18227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82276"/>
                                        </p:tgtEl>
                                        <p:attrNameLst>
                                          <p:attrName>style.visibility</p:attrName>
                                        </p:attrNameLst>
                                      </p:cBhvr>
                                      <p:to>
                                        <p:strVal val="visible"/>
                                      </p:to>
                                    </p:set>
                                    <p:animEffect transition="in" filter="randombar(horizontal)">
                                      <p:cBhvr>
                                        <p:cTn id="14" dur="500"/>
                                        <p:tgtEl>
                                          <p:spTgt spid="18227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up)">
                                      <p:cBhvr>
                                        <p:cTn id="19" dur="500"/>
                                        <p:tgtEl>
                                          <p:spTgt spid="7">
                                            <p:txEl>
                                              <p:pRg st="0" end="0"/>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up)">
                                      <p:cBhvr>
                                        <p:cTn id="22" dur="500"/>
                                        <p:tgtEl>
                                          <p:spTgt spid="7">
                                            <p:txEl>
                                              <p:pRg st="1" end="1"/>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wipe(up)">
                                      <p:cBhvr>
                                        <p:cTn id="25" dur="500"/>
                                        <p:tgtEl>
                                          <p:spTgt spid="7">
                                            <p:txEl>
                                              <p:pRg st="2" end="2"/>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wipe(up)">
                                      <p:cBhvr>
                                        <p:cTn id="28" dur="500"/>
                                        <p:tgtEl>
                                          <p:spTgt spid="7">
                                            <p:txEl>
                                              <p:pRg st="3" end="3"/>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wipe(up)">
                                      <p:cBhvr>
                                        <p:cTn id="31" dur="500"/>
                                        <p:tgtEl>
                                          <p:spTgt spid="7">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wipe(up)">
                                      <p:cBhvr>
                                        <p:cTn id="36"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p:bldP spid="182277" grpId="0"/>
      <p:bldP spid="7" grpId="0" build="p"/>
    </p:bldLst>
  </p:timing>
</p:sld>
</file>

<file path=ppt/theme/theme1.xml><?xml version="1.0" encoding="utf-8"?>
<a:theme xmlns:a="http://schemas.openxmlformats.org/drawingml/2006/main" name="ms01_1">
  <a:themeElements>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ms01_1">
      <a:majorFont>
        <a:latin typeface="Arial"/>
        <a:ea typeface="黑体"/>
        <a:cs typeface="黑体"/>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a:ln>
              <a:noFill/>
            </a:ln>
            <a:solidFill>
              <a:schemeClr val="tx1"/>
            </a:solidFill>
            <a:effectLst/>
            <a:latin typeface="Arial"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a:ln>
              <a:noFill/>
            </a:ln>
            <a:solidFill>
              <a:schemeClr val="tx1"/>
            </a:solidFill>
            <a:effectLst/>
            <a:latin typeface="Arial" charset="0"/>
            <a:ea typeface="宋体" charset="0"/>
            <a:cs typeface="宋体" charset="0"/>
          </a:defRPr>
        </a:defPPr>
      </a:lstStyle>
    </a:lnDef>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01136802</Template>
  <TotalTime>1847</TotalTime>
  <Words>7134</Words>
  <Application>Microsoft Office PowerPoint</Application>
  <PresentationFormat>全屏显示(4:3)</PresentationFormat>
  <Paragraphs>525</Paragraphs>
  <Slides>55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3" baseType="lpstr">
      <vt:lpstr>Arial</vt:lpstr>
      <vt:lpstr>宋体</vt:lpstr>
      <vt:lpstr>黑体</vt:lpstr>
      <vt:lpstr>Wingdings</vt:lpstr>
      <vt:lpstr>Wingdings 2</vt:lpstr>
      <vt:lpstr>Calibri</vt:lpstr>
      <vt:lpstr>ms01_1</vt:lpstr>
      <vt:lpstr>Adobe Photoshop Image</vt:lpstr>
      <vt:lpstr>C#程序设计教程</vt:lpstr>
      <vt:lpstr>10.1 数据库概述 </vt:lpstr>
      <vt:lpstr>10.1 数据库概述 </vt:lpstr>
      <vt:lpstr>10.1 数据库概述 </vt:lpstr>
      <vt:lpstr>10.1 数据库概述 </vt:lpstr>
      <vt:lpstr>10.1 数据库概述 </vt:lpstr>
      <vt:lpstr>10.1 数据库概述 </vt:lpstr>
      <vt:lpstr>10.2 SQL基础 </vt:lpstr>
      <vt:lpstr>10.2 SQL基础 </vt:lpstr>
      <vt:lpstr>10.2 SQL基础 </vt:lpstr>
      <vt:lpstr>10.2 SQL基础 </vt:lpstr>
      <vt:lpstr>10.2 SQL基础 </vt:lpstr>
      <vt:lpstr>10.2 SQL基础 </vt:lpstr>
      <vt:lpstr>10.2 SQL基础 </vt:lpstr>
      <vt:lpstr>10.2 SQL基础 </vt:lpstr>
      <vt:lpstr>10.2 SQL基础 </vt:lpstr>
      <vt:lpstr>10.2 SQL基础 </vt:lpstr>
      <vt:lpstr>10.2 SQL基础 </vt:lpstr>
      <vt:lpstr>10.2 SQL基础 </vt:lpstr>
      <vt:lpstr>10.2 SQL基础 </vt:lpstr>
      <vt:lpstr>10.2 SQL基础 </vt:lpstr>
      <vt:lpstr>10.2 SQL基础 </vt:lpstr>
      <vt:lpstr>10.3 ADO.NET </vt:lpstr>
      <vt:lpstr>10.3 ADO.NET </vt:lpstr>
      <vt:lpstr>10.3 ADO.NET </vt:lpstr>
      <vt:lpstr>10.3 ADO.NET </vt:lpstr>
      <vt:lpstr>10.3 ADO.NET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10.4 使用ADO.NET访问数据库 </vt:lpstr>
      <vt:lpstr>10.5 数据绑定控件 </vt:lpstr>
      <vt:lpstr>10.5 数据绑定控件 </vt:lpstr>
      <vt:lpstr>10.5 数据绑定控件 </vt:lpstr>
      <vt:lpstr>10.5 数据绑定控件 </vt:lpstr>
      <vt:lpstr>10.5 数据绑定控件 </vt:lpstr>
      <vt:lpstr>10.5 数据绑定控件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C#程序设计教程</dc:title>
  <dc:creator>HOME</dc:creator>
  <cp:lastModifiedBy>jszx</cp:lastModifiedBy>
  <cp:revision>102</cp:revision>
  <dcterms:created xsi:type="dcterms:W3CDTF">2013-08-30T08:54:01Z</dcterms:created>
  <dcterms:modified xsi:type="dcterms:W3CDTF">2017-05-19T03:58:01Z</dcterms:modified>
</cp:coreProperties>
</file>