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8"/>
  </p:notesMasterIdLst>
  <p:sldIdLst>
    <p:sldId id="256" r:id="rId2"/>
    <p:sldId id="257" r:id="rId3"/>
    <p:sldId id="281" r:id="rId4"/>
    <p:sldId id="280" r:id="rId5"/>
    <p:sldId id="282" r:id="rId6"/>
    <p:sldId id="283" r:id="rId7"/>
    <p:sldId id="284" r:id="rId8"/>
    <p:sldId id="285" r:id="rId9"/>
    <p:sldId id="286" r:id="rId10"/>
    <p:sldId id="287" r:id="rId11"/>
    <p:sldId id="288" r:id="rId12"/>
    <p:sldId id="290" r:id="rId13"/>
    <p:sldId id="291" r:id="rId14"/>
    <p:sldId id="292" r:id="rId15"/>
    <p:sldId id="293" r:id="rId16"/>
    <p:sldId id="294"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onstantia" pitchFamily="18" charset="0"/>
        <a:ea typeface="宋体" charset="-122"/>
        <a:cs typeface="+mn-cs"/>
      </a:defRPr>
    </a:lvl1pPr>
    <a:lvl2pPr marL="457200" algn="l" rtl="0" fontAlgn="base">
      <a:spcBef>
        <a:spcPct val="0"/>
      </a:spcBef>
      <a:spcAft>
        <a:spcPct val="0"/>
      </a:spcAft>
      <a:defRPr kern="1200">
        <a:solidFill>
          <a:schemeClr val="tx1"/>
        </a:solidFill>
        <a:latin typeface="Constantia" pitchFamily="18" charset="0"/>
        <a:ea typeface="宋体" charset="-122"/>
        <a:cs typeface="+mn-cs"/>
      </a:defRPr>
    </a:lvl2pPr>
    <a:lvl3pPr marL="914400" algn="l" rtl="0" fontAlgn="base">
      <a:spcBef>
        <a:spcPct val="0"/>
      </a:spcBef>
      <a:spcAft>
        <a:spcPct val="0"/>
      </a:spcAft>
      <a:defRPr kern="1200">
        <a:solidFill>
          <a:schemeClr val="tx1"/>
        </a:solidFill>
        <a:latin typeface="Constantia" pitchFamily="18" charset="0"/>
        <a:ea typeface="宋体" charset="-122"/>
        <a:cs typeface="+mn-cs"/>
      </a:defRPr>
    </a:lvl3pPr>
    <a:lvl4pPr marL="1371600" algn="l" rtl="0" fontAlgn="base">
      <a:spcBef>
        <a:spcPct val="0"/>
      </a:spcBef>
      <a:spcAft>
        <a:spcPct val="0"/>
      </a:spcAft>
      <a:defRPr kern="1200">
        <a:solidFill>
          <a:schemeClr val="tx1"/>
        </a:solidFill>
        <a:latin typeface="Constantia" pitchFamily="18" charset="0"/>
        <a:ea typeface="宋体" charset="-122"/>
        <a:cs typeface="+mn-cs"/>
      </a:defRPr>
    </a:lvl4pPr>
    <a:lvl5pPr marL="1828800" algn="l" rtl="0" fontAlgn="base">
      <a:spcBef>
        <a:spcPct val="0"/>
      </a:spcBef>
      <a:spcAft>
        <a:spcPct val="0"/>
      </a:spcAft>
      <a:defRPr kern="1200">
        <a:solidFill>
          <a:schemeClr val="tx1"/>
        </a:solidFill>
        <a:latin typeface="Constantia" pitchFamily="18" charset="0"/>
        <a:ea typeface="宋体" charset="-122"/>
        <a:cs typeface="+mn-cs"/>
      </a:defRPr>
    </a:lvl5pPr>
    <a:lvl6pPr marL="2286000" algn="l" defTabSz="914400" rtl="0" eaLnBrk="1" latinLnBrk="0" hangingPunct="1">
      <a:defRPr kern="1200">
        <a:solidFill>
          <a:schemeClr val="tx1"/>
        </a:solidFill>
        <a:latin typeface="Constantia" pitchFamily="18" charset="0"/>
        <a:ea typeface="宋体" charset="-122"/>
        <a:cs typeface="+mn-cs"/>
      </a:defRPr>
    </a:lvl6pPr>
    <a:lvl7pPr marL="2743200" algn="l" defTabSz="914400" rtl="0" eaLnBrk="1" latinLnBrk="0" hangingPunct="1">
      <a:defRPr kern="1200">
        <a:solidFill>
          <a:schemeClr val="tx1"/>
        </a:solidFill>
        <a:latin typeface="Constantia" pitchFamily="18" charset="0"/>
        <a:ea typeface="宋体" charset="-122"/>
        <a:cs typeface="+mn-cs"/>
      </a:defRPr>
    </a:lvl7pPr>
    <a:lvl8pPr marL="3200400" algn="l" defTabSz="914400" rtl="0" eaLnBrk="1" latinLnBrk="0" hangingPunct="1">
      <a:defRPr kern="1200">
        <a:solidFill>
          <a:schemeClr val="tx1"/>
        </a:solidFill>
        <a:latin typeface="Constantia" pitchFamily="18" charset="0"/>
        <a:ea typeface="宋体" charset="-122"/>
        <a:cs typeface="+mn-cs"/>
      </a:defRPr>
    </a:lvl8pPr>
    <a:lvl9pPr marL="3657600" algn="l" defTabSz="914400" rtl="0" eaLnBrk="1" latinLnBrk="0" hangingPunct="1">
      <a:defRPr kern="1200">
        <a:solidFill>
          <a:schemeClr val="tx1"/>
        </a:solidFill>
        <a:latin typeface="Constantia"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5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C4F2F29-DB0F-4B73-A512-A74711CDC2EE}" type="datetimeFigureOut">
              <a:rPr lang="zh-CN" altLang="en-US"/>
              <a:pPr>
                <a:defRPr/>
              </a:pPr>
              <a:t>2017/5/19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0A72605-2A4B-450B-83FE-14AFD1E7561B}" type="slidenum">
              <a:rPr lang="zh-CN" altLang="en-US"/>
              <a:pPr>
                <a:defRPr/>
              </a:pPr>
              <a:t>‹#›</a:t>
            </a:fld>
            <a:endParaRPr lang="zh-CN" altLang="en-US"/>
          </a:p>
        </p:txBody>
      </p:sp>
    </p:spTree>
    <p:extLst>
      <p:ext uri="{BB962C8B-B14F-4D97-AF65-F5344CB8AC3E}">
        <p14:creationId xmlns:p14="http://schemas.microsoft.com/office/powerpoint/2010/main" val="376244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8"/>
          <p:cNvSpPr>
            <a:spLocks noChangeArrowheads="1"/>
          </p:cNvSpPr>
          <p:nvPr/>
        </p:nvSpPr>
        <p:spPr bwMode="ltGray">
          <a:xfrm>
            <a:off x="5895975" y="0"/>
            <a:ext cx="3248025" cy="278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9"/>
          <p:cNvGrpSpPr>
            <a:grpSpLocks/>
          </p:cNvGrpSpPr>
          <p:nvPr/>
        </p:nvGrpSpPr>
        <p:grpSpPr bwMode="auto">
          <a:xfrm>
            <a:off x="19050" y="2330450"/>
            <a:ext cx="9115425" cy="358775"/>
            <a:chOff x="3827" y="1468"/>
            <a:chExt cx="1927" cy="226"/>
          </a:xfrm>
        </p:grpSpPr>
        <p:sp>
          <p:nvSpPr>
            <p:cNvPr id="7" name="Line 10"/>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1"/>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p:nvSpPr>
        <p:spPr bwMode="black">
          <a:xfrm>
            <a:off x="0" y="2787650"/>
            <a:ext cx="9144000" cy="71438"/>
          </a:xfrm>
          <a:prstGeom prst="rect">
            <a:avLst/>
          </a:prstGeom>
          <a:solidFill>
            <a:schemeClr val="tx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6"/>
          <p:cNvSpPr>
            <a:spLocks noChangeArrowheads="1"/>
          </p:cNvSpPr>
          <p:nvPr/>
        </p:nvSpPr>
        <p:spPr bwMode="gray">
          <a:xfrm>
            <a:off x="2895600" y="2819400"/>
            <a:ext cx="6248400" cy="685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itchFamily="2" charset="2"/>
              <a:buNone/>
              <a:defRPr sz="2400">
                <a:solidFill>
                  <a:schemeClr val="accent1"/>
                </a:solidFill>
              </a:defRPr>
            </a:lvl1pPr>
          </a:lstStyle>
          <a:p>
            <a:pPr lvl="0"/>
            <a:r>
              <a:rPr lang="zh-CN" altLang="en-US" noProof="0" smtClean="0"/>
              <a:t>单击此处编辑母版副标题样式</a:t>
            </a:r>
          </a:p>
        </p:txBody>
      </p:sp>
      <p:sp>
        <p:nvSpPr>
          <p:cNvPr id="12305" name="Rectangle 17"/>
          <p:cNvSpPr>
            <a:spLocks noGrp="1" noChangeArrowheads="1"/>
          </p:cNvSpPr>
          <p:nvPr>
            <p:ph type="ctrTitle"/>
          </p:nvPr>
        </p:nvSpPr>
        <p:spPr bwMode="ltGray">
          <a:xfrm>
            <a:off x="3124200" y="2819400"/>
            <a:ext cx="5791200" cy="685800"/>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a:lvl1pPr>
          </a:lstStyle>
          <a:p>
            <a:pPr lvl="0"/>
            <a:r>
              <a:rPr lang="zh-CN" altLang="en-US" noProof="0" smtClean="0"/>
              <a:t>单击此处编辑母版标题样式</a:t>
            </a:r>
          </a:p>
        </p:txBody>
      </p:sp>
      <p:sp>
        <p:nvSpPr>
          <p:cNvPr id="15" name="Rectangle 4"/>
          <p:cNvSpPr>
            <a:spLocks noGrp="1" noChangeArrowheads="1"/>
          </p:cNvSpPr>
          <p:nvPr>
            <p:ph type="dt" sz="half" idx="10"/>
          </p:nvPr>
        </p:nvSpPr>
        <p:spPr>
          <a:xfrm>
            <a:off x="457200" y="6400800"/>
            <a:ext cx="2133600" cy="320675"/>
          </a:xfrm>
        </p:spPr>
        <p:txBody>
          <a:bodyPr/>
          <a:lstStyle>
            <a:lvl1pPr>
              <a:defRPr smtClean="0">
                <a:solidFill>
                  <a:schemeClr val="tx2"/>
                </a:solidFill>
              </a:defRPr>
            </a:lvl1pPr>
          </a:lstStyle>
          <a:p>
            <a:pPr>
              <a:defRPr/>
            </a:pPr>
            <a:fld id="{8A4F6C35-2549-4F16-9DF5-7E27CB4360FC}" type="datetimeFigureOut">
              <a:rPr lang="zh-CN" altLang="en-US"/>
              <a:pPr>
                <a:defRPr/>
              </a:pPr>
              <a:t>2017/5/19</a:t>
            </a:fld>
            <a:endParaRPr lang="zh-CN" altLang="en-US"/>
          </a:p>
        </p:txBody>
      </p:sp>
      <p:sp>
        <p:nvSpPr>
          <p:cNvPr id="16"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zh-CN" altLang="en-US"/>
          </a:p>
        </p:txBody>
      </p:sp>
      <p:sp>
        <p:nvSpPr>
          <p:cNvPr id="17" name="Rectangle 6"/>
          <p:cNvSpPr>
            <a:spLocks noGrp="1" noChangeArrowheads="1"/>
          </p:cNvSpPr>
          <p:nvPr>
            <p:ph type="sldNum" sz="quarter" idx="12"/>
          </p:nvPr>
        </p:nvSpPr>
        <p:spPr>
          <a:xfrm>
            <a:off x="6553200" y="6400800"/>
            <a:ext cx="2133600" cy="320675"/>
          </a:xfrm>
        </p:spPr>
        <p:txBody>
          <a:bodyPr/>
          <a:lstStyle>
            <a:lvl1pPr>
              <a:defRPr smtClean="0">
                <a:solidFill>
                  <a:schemeClr val="tx2"/>
                </a:solidFill>
              </a:defRPr>
            </a:lvl1pPr>
          </a:lstStyle>
          <a:p>
            <a:pPr>
              <a:defRPr/>
            </a:pPr>
            <a:fld id="{C2A5985C-FA27-4880-B4E1-E9CE702522F8}" type="slidenum">
              <a:rPr lang="zh-CN" altLang="en-US"/>
              <a:pPr>
                <a:defRPr/>
              </a:pPr>
              <a:t>‹#›</a:t>
            </a:fld>
            <a:endParaRPr lang="zh-CN" altLang="en-US"/>
          </a:p>
        </p:txBody>
      </p:sp>
    </p:spTree>
    <p:extLst>
      <p:ext uri="{BB962C8B-B14F-4D97-AF65-F5344CB8AC3E}">
        <p14:creationId xmlns:p14="http://schemas.microsoft.com/office/powerpoint/2010/main" val="105977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fld id="{37782D4B-FADE-4784-ABE8-D28C803840E3}"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8420D5C8-ACD6-44CC-9C6B-544F28950160}" type="slidenum">
              <a:rPr lang="zh-CN" altLang="en-US"/>
              <a:pPr>
                <a:defRPr/>
              </a:pPr>
              <a:t>‹#›</a:t>
            </a:fld>
            <a:endParaRPr lang="zh-CN" altLang="en-US"/>
          </a:p>
        </p:txBody>
      </p:sp>
    </p:spTree>
    <p:extLst>
      <p:ext uri="{BB962C8B-B14F-4D97-AF65-F5344CB8AC3E}">
        <p14:creationId xmlns:p14="http://schemas.microsoft.com/office/powerpoint/2010/main" val="19945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03188"/>
            <a:ext cx="2057400" cy="6191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03188"/>
            <a:ext cx="6019800" cy="6191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fld id="{F780901D-B445-4416-B8DC-BB9FEE700836}"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D41AD66A-5BF7-4D23-89B5-28C1A0A0215B}" type="slidenum">
              <a:rPr lang="zh-CN" altLang="en-US"/>
              <a:pPr>
                <a:defRPr/>
              </a:pPr>
              <a:t>‹#›</a:t>
            </a:fld>
            <a:endParaRPr lang="zh-CN" altLang="en-US"/>
          </a:p>
        </p:txBody>
      </p:sp>
    </p:spTree>
    <p:extLst>
      <p:ext uri="{BB962C8B-B14F-4D97-AF65-F5344CB8AC3E}">
        <p14:creationId xmlns:p14="http://schemas.microsoft.com/office/powerpoint/2010/main" val="55284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fld id="{0990027E-6D1C-406C-8E4A-559F8987EBD4}"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74C9C7F4-9EFE-4ADF-863E-0416ED43B2C1}" type="slidenum">
              <a:rPr lang="zh-CN" altLang="en-US"/>
              <a:pPr>
                <a:defRPr/>
              </a:pPr>
              <a:t>‹#›</a:t>
            </a:fld>
            <a:endParaRPr lang="zh-CN" altLang="en-US"/>
          </a:p>
        </p:txBody>
      </p:sp>
    </p:spTree>
    <p:extLst>
      <p:ext uri="{BB962C8B-B14F-4D97-AF65-F5344CB8AC3E}">
        <p14:creationId xmlns:p14="http://schemas.microsoft.com/office/powerpoint/2010/main" val="269143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fld id="{9F81B2E6-9D29-4D99-A982-DB39C276A1E8}"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09F78DB2-F18D-4EBC-992A-850F624522BB}" type="slidenum">
              <a:rPr lang="zh-CN" altLang="en-US"/>
              <a:pPr>
                <a:defRPr/>
              </a:pPr>
              <a:t>‹#›</a:t>
            </a:fld>
            <a:endParaRPr lang="zh-CN" altLang="en-US"/>
          </a:p>
        </p:txBody>
      </p:sp>
    </p:spTree>
    <p:extLst>
      <p:ext uri="{BB962C8B-B14F-4D97-AF65-F5344CB8AC3E}">
        <p14:creationId xmlns:p14="http://schemas.microsoft.com/office/powerpoint/2010/main" val="30444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fld id="{BA55F3BA-9556-453B-B991-8A9689F3DA10}" type="datetimeFigureOut">
              <a:rPr lang="zh-CN" altLang="en-US"/>
              <a:pPr>
                <a:defRPr/>
              </a:pPr>
              <a:t>2017/5/19</a:t>
            </a:fld>
            <a:endParaRPr lang="zh-CN" alt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4"/>
          <p:cNvSpPr>
            <a:spLocks noGrp="1" noChangeArrowheads="1"/>
          </p:cNvSpPr>
          <p:nvPr>
            <p:ph type="sldNum" sz="quarter" idx="12"/>
          </p:nvPr>
        </p:nvSpPr>
        <p:spPr>
          <a:ln/>
        </p:spPr>
        <p:txBody>
          <a:bodyPr/>
          <a:lstStyle>
            <a:lvl1pPr>
              <a:defRPr/>
            </a:lvl1pPr>
          </a:lstStyle>
          <a:p>
            <a:pPr>
              <a:defRPr/>
            </a:pPr>
            <a:fld id="{C8C29747-B49A-4410-94FD-932851ED833E}" type="slidenum">
              <a:rPr lang="zh-CN" altLang="en-US"/>
              <a:pPr>
                <a:defRPr/>
              </a:pPr>
              <a:t>‹#›</a:t>
            </a:fld>
            <a:endParaRPr lang="zh-CN" altLang="en-US"/>
          </a:p>
        </p:txBody>
      </p:sp>
    </p:spTree>
    <p:extLst>
      <p:ext uri="{BB962C8B-B14F-4D97-AF65-F5344CB8AC3E}">
        <p14:creationId xmlns:p14="http://schemas.microsoft.com/office/powerpoint/2010/main" val="406011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fld id="{A59D1AC2-BD98-473E-9A8D-3EC45AE3E696}" type="datetimeFigureOut">
              <a:rPr lang="zh-CN" altLang="en-US"/>
              <a:pPr>
                <a:defRPr/>
              </a:pPr>
              <a:t>2017/5/19</a:t>
            </a:fld>
            <a:endParaRPr lang="zh-CN" alt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4"/>
          <p:cNvSpPr>
            <a:spLocks noGrp="1" noChangeArrowheads="1"/>
          </p:cNvSpPr>
          <p:nvPr>
            <p:ph type="sldNum" sz="quarter" idx="12"/>
          </p:nvPr>
        </p:nvSpPr>
        <p:spPr>
          <a:ln/>
        </p:spPr>
        <p:txBody>
          <a:bodyPr/>
          <a:lstStyle>
            <a:lvl1pPr>
              <a:defRPr/>
            </a:lvl1pPr>
          </a:lstStyle>
          <a:p>
            <a:pPr>
              <a:defRPr/>
            </a:pPr>
            <a:fld id="{C4B567CB-CAFE-42CC-953E-3E43D8A3F7F3}" type="slidenum">
              <a:rPr lang="zh-CN" altLang="en-US"/>
              <a:pPr>
                <a:defRPr/>
              </a:pPr>
              <a:t>‹#›</a:t>
            </a:fld>
            <a:endParaRPr lang="zh-CN" altLang="en-US"/>
          </a:p>
        </p:txBody>
      </p:sp>
    </p:spTree>
    <p:extLst>
      <p:ext uri="{BB962C8B-B14F-4D97-AF65-F5344CB8AC3E}">
        <p14:creationId xmlns:p14="http://schemas.microsoft.com/office/powerpoint/2010/main" val="61906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fld id="{4E3D2234-537A-4BD0-906F-308084C4E262}" type="datetimeFigureOut">
              <a:rPr lang="zh-CN" altLang="en-US"/>
              <a:pPr>
                <a:defRPr/>
              </a:pPr>
              <a:t>2017/5/19</a:t>
            </a:fld>
            <a:endParaRPr lang="zh-CN" alt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4"/>
          <p:cNvSpPr>
            <a:spLocks noGrp="1" noChangeArrowheads="1"/>
          </p:cNvSpPr>
          <p:nvPr>
            <p:ph type="sldNum" sz="quarter" idx="12"/>
          </p:nvPr>
        </p:nvSpPr>
        <p:spPr>
          <a:ln/>
        </p:spPr>
        <p:txBody>
          <a:bodyPr/>
          <a:lstStyle>
            <a:lvl1pPr>
              <a:defRPr/>
            </a:lvl1pPr>
          </a:lstStyle>
          <a:p>
            <a:pPr>
              <a:defRPr/>
            </a:pPr>
            <a:fld id="{EF9F1F3A-BD30-4332-8EAE-5D49D5B6A15F}" type="slidenum">
              <a:rPr lang="zh-CN" altLang="en-US"/>
              <a:pPr>
                <a:defRPr/>
              </a:pPr>
              <a:t>‹#›</a:t>
            </a:fld>
            <a:endParaRPr lang="zh-CN" altLang="en-US"/>
          </a:p>
        </p:txBody>
      </p:sp>
    </p:spTree>
    <p:extLst>
      <p:ext uri="{BB962C8B-B14F-4D97-AF65-F5344CB8AC3E}">
        <p14:creationId xmlns:p14="http://schemas.microsoft.com/office/powerpoint/2010/main" val="306162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fld id="{79361F40-7990-40DC-9E8B-8318AEEA66B6}" type="datetimeFigureOut">
              <a:rPr lang="zh-CN" altLang="en-US"/>
              <a:pPr>
                <a:defRPr/>
              </a:pPr>
              <a:t>2017/5/19</a:t>
            </a:fld>
            <a:endParaRPr lang="zh-CN" alt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4"/>
          <p:cNvSpPr>
            <a:spLocks noGrp="1" noChangeArrowheads="1"/>
          </p:cNvSpPr>
          <p:nvPr>
            <p:ph type="sldNum" sz="quarter" idx="12"/>
          </p:nvPr>
        </p:nvSpPr>
        <p:spPr>
          <a:ln/>
        </p:spPr>
        <p:txBody>
          <a:bodyPr/>
          <a:lstStyle>
            <a:lvl1pPr>
              <a:defRPr/>
            </a:lvl1pPr>
          </a:lstStyle>
          <a:p>
            <a:pPr>
              <a:defRPr/>
            </a:pPr>
            <a:fld id="{C4522598-154A-4FAF-86CE-FAB7B72445DA}" type="slidenum">
              <a:rPr lang="zh-CN" altLang="en-US"/>
              <a:pPr>
                <a:defRPr/>
              </a:pPr>
              <a:t>‹#›</a:t>
            </a:fld>
            <a:endParaRPr lang="zh-CN" altLang="en-US"/>
          </a:p>
        </p:txBody>
      </p:sp>
    </p:spTree>
    <p:extLst>
      <p:ext uri="{BB962C8B-B14F-4D97-AF65-F5344CB8AC3E}">
        <p14:creationId xmlns:p14="http://schemas.microsoft.com/office/powerpoint/2010/main" val="111157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5D80E004-C0B7-4201-A8B6-99F3FF200956}" type="datetimeFigureOut">
              <a:rPr lang="zh-CN" altLang="en-US"/>
              <a:pPr>
                <a:defRPr/>
              </a:pPr>
              <a:t>2017/5/19</a:t>
            </a:fld>
            <a:endParaRPr lang="zh-CN" alt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4"/>
          <p:cNvSpPr>
            <a:spLocks noGrp="1" noChangeArrowheads="1"/>
          </p:cNvSpPr>
          <p:nvPr>
            <p:ph type="sldNum" sz="quarter" idx="12"/>
          </p:nvPr>
        </p:nvSpPr>
        <p:spPr>
          <a:ln/>
        </p:spPr>
        <p:txBody>
          <a:bodyPr/>
          <a:lstStyle>
            <a:lvl1pPr>
              <a:defRPr/>
            </a:lvl1pPr>
          </a:lstStyle>
          <a:p>
            <a:pPr>
              <a:defRPr/>
            </a:pPr>
            <a:fld id="{34D8E6A9-03CD-48DA-9562-90CA78A6AC6A}" type="slidenum">
              <a:rPr lang="zh-CN" altLang="en-US"/>
              <a:pPr>
                <a:defRPr/>
              </a:pPr>
              <a:t>‹#›</a:t>
            </a:fld>
            <a:endParaRPr lang="zh-CN" altLang="en-US"/>
          </a:p>
        </p:txBody>
      </p:sp>
    </p:spTree>
    <p:extLst>
      <p:ext uri="{BB962C8B-B14F-4D97-AF65-F5344CB8AC3E}">
        <p14:creationId xmlns:p14="http://schemas.microsoft.com/office/powerpoint/2010/main" val="9817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1207BA4C-4137-4ECC-8DF3-DFD79B89FA67}" type="datetimeFigureOut">
              <a:rPr lang="zh-CN" altLang="en-US"/>
              <a:pPr>
                <a:defRPr/>
              </a:pPr>
              <a:t>2017/5/19</a:t>
            </a:fld>
            <a:endParaRPr lang="zh-CN" alt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4"/>
          <p:cNvSpPr>
            <a:spLocks noGrp="1" noChangeArrowheads="1"/>
          </p:cNvSpPr>
          <p:nvPr>
            <p:ph type="sldNum" sz="quarter" idx="12"/>
          </p:nvPr>
        </p:nvSpPr>
        <p:spPr>
          <a:ln/>
        </p:spPr>
        <p:txBody>
          <a:bodyPr/>
          <a:lstStyle>
            <a:lvl1pPr>
              <a:defRPr/>
            </a:lvl1pPr>
          </a:lstStyle>
          <a:p>
            <a:pPr>
              <a:defRPr/>
            </a:pPr>
            <a:fld id="{86BC1420-3181-4DA7-BB50-76C7AF051EF2}" type="slidenum">
              <a:rPr lang="zh-CN" altLang="en-US"/>
              <a:pPr>
                <a:defRPr/>
              </a:pPr>
              <a:t>‹#›</a:t>
            </a:fld>
            <a:endParaRPr lang="zh-CN" altLang="en-US"/>
          </a:p>
        </p:txBody>
      </p:sp>
    </p:spTree>
    <p:extLst>
      <p:ext uri="{BB962C8B-B14F-4D97-AF65-F5344CB8AC3E}">
        <p14:creationId xmlns:p14="http://schemas.microsoft.com/office/powerpoint/2010/main" val="80718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1113" y="0"/>
            <a:ext cx="9132887"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7" name="Group 3"/>
          <p:cNvGrpSpPr>
            <a:grpSpLocks/>
          </p:cNvGrpSpPr>
          <p:nvPr/>
        </p:nvGrpSpPr>
        <p:grpSpPr bwMode="auto">
          <a:xfrm>
            <a:off x="0" y="735013"/>
            <a:ext cx="9144000" cy="144462"/>
            <a:chOff x="1519" y="554"/>
            <a:chExt cx="4241" cy="91"/>
          </a:xfrm>
        </p:grpSpPr>
        <p:sp>
          <p:nvSpPr>
            <p:cNvPr id="1039" name="Line 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Line 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Line 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8" name="Group 7"/>
          <p:cNvGrpSpPr>
            <a:grpSpLocks noChangeAspect="1"/>
          </p:cNvGrpSpPr>
          <p:nvPr/>
        </p:nvGrpSpPr>
        <p:grpSpPr bwMode="auto">
          <a:xfrm>
            <a:off x="0" y="-11113"/>
            <a:ext cx="1874838" cy="900113"/>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44" name="Image" r:id="rId15" imgW="3646321" imgH="3931376" progId="Photoshop.Image.6">
                    <p:embed/>
                  </p:oleObj>
                </mc:Choice>
                <mc:Fallback>
                  <p:oleObj name="Image" r:id="rId15" imgW="3646321" imgH="3931376" progId="Photoshop.Image.6">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45" name="Image" r:id="rId17" imgW="2575783" imgH="2545301" progId="Photoshop.Image.6">
                    <p:embed/>
                  </p:oleObj>
                </mc:Choice>
                <mc:Fallback>
                  <p:oleObj name="Image" r:id="rId17" imgW="2575783" imgH="2545301" progId="Photoshop.Image.6">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9" name="Rectangle 10"/>
          <p:cNvSpPr>
            <a:spLocks noGrp="1" noChangeArrowheads="1"/>
          </p:cNvSpPr>
          <p:nvPr>
            <p:ph type="title"/>
          </p:nvPr>
        </p:nvSpPr>
        <p:spPr bwMode="auto">
          <a:xfrm>
            <a:off x="2063750" y="1031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1"/>
          <p:cNvSpPr>
            <a:spLocks noGrp="1" noChangeArrowheads="1"/>
          </p:cNvSpPr>
          <p:nvPr>
            <p:ph type="body" idx="1"/>
          </p:nvPr>
        </p:nvSpPr>
        <p:spPr bwMode="auto">
          <a:xfrm>
            <a:off x="468313" y="1268413"/>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6" name="Rectangle 12"/>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chemeClr val="accent1"/>
                </a:solidFill>
              </a:defRPr>
            </a:lvl1pPr>
          </a:lstStyle>
          <a:p>
            <a:pPr>
              <a:defRPr/>
            </a:pPr>
            <a:fld id="{2BC71DB6-860C-4831-8C06-B74F1DD251E7}" type="datetimeFigureOut">
              <a:rPr lang="zh-CN" altLang="en-US"/>
              <a:pPr>
                <a:defRPr/>
              </a:pPr>
              <a:t>2017/5/19</a:t>
            </a:fld>
            <a:endParaRPr lang="zh-CN" altLang="en-US"/>
          </a:p>
        </p:txBody>
      </p:sp>
      <p:sp>
        <p:nvSpPr>
          <p:cNvPr id="11277" name="Rectangle 13"/>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pPr>
              <a:defRPr/>
            </a:pPr>
            <a:endParaRPr lang="zh-CN" altLang="en-US"/>
          </a:p>
        </p:txBody>
      </p:sp>
      <p:sp>
        <p:nvSpPr>
          <p:cNvPr id="11278" name="Rectangle 14"/>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chemeClr val="accent1"/>
                </a:solidFill>
              </a:defRPr>
            </a:lvl1pPr>
          </a:lstStyle>
          <a:p>
            <a:pPr>
              <a:defRPr/>
            </a:pPr>
            <a:fld id="{D2B5D76D-155C-4201-AF35-DA17296E37EB}" type="slidenum">
              <a:rPr lang="zh-CN" altLang="en-US"/>
              <a:pPr>
                <a:defRPr/>
              </a:pPr>
              <a:t>‹#›</a:t>
            </a:fld>
            <a:endParaRPr lang="zh-CN" altLang="en-US"/>
          </a:p>
        </p:txBody>
      </p:sp>
      <p:grpSp>
        <p:nvGrpSpPr>
          <p:cNvPr id="1034" name="Group 15"/>
          <p:cNvGrpSpPr>
            <a:grpSpLocks/>
          </p:cNvGrpSpPr>
          <p:nvPr/>
        </p:nvGrpSpPr>
        <p:grpSpPr bwMode="auto">
          <a:xfrm>
            <a:off x="0" y="946150"/>
            <a:ext cx="9144000" cy="169863"/>
            <a:chOff x="0" y="699"/>
            <a:chExt cx="5760" cy="107"/>
          </a:xfrm>
        </p:grpSpPr>
        <p:sp>
          <p:nvSpPr>
            <p:cNvPr id="1035" name="Rectangle 16"/>
            <p:cNvSpPr>
              <a:spLocks noChangeArrowheads="1"/>
            </p:cNvSpPr>
            <p:nvPr userDrawn="1"/>
          </p:nvSpPr>
          <p:spPr bwMode="gray">
            <a:xfrm>
              <a:off x="0" y="699"/>
              <a:ext cx="5760" cy="4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17"/>
            <p:cNvSpPr>
              <a:spLocks noChangeArrowheads="1"/>
            </p:cNvSpPr>
            <p:nvPr userDrawn="1"/>
          </p:nvSpPr>
          <p:spPr bwMode="gray">
            <a:xfrm>
              <a:off x="1476" y="713"/>
              <a:ext cx="4284" cy="9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charset="0"/>
          <a:ea typeface="黑体" pitchFamily="49" charset="-122"/>
        </a:defRPr>
      </a:lvl2pPr>
      <a:lvl3pPr algn="l" rtl="0" fontAlgn="base">
        <a:spcBef>
          <a:spcPct val="0"/>
        </a:spcBef>
        <a:spcAft>
          <a:spcPct val="0"/>
        </a:spcAft>
        <a:defRPr sz="3600">
          <a:solidFill>
            <a:schemeClr val="bg1"/>
          </a:solidFill>
          <a:latin typeface="Arial" charset="0"/>
          <a:ea typeface="黑体" pitchFamily="49" charset="-122"/>
        </a:defRPr>
      </a:lvl3pPr>
      <a:lvl4pPr algn="l" rtl="0" fontAlgn="base">
        <a:spcBef>
          <a:spcPct val="0"/>
        </a:spcBef>
        <a:spcAft>
          <a:spcPct val="0"/>
        </a:spcAft>
        <a:defRPr sz="3600">
          <a:solidFill>
            <a:schemeClr val="bg1"/>
          </a:solidFill>
          <a:latin typeface="Arial" charset="0"/>
          <a:ea typeface="黑体" pitchFamily="49" charset="-122"/>
        </a:defRPr>
      </a:lvl4pPr>
      <a:lvl5pPr algn="l" rtl="0" fontAlgn="base">
        <a:spcBef>
          <a:spcPct val="0"/>
        </a:spcBef>
        <a:spcAft>
          <a:spcPct val="0"/>
        </a:spcAft>
        <a:defRPr sz="3600">
          <a:solidFill>
            <a:schemeClr val="bg1"/>
          </a:solidFill>
          <a:latin typeface="Arial" charset="0"/>
          <a:ea typeface="黑体" pitchFamily="49" charset="-122"/>
        </a:defRPr>
      </a:lvl5pPr>
      <a:lvl6pPr marL="457200" algn="l" rtl="0" eaLnBrk="1" fontAlgn="base" hangingPunct="1">
        <a:spcBef>
          <a:spcPct val="0"/>
        </a:spcBef>
        <a:spcAft>
          <a:spcPct val="0"/>
        </a:spcAft>
        <a:defRPr sz="3600">
          <a:solidFill>
            <a:schemeClr val="bg1"/>
          </a:solidFill>
          <a:latin typeface="Arial" charset="0"/>
          <a:ea typeface="黑体" pitchFamily="49" charset="-122"/>
        </a:defRPr>
      </a:lvl6pPr>
      <a:lvl7pPr marL="914400" algn="l" rtl="0" eaLnBrk="1" fontAlgn="base" hangingPunct="1">
        <a:spcBef>
          <a:spcPct val="0"/>
        </a:spcBef>
        <a:spcAft>
          <a:spcPct val="0"/>
        </a:spcAft>
        <a:defRPr sz="3600">
          <a:solidFill>
            <a:schemeClr val="bg1"/>
          </a:solidFill>
          <a:latin typeface="Arial" charset="0"/>
          <a:ea typeface="黑体" pitchFamily="49" charset="-122"/>
        </a:defRPr>
      </a:lvl7pPr>
      <a:lvl8pPr marL="1371600" algn="l" rtl="0" eaLnBrk="1" fontAlgn="base" hangingPunct="1">
        <a:spcBef>
          <a:spcPct val="0"/>
        </a:spcBef>
        <a:spcAft>
          <a:spcPct val="0"/>
        </a:spcAft>
        <a:defRPr sz="3600">
          <a:solidFill>
            <a:schemeClr val="bg1"/>
          </a:solidFill>
          <a:latin typeface="Arial" charset="0"/>
          <a:ea typeface="黑体" pitchFamily="49" charset="-122"/>
        </a:defRPr>
      </a:lvl8pPr>
      <a:lvl9pPr marL="1828800" algn="l" rtl="0" eaLnBrk="1" fontAlgn="base" hangingPunct="1">
        <a:spcBef>
          <a:spcPct val="0"/>
        </a:spcBef>
        <a:spcAft>
          <a:spcPct val="0"/>
        </a:spcAft>
        <a:defRPr sz="3600">
          <a:solidFill>
            <a:schemeClr val="bg1"/>
          </a:solidFill>
          <a:latin typeface="Arial" charset="0"/>
          <a:ea typeface="黑体" pitchFamily="49" charset="-122"/>
        </a:defRPr>
      </a:lvl9pPr>
    </p:titleStyle>
    <p:body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副标题 2"/>
          <p:cNvSpPr>
            <a:spLocks noGrp="1"/>
          </p:cNvSpPr>
          <p:nvPr>
            <p:ph type="subTitle" idx="1"/>
          </p:nvPr>
        </p:nvSpPr>
        <p:spPr/>
        <p:txBody>
          <a:bodyPr/>
          <a:lstStyle/>
          <a:p>
            <a:r>
              <a:rPr lang="zh-CN" altLang="en-US" b="1" dirty="0" smtClean="0">
                <a:solidFill>
                  <a:srgbClr val="FFFF00"/>
                </a:solidFill>
                <a:ea typeface="宋体" pitchFamily="2" charset="-122"/>
              </a:rPr>
              <a:t>第</a:t>
            </a:r>
            <a:r>
              <a:rPr lang="en-US" altLang="zh-CN" b="1" dirty="0" smtClean="0">
                <a:solidFill>
                  <a:srgbClr val="FFFF00"/>
                </a:solidFill>
                <a:ea typeface="宋体" pitchFamily="2" charset="-122"/>
              </a:rPr>
              <a:t>11</a:t>
            </a:r>
            <a:r>
              <a:rPr lang="zh-CN" altLang="en-US" b="1" dirty="0" smtClean="0">
                <a:solidFill>
                  <a:srgbClr val="FFFF00"/>
                </a:solidFill>
                <a:ea typeface="宋体" pitchFamily="2" charset="-122"/>
              </a:rPr>
              <a:t>章 </a:t>
            </a:r>
            <a:r>
              <a:rPr lang="zh-CN" altLang="zh-CN" b="1" dirty="0" smtClean="0">
                <a:solidFill>
                  <a:srgbClr val="FFFF00"/>
                </a:solidFill>
                <a:ea typeface="宋体" pitchFamily="2" charset="-122"/>
              </a:rPr>
              <a:t>图形</a:t>
            </a:r>
            <a:r>
              <a:rPr lang="zh-CN" altLang="zh-CN" b="1" dirty="0">
                <a:solidFill>
                  <a:srgbClr val="FFFF00"/>
                </a:solidFill>
                <a:ea typeface="宋体" pitchFamily="2" charset="-122"/>
              </a:rPr>
              <a:t>与图像</a:t>
            </a:r>
            <a:br>
              <a:rPr lang="zh-CN" altLang="zh-CN" b="1" dirty="0">
                <a:solidFill>
                  <a:srgbClr val="FFFF00"/>
                </a:solidFill>
                <a:ea typeface="宋体" pitchFamily="2" charset="-122"/>
              </a:rPr>
            </a:br>
            <a:endParaRPr lang="zh-CN" altLang="en-US" b="1" dirty="0">
              <a:solidFill>
                <a:srgbClr val="FFFF00"/>
              </a:solidFill>
              <a:ea typeface="宋体" pitchFamily="2" charset="-122"/>
            </a:endParaRPr>
          </a:p>
        </p:txBody>
      </p:sp>
      <p:sp>
        <p:nvSpPr>
          <p:cNvPr id="3075" name="标题 1"/>
          <p:cNvSpPr>
            <a:spLocks noGrp="1"/>
          </p:cNvSpPr>
          <p:nvPr>
            <p:ph type="ctrTitle"/>
          </p:nvPr>
        </p:nvSpPr>
        <p:spPr/>
        <p:txBody>
          <a:bodyPr/>
          <a:lstStyle/>
          <a:p>
            <a:r>
              <a:rPr lang="en-US" altLang="zh-CN" dirty="0"/>
              <a:t>C#</a:t>
            </a:r>
            <a:r>
              <a:rPr lang="zh-CN" altLang="en-US" dirty="0"/>
              <a:t>程序设计教程</a:t>
            </a:r>
            <a:endParaRPr lang="zh-CN"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11.2 </a:t>
            </a:r>
            <a:r>
              <a:rPr lang="zh-CN" altLang="en-US" dirty="0" smtClean="0"/>
              <a:t>绘制基本</a:t>
            </a:r>
            <a:r>
              <a:rPr lang="zh-CN" altLang="zh-CN" dirty="0" smtClean="0"/>
              <a:t>图形</a:t>
            </a:r>
            <a:endParaRPr lang="zh-CN" altLang="en-US" dirty="0" smtClean="0"/>
          </a:p>
        </p:txBody>
      </p:sp>
      <p:sp>
        <p:nvSpPr>
          <p:cNvPr id="3" name="内容占位符 2"/>
          <p:cNvSpPr>
            <a:spLocks noGrp="1"/>
          </p:cNvSpPr>
          <p:nvPr>
            <p:ph idx="1"/>
          </p:nvPr>
        </p:nvSpPr>
        <p:spPr>
          <a:xfrm>
            <a:off x="323528" y="1124744"/>
            <a:ext cx="8712968" cy="4896544"/>
          </a:xfrm>
        </p:spPr>
        <p:txBody>
          <a:bodyPr>
            <a:normAutofit fontScale="92500" lnSpcReduction="20000"/>
          </a:bodyPr>
          <a:lstStyle/>
          <a:p>
            <a:pPr marL="0" indent="0">
              <a:lnSpc>
                <a:spcPct val="150000"/>
              </a:lnSpc>
              <a:spcBef>
                <a:spcPts val="0"/>
              </a:spcBef>
              <a:spcAft>
                <a:spcPts val="1200"/>
              </a:spcAft>
              <a:buFont typeface="Wingdings 2" pitchFamily="18" charset="2"/>
              <a:buNone/>
            </a:pPr>
            <a:r>
              <a:rPr lang="en-US" altLang="zh-CN" sz="3000" b="1" dirty="0" smtClean="0">
                <a:ea typeface="宋体" charset="-122"/>
              </a:rPr>
              <a:t>11.2.2 </a:t>
            </a:r>
            <a:r>
              <a:rPr lang="zh-CN" altLang="en-US" sz="3000" b="1" dirty="0" smtClean="0">
                <a:ea typeface="宋体" charset="-122"/>
              </a:rPr>
              <a:t>绘制基本图形</a:t>
            </a:r>
            <a:endParaRPr lang="zh-CN" altLang="zh-CN" sz="3000" b="1" dirty="0" smtClean="0">
              <a:ea typeface="宋体" charset="-122"/>
            </a:endParaRPr>
          </a:p>
          <a:p>
            <a:pPr marL="0" indent="0">
              <a:lnSpc>
                <a:spcPct val="120000"/>
              </a:lnSpc>
              <a:spcBef>
                <a:spcPts val="0"/>
              </a:spcBef>
              <a:spcAft>
                <a:spcPts val="600"/>
              </a:spcAft>
              <a:buClr>
                <a:srgbClr val="FFFFFF"/>
              </a:buClr>
              <a:buFont typeface="Wingdings 2" pitchFamily="18" charset="2"/>
              <a:buNone/>
            </a:pPr>
            <a:r>
              <a:rPr lang="en-US" altLang="zh-CN" sz="2200" dirty="0" smtClean="0"/>
              <a:t>3. </a:t>
            </a:r>
            <a:r>
              <a:rPr lang="zh-CN" altLang="en-US" sz="2200" dirty="0" smtClean="0"/>
              <a:t>绘制椭圆</a:t>
            </a:r>
            <a:endParaRPr lang="en-US" altLang="zh-CN" sz="2200" dirty="0" smtClean="0"/>
          </a:p>
          <a:p>
            <a:pPr marL="0" indent="0">
              <a:lnSpc>
                <a:spcPct val="120000"/>
              </a:lnSpc>
              <a:spcBef>
                <a:spcPts val="0"/>
              </a:spcBef>
              <a:buClr>
                <a:srgbClr val="FFFFFF"/>
              </a:buClr>
              <a:buFont typeface="Wingdings 2" pitchFamily="18" charset="2"/>
              <a:buNone/>
            </a:pPr>
            <a:r>
              <a:rPr lang="zh-CN" altLang="en-US" sz="2200" dirty="0" smtClean="0"/>
              <a:t>绘制椭圆使用的方法为</a:t>
            </a:r>
            <a:r>
              <a:rPr lang="en-US" altLang="zh-CN" sz="2200" dirty="0" err="1" smtClean="0"/>
              <a:t>DrawEllipse</a:t>
            </a:r>
            <a:r>
              <a:rPr lang="zh-CN" altLang="en-US" sz="2200" dirty="0" smtClean="0"/>
              <a:t>，常用格式有两种为：</a:t>
            </a:r>
          </a:p>
          <a:p>
            <a:pPr marL="0" indent="0">
              <a:lnSpc>
                <a:spcPct val="120000"/>
              </a:lnSpc>
              <a:spcBef>
                <a:spcPts val="600"/>
              </a:spcBef>
              <a:spcAft>
                <a:spcPts val="600"/>
              </a:spcAft>
              <a:buClr>
                <a:srgbClr val="FFFFFF"/>
              </a:buClr>
              <a:buFont typeface="Wingdings 2" pitchFamily="18" charset="2"/>
              <a:buNone/>
            </a:pPr>
            <a:r>
              <a:rPr lang="en-US" altLang="zh-CN" sz="2200" dirty="0" smtClean="0"/>
              <a:t>(1) </a:t>
            </a:r>
            <a:r>
              <a:rPr lang="zh-CN" altLang="en-US" sz="2200" dirty="0" smtClean="0"/>
              <a:t>给定左上角坐标及高度和宽度绘制椭圆：</a:t>
            </a:r>
          </a:p>
          <a:p>
            <a:pPr marL="0" indent="0">
              <a:lnSpc>
                <a:spcPct val="120000"/>
              </a:lnSpc>
              <a:spcBef>
                <a:spcPts val="0"/>
              </a:spcBef>
              <a:buClr>
                <a:srgbClr val="FFFFFF"/>
              </a:buClr>
              <a:buFont typeface="Wingdings 2" pitchFamily="18" charset="2"/>
              <a:buNone/>
            </a:pPr>
            <a:r>
              <a:rPr lang="en-US" altLang="zh-CN" sz="2200" dirty="0" smtClean="0"/>
              <a:t>public void </a:t>
            </a:r>
            <a:r>
              <a:rPr lang="en-US" altLang="zh-CN" sz="2200" dirty="0" err="1" smtClean="0"/>
              <a:t>DrawEllipse</a:t>
            </a:r>
            <a:r>
              <a:rPr lang="en-US" altLang="zh-CN" sz="2200" dirty="0" smtClean="0"/>
              <a:t>(Pen </a:t>
            </a:r>
            <a:r>
              <a:rPr lang="en-US" altLang="zh-CN" sz="2200" dirty="0" err="1" smtClean="0"/>
              <a:t>pen,int</a:t>
            </a:r>
            <a:r>
              <a:rPr lang="en-US" altLang="zh-CN" sz="2200" dirty="0" smtClean="0"/>
              <a:t> </a:t>
            </a:r>
            <a:r>
              <a:rPr lang="en-US" altLang="zh-CN" sz="2200" dirty="0" err="1" smtClean="0"/>
              <a:t>x,int</a:t>
            </a:r>
            <a:r>
              <a:rPr lang="en-US" altLang="zh-CN" sz="2200" dirty="0" smtClean="0"/>
              <a:t> </a:t>
            </a:r>
            <a:r>
              <a:rPr lang="en-US" altLang="zh-CN" sz="2200" dirty="0" err="1" smtClean="0"/>
              <a:t>y,int</a:t>
            </a:r>
            <a:r>
              <a:rPr lang="en-US" altLang="zh-CN" sz="2200" dirty="0" smtClean="0"/>
              <a:t> </a:t>
            </a:r>
            <a:r>
              <a:rPr lang="en-US" altLang="zh-CN" sz="2200" dirty="0" err="1" smtClean="0"/>
              <a:t>width,int</a:t>
            </a:r>
            <a:r>
              <a:rPr lang="en-US" altLang="zh-CN" sz="2200" dirty="0" smtClean="0"/>
              <a:t> height)</a:t>
            </a:r>
          </a:p>
          <a:p>
            <a:pPr marL="0" indent="0">
              <a:lnSpc>
                <a:spcPct val="120000"/>
              </a:lnSpc>
              <a:spcBef>
                <a:spcPts val="0"/>
              </a:spcBef>
              <a:buClr>
                <a:srgbClr val="FFFFFF"/>
              </a:buClr>
              <a:buNone/>
            </a:pPr>
            <a:r>
              <a:rPr lang="en-US" altLang="zh-CN" sz="2200" dirty="0" smtClean="0"/>
              <a:t>x</a:t>
            </a:r>
            <a:r>
              <a:rPr lang="zh-CN" altLang="en-US" sz="2200" dirty="0" smtClean="0"/>
              <a:t>和</a:t>
            </a:r>
            <a:r>
              <a:rPr lang="en-US" altLang="zh-CN" sz="2200" dirty="0" smtClean="0"/>
              <a:t>y</a:t>
            </a:r>
            <a:r>
              <a:rPr lang="zh-CN" altLang="en-US" sz="2200" dirty="0" smtClean="0"/>
              <a:t>为椭圆左上角的坐标，</a:t>
            </a:r>
            <a:r>
              <a:rPr lang="en-US" altLang="zh-CN" sz="2200" dirty="0" smtClean="0"/>
              <a:t>width</a:t>
            </a:r>
            <a:r>
              <a:rPr lang="zh-CN" altLang="en-US" sz="2200" dirty="0" smtClean="0"/>
              <a:t>为椭圆外界矩形的宽度，</a:t>
            </a:r>
            <a:r>
              <a:rPr lang="en-US" altLang="zh-CN" sz="2200" dirty="0" smtClean="0"/>
              <a:t>height</a:t>
            </a:r>
            <a:r>
              <a:rPr lang="zh-CN" altLang="en-US" sz="2200" dirty="0" smtClean="0"/>
              <a:t>为椭圆外界矩形的高度。</a:t>
            </a:r>
            <a:r>
              <a:rPr lang="zh-CN" altLang="en-US" sz="2200" dirty="0" smtClean="0">
                <a:solidFill>
                  <a:srgbClr val="FF0000"/>
                </a:solidFill>
              </a:rPr>
              <a:t>如果高度与</a:t>
            </a:r>
            <a:r>
              <a:rPr lang="zh-CN" altLang="zh-CN" sz="2200" dirty="0" smtClean="0">
                <a:solidFill>
                  <a:srgbClr val="FF0000"/>
                </a:solidFill>
              </a:rPr>
              <a:t>与宽度相同，将绘制正圆形</a:t>
            </a:r>
            <a:r>
              <a:rPr lang="zh-CN" altLang="en-US" sz="2200" dirty="0" smtClean="0">
                <a:solidFill>
                  <a:srgbClr val="FF0000"/>
                </a:solidFill>
              </a:rPr>
              <a:t>。</a:t>
            </a:r>
            <a:endParaRPr lang="en-US" altLang="zh-CN" sz="2200" dirty="0" smtClean="0">
              <a:solidFill>
                <a:srgbClr val="FF0000"/>
              </a:solidFill>
            </a:endParaRPr>
          </a:p>
          <a:p>
            <a:pPr marL="0" indent="0">
              <a:lnSpc>
                <a:spcPct val="120000"/>
              </a:lnSpc>
              <a:spcBef>
                <a:spcPts val="600"/>
              </a:spcBef>
              <a:spcAft>
                <a:spcPts val="600"/>
              </a:spcAft>
              <a:buClr>
                <a:srgbClr val="FFFFFF"/>
              </a:buClr>
              <a:buFont typeface="Wingdings 2" pitchFamily="18" charset="2"/>
              <a:buNone/>
            </a:pPr>
            <a:r>
              <a:rPr lang="en-US" altLang="zh-CN" sz="2200" dirty="0" smtClean="0"/>
              <a:t>(2) </a:t>
            </a:r>
            <a:r>
              <a:rPr lang="zh-CN" altLang="en-US" sz="2200" dirty="0" smtClean="0"/>
              <a:t>利用已有的矩形结构绘制椭圆：</a:t>
            </a:r>
          </a:p>
          <a:p>
            <a:pPr marL="0" indent="0">
              <a:lnSpc>
                <a:spcPct val="120000"/>
              </a:lnSpc>
              <a:spcBef>
                <a:spcPts val="0"/>
              </a:spcBef>
              <a:buClr>
                <a:srgbClr val="FFFFFF"/>
              </a:buClr>
              <a:buFont typeface="Wingdings 2" pitchFamily="18" charset="2"/>
              <a:buNone/>
            </a:pPr>
            <a:r>
              <a:rPr lang="en-US" altLang="zh-CN" sz="2200" dirty="0" smtClean="0"/>
              <a:t>public void </a:t>
            </a:r>
            <a:r>
              <a:rPr lang="en-US" altLang="zh-CN" sz="2200" dirty="0" err="1" smtClean="0"/>
              <a:t>DrawEllipse</a:t>
            </a:r>
            <a:r>
              <a:rPr lang="en-US" altLang="zh-CN" sz="2200" dirty="0" smtClean="0"/>
              <a:t>(Pen </a:t>
            </a:r>
            <a:r>
              <a:rPr lang="en-US" altLang="zh-CN" sz="2200" dirty="0" err="1" smtClean="0"/>
              <a:t>pen,Rectangle</a:t>
            </a:r>
            <a:r>
              <a:rPr lang="en-US" altLang="zh-CN" sz="2200" dirty="0" smtClean="0"/>
              <a:t> </a:t>
            </a:r>
            <a:r>
              <a:rPr lang="en-US" altLang="zh-CN" sz="2200" dirty="0" err="1" smtClean="0"/>
              <a:t>Rect</a:t>
            </a:r>
            <a:r>
              <a:rPr lang="en-US" altLang="zh-CN" sz="2200" dirty="0" smtClean="0"/>
              <a:t>)</a:t>
            </a:r>
          </a:p>
          <a:p>
            <a:pPr marL="0" indent="0">
              <a:lnSpc>
                <a:spcPct val="120000"/>
              </a:lnSpc>
              <a:spcBef>
                <a:spcPts val="0"/>
              </a:spcBef>
              <a:buClr>
                <a:srgbClr val="FFFFFF"/>
              </a:buClr>
              <a:buFont typeface="Wingdings 2" pitchFamily="18" charset="2"/>
              <a:buNone/>
            </a:pPr>
            <a:r>
              <a:rPr lang="en-US" altLang="zh-CN" sz="2200" dirty="0" smtClean="0"/>
              <a:t>Rec</a:t>
            </a:r>
            <a:r>
              <a:rPr lang="zh-CN" altLang="en-US" sz="2200" dirty="0" smtClean="0"/>
              <a:t>为已定义的</a:t>
            </a:r>
            <a:r>
              <a:rPr lang="en-US" altLang="zh-CN" sz="2200" dirty="0" smtClean="0"/>
              <a:t>Rectangle</a:t>
            </a:r>
            <a:r>
              <a:rPr lang="zh-CN" altLang="en-US" sz="2200" dirty="0" smtClean="0"/>
              <a:t>结构</a:t>
            </a:r>
          </a:p>
          <a:p>
            <a:pPr marL="0" indent="0">
              <a:lnSpc>
                <a:spcPct val="120000"/>
              </a:lnSpc>
              <a:spcBef>
                <a:spcPts val="0"/>
              </a:spcBef>
              <a:buClr>
                <a:srgbClr val="FFFFFF"/>
              </a:buClr>
              <a:buFont typeface="Wingdings 2" pitchFamily="18" charset="2"/>
              <a:buNone/>
            </a:pPr>
            <a:r>
              <a:rPr lang="zh-CN" altLang="en-US" sz="2200" dirty="0" smtClean="0"/>
              <a:t>例如：</a:t>
            </a:r>
          </a:p>
          <a:p>
            <a:pPr marL="0" indent="0">
              <a:lnSpc>
                <a:spcPct val="120000"/>
              </a:lnSpc>
              <a:spcBef>
                <a:spcPts val="0"/>
              </a:spcBef>
              <a:buClr>
                <a:srgbClr val="FFFFFF"/>
              </a:buClr>
              <a:buFont typeface="Wingdings 2" pitchFamily="18" charset="2"/>
              <a:buNone/>
            </a:pPr>
            <a:r>
              <a:rPr lang="zh-CN" altLang="en-US" sz="2200" dirty="0" smtClean="0"/>
              <a:t> </a:t>
            </a:r>
            <a:r>
              <a:rPr lang="en-US" altLang="zh-CN" sz="2200" dirty="0" smtClean="0"/>
              <a:t>Rectangle rec = new Rectangle(30, 30, 50, 70);</a:t>
            </a:r>
          </a:p>
          <a:p>
            <a:pPr marL="0" indent="0">
              <a:lnSpc>
                <a:spcPct val="120000"/>
              </a:lnSpc>
              <a:spcBef>
                <a:spcPts val="0"/>
              </a:spcBef>
              <a:buClr>
                <a:srgbClr val="FFFFFF"/>
              </a:buClr>
              <a:buFont typeface="Wingdings 2" pitchFamily="18" charset="2"/>
              <a:buNone/>
            </a:pPr>
            <a:r>
              <a:rPr lang="en-US" altLang="zh-CN" sz="2200" dirty="0" err="1" smtClean="0"/>
              <a:t>g.DrawRectangle</a:t>
            </a:r>
            <a:r>
              <a:rPr lang="en-US" altLang="zh-CN" sz="2200" dirty="0" smtClean="0"/>
              <a:t>(p, rec);</a:t>
            </a:r>
          </a:p>
        </p:txBody>
      </p:sp>
      <p:pic>
        <p:nvPicPr>
          <p:cNvPr id="4" name="图片 3" descr="C:\Users\Administrator\AppData\Roaming\Tencent\Users\4357001\QQ\WinTemp\RichOle\[HJ$FM[A3_55KCQVFXHMP`K.png"/>
          <p:cNvPicPr/>
          <p:nvPr/>
        </p:nvPicPr>
        <p:blipFill>
          <a:blip r:embed="rId2">
            <a:extLst>
              <a:ext uri="{28A0092B-C50C-407E-A947-70E740481C1C}">
                <a14:useLocalDpi xmlns:a14="http://schemas.microsoft.com/office/drawing/2010/main" val="0"/>
              </a:ext>
            </a:extLst>
          </a:blip>
          <a:srcRect/>
          <a:stretch>
            <a:fillRect/>
          </a:stretch>
        </p:blipFill>
        <p:spPr bwMode="auto">
          <a:xfrm>
            <a:off x="5687888" y="3112092"/>
            <a:ext cx="3276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1520" y="6135687"/>
            <a:ext cx="8712968" cy="461665"/>
          </a:xfrm>
          <a:prstGeom prst="rect">
            <a:avLst/>
          </a:prstGeom>
          <a:noFill/>
        </p:spPr>
        <p:txBody>
          <a:bodyPr wrap="square" rtlCol="0">
            <a:spAutoFit/>
          </a:bodyPr>
          <a:lstStyle/>
          <a:p>
            <a:pPr marL="0" indent="0">
              <a:lnSpc>
                <a:spcPct val="120000"/>
              </a:lnSpc>
              <a:spcBef>
                <a:spcPts val="600"/>
              </a:spcBef>
              <a:buClr>
                <a:srgbClr val="FFFFFF"/>
              </a:buClr>
              <a:buFont typeface="Wingdings 2" pitchFamily="18" charset="2"/>
              <a:buNone/>
            </a:pPr>
            <a:r>
              <a:rPr lang="en-US" altLang="zh-CN" sz="2000" b="1" dirty="0" smtClean="0">
                <a:solidFill>
                  <a:srgbClr val="FF00FF"/>
                </a:solidFill>
              </a:rPr>
              <a:t>【</a:t>
            </a:r>
            <a:r>
              <a:rPr lang="zh-CN" altLang="en-US" sz="2000" b="1" dirty="0" smtClean="0">
                <a:solidFill>
                  <a:srgbClr val="FF00FF"/>
                </a:solidFill>
              </a:rPr>
              <a:t>例</a:t>
            </a:r>
            <a:r>
              <a:rPr lang="en-US" altLang="zh-CN" sz="2000" b="1" dirty="0" smtClean="0">
                <a:solidFill>
                  <a:srgbClr val="FF00FF"/>
                </a:solidFill>
                <a:latin typeface="+mn-lt"/>
              </a:rPr>
              <a:t>11-1</a:t>
            </a:r>
            <a:r>
              <a:rPr lang="en-US" altLang="zh-CN" sz="2000" b="1" dirty="0" smtClean="0">
                <a:solidFill>
                  <a:srgbClr val="FF00FF"/>
                </a:solidFill>
              </a:rPr>
              <a:t>】</a:t>
            </a:r>
            <a:r>
              <a:rPr lang="zh-CN" altLang="en-US" sz="2000" dirty="0" smtClean="0">
                <a:solidFill>
                  <a:srgbClr val="FF00FF"/>
                </a:solidFill>
              </a:rPr>
              <a:t>设计如图所示的程序，可以在窗体中绘制直线、矩形及椭圆</a:t>
            </a:r>
          </a:p>
        </p:txBody>
      </p:sp>
    </p:spTree>
    <p:extLst>
      <p:ext uri="{BB962C8B-B14F-4D97-AF65-F5344CB8AC3E}">
        <p14:creationId xmlns:p14="http://schemas.microsoft.com/office/powerpoint/2010/main" val="3073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11.3 </a:t>
            </a:r>
            <a:r>
              <a:rPr lang="zh-CN" altLang="en-US" dirty="0" smtClean="0"/>
              <a:t>填充</a:t>
            </a:r>
            <a:r>
              <a:rPr lang="zh-CN" altLang="zh-CN" dirty="0" smtClean="0"/>
              <a:t>图形</a:t>
            </a:r>
            <a:endParaRPr lang="zh-CN" altLang="en-US" dirty="0" smtClean="0"/>
          </a:p>
        </p:txBody>
      </p:sp>
      <p:sp>
        <p:nvSpPr>
          <p:cNvPr id="3" name="内容占位符 2"/>
          <p:cNvSpPr>
            <a:spLocks noGrp="1"/>
          </p:cNvSpPr>
          <p:nvPr>
            <p:ph idx="1"/>
          </p:nvPr>
        </p:nvSpPr>
        <p:spPr>
          <a:xfrm>
            <a:off x="323528" y="1700808"/>
            <a:ext cx="8712968" cy="4248472"/>
          </a:xfrm>
        </p:spPr>
        <p:txBody>
          <a:bodyPr>
            <a:normAutofit/>
          </a:bodyPr>
          <a:lstStyle/>
          <a:p>
            <a:pPr marL="0" indent="0">
              <a:lnSpc>
                <a:spcPct val="120000"/>
              </a:lnSpc>
              <a:spcBef>
                <a:spcPts val="0"/>
              </a:spcBef>
              <a:spcAft>
                <a:spcPts val="0"/>
              </a:spcAft>
              <a:buClr>
                <a:srgbClr val="FFFFFF"/>
              </a:buClr>
              <a:buFont typeface="Wingdings 2" pitchFamily="18" charset="2"/>
              <a:buNone/>
            </a:pPr>
            <a:r>
              <a:rPr lang="zh-CN" altLang="en-US" sz="2000" dirty="0" smtClean="0"/>
              <a:t>利用画刷可以将其填充成各种效果。当然画刷也必须和</a:t>
            </a:r>
            <a:r>
              <a:rPr lang="en-US" altLang="zh-CN" sz="2000" dirty="0" smtClean="0"/>
              <a:t>Graphics</a:t>
            </a:r>
            <a:r>
              <a:rPr lang="zh-CN" altLang="en-US" sz="2000" dirty="0" smtClean="0"/>
              <a:t>对象一起使用。</a:t>
            </a:r>
          </a:p>
          <a:p>
            <a:pPr marL="0" indent="0">
              <a:lnSpc>
                <a:spcPct val="120000"/>
              </a:lnSpc>
              <a:spcBef>
                <a:spcPts val="0"/>
              </a:spcBef>
              <a:spcAft>
                <a:spcPts val="0"/>
              </a:spcAft>
              <a:buClr>
                <a:srgbClr val="FFFFFF"/>
              </a:buClr>
              <a:buFont typeface="Wingdings 2" pitchFamily="18" charset="2"/>
              <a:buNone/>
            </a:pPr>
            <a:r>
              <a:rPr lang="zh-CN" altLang="en-US" sz="2000" dirty="0" smtClean="0"/>
              <a:t>除了前面提到的单色画刷，还有以下几种形式的画刷：</a:t>
            </a:r>
          </a:p>
          <a:p>
            <a:pPr marL="0" indent="0">
              <a:lnSpc>
                <a:spcPct val="120000"/>
              </a:lnSpc>
              <a:spcBef>
                <a:spcPts val="0"/>
              </a:spcBef>
              <a:spcAft>
                <a:spcPts val="0"/>
              </a:spcAft>
              <a:buClr>
                <a:srgbClr val="FFFFFF"/>
              </a:buClr>
              <a:buFont typeface="Wingdings 2" pitchFamily="18" charset="2"/>
              <a:buNone/>
            </a:pPr>
            <a:r>
              <a:rPr lang="en-US" altLang="zh-CN" sz="2000" dirty="0" err="1" smtClean="0"/>
              <a:t>HatchBrush</a:t>
            </a:r>
            <a:r>
              <a:rPr lang="zh-CN" altLang="en-US" sz="2000" dirty="0" smtClean="0"/>
              <a:t>：与</a:t>
            </a:r>
            <a:r>
              <a:rPr lang="en-US" altLang="zh-CN" sz="2000" dirty="0" err="1" smtClean="0"/>
              <a:t>SolidBrush</a:t>
            </a:r>
            <a:r>
              <a:rPr lang="zh-CN" altLang="en-US" sz="2000" dirty="0" smtClean="0"/>
              <a:t>类似，可从大量预设的图案中选择某种图案填充图形。</a:t>
            </a:r>
          </a:p>
          <a:p>
            <a:pPr marL="0" indent="0">
              <a:lnSpc>
                <a:spcPct val="120000"/>
              </a:lnSpc>
              <a:spcBef>
                <a:spcPts val="0"/>
              </a:spcBef>
              <a:spcAft>
                <a:spcPts val="0"/>
              </a:spcAft>
              <a:buClr>
                <a:srgbClr val="FFFFFF"/>
              </a:buClr>
              <a:buFont typeface="Wingdings 2" pitchFamily="18" charset="2"/>
              <a:buNone/>
            </a:pPr>
            <a:r>
              <a:rPr lang="en-US" altLang="zh-CN" sz="2000" dirty="0" err="1" smtClean="0"/>
              <a:t>TextureBrush</a:t>
            </a:r>
            <a:r>
              <a:rPr lang="zh-CN" altLang="en-US" sz="2000" dirty="0" smtClean="0"/>
              <a:t>：利用纹理或图像对图形进行填充。</a:t>
            </a:r>
          </a:p>
          <a:p>
            <a:pPr marL="0" indent="0">
              <a:lnSpc>
                <a:spcPct val="120000"/>
              </a:lnSpc>
              <a:spcBef>
                <a:spcPts val="0"/>
              </a:spcBef>
              <a:spcAft>
                <a:spcPts val="0"/>
              </a:spcAft>
              <a:buClr>
                <a:srgbClr val="FFFFFF"/>
              </a:buClr>
              <a:buFont typeface="Wingdings 2" pitchFamily="18" charset="2"/>
              <a:buNone/>
            </a:pPr>
            <a:r>
              <a:rPr lang="en-US" altLang="zh-CN" sz="2000" dirty="0" err="1" smtClean="0"/>
              <a:t>LinearGradientBrush</a:t>
            </a:r>
            <a:r>
              <a:rPr lang="zh-CN" altLang="en-US" sz="2000" dirty="0" smtClean="0"/>
              <a:t>：使用渐变混合的两种颜色进行图形填充。</a:t>
            </a:r>
          </a:p>
          <a:p>
            <a:pPr marL="0" indent="0">
              <a:lnSpc>
                <a:spcPct val="120000"/>
              </a:lnSpc>
              <a:spcBef>
                <a:spcPts val="0"/>
              </a:spcBef>
              <a:spcAft>
                <a:spcPts val="0"/>
              </a:spcAft>
              <a:buClr>
                <a:srgbClr val="FFFFFF"/>
              </a:buClr>
              <a:buFont typeface="Wingdings 2" pitchFamily="18" charset="2"/>
              <a:buNone/>
            </a:pPr>
            <a:r>
              <a:rPr lang="zh-CN" altLang="en-US" sz="2000" dirty="0" smtClean="0"/>
              <a:t>说明：</a:t>
            </a:r>
          </a:p>
          <a:p>
            <a:pPr marL="0" indent="0">
              <a:lnSpc>
                <a:spcPct val="120000"/>
              </a:lnSpc>
              <a:spcBef>
                <a:spcPts val="0"/>
              </a:spcBef>
              <a:spcAft>
                <a:spcPts val="0"/>
              </a:spcAft>
              <a:buClr>
                <a:srgbClr val="FFFFFF"/>
              </a:buClr>
              <a:buFont typeface="Wingdings 2" pitchFamily="18" charset="2"/>
              <a:buNone/>
            </a:pPr>
            <a:r>
              <a:rPr lang="zh-CN" altLang="en-US" sz="2000" dirty="0" smtClean="0"/>
              <a:t>除了单色画刷外，如果程序中需要用到其他画刷，必须引用如下命名空间：</a:t>
            </a:r>
          </a:p>
          <a:p>
            <a:pPr marL="0" indent="0">
              <a:lnSpc>
                <a:spcPct val="120000"/>
              </a:lnSpc>
              <a:spcBef>
                <a:spcPts val="0"/>
              </a:spcBef>
              <a:spcAft>
                <a:spcPts val="0"/>
              </a:spcAft>
              <a:buClr>
                <a:srgbClr val="FFFFFF"/>
              </a:buClr>
              <a:buFont typeface="Wingdings 2" pitchFamily="18" charset="2"/>
              <a:buNone/>
            </a:pPr>
            <a:r>
              <a:rPr lang="zh-CN" altLang="en-US" sz="2000" dirty="0" smtClean="0"/>
              <a:t> </a:t>
            </a:r>
            <a:r>
              <a:rPr lang="en-US" altLang="zh-CN" sz="2000" dirty="0" smtClean="0"/>
              <a:t>using System.Drawing.Drawing2D</a:t>
            </a:r>
          </a:p>
        </p:txBody>
      </p:sp>
    </p:spTree>
    <p:extLst>
      <p:ext uri="{BB962C8B-B14F-4D97-AF65-F5344CB8AC3E}">
        <p14:creationId xmlns:p14="http://schemas.microsoft.com/office/powerpoint/2010/main" val="2165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11.3 </a:t>
            </a:r>
            <a:r>
              <a:rPr lang="zh-CN" altLang="en-US" dirty="0" smtClean="0"/>
              <a:t>填充</a:t>
            </a:r>
            <a:r>
              <a:rPr lang="zh-CN" altLang="zh-CN" dirty="0" smtClean="0"/>
              <a:t>图形</a:t>
            </a:r>
            <a:endParaRPr lang="zh-CN" altLang="en-US" dirty="0" smtClean="0"/>
          </a:p>
        </p:txBody>
      </p:sp>
      <p:sp>
        <p:nvSpPr>
          <p:cNvPr id="2" name="TextBox 1"/>
          <p:cNvSpPr txBox="1"/>
          <p:nvPr/>
        </p:nvSpPr>
        <p:spPr>
          <a:xfrm>
            <a:off x="251520" y="1196752"/>
            <a:ext cx="5832648" cy="523220"/>
          </a:xfrm>
          <a:prstGeom prst="rect">
            <a:avLst/>
          </a:prstGeom>
          <a:noFill/>
        </p:spPr>
        <p:txBody>
          <a:bodyPr wrap="square" rtlCol="0">
            <a:spAutoFit/>
          </a:bodyPr>
          <a:lstStyle/>
          <a:p>
            <a:r>
              <a:rPr lang="en-US" altLang="zh-CN" sz="2800" dirty="0" smtClean="0">
                <a:latin typeface="+mn-lt"/>
              </a:rPr>
              <a:t>11.3.1 </a:t>
            </a:r>
            <a:r>
              <a:rPr lang="zh-CN" altLang="zh-CN" sz="2800" dirty="0" smtClean="0">
                <a:latin typeface="+mn-lt"/>
              </a:rPr>
              <a:t>单色画刷</a:t>
            </a:r>
            <a:r>
              <a:rPr lang="en-US" altLang="zh-CN" sz="2800" dirty="0" err="1" smtClean="0">
                <a:latin typeface="+mn-lt"/>
              </a:rPr>
              <a:t>SolidBrush</a:t>
            </a:r>
            <a:endParaRPr lang="zh-CN" altLang="en-US" sz="2800" dirty="0">
              <a:latin typeface="+mn-lt"/>
            </a:endParaRPr>
          </a:p>
        </p:txBody>
      </p:sp>
      <p:sp>
        <p:nvSpPr>
          <p:cNvPr id="6" name="内容占位符 2"/>
          <p:cNvSpPr>
            <a:spLocks noGrp="1"/>
          </p:cNvSpPr>
          <p:nvPr>
            <p:ph idx="1"/>
          </p:nvPr>
        </p:nvSpPr>
        <p:spPr>
          <a:xfrm>
            <a:off x="179512" y="1844824"/>
            <a:ext cx="5965617" cy="576064"/>
          </a:xfrm>
        </p:spPr>
        <p:txBody>
          <a:bodyPr/>
          <a:lstStyle/>
          <a:p>
            <a:pPr marL="0" indent="0">
              <a:lnSpc>
                <a:spcPct val="130000"/>
              </a:lnSpc>
              <a:buFont typeface="Wingdings 2" pitchFamily="18" charset="2"/>
              <a:buNone/>
            </a:pPr>
            <a:r>
              <a:rPr lang="zh-CN" altLang="zh-CN" sz="2000" b="1" dirty="0" smtClean="0">
                <a:solidFill>
                  <a:srgbClr val="FF00FF"/>
                </a:solidFill>
                <a:ea typeface="宋体" charset="-122"/>
                <a:cs typeface="Times New Roman" pitchFamily="18" charset="0"/>
              </a:rPr>
              <a:t>【例</a:t>
            </a:r>
            <a:r>
              <a:rPr lang="en-US" altLang="zh-CN" sz="2000" b="1" dirty="0" smtClean="0">
                <a:solidFill>
                  <a:srgbClr val="FF00FF"/>
                </a:solidFill>
                <a:ea typeface="宋体" charset="-122"/>
                <a:cs typeface="Times New Roman" pitchFamily="18" charset="0"/>
              </a:rPr>
              <a:t>11-2</a:t>
            </a:r>
            <a:r>
              <a:rPr lang="zh-CN" altLang="zh-CN" sz="2000" b="1" dirty="0" smtClean="0">
                <a:solidFill>
                  <a:srgbClr val="FF00FF"/>
                </a:solidFill>
                <a:ea typeface="宋体" charset="-122"/>
                <a:cs typeface="Times New Roman" pitchFamily="18" charset="0"/>
              </a:rPr>
              <a:t>】</a:t>
            </a:r>
            <a:r>
              <a:rPr lang="zh-CN" altLang="zh-CN" sz="2000" dirty="0" smtClean="0">
                <a:solidFill>
                  <a:srgbClr val="FF00FF"/>
                </a:solidFill>
                <a:ea typeface="宋体" charset="-122"/>
                <a:cs typeface="Times New Roman" pitchFamily="18" charset="0"/>
              </a:rPr>
              <a:t>单色画刷的使用</a:t>
            </a:r>
          </a:p>
          <a:p>
            <a:pPr marL="0" indent="0">
              <a:buNone/>
            </a:pPr>
            <a:endParaRPr lang="zh-CN" altLang="en-US" sz="1800" b="1" dirty="0" smtClean="0">
              <a:ea typeface="宋体" charset="-122"/>
            </a:endParaRPr>
          </a:p>
        </p:txBody>
      </p:sp>
      <p:sp>
        <p:nvSpPr>
          <p:cNvPr id="7" name="内容占位符 2"/>
          <p:cNvSpPr txBox="1">
            <a:spLocks/>
          </p:cNvSpPr>
          <p:nvPr/>
        </p:nvSpPr>
        <p:spPr bwMode="auto">
          <a:xfrm>
            <a:off x="251520" y="2348880"/>
            <a:ext cx="8845937" cy="4463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0" indent="0">
              <a:lnSpc>
                <a:spcPct val="120000"/>
              </a:lnSpc>
              <a:spcBef>
                <a:spcPts val="0"/>
              </a:spcBef>
              <a:buFont typeface="Wingdings 2" pitchFamily="18" charset="2"/>
              <a:buNone/>
            </a:pPr>
            <a:r>
              <a:rPr lang="zh-CN" altLang="zh-CN" sz="1800" dirty="0" smtClean="0">
                <a:ea typeface="宋体" charset="-122"/>
                <a:cs typeface="Times New Roman" pitchFamily="18" charset="0"/>
              </a:rPr>
              <a:t>新建一个</a:t>
            </a:r>
            <a:r>
              <a:rPr lang="en-US" altLang="zh-CN" sz="1800" dirty="0" smtClean="0">
                <a:ea typeface="宋体" charset="-122"/>
                <a:cs typeface="Times New Roman" pitchFamily="18" charset="0"/>
              </a:rPr>
              <a:t>Windows</a:t>
            </a:r>
            <a:r>
              <a:rPr lang="zh-CN" altLang="zh-CN" sz="1800" dirty="0" smtClean="0">
                <a:ea typeface="宋体" charset="-122"/>
                <a:cs typeface="Times New Roman" pitchFamily="18" charset="0"/>
              </a:rPr>
              <a:t>窗体应用程序，并在窗体上增加一个按钮（</a:t>
            </a:r>
            <a:r>
              <a:rPr lang="en-US" altLang="zh-CN" sz="1800" dirty="0" smtClean="0">
                <a:ea typeface="宋体" charset="-122"/>
                <a:cs typeface="Times New Roman" pitchFamily="18" charset="0"/>
              </a:rPr>
              <a:t>button1</a:t>
            </a:r>
            <a:r>
              <a:rPr lang="zh-CN" altLang="zh-CN" sz="1800" dirty="0" smtClean="0">
                <a:ea typeface="宋体" charset="-122"/>
                <a:cs typeface="Times New Roman" pitchFamily="18" charset="0"/>
              </a:rPr>
              <a:t>），更改其</a:t>
            </a:r>
            <a:r>
              <a:rPr lang="en-US" altLang="zh-CN" sz="1800" dirty="0" smtClean="0">
                <a:ea typeface="宋体" charset="-122"/>
                <a:cs typeface="Times New Roman" pitchFamily="18" charset="0"/>
              </a:rPr>
              <a:t>Text</a:t>
            </a:r>
            <a:r>
              <a:rPr lang="zh-CN" altLang="zh-CN" sz="1800" dirty="0" smtClean="0">
                <a:ea typeface="宋体" charset="-122"/>
                <a:cs typeface="Times New Roman" pitchFamily="18" charset="0"/>
              </a:rPr>
              <a:t>属性为“绘制图形”，并在</a:t>
            </a:r>
            <a:r>
              <a:rPr lang="en-US" altLang="zh-CN" sz="1800" dirty="0" smtClean="0">
                <a:ea typeface="宋体" charset="-122"/>
                <a:cs typeface="Times New Roman" pitchFamily="18" charset="0"/>
              </a:rPr>
              <a:t>button1</a:t>
            </a:r>
            <a:r>
              <a:rPr lang="zh-CN" altLang="zh-CN" sz="1800" dirty="0" smtClean="0">
                <a:ea typeface="宋体" charset="-122"/>
                <a:cs typeface="Times New Roman" pitchFamily="18" charset="0"/>
              </a:rPr>
              <a:t>的</a:t>
            </a:r>
            <a:r>
              <a:rPr lang="en-US" altLang="zh-CN" sz="1800" dirty="0" smtClean="0">
                <a:ea typeface="宋体" charset="-122"/>
                <a:cs typeface="Times New Roman" pitchFamily="18" charset="0"/>
              </a:rPr>
              <a:t>Click</a:t>
            </a:r>
            <a:r>
              <a:rPr lang="zh-CN" altLang="zh-CN" sz="1800" dirty="0" smtClean="0">
                <a:ea typeface="宋体" charset="-122"/>
                <a:cs typeface="Times New Roman" pitchFamily="18" charset="0"/>
              </a:rPr>
              <a:t>事件中添加如下事件代码：</a:t>
            </a: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 private void button1_Click(object sender, </a:t>
            </a:r>
            <a:r>
              <a:rPr lang="en-US" altLang="zh-CN" sz="1800" dirty="0" err="1" smtClean="0">
                <a:ea typeface="宋体" charset="-122"/>
                <a:cs typeface="Times New Roman" pitchFamily="18" charset="0"/>
              </a:rPr>
              <a:t>EventArgs</a:t>
            </a:r>
            <a:r>
              <a:rPr lang="en-US" altLang="zh-CN" sz="1800" dirty="0" smtClean="0">
                <a:ea typeface="宋体" charset="-122"/>
                <a:cs typeface="Times New Roman" pitchFamily="18" charset="0"/>
              </a:rPr>
              <a:t> e)</a:t>
            </a:r>
            <a:endParaRPr lang="zh-CN" altLang="zh-CN" sz="1800" dirty="0" smtClean="0">
              <a:ea typeface="宋体" charset="-122"/>
              <a:cs typeface="Times New Roman" pitchFamily="18" charset="0"/>
            </a:endParaRP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a:t>
            </a:r>
            <a:endParaRPr lang="zh-CN" altLang="zh-CN" sz="1800" dirty="0" smtClean="0">
              <a:ea typeface="宋体" charset="-122"/>
              <a:cs typeface="Times New Roman" pitchFamily="18" charset="0"/>
            </a:endParaRPr>
          </a:p>
          <a:p>
            <a:pPr marL="366713" lvl="1" indent="0">
              <a:lnSpc>
                <a:spcPct val="120000"/>
              </a:lnSpc>
              <a:spcBef>
                <a:spcPts val="0"/>
              </a:spcBef>
              <a:buFont typeface="Wingdings 2" pitchFamily="18" charset="2"/>
              <a:buNone/>
            </a:pPr>
            <a:r>
              <a:rPr lang="en-US" altLang="zh-CN" sz="1800" dirty="0" smtClean="0">
                <a:ea typeface="宋体" charset="-122"/>
                <a:cs typeface="Times New Roman" pitchFamily="18" charset="0"/>
              </a:rPr>
              <a:t>Graphics g;</a:t>
            </a:r>
            <a:endParaRPr lang="zh-CN" altLang="zh-CN" sz="1800" dirty="0" smtClean="0">
              <a:ea typeface="宋体" charset="-122"/>
              <a:cs typeface="Times New Roman" pitchFamily="18" charset="0"/>
            </a:endParaRPr>
          </a:p>
          <a:p>
            <a:pPr marL="366713" lvl="1" indent="0">
              <a:lnSpc>
                <a:spcPct val="120000"/>
              </a:lnSpc>
              <a:spcBef>
                <a:spcPts val="0"/>
              </a:spcBef>
              <a:buFont typeface="Wingdings 2" pitchFamily="18" charset="2"/>
              <a:buNone/>
            </a:pPr>
            <a:r>
              <a:rPr lang="en-US" altLang="zh-CN" sz="1800" dirty="0" smtClean="0">
                <a:ea typeface="宋体" charset="-122"/>
                <a:cs typeface="Times New Roman" pitchFamily="18" charset="0"/>
              </a:rPr>
              <a:t>g = </a:t>
            </a:r>
            <a:r>
              <a:rPr lang="en-US" altLang="zh-CN" sz="1800" dirty="0" err="1" smtClean="0">
                <a:ea typeface="宋体" charset="-122"/>
                <a:cs typeface="Times New Roman" pitchFamily="18" charset="0"/>
              </a:rPr>
              <a:t>this.CreateGraphics</a:t>
            </a:r>
            <a:r>
              <a:rPr lang="en-US" altLang="zh-CN" sz="1800" dirty="0" smtClean="0">
                <a:ea typeface="宋体" charset="-122"/>
                <a:cs typeface="Times New Roman" pitchFamily="18" charset="0"/>
              </a:rPr>
              <a:t>();</a:t>
            </a:r>
            <a:endParaRPr lang="zh-CN" altLang="zh-CN" sz="1800" dirty="0" smtClean="0">
              <a:ea typeface="宋体" charset="-122"/>
              <a:cs typeface="Times New Roman" pitchFamily="18" charset="0"/>
            </a:endParaRPr>
          </a:p>
          <a:p>
            <a:pPr marL="366713" lvl="1" indent="0">
              <a:lnSpc>
                <a:spcPct val="120000"/>
              </a:lnSpc>
              <a:spcBef>
                <a:spcPts val="0"/>
              </a:spcBef>
              <a:buFont typeface="Wingdings 2" pitchFamily="18" charset="2"/>
              <a:buNone/>
            </a:pPr>
            <a:r>
              <a:rPr lang="en-US" altLang="zh-CN" sz="1800" dirty="0" err="1" smtClean="0">
                <a:ea typeface="宋体" charset="-122"/>
                <a:cs typeface="Times New Roman" pitchFamily="18" charset="0"/>
              </a:rPr>
              <a:t>SolidBrush</a:t>
            </a:r>
            <a:r>
              <a:rPr lang="en-US" altLang="zh-CN" sz="1800" dirty="0" smtClean="0">
                <a:ea typeface="宋体" charset="-122"/>
                <a:cs typeface="Times New Roman" pitchFamily="18" charset="0"/>
              </a:rPr>
              <a:t> </a:t>
            </a:r>
            <a:r>
              <a:rPr lang="en-US" altLang="zh-CN" sz="1800" dirty="0" err="1" smtClean="0">
                <a:ea typeface="宋体" charset="-122"/>
                <a:cs typeface="Times New Roman" pitchFamily="18" charset="0"/>
              </a:rPr>
              <a:t>mybru</a:t>
            </a:r>
            <a:r>
              <a:rPr lang="en-US" altLang="zh-CN" sz="1800" dirty="0" smtClean="0">
                <a:ea typeface="宋体" charset="-122"/>
                <a:cs typeface="Times New Roman" pitchFamily="18" charset="0"/>
              </a:rPr>
              <a:t> = new </a:t>
            </a:r>
            <a:r>
              <a:rPr lang="en-US" altLang="zh-CN" sz="1800" dirty="0" err="1" smtClean="0">
                <a:ea typeface="宋体" charset="-122"/>
                <a:cs typeface="Times New Roman" pitchFamily="18" charset="0"/>
              </a:rPr>
              <a:t>SolidBrush</a:t>
            </a:r>
            <a:r>
              <a:rPr lang="en-US" altLang="zh-CN" sz="1800" dirty="0" smtClean="0">
                <a:ea typeface="宋体" charset="-122"/>
                <a:cs typeface="Times New Roman" pitchFamily="18" charset="0"/>
              </a:rPr>
              <a:t>(</a:t>
            </a:r>
            <a:r>
              <a:rPr lang="en-US" altLang="zh-CN" sz="1800" dirty="0" err="1" smtClean="0">
                <a:ea typeface="宋体" charset="-122"/>
                <a:cs typeface="Times New Roman" pitchFamily="18" charset="0"/>
              </a:rPr>
              <a:t>Color.Red</a:t>
            </a:r>
            <a:r>
              <a:rPr lang="en-US" altLang="zh-CN" sz="1800" dirty="0" smtClean="0">
                <a:ea typeface="宋体" charset="-122"/>
                <a:cs typeface="Times New Roman" pitchFamily="18" charset="0"/>
              </a:rPr>
              <a:t>); // </a:t>
            </a:r>
            <a:r>
              <a:rPr lang="zh-CN" altLang="zh-CN" sz="1800" dirty="0" smtClean="0">
                <a:ea typeface="宋体" charset="-122"/>
                <a:cs typeface="Times New Roman" pitchFamily="18" charset="0"/>
              </a:rPr>
              <a:t>定义红色画刷</a:t>
            </a:r>
          </a:p>
          <a:p>
            <a:pPr marL="366713" lvl="1" indent="0">
              <a:lnSpc>
                <a:spcPct val="120000"/>
              </a:lnSpc>
              <a:spcBef>
                <a:spcPts val="0"/>
              </a:spcBef>
              <a:buFont typeface="Wingdings 2" pitchFamily="18" charset="2"/>
              <a:buNone/>
            </a:pPr>
            <a:r>
              <a:rPr lang="en-US" altLang="zh-CN" sz="1800" dirty="0" err="1" smtClean="0">
                <a:ea typeface="宋体" charset="-122"/>
                <a:cs typeface="Times New Roman" pitchFamily="18" charset="0"/>
              </a:rPr>
              <a:t>g.FillEllipse</a:t>
            </a:r>
            <a:r>
              <a:rPr lang="en-US" altLang="zh-CN" sz="1800" dirty="0" smtClean="0">
                <a:ea typeface="宋体" charset="-122"/>
                <a:cs typeface="Times New Roman" pitchFamily="18" charset="0"/>
              </a:rPr>
              <a:t>(</a:t>
            </a:r>
            <a:r>
              <a:rPr lang="en-US" altLang="zh-CN" sz="1800" dirty="0" err="1" smtClean="0">
                <a:ea typeface="宋体" charset="-122"/>
                <a:cs typeface="Times New Roman" pitchFamily="18" charset="0"/>
              </a:rPr>
              <a:t>mybru</a:t>
            </a:r>
            <a:r>
              <a:rPr lang="en-US" altLang="zh-CN" sz="1800" dirty="0" smtClean="0">
                <a:ea typeface="宋体" charset="-122"/>
                <a:cs typeface="Times New Roman" pitchFamily="18" charset="0"/>
              </a:rPr>
              <a:t>, </a:t>
            </a:r>
            <a:r>
              <a:rPr lang="en-US" altLang="zh-CN" sz="1800" dirty="0" err="1" smtClean="0">
                <a:ea typeface="宋体" charset="-122"/>
                <a:cs typeface="Times New Roman" pitchFamily="18" charset="0"/>
              </a:rPr>
              <a:t>this.ClientRectangle</a:t>
            </a:r>
            <a:r>
              <a:rPr lang="en-US" altLang="zh-CN" sz="1800" dirty="0" smtClean="0">
                <a:ea typeface="宋体" charset="-122"/>
                <a:cs typeface="Times New Roman" pitchFamily="18" charset="0"/>
              </a:rPr>
              <a:t>);            //</a:t>
            </a:r>
            <a:r>
              <a:rPr lang="zh-CN" altLang="zh-CN" sz="1800" dirty="0" smtClean="0">
                <a:ea typeface="宋体" charset="-122"/>
                <a:cs typeface="Times New Roman" pitchFamily="18" charset="0"/>
              </a:rPr>
              <a:t>绘制一个椭圆，外接矩形为窗体</a:t>
            </a:r>
          </a:p>
          <a:p>
            <a:pPr marL="366713" lvl="1" indent="0">
              <a:lnSpc>
                <a:spcPct val="120000"/>
              </a:lnSpc>
              <a:spcBef>
                <a:spcPts val="0"/>
              </a:spcBef>
              <a:buFont typeface="Wingdings 2" pitchFamily="18" charset="2"/>
              <a:buNone/>
            </a:pPr>
            <a:r>
              <a:rPr lang="en-US" altLang="zh-CN" sz="1800" dirty="0" err="1" smtClean="0">
                <a:ea typeface="宋体" charset="-122"/>
                <a:cs typeface="Times New Roman" pitchFamily="18" charset="0"/>
              </a:rPr>
              <a:t>SolidBrush</a:t>
            </a:r>
            <a:r>
              <a:rPr lang="en-US" altLang="zh-CN" sz="1800" dirty="0" smtClean="0">
                <a:ea typeface="宋体" charset="-122"/>
                <a:cs typeface="Times New Roman" pitchFamily="18" charset="0"/>
              </a:rPr>
              <a:t> mybru1=new </a:t>
            </a:r>
            <a:r>
              <a:rPr lang="en-US" altLang="zh-CN" sz="1800" dirty="0" err="1" smtClean="0">
                <a:ea typeface="宋体" charset="-122"/>
                <a:cs typeface="Times New Roman" pitchFamily="18" charset="0"/>
              </a:rPr>
              <a:t>SolidBrush</a:t>
            </a:r>
            <a:r>
              <a:rPr lang="en-US" altLang="zh-CN" sz="1800" dirty="0" smtClean="0">
                <a:ea typeface="宋体" charset="-122"/>
                <a:cs typeface="Times New Roman" pitchFamily="18" charset="0"/>
              </a:rPr>
              <a:t> (</a:t>
            </a:r>
            <a:r>
              <a:rPr lang="en-US" altLang="zh-CN" sz="1800" dirty="0" err="1" smtClean="0">
                <a:ea typeface="宋体" charset="-122"/>
                <a:cs typeface="Times New Roman" pitchFamily="18" charset="0"/>
              </a:rPr>
              <a:t>Color.YellowGreen</a:t>
            </a:r>
            <a:r>
              <a:rPr lang="en-US" altLang="zh-CN" sz="1800" dirty="0" smtClean="0">
                <a:ea typeface="宋体" charset="-122"/>
                <a:cs typeface="Times New Roman" pitchFamily="18" charset="0"/>
              </a:rPr>
              <a:t>  );  //</a:t>
            </a:r>
            <a:r>
              <a:rPr lang="zh-CN" altLang="zh-CN" sz="1800" dirty="0" smtClean="0">
                <a:ea typeface="宋体" charset="-122"/>
                <a:cs typeface="Times New Roman" pitchFamily="18" charset="0"/>
              </a:rPr>
              <a:t>定义黄绿色画刷</a:t>
            </a:r>
          </a:p>
          <a:p>
            <a:pPr marL="366713" lvl="1" indent="0">
              <a:lnSpc>
                <a:spcPct val="120000"/>
              </a:lnSpc>
              <a:spcBef>
                <a:spcPts val="0"/>
              </a:spcBef>
              <a:buFont typeface="Wingdings 2" pitchFamily="18" charset="2"/>
              <a:buNone/>
            </a:pPr>
            <a:r>
              <a:rPr lang="en-US" altLang="zh-CN" sz="1800" dirty="0" smtClean="0">
                <a:ea typeface="宋体" charset="-122"/>
                <a:cs typeface="Times New Roman" pitchFamily="18" charset="0"/>
              </a:rPr>
              <a:t>Rectangle </a:t>
            </a:r>
            <a:r>
              <a:rPr lang="en-US" altLang="zh-CN" sz="1800" dirty="0" err="1" smtClean="0">
                <a:ea typeface="宋体" charset="-122"/>
                <a:cs typeface="Times New Roman" pitchFamily="18" charset="0"/>
              </a:rPr>
              <a:t>rect</a:t>
            </a:r>
            <a:r>
              <a:rPr lang="en-US" altLang="zh-CN" sz="1800" dirty="0" smtClean="0">
                <a:ea typeface="宋体" charset="-122"/>
                <a:cs typeface="Times New Roman" pitchFamily="18" charset="0"/>
              </a:rPr>
              <a:t>=new Rectangle (0,0,100,100 );</a:t>
            </a:r>
            <a:endParaRPr lang="zh-CN" altLang="zh-CN" sz="1800" dirty="0" smtClean="0">
              <a:ea typeface="宋体" charset="-122"/>
              <a:cs typeface="Times New Roman" pitchFamily="18" charset="0"/>
            </a:endParaRPr>
          </a:p>
          <a:p>
            <a:pPr marL="366713" lvl="1" indent="0">
              <a:lnSpc>
                <a:spcPct val="120000"/>
              </a:lnSpc>
              <a:spcBef>
                <a:spcPts val="0"/>
              </a:spcBef>
              <a:buFont typeface="Wingdings 2" pitchFamily="18" charset="2"/>
              <a:buNone/>
            </a:pPr>
            <a:r>
              <a:rPr lang="en-US" altLang="zh-CN" sz="1800" dirty="0" smtClean="0">
                <a:ea typeface="宋体" charset="-122"/>
                <a:cs typeface="Times New Roman" pitchFamily="18" charset="0"/>
              </a:rPr>
              <a:t>//</a:t>
            </a:r>
            <a:r>
              <a:rPr lang="zh-CN" altLang="zh-CN" sz="1800" dirty="0" smtClean="0">
                <a:ea typeface="宋体" charset="-122"/>
                <a:cs typeface="Times New Roman" pitchFamily="18" charset="0"/>
              </a:rPr>
              <a:t>绘制椭圆，左上角位于</a:t>
            </a:r>
            <a:r>
              <a:rPr lang="en-US" altLang="zh-CN" sz="1800" dirty="0" smtClean="0">
                <a:ea typeface="宋体" charset="-122"/>
                <a:cs typeface="Times New Roman" pitchFamily="18" charset="0"/>
              </a:rPr>
              <a:t>(0,0</a:t>
            </a:r>
            <a:r>
              <a:rPr lang="en-US" altLang="zh-CN" sz="1800" dirty="0">
                <a:cs typeface="Times New Roman" pitchFamily="18" charset="0"/>
              </a:rPr>
              <a:t>)</a:t>
            </a:r>
            <a:r>
              <a:rPr lang="zh-CN" altLang="zh-CN" sz="1800" dirty="0" smtClean="0">
                <a:ea typeface="宋体" charset="-122"/>
                <a:cs typeface="Times New Roman" pitchFamily="18" charset="0"/>
              </a:rPr>
              <a:t>，高度和宽度均为</a:t>
            </a:r>
            <a:r>
              <a:rPr lang="en-US" altLang="zh-CN" sz="1800" dirty="0" smtClean="0">
                <a:ea typeface="宋体" charset="-122"/>
                <a:cs typeface="Times New Roman" pitchFamily="18" charset="0"/>
              </a:rPr>
              <a:t>100</a:t>
            </a:r>
            <a:endParaRPr lang="zh-CN" altLang="zh-CN" sz="1800" dirty="0" smtClean="0">
              <a:ea typeface="宋体" charset="-122"/>
              <a:cs typeface="Times New Roman" pitchFamily="18" charset="0"/>
            </a:endParaRPr>
          </a:p>
          <a:p>
            <a:pPr marL="366713" lvl="1" indent="0">
              <a:lnSpc>
                <a:spcPct val="120000"/>
              </a:lnSpc>
              <a:spcBef>
                <a:spcPts val="0"/>
              </a:spcBef>
              <a:buFont typeface="Wingdings 2" pitchFamily="18" charset="2"/>
              <a:buNone/>
            </a:pPr>
            <a:r>
              <a:rPr lang="en-US" altLang="zh-CN" sz="1800" dirty="0" err="1" smtClean="0">
                <a:ea typeface="宋体" charset="-122"/>
                <a:cs typeface="Times New Roman" pitchFamily="18" charset="0"/>
              </a:rPr>
              <a:t>g.FillRectangle</a:t>
            </a:r>
            <a:r>
              <a:rPr lang="en-US" altLang="zh-CN" sz="1800" dirty="0" smtClean="0">
                <a:ea typeface="宋体" charset="-122"/>
                <a:cs typeface="Times New Roman" pitchFamily="18" charset="0"/>
              </a:rPr>
              <a:t>(mybru1, </a:t>
            </a:r>
            <a:r>
              <a:rPr lang="en-US" altLang="zh-CN" sz="1800" dirty="0" err="1" smtClean="0">
                <a:ea typeface="宋体" charset="-122"/>
                <a:cs typeface="Times New Roman" pitchFamily="18" charset="0"/>
              </a:rPr>
              <a:t>rect</a:t>
            </a:r>
            <a:r>
              <a:rPr lang="en-US" altLang="zh-CN" sz="1800" dirty="0" smtClean="0">
                <a:ea typeface="宋体" charset="-122"/>
                <a:cs typeface="Times New Roman" pitchFamily="18" charset="0"/>
              </a:rPr>
              <a:t>);</a:t>
            </a:r>
            <a:endParaRPr lang="zh-CN" altLang="zh-CN" sz="1800" dirty="0" smtClean="0">
              <a:ea typeface="宋体" charset="-122"/>
              <a:cs typeface="Times New Roman" pitchFamily="18" charset="0"/>
            </a:endParaRP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a:t>
            </a:r>
            <a:endParaRPr lang="zh-CN" altLang="zh-CN" sz="1800" dirty="0" smtClean="0">
              <a:ea typeface="宋体" charset="-122"/>
              <a:cs typeface="Times New Roman" pitchFamily="18" charset="0"/>
            </a:endParaRPr>
          </a:p>
          <a:p>
            <a:pPr marL="0" indent="0">
              <a:lnSpc>
                <a:spcPct val="120000"/>
              </a:lnSpc>
            </a:pPr>
            <a:endParaRPr lang="zh-CN" altLang="en-US" sz="1800" b="1" dirty="0" smtClean="0">
              <a:ea typeface="宋体" charset="-122"/>
            </a:endParaRPr>
          </a:p>
        </p:txBody>
      </p:sp>
      <p:pic>
        <p:nvPicPr>
          <p:cNvPr id="8" name="图片 7" descr="C:\Users\Administrator\AppData\Roaming\Tencent\Users\4357001\QQ\WinTemp\RichOle\1WZ)V(VI}M1_1K`OE}MCQLW.jpg"/>
          <p:cNvPicPr/>
          <p:nvPr/>
        </p:nvPicPr>
        <p:blipFill>
          <a:blip r:embed="rId2">
            <a:extLst>
              <a:ext uri="{28A0092B-C50C-407E-A947-70E740481C1C}">
                <a14:useLocalDpi xmlns:a14="http://schemas.microsoft.com/office/drawing/2010/main" val="0"/>
              </a:ext>
            </a:extLst>
          </a:blip>
          <a:srcRect/>
          <a:stretch>
            <a:fillRect/>
          </a:stretch>
        </p:blipFill>
        <p:spPr bwMode="auto">
          <a:xfrm>
            <a:off x="6250369" y="1340768"/>
            <a:ext cx="2858135" cy="285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32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11.3 </a:t>
            </a:r>
            <a:r>
              <a:rPr lang="zh-CN" altLang="en-US" dirty="0" smtClean="0"/>
              <a:t>填充</a:t>
            </a:r>
            <a:r>
              <a:rPr lang="zh-CN" altLang="zh-CN" dirty="0" smtClean="0"/>
              <a:t>图形</a:t>
            </a:r>
            <a:endParaRPr lang="zh-CN" altLang="en-US" dirty="0" smtClean="0"/>
          </a:p>
        </p:txBody>
      </p:sp>
      <p:sp>
        <p:nvSpPr>
          <p:cNvPr id="2" name="TextBox 1"/>
          <p:cNvSpPr txBox="1"/>
          <p:nvPr/>
        </p:nvSpPr>
        <p:spPr>
          <a:xfrm>
            <a:off x="251520" y="1196752"/>
            <a:ext cx="5832648" cy="523220"/>
          </a:xfrm>
          <a:prstGeom prst="rect">
            <a:avLst/>
          </a:prstGeom>
          <a:noFill/>
        </p:spPr>
        <p:txBody>
          <a:bodyPr wrap="square" rtlCol="0">
            <a:spAutoFit/>
          </a:bodyPr>
          <a:lstStyle/>
          <a:p>
            <a:r>
              <a:rPr lang="en-US" altLang="zh-CN" sz="2800" dirty="0" smtClean="0">
                <a:latin typeface="+mn-lt"/>
              </a:rPr>
              <a:t>11.3.2 </a:t>
            </a:r>
            <a:r>
              <a:rPr lang="en-US" altLang="zh-CN" sz="2800" dirty="0" err="1" smtClean="0">
                <a:latin typeface="+mn-lt"/>
              </a:rPr>
              <a:t>HatchBrush</a:t>
            </a:r>
            <a:r>
              <a:rPr lang="zh-CN" altLang="en-US" sz="2800" dirty="0" smtClean="0">
                <a:latin typeface="+mn-lt"/>
              </a:rPr>
              <a:t>（阴影画刷）</a:t>
            </a:r>
            <a:endParaRPr lang="zh-CN" altLang="en-US" sz="2800" dirty="0">
              <a:latin typeface="+mn-lt"/>
            </a:endParaRPr>
          </a:p>
        </p:txBody>
      </p:sp>
      <p:sp>
        <p:nvSpPr>
          <p:cNvPr id="7" name="内容占位符 2"/>
          <p:cNvSpPr txBox="1">
            <a:spLocks/>
          </p:cNvSpPr>
          <p:nvPr/>
        </p:nvSpPr>
        <p:spPr bwMode="auto">
          <a:xfrm>
            <a:off x="251520" y="1988840"/>
            <a:ext cx="884593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以从大量预设的图案（横线、竖线、斜线等）中选择绘制时需要使用的图案。</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构造函数：</a:t>
            </a: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(1)  </a:t>
            </a:r>
            <a:r>
              <a:rPr lang="en-US" altLang="zh-CN" sz="1800" dirty="0" err="1" smtClean="0">
                <a:ea typeface="宋体" charset="-122"/>
                <a:cs typeface="Times New Roman" pitchFamily="18" charset="0"/>
              </a:rPr>
              <a:t>HatchBrush</a:t>
            </a:r>
            <a:r>
              <a:rPr lang="en-US" altLang="zh-CN" sz="1800" dirty="0" smtClean="0">
                <a:ea typeface="宋体" charset="-122"/>
                <a:cs typeface="Times New Roman" pitchFamily="18" charset="0"/>
              </a:rPr>
              <a:t> hbru1 = new </a:t>
            </a:r>
            <a:r>
              <a:rPr lang="en-US" altLang="zh-CN" sz="1800" dirty="0" err="1" smtClean="0">
                <a:ea typeface="宋体" charset="-122"/>
                <a:cs typeface="Times New Roman" pitchFamily="18" charset="0"/>
              </a:rPr>
              <a:t>HatchBrush</a:t>
            </a:r>
            <a:r>
              <a:rPr lang="en-US" altLang="zh-CN" sz="1800" dirty="0" smtClean="0">
                <a:ea typeface="宋体" charset="-122"/>
                <a:cs typeface="Times New Roman" pitchFamily="18" charset="0"/>
              </a:rPr>
              <a:t>(</a:t>
            </a:r>
            <a:r>
              <a:rPr lang="en-US" altLang="zh-CN" sz="1800" dirty="0" err="1" smtClean="0">
                <a:ea typeface="宋体" charset="-122"/>
                <a:cs typeface="Times New Roman" pitchFamily="18" charset="0"/>
              </a:rPr>
              <a:t>HatchStyle.Cross</a:t>
            </a:r>
            <a:r>
              <a:rPr lang="en-US" altLang="zh-CN" sz="1800" dirty="0" smtClean="0">
                <a:ea typeface="宋体" charset="-122"/>
                <a:cs typeface="Times New Roman" pitchFamily="18" charset="0"/>
              </a:rPr>
              <a:t>, </a:t>
            </a:r>
            <a:r>
              <a:rPr lang="en-US" altLang="zh-CN" sz="1800" dirty="0" err="1" smtClean="0">
                <a:ea typeface="宋体" charset="-122"/>
                <a:cs typeface="Times New Roman" pitchFamily="18" charset="0"/>
              </a:rPr>
              <a:t>Color.Blue</a:t>
            </a:r>
            <a:r>
              <a:rPr lang="en-US" altLang="zh-CN" sz="1800" dirty="0" smtClean="0">
                <a:ea typeface="宋体" charset="-122"/>
                <a:cs typeface="Times New Roman" pitchFamily="18" charset="0"/>
              </a:rPr>
              <a:t>);</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说明：定义一个阴影画刷：样式为交叉线，线条颜色为蓝色，背景为黑色。</a:t>
            </a: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(2)  </a:t>
            </a:r>
            <a:r>
              <a:rPr lang="en-US" altLang="zh-CN" sz="1800" dirty="0" err="1" smtClean="0">
                <a:ea typeface="宋体" charset="-122"/>
                <a:cs typeface="Times New Roman" pitchFamily="18" charset="0"/>
              </a:rPr>
              <a:t>HatchBrush</a:t>
            </a:r>
            <a:r>
              <a:rPr lang="en-US" altLang="zh-CN" sz="1800" dirty="0" smtClean="0">
                <a:ea typeface="宋体" charset="-122"/>
                <a:cs typeface="Times New Roman" pitchFamily="18" charset="0"/>
              </a:rPr>
              <a:t> hbru2 = new </a:t>
            </a:r>
            <a:r>
              <a:rPr lang="en-US" altLang="zh-CN" sz="1800" dirty="0" err="1" smtClean="0">
                <a:ea typeface="宋体" charset="-122"/>
                <a:cs typeface="Times New Roman" pitchFamily="18" charset="0"/>
              </a:rPr>
              <a:t>HatchBrush</a:t>
            </a:r>
            <a:r>
              <a:rPr lang="en-US" altLang="zh-CN" sz="1800" dirty="0" smtClean="0">
                <a:ea typeface="宋体" charset="-122"/>
                <a:cs typeface="Times New Roman" pitchFamily="18" charset="0"/>
              </a:rPr>
              <a:t>(</a:t>
            </a:r>
            <a:r>
              <a:rPr lang="en-US" altLang="zh-CN" sz="1800" dirty="0" err="1" smtClean="0">
                <a:ea typeface="宋体" charset="-122"/>
                <a:cs typeface="Times New Roman" pitchFamily="18" charset="0"/>
              </a:rPr>
              <a:t>HatchStyle.Horizontal</a:t>
            </a:r>
            <a:r>
              <a:rPr lang="en-US" altLang="zh-CN" sz="1800" dirty="0" smtClean="0">
                <a:ea typeface="宋体" charset="-122"/>
                <a:cs typeface="Times New Roman" pitchFamily="18" charset="0"/>
              </a:rPr>
              <a:t>, </a:t>
            </a:r>
            <a:r>
              <a:rPr lang="en-US" altLang="zh-CN" sz="1800" dirty="0" err="1" smtClean="0">
                <a:ea typeface="宋体" charset="-122"/>
                <a:cs typeface="Times New Roman" pitchFamily="18" charset="0"/>
              </a:rPr>
              <a:t>Color.Red</a:t>
            </a:r>
            <a:r>
              <a:rPr lang="en-US" altLang="zh-CN" sz="1800" dirty="0" smtClean="0">
                <a:ea typeface="宋体" charset="-122"/>
                <a:cs typeface="Times New Roman" pitchFamily="18" charset="0"/>
              </a:rPr>
              <a:t>, </a:t>
            </a:r>
            <a:r>
              <a:rPr lang="en-US" altLang="zh-CN" sz="1800" dirty="0" err="1" smtClean="0">
                <a:ea typeface="宋体" charset="-122"/>
                <a:cs typeface="Times New Roman" pitchFamily="18" charset="0"/>
              </a:rPr>
              <a:t>Color.Yellow</a:t>
            </a:r>
            <a:r>
              <a:rPr lang="en-US" altLang="zh-CN" sz="1800" dirty="0" smtClean="0">
                <a:ea typeface="宋体" charset="-122"/>
                <a:cs typeface="Times New Roman" pitchFamily="18" charset="0"/>
              </a:rPr>
              <a:t>);</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说明：定义一个阴影画刷：样式为水平直线，线条颜色为红色，背景颜色为黄色。</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阴影画刷的样式很多，常用的有</a:t>
            </a:r>
            <a:r>
              <a:rPr lang="en-US" altLang="zh-CN" sz="1800" dirty="0" smtClean="0">
                <a:ea typeface="宋体" charset="-122"/>
                <a:cs typeface="Times New Roman" pitchFamily="18" charset="0"/>
              </a:rPr>
              <a:t>Horizontal</a:t>
            </a:r>
            <a:r>
              <a:rPr lang="zh-CN" altLang="en-US" sz="1800" dirty="0" smtClean="0">
                <a:ea typeface="宋体" charset="-122"/>
                <a:cs typeface="Times New Roman" pitchFamily="18" charset="0"/>
              </a:rPr>
              <a:t>（水平线）、</a:t>
            </a:r>
            <a:r>
              <a:rPr lang="en-US" altLang="zh-CN" sz="1800" dirty="0" smtClean="0">
                <a:ea typeface="宋体" charset="-122"/>
                <a:cs typeface="Times New Roman" pitchFamily="18" charset="0"/>
              </a:rPr>
              <a:t>Vertical</a:t>
            </a:r>
            <a:r>
              <a:rPr lang="zh-CN" altLang="en-US" sz="1800" dirty="0" smtClean="0">
                <a:ea typeface="宋体" charset="-122"/>
                <a:cs typeface="Times New Roman" pitchFamily="18" charset="0"/>
              </a:rPr>
              <a:t>（垂直线）、</a:t>
            </a:r>
            <a:r>
              <a:rPr lang="en-US" altLang="zh-CN" sz="1800" dirty="0" smtClean="0">
                <a:ea typeface="宋体" charset="-122"/>
                <a:cs typeface="Times New Roman" pitchFamily="18" charset="0"/>
              </a:rPr>
              <a:t>Cross</a:t>
            </a:r>
            <a:r>
              <a:rPr lang="zh-CN" altLang="en-US" sz="1800" dirty="0" smtClean="0">
                <a:ea typeface="宋体" charset="-122"/>
                <a:cs typeface="Times New Roman" pitchFamily="18" charset="0"/>
              </a:rPr>
              <a:t>（交叉线）、</a:t>
            </a:r>
            <a:r>
              <a:rPr lang="en-US" altLang="zh-CN" sz="1800" dirty="0" smtClean="0">
                <a:ea typeface="宋体" charset="-122"/>
                <a:cs typeface="Times New Roman" pitchFamily="18" charset="0"/>
              </a:rPr>
              <a:t>Wave</a:t>
            </a:r>
            <a:r>
              <a:rPr lang="zh-CN" altLang="en-US" sz="1800" dirty="0" smtClean="0">
                <a:ea typeface="宋体" charset="-122"/>
                <a:cs typeface="Times New Roman" pitchFamily="18" charset="0"/>
              </a:rPr>
              <a:t>（波浪形）、</a:t>
            </a:r>
            <a:r>
              <a:rPr lang="en-US" altLang="zh-CN" sz="1800" dirty="0" err="1" smtClean="0">
                <a:ea typeface="宋体" charset="-122"/>
                <a:cs typeface="Times New Roman" pitchFamily="18" charset="0"/>
              </a:rPr>
              <a:t>LargeGrid</a:t>
            </a:r>
            <a:r>
              <a:rPr lang="zh-CN" altLang="en-US" sz="1800" dirty="0" smtClean="0">
                <a:ea typeface="宋体" charset="-122"/>
                <a:cs typeface="Times New Roman" pitchFamily="18" charset="0"/>
              </a:rPr>
              <a:t>（大网格线）、</a:t>
            </a:r>
            <a:r>
              <a:rPr lang="en-US" altLang="zh-CN" sz="1800" dirty="0" err="1" smtClean="0">
                <a:ea typeface="宋体" charset="-122"/>
                <a:cs typeface="Times New Roman" pitchFamily="18" charset="0"/>
              </a:rPr>
              <a:t>SmallGrid</a:t>
            </a:r>
            <a:r>
              <a:rPr lang="zh-CN" altLang="en-US" sz="1800" dirty="0" smtClean="0">
                <a:ea typeface="宋体" charset="-122"/>
                <a:cs typeface="Times New Roman" pitchFamily="18" charset="0"/>
              </a:rPr>
              <a:t>（小网格线）</a:t>
            </a:r>
          </a:p>
          <a:p>
            <a:pPr marL="0" indent="0">
              <a:lnSpc>
                <a:spcPct val="120000"/>
              </a:lnSpc>
            </a:pPr>
            <a:endParaRPr lang="zh-CN" altLang="en-US" sz="1800" b="1" dirty="0" smtClean="0">
              <a:ea typeface="宋体" charset="-122"/>
            </a:endParaRPr>
          </a:p>
        </p:txBody>
      </p:sp>
      <p:sp>
        <p:nvSpPr>
          <p:cNvPr id="4" name="TextBox 3"/>
          <p:cNvSpPr txBox="1"/>
          <p:nvPr/>
        </p:nvSpPr>
        <p:spPr>
          <a:xfrm>
            <a:off x="179512" y="5229200"/>
            <a:ext cx="3744416" cy="448071"/>
          </a:xfrm>
          <a:prstGeom prst="rect">
            <a:avLst/>
          </a:prstGeom>
          <a:noFill/>
        </p:spPr>
        <p:txBody>
          <a:bodyPr wrap="square" rtlCol="0">
            <a:spAutoFit/>
          </a:bodyPr>
          <a:lstStyle/>
          <a:p>
            <a:pPr>
              <a:lnSpc>
                <a:spcPct val="130000"/>
              </a:lnSpc>
              <a:spcBef>
                <a:spcPct val="20000"/>
              </a:spcBef>
            </a:pPr>
            <a:r>
              <a:rPr lang="zh-CN" altLang="zh-CN" sz="2000" b="1" dirty="0">
                <a:solidFill>
                  <a:srgbClr val="FF00FF"/>
                </a:solidFill>
                <a:latin typeface="+mn-lt"/>
                <a:cs typeface="Times New Roman" pitchFamily="18" charset="0"/>
              </a:rPr>
              <a:t>【例</a:t>
            </a:r>
            <a:r>
              <a:rPr lang="en-US" altLang="zh-CN" sz="2000" b="1" dirty="0">
                <a:solidFill>
                  <a:srgbClr val="FF00FF"/>
                </a:solidFill>
                <a:latin typeface="+mn-lt"/>
                <a:cs typeface="Times New Roman" pitchFamily="18" charset="0"/>
              </a:rPr>
              <a:t>12-3</a:t>
            </a:r>
            <a:r>
              <a:rPr lang="zh-CN" altLang="zh-CN" sz="2000" b="1" dirty="0">
                <a:solidFill>
                  <a:srgbClr val="FF00FF"/>
                </a:solidFill>
                <a:latin typeface="+mn-lt"/>
                <a:cs typeface="Times New Roman" pitchFamily="18" charset="0"/>
              </a:rPr>
              <a:t>】</a:t>
            </a:r>
            <a:r>
              <a:rPr lang="zh-CN" altLang="zh-CN" sz="2000" dirty="0">
                <a:solidFill>
                  <a:srgbClr val="FF00FF"/>
                </a:solidFill>
                <a:latin typeface="+mn-lt"/>
                <a:cs typeface="Times New Roman" pitchFamily="18" charset="0"/>
              </a:rPr>
              <a:t>阴影画刷的使用</a:t>
            </a:r>
            <a:endParaRPr lang="zh-CN" altLang="en-US" sz="2000" dirty="0">
              <a:solidFill>
                <a:srgbClr val="FF00FF"/>
              </a:solidFill>
              <a:latin typeface="+mn-lt"/>
              <a:cs typeface="Times New Roman" pitchFamily="18" charset="0"/>
            </a:endParaRPr>
          </a:p>
        </p:txBody>
      </p:sp>
      <p:sp>
        <p:nvSpPr>
          <p:cNvPr id="9" name="内容占位符 2"/>
          <p:cNvSpPr>
            <a:spLocks noGrp="1"/>
          </p:cNvSpPr>
          <p:nvPr>
            <p:ph idx="1"/>
          </p:nvPr>
        </p:nvSpPr>
        <p:spPr>
          <a:xfrm>
            <a:off x="323528" y="1268759"/>
            <a:ext cx="8424936" cy="3672000"/>
          </a:xfrm>
          <a:solidFill>
            <a:schemeClr val="bg1">
              <a:lumMod val="85000"/>
            </a:schemeClr>
          </a:solidFill>
        </p:spPr>
        <p:txBody>
          <a:bodyPr/>
          <a:lstStyle/>
          <a:p>
            <a:pPr marL="360000">
              <a:spcBef>
                <a:spcPts val="600"/>
              </a:spcBef>
              <a:buFont typeface="Wingdings 2" pitchFamily="18" charset="2"/>
              <a:buNone/>
            </a:pPr>
            <a:r>
              <a:rPr lang="en-US" altLang="zh-CN" sz="1400" b="1" dirty="0" smtClean="0">
                <a:ea typeface="宋体" charset="-122"/>
              </a:rPr>
              <a:t>  private </a:t>
            </a:r>
            <a:r>
              <a:rPr lang="en-US" altLang="zh-CN" sz="1400" b="1" dirty="0" smtClean="0">
                <a:ea typeface="宋体" charset="-122"/>
              </a:rPr>
              <a:t>void button1_Click(object sender, </a:t>
            </a:r>
            <a:r>
              <a:rPr lang="en-US" altLang="zh-CN" sz="1400" b="1" dirty="0" err="1" smtClean="0">
                <a:ea typeface="宋体" charset="-122"/>
              </a:rPr>
              <a:t>EventArgs</a:t>
            </a:r>
            <a:r>
              <a:rPr lang="en-US" altLang="zh-CN" sz="1400" b="1" dirty="0" smtClean="0">
                <a:ea typeface="宋体" charset="-122"/>
              </a:rPr>
              <a:t> e)</a:t>
            </a:r>
            <a:endParaRPr lang="zh-CN" altLang="zh-CN" sz="1400" b="1" dirty="0" smtClean="0">
              <a:ea typeface="宋体" charset="-122"/>
            </a:endParaRPr>
          </a:p>
          <a:p>
            <a:pPr marL="360000">
              <a:buFont typeface="Wingdings 2" pitchFamily="18" charset="2"/>
              <a:buNone/>
            </a:pPr>
            <a:r>
              <a:rPr lang="en-US" altLang="zh-CN" sz="1400" b="1" dirty="0" smtClean="0">
                <a:ea typeface="宋体" charset="-122"/>
              </a:rPr>
              <a:t>  {</a:t>
            </a:r>
            <a:endParaRPr lang="zh-CN" altLang="zh-CN" sz="1400" b="1" dirty="0" smtClean="0">
              <a:ea typeface="宋体" charset="-122"/>
            </a:endParaRPr>
          </a:p>
          <a:p>
            <a:pPr marL="0" indent="457200">
              <a:spcBef>
                <a:spcPts val="500"/>
              </a:spcBef>
              <a:buNone/>
            </a:pPr>
            <a:r>
              <a:rPr lang="en-US" altLang="zh-CN" sz="1400" b="1" dirty="0" smtClean="0">
                <a:ea typeface="宋体" charset="-122"/>
              </a:rPr>
              <a:t>  </a:t>
            </a:r>
            <a:r>
              <a:rPr lang="en-US" altLang="zh-CN" sz="1400" dirty="0"/>
              <a:t>Graphics g;</a:t>
            </a:r>
            <a:endParaRPr lang="zh-CN" altLang="zh-CN" sz="1400" dirty="0"/>
          </a:p>
          <a:p>
            <a:pPr marL="0" indent="457200">
              <a:spcBef>
                <a:spcPts val="500"/>
              </a:spcBef>
              <a:buNone/>
            </a:pPr>
            <a:r>
              <a:rPr lang="en-US" altLang="zh-CN" sz="1400" dirty="0" smtClean="0"/>
              <a:t>  g=</a:t>
            </a:r>
            <a:r>
              <a:rPr lang="en-US" altLang="zh-CN" sz="1400" dirty="0" err="1" smtClean="0"/>
              <a:t>this.CreateGraphics</a:t>
            </a:r>
            <a:r>
              <a:rPr lang="en-US" altLang="zh-CN" sz="1400" dirty="0"/>
              <a:t>();</a:t>
            </a:r>
            <a:endParaRPr lang="zh-CN" altLang="zh-CN" sz="1400" dirty="0"/>
          </a:p>
          <a:p>
            <a:pPr marL="0" indent="457200">
              <a:spcBef>
                <a:spcPts val="500"/>
              </a:spcBef>
              <a:buNone/>
            </a:pPr>
            <a:r>
              <a:rPr lang="en-US" altLang="zh-CN" sz="1400" dirty="0" smtClean="0"/>
              <a:t>  //</a:t>
            </a:r>
            <a:r>
              <a:rPr lang="zh-CN" altLang="zh-CN" sz="1400" dirty="0"/>
              <a:t>粉色交叉线画刷</a:t>
            </a:r>
          </a:p>
          <a:p>
            <a:pPr marL="0" indent="457200">
              <a:spcBef>
                <a:spcPts val="500"/>
              </a:spcBef>
              <a:buNone/>
            </a:pPr>
            <a:r>
              <a:rPr lang="en-US" altLang="zh-CN" sz="1400" dirty="0" smtClean="0"/>
              <a:t>  </a:t>
            </a:r>
            <a:r>
              <a:rPr lang="en-US" altLang="zh-CN" sz="1400" dirty="0" err="1" smtClean="0"/>
              <a:t>HatchBrush</a:t>
            </a:r>
            <a:r>
              <a:rPr lang="en-US" altLang="zh-CN" sz="1400" dirty="0" smtClean="0"/>
              <a:t> </a:t>
            </a:r>
            <a:r>
              <a:rPr lang="en-US" altLang="zh-CN" sz="1400" dirty="0"/>
              <a:t>hbru1=new </a:t>
            </a:r>
            <a:r>
              <a:rPr lang="en-US" altLang="zh-CN" sz="1400" dirty="0" err="1"/>
              <a:t>HatchBrush</a:t>
            </a:r>
            <a:r>
              <a:rPr lang="en-US" altLang="zh-CN" sz="1400" dirty="0"/>
              <a:t>(</a:t>
            </a:r>
            <a:r>
              <a:rPr lang="en-US" altLang="zh-CN" sz="1400" dirty="0" err="1"/>
              <a:t>HatchStyle.Cross,Color.Pink</a:t>
            </a:r>
            <a:r>
              <a:rPr lang="en-US" altLang="zh-CN" sz="1400" dirty="0"/>
              <a:t>);</a:t>
            </a:r>
            <a:endParaRPr lang="zh-CN" altLang="zh-CN" sz="1400" dirty="0"/>
          </a:p>
          <a:p>
            <a:pPr marL="0" indent="457200">
              <a:spcBef>
                <a:spcPts val="500"/>
              </a:spcBef>
              <a:buNone/>
            </a:pPr>
            <a:r>
              <a:rPr lang="en-US" altLang="zh-CN" sz="1400" dirty="0" smtClean="0"/>
              <a:t>  //</a:t>
            </a:r>
            <a:r>
              <a:rPr lang="zh-CN" altLang="zh-CN" sz="1400" dirty="0"/>
              <a:t>红色水平线，背景为黄色</a:t>
            </a:r>
          </a:p>
          <a:p>
            <a:pPr marL="0" indent="457200">
              <a:spcBef>
                <a:spcPts val="500"/>
              </a:spcBef>
              <a:buNone/>
            </a:pPr>
            <a:r>
              <a:rPr lang="en-US" altLang="zh-CN" sz="1400" dirty="0" smtClean="0"/>
              <a:t>  </a:t>
            </a:r>
            <a:r>
              <a:rPr lang="en-US" altLang="zh-CN" sz="1400" dirty="0" err="1" smtClean="0"/>
              <a:t>HatchBrush</a:t>
            </a:r>
            <a:r>
              <a:rPr lang="en-US" altLang="zh-CN" sz="1400" dirty="0" smtClean="0"/>
              <a:t> </a:t>
            </a:r>
            <a:r>
              <a:rPr lang="en-US" altLang="zh-CN" sz="1400" dirty="0"/>
              <a:t>hbru2=new </a:t>
            </a:r>
            <a:r>
              <a:rPr lang="en-US" altLang="zh-CN" sz="1400" dirty="0" err="1"/>
              <a:t>HatchBrush</a:t>
            </a:r>
            <a:r>
              <a:rPr lang="en-US" altLang="zh-CN" sz="1400" dirty="0"/>
              <a:t>(</a:t>
            </a:r>
            <a:r>
              <a:rPr lang="en-US" altLang="zh-CN" sz="1400" dirty="0" err="1"/>
              <a:t>HatchStyle.Horizontal,Color.Red,Color.Yellow</a:t>
            </a:r>
            <a:r>
              <a:rPr lang="en-US" altLang="zh-CN" sz="1400" dirty="0"/>
              <a:t>);</a:t>
            </a:r>
            <a:endParaRPr lang="zh-CN" altLang="zh-CN" sz="1400" dirty="0"/>
          </a:p>
          <a:p>
            <a:pPr marL="0" indent="457200">
              <a:spcBef>
                <a:spcPts val="500"/>
              </a:spcBef>
              <a:buNone/>
            </a:pPr>
            <a:r>
              <a:rPr lang="en-US" altLang="zh-CN" sz="1400" dirty="0" smtClean="0"/>
              <a:t>  Rectangle </a:t>
            </a:r>
            <a:r>
              <a:rPr lang="en-US" altLang="zh-CN" sz="1400" dirty="0"/>
              <a:t>rect1=new Rectangle(0,0,100,100);   //</a:t>
            </a:r>
            <a:r>
              <a:rPr lang="zh-CN" altLang="zh-CN" sz="1400" dirty="0"/>
              <a:t>定义矩形结构</a:t>
            </a:r>
          </a:p>
          <a:p>
            <a:pPr marL="0" indent="457200">
              <a:spcBef>
                <a:spcPts val="500"/>
              </a:spcBef>
              <a:buNone/>
            </a:pPr>
            <a:r>
              <a:rPr lang="en-US" altLang="zh-CN" sz="1400" dirty="0" smtClean="0"/>
              <a:t>  Rectangle </a:t>
            </a:r>
            <a:r>
              <a:rPr lang="en-US" altLang="zh-CN" sz="1400" dirty="0"/>
              <a:t>rect2=new Rectangle(100,100,100,100);</a:t>
            </a:r>
            <a:endParaRPr lang="zh-CN" altLang="zh-CN" sz="1400" dirty="0"/>
          </a:p>
          <a:p>
            <a:pPr marL="0" indent="457200">
              <a:spcBef>
                <a:spcPts val="500"/>
              </a:spcBef>
              <a:buNone/>
            </a:pPr>
            <a:r>
              <a:rPr lang="en-US" altLang="zh-CN" sz="1400" dirty="0" smtClean="0"/>
              <a:t>  </a:t>
            </a:r>
            <a:r>
              <a:rPr lang="en-US" altLang="zh-CN" sz="1400" dirty="0" err="1" smtClean="0"/>
              <a:t>g.FillRectangle</a:t>
            </a:r>
            <a:r>
              <a:rPr lang="en-US" altLang="zh-CN" sz="1400" dirty="0" smtClean="0"/>
              <a:t>(hbru1,rect1</a:t>
            </a:r>
            <a:r>
              <a:rPr lang="en-US" altLang="zh-CN" sz="1400" dirty="0"/>
              <a:t>);</a:t>
            </a:r>
            <a:endParaRPr lang="zh-CN" altLang="zh-CN" sz="1400" dirty="0"/>
          </a:p>
          <a:p>
            <a:pPr marL="0" indent="457200">
              <a:spcBef>
                <a:spcPts val="500"/>
              </a:spcBef>
              <a:buNone/>
            </a:pPr>
            <a:r>
              <a:rPr lang="en-US" altLang="zh-CN" sz="1400" dirty="0" smtClean="0"/>
              <a:t>  </a:t>
            </a:r>
            <a:r>
              <a:rPr lang="en-US" altLang="zh-CN" sz="1400" dirty="0" err="1" smtClean="0"/>
              <a:t>g.FillRectangle</a:t>
            </a:r>
            <a:r>
              <a:rPr lang="en-US" altLang="zh-CN" sz="1400" dirty="0" smtClean="0"/>
              <a:t>(hbru2,rect2</a:t>
            </a:r>
            <a:r>
              <a:rPr lang="en-US" altLang="zh-CN" sz="1400" dirty="0"/>
              <a:t>);</a:t>
            </a:r>
            <a:r>
              <a:rPr lang="en-US" altLang="zh-CN" sz="1400" b="1" dirty="0" smtClean="0">
                <a:ea typeface="宋体" charset="-122"/>
              </a:rPr>
              <a:t>  </a:t>
            </a:r>
          </a:p>
          <a:p>
            <a:pPr marL="0" indent="0">
              <a:buNone/>
            </a:pPr>
            <a:r>
              <a:rPr lang="en-US" altLang="zh-CN" sz="1400" b="1" dirty="0" smtClean="0">
                <a:ea typeface="宋体" charset="-122"/>
              </a:rPr>
              <a:t>  }</a:t>
            </a:r>
            <a:endParaRPr lang="zh-CN" altLang="zh-CN" sz="1400" b="1" dirty="0">
              <a:ea typeface="宋体" charset="-122"/>
            </a:endParaRPr>
          </a:p>
        </p:txBody>
      </p:sp>
      <p:pic>
        <p:nvPicPr>
          <p:cNvPr id="8" name="图片 7" descr="C:\Users\Administrator\AppData\Roaming\Tencent\Users\4357001\QQ\WinTemp\RichOle\297%T8D0Z40_QYB([Q)D[@6.jpg"/>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987355"/>
            <a:ext cx="2858135" cy="285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99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fade">
                                      <p:cBhvr>
                                        <p:cTn id="12" dur="500"/>
                                        <p:tgtEl>
                                          <p:spTgt spid="9">
                                            <p:bg/>
                                          </p:spTgt>
                                        </p:tgtEl>
                                      </p:cBhvr>
                                    </p:animEffect>
                                    <p:anim calcmode="lin" valueType="num">
                                      <p:cBhvr>
                                        <p:cTn id="13" dur="500" fill="hold"/>
                                        <p:tgtEl>
                                          <p:spTgt spid="9">
                                            <p:bg/>
                                          </p:spTgt>
                                        </p:tgtEl>
                                        <p:attrNameLst>
                                          <p:attrName>ppt_x</p:attrName>
                                        </p:attrNameLst>
                                      </p:cBhvr>
                                      <p:tavLst>
                                        <p:tav tm="0">
                                          <p:val>
                                            <p:strVal val="#ppt_x"/>
                                          </p:val>
                                        </p:tav>
                                        <p:tav tm="100000">
                                          <p:val>
                                            <p:strVal val="#ppt_x"/>
                                          </p:val>
                                        </p:tav>
                                      </p:tavLst>
                                    </p:anim>
                                    <p:anim calcmode="lin" valueType="num">
                                      <p:cBhvr>
                                        <p:cTn id="14" dur="5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anim calcmode="lin" valueType="num">
                                      <p:cBhvr>
                                        <p:cTn id="2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500"/>
                                        <p:tgtEl>
                                          <p:spTgt spid="9">
                                            <p:txEl>
                                              <p:pRg st="1" end="1"/>
                                            </p:txEl>
                                          </p:spTgt>
                                        </p:tgtEl>
                                      </p:cBhvr>
                                    </p:animEffect>
                                    <p:anim calcmode="lin" valueType="num">
                                      <p:cBhvr>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9">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anim calcmode="lin" valueType="num">
                                      <p:cBhvr>
                                        <p:cTn id="3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9">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fade">
                                      <p:cBhvr>
                                        <p:cTn id="36" dur="500"/>
                                        <p:tgtEl>
                                          <p:spTgt spid="9">
                                            <p:txEl>
                                              <p:pRg st="3" end="3"/>
                                            </p:txEl>
                                          </p:spTgt>
                                        </p:tgtEl>
                                      </p:cBhvr>
                                    </p:animEffect>
                                    <p:anim calcmode="lin" valueType="num">
                                      <p:cBhvr>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8" dur="500" fill="hold"/>
                                        <p:tgtEl>
                                          <p:spTgt spid="9">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fade">
                                      <p:cBhvr>
                                        <p:cTn id="41" dur="500"/>
                                        <p:tgtEl>
                                          <p:spTgt spid="9">
                                            <p:txEl>
                                              <p:pRg st="4" end="4"/>
                                            </p:txEl>
                                          </p:spTgt>
                                        </p:tgtEl>
                                      </p:cBhvr>
                                    </p:animEffect>
                                    <p:anim calcmode="lin" valueType="num">
                                      <p:cBhvr>
                                        <p:cTn id="42"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9">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fade">
                                      <p:cBhvr>
                                        <p:cTn id="46" dur="500"/>
                                        <p:tgtEl>
                                          <p:spTgt spid="9">
                                            <p:txEl>
                                              <p:pRg st="5" end="5"/>
                                            </p:txEl>
                                          </p:spTgt>
                                        </p:tgtEl>
                                      </p:cBhvr>
                                    </p:animEffect>
                                    <p:anim calcmode="lin" valueType="num">
                                      <p:cBhvr>
                                        <p:cTn id="4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9">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fade">
                                      <p:cBhvr>
                                        <p:cTn id="51" dur="500"/>
                                        <p:tgtEl>
                                          <p:spTgt spid="9">
                                            <p:txEl>
                                              <p:pRg st="6" end="6"/>
                                            </p:txEl>
                                          </p:spTgt>
                                        </p:tgtEl>
                                      </p:cBhvr>
                                    </p:animEffect>
                                    <p:anim calcmode="lin" valueType="num">
                                      <p:cBhvr>
                                        <p:cTn id="52"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3" dur="500" fill="hold"/>
                                        <p:tgtEl>
                                          <p:spTgt spid="9">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500"/>
                                        <p:tgtEl>
                                          <p:spTgt spid="9">
                                            <p:txEl>
                                              <p:pRg st="7" end="7"/>
                                            </p:txEl>
                                          </p:spTgt>
                                        </p:tgtEl>
                                      </p:cBhvr>
                                    </p:animEffect>
                                    <p:anim calcmode="lin" valueType="num">
                                      <p:cBhvr>
                                        <p:cTn id="5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9">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animEffect transition="in" filter="fade">
                                      <p:cBhvr>
                                        <p:cTn id="61" dur="500"/>
                                        <p:tgtEl>
                                          <p:spTgt spid="9">
                                            <p:txEl>
                                              <p:pRg st="8" end="8"/>
                                            </p:txEl>
                                          </p:spTgt>
                                        </p:tgtEl>
                                      </p:cBhvr>
                                    </p:animEffect>
                                    <p:anim calcmode="lin" valueType="num">
                                      <p:cBhvr>
                                        <p:cTn id="62"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9">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
                                            <p:txEl>
                                              <p:pRg st="9" end="9"/>
                                            </p:txEl>
                                          </p:spTgt>
                                        </p:tgtEl>
                                        <p:attrNameLst>
                                          <p:attrName>style.visibility</p:attrName>
                                        </p:attrNameLst>
                                      </p:cBhvr>
                                      <p:to>
                                        <p:strVal val="visible"/>
                                      </p:to>
                                    </p:set>
                                    <p:animEffect transition="in" filter="fade">
                                      <p:cBhvr>
                                        <p:cTn id="66" dur="500"/>
                                        <p:tgtEl>
                                          <p:spTgt spid="9">
                                            <p:txEl>
                                              <p:pRg st="9" end="9"/>
                                            </p:txEl>
                                          </p:spTgt>
                                        </p:tgtEl>
                                      </p:cBhvr>
                                    </p:animEffect>
                                    <p:anim calcmode="lin" valueType="num">
                                      <p:cBhvr>
                                        <p:cTn id="6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68" dur="500" fill="hold"/>
                                        <p:tgtEl>
                                          <p:spTgt spid="9">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9">
                                            <p:txEl>
                                              <p:pRg st="10" end="10"/>
                                            </p:txEl>
                                          </p:spTgt>
                                        </p:tgtEl>
                                        <p:attrNameLst>
                                          <p:attrName>style.visibility</p:attrName>
                                        </p:attrNameLst>
                                      </p:cBhvr>
                                      <p:to>
                                        <p:strVal val="visible"/>
                                      </p:to>
                                    </p:set>
                                    <p:animEffect transition="in" filter="fade">
                                      <p:cBhvr>
                                        <p:cTn id="71" dur="500"/>
                                        <p:tgtEl>
                                          <p:spTgt spid="9">
                                            <p:txEl>
                                              <p:pRg st="10" end="10"/>
                                            </p:txEl>
                                          </p:spTgt>
                                        </p:tgtEl>
                                      </p:cBhvr>
                                    </p:animEffect>
                                    <p:anim calcmode="lin" valueType="num">
                                      <p:cBhvr>
                                        <p:cTn id="72"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73" dur="500" fill="hold"/>
                                        <p:tgtEl>
                                          <p:spTgt spid="9">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9">
                                            <p:txEl>
                                              <p:pRg st="11" end="11"/>
                                            </p:txEl>
                                          </p:spTgt>
                                        </p:tgtEl>
                                        <p:attrNameLst>
                                          <p:attrName>style.visibility</p:attrName>
                                        </p:attrNameLst>
                                      </p:cBhvr>
                                      <p:to>
                                        <p:strVal val="visible"/>
                                      </p:to>
                                    </p:set>
                                    <p:animEffect transition="in" filter="fade">
                                      <p:cBhvr>
                                        <p:cTn id="76" dur="500"/>
                                        <p:tgtEl>
                                          <p:spTgt spid="9">
                                            <p:txEl>
                                              <p:pRg st="11" end="11"/>
                                            </p:txEl>
                                          </p:spTgt>
                                        </p:tgtEl>
                                      </p:cBhvr>
                                    </p:animEffect>
                                    <p:anim calcmode="lin" valueType="num">
                                      <p:cBhvr>
                                        <p:cTn id="7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78" dur="500" fill="hold"/>
                                        <p:tgtEl>
                                          <p:spTgt spid="9">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xEl>
                                              <p:pRg st="12" end="12"/>
                                            </p:txEl>
                                          </p:spTgt>
                                        </p:tgtEl>
                                        <p:attrNameLst>
                                          <p:attrName>style.visibility</p:attrName>
                                        </p:attrNameLst>
                                      </p:cBhvr>
                                      <p:to>
                                        <p:strVal val="visible"/>
                                      </p:to>
                                    </p:set>
                                    <p:animEffect transition="in" filter="fade">
                                      <p:cBhvr>
                                        <p:cTn id="81" dur="500"/>
                                        <p:tgtEl>
                                          <p:spTgt spid="9">
                                            <p:txEl>
                                              <p:pRg st="12" end="12"/>
                                            </p:txEl>
                                          </p:spTgt>
                                        </p:tgtEl>
                                      </p:cBhvr>
                                    </p:animEffect>
                                    <p:anim calcmode="lin" valueType="num">
                                      <p:cBhvr>
                                        <p:cTn id="82"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83" dur="500" fill="hold"/>
                                        <p:tgtEl>
                                          <p:spTgt spid="9">
                                            <p:txEl>
                                              <p:pRg st="12" end="12"/>
                                            </p:txEl>
                                          </p:spTgt>
                                        </p:tgtEl>
                                        <p:attrNameLst>
                                          <p:attrName>ppt_y</p:attrName>
                                        </p:attrNameLst>
                                      </p:cBhvr>
                                      <p:tavLst>
                                        <p:tav tm="0">
                                          <p:val>
                                            <p:strVal val="#ppt_y+.1"/>
                                          </p:val>
                                        </p:tav>
                                        <p:tav tm="100000">
                                          <p:val>
                                            <p:strVal val="#ppt_y"/>
                                          </p:val>
                                        </p:tav>
                                      </p:tavLst>
                                    </p:anim>
                                  </p:childTnLst>
                                </p:cTn>
                              </p:par>
                              <p:par>
                                <p:cTn id="84" presetID="16" presetClass="entr" presetSubtype="21"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barn(inVertical)">
                                      <p:cBhvr>
                                        <p:cTn id="8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11.3 </a:t>
            </a:r>
            <a:r>
              <a:rPr lang="zh-CN" altLang="en-US" dirty="0" smtClean="0"/>
              <a:t>填充</a:t>
            </a:r>
            <a:r>
              <a:rPr lang="zh-CN" altLang="zh-CN" dirty="0" smtClean="0"/>
              <a:t>图形</a:t>
            </a:r>
            <a:endParaRPr lang="zh-CN" altLang="en-US" dirty="0" smtClean="0"/>
          </a:p>
        </p:txBody>
      </p:sp>
      <p:sp>
        <p:nvSpPr>
          <p:cNvPr id="2" name="TextBox 1"/>
          <p:cNvSpPr txBox="1"/>
          <p:nvPr/>
        </p:nvSpPr>
        <p:spPr>
          <a:xfrm>
            <a:off x="251520" y="1196752"/>
            <a:ext cx="5832648" cy="523220"/>
          </a:xfrm>
          <a:prstGeom prst="rect">
            <a:avLst/>
          </a:prstGeom>
          <a:noFill/>
        </p:spPr>
        <p:txBody>
          <a:bodyPr wrap="square" rtlCol="0">
            <a:spAutoFit/>
          </a:bodyPr>
          <a:lstStyle/>
          <a:p>
            <a:r>
              <a:rPr lang="en-US" altLang="zh-CN" sz="2800" dirty="0" smtClean="0">
                <a:latin typeface="+mn-lt"/>
              </a:rPr>
              <a:t>11.3.3 </a:t>
            </a:r>
            <a:r>
              <a:rPr lang="en-US" altLang="zh-CN" sz="2800" dirty="0" err="1" smtClean="0">
                <a:latin typeface="+mn-lt"/>
              </a:rPr>
              <a:t>TextureBrush</a:t>
            </a:r>
            <a:r>
              <a:rPr lang="en-US" altLang="zh-CN" sz="2800" dirty="0" smtClean="0">
                <a:latin typeface="+mn-lt"/>
              </a:rPr>
              <a:t>(</a:t>
            </a:r>
            <a:r>
              <a:rPr lang="zh-CN" altLang="en-US" sz="2800" dirty="0" smtClean="0">
                <a:latin typeface="+mn-lt"/>
              </a:rPr>
              <a:t>纹理画刷</a:t>
            </a:r>
            <a:r>
              <a:rPr lang="en-US" altLang="zh-CN" sz="2800" dirty="0" smtClean="0">
                <a:latin typeface="+mn-lt"/>
              </a:rPr>
              <a:t>)</a:t>
            </a:r>
            <a:endParaRPr lang="zh-CN" altLang="en-US" sz="2800" dirty="0">
              <a:latin typeface="+mn-lt"/>
            </a:endParaRPr>
          </a:p>
        </p:txBody>
      </p:sp>
      <p:sp>
        <p:nvSpPr>
          <p:cNvPr id="7" name="内容占位符 2"/>
          <p:cNvSpPr txBox="1">
            <a:spLocks/>
          </p:cNvSpPr>
          <p:nvPr/>
        </p:nvSpPr>
        <p:spPr bwMode="auto">
          <a:xfrm>
            <a:off x="251520" y="1844824"/>
            <a:ext cx="8845937" cy="2015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使用纹理画刷可以使用磁盘中存储的某个位图文件的图案来填充图形。</a:t>
            </a:r>
            <a:r>
              <a:rPr lang="en-US" altLang="zh-CN" sz="1800" dirty="0" err="1" smtClean="0">
                <a:ea typeface="宋体" charset="-122"/>
                <a:cs typeface="Times New Roman" pitchFamily="18" charset="0"/>
              </a:rPr>
              <a:t>TextureBrush</a:t>
            </a:r>
            <a:r>
              <a:rPr lang="zh-CN" altLang="en-US" sz="1800" dirty="0" smtClean="0">
                <a:ea typeface="宋体" charset="-122"/>
                <a:cs typeface="Times New Roman" pitchFamily="18" charset="0"/>
              </a:rPr>
              <a:t>的构造函数很多，其中最常用的是只带一个参数，即指定填充图案的构造函数，形式为：</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 </a:t>
            </a:r>
            <a:r>
              <a:rPr lang="en-US" altLang="zh-CN" sz="1800" dirty="0" smtClean="0">
                <a:ea typeface="宋体" charset="-122"/>
                <a:cs typeface="Times New Roman" pitchFamily="18" charset="0"/>
              </a:rPr>
              <a:t>public </a:t>
            </a:r>
            <a:r>
              <a:rPr lang="en-US" altLang="zh-CN" sz="1800" dirty="0" err="1" smtClean="0">
                <a:ea typeface="宋体" charset="-122"/>
                <a:cs typeface="Times New Roman" pitchFamily="18" charset="0"/>
              </a:rPr>
              <a:t>TextureBrush</a:t>
            </a:r>
            <a:r>
              <a:rPr lang="zh-CN" altLang="en-US" sz="1800" dirty="0" smtClean="0">
                <a:ea typeface="宋体" charset="-122"/>
                <a:cs typeface="Times New Roman" pitchFamily="18" charset="0"/>
              </a:rPr>
              <a:t>（</a:t>
            </a:r>
            <a:r>
              <a:rPr lang="en-US" altLang="zh-CN" sz="1800" dirty="0" err="1" smtClean="0">
                <a:ea typeface="宋体" charset="-122"/>
                <a:cs typeface="Times New Roman" pitchFamily="18" charset="0"/>
              </a:rPr>
              <a:t>Imagebitmap</a:t>
            </a:r>
            <a:r>
              <a:rPr lang="zh-CN" altLang="en-US" sz="1800" dirty="0" smtClean="0">
                <a:ea typeface="宋体" charset="-122"/>
                <a:cs typeface="Times New Roman" pitchFamily="18" charset="0"/>
              </a:rPr>
              <a:t>）</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 例如：</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 </a:t>
            </a:r>
            <a:r>
              <a:rPr lang="en-US" altLang="zh-CN" sz="1800" dirty="0" err="1" smtClean="0">
                <a:ea typeface="宋体" charset="-122"/>
                <a:cs typeface="Times New Roman" pitchFamily="18" charset="0"/>
              </a:rPr>
              <a:t>TextureBrush</a:t>
            </a:r>
            <a:r>
              <a:rPr lang="en-US" altLang="zh-CN" sz="1800" dirty="0" smtClean="0">
                <a:ea typeface="宋体" charset="-122"/>
                <a:cs typeface="Times New Roman" pitchFamily="18" charset="0"/>
              </a:rPr>
              <a:t> </a:t>
            </a:r>
            <a:r>
              <a:rPr lang="en-US" altLang="zh-CN" sz="1800" dirty="0" err="1" smtClean="0">
                <a:ea typeface="宋体" charset="-122"/>
                <a:cs typeface="Times New Roman" pitchFamily="18" charset="0"/>
              </a:rPr>
              <a:t>tbru</a:t>
            </a:r>
            <a:r>
              <a:rPr lang="en-US" altLang="zh-CN" sz="1800" dirty="0" smtClean="0">
                <a:ea typeface="宋体" charset="-122"/>
                <a:cs typeface="Times New Roman" pitchFamily="18" charset="0"/>
              </a:rPr>
              <a:t> = new </a:t>
            </a:r>
            <a:r>
              <a:rPr lang="en-US" altLang="zh-CN" sz="1800" dirty="0" err="1" smtClean="0">
                <a:ea typeface="宋体" charset="-122"/>
                <a:cs typeface="Times New Roman" pitchFamily="18" charset="0"/>
              </a:rPr>
              <a:t>TextureBrush</a:t>
            </a:r>
            <a:r>
              <a:rPr lang="en-US" altLang="zh-CN" sz="1800" dirty="0" smtClean="0">
                <a:ea typeface="宋体" charset="-122"/>
                <a:cs typeface="Times New Roman" pitchFamily="18" charset="0"/>
              </a:rPr>
              <a:t>(new Bitmap( "e:\\pic\\1.jpg"));</a:t>
            </a:r>
          </a:p>
          <a:p>
            <a:pPr marL="0" indent="0">
              <a:lnSpc>
                <a:spcPct val="120000"/>
              </a:lnSpc>
              <a:buNone/>
            </a:pPr>
            <a:endParaRPr lang="zh-CN" altLang="en-US" sz="1800" b="1" dirty="0" smtClean="0">
              <a:ea typeface="宋体" charset="-122"/>
            </a:endParaRPr>
          </a:p>
        </p:txBody>
      </p:sp>
      <p:sp>
        <p:nvSpPr>
          <p:cNvPr id="4" name="TextBox 3"/>
          <p:cNvSpPr txBox="1"/>
          <p:nvPr/>
        </p:nvSpPr>
        <p:spPr>
          <a:xfrm>
            <a:off x="179512" y="3861048"/>
            <a:ext cx="3816424" cy="400110"/>
          </a:xfrm>
          <a:prstGeom prst="rect">
            <a:avLst/>
          </a:prstGeom>
          <a:noFill/>
        </p:spPr>
        <p:txBody>
          <a:bodyPr wrap="square" rtlCol="0">
            <a:spAutoFit/>
          </a:bodyPr>
          <a:lstStyle/>
          <a:p>
            <a:r>
              <a:rPr lang="en-US" altLang="zh-CN" sz="2000" dirty="0" smtClean="0">
                <a:solidFill>
                  <a:srgbClr val="FF00FF"/>
                </a:solidFill>
                <a:latin typeface="+mn-lt"/>
              </a:rPr>
              <a:t>【</a:t>
            </a:r>
            <a:r>
              <a:rPr lang="zh-CN" altLang="en-US" sz="2000" dirty="0" smtClean="0">
                <a:solidFill>
                  <a:srgbClr val="FF00FF"/>
                </a:solidFill>
                <a:latin typeface="+mn-lt"/>
              </a:rPr>
              <a:t>例</a:t>
            </a:r>
            <a:r>
              <a:rPr lang="en-US" altLang="zh-CN" sz="2000" dirty="0" smtClean="0">
                <a:solidFill>
                  <a:srgbClr val="FF00FF"/>
                </a:solidFill>
                <a:latin typeface="+mn-lt"/>
              </a:rPr>
              <a:t>11-4】</a:t>
            </a:r>
            <a:r>
              <a:rPr lang="zh-CN" altLang="en-US" sz="2000" dirty="0" smtClean="0">
                <a:solidFill>
                  <a:srgbClr val="FF00FF"/>
                </a:solidFill>
                <a:latin typeface="+mn-lt"/>
              </a:rPr>
              <a:t>纹理画刷的使用</a:t>
            </a:r>
          </a:p>
        </p:txBody>
      </p:sp>
      <p:sp>
        <p:nvSpPr>
          <p:cNvPr id="9" name="内容占位符 2"/>
          <p:cNvSpPr>
            <a:spLocks noGrp="1"/>
          </p:cNvSpPr>
          <p:nvPr>
            <p:ph idx="1"/>
          </p:nvPr>
        </p:nvSpPr>
        <p:spPr>
          <a:xfrm>
            <a:off x="323528" y="4365327"/>
            <a:ext cx="7056015" cy="2160017"/>
          </a:xfrm>
        </p:spPr>
        <p:txBody>
          <a:bodyPr/>
          <a:lstStyle/>
          <a:p>
            <a:pPr marL="0" indent="0">
              <a:lnSpc>
                <a:spcPct val="120000"/>
              </a:lnSpc>
              <a:spcBef>
                <a:spcPts val="0"/>
              </a:spcBef>
              <a:buFont typeface="Wingdings 2" pitchFamily="18" charset="2"/>
              <a:buNone/>
            </a:pPr>
            <a:r>
              <a:rPr lang="en-US" altLang="zh-CN" sz="1600" dirty="0" smtClean="0">
                <a:ea typeface="宋体" charset="-122"/>
              </a:rPr>
              <a:t>private </a:t>
            </a:r>
            <a:r>
              <a:rPr lang="en-US" altLang="zh-CN" sz="1600" dirty="0" smtClean="0">
                <a:ea typeface="宋体" charset="-122"/>
              </a:rPr>
              <a:t>void button1_Click(object sender, </a:t>
            </a:r>
            <a:r>
              <a:rPr lang="en-US" altLang="zh-CN" sz="1600" dirty="0" err="1" smtClean="0">
                <a:ea typeface="宋体" charset="-122"/>
              </a:rPr>
              <a:t>EventArgs</a:t>
            </a:r>
            <a:r>
              <a:rPr lang="en-US" altLang="zh-CN" sz="1600" dirty="0" smtClean="0">
                <a:ea typeface="宋体" charset="-122"/>
              </a:rPr>
              <a:t> e)</a:t>
            </a:r>
            <a:endParaRPr lang="zh-CN" altLang="zh-CN" sz="1600" dirty="0" smtClean="0">
              <a:ea typeface="宋体" charset="-122"/>
            </a:endParaRPr>
          </a:p>
          <a:p>
            <a:pPr marL="0" indent="0">
              <a:lnSpc>
                <a:spcPct val="120000"/>
              </a:lnSpc>
              <a:spcBef>
                <a:spcPts val="0"/>
              </a:spcBef>
              <a:buFont typeface="Wingdings 2" pitchFamily="18" charset="2"/>
              <a:buNone/>
            </a:pPr>
            <a:r>
              <a:rPr lang="en-US" altLang="zh-CN" sz="1600" dirty="0" smtClean="0">
                <a:ea typeface="宋体" charset="-122"/>
              </a:rPr>
              <a:t>{</a:t>
            </a:r>
            <a:endParaRPr lang="zh-CN" altLang="zh-CN" sz="1600" dirty="0" smtClean="0">
              <a:ea typeface="宋体" charset="-122"/>
            </a:endParaRPr>
          </a:p>
          <a:p>
            <a:pPr marL="0" indent="0">
              <a:lnSpc>
                <a:spcPct val="120000"/>
              </a:lnSpc>
              <a:spcBef>
                <a:spcPts val="0"/>
              </a:spcBef>
              <a:buFont typeface="Wingdings 2" pitchFamily="18" charset="2"/>
              <a:buNone/>
            </a:pPr>
            <a:r>
              <a:rPr lang="en-US" altLang="zh-CN" sz="1600" dirty="0" smtClean="0">
                <a:ea typeface="宋体" charset="-122"/>
              </a:rPr>
              <a:t>      Graphics g;</a:t>
            </a:r>
          </a:p>
          <a:p>
            <a:pPr marL="0" indent="0">
              <a:lnSpc>
                <a:spcPct val="120000"/>
              </a:lnSpc>
              <a:spcBef>
                <a:spcPts val="0"/>
              </a:spcBef>
              <a:buFont typeface="Wingdings 2" pitchFamily="18" charset="2"/>
              <a:buNone/>
            </a:pPr>
            <a:r>
              <a:rPr lang="en-US" altLang="zh-CN" sz="1600" dirty="0" smtClean="0">
                <a:ea typeface="宋体" charset="-122"/>
              </a:rPr>
              <a:t>      g=</a:t>
            </a:r>
            <a:r>
              <a:rPr lang="en-US" altLang="zh-CN" sz="1600" dirty="0" err="1" smtClean="0">
                <a:ea typeface="宋体" charset="-122"/>
              </a:rPr>
              <a:t>this.CreateGraphics</a:t>
            </a:r>
            <a:r>
              <a:rPr lang="en-US" altLang="zh-CN" sz="1600" dirty="0" smtClean="0">
                <a:ea typeface="宋体" charset="-122"/>
              </a:rPr>
              <a:t>();</a:t>
            </a:r>
          </a:p>
          <a:p>
            <a:pPr marL="0" indent="0">
              <a:lnSpc>
                <a:spcPct val="120000"/>
              </a:lnSpc>
              <a:spcBef>
                <a:spcPts val="0"/>
              </a:spcBef>
              <a:buFont typeface="Wingdings 2" pitchFamily="18" charset="2"/>
              <a:buNone/>
            </a:pPr>
            <a:r>
              <a:rPr lang="en-US" altLang="zh-CN" sz="1600" dirty="0" smtClean="0">
                <a:ea typeface="宋体" charset="-122"/>
              </a:rPr>
              <a:t>      </a:t>
            </a:r>
            <a:r>
              <a:rPr lang="en-US" altLang="zh-CN" sz="1600" dirty="0" err="1" smtClean="0">
                <a:ea typeface="宋体" charset="-122"/>
              </a:rPr>
              <a:t>TextureBrush</a:t>
            </a:r>
            <a:r>
              <a:rPr lang="en-US" altLang="zh-CN" sz="1600" dirty="0" smtClean="0">
                <a:ea typeface="宋体" charset="-122"/>
              </a:rPr>
              <a:t> </a:t>
            </a:r>
            <a:r>
              <a:rPr lang="en-US" altLang="zh-CN" sz="1600" dirty="0" err="1" smtClean="0">
                <a:ea typeface="宋体" charset="-122"/>
              </a:rPr>
              <a:t>tbru</a:t>
            </a:r>
            <a:r>
              <a:rPr lang="en-US" altLang="zh-CN" sz="1600" dirty="0" smtClean="0">
                <a:ea typeface="宋体" charset="-122"/>
              </a:rPr>
              <a:t>=new </a:t>
            </a:r>
            <a:r>
              <a:rPr lang="en-US" altLang="zh-CN" sz="1600" dirty="0" err="1" smtClean="0">
                <a:ea typeface="宋体" charset="-122"/>
              </a:rPr>
              <a:t>TextureBrush</a:t>
            </a:r>
            <a:r>
              <a:rPr lang="en-US" altLang="zh-CN" sz="1600" dirty="0" smtClean="0">
                <a:ea typeface="宋体" charset="-122"/>
              </a:rPr>
              <a:t>(new Bitmap("e:\\pic\\9.bmp"));</a:t>
            </a:r>
          </a:p>
          <a:p>
            <a:pPr marL="0" indent="0">
              <a:lnSpc>
                <a:spcPct val="120000"/>
              </a:lnSpc>
              <a:spcBef>
                <a:spcPts val="0"/>
              </a:spcBef>
              <a:buFont typeface="Wingdings 2" pitchFamily="18" charset="2"/>
              <a:buNone/>
            </a:pPr>
            <a:r>
              <a:rPr lang="en-US" altLang="zh-CN" sz="1600" dirty="0" smtClean="0">
                <a:ea typeface="宋体" charset="-122"/>
              </a:rPr>
              <a:t>      </a:t>
            </a:r>
            <a:r>
              <a:rPr lang="en-US" altLang="zh-CN" sz="1600" dirty="0" err="1" smtClean="0">
                <a:ea typeface="宋体" charset="-122"/>
              </a:rPr>
              <a:t>g.FillRectangle</a:t>
            </a:r>
            <a:r>
              <a:rPr lang="en-US" altLang="zh-CN" sz="1600" dirty="0" smtClean="0">
                <a:ea typeface="宋体" charset="-122"/>
              </a:rPr>
              <a:t>(</a:t>
            </a:r>
            <a:r>
              <a:rPr lang="en-US" altLang="zh-CN" sz="1600" dirty="0" err="1" smtClean="0">
                <a:ea typeface="宋体" charset="-122"/>
              </a:rPr>
              <a:t>tbru,this.ClientRectangle</a:t>
            </a:r>
            <a:r>
              <a:rPr lang="en-US" altLang="zh-CN" sz="1600" dirty="0" smtClean="0">
                <a:ea typeface="宋体" charset="-122"/>
              </a:rPr>
              <a:t>);   //</a:t>
            </a:r>
            <a:r>
              <a:rPr lang="zh-CN" altLang="en-US" sz="1600" dirty="0" smtClean="0">
                <a:ea typeface="宋体" charset="-122"/>
              </a:rPr>
              <a:t>为窗体填充图案</a:t>
            </a:r>
          </a:p>
          <a:p>
            <a:pPr marL="0" indent="0">
              <a:lnSpc>
                <a:spcPct val="120000"/>
              </a:lnSpc>
              <a:spcBef>
                <a:spcPts val="0"/>
              </a:spcBef>
              <a:buFont typeface="Wingdings 2" pitchFamily="18" charset="2"/>
              <a:buNone/>
            </a:pPr>
            <a:r>
              <a:rPr lang="en-US" altLang="zh-CN" sz="1600" dirty="0" smtClean="0">
                <a:ea typeface="宋体" charset="-122"/>
              </a:rPr>
              <a:t>}</a:t>
            </a:r>
            <a:endParaRPr lang="zh-CN" altLang="zh-CN" sz="1600" dirty="0" smtClean="0">
              <a:ea typeface="宋体" charset="-122"/>
            </a:endParaRPr>
          </a:p>
          <a:p>
            <a:pPr marL="0" indent="0"/>
            <a:endParaRPr lang="zh-CN" altLang="en-US" dirty="0" smtClean="0">
              <a:ea typeface="宋体" charset="-122"/>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6897182" y="4293096"/>
            <a:ext cx="22002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anim calcmode="lin" valueType="num">
                                      <p:cBhvr>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500"/>
                                        <p:tgtEl>
                                          <p:spTgt spid="9">
                                            <p:txEl>
                                              <p:pRg st="1" end="1"/>
                                            </p:txEl>
                                          </p:spTgt>
                                        </p:tgtEl>
                                      </p:cBhvr>
                                    </p:animEffect>
                                    <p:anim calcmode="lin" valueType="num">
                                      <p:cBhvr>
                                        <p:cTn id="2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anim calcmode="lin" valueType="num">
                                      <p:cBhvr>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500"/>
                                        <p:tgtEl>
                                          <p:spTgt spid="9">
                                            <p:txEl>
                                              <p:pRg st="3" end="3"/>
                                            </p:txEl>
                                          </p:spTgt>
                                        </p:tgtEl>
                                      </p:cBhvr>
                                    </p:animEffect>
                                    <p:anim calcmode="lin" valueType="num">
                                      <p:cBhvr>
                                        <p:cTn id="3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500"/>
                                        <p:tgtEl>
                                          <p:spTgt spid="9">
                                            <p:txEl>
                                              <p:pRg st="4" end="4"/>
                                            </p:txEl>
                                          </p:spTgt>
                                        </p:tgtEl>
                                      </p:cBhvr>
                                    </p:animEffect>
                                    <p:anim calcmode="lin" valueType="num">
                                      <p:cBhvr>
                                        <p:cTn id="4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anim calcmode="lin" valueType="num">
                                      <p:cBhvr>
                                        <p:cTn id="4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9"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xEl>
                                              <p:pRg st="6" end="6"/>
                                            </p:txEl>
                                          </p:spTgt>
                                        </p:tgtEl>
                                        <p:attrNameLst>
                                          <p:attrName>style.visibility</p:attrName>
                                        </p:attrNameLst>
                                      </p:cBhvr>
                                      <p:to>
                                        <p:strVal val="visible"/>
                                      </p:to>
                                    </p:set>
                                    <p:animEffect transition="in" filter="fade">
                                      <p:cBhvr>
                                        <p:cTn id="54" dur="500"/>
                                        <p:tgtEl>
                                          <p:spTgt spid="9">
                                            <p:txEl>
                                              <p:pRg st="6" end="6"/>
                                            </p:txEl>
                                          </p:spTgt>
                                        </p:tgtEl>
                                      </p:cBhvr>
                                    </p:animEffect>
                                    <p:anim calcmode="lin" valueType="num">
                                      <p:cBhvr>
                                        <p:cTn id="5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box(in)">
                                      <p:cBhvr>
                                        <p:cTn id="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11.3 </a:t>
            </a:r>
            <a:r>
              <a:rPr lang="zh-CN" altLang="en-US" dirty="0" smtClean="0"/>
              <a:t>填充</a:t>
            </a:r>
            <a:r>
              <a:rPr lang="zh-CN" altLang="zh-CN" dirty="0" smtClean="0"/>
              <a:t>图形</a:t>
            </a:r>
            <a:endParaRPr lang="zh-CN" altLang="en-US" dirty="0" smtClean="0"/>
          </a:p>
        </p:txBody>
      </p:sp>
      <p:sp>
        <p:nvSpPr>
          <p:cNvPr id="2" name="TextBox 1"/>
          <p:cNvSpPr txBox="1"/>
          <p:nvPr/>
        </p:nvSpPr>
        <p:spPr>
          <a:xfrm>
            <a:off x="251520" y="1196752"/>
            <a:ext cx="5832648" cy="523220"/>
          </a:xfrm>
          <a:prstGeom prst="rect">
            <a:avLst/>
          </a:prstGeom>
          <a:noFill/>
        </p:spPr>
        <p:txBody>
          <a:bodyPr wrap="square" rtlCol="0">
            <a:spAutoFit/>
          </a:bodyPr>
          <a:lstStyle/>
          <a:p>
            <a:r>
              <a:rPr lang="en-US" altLang="zh-CN" sz="2800" dirty="0" smtClean="0">
                <a:latin typeface="+mn-lt"/>
              </a:rPr>
              <a:t>11.3.4 </a:t>
            </a:r>
            <a:r>
              <a:rPr lang="en-US" altLang="zh-CN" sz="2800" dirty="0" err="1" smtClean="0">
                <a:latin typeface="+mn-lt"/>
              </a:rPr>
              <a:t>LineargradientBrush</a:t>
            </a:r>
            <a:endParaRPr lang="zh-CN" altLang="en-US" sz="2800" dirty="0">
              <a:latin typeface="+mn-lt"/>
            </a:endParaRPr>
          </a:p>
        </p:txBody>
      </p:sp>
      <p:sp>
        <p:nvSpPr>
          <p:cNvPr id="7" name="内容占位符 2"/>
          <p:cNvSpPr txBox="1">
            <a:spLocks/>
          </p:cNvSpPr>
          <p:nvPr/>
        </p:nvSpPr>
        <p:spPr bwMode="auto">
          <a:xfrm>
            <a:off x="251520" y="1844824"/>
            <a:ext cx="8845937" cy="2015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0" indent="0">
              <a:lnSpc>
                <a:spcPct val="120000"/>
              </a:lnSpc>
              <a:spcBef>
                <a:spcPts val="0"/>
              </a:spcBef>
              <a:buFont typeface="Wingdings 2" pitchFamily="18" charset="2"/>
              <a:buNone/>
            </a:pPr>
            <a:r>
              <a:rPr lang="en-US" altLang="zh-CN" sz="1800" dirty="0" err="1" smtClean="0">
                <a:ea typeface="宋体" charset="-122"/>
                <a:cs typeface="Times New Roman" pitchFamily="18" charset="0"/>
              </a:rPr>
              <a:t>LineargradientBrush</a:t>
            </a:r>
            <a:r>
              <a:rPr lang="zh-CN" altLang="en-US" sz="1800" dirty="0" smtClean="0">
                <a:ea typeface="宋体" charset="-122"/>
                <a:cs typeface="Times New Roman" pitchFamily="18" charset="0"/>
              </a:rPr>
              <a:t>又称为梯度画刷或渐变画刷，默认情况下，渐变画刷可以由起始颜色沿着水平方向均匀过渡到终止颜色。</a:t>
            </a:r>
          </a:p>
          <a:p>
            <a:pPr marL="0" indent="0">
              <a:lnSpc>
                <a:spcPct val="120000"/>
              </a:lnSpc>
              <a:spcBef>
                <a:spcPts val="0"/>
              </a:spcBef>
              <a:buFont typeface="Wingdings 2" pitchFamily="18" charset="2"/>
              <a:buNone/>
            </a:pPr>
            <a:r>
              <a:rPr lang="en-US" altLang="zh-CN" sz="1800" dirty="0" err="1" smtClean="0">
                <a:ea typeface="宋体" charset="-122"/>
                <a:cs typeface="Times New Roman" pitchFamily="18" charset="0"/>
              </a:rPr>
              <a:t>LineargradientBrush</a:t>
            </a:r>
            <a:r>
              <a:rPr lang="zh-CN" altLang="en-US" sz="1800" dirty="0" smtClean="0">
                <a:ea typeface="宋体" charset="-122"/>
                <a:cs typeface="Times New Roman" pitchFamily="18" charset="0"/>
              </a:rPr>
              <a:t>的构造函数：</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 </a:t>
            </a:r>
            <a:r>
              <a:rPr lang="en-US" altLang="zh-CN" sz="1800" dirty="0" smtClean="0">
                <a:ea typeface="宋体" charset="-122"/>
                <a:cs typeface="Times New Roman" pitchFamily="18" charset="0"/>
              </a:rPr>
              <a:t>public </a:t>
            </a:r>
            <a:r>
              <a:rPr lang="en-US" altLang="zh-CN" sz="1800" dirty="0" err="1" smtClean="0">
                <a:ea typeface="宋体" charset="-122"/>
                <a:cs typeface="Times New Roman" pitchFamily="18" charset="0"/>
              </a:rPr>
              <a:t>LinearGradientBrush</a:t>
            </a:r>
            <a:r>
              <a:rPr lang="en-US" altLang="zh-CN" sz="1800" dirty="0" smtClean="0">
                <a:ea typeface="宋体" charset="-122"/>
                <a:cs typeface="Times New Roman" pitchFamily="18" charset="0"/>
              </a:rPr>
              <a:t> </a:t>
            </a:r>
            <a:r>
              <a:rPr lang="zh-CN" altLang="en-US" sz="1800" dirty="0" smtClean="0">
                <a:ea typeface="宋体" charset="-122"/>
                <a:cs typeface="Times New Roman" pitchFamily="18" charset="0"/>
              </a:rPr>
              <a:t>（</a:t>
            </a:r>
            <a:r>
              <a:rPr lang="en-US" altLang="zh-CN" sz="1800" dirty="0" smtClean="0">
                <a:ea typeface="宋体" charset="-122"/>
                <a:cs typeface="Times New Roman" pitchFamily="18" charset="0"/>
              </a:rPr>
              <a:t>Point p1</a:t>
            </a:r>
            <a:r>
              <a:rPr lang="zh-CN" altLang="en-US" sz="1800" dirty="0" smtClean="0">
                <a:ea typeface="宋体" charset="-122"/>
                <a:cs typeface="Times New Roman" pitchFamily="18" charset="0"/>
              </a:rPr>
              <a:t>，</a:t>
            </a:r>
            <a:r>
              <a:rPr lang="en-US" altLang="zh-CN" sz="1800" dirty="0" smtClean="0">
                <a:ea typeface="宋体" charset="-122"/>
                <a:cs typeface="Times New Roman" pitchFamily="18" charset="0"/>
              </a:rPr>
              <a:t>Point p1</a:t>
            </a:r>
            <a:r>
              <a:rPr lang="zh-CN" altLang="en-US" sz="1800" dirty="0" smtClean="0">
                <a:ea typeface="宋体" charset="-122"/>
                <a:cs typeface="Times New Roman" pitchFamily="18" charset="0"/>
              </a:rPr>
              <a:t>，</a:t>
            </a:r>
            <a:r>
              <a:rPr lang="en-US" altLang="zh-CN" sz="1800" dirty="0" smtClean="0">
                <a:ea typeface="宋体" charset="-122"/>
                <a:cs typeface="Times New Roman" pitchFamily="18" charset="0"/>
              </a:rPr>
              <a:t>Color c1</a:t>
            </a:r>
            <a:r>
              <a:rPr lang="zh-CN" altLang="en-US" sz="1800" dirty="0" smtClean="0">
                <a:ea typeface="宋体" charset="-122"/>
                <a:cs typeface="Times New Roman" pitchFamily="18" charset="0"/>
              </a:rPr>
              <a:t>，</a:t>
            </a:r>
            <a:r>
              <a:rPr lang="en-US" altLang="zh-CN" sz="1800" dirty="0" smtClean="0">
                <a:ea typeface="宋体" charset="-122"/>
                <a:cs typeface="Times New Roman" pitchFamily="18" charset="0"/>
              </a:rPr>
              <a:t>Color c1</a:t>
            </a:r>
            <a:r>
              <a:rPr lang="zh-CN" altLang="en-US" sz="1800" dirty="0" smtClean="0">
                <a:ea typeface="宋体" charset="-122"/>
                <a:cs typeface="Times New Roman" pitchFamily="18" charset="0"/>
              </a:rPr>
              <a:t>）</a:t>
            </a: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p1</a:t>
            </a:r>
            <a:r>
              <a:rPr lang="zh-CN" altLang="en-US" sz="1800" dirty="0" smtClean="0">
                <a:ea typeface="宋体" charset="-122"/>
                <a:cs typeface="Times New Roman" pitchFamily="18" charset="0"/>
              </a:rPr>
              <a:t>：渐变颜色起始点，</a:t>
            </a:r>
            <a:r>
              <a:rPr lang="en-US" altLang="zh-CN" sz="1800" dirty="0" smtClean="0">
                <a:ea typeface="宋体" charset="-122"/>
                <a:cs typeface="Times New Roman" pitchFamily="18" charset="0"/>
              </a:rPr>
              <a:t>Point</a:t>
            </a:r>
            <a:r>
              <a:rPr lang="zh-CN" altLang="en-US" sz="1800" dirty="0" smtClean="0">
                <a:ea typeface="宋体" charset="-122"/>
                <a:cs typeface="Times New Roman" pitchFamily="18" charset="0"/>
              </a:rPr>
              <a:t>结构，</a:t>
            </a:r>
            <a:r>
              <a:rPr lang="en-US" altLang="zh-CN" sz="1800" dirty="0" smtClean="0">
                <a:ea typeface="宋体" charset="-122"/>
                <a:cs typeface="Times New Roman" pitchFamily="18" charset="0"/>
              </a:rPr>
              <a:t>p2</a:t>
            </a:r>
            <a:r>
              <a:rPr lang="zh-CN" altLang="en-US" sz="1800" dirty="0" smtClean="0">
                <a:ea typeface="宋体" charset="-122"/>
                <a:cs typeface="Times New Roman" pitchFamily="18" charset="0"/>
              </a:rPr>
              <a:t>：渐变颜色终止点，</a:t>
            </a:r>
            <a:r>
              <a:rPr lang="en-US" altLang="zh-CN" sz="1800" dirty="0" smtClean="0">
                <a:ea typeface="宋体" charset="-122"/>
                <a:cs typeface="Times New Roman" pitchFamily="18" charset="0"/>
              </a:rPr>
              <a:t>Point</a:t>
            </a:r>
            <a:r>
              <a:rPr lang="zh-CN" altLang="en-US" sz="1800" dirty="0" smtClean="0">
                <a:ea typeface="宋体" charset="-122"/>
                <a:cs typeface="Times New Roman" pitchFamily="18" charset="0"/>
              </a:rPr>
              <a:t>结构。 </a:t>
            </a:r>
            <a:endParaRPr lang="en-US" altLang="zh-CN" sz="1800" dirty="0" smtClean="0">
              <a:ea typeface="宋体" charset="-122"/>
              <a:cs typeface="Times New Roman" pitchFamily="18" charset="0"/>
            </a:endParaRP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c1</a:t>
            </a:r>
            <a:r>
              <a:rPr lang="zh-CN" altLang="en-US" sz="1800" dirty="0" smtClean="0">
                <a:ea typeface="宋体" charset="-122"/>
                <a:cs typeface="Times New Roman" pitchFamily="18" charset="0"/>
              </a:rPr>
              <a:t>：渐变颜色的起始颜色，</a:t>
            </a:r>
            <a:r>
              <a:rPr lang="en-US" altLang="zh-CN" sz="1800" dirty="0" smtClean="0">
                <a:ea typeface="宋体" charset="-122"/>
                <a:cs typeface="Times New Roman" pitchFamily="18" charset="0"/>
              </a:rPr>
              <a:t>c2</a:t>
            </a:r>
            <a:r>
              <a:rPr lang="zh-CN" altLang="en-US" sz="1800" dirty="0" smtClean="0">
                <a:ea typeface="宋体" charset="-122"/>
                <a:cs typeface="Times New Roman" pitchFamily="18" charset="0"/>
              </a:rPr>
              <a:t>：渐变颜色的终止颜色。</a:t>
            </a:r>
          </a:p>
        </p:txBody>
      </p:sp>
      <p:sp>
        <p:nvSpPr>
          <p:cNvPr id="4" name="TextBox 3"/>
          <p:cNvSpPr txBox="1"/>
          <p:nvPr/>
        </p:nvSpPr>
        <p:spPr>
          <a:xfrm>
            <a:off x="107504" y="3861048"/>
            <a:ext cx="3816424" cy="400110"/>
          </a:xfrm>
          <a:prstGeom prst="rect">
            <a:avLst/>
          </a:prstGeom>
          <a:noFill/>
        </p:spPr>
        <p:txBody>
          <a:bodyPr wrap="square" rtlCol="0">
            <a:spAutoFit/>
          </a:bodyPr>
          <a:lstStyle/>
          <a:p>
            <a:r>
              <a:rPr lang="en-US" altLang="zh-CN" sz="2000" dirty="0" smtClean="0">
                <a:solidFill>
                  <a:srgbClr val="FF00FF"/>
                </a:solidFill>
                <a:latin typeface="+mn-lt"/>
              </a:rPr>
              <a:t>【</a:t>
            </a:r>
            <a:r>
              <a:rPr lang="zh-CN" altLang="en-US" sz="2000" dirty="0" smtClean="0">
                <a:solidFill>
                  <a:srgbClr val="FF00FF"/>
                </a:solidFill>
                <a:latin typeface="+mn-lt"/>
              </a:rPr>
              <a:t>例</a:t>
            </a:r>
            <a:r>
              <a:rPr lang="en-US" altLang="zh-CN" sz="2000" dirty="0" smtClean="0">
                <a:solidFill>
                  <a:srgbClr val="FF00FF"/>
                </a:solidFill>
                <a:latin typeface="+mn-lt"/>
              </a:rPr>
              <a:t>11-5】</a:t>
            </a:r>
            <a:r>
              <a:rPr lang="zh-CN" altLang="en-US" sz="2000" dirty="0" smtClean="0">
                <a:solidFill>
                  <a:srgbClr val="FF00FF"/>
                </a:solidFill>
                <a:latin typeface="+mn-lt"/>
              </a:rPr>
              <a:t>渐变画刷的使用</a:t>
            </a:r>
          </a:p>
        </p:txBody>
      </p:sp>
      <p:sp>
        <p:nvSpPr>
          <p:cNvPr id="9" name="内容占位符 2"/>
          <p:cNvSpPr>
            <a:spLocks noGrp="1"/>
          </p:cNvSpPr>
          <p:nvPr>
            <p:ph idx="1"/>
          </p:nvPr>
        </p:nvSpPr>
        <p:spPr>
          <a:xfrm>
            <a:off x="251520" y="4221088"/>
            <a:ext cx="8568952" cy="2664296"/>
          </a:xfrm>
        </p:spPr>
        <p:txBody>
          <a:bodyPr/>
          <a:lstStyle/>
          <a:p>
            <a:pPr marL="0" indent="0">
              <a:buNone/>
            </a:pPr>
            <a:r>
              <a:rPr lang="en-US" altLang="zh-CN" sz="1400" dirty="0"/>
              <a:t>private void button1_Click(object sender, </a:t>
            </a:r>
            <a:r>
              <a:rPr lang="en-US" altLang="zh-CN" sz="1400" dirty="0" err="1"/>
              <a:t>EventArgs</a:t>
            </a:r>
            <a:r>
              <a:rPr lang="en-US" altLang="zh-CN" sz="1400" dirty="0"/>
              <a:t> e)</a:t>
            </a:r>
            <a:endParaRPr lang="zh-CN" altLang="zh-CN" sz="1400" dirty="0"/>
          </a:p>
          <a:p>
            <a:pPr marL="0" indent="0">
              <a:buNone/>
            </a:pPr>
            <a:r>
              <a:rPr lang="en-US" altLang="zh-CN" sz="1400" dirty="0"/>
              <a:t>{</a:t>
            </a:r>
            <a:endParaRPr lang="zh-CN" altLang="zh-CN" sz="1400" dirty="0"/>
          </a:p>
          <a:p>
            <a:pPr marL="0" indent="0">
              <a:buNone/>
            </a:pPr>
            <a:r>
              <a:rPr lang="en-US" altLang="zh-CN" sz="1400" dirty="0" smtClean="0"/>
              <a:t>      Graphics </a:t>
            </a:r>
            <a:r>
              <a:rPr lang="en-US" altLang="zh-CN" sz="1400" dirty="0"/>
              <a:t>g;</a:t>
            </a:r>
            <a:endParaRPr lang="zh-CN" altLang="zh-CN" sz="1400" dirty="0"/>
          </a:p>
          <a:p>
            <a:pPr marL="0" indent="0">
              <a:buNone/>
            </a:pPr>
            <a:r>
              <a:rPr lang="en-US" altLang="zh-CN" sz="1400" dirty="0" smtClean="0"/>
              <a:t>      g=</a:t>
            </a:r>
            <a:r>
              <a:rPr lang="en-US" altLang="zh-CN" sz="1400" dirty="0" err="1" smtClean="0"/>
              <a:t>this.CreateGraphics</a:t>
            </a:r>
            <a:r>
              <a:rPr lang="en-US" altLang="zh-CN" sz="1400" dirty="0"/>
              <a:t>();</a:t>
            </a:r>
            <a:endParaRPr lang="zh-CN" altLang="zh-CN" sz="1400" dirty="0"/>
          </a:p>
          <a:p>
            <a:pPr marL="0" indent="0">
              <a:buNone/>
            </a:pPr>
            <a:r>
              <a:rPr lang="en-US" altLang="zh-CN" sz="1400" dirty="0" smtClean="0"/>
              <a:t>      Point </a:t>
            </a:r>
            <a:r>
              <a:rPr lang="en-US" altLang="zh-CN" sz="1400" dirty="0"/>
              <a:t>p1=new Point(0,0);      //</a:t>
            </a:r>
            <a:r>
              <a:rPr lang="zh-CN" altLang="zh-CN" sz="1400" dirty="0"/>
              <a:t>起始点坐标</a:t>
            </a:r>
          </a:p>
          <a:p>
            <a:pPr marL="0" indent="0">
              <a:buNone/>
            </a:pPr>
            <a:r>
              <a:rPr lang="en-US" altLang="zh-CN" sz="1400" dirty="0" smtClean="0"/>
              <a:t>      Point </a:t>
            </a:r>
            <a:r>
              <a:rPr lang="en-US" altLang="zh-CN" sz="1400" dirty="0"/>
              <a:t>p2=new Point(50,0);     //</a:t>
            </a:r>
            <a:r>
              <a:rPr lang="zh-CN" altLang="zh-CN" sz="1400" dirty="0"/>
              <a:t>终止点坐标</a:t>
            </a:r>
          </a:p>
          <a:p>
            <a:pPr marL="0" indent="0">
              <a:buNone/>
            </a:pPr>
            <a:r>
              <a:rPr lang="en-US" altLang="zh-CN" sz="1400" dirty="0" smtClean="0"/>
              <a:t>      //</a:t>
            </a:r>
            <a:r>
              <a:rPr lang="zh-CN" altLang="zh-CN" sz="1400" dirty="0"/>
              <a:t>设置从蓝色到白色渐变的画刷</a:t>
            </a:r>
          </a:p>
          <a:p>
            <a:pPr marL="0" indent="0">
              <a:buNone/>
            </a:pPr>
            <a:r>
              <a:rPr lang="en-US" altLang="zh-CN" sz="1400" dirty="0" smtClean="0"/>
              <a:t>      </a:t>
            </a:r>
            <a:r>
              <a:rPr lang="en-US" altLang="zh-CN" sz="1400" dirty="0" err="1" smtClean="0"/>
              <a:t>LinearGradientBrush</a:t>
            </a:r>
            <a:r>
              <a:rPr lang="en-US" altLang="zh-CN" sz="1400" dirty="0" smtClean="0"/>
              <a:t> </a:t>
            </a:r>
            <a:r>
              <a:rPr lang="en-US" altLang="zh-CN" sz="1400" dirty="0"/>
              <a:t>lbru1=new </a:t>
            </a:r>
            <a:r>
              <a:rPr lang="en-US" altLang="zh-CN" sz="1400" dirty="0" err="1"/>
              <a:t>LinearGradientBrush</a:t>
            </a:r>
            <a:r>
              <a:rPr lang="en-US" altLang="zh-CN" sz="1400" dirty="0"/>
              <a:t>(p1, p2,Color.Blue,Color.White);</a:t>
            </a:r>
            <a:endParaRPr lang="zh-CN" altLang="zh-CN" sz="1400" dirty="0"/>
          </a:p>
          <a:p>
            <a:pPr marL="0" indent="0">
              <a:buNone/>
            </a:pPr>
            <a:r>
              <a:rPr lang="en-US" altLang="zh-CN" sz="1400" dirty="0" smtClean="0"/>
              <a:t>      </a:t>
            </a:r>
            <a:r>
              <a:rPr lang="en-US" altLang="zh-CN" sz="1400" dirty="0" err="1" smtClean="0"/>
              <a:t>g.FillRectangle</a:t>
            </a:r>
            <a:r>
              <a:rPr lang="en-US" altLang="zh-CN" sz="1400" dirty="0" smtClean="0"/>
              <a:t>(lbru1,0,0,this.Width,this.Height</a:t>
            </a:r>
            <a:r>
              <a:rPr lang="en-US" altLang="zh-CN" sz="1400" dirty="0"/>
              <a:t>);</a:t>
            </a:r>
            <a:endParaRPr lang="zh-CN" altLang="zh-CN" sz="1400" dirty="0"/>
          </a:p>
          <a:p>
            <a:pPr marL="0" indent="0">
              <a:buNone/>
            </a:pPr>
            <a:r>
              <a:rPr lang="en-US" altLang="zh-CN" sz="1400" dirty="0"/>
              <a:t>}</a:t>
            </a:r>
            <a:endParaRPr lang="zh-CN" altLang="zh-CN" sz="1400" dirty="0"/>
          </a:p>
          <a:p>
            <a:pPr marL="0" indent="0">
              <a:buNone/>
            </a:pPr>
            <a:endParaRPr lang="zh-CN" altLang="en-US" sz="1400" dirty="0" smtClean="0">
              <a:ea typeface="宋体" charset="-122"/>
            </a:endParaRPr>
          </a:p>
        </p:txBody>
      </p:sp>
      <p:pic>
        <p:nvPicPr>
          <p:cNvPr id="8" name="图片 7" descr="C:\Users\Administrator\AppData\Roaming\Tencent\Users\4357001\QQ\WinTemp\RichOle\{DY%7J2O$[DC)S$6A6FOTKS.jpg"/>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861048"/>
            <a:ext cx="207708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52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11.4 </a:t>
            </a:r>
            <a:r>
              <a:rPr lang="zh-CN" altLang="en-US" dirty="0" smtClean="0"/>
              <a:t>图像处理</a:t>
            </a:r>
            <a:endParaRPr lang="zh-CN" altLang="en-US" dirty="0" smtClean="0"/>
          </a:p>
        </p:txBody>
      </p:sp>
      <p:sp>
        <p:nvSpPr>
          <p:cNvPr id="2" name="TextBox 1"/>
          <p:cNvSpPr txBox="1"/>
          <p:nvPr/>
        </p:nvSpPr>
        <p:spPr>
          <a:xfrm>
            <a:off x="251520" y="1196752"/>
            <a:ext cx="5832648" cy="523220"/>
          </a:xfrm>
          <a:prstGeom prst="rect">
            <a:avLst/>
          </a:prstGeom>
          <a:noFill/>
        </p:spPr>
        <p:txBody>
          <a:bodyPr wrap="square" rtlCol="0">
            <a:spAutoFit/>
          </a:bodyPr>
          <a:lstStyle/>
          <a:p>
            <a:r>
              <a:rPr lang="en-US" altLang="zh-CN" sz="2800" dirty="0" smtClean="0">
                <a:latin typeface="+mn-lt"/>
              </a:rPr>
              <a:t>11.4.1</a:t>
            </a:r>
            <a:r>
              <a:rPr lang="zh-CN" altLang="en-US" sz="2800" dirty="0" smtClean="0">
                <a:latin typeface="+mn-lt"/>
              </a:rPr>
              <a:t>图像的显示</a:t>
            </a:r>
          </a:p>
        </p:txBody>
      </p:sp>
      <p:sp>
        <p:nvSpPr>
          <p:cNvPr id="7" name="内容占位符 2"/>
          <p:cNvSpPr txBox="1">
            <a:spLocks/>
          </p:cNvSpPr>
          <p:nvPr/>
        </p:nvSpPr>
        <p:spPr bwMode="auto">
          <a:xfrm>
            <a:off x="251520" y="1844824"/>
            <a:ext cx="8845937"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要想显示一个图像，需要使用</a:t>
            </a:r>
            <a:r>
              <a:rPr lang="en-US" altLang="zh-CN" sz="1800" dirty="0" smtClean="0">
                <a:ea typeface="宋体" charset="-122"/>
                <a:cs typeface="Times New Roman" pitchFamily="18" charset="0"/>
              </a:rPr>
              <a:t>Bitmap</a:t>
            </a:r>
            <a:r>
              <a:rPr lang="zh-CN" altLang="en-US" sz="1800" dirty="0" smtClean="0">
                <a:ea typeface="宋体" charset="-122"/>
                <a:cs typeface="Times New Roman" pitchFamily="18" charset="0"/>
              </a:rPr>
              <a:t>类。</a:t>
            </a:r>
            <a:r>
              <a:rPr lang="en-US" altLang="zh-CN" sz="1800" dirty="0" smtClean="0">
                <a:ea typeface="宋体" charset="-122"/>
                <a:cs typeface="Times New Roman" pitchFamily="18" charset="0"/>
              </a:rPr>
              <a:t>Bitmap</a:t>
            </a:r>
            <a:r>
              <a:rPr lang="zh-CN" altLang="en-US" sz="1800" dirty="0" smtClean="0">
                <a:ea typeface="宋体" charset="-122"/>
                <a:cs typeface="Times New Roman" pitchFamily="18" charset="0"/>
              </a:rPr>
              <a:t>类常用的构造函数形式如下：</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 </a:t>
            </a:r>
            <a:r>
              <a:rPr lang="en-US" altLang="zh-CN" sz="1800" dirty="0" smtClean="0">
                <a:ea typeface="宋体" charset="-122"/>
                <a:cs typeface="Times New Roman" pitchFamily="18" charset="0"/>
              </a:rPr>
              <a:t>public Bitmap</a:t>
            </a:r>
            <a:r>
              <a:rPr lang="zh-CN" altLang="en-US" sz="1800" dirty="0" smtClean="0">
                <a:ea typeface="宋体" charset="-122"/>
                <a:cs typeface="Times New Roman" pitchFamily="18" charset="0"/>
              </a:rPr>
              <a:t>（</a:t>
            </a:r>
            <a:r>
              <a:rPr lang="en-US" altLang="zh-CN" sz="1800" dirty="0" smtClean="0">
                <a:ea typeface="宋体" charset="-122"/>
                <a:cs typeface="Times New Roman" pitchFamily="18" charset="0"/>
              </a:rPr>
              <a:t>string filename</a:t>
            </a:r>
            <a:r>
              <a:rPr lang="zh-CN" altLang="en-US" sz="1800" dirty="0" smtClean="0">
                <a:ea typeface="宋体" charset="-122"/>
                <a:cs typeface="Times New Roman" pitchFamily="18" charset="0"/>
              </a:rPr>
              <a:t>）</a:t>
            </a:r>
          </a:p>
          <a:p>
            <a:pPr marL="0" indent="0">
              <a:lnSpc>
                <a:spcPct val="120000"/>
              </a:lnSpc>
              <a:spcBef>
                <a:spcPts val="0"/>
              </a:spcBef>
              <a:buFont typeface="Wingdings 2" pitchFamily="18" charset="2"/>
              <a:buNone/>
            </a:pPr>
            <a:r>
              <a:rPr lang="zh-CN" altLang="en-US" sz="1800" dirty="0" smtClean="0">
                <a:ea typeface="宋体" charset="-122"/>
                <a:cs typeface="Times New Roman" pitchFamily="18" charset="0"/>
              </a:rPr>
              <a:t> 说明：</a:t>
            </a:r>
            <a:r>
              <a:rPr lang="en-US" altLang="zh-CN" sz="1800" dirty="0" smtClean="0">
                <a:ea typeface="宋体" charset="-122"/>
                <a:cs typeface="Times New Roman" pitchFamily="18" charset="0"/>
              </a:rPr>
              <a:t>filename</a:t>
            </a:r>
            <a:r>
              <a:rPr lang="zh-CN" altLang="en-US" sz="1800" dirty="0" smtClean="0">
                <a:ea typeface="宋体" charset="-122"/>
                <a:cs typeface="Times New Roman" pitchFamily="18" charset="0"/>
              </a:rPr>
              <a:t>为要显示的图像文件的文件名，是包含路径在内的全文件名。例如：</a:t>
            </a:r>
          </a:p>
          <a:p>
            <a:pPr marL="0" indent="0">
              <a:lnSpc>
                <a:spcPct val="120000"/>
              </a:lnSpc>
              <a:spcBef>
                <a:spcPts val="0"/>
              </a:spcBef>
              <a:buFont typeface="Wingdings 2" pitchFamily="18" charset="2"/>
              <a:buNone/>
            </a:pPr>
            <a:r>
              <a:rPr lang="en-US" altLang="zh-CN" sz="1800" dirty="0" smtClean="0">
                <a:ea typeface="宋体" charset="-122"/>
                <a:cs typeface="Times New Roman" pitchFamily="18" charset="0"/>
              </a:rPr>
              <a:t>Bitmap </a:t>
            </a:r>
            <a:r>
              <a:rPr lang="en-US" altLang="zh-CN" sz="1800" dirty="0" err="1" smtClean="0">
                <a:ea typeface="宋体" charset="-122"/>
                <a:cs typeface="Times New Roman" pitchFamily="18" charset="0"/>
              </a:rPr>
              <a:t>bmap</a:t>
            </a:r>
            <a:r>
              <a:rPr lang="en-US" altLang="zh-CN" sz="1800" dirty="0" smtClean="0">
                <a:ea typeface="宋体" charset="-122"/>
                <a:cs typeface="Times New Roman" pitchFamily="18" charset="0"/>
              </a:rPr>
              <a:t>=</a:t>
            </a:r>
            <a:r>
              <a:rPr lang="en-US" altLang="zh-CN" sz="1800" dirty="0" err="1" smtClean="0">
                <a:ea typeface="宋体" charset="-122"/>
                <a:cs typeface="Times New Roman" pitchFamily="18" charset="0"/>
              </a:rPr>
              <a:t>newBitmap</a:t>
            </a:r>
            <a:r>
              <a:rPr lang="zh-CN" altLang="en-US" sz="1800" dirty="0" smtClean="0">
                <a:ea typeface="宋体" charset="-122"/>
                <a:cs typeface="Times New Roman" pitchFamily="18" charset="0"/>
              </a:rPr>
              <a:t>（”</a:t>
            </a:r>
            <a:r>
              <a:rPr lang="en-US" altLang="zh-CN" sz="1800" dirty="0" smtClean="0">
                <a:ea typeface="宋体" charset="-122"/>
                <a:cs typeface="Times New Roman" pitchFamily="18" charset="0"/>
              </a:rPr>
              <a:t>c:\\1.jpg”</a:t>
            </a:r>
            <a:r>
              <a:rPr lang="zh-CN" altLang="en-US" sz="1800" dirty="0" smtClean="0">
                <a:ea typeface="宋体" charset="-122"/>
                <a:cs typeface="Times New Roman" pitchFamily="18" charset="0"/>
              </a:rPr>
              <a:t>）</a:t>
            </a:r>
            <a:r>
              <a:rPr lang="en-US" altLang="zh-CN" sz="1800" dirty="0" smtClean="0">
                <a:ea typeface="宋体" charset="-122"/>
                <a:cs typeface="Times New Roman" pitchFamily="18" charset="0"/>
              </a:rPr>
              <a:t>;</a:t>
            </a:r>
          </a:p>
        </p:txBody>
      </p:sp>
      <p:sp>
        <p:nvSpPr>
          <p:cNvPr id="9" name="内容占位符 2"/>
          <p:cNvSpPr>
            <a:spLocks noGrp="1"/>
          </p:cNvSpPr>
          <p:nvPr>
            <p:ph idx="1"/>
          </p:nvPr>
        </p:nvSpPr>
        <p:spPr>
          <a:xfrm>
            <a:off x="272444" y="3356992"/>
            <a:ext cx="8568952" cy="2808312"/>
          </a:xfrm>
        </p:spPr>
        <p:txBody>
          <a:bodyPr/>
          <a:lstStyle/>
          <a:p>
            <a:pPr marL="0" indent="0">
              <a:buNone/>
            </a:pPr>
            <a:r>
              <a:rPr lang="zh-CN" altLang="en-US" sz="1800" dirty="0" smtClean="0"/>
              <a:t>创建了</a:t>
            </a:r>
            <a:r>
              <a:rPr lang="en-US" altLang="zh-CN" sz="1800" dirty="0" smtClean="0"/>
              <a:t>Bitmap</a:t>
            </a:r>
            <a:r>
              <a:rPr lang="zh-CN" altLang="en-US" sz="1800" dirty="0" smtClean="0"/>
              <a:t>类对象后，还需要调用</a:t>
            </a:r>
            <a:r>
              <a:rPr lang="en-US" altLang="zh-CN" sz="1800" dirty="0" smtClean="0"/>
              <a:t>Graphics</a:t>
            </a:r>
            <a:r>
              <a:rPr lang="zh-CN" altLang="en-US" sz="1800" dirty="0" smtClean="0"/>
              <a:t>对象的</a:t>
            </a:r>
            <a:r>
              <a:rPr lang="en-US" altLang="zh-CN" sz="1800" dirty="0" err="1" smtClean="0"/>
              <a:t>DrawImage</a:t>
            </a:r>
            <a:r>
              <a:rPr lang="zh-CN" altLang="en-US" sz="1800" dirty="0" smtClean="0"/>
              <a:t>方法显示</a:t>
            </a:r>
            <a:r>
              <a:rPr lang="en-US" altLang="zh-CN" sz="1800" dirty="0" smtClean="0"/>
              <a:t>Bitmap</a:t>
            </a:r>
            <a:r>
              <a:rPr lang="zh-CN" altLang="en-US" sz="1800" dirty="0" smtClean="0"/>
              <a:t>类对象封装的图像。</a:t>
            </a:r>
          </a:p>
          <a:p>
            <a:pPr marL="0" indent="0">
              <a:buNone/>
            </a:pPr>
            <a:r>
              <a:rPr lang="en-US" altLang="zh-CN" sz="1800" dirty="0" err="1" smtClean="0"/>
              <a:t>DrawImage</a:t>
            </a:r>
            <a:r>
              <a:rPr lang="zh-CN" altLang="en-US" sz="1800" dirty="0" smtClean="0"/>
              <a:t>方法用于在指定位置显示原始图像或缩放后的图像，该方法的重载形式很多，最常用的一种为：</a:t>
            </a:r>
          </a:p>
          <a:p>
            <a:pPr marL="0" indent="0">
              <a:buNone/>
            </a:pPr>
            <a:r>
              <a:rPr lang="zh-CN" altLang="en-US" sz="1800" dirty="0" smtClean="0"/>
              <a:t> </a:t>
            </a:r>
            <a:r>
              <a:rPr lang="en-US" altLang="zh-CN" sz="1800" dirty="0" smtClean="0"/>
              <a:t>public void </a:t>
            </a:r>
            <a:r>
              <a:rPr lang="en-US" altLang="zh-CN" sz="1800" dirty="0" err="1" smtClean="0"/>
              <a:t>DrawImage</a:t>
            </a:r>
            <a:r>
              <a:rPr lang="zh-CN" altLang="en-US" sz="1800" dirty="0" smtClean="0"/>
              <a:t>（</a:t>
            </a:r>
            <a:r>
              <a:rPr lang="en-US" altLang="zh-CN" sz="1800" dirty="0" smtClean="0"/>
              <a:t>Image </a:t>
            </a:r>
            <a:r>
              <a:rPr lang="en-US" altLang="zh-CN" sz="1800" dirty="0" err="1" smtClean="0"/>
              <a:t>image</a:t>
            </a:r>
            <a:r>
              <a:rPr lang="zh-CN" altLang="en-US" sz="1800" dirty="0" smtClean="0"/>
              <a:t>，</a:t>
            </a:r>
            <a:r>
              <a:rPr lang="en-US" altLang="zh-CN" sz="1800" dirty="0" err="1" smtClean="0"/>
              <a:t>int</a:t>
            </a:r>
            <a:r>
              <a:rPr lang="en-US" altLang="zh-CN" sz="1800" dirty="0" smtClean="0"/>
              <a:t> x</a:t>
            </a:r>
            <a:r>
              <a:rPr lang="zh-CN" altLang="en-US" sz="1800" dirty="0" smtClean="0"/>
              <a:t>，</a:t>
            </a:r>
            <a:r>
              <a:rPr lang="en-US" altLang="zh-CN" sz="1800" dirty="0" err="1" smtClean="0"/>
              <a:t>int</a:t>
            </a:r>
            <a:r>
              <a:rPr lang="en-US" altLang="zh-CN" sz="1800" dirty="0" smtClean="0"/>
              <a:t> y</a:t>
            </a:r>
            <a:r>
              <a:rPr lang="zh-CN" altLang="en-US" sz="1800" dirty="0" smtClean="0"/>
              <a:t>， </a:t>
            </a:r>
            <a:r>
              <a:rPr lang="en-US" altLang="zh-CN" sz="1800" dirty="0" err="1" smtClean="0"/>
              <a:t>int</a:t>
            </a:r>
            <a:r>
              <a:rPr lang="en-US" altLang="zh-CN" sz="1800" dirty="0" smtClean="0"/>
              <a:t> width</a:t>
            </a:r>
            <a:r>
              <a:rPr lang="zh-CN" altLang="en-US" sz="1800" dirty="0" smtClean="0"/>
              <a:t>，</a:t>
            </a:r>
            <a:r>
              <a:rPr lang="en-US" altLang="zh-CN" sz="1800" dirty="0" err="1" smtClean="0"/>
              <a:t>int</a:t>
            </a:r>
            <a:r>
              <a:rPr lang="en-US" altLang="zh-CN" sz="1800" dirty="0" smtClean="0"/>
              <a:t> height</a:t>
            </a:r>
            <a:r>
              <a:rPr lang="zh-CN" altLang="en-US" sz="1800" dirty="0" smtClean="0"/>
              <a:t>）</a:t>
            </a:r>
          </a:p>
          <a:p>
            <a:pPr marL="0" indent="0">
              <a:buNone/>
            </a:pPr>
            <a:r>
              <a:rPr lang="en-US" altLang="zh-CN" sz="1800" dirty="0" smtClean="0"/>
              <a:t>x</a:t>
            </a:r>
            <a:r>
              <a:rPr lang="zh-CN" altLang="en-US" sz="1800" dirty="0" smtClean="0"/>
              <a:t>、</a:t>
            </a:r>
            <a:r>
              <a:rPr lang="en-US" altLang="zh-CN" sz="1800" dirty="0" smtClean="0"/>
              <a:t>y</a:t>
            </a:r>
            <a:r>
              <a:rPr lang="zh-CN" altLang="en-US" sz="1800" dirty="0" smtClean="0"/>
              <a:t>：分别代表图像显示位置的左上角横坐标和纵坐标。</a:t>
            </a:r>
          </a:p>
          <a:p>
            <a:pPr marL="0" indent="0">
              <a:buNone/>
            </a:pPr>
            <a:r>
              <a:rPr lang="en-US" altLang="zh-CN" sz="1800" dirty="0" smtClean="0"/>
              <a:t>width</a:t>
            </a:r>
            <a:r>
              <a:rPr lang="zh-CN" altLang="en-US" sz="1800" dirty="0" smtClean="0"/>
              <a:t>：图像的宽度，</a:t>
            </a:r>
            <a:r>
              <a:rPr lang="en-US" altLang="zh-CN" sz="1800" dirty="0" smtClean="0"/>
              <a:t>height</a:t>
            </a:r>
            <a:r>
              <a:rPr lang="zh-CN" altLang="en-US" sz="1800" dirty="0" smtClean="0"/>
              <a:t>：图像的宽度。</a:t>
            </a:r>
          </a:p>
          <a:p>
            <a:pPr marL="0" indent="0">
              <a:buNone/>
            </a:pPr>
            <a:r>
              <a:rPr lang="zh-CN" altLang="en-US" sz="1800" dirty="0" smtClean="0"/>
              <a:t>通过设置</a:t>
            </a:r>
            <a:r>
              <a:rPr lang="en-US" altLang="zh-CN" sz="1800" dirty="0" smtClean="0"/>
              <a:t>width</a:t>
            </a:r>
            <a:r>
              <a:rPr lang="zh-CN" altLang="en-US" sz="1800" dirty="0" smtClean="0"/>
              <a:t>和</a:t>
            </a:r>
            <a:r>
              <a:rPr lang="en-US" altLang="zh-CN" sz="1800" dirty="0" smtClean="0"/>
              <a:t>height</a:t>
            </a:r>
            <a:r>
              <a:rPr lang="zh-CN" altLang="en-US" sz="1800" dirty="0" smtClean="0"/>
              <a:t>参数可以设置要显示的图片大小，从而实现将图片的放大显示和缩小显示。</a:t>
            </a:r>
          </a:p>
          <a:p>
            <a:pPr marL="0" indent="0">
              <a:buNone/>
            </a:pPr>
            <a:endParaRPr lang="zh-CN" altLang="en-US" sz="1800" dirty="0" smtClean="0">
              <a:ea typeface="宋体" charset="-122"/>
            </a:endParaRPr>
          </a:p>
        </p:txBody>
      </p:sp>
      <p:sp>
        <p:nvSpPr>
          <p:cNvPr id="10" name="TextBox 9"/>
          <p:cNvSpPr txBox="1"/>
          <p:nvPr/>
        </p:nvSpPr>
        <p:spPr>
          <a:xfrm>
            <a:off x="179512" y="6237312"/>
            <a:ext cx="3816424" cy="400110"/>
          </a:xfrm>
          <a:prstGeom prst="rect">
            <a:avLst/>
          </a:prstGeom>
          <a:noFill/>
        </p:spPr>
        <p:txBody>
          <a:bodyPr wrap="square" rtlCol="0">
            <a:spAutoFit/>
          </a:bodyPr>
          <a:lstStyle/>
          <a:p>
            <a:r>
              <a:rPr lang="en-US" altLang="zh-CN" sz="2000" dirty="0" smtClean="0">
                <a:solidFill>
                  <a:srgbClr val="FF00FF"/>
                </a:solidFill>
                <a:latin typeface="+mn-lt"/>
              </a:rPr>
              <a:t>【</a:t>
            </a:r>
            <a:r>
              <a:rPr lang="zh-CN" altLang="en-US" sz="2000" dirty="0" smtClean="0">
                <a:solidFill>
                  <a:srgbClr val="FF00FF"/>
                </a:solidFill>
                <a:latin typeface="+mn-lt"/>
              </a:rPr>
              <a:t>例</a:t>
            </a:r>
            <a:r>
              <a:rPr lang="en-US" altLang="zh-CN" sz="2000" dirty="0" smtClean="0">
                <a:solidFill>
                  <a:srgbClr val="FF00FF"/>
                </a:solidFill>
                <a:latin typeface="+mn-lt"/>
              </a:rPr>
              <a:t>11-6】</a:t>
            </a:r>
            <a:r>
              <a:rPr lang="zh-CN" altLang="en-US" sz="2000" dirty="0" smtClean="0">
                <a:solidFill>
                  <a:srgbClr val="FF00FF"/>
                </a:solidFill>
                <a:latin typeface="+mn-lt"/>
              </a:rPr>
              <a:t>图像的显示与缩放</a:t>
            </a:r>
          </a:p>
        </p:txBody>
      </p:sp>
      <p:pic>
        <p:nvPicPr>
          <p:cNvPr id="11" name="图片 10"/>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836243"/>
            <a:ext cx="52768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3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11.1 </a:t>
            </a:r>
            <a:r>
              <a:rPr lang="zh-CN" altLang="zh-CN" dirty="0" smtClean="0"/>
              <a:t>图形图像基础知识</a:t>
            </a:r>
            <a:endParaRPr lang="zh-CN" altLang="en-US" dirty="0" smtClean="0"/>
          </a:p>
        </p:txBody>
      </p:sp>
      <p:sp>
        <p:nvSpPr>
          <p:cNvPr id="3" name="内容占位符 2"/>
          <p:cNvSpPr>
            <a:spLocks noGrp="1"/>
          </p:cNvSpPr>
          <p:nvPr>
            <p:ph idx="1"/>
          </p:nvPr>
        </p:nvSpPr>
        <p:spPr/>
        <p:txBody>
          <a:bodyPr>
            <a:normAutofit/>
          </a:bodyPr>
          <a:lstStyle/>
          <a:p>
            <a:pPr marL="0" indent="0">
              <a:lnSpc>
                <a:spcPct val="150000"/>
              </a:lnSpc>
              <a:buClr>
                <a:srgbClr val="FFFFFF"/>
              </a:buClr>
              <a:buFont typeface="Wingdings 2" pitchFamily="18" charset="2"/>
              <a:buNone/>
            </a:pPr>
            <a:r>
              <a:rPr lang="en-US" altLang="zh-CN" sz="3000" b="1" dirty="0" smtClean="0">
                <a:ea typeface="宋体" charset="-122"/>
              </a:rPr>
              <a:t>11.1.1 </a:t>
            </a:r>
            <a:r>
              <a:rPr lang="en-US" altLang="zh-CN" sz="3000" b="1" dirty="0" smtClean="0">
                <a:ea typeface="宋体" charset="-122"/>
              </a:rPr>
              <a:t>GDI+</a:t>
            </a:r>
            <a:r>
              <a:rPr lang="zh-CN" altLang="zh-CN" sz="3000" b="1" dirty="0" smtClean="0">
                <a:ea typeface="宋体" charset="-122"/>
              </a:rPr>
              <a:t>概述</a:t>
            </a:r>
          </a:p>
          <a:p>
            <a:pPr marL="457200" indent="0">
              <a:lnSpc>
                <a:spcPct val="150000"/>
              </a:lnSpc>
              <a:buClr>
                <a:srgbClr val="FFFFFF"/>
              </a:buClr>
              <a:buFont typeface="Wingdings 2" pitchFamily="18" charset="2"/>
              <a:buNone/>
            </a:pPr>
            <a:r>
              <a:rPr lang="en-US" altLang="zh-CN" sz="2400" dirty="0" smtClean="0">
                <a:ea typeface="宋体" charset="-122"/>
              </a:rPr>
              <a:t>1. </a:t>
            </a:r>
            <a:r>
              <a:rPr lang="zh-CN" altLang="zh-CN" sz="2400" dirty="0" smtClean="0">
                <a:ea typeface="宋体" charset="-122"/>
              </a:rPr>
              <a:t>什么是</a:t>
            </a:r>
            <a:r>
              <a:rPr lang="en-US" altLang="zh-CN" sz="2400" dirty="0" smtClean="0">
                <a:ea typeface="宋体" charset="-122"/>
              </a:rPr>
              <a:t>GDI+</a:t>
            </a:r>
            <a:endParaRPr lang="zh-CN" altLang="zh-CN" sz="2400" dirty="0" smtClean="0">
              <a:ea typeface="宋体" charset="-122"/>
            </a:endParaRPr>
          </a:p>
          <a:p>
            <a:pPr marL="457200" indent="0">
              <a:lnSpc>
                <a:spcPct val="150000"/>
              </a:lnSpc>
              <a:buClr>
                <a:srgbClr val="FFFFFF"/>
              </a:buClr>
              <a:buFont typeface="Wingdings 2" pitchFamily="18" charset="2"/>
              <a:buNone/>
            </a:pPr>
            <a:r>
              <a:rPr lang="en-US" altLang="zh-CN" sz="2000" dirty="0" smtClean="0">
                <a:ea typeface="宋体" charset="-122"/>
              </a:rPr>
              <a:t>GDI+</a:t>
            </a:r>
            <a:r>
              <a:rPr lang="zh-CN" altLang="zh-CN" sz="2000" dirty="0" smtClean="0">
                <a:ea typeface="宋体" charset="-122"/>
              </a:rPr>
              <a:t>（</a:t>
            </a:r>
            <a:r>
              <a:rPr lang="en-US" altLang="zh-CN" sz="2000" dirty="0" smtClean="0">
                <a:ea typeface="宋体" charset="-122"/>
              </a:rPr>
              <a:t>Graphics Device Interface</a:t>
            </a:r>
            <a:r>
              <a:rPr lang="zh-CN" altLang="zh-CN" sz="2000" dirty="0" smtClean="0">
                <a:ea typeface="宋体" charset="-122"/>
              </a:rPr>
              <a:t>）：图形设备接口。在</a:t>
            </a:r>
            <a:r>
              <a:rPr lang="en-US" altLang="zh-CN" sz="2000" dirty="0" smtClean="0">
                <a:ea typeface="宋体" charset="-122"/>
              </a:rPr>
              <a:t>Windows</a:t>
            </a:r>
            <a:r>
              <a:rPr lang="zh-CN" altLang="zh-CN" sz="2000" dirty="0" smtClean="0">
                <a:ea typeface="宋体" charset="-122"/>
              </a:rPr>
              <a:t>操作系统下，绝大多数具备图形处理功能的应用程序都使用</a:t>
            </a:r>
            <a:r>
              <a:rPr lang="en-US" altLang="zh-CN" sz="2000" dirty="0" smtClean="0">
                <a:ea typeface="宋体" charset="-122"/>
              </a:rPr>
              <a:t>GDI</a:t>
            </a:r>
            <a:r>
              <a:rPr lang="zh-CN" altLang="zh-CN" sz="2000" dirty="0" smtClean="0">
                <a:ea typeface="宋体" charset="-122"/>
              </a:rPr>
              <a:t>，</a:t>
            </a:r>
            <a:r>
              <a:rPr lang="en-US" altLang="zh-CN" sz="2000" dirty="0" smtClean="0">
                <a:ea typeface="宋体" charset="-122"/>
              </a:rPr>
              <a:t>GDI</a:t>
            </a:r>
            <a:r>
              <a:rPr lang="zh-CN" altLang="zh-CN" sz="2000" dirty="0" smtClean="0">
                <a:ea typeface="宋体" charset="-122"/>
              </a:rPr>
              <a:t>提供了大量函数可供使用者在屏幕、打印机等输出设备输出图形、文本等操作。</a:t>
            </a:r>
          </a:p>
          <a:p>
            <a:pPr marL="457200" indent="0">
              <a:lnSpc>
                <a:spcPct val="150000"/>
              </a:lnSpc>
              <a:buClr>
                <a:srgbClr val="FFFFFF"/>
              </a:buClr>
              <a:buFont typeface="Wingdings 2" pitchFamily="18" charset="2"/>
              <a:buNone/>
            </a:pPr>
            <a:r>
              <a:rPr lang="zh-CN" altLang="zh-CN" sz="2000" dirty="0" smtClean="0">
                <a:ea typeface="宋体" charset="-122"/>
              </a:rPr>
              <a:t>也就是说，</a:t>
            </a:r>
            <a:r>
              <a:rPr lang="en-US" altLang="zh-CN" sz="2000" dirty="0" smtClean="0">
                <a:ea typeface="宋体" charset="-122"/>
              </a:rPr>
              <a:t>GDI</a:t>
            </a:r>
            <a:r>
              <a:rPr lang="zh-CN" altLang="zh-CN" sz="2000" dirty="0" smtClean="0">
                <a:ea typeface="宋体" charset="-122"/>
              </a:rPr>
              <a:t>的主要功能是负责系统和绘图程序之间的信息交换，处理</a:t>
            </a:r>
            <a:r>
              <a:rPr lang="en-US" altLang="zh-CN" sz="2000" dirty="0" smtClean="0">
                <a:ea typeface="宋体" charset="-122"/>
              </a:rPr>
              <a:t>Windows</a:t>
            </a:r>
            <a:r>
              <a:rPr lang="zh-CN" altLang="zh-CN" sz="2000" dirty="0" smtClean="0">
                <a:ea typeface="宋体" charset="-122"/>
              </a:rPr>
              <a:t>程序的图形输出。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11.1 </a:t>
            </a:r>
            <a:r>
              <a:rPr lang="zh-CN" altLang="zh-CN" dirty="0" smtClean="0"/>
              <a:t>图形图像基础知识</a:t>
            </a:r>
            <a:endParaRPr lang="zh-CN" altLang="en-US" dirty="0" smtClean="0"/>
          </a:p>
        </p:txBody>
      </p:sp>
      <p:sp>
        <p:nvSpPr>
          <p:cNvPr id="3" name="内容占位符 2"/>
          <p:cNvSpPr>
            <a:spLocks noGrp="1"/>
          </p:cNvSpPr>
          <p:nvPr>
            <p:ph idx="1"/>
          </p:nvPr>
        </p:nvSpPr>
        <p:spPr>
          <a:xfrm>
            <a:off x="468312" y="1268413"/>
            <a:ext cx="8424167" cy="5026025"/>
          </a:xfrm>
        </p:spPr>
        <p:txBody>
          <a:bodyPr>
            <a:normAutofit/>
          </a:bodyPr>
          <a:lstStyle/>
          <a:p>
            <a:pPr marL="0" indent="0">
              <a:lnSpc>
                <a:spcPct val="150000"/>
              </a:lnSpc>
              <a:buClr>
                <a:srgbClr val="FFFFFF"/>
              </a:buClr>
              <a:buFont typeface="Wingdings 2" pitchFamily="18" charset="2"/>
              <a:buNone/>
            </a:pPr>
            <a:r>
              <a:rPr lang="en-US" altLang="zh-CN" sz="3000" b="1" dirty="0" smtClean="0">
                <a:ea typeface="宋体" charset="-122"/>
              </a:rPr>
              <a:t>11.1.1 </a:t>
            </a:r>
            <a:r>
              <a:rPr lang="en-US" altLang="zh-CN" sz="3000" b="1" dirty="0" smtClean="0">
                <a:ea typeface="宋体" charset="-122"/>
              </a:rPr>
              <a:t>GDI+</a:t>
            </a:r>
            <a:r>
              <a:rPr lang="zh-CN" altLang="zh-CN" sz="3000" b="1" dirty="0" smtClean="0">
                <a:ea typeface="宋体" charset="-122"/>
              </a:rPr>
              <a:t>概述</a:t>
            </a:r>
          </a:p>
          <a:p>
            <a:pPr marL="457200" indent="0">
              <a:lnSpc>
                <a:spcPct val="150000"/>
              </a:lnSpc>
              <a:buClr>
                <a:srgbClr val="FFFFFF"/>
              </a:buClr>
              <a:buFont typeface="Wingdings 2" pitchFamily="18" charset="2"/>
              <a:buNone/>
            </a:pPr>
            <a:r>
              <a:rPr lang="en-US" altLang="zh-CN" sz="2400" dirty="0" smtClean="0"/>
              <a:t>2. GDI+</a:t>
            </a:r>
            <a:r>
              <a:rPr lang="zh-CN" altLang="zh-CN" sz="2400" dirty="0" smtClean="0"/>
              <a:t>的功能</a:t>
            </a:r>
            <a:endParaRPr lang="en-US" altLang="zh-CN" sz="2400" dirty="0" smtClean="0"/>
          </a:p>
          <a:p>
            <a:pPr marL="457200" indent="0">
              <a:lnSpc>
                <a:spcPct val="150000"/>
              </a:lnSpc>
              <a:buClr>
                <a:srgbClr val="FFFFFF"/>
              </a:buClr>
              <a:buFont typeface="Wingdings 2" pitchFamily="18" charset="2"/>
              <a:buNone/>
            </a:pPr>
            <a:r>
              <a:rPr lang="en-US" altLang="zh-CN" sz="2000" dirty="0" smtClean="0">
                <a:ea typeface="宋体" charset="-122"/>
              </a:rPr>
              <a:t>(1) </a:t>
            </a:r>
            <a:r>
              <a:rPr lang="zh-CN" altLang="zh-CN" sz="2000" dirty="0" smtClean="0">
                <a:ea typeface="宋体" charset="-122"/>
              </a:rPr>
              <a:t>二维矢量图形</a:t>
            </a:r>
            <a:r>
              <a:rPr lang="en-US" altLang="zh-CN" sz="2000" dirty="0" smtClean="0">
                <a:ea typeface="宋体" charset="-122"/>
              </a:rPr>
              <a:t>:</a:t>
            </a:r>
            <a:r>
              <a:rPr lang="zh-CN" altLang="en-US" sz="2000" dirty="0" smtClean="0">
                <a:ea typeface="宋体" charset="-122"/>
              </a:rPr>
              <a:t>如直线、矩形的绘制及填充。</a:t>
            </a:r>
            <a:endParaRPr lang="zh-CN" altLang="zh-CN" sz="2000" dirty="0" smtClean="0">
              <a:ea typeface="宋体" charset="-122"/>
            </a:endParaRPr>
          </a:p>
          <a:p>
            <a:pPr marL="457200" indent="0">
              <a:lnSpc>
                <a:spcPct val="150000"/>
              </a:lnSpc>
              <a:buClr>
                <a:srgbClr val="FFFFFF"/>
              </a:buClr>
              <a:buFont typeface="Wingdings 2" pitchFamily="18" charset="2"/>
              <a:buNone/>
            </a:pPr>
            <a:r>
              <a:rPr lang="en-US" altLang="zh-CN" sz="2000" dirty="0" smtClean="0">
                <a:ea typeface="宋体" charset="-122"/>
              </a:rPr>
              <a:t>(2) </a:t>
            </a:r>
            <a:r>
              <a:rPr lang="zh-CN" altLang="zh-CN" sz="2000" dirty="0" smtClean="0">
                <a:ea typeface="宋体" charset="-122"/>
              </a:rPr>
              <a:t>图像处理</a:t>
            </a:r>
          </a:p>
          <a:p>
            <a:pPr marL="457200" indent="0">
              <a:lnSpc>
                <a:spcPct val="150000"/>
              </a:lnSpc>
              <a:buClr>
                <a:srgbClr val="FFFFFF"/>
              </a:buClr>
              <a:buFont typeface="Wingdings 2" pitchFamily="18" charset="2"/>
              <a:buNone/>
            </a:pPr>
            <a:r>
              <a:rPr lang="en-US" altLang="zh-CN" sz="2000" dirty="0" smtClean="0">
                <a:ea typeface="宋体" charset="-122"/>
              </a:rPr>
              <a:t>GDI+</a:t>
            </a:r>
            <a:r>
              <a:rPr lang="zh-CN" altLang="zh-CN" sz="2000" dirty="0" smtClean="0">
                <a:ea typeface="宋体" charset="-122"/>
              </a:rPr>
              <a:t>提供了</a:t>
            </a:r>
            <a:r>
              <a:rPr lang="en-US" altLang="zh-CN" sz="2000" dirty="0" smtClean="0">
                <a:ea typeface="宋体" charset="-122"/>
              </a:rPr>
              <a:t>Image</a:t>
            </a:r>
            <a:r>
              <a:rPr lang="zh-CN" altLang="zh-CN" sz="2000" dirty="0" smtClean="0">
                <a:ea typeface="宋体" charset="-122"/>
              </a:rPr>
              <a:t>、</a:t>
            </a:r>
            <a:r>
              <a:rPr lang="en-US" altLang="zh-CN" sz="2000" dirty="0" smtClean="0">
                <a:ea typeface="宋体" charset="-122"/>
              </a:rPr>
              <a:t>Bitmap</a:t>
            </a:r>
            <a:r>
              <a:rPr lang="zh-CN" altLang="zh-CN" sz="2000" dirty="0" smtClean="0">
                <a:ea typeface="宋体" charset="-122"/>
              </a:rPr>
              <a:t>和</a:t>
            </a:r>
            <a:r>
              <a:rPr lang="en-US" altLang="zh-CN" sz="2000" dirty="0" smtClean="0">
                <a:ea typeface="宋体" charset="-122"/>
              </a:rPr>
              <a:t>Metafile</a:t>
            </a:r>
            <a:r>
              <a:rPr lang="zh-CN" altLang="zh-CN" sz="2000" dirty="0" smtClean="0">
                <a:ea typeface="宋体" charset="-122"/>
              </a:rPr>
              <a:t>类，可用于显示、操作和保存位图。</a:t>
            </a:r>
          </a:p>
          <a:p>
            <a:pPr marL="457200" indent="0">
              <a:lnSpc>
                <a:spcPct val="150000"/>
              </a:lnSpc>
              <a:buClr>
                <a:srgbClr val="FFFFFF"/>
              </a:buClr>
              <a:buFont typeface="Wingdings 2" pitchFamily="18" charset="2"/>
              <a:buNone/>
            </a:pPr>
            <a:r>
              <a:rPr lang="en-US" altLang="zh-CN" sz="2000" dirty="0" smtClean="0">
                <a:ea typeface="宋体" charset="-122"/>
              </a:rPr>
              <a:t>(3) </a:t>
            </a:r>
            <a:r>
              <a:rPr lang="zh-CN" altLang="zh-CN" sz="2000" dirty="0" smtClean="0">
                <a:ea typeface="宋体" charset="-122"/>
              </a:rPr>
              <a:t>文字显示版式</a:t>
            </a:r>
          </a:p>
          <a:p>
            <a:pPr marL="457200" indent="0">
              <a:lnSpc>
                <a:spcPct val="150000"/>
              </a:lnSpc>
              <a:buClr>
                <a:srgbClr val="FFFFFF"/>
              </a:buClr>
              <a:buFont typeface="Wingdings 2" pitchFamily="18" charset="2"/>
              <a:buNone/>
            </a:pPr>
            <a:r>
              <a:rPr lang="zh-CN" altLang="zh-CN" sz="2000" dirty="0" smtClean="0">
                <a:ea typeface="宋体" charset="-122"/>
              </a:rPr>
              <a:t>使用不同的字体、字号和样式来显示文本。</a:t>
            </a:r>
            <a:endParaRPr lang="zh-CN" altLang="en-US" sz="2000" dirty="0" smtClean="0">
              <a:ea typeface="宋体" charset="-122"/>
            </a:endParaRPr>
          </a:p>
        </p:txBody>
      </p:sp>
    </p:spTree>
    <p:extLst>
      <p:ext uri="{BB962C8B-B14F-4D97-AF65-F5344CB8AC3E}">
        <p14:creationId xmlns:p14="http://schemas.microsoft.com/office/powerpoint/2010/main" val="186536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11.1 </a:t>
            </a:r>
            <a:r>
              <a:rPr lang="zh-CN" altLang="zh-CN" dirty="0" smtClean="0"/>
              <a:t>图形图像基础知识</a:t>
            </a:r>
            <a:endParaRPr lang="zh-CN" altLang="en-US" dirty="0" smtClean="0"/>
          </a:p>
        </p:txBody>
      </p:sp>
      <p:sp>
        <p:nvSpPr>
          <p:cNvPr id="3" name="内容占位符 2"/>
          <p:cNvSpPr>
            <a:spLocks noGrp="1"/>
          </p:cNvSpPr>
          <p:nvPr>
            <p:ph idx="1"/>
          </p:nvPr>
        </p:nvSpPr>
        <p:spPr>
          <a:xfrm>
            <a:off x="468312" y="1268413"/>
            <a:ext cx="8424167" cy="5026025"/>
          </a:xfrm>
        </p:spPr>
        <p:txBody>
          <a:bodyPr>
            <a:normAutofit lnSpcReduction="10000"/>
          </a:bodyPr>
          <a:lstStyle/>
          <a:p>
            <a:pPr marL="0" indent="0">
              <a:lnSpc>
                <a:spcPct val="150000"/>
              </a:lnSpc>
              <a:buClr>
                <a:srgbClr val="FFFFFF"/>
              </a:buClr>
              <a:buFont typeface="Wingdings 2" pitchFamily="18" charset="2"/>
              <a:buNone/>
            </a:pPr>
            <a:r>
              <a:rPr lang="en-US" altLang="zh-CN" sz="3000" b="1" dirty="0" smtClean="0">
                <a:ea typeface="宋体" charset="-122"/>
              </a:rPr>
              <a:t>11.1.1 </a:t>
            </a:r>
            <a:r>
              <a:rPr lang="en-US" altLang="zh-CN" sz="3000" b="1" dirty="0" smtClean="0">
                <a:ea typeface="宋体" charset="-122"/>
              </a:rPr>
              <a:t>GDI+</a:t>
            </a:r>
            <a:r>
              <a:rPr lang="zh-CN" altLang="zh-CN" sz="3000" b="1" dirty="0" smtClean="0">
                <a:ea typeface="宋体" charset="-122"/>
              </a:rPr>
              <a:t>概述</a:t>
            </a:r>
          </a:p>
          <a:p>
            <a:pPr marL="0" indent="457200">
              <a:lnSpc>
                <a:spcPct val="150000"/>
              </a:lnSpc>
              <a:buClr>
                <a:srgbClr val="FFFFFF"/>
              </a:buClr>
              <a:buFont typeface="Wingdings 2" pitchFamily="18" charset="2"/>
              <a:buNone/>
            </a:pPr>
            <a:r>
              <a:rPr lang="en-US" altLang="zh-CN" sz="2400" dirty="0" smtClean="0"/>
              <a:t>3. GDI+</a:t>
            </a:r>
            <a:r>
              <a:rPr lang="zh-CN" altLang="zh-CN" sz="2400" dirty="0" smtClean="0"/>
              <a:t>的</a:t>
            </a:r>
            <a:r>
              <a:rPr lang="zh-CN" altLang="en-US" sz="2400" dirty="0" smtClean="0"/>
              <a:t>新增</a:t>
            </a:r>
            <a:r>
              <a:rPr lang="zh-CN" altLang="zh-CN" sz="2400" dirty="0" smtClean="0"/>
              <a:t>功能</a:t>
            </a:r>
            <a:endParaRPr lang="en-US" altLang="zh-CN" sz="2400" dirty="0" smtClean="0"/>
          </a:p>
          <a:p>
            <a:pPr marL="0" indent="457200">
              <a:lnSpc>
                <a:spcPct val="150000"/>
              </a:lnSpc>
              <a:buClr>
                <a:srgbClr val="FFFFFF"/>
              </a:buClr>
              <a:buFont typeface="Wingdings 2" pitchFamily="18" charset="2"/>
              <a:buNone/>
            </a:pPr>
            <a:r>
              <a:rPr lang="en-US" altLang="zh-CN" sz="2000" dirty="0" smtClean="0">
                <a:ea typeface="宋体" charset="-122"/>
              </a:rPr>
              <a:t>(1) </a:t>
            </a:r>
            <a:r>
              <a:rPr lang="zh-CN" altLang="en-US" sz="2000" dirty="0" smtClean="0">
                <a:ea typeface="宋体" charset="-122"/>
              </a:rPr>
              <a:t>渐变画刷。</a:t>
            </a:r>
          </a:p>
          <a:p>
            <a:pPr marL="0" indent="457200">
              <a:lnSpc>
                <a:spcPct val="150000"/>
              </a:lnSpc>
              <a:buClr>
                <a:srgbClr val="FFFFFF"/>
              </a:buClr>
              <a:buFont typeface="Wingdings 2" pitchFamily="18" charset="2"/>
              <a:buNone/>
            </a:pPr>
            <a:r>
              <a:rPr lang="en-US" altLang="zh-CN" sz="2000" dirty="0" smtClean="0">
                <a:ea typeface="宋体" charset="-122"/>
              </a:rPr>
              <a:t>(2) </a:t>
            </a:r>
            <a:r>
              <a:rPr lang="zh-CN" altLang="en-US" sz="2000" dirty="0" smtClean="0">
                <a:ea typeface="宋体" charset="-122"/>
              </a:rPr>
              <a:t>基数样条函数。</a:t>
            </a:r>
          </a:p>
          <a:p>
            <a:pPr marL="0" indent="457200">
              <a:lnSpc>
                <a:spcPct val="150000"/>
              </a:lnSpc>
              <a:buClr>
                <a:srgbClr val="FFFFFF"/>
              </a:buClr>
              <a:buFont typeface="Wingdings 2" pitchFamily="18" charset="2"/>
              <a:buNone/>
            </a:pPr>
            <a:r>
              <a:rPr lang="en-US" altLang="zh-CN" sz="2000" dirty="0" smtClean="0">
                <a:ea typeface="宋体" charset="-122"/>
              </a:rPr>
              <a:t>(3) </a:t>
            </a:r>
            <a:r>
              <a:rPr lang="zh-CN" altLang="en-US" sz="2000" dirty="0" smtClean="0">
                <a:ea typeface="宋体" charset="-122"/>
              </a:rPr>
              <a:t>持久路径对象。</a:t>
            </a:r>
          </a:p>
          <a:p>
            <a:pPr marL="0" indent="457200">
              <a:lnSpc>
                <a:spcPct val="150000"/>
              </a:lnSpc>
              <a:buClr>
                <a:srgbClr val="FFFFFF"/>
              </a:buClr>
              <a:buFont typeface="Wingdings 2" pitchFamily="18" charset="2"/>
              <a:buNone/>
            </a:pPr>
            <a:r>
              <a:rPr lang="en-US" altLang="zh-CN" sz="2000" dirty="0" smtClean="0">
                <a:ea typeface="宋体" charset="-122"/>
              </a:rPr>
              <a:t>(4) </a:t>
            </a:r>
            <a:r>
              <a:rPr lang="zh-CN" altLang="en-US" sz="2000" dirty="0" smtClean="0">
                <a:ea typeface="宋体" charset="-122"/>
              </a:rPr>
              <a:t>变换和矩阵对象。</a:t>
            </a:r>
          </a:p>
          <a:p>
            <a:pPr marL="0" indent="457200">
              <a:lnSpc>
                <a:spcPct val="150000"/>
              </a:lnSpc>
              <a:buClr>
                <a:srgbClr val="FFFFFF"/>
              </a:buClr>
              <a:buFont typeface="Wingdings 2" pitchFamily="18" charset="2"/>
              <a:buNone/>
            </a:pPr>
            <a:r>
              <a:rPr lang="en-US" altLang="zh-CN" sz="2000" dirty="0" smtClean="0">
                <a:ea typeface="宋体" charset="-122"/>
              </a:rPr>
              <a:t>(5) </a:t>
            </a:r>
            <a:r>
              <a:rPr lang="zh-CN" altLang="en-US" sz="2000" dirty="0" smtClean="0">
                <a:ea typeface="宋体" charset="-122"/>
              </a:rPr>
              <a:t>可伸缩区域。</a:t>
            </a:r>
          </a:p>
          <a:p>
            <a:pPr marL="0" indent="457200">
              <a:lnSpc>
                <a:spcPct val="150000"/>
              </a:lnSpc>
              <a:buClr>
                <a:srgbClr val="FFFFFF"/>
              </a:buClr>
              <a:buFont typeface="Wingdings 2" pitchFamily="18" charset="2"/>
              <a:buNone/>
            </a:pPr>
            <a:r>
              <a:rPr lang="en-US" altLang="zh-CN" sz="2000" dirty="0" smtClean="0">
                <a:ea typeface="宋体" charset="-122"/>
              </a:rPr>
              <a:t>(6) α</a:t>
            </a:r>
            <a:r>
              <a:rPr lang="zh-CN" altLang="en-US" sz="2000" dirty="0" smtClean="0">
                <a:ea typeface="宋体" charset="-122"/>
              </a:rPr>
              <a:t>混色。</a:t>
            </a:r>
          </a:p>
          <a:p>
            <a:pPr marL="0" indent="457200">
              <a:lnSpc>
                <a:spcPct val="150000"/>
              </a:lnSpc>
              <a:buClr>
                <a:srgbClr val="FFFFFF"/>
              </a:buClr>
              <a:buFont typeface="Wingdings 2" pitchFamily="18" charset="2"/>
              <a:buNone/>
            </a:pPr>
            <a:r>
              <a:rPr lang="en-US" altLang="zh-CN" sz="2000" dirty="0" smtClean="0">
                <a:ea typeface="宋体" charset="-122"/>
              </a:rPr>
              <a:t>(7) </a:t>
            </a:r>
            <a:r>
              <a:rPr lang="zh-CN" altLang="en-US" sz="2000" dirty="0" smtClean="0">
                <a:ea typeface="宋体" charset="-122"/>
              </a:rPr>
              <a:t>丰富的图像格式支持。</a:t>
            </a:r>
          </a:p>
        </p:txBody>
      </p:sp>
    </p:spTree>
    <p:extLst>
      <p:ext uri="{BB962C8B-B14F-4D97-AF65-F5344CB8AC3E}">
        <p14:creationId xmlns:p14="http://schemas.microsoft.com/office/powerpoint/2010/main" val="90200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11.1</a:t>
            </a:r>
            <a:r>
              <a:rPr lang="zh-CN" altLang="en-US" dirty="0" smtClean="0"/>
              <a:t>绘制基本图形</a:t>
            </a:r>
            <a:endParaRPr lang="zh-CN" altLang="en-US" dirty="0" smtClean="0"/>
          </a:p>
        </p:txBody>
      </p:sp>
      <p:sp>
        <p:nvSpPr>
          <p:cNvPr id="3" name="内容占位符 2"/>
          <p:cNvSpPr>
            <a:spLocks noGrp="1"/>
          </p:cNvSpPr>
          <p:nvPr>
            <p:ph idx="1"/>
          </p:nvPr>
        </p:nvSpPr>
        <p:spPr>
          <a:xfrm>
            <a:off x="468312" y="1268413"/>
            <a:ext cx="8424167" cy="5026025"/>
          </a:xfrm>
        </p:spPr>
        <p:txBody>
          <a:bodyPr>
            <a:normAutofit fontScale="92500" lnSpcReduction="20000"/>
          </a:bodyPr>
          <a:lstStyle/>
          <a:p>
            <a:pPr marL="0" indent="0">
              <a:lnSpc>
                <a:spcPct val="150000"/>
              </a:lnSpc>
              <a:buClr>
                <a:srgbClr val="FFFFFF"/>
              </a:buClr>
              <a:buFont typeface="Wingdings 2" pitchFamily="18" charset="2"/>
              <a:buNone/>
            </a:pPr>
            <a:r>
              <a:rPr lang="en-US" altLang="zh-CN" sz="3000" b="1" dirty="0" smtClean="0">
                <a:ea typeface="宋体" charset="-122"/>
              </a:rPr>
              <a:t>11.1.1 </a:t>
            </a:r>
            <a:r>
              <a:rPr lang="en-US" altLang="zh-CN" sz="3000" b="1" dirty="0" smtClean="0">
                <a:ea typeface="宋体" charset="-122"/>
              </a:rPr>
              <a:t>GDI+</a:t>
            </a:r>
            <a:r>
              <a:rPr lang="zh-CN" altLang="zh-CN" sz="3000" b="1" dirty="0" smtClean="0">
                <a:ea typeface="宋体" charset="-122"/>
              </a:rPr>
              <a:t>概述</a:t>
            </a:r>
          </a:p>
          <a:p>
            <a:pPr marL="457200" indent="0">
              <a:lnSpc>
                <a:spcPct val="150000"/>
              </a:lnSpc>
              <a:buClr>
                <a:srgbClr val="FFFFFF"/>
              </a:buClr>
              <a:buFont typeface="Wingdings 2" pitchFamily="18" charset="2"/>
              <a:buNone/>
            </a:pPr>
            <a:r>
              <a:rPr lang="en-US" altLang="zh-CN" sz="2400" dirty="0" smtClean="0"/>
              <a:t>4. GDI+</a:t>
            </a:r>
            <a:r>
              <a:rPr lang="zh-CN" altLang="en-US" sz="2400" dirty="0" smtClean="0"/>
              <a:t>使用的坐标系</a:t>
            </a:r>
            <a:endParaRPr lang="en-US" altLang="zh-CN" sz="2400" dirty="0" smtClean="0"/>
          </a:p>
          <a:p>
            <a:pPr marL="457200" indent="0">
              <a:lnSpc>
                <a:spcPct val="150000"/>
              </a:lnSpc>
              <a:buClr>
                <a:srgbClr val="FFFFFF"/>
              </a:buClr>
              <a:buFont typeface="Wingdings 2" pitchFamily="18" charset="2"/>
              <a:buNone/>
            </a:pPr>
            <a:r>
              <a:rPr lang="zh-CN" altLang="en-US" sz="2000" dirty="0" smtClean="0">
                <a:ea typeface="宋体" charset="-122"/>
              </a:rPr>
              <a:t>坐标系是绘制图形的标尺，坐标系有三个要素：原点、方向、单位大小。</a:t>
            </a:r>
          </a:p>
          <a:p>
            <a:pPr marL="457200" indent="0">
              <a:lnSpc>
                <a:spcPct val="150000"/>
              </a:lnSpc>
              <a:buClr>
                <a:srgbClr val="FFFFFF"/>
              </a:buClr>
              <a:buFont typeface="Wingdings 2" pitchFamily="18" charset="2"/>
              <a:buNone/>
            </a:pPr>
            <a:r>
              <a:rPr lang="zh-CN" altLang="en-US" sz="2000" dirty="0" smtClean="0">
                <a:ea typeface="宋体" charset="-122"/>
              </a:rPr>
              <a:t>在</a:t>
            </a:r>
            <a:r>
              <a:rPr lang="en-US" altLang="zh-CN" sz="2000" dirty="0" smtClean="0">
                <a:ea typeface="宋体" charset="-122"/>
              </a:rPr>
              <a:t>GDI+</a:t>
            </a:r>
            <a:r>
              <a:rPr lang="zh-CN" altLang="en-US" sz="2000" dirty="0" smtClean="0">
                <a:ea typeface="宋体" charset="-122"/>
              </a:rPr>
              <a:t>中有三种坐标系：调用者自定义坐标系（</a:t>
            </a:r>
            <a:r>
              <a:rPr lang="en-US" altLang="zh-CN" sz="2000" dirty="0" smtClean="0">
                <a:ea typeface="宋体" charset="-122"/>
              </a:rPr>
              <a:t>world</a:t>
            </a:r>
            <a:r>
              <a:rPr lang="zh-CN" altLang="en-US" sz="2000" dirty="0" smtClean="0">
                <a:ea typeface="宋体" charset="-122"/>
              </a:rPr>
              <a:t>）、页面坐标系（</a:t>
            </a:r>
            <a:r>
              <a:rPr lang="en-US" altLang="zh-CN" sz="2000" dirty="0" smtClean="0">
                <a:ea typeface="宋体" charset="-122"/>
              </a:rPr>
              <a:t>Page</a:t>
            </a:r>
            <a:r>
              <a:rPr lang="zh-CN" altLang="en-US" sz="2000" dirty="0" smtClean="0">
                <a:ea typeface="宋体" charset="-122"/>
              </a:rPr>
              <a:t>）、设备坐标系（</a:t>
            </a:r>
            <a:r>
              <a:rPr lang="en-US" altLang="zh-CN" sz="2000" dirty="0" smtClean="0">
                <a:ea typeface="宋体" charset="-122"/>
              </a:rPr>
              <a:t>Device</a:t>
            </a:r>
            <a:r>
              <a:rPr lang="zh-CN" altLang="en-US" sz="2000" dirty="0" smtClean="0">
                <a:ea typeface="宋体" charset="-122"/>
              </a:rPr>
              <a:t>）</a:t>
            </a:r>
          </a:p>
          <a:p>
            <a:pPr marL="457200" indent="0">
              <a:lnSpc>
                <a:spcPct val="150000"/>
              </a:lnSpc>
              <a:buClr>
                <a:srgbClr val="FFFFFF"/>
              </a:buClr>
              <a:buFont typeface="Wingdings 2" pitchFamily="18" charset="2"/>
              <a:buNone/>
            </a:pPr>
            <a:r>
              <a:rPr lang="en-US" altLang="zh-CN" sz="2000" dirty="0" smtClean="0">
                <a:ea typeface="宋体" charset="-122"/>
              </a:rPr>
              <a:t>(1) </a:t>
            </a:r>
            <a:r>
              <a:rPr lang="zh-CN" altLang="en-US" sz="2000" dirty="0" smtClean="0">
                <a:ea typeface="宋体" charset="-122"/>
              </a:rPr>
              <a:t>调用者自定义坐标系：在画布中的坐标系，原点默认为窗口工作区的左上角，原点位置可以改变，单位度量也可以改变。</a:t>
            </a:r>
          </a:p>
          <a:p>
            <a:pPr marL="457200" indent="0">
              <a:lnSpc>
                <a:spcPct val="150000"/>
              </a:lnSpc>
              <a:buClr>
                <a:srgbClr val="FFFFFF"/>
              </a:buClr>
              <a:buFont typeface="Wingdings 2" pitchFamily="18" charset="2"/>
              <a:buNone/>
            </a:pPr>
            <a:r>
              <a:rPr lang="en-US" altLang="zh-CN" sz="2000" dirty="0" smtClean="0">
                <a:ea typeface="宋体" charset="-122"/>
              </a:rPr>
              <a:t>(2) </a:t>
            </a:r>
            <a:r>
              <a:rPr lang="zh-CN" altLang="en-US" sz="2000" dirty="0" smtClean="0">
                <a:ea typeface="宋体" charset="-122"/>
              </a:rPr>
              <a:t>页面坐标系：在窗口中的坐标系，原点为窗口工作区的左上角，原点位置固定不可改变，但可以改变单位度量。</a:t>
            </a:r>
          </a:p>
          <a:p>
            <a:pPr marL="457200" indent="0">
              <a:lnSpc>
                <a:spcPct val="150000"/>
              </a:lnSpc>
              <a:buClr>
                <a:srgbClr val="FFFFFF"/>
              </a:buClr>
              <a:buFont typeface="Wingdings 2" pitchFamily="18" charset="2"/>
              <a:buNone/>
            </a:pPr>
            <a:r>
              <a:rPr lang="en-US" altLang="zh-CN" sz="2000" dirty="0" smtClean="0">
                <a:ea typeface="宋体" charset="-122"/>
              </a:rPr>
              <a:t>(3) </a:t>
            </a:r>
            <a:r>
              <a:rPr lang="zh-CN" altLang="en-US" sz="2000" dirty="0" smtClean="0">
                <a:ea typeface="宋体" charset="-122"/>
              </a:rPr>
              <a:t>设备坐标系：在屏幕中的坐标系，原点为窗口工作区的左上角，原点位置固定，不可改变。</a:t>
            </a:r>
          </a:p>
        </p:txBody>
      </p:sp>
    </p:spTree>
    <p:extLst>
      <p:ext uri="{BB962C8B-B14F-4D97-AF65-F5344CB8AC3E}">
        <p14:creationId xmlns:p14="http://schemas.microsoft.com/office/powerpoint/2010/main" val="417164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11.2 </a:t>
            </a:r>
            <a:r>
              <a:rPr lang="zh-CN" altLang="en-US" dirty="0" smtClean="0"/>
              <a:t>绘制基本</a:t>
            </a:r>
            <a:r>
              <a:rPr lang="zh-CN" altLang="zh-CN" dirty="0" smtClean="0"/>
              <a:t>图形</a:t>
            </a:r>
            <a:endParaRPr lang="zh-CN" altLang="en-US" dirty="0" smtClean="0"/>
          </a:p>
        </p:txBody>
      </p:sp>
      <p:sp>
        <p:nvSpPr>
          <p:cNvPr id="3" name="内容占位符 2"/>
          <p:cNvSpPr>
            <a:spLocks noGrp="1"/>
          </p:cNvSpPr>
          <p:nvPr>
            <p:ph idx="1"/>
          </p:nvPr>
        </p:nvSpPr>
        <p:spPr>
          <a:xfrm>
            <a:off x="468312" y="1268413"/>
            <a:ext cx="8424167" cy="5400947"/>
          </a:xfrm>
        </p:spPr>
        <p:txBody>
          <a:bodyPr>
            <a:normAutofit fontScale="62500" lnSpcReduction="20000"/>
          </a:bodyPr>
          <a:lstStyle/>
          <a:p>
            <a:pPr marL="0" indent="0">
              <a:lnSpc>
                <a:spcPct val="150000"/>
              </a:lnSpc>
              <a:spcBef>
                <a:spcPts val="0"/>
              </a:spcBef>
              <a:spcAft>
                <a:spcPts val="1200"/>
              </a:spcAft>
              <a:buClr>
                <a:srgbClr val="FFFFFF"/>
              </a:buClr>
              <a:buFont typeface="Wingdings 2" pitchFamily="18" charset="2"/>
              <a:buNone/>
            </a:pPr>
            <a:r>
              <a:rPr lang="en-US" altLang="zh-CN" sz="4500" b="1" dirty="0" smtClean="0">
                <a:latin typeface="+mn-ea"/>
                <a:ea typeface="+mn-ea"/>
              </a:rPr>
              <a:t>11.1.2 Graphics</a:t>
            </a:r>
            <a:r>
              <a:rPr lang="zh-CN" altLang="zh-CN" sz="4500" b="1" dirty="0" smtClean="0">
                <a:latin typeface="+mn-ea"/>
                <a:ea typeface="+mn-ea"/>
              </a:rPr>
              <a:t>类</a:t>
            </a:r>
            <a:endParaRPr lang="en-US" altLang="zh-CN" sz="4500" b="1" dirty="0" smtClean="0">
              <a:latin typeface="+mn-ea"/>
              <a:ea typeface="+mn-ea"/>
            </a:endParaRPr>
          </a:p>
          <a:p>
            <a:pPr marL="457200" indent="0">
              <a:lnSpc>
                <a:spcPct val="150000"/>
              </a:lnSpc>
              <a:buClr>
                <a:srgbClr val="FFFFFF"/>
              </a:buClr>
              <a:buFont typeface="Wingdings 2" pitchFamily="18" charset="2"/>
              <a:buNone/>
            </a:pPr>
            <a:r>
              <a:rPr lang="en-US" altLang="zh-CN" sz="2400" dirty="0" smtClean="0"/>
              <a:t>C#</a:t>
            </a:r>
            <a:r>
              <a:rPr lang="zh-CN" altLang="en-US" sz="2400" dirty="0" smtClean="0"/>
              <a:t>中，进行图形图像操作之前，必须创建</a:t>
            </a:r>
            <a:r>
              <a:rPr lang="en-US" altLang="zh-CN" sz="2400" dirty="0" smtClean="0"/>
              <a:t>Graphics</a:t>
            </a:r>
            <a:r>
              <a:rPr lang="zh-CN" altLang="en-US" sz="2400" dirty="0" smtClean="0"/>
              <a:t>对象，之后利用</a:t>
            </a:r>
            <a:r>
              <a:rPr lang="en-US" altLang="zh-CN" sz="2400" dirty="0" smtClean="0"/>
              <a:t>Graphics</a:t>
            </a:r>
            <a:r>
              <a:rPr lang="zh-CN" altLang="en-US" sz="2400" dirty="0" smtClean="0"/>
              <a:t>对象绘制图形、对图像进行处理等。</a:t>
            </a:r>
          </a:p>
          <a:p>
            <a:pPr marL="457200" indent="0">
              <a:lnSpc>
                <a:spcPct val="150000"/>
              </a:lnSpc>
              <a:buClr>
                <a:srgbClr val="FFFFFF"/>
              </a:buClr>
              <a:buFont typeface="Wingdings 2" pitchFamily="18" charset="2"/>
              <a:buNone/>
            </a:pPr>
            <a:r>
              <a:rPr lang="zh-CN" altLang="en-US" sz="2400" dirty="0" smtClean="0"/>
              <a:t>创建</a:t>
            </a:r>
            <a:r>
              <a:rPr lang="en-US" altLang="zh-CN" sz="2400" dirty="0" smtClean="0"/>
              <a:t>Graphic</a:t>
            </a:r>
            <a:r>
              <a:rPr lang="zh-CN" altLang="en-US" sz="2400" dirty="0" smtClean="0"/>
              <a:t>对象的方法很多，常见的有三种：</a:t>
            </a:r>
          </a:p>
          <a:p>
            <a:pPr marL="457200" indent="0">
              <a:lnSpc>
                <a:spcPct val="150000"/>
              </a:lnSpc>
              <a:buClr>
                <a:srgbClr val="FFFFFF"/>
              </a:buClr>
              <a:buFont typeface="Wingdings 2" pitchFamily="18" charset="2"/>
              <a:buNone/>
            </a:pPr>
            <a:r>
              <a:rPr lang="en-US" altLang="zh-CN" sz="2400" dirty="0" smtClean="0"/>
              <a:t>(1) </a:t>
            </a:r>
            <a:r>
              <a:rPr lang="zh-CN" altLang="en-US" sz="2400" dirty="0" smtClean="0"/>
              <a:t>在窗体或控件的</a:t>
            </a:r>
            <a:r>
              <a:rPr lang="en-US" altLang="zh-CN" sz="2400" dirty="0" smtClean="0"/>
              <a:t>Paint</a:t>
            </a:r>
            <a:r>
              <a:rPr lang="zh-CN" altLang="en-US" sz="2400" dirty="0" smtClean="0"/>
              <a:t>事件中，图形对象作为一个</a:t>
            </a:r>
            <a:r>
              <a:rPr lang="en-US" altLang="zh-CN" sz="2400" dirty="0" err="1" smtClean="0"/>
              <a:t>PaintEventArgs</a:t>
            </a:r>
            <a:r>
              <a:rPr lang="zh-CN" altLang="en-US" sz="2400" dirty="0" smtClean="0"/>
              <a:t>类的实例提供：</a:t>
            </a:r>
          </a:p>
          <a:p>
            <a:pPr marL="457200" indent="0">
              <a:lnSpc>
                <a:spcPct val="150000"/>
              </a:lnSpc>
              <a:buClr>
                <a:srgbClr val="FFFFFF"/>
              </a:buClr>
              <a:buFont typeface="Wingdings 2" pitchFamily="18" charset="2"/>
              <a:buNone/>
            </a:pPr>
            <a:r>
              <a:rPr lang="zh-CN" altLang="en-US" sz="2400" dirty="0" smtClean="0"/>
              <a:t>例如：从窗体的</a:t>
            </a:r>
            <a:r>
              <a:rPr lang="en-US" altLang="zh-CN" sz="2400" dirty="0" smtClean="0"/>
              <a:t>Paint</a:t>
            </a:r>
            <a:r>
              <a:rPr lang="zh-CN" altLang="en-US" sz="2400" dirty="0" smtClean="0"/>
              <a:t>事件中获取</a:t>
            </a:r>
            <a:r>
              <a:rPr lang="en-US" altLang="zh-CN" sz="2400" dirty="0" smtClean="0"/>
              <a:t>Graphics</a:t>
            </a:r>
            <a:r>
              <a:rPr lang="zh-CN" altLang="en-US" sz="2400" dirty="0" smtClean="0"/>
              <a:t>对象：</a:t>
            </a:r>
          </a:p>
          <a:p>
            <a:pPr marL="457200" indent="0">
              <a:lnSpc>
                <a:spcPct val="150000"/>
              </a:lnSpc>
              <a:buClr>
                <a:srgbClr val="FFFFFF"/>
              </a:buClr>
              <a:buFont typeface="Wingdings 2" pitchFamily="18" charset="2"/>
              <a:buNone/>
            </a:pPr>
            <a:r>
              <a:rPr lang="zh-CN" altLang="en-US" sz="2400" dirty="0" smtClean="0"/>
              <a:t> </a:t>
            </a:r>
            <a:r>
              <a:rPr lang="en-US" altLang="zh-CN" sz="2400" dirty="0" smtClean="0"/>
              <a:t>Graphics g = </a:t>
            </a:r>
            <a:r>
              <a:rPr lang="en-US" altLang="zh-CN" sz="2400" dirty="0" err="1" smtClean="0"/>
              <a:t>e.Graphics</a:t>
            </a:r>
            <a:r>
              <a:rPr lang="en-US" altLang="zh-CN" sz="2400" dirty="0" smtClean="0"/>
              <a:t>;</a:t>
            </a:r>
          </a:p>
          <a:p>
            <a:pPr marL="457200" indent="0">
              <a:lnSpc>
                <a:spcPct val="150000"/>
              </a:lnSpc>
              <a:buClr>
                <a:srgbClr val="FFFFFF"/>
              </a:buClr>
              <a:buFont typeface="Wingdings 2" pitchFamily="18" charset="2"/>
              <a:buNone/>
            </a:pPr>
            <a:r>
              <a:rPr lang="en-US" altLang="zh-CN" sz="2400" dirty="0" smtClean="0"/>
              <a:t>(2) </a:t>
            </a:r>
            <a:r>
              <a:rPr lang="zh-CN" altLang="en-US" sz="2400" dirty="0" smtClean="0"/>
              <a:t>通过窗体或控件的</a:t>
            </a:r>
            <a:r>
              <a:rPr lang="en-US" altLang="zh-CN" sz="2400" dirty="0" err="1" smtClean="0"/>
              <a:t>CreateGraphics</a:t>
            </a:r>
            <a:r>
              <a:rPr lang="zh-CN" altLang="en-US" sz="2400" dirty="0" smtClean="0"/>
              <a:t>方法获取对</a:t>
            </a:r>
            <a:r>
              <a:rPr lang="en-US" altLang="zh-CN" sz="2400" dirty="0" smtClean="0"/>
              <a:t>Graphics</a:t>
            </a:r>
            <a:r>
              <a:rPr lang="zh-CN" altLang="en-US" sz="2400" dirty="0" smtClean="0"/>
              <a:t>对象的引用，例如：</a:t>
            </a:r>
          </a:p>
          <a:p>
            <a:pPr marL="457200" indent="0">
              <a:lnSpc>
                <a:spcPct val="150000"/>
              </a:lnSpc>
              <a:buClr>
                <a:srgbClr val="FFFFFF"/>
              </a:buClr>
              <a:buFont typeface="Wingdings 2" pitchFamily="18" charset="2"/>
              <a:buNone/>
            </a:pPr>
            <a:r>
              <a:rPr lang="zh-CN" altLang="en-US" sz="2400" dirty="0" smtClean="0"/>
              <a:t> </a:t>
            </a:r>
            <a:r>
              <a:rPr lang="en-US" altLang="zh-CN" sz="2400" dirty="0" smtClean="0"/>
              <a:t>Graphics g;</a:t>
            </a:r>
          </a:p>
          <a:p>
            <a:pPr marL="457200" indent="0">
              <a:lnSpc>
                <a:spcPct val="150000"/>
              </a:lnSpc>
              <a:buClr>
                <a:srgbClr val="FFFFFF"/>
              </a:buClr>
              <a:buFont typeface="Wingdings 2" pitchFamily="18" charset="2"/>
              <a:buNone/>
            </a:pPr>
            <a:r>
              <a:rPr lang="en-US" altLang="zh-CN" sz="2400" dirty="0" smtClean="0"/>
              <a:t>g = </a:t>
            </a:r>
            <a:r>
              <a:rPr lang="en-US" altLang="zh-CN" sz="2400" dirty="0" err="1" smtClean="0"/>
              <a:t>this.CreateGraphics</a:t>
            </a:r>
            <a:r>
              <a:rPr lang="en-US" altLang="zh-CN" sz="2400" dirty="0" smtClean="0"/>
              <a:t>();</a:t>
            </a:r>
          </a:p>
          <a:p>
            <a:pPr marL="457200" indent="0">
              <a:lnSpc>
                <a:spcPct val="150000"/>
              </a:lnSpc>
              <a:buClr>
                <a:srgbClr val="FFFFFF"/>
              </a:buClr>
              <a:buFont typeface="Wingdings 2" pitchFamily="18" charset="2"/>
              <a:buNone/>
            </a:pPr>
            <a:r>
              <a:rPr lang="en-US" altLang="zh-CN" sz="2400" dirty="0" smtClean="0"/>
              <a:t> (3) </a:t>
            </a:r>
            <a:r>
              <a:rPr lang="zh-CN" altLang="en-US" sz="2400" dirty="0" smtClean="0"/>
              <a:t>从</a:t>
            </a:r>
            <a:r>
              <a:rPr lang="en-US" altLang="zh-CN" sz="2400" dirty="0" smtClean="0"/>
              <a:t>Image</a:t>
            </a:r>
            <a:r>
              <a:rPr lang="zh-CN" altLang="en-US" sz="2400" dirty="0" smtClean="0"/>
              <a:t>类派生的对象创建</a:t>
            </a:r>
            <a:r>
              <a:rPr lang="en-US" altLang="zh-CN" sz="2400" dirty="0" smtClean="0"/>
              <a:t>Graphics</a:t>
            </a:r>
            <a:r>
              <a:rPr lang="zh-CN" altLang="en-US" sz="2400" dirty="0" smtClean="0"/>
              <a:t>对象，例如：</a:t>
            </a:r>
          </a:p>
          <a:p>
            <a:pPr marL="457200" indent="0">
              <a:lnSpc>
                <a:spcPct val="150000"/>
              </a:lnSpc>
              <a:buClr>
                <a:srgbClr val="FFFFFF"/>
              </a:buClr>
              <a:buFont typeface="Wingdings 2" pitchFamily="18" charset="2"/>
              <a:buNone/>
            </a:pPr>
            <a:r>
              <a:rPr lang="zh-CN" altLang="en-US" sz="2400" dirty="0" smtClean="0"/>
              <a:t> </a:t>
            </a:r>
            <a:r>
              <a:rPr lang="en-US" altLang="zh-CN" sz="2400" dirty="0" smtClean="0"/>
              <a:t>Bitmap </a:t>
            </a:r>
            <a:r>
              <a:rPr lang="en-US" altLang="zh-CN" sz="2400" dirty="0" err="1" smtClean="0"/>
              <a:t>mybmp</a:t>
            </a:r>
            <a:r>
              <a:rPr lang="en-US" altLang="zh-CN" sz="2400" dirty="0" smtClean="0"/>
              <a:t>=new Bitmap ("c:\\1.bmp");</a:t>
            </a:r>
          </a:p>
          <a:p>
            <a:pPr marL="457200" indent="0">
              <a:lnSpc>
                <a:spcPct val="150000"/>
              </a:lnSpc>
              <a:buClr>
                <a:srgbClr val="FFFFFF"/>
              </a:buClr>
              <a:buFont typeface="Wingdings 2" pitchFamily="18" charset="2"/>
              <a:buNone/>
            </a:pPr>
            <a:r>
              <a:rPr lang="en-US" altLang="zh-CN" sz="2400" dirty="0" smtClean="0"/>
              <a:t>Graphics g = </a:t>
            </a:r>
            <a:r>
              <a:rPr lang="en-US" altLang="zh-CN" sz="2400" dirty="0" err="1" smtClean="0"/>
              <a:t>Graphics.FromImage</a:t>
            </a:r>
            <a:r>
              <a:rPr lang="en-US" altLang="zh-CN" sz="2400" dirty="0" smtClean="0"/>
              <a:t>(</a:t>
            </a:r>
            <a:r>
              <a:rPr lang="en-US" altLang="zh-CN" sz="2400" dirty="0" err="1" smtClean="0"/>
              <a:t>mybmp</a:t>
            </a:r>
            <a:r>
              <a:rPr lang="en-US" altLang="zh-CN" sz="2400" dirty="0" smtClean="0"/>
              <a:t>);</a:t>
            </a:r>
          </a:p>
          <a:p>
            <a:pPr marL="457200" indent="0">
              <a:lnSpc>
                <a:spcPct val="150000"/>
              </a:lnSpc>
              <a:buClr>
                <a:srgbClr val="FFFFFF"/>
              </a:buClr>
              <a:buFont typeface="Wingdings 2" pitchFamily="18" charset="2"/>
              <a:buNone/>
            </a:pPr>
            <a:r>
              <a:rPr lang="en-US" altLang="zh-CN" sz="2400" dirty="0" smtClean="0"/>
              <a:t> </a:t>
            </a:r>
            <a:r>
              <a:rPr lang="zh-CN" altLang="en-US" sz="2400" dirty="0" smtClean="0"/>
              <a:t>此时需要调用</a:t>
            </a:r>
            <a:r>
              <a:rPr lang="en-US" altLang="zh-CN" sz="2400" dirty="0" smtClean="0"/>
              <a:t>Graphics</a:t>
            </a:r>
            <a:r>
              <a:rPr lang="zh-CN" altLang="en-US" sz="2400" dirty="0" smtClean="0"/>
              <a:t>的</a:t>
            </a:r>
            <a:r>
              <a:rPr lang="en-US" altLang="zh-CN" sz="2400" dirty="0" err="1" smtClean="0"/>
              <a:t>FromImage</a:t>
            </a:r>
            <a:r>
              <a:rPr lang="en-US" altLang="zh-CN" sz="2400" dirty="0" smtClean="0"/>
              <a:t>()</a:t>
            </a:r>
            <a:r>
              <a:rPr lang="zh-CN" altLang="en-US" sz="2400" dirty="0" smtClean="0"/>
              <a:t>方法实现。</a:t>
            </a:r>
          </a:p>
        </p:txBody>
      </p:sp>
    </p:spTree>
    <p:extLst>
      <p:ext uri="{BB962C8B-B14F-4D97-AF65-F5344CB8AC3E}">
        <p14:creationId xmlns:p14="http://schemas.microsoft.com/office/powerpoint/2010/main" val="245502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11.2 </a:t>
            </a:r>
            <a:r>
              <a:rPr lang="zh-CN" altLang="en-US" dirty="0" smtClean="0"/>
              <a:t>绘制基本</a:t>
            </a:r>
            <a:r>
              <a:rPr lang="zh-CN" altLang="zh-CN" dirty="0" smtClean="0"/>
              <a:t>图形</a:t>
            </a:r>
            <a:endParaRPr lang="zh-CN" altLang="en-US" dirty="0" smtClean="0"/>
          </a:p>
        </p:txBody>
      </p:sp>
      <p:sp>
        <p:nvSpPr>
          <p:cNvPr id="3" name="内容占位符 2"/>
          <p:cNvSpPr>
            <a:spLocks noGrp="1"/>
          </p:cNvSpPr>
          <p:nvPr>
            <p:ph idx="1"/>
          </p:nvPr>
        </p:nvSpPr>
        <p:spPr>
          <a:xfrm>
            <a:off x="468312" y="1268413"/>
            <a:ext cx="8424167" cy="5400947"/>
          </a:xfrm>
        </p:spPr>
        <p:txBody>
          <a:bodyPr>
            <a:normAutofit fontScale="70000" lnSpcReduction="20000"/>
          </a:bodyPr>
          <a:lstStyle/>
          <a:p>
            <a:pPr marL="0" indent="0">
              <a:lnSpc>
                <a:spcPct val="150000"/>
              </a:lnSpc>
              <a:spcBef>
                <a:spcPts val="0"/>
              </a:spcBef>
              <a:spcAft>
                <a:spcPts val="1200"/>
              </a:spcAft>
              <a:buFont typeface="Wingdings 2" pitchFamily="18" charset="2"/>
              <a:buNone/>
            </a:pPr>
            <a:r>
              <a:rPr lang="en-US" altLang="zh-CN" sz="4000" b="1" dirty="0" smtClean="0">
                <a:ea typeface="宋体" charset="-122"/>
              </a:rPr>
              <a:t>11.2.1 </a:t>
            </a:r>
            <a:r>
              <a:rPr lang="zh-CN" altLang="zh-CN" sz="4000" b="1" dirty="0" smtClean="0">
                <a:ea typeface="宋体" charset="-122"/>
              </a:rPr>
              <a:t>创建画笔</a:t>
            </a:r>
          </a:p>
          <a:p>
            <a:pPr marL="0" indent="457200">
              <a:lnSpc>
                <a:spcPct val="150000"/>
              </a:lnSpc>
              <a:buClr>
                <a:srgbClr val="FFFFFF"/>
              </a:buClr>
              <a:buFont typeface="Wingdings 2" pitchFamily="18" charset="2"/>
              <a:buNone/>
            </a:pPr>
            <a:r>
              <a:rPr lang="en-US" altLang="zh-CN" sz="2000" dirty="0" smtClean="0"/>
              <a:t>Pen</a:t>
            </a:r>
            <a:r>
              <a:rPr lang="zh-CN" altLang="en-US" sz="2000" dirty="0" smtClean="0"/>
              <a:t>类的构造函数常见的有如下几种：</a:t>
            </a:r>
          </a:p>
          <a:p>
            <a:pPr marL="0" indent="457200">
              <a:lnSpc>
                <a:spcPct val="150000"/>
              </a:lnSpc>
              <a:buClr>
                <a:srgbClr val="FFFFFF"/>
              </a:buClr>
              <a:buFont typeface="Wingdings 2" pitchFamily="18" charset="2"/>
              <a:buNone/>
            </a:pPr>
            <a:r>
              <a:rPr lang="en-US" altLang="zh-CN" sz="2000" dirty="0" smtClean="0"/>
              <a:t>(1) </a:t>
            </a:r>
            <a:r>
              <a:rPr lang="zh-CN" altLang="en-US" sz="2000" dirty="0" smtClean="0"/>
              <a:t>定义指定颜色的画笔对象，宽度为默认，格式为：</a:t>
            </a:r>
          </a:p>
          <a:p>
            <a:pPr marL="0" indent="457200">
              <a:lnSpc>
                <a:spcPct val="150000"/>
              </a:lnSpc>
              <a:buClr>
                <a:srgbClr val="FFFFFF"/>
              </a:buClr>
              <a:buFont typeface="Wingdings 2" pitchFamily="18" charset="2"/>
              <a:buNone/>
            </a:pPr>
            <a:r>
              <a:rPr lang="zh-CN" altLang="en-US" sz="2000" dirty="0" smtClean="0"/>
              <a:t> </a:t>
            </a:r>
            <a:r>
              <a:rPr lang="en-US" altLang="zh-CN" sz="2000" dirty="0" smtClean="0"/>
              <a:t>public Pen (Color color)</a:t>
            </a:r>
          </a:p>
          <a:p>
            <a:pPr marL="0" indent="457200">
              <a:lnSpc>
                <a:spcPct val="150000"/>
              </a:lnSpc>
              <a:buClr>
                <a:srgbClr val="FFFFFF"/>
              </a:buClr>
              <a:buFont typeface="Wingdings 2" pitchFamily="18" charset="2"/>
              <a:buNone/>
            </a:pPr>
            <a:r>
              <a:rPr lang="en-US" altLang="zh-CN" sz="2000" dirty="0" smtClean="0"/>
              <a:t> </a:t>
            </a:r>
            <a:r>
              <a:rPr lang="zh-CN" altLang="en-US" sz="2000" dirty="0" smtClean="0"/>
              <a:t>例如： </a:t>
            </a:r>
            <a:r>
              <a:rPr lang="en-US" altLang="zh-CN" sz="2000" dirty="0" smtClean="0"/>
              <a:t>Pen p1 = new Pen(</a:t>
            </a:r>
            <a:r>
              <a:rPr lang="en-US" altLang="zh-CN" sz="2000" dirty="0" err="1" smtClean="0"/>
              <a:t>Color.Red</a:t>
            </a:r>
            <a:r>
              <a:rPr lang="en-US" altLang="zh-CN" sz="2000" dirty="0" smtClean="0"/>
              <a:t>); </a:t>
            </a:r>
          </a:p>
          <a:p>
            <a:pPr marL="0" indent="457200">
              <a:lnSpc>
                <a:spcPct val="150000"/>
              </a:lnSpc>
              <a:buClr>
                <a:srgbClr val="FFFFFF"/>
              </a:buClr>
              <a:buFont typeface="Wingdings 2" pitchFamily="18" charset="2"/>
              <a:buNone/>
            </a:pPr>
            <a:r>
              <a:rPr lang="en-US" altLang="zh-CN" sz="2000" dirty="0" smtClean="0"/>
              <a:t> (2) </a:t>
            </a:r>
            <a:r>
              <a:rPr lang="zh-CN" altLang="en-US" sz="2000" dirty="0" smtClean="0"/>
              <a:t>定义指定颜色和宽度的画笔对象，格式为：</a:t>
            </a:r>
          </a:p>
          <a:p>
            <a:pPr marL="0" indent="457200">
              <a:lnSpc>
                <a:spcPct val="150000"/>
              </a:lnSpc>
              <a:buClr>
                <a:srgbClr val="FFFFFF"/>
              </a:buClr>
              <a:buFont typeface="Wingdings 2" pitchFamily="18" charset="2"/>
              <a:buNone/>
            </a:pPr>
            <a:r>
              <a:rPr lang="zh-CN" altLang="en-US" sz="2000" dirty="0" smtClean="0"/>
              <a:t> </a:t>
            </a:r>
            <a:r>
              <a:rPr lang="en-US" altLang="zh-CN" sz="2000" dirty="0" smtClean="0"/>
              <a:t>public Pen (Color </a:t>
            </a:r>
            <a:r>
              <a:rPr lang="en-US" altLang="zh-CN" sz="2000" dirty="0" err="1" smtClean="0"/>
              <a:t>color,float</a:t>
            </a:r>
            <a:r>
              <a:rPr lang="en-US" altLang="zh-CN" sz="2000" dirty="0" smtClean="0"/>
              <a:t> width)</a:t>
            </a:r>
          </a:p>
          <a:p>
            <a:pPr marL="0" indent="457200">
              <a:lnSpc>
                <a:spcPct val="150000"/>
              </a:lnSpc>
              <a:buClr>
                <a:srgbClr val="FFFFFF"/>
              </a:buClr>
              <a:buFont typeface="Wingdings 2" pitchFamily="18" charset="2"/>
              <a:buNone/>
            </a:pPr>
            <a:r>
              <a:rPr lang="en-US" altLang="zh-CN" sz="2000" dirty="0" smtClean="0"/>
              <a:t> </a:t>
            </a:r>
            <a:r>
              <a:rPr lang="zh-CN" altLang="en-US" sz="2000" dirty="0" smtClean="0"/>
              <a:t>例如： </a:t>
            </a:r>
            <a:r>
              <a:rPr lang="en-US" altLang="zh-CN" sz="2000" dirty="0" smtClean="0"/>
              <a:t>Pen p2 = new Pen(</a:t>
            </a:r>
            <a:r>
              <a:rPr lang="en-US" altLang="zh-CN" sz="2000" dirty="0" err="1" smtClean="0"/>
              <a:t>Color.Blue</a:t>
            </a:r>
            <a:r>
              <a:rPr lang="en-US" altLang="zh-CN" sz="2000" dirty="0" smtClean="0"/>
              <a:t>, 2);//</a:t>
            </a:r>
            <a:r>
              <a:rPr lang="zh-CN" altLang="en-US" sz="2000" dirty="0" smtClean="0"/>
              <a:t>宽度为</a:t>
            </a:r>
            <a:r>
              <a:rPr lang="en-US" altLang="zh-CN" sz="2000" dirty="0" smtClean="0"/>
              <a:t>2</a:t>
            </a:r>
          </a:p>
          <a:p>
            <a:pPr marL="0" indent="457200">
              <a:lnSpc>
                <a:spcPct val="150000"/>
              </a:lnSpc>
              <a:buFont typeface="Wingdings 2" pitchFamily="18" charset="2"/>
              <a:buNone/>
            </a:pPr>
            <a:r>
              <a:rPr lang="en-US" altLang="zh-CN" sz="2000" dirty="0" smtClean="0">
                <a:ea typeface="宋体" charset="-122"/>
              </a:rPr>
              <a:t>(3) </a:t>
            </a:r>
            <a:r>
              <a:rPr lang="zh-CN" altLang="zh-CN" sz="2000" dirty="0" smtClean="0">
                <a:ea typeface="宋体" charset="-122"/>
              </a:rPr>
              <a:t>定义指定颜色的笔刷，格式为：</a:t>
            </a:r>
          </a:p>
          <a:p>
            <a:pPr marL="0" indent="457200">
              <a:lnSpc>
                <a:spcPct val="150000"/>
              </a:lnSpc>
              <a:buFont typeface="Wingdings 2" pitchFamily="18" charset="2"/>
              <a:buNone/>
            </a:pPr>
            <a:r>
              <a:rPr lang="en-US" altLang="zh-CN" sz="2000" dirty="0" smtClean="0">
                <a:ea typeface="宋体" charset="-122"/>
              </a:rPr>
              <a:t> public Pen(Brush brush);</a:t>
            </a:r>
            <a:endParaRPr lang="zh-CN" altLang="zh-CN" sz="2000" dirty="0" smtClean="0">
              <a:ea typeface="宋体" charset="-122"/>
            </a:endParaRPr>
          </a:p>
          <a:p>
            <a:pPr marL="0" indent="457200">
              <a:lnSpc>
                <a:spcPct val="150000"/>
              </a:lnSpc>
              <a:buFont typeface="Wingdings 2" pitchFamily="18" charset="2"/>
              <a:buNone/>
            </a:pPr>
            <a:r>
              <a:rPr lang="en-US" altLang="zh-CN" sz="2000" dirty="0" smtClean="0">
                <a:ea typeface="宋体" charset="-122"/>
              </a:rPr>
              <a:t> </a:t>
            </a:r>
            <a:r>
              <a:rPr lang="zh-CN" altLang="zh-CN" sz="2000" dirty="0" smtClean="0">
                <a:ea typeface="宋体" charset="-122"/>
              </a:rPr>
              <a:t>例如：</a:t>
            </a:r>
            <a:r>
              <a:rPr lang="en-US" altLang="zh-CN" sz="2000" dirty="0" smtClean="0">
                <a:ea typeface="宋体" charset="-122"/>
              </a:rPr>
              <a:t> </a:t>
            </a:r>
            <a:r>
              <a:rPr lang="en-US" altLang="zh-CN" sz="2000" dirty="0" err="1" smtClean="0">
                <a:ea typeface="宋体" charset="-122"/>
              </a:rPr>
              <a:t>SolidBrush</a:t>
            </a:r>
            <a:r>
              <a:rPr lang="en-US" altLang="zh-CN" sz="2000" dirty="0" smtClean="0">
                <a:ea typeface="宋体" charset="-122"/>
              </a:rPr>
              <a:t> </a:t>
            </a:r>
            <a:r>
              <a:rPr lang="en-US" altLang="zh-CN" sz="2000" dirty="0" err="1" smtClean="0">
                <a:ea typeface="宋体" charset="-122"/>
              </a:rPr>
              <a:t>mybsh</a:t>
            </a:r>
            <a:r>
              <a:rPr lang="en-US" altLang="zh-CN" sz="2000" dirty="0" smtClean="0">
                <a:ea typeface="宋体" charset="-122"/>
              </a:rPr>
              <a:t> = new </a:t>
            </a:r>
            <a:r>
              <a:rPr lang="en-US" altLang="zh-CN" sz="2000" dirty="0" err="1" smtClean="0">
                <a:ea typeface="宋体" charset="-122"/>
              </a:rPr>
              <a:t>SolidBrush</a:t>
            </a:r>
            <a:r>
              <a:rPr lang="en-US" altLang="zh-CN" sz="2000" dirty="0" smtClean="0">
                <a:ea typeface="宋体" charset="-122"/>
              </a:rPr>
              <a:t>(</a:t>
            </a:r>
            <a:r>
              <a:rPr lang="en-US" altLang="zh-CN" sz="2000" dirty="0" err="1" smtClean="0">
                <a:ea typeface="宋体" charset="-122"/>
              </a:rPr>
              <a:t>Color.Red</a:t>
            </a:r>
            <a:r>
              <a:rPr lang="en-US" altLang="zh-CN" sz="2000" dirty="0" smtClean="0">
                <a:ea typeface="宋体" charset="-122"/>
              </a:rPr>
              <a:t>);</a:t>
            </a:r>
            <a:endParaRPr lang="zh-CN" altLang="zh-CN" sz="2000" dirty="0" smtClean="0">
              <a:ea typeface="宋体" charset="-122"/>
            </a:endParaRPr>
          </a:p>
          <a:p>
            <a:pPr marL="0" indent="457200">
              <a:lnSpc>
                <a:spcPct val="150000"/>
              </a:lnSpc>
              <a:buFont typeface="Wingdings 2" pitchFamily="18" charset="2"/>
              <a:buNone/>
            </a:pPr>
            <a:r>
              <a:rPr lang="en-US" altLang="zh-CN" sz="2000" dirty="0" smtClean="0">
                <a:ea typeface="宋体" charset="-122"/>
              </a:rPr>
              <a:t>Pen p3=new Pen (</a:t>
            </a:r>
            <a:r>
              <a:rPr lang="en-US" altLang="zh-CN" sz="2000" dirty="0" err="1" smtClean="0">
                <a:ea typeface="宋体" charset="-122"/>
              </a:rPr>
              <a:t>mybsh</a:t>
            </a:r>
            <a:r>
              <a:rPr lang="en-US" altLang="zh-CN" sz="2000" dirty="0" smtClean="0">
                <a:ea typeface="宋体" charset="-122"/>
              </a:rPr>
              <a:t> ); </a:t>
            </a:r>
          </a:p>
          <a:p>
            <a:pPr marL="0" indent="457200">
              <a:lnSpc>
                <a:spcPct val="150000"/>
              </a:lnSpc>
              <a:buFont typeface="Wingdings 2" pitchFamily="18" charset="2"/>
              <a:buNone/>
            </a:pPr>
            <a:r>
              <a:rPr lang="en-US" altLang="zh-CN" sz="2000" dirty="0" smtClean="0">
                <a:ea typeface="宋体" charset="-122"/>
              </a:rPr>
              <a:t> (4) </a:t>
            </a:r>
            <a:r>
              <a:rPr lang="zh-CN" altLang="zh-CN" sz="2000" dirty="0" smtClean="0">
                <a:ea typeface="宋体" charset="-122"/>
              </a:rPr>
              <a:t>定义指定颜色和宽度的笔刷，格式为：</a:t>
            </a:r>
          </a:p>
          <a:p>
            <a:pPr marL="0" indent="457200">
              <a:lnSpc>
                <a:spcPct val="150000"/>
              </a:lnSpc>
              <a:buFont typeface="Wingdings 2" pitchFamily="18" charset="2"/>
              <a:buNone/>
            </a:pPr>
            <a:r>
              <a:rPr lang="en-US" altLang="zh-CN" sz="2000" dirty="0" smtClean="0">
                <a:ea typeface="宋体" charset="-122"/>
              </a:rPr>
              <a:t> public Pen(Brush </a:t>
            </a:r>
            <a:r>
              <a:rPr lang="en-US" altLang="zh-CN" sz="2000" dirty="0" err="1" smtClean="0">
                <a:ea typeface="宋体" charset="-122"/>
              </a:rPr>
              <a:t>brush</a:t>
            </a:r>
            <a:r>
              <a:rPr lang="en-US" altLang="zh-CN" sz="2000" dirty="0" smtClean="0">
                <a:ea typeface="宋体" charset="-122"/>
              </a:rPr>
              <a:t> </a:t>
            </a:r>
            <a:r>
              <a:rPr lang="en-US" altLang="zh-CN" sz="2000" dirty="0" err="1" smtClean="0">
                <a:ea typeface="宋体" charset="-122"/>
              </a:rPr>
              <a:t>floatwidth</a:t>
            </a:r>
            <a:r>
              <a:rPr lang="en-US" altLang="zh-CN" sz="2000" dirty="0" smtClean="0">
                <a:ea typeface="宋体" charset="-122"/>
              </a:rPr>
              <a:t>);</a:t>
            </a:r>
            <a:endParaRPr lang="zh-CN" altLang="zh-CN" sz="2000" dirty="0" smtClean="0">
              <a:ea typeface="宋体" charset="-122"/>
            </a:endParaRPr>
          </a:p>
          <a:p>
            <a:pPr marL="0" indent="457200">
              <a:lnSpc>
                <a:spcPct val="150000"/>
              </a:lnSpc>
              <a:buFont typeface="Wingdings 2" pitchFamily="18" charset="2"/>
              <a:buNone/>
            </a:pPr>
            <a:r>
              <a:rPr lang="en-US" altLang="zh-CN" sz="2000" dirty="0" smtClean="0">
                <a:ea typeface="宋体" charset="-122"/>
              </a:rPr>
              <a:t> </a:t>
            </a:r>
            <a:r>
              <a:rPr lang="zh-CN" altLang="zh-CN" sz="2000" dirty="0" smtClean="0">
                <a:ea typeface="宋体" charset="-122"/>
              </a:rPr>
              <a:t>例如：</a:t>
            </a:r>
            <a:r>
              <a:rPr lang="en-US" altLang="zh-CN" sz="2000" dirty="0" smtClean="0">
                <a:ea typeface="宋体" charset="-122"/>
              </a:rPr>
              <a:t> Pen p4=new Pen (mybsh,3 );  </a:t>
            </a:r>
            <a:endParaRPr lang="zh-CN" altLang="zh-CN" sz="2000" dirty="0" smtClean="0">
              <a:ea typeface="宋体" charset="-122"/>
            </a:endParaRPr>
          </a:p>
          <a:p>
            <a:pPr marL="0" indent="0">
              <a:lnSpc>
                <a:spcPct val="150000"/>
              </a:lnSpc>
              <a:buClr>
                <a:srgbClr val="FFFFFF"/>
              </a:buClr>
              <a:buFont typeface="Wingdings 2" pitchFamily="18" charset="2"/>
              <a:buNone/>
            </a:pPr>
            <a:endParaRPr lang="en-US" altLang="zh-CN" sz="2000" dirty="0" smtClean="0"/>
          </a:p>
        </p:txBody>
      </p:sp>
    </p:spTree>
    <p:extLst>
      <p:ext uri="{BB962C8B-B14F-4D97-AF65-F5344CB8AC3E}">
        <p14:creationId xmlns:p14="http://schemas.microsoft.com/office/powerpoint/2010/main" val="295850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11.2 </a:t>
            </a:r>
            <a:r>
              <a:rPr lang="zh-CN" altLang="en-US" dirty="0" smtClean="0"/>
              <a:t>绘制基本</a:t>
            </a:r>
            <a:r>
              <a:rPr lang="zh-CN" altLang="zh-CN" dirty="0" smtClean="0"/>
              <a:t>图形</a:t>
            </a:r>
            <a:endParaRPr lang="zh-CN" altLang="en-US" dirty="0" smtClean="0"/>
          </a:p>
        </p:txBody>
      </p:sp>
      <p:sp>
        <p:nvSpPr>
          <p:cNvPr id="3" name="内容占位符 2"/>
          <p:cNvSpPr>
            <a:spLocks noGrp="1"/>
          </p:cNvSpPr>
          <p:nvPr>
            <p:ph idx="1"/>
          </p:nvPr>
        </p:nvSpPr>
        <p:spPr>
          <a:xfrm>
            <a:off x="323528" y="1124744"/>
            <a:ext cx="8712968" cy="5256931"/>
          </a:xfrm>
        </p:spPr>
        <p:txBody>
          <a:bodyPr>
            <a:normAutofit fontScale="92500" lnSpcReduction="10000"/>
          </a:bodyPr>
          <a:lstStyle/>
          <a:p>
            <a:pPr marL="0" indent="0">
              <a:lnSpc>
                <a:spcPct val="150000"/>
              </a:lnSpc>
              <a:spcBef>
                <a:spcPts val="0"/>
              </a:spcBef>
              <a:spcAft>
                <a:spcPts val="1200"/>
              </a:spcAft>
              <a:buFont typeface="Wingdings 2" pitchFamily="18" charset="2"/>
              <a:buNone/>
            </a:pPr>
            <a:r>
              <a:rPr lang="en-US" altLang="zh-CN" sz="3000" b="1" dirty="0" smtClean="0">
                <a:ea typeface="宋体" charset="-122"/>
              </a:rPr>
              <a:t>11.2.2 </a:t>
            </a:r>
            <a:r>
              <a:rPr lang="zh-CN" altLang="en-US" sz="3000" b="1" dirty="0" smtClean="0">
                <a:ea typeface="宋体" charset="-122"/>
              </a:rPr>
              <a:t>绘制基本图形</a:t>
            </a:r>
            <a:endParaRPr lang="zh-CN" altLang="zh-CN" sz="3000" b="1" dirty="0" smtClean="0">
              <a:ea typeface="宋体" charset="-122"/>
            </a:endParaRPr>
          </a:p>
          <a:p>
            <a:pPr marL="0" indent="0">
              <a:lnSpc>
                <a:spcPct val="120000"/>
              </a:lnSpc>
              <a:spcBef>
                <a:spcPts val="0"/>
              </a:spcBef>
              <a:buClr>
                <a:srgbClr val="FFFFFF"/>
              </a:buClr>
              <a:buFont typeface="Wingdings 2" pitchFamily="18" charset="2"/>
              <a:buNone/>
            </a:pPr>
            <a:r>
              <a:rPr lang="en-US" altLang="zh-CN" sz="2200" dirty="0" smtClean="0"/>
              <a:t>1. </a:t>
            </a:r>
            <a:r>
              <a:rPr lang="zh-CN" altLang="en-US" sz="2200" dirty="0" smtClean="0"/>
              <a:t>绘制直线</a:t>
            </a:r>
          </a:p>
          <a:p>
            <a:pPr marL="0" indent="0">
              <a:lnSpc>
                <a:spcPct val="120000"/>
              </a:lnSpc>
              <a:spcBef>
                <a:spcPts val="0"/>
              </a:spcBef>
              <a:buClr>
                <a:srgbClr val="FFFFFF"/>
              </a:buClr>
              <a:buFont typeface="Wingdings 2" pitchFamily="18" charset="2"/>
              <a:buNone/>
            </a:pPr>
            <a:r>
              <a:rPr lang="zh-CN" altLang="en-US" sz="2200" dirty="0" smtClean="0"/>
              <a:t>绘制直线使用</a:t>
            </a:r>
            <a:r>
              <a:rPr lang="en-US" altLang="zh-CN" sz="2200" dirty="0" err="1" smtClean="0"/>
              <a:t>DrawLine</a:t>
            </a:r>
            <a:r>
              <a:rPr lang="zh-CN" altLang="en-US" sz="2200" dirty="0" smtClean="0"/>
              <a:t>方法，常用形式：</a:t>
            </a:r>
          </a:p>
          <a:p>
            <a:pPr marL="0" indent="0">
              <a:lnSpc>
                <a:spcPct val="120000"/>
              </a:lnSpc>
              <a:spcBef>
                <a:spcPts val="0"/>
              </a:spcBef>
              <a:buClr>
                <a:srgbClr val="FFFFFF"/>
              </a:buClr>
              <a:buFont typeface="Wingdings 2" pitchFamily="18" charset="2"/>
              <a:buNone/>
            </a:pPr>
            <a:r>
              <a:rPr lang="en-US" altLang="zh-CN" sz="2200" dirty="0" smtClean="0"/>
              <a:t>(1) public void </a:t>
            </a:r>
            <a:r>
              <a:rPr lang="en-US" altLang="zh-CN" sz="2200" dirty="0" err="1" smtClean="0"/>
              <a:t>DrawLine</a:t>
            </a:r>
            <a:r>
              <a:rPr lang="en-US" altLang="zh-CN" sz="2200" dirty="0" smtClean="0"/>
              <a:t>(Pen </a:t>
            </a:r>
            <a:r>
              <a:rPr lang="en-US" altLang="zh-CN" sz="2200" dirty="0" err="1" smtClean="0"/>
              <a:t>pen</a:t>
            </a:r>
            <a:r>
              <a:rPr lang="zh-CN" altLang="en-US" sz="2200" dirty="0" smtClean="0"/>
              <a:t>，</a:t>
            </a:r>
            <a:r>
              <a:rPr lang="en-US" altLang="zh-CN" sz="2200" dirty="0" smtClean="0"/>
              <a:t>Point pt1</a:t>
            </a:r>
            <a:r>
              <a:rPr lang="zh-CN" altLang="en-US" sz="2200" dirty="0" smtClean="0"/>
              <a:t>，</a:t>
            </a:r>
            <a:r>
              <a:rPr lang="en-US" altLang="zh-CN" sz="2200" dirty="0" smtClean="0"/>
              <a:t>Point pt2)</a:t>
            </a:r>
          </a:p>
          <a:p>
            <a:pPr marL="0" indent="0">
              <a:lnSpc>
                <a:spcPct val="120000"/>
              </a:lnSpc>
              <a:spcBef>
                <a:spcPts val="0"/>
              </a:spcBef>
              <a:buClr>
                <a:srgbClr val="FFFFFF"/>
              </a:buClr>
              <a:buFont typeface="Wingdings 2" pitchFamily="18" charset="2"/>
              <a:buNone/>
            </a:pPr>
            <a:r>
              <a:rPr lang="en-US" altLang="zh-CN" sz="2200" dirty="0" smtClean="0"/>
              <a:t>      pen</a:t>
            </a:r>
            <a:r>
              <a:rPr lang="zh-CN" altLang="en-US" sz="2200" dirty="0" smtClean="0"/>
              <a:t>对象确定直线的颜色、宽度和样式，</a:t>
            </a:r>
            <a:r>
              <a:rPr lang="en-US" altLang="zh-CN" sz="2200" dirty="0" smtClean="0"/>
              <a:t>pt1</a:t>
            </a:r>
            <a:r>
              <a:rPr lang="zh-CN" altLang="en-US" sz="2200" dirty="0" smtClean="0"/>
              <a:t>和</a:t>
            </a:r>
            <a:r>
              <a:rPr lang="en-US" altLang="zh-CN" sz="2200" dirty="0" smtClean="0"/>
              <a:t>pt2</a:t>
            </a:r>
            <a:r>
              <a:rPr lang="zh-CN" altLang="en-US" sz="2200" dirty="0" smtClean="0"/>
              <a:t>确定直线的起点和终点。</a:t>
            </a:r>
          </a:p>
          <a:p>
            <a:pPr marL="0" indent="0">
              <a:lnSpc>
                <a:spcPct val="120000"/>
              </a:lnSpc>
              <a:spcBef>
                <a:spcPts val="0"/>
              </a:spcBef>
              <a:buClr>
                <a:srgbClr val="FFFFFF"/>
              </a:buClr>
              <a:buFont typeface="Wingdings 2" pitchFamily="18" charset="2"/>
              <a:buNone/>
            </a:pPr>
            <a:r>
              <a:rPr lang="zh-CN" altLang="en-US" sz="2200" dirty="0" smtClean="0"/>
              <a:t>     例如：</a:t>
            </a:r>
          </a:p>
          <a:p>
            <a:pPr marL="0" indent="0">
              <a:lnSpc>
                <a:spcPct val="120000"/>
              </a:lnSpc>
              <a:spcBef>
                <a:spcPts val="0"/>
              </a:spcBef>
              <a:buClr>
                <a:srgbClr val="FFFFFF"/>
              </a:buClr>
              <a:buFont typeface="Wingdings 2" pitchFamily="18" charset="2"/>
              <a:buNone/>
            </a:pPr>
            <a:r>
              <a:rPr lang="en-US" altLang="zh-CN" sz="2200" dirty="0" smtClean="0"/>
              <a:t>     Point pt1 = new Point(20, 20);</a:t>
            </a:r>
          </a:p>
          <a:p>
            <a:pPr marL="0" indent="0">
              <a:lnSpc>
                <a:spcPct val="120000"/>
              </a:lnSpc>
              <a:spcBef>
                <a:spcPts val="0"/>
              </a:spcBef>
              <a:buClr>
                <a:srgbClr val="FFFFFF"/>
              </a:buClr>
              <a:buFont typeface="Wingdings 2" pitchFamily="18" charset="2"/>
              <a:buNone/>
            </a:pPr>
            <a:r>
              <a:rPr lang="en-US" altLang="zh-CN" sz="2200" dirty="0" smtClean="0"/>
              <a:t>     Point pt2 = new Point(20, 40);</a:t>
            </a:r>
          </a:p>
          <a:p>
            <a:pPr marL="0" indent="0">
              <a:lnSpc>
                <a:spcPct val="120000"/>
              </a:lnSpc>
              <a:spcBef>
                <a:spcPts val="0"/>
              </a:spcBef>
              <a:buClr>
                <a:srgbClr val="FFFFFF"/>
              </a:buClr>
              <a:buFont typeface="Wingdings 2" pitchFamily="18" charset="2"/>
              <a:buNone/>
            </a:pPr>
            <a:r>
              <a:rPr lang="en-US" altLang="zh-CN" sz="2200" dirty="0" smtClean="0"/>
              <a:t>     </a:t>
            </a:r>
            <a:r>
              <a:rPr lang="en-US" altLang="zh-CN" sz="2200" dirty="0" err="1" smtClean="0"/>
              <a:t>g.DrawLine</a:t>
            </a:r>
            <a:r>
              <a:rPr lang="en-US" altLang="zh-CN" sz="2200" dirty="0" smtClean="0"/>
              <a:t>(p2, pt1,pt2);      //</a:t>
            </a:r>
            <a:r>
              <a:rPr lang="zh-CN" altLang="en-US" sz="2200" dirty="0" smtClean="0"/>
              <a:t>其中</a:t>
            </a:r>
            <a:r>
              <a:rPr lang="en-US" altLang="zh-CN" sz="2200" dirty="0" smtClean="0"/>
              <a:t>p2</a:t>
            </a:r>
            <a:r>
              <a:rPr lang="zh-CN" altLang="en-US" sz="2200" dirty="0" smtClean="0"/>
              <a:t>为已经定义好的画笔。</a:t>
            </a:r>
            <a:endParaRPr lang="en-US" altLang="zh-CN" sz="2200" dirty="0" smtClean="0"/>
          </a:p>
          <a:p>
            <a:pPr marL="0" indent="0">
              <a:lnSpc>
                <a:spcPct val="120000"/>
              </a:lnSpc>
              <a:spcBef>
                <a:spcPts val="0"/>
              </a:spcBef>
              <a:buClr>
                <a:srgbClr val="FFFFFF"/>
              </a:buClr>
              <a:buFont typeface="Wingdings 2" pitchFamily="18" charset="2"/>
              <a:buNone/>
            </a:pPr>
            <a:r>
              <a:rPr lang="en-US" altLang="zh-CN" sz="2200" dirty="0" smtClean="0"/>
              <a:t>(2) public void </a:t>
            </a:r>
            <a:r>
              <a:rPr lang="en-US" altLang="zh-CN" sz="2200" dirty="0" err="1" smtClean="0"/>
              <a:t>DrawLine</a:t>
            </a:r>
            <a:r>
              <a:rPr lang="en-US" altLang="zh-CN" sz="2200" dirty="0" smtClean="0"/>
              <a:t>(Pen </a:t>
            </a:r>
            <a:r>
              <a:rPr lang="en-US" altLang="zh-CN" sz="2200" dirty="0" err="1" smtClean="0"/>
              <a:t>Pen</a:t>
            </a:r>
            <a:r>
              <a:rPr lang="en-US" altLang="zh-CN" sz="2200" dirty="0" smtClean="0"/>
              <a:t> </a:t>
            </a:r>
            <a:r>
              <a:rPr lang="en-US" altLang="zh-CN" sz="2200" dirty="0" err="1" smtClean="0"/>
              <a:t>int</a:t>
            </a:r>
            <a:r>
              <a:rPr lang="en-US" altLang="zh-CN" sz="2200" dirty="0" smtClean="0"/>
              <a:t> x1,int y1,int </a:t>
            </a:r>
            <a:r>
              <a:rPr lang="en-US" altLang="zh-CN" sz="2200" dirty="0" err="1" smtClean="0"/>
              <a:t>x,int</a:t>
            </a:r>
            <a:r>
              <a:rPr lang="en-US" altLang="zh-CN" sz="2200" dirty="0" smtClean="0"/>
              <a:t> y2)</a:t>
            </a:r>
          </a:p>
          <a:p>
            <a:pPr marL="0" indent="0">
              <a:lnSpc>
                <a:spcPct val="120000"/>
              </a:lnSpc>
              <a:spcBef>
                <a:spcPts val="0"/>
              </a:spcBef>
              <a:buClr>
                <a:srgbClr val="FFFFFF"/>
              </a:buClr>
              <a:buFont typeface="Wingdings 2" pitchFamily="18" charset="2"/>
              <a:buNone/>
            </a:pPr>
            <a:r>
              <a:rPr lang="en-US" altLang="zh-CN" sz="2200" dirty="0" smtClean="0"/>
              <a:t>      x1</a:t>
            </a:r>
            <a:r>
              <a:rPr lang="zh-CN" altLang="en-US" sz="2200" dirty="0" smtClean="0"/>
              <a:t>和</a:t>
            </a:r>
            <a:r>
              <a:rPr lang="en-US" altLang="zh-CN" sz="2200" dirty="0" smtClean="0"/>
              <a:t>y1</a:t>
            </a:r>
            <a:r>
              <a:rPr lang="zh-CN" altLang="en-US" sz="2200" dirty="0" smtClean="0"/>
              <a:t>为起点坐标，</a:t>
            </a:r>
            <a:r>
              <a:rPr lang="en-US" altLang="zh-CN" sz="2200" dirty="0" smtClean="0"/>
              <a:t>x2</a:t>
            </a:r>
            <a:r>
              <a:rPr lang="zh-CN" altLang="en-US" sz="2200" dirty="0" smtClean="0"/>
              <a:t>和</a:t>
            </a:r>
            <a:r>
              <a:rPr lang="en-US" altLang="zh-CN" sz="2200" dirty="0" smtClean="0"/>
              <a:t>y2</a:t>
            </a:r>
            <a:r>
              <a:rPr lang="zh-CN" altLang="en-US" sz="2200" dirty="0" smtClean="0"/>
              <a:t>为终点坐标，均为整型数据。</a:t>
            </a:r>
          </a:p>
          <a:p>
            <a:pPr marL="0" indent="0">
              <a:lnSpc>
                <a:spcPct val="120000"/>
              </a:lnSpc>
              <a:spcBef>
                <a:spcPts val="0"/>
              </a:spcBef>
              <a:buClr>
                <a:srgbClr val="FFFFFF"/>
              </a:buClr>
              <a:buFont typeface="Wingdings 2" pitchFamily="18" charset="2"/>
              <a:buNone/>
            </a:pPr>
            <a:r>
              <a:rPr lang="zh-CN" altLang="en-US" sz="2200" dirty="0" smtClean="0"/>
              <a:t>      例如：</a:t>
            </a:r>
          </a:p>
          <a:p>
            <a:pPr marL="0" indent="0">
              <a:lnSpc>
                <a:spcPct val="120000"/>
              </a:lnSpc>
              <a:spcBef>
                <a:spcPts val="0"/>
              </a:spcBef>
              <a:buClr>
                <a:srgbClr val="FFFFFF"/>
              </a:buClr>
              <a:buFont typeface="Wingdings 2" pitchFamily="18" charset="2"/>
              <a:buNone/>
            </a:pPr>
            <a:r>
              <a:rPr lang="zh-CN" altLang="en-US" sz="2200" dirty="0" smtClean="0"/>
              <a:t>      </a:t>
            </a:r>
            <a:r>
              <a:rPr lang="en-US" altLang="zh-CN" sz="2200" dirty="0" err="1" smtClean="0"/>
              <a:t>g.DrawLine</a:t>
            </a:r>
            <a:r>
              <a:rPr lang="en-US" altLang="zh-CN" sz="2200" dirty="0" smtClean="0"/>
              <a:t> (p1,0,0,15,15);</a:t>
            </a:r>
          </a:p>
          <a:p>
            <a:pPr marL="0" indent="0">
              <a:lnSpc>
                <a:spcPct val="120000"/>
              </a:lnSpc>
              <a:spcBef>
                <a:spcPts val="0"/>
              </a:spcBef>
              <a:buClr>
                <a:srgbClr val="FFFFFF"/>
              </a:buClr>
              <a:buFont typeface="Wingdings 2" pitchFamily="18" charset="2"/>
              <a:buNone/>
            </a:pPr>
            <a:r>
              <a:rPr lang="en-US" altLang="zh-CN" sz="2200" dirty="0" smtClean="0"/>
              <a:t>      //p1</a:t>
            </a:r>
            <a:r>
              <a:rPr lang="zh-CN" altLang="en-US" sz="2200" dirty="0" smtClean="0"/>
              <a:t>为定义好的画笔，画一条从（</a:t>
            </a:r>
            <a:r>
              <a:rPr lang="en-US" altLang="zh-CN" sz="2200" dirty="0" smtClean="0"/>
              <a:t>0</a:t>
            </a:r>
            <a:r>
              <a:rPr lang="zh-CN" altLang="en-US" sz="2200" dirty="0" smtClean="0"/>
              <a:t>，</a:t>
            </a:r>
            <a:r>
              <a:rPr lang="en-US" altLang="zh-CN" sz="2200" dirty="0" smtClean="0"/>
              <a:t>0</a:t>
            </a:r>
            <a:r>
              <a:rPr lang="zh-CN" altLang="en-US" sz="2200" dirty="0" smtClean="0"/>
              <a:t>）开始到（</a:t>
            </a:r>
            <a:r>
              <a:rPr lang="en-US" altLang="zh-CN" sz="2200" dirty="0" smtClean="0"/>
              <a:t>15,15</a:t>
            </a:r>
            <a:r>
              <a:rPr lang="zh-CN" altLang="en-US" sz="2200" dirty="0" smtClean="0"/>
              <a:t>）结束的直线</a:t>
            </a:r>
          </a:p>
        </p:txBody>
      </p:sp>
    </p:spTree>
    <p:extLst>
      <p:ext uri="{BB962C8B-B14F-4D97-AF65-F5344CB8AC3E}">
        <p14:creationId xmlns:p14="http://schemas.microsoft.com/office/powerpoint/2010/main" val="390397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16632"/>
            <a:ext cx="6324600" cy="533400"/>
          </a:xfrm>
        </p:spPr>
        <p:txBody>
          <a:bodyPr/>
          <a:lstStyle/>
          <a:p>
            <a:r>
              <a:rPr lang="en-US" altLang="zh-CN" dirty="0" smtClean="0"/>
              <a:t>11.2 </a:t>
            </a:r>
            <a:r>
              <a:rPr lang="zh-CN" altLang="en-US" dirty="0" smtClean="0"/>
              <a:t>绘制基本</a:t>
            </a:r>
            <a:r>
              <a:rPr lang="zh-CN" altLang="zh-CN" dirty="0" smtClean="0"/>
              <a:t>图形</a:t>
            </a:r>
            <a:endParaRPr lang="zh-CN" altLang="en-US" dirty="0" smtClean="0"/>
          </a:p>
        </p:txBody>
      </p:sp>
      <p:sp>
        <p:nvSpPr>
          <p:cNvPr id="3" name="内容占位符 2"/>
          <p:cNvSpPr>
            <a:spLocks noGrp="1"/>
          </p:cNvSpPr>
          <p:nvPr>
            <p:ph idx="1"/>
          </p:nvPr>
        </p:nvSpPr>
        <p:spPr>
          <a:xfrm>
            <a:off x="323528" y="1124745"/>
            <a:ext cx="8712968" cy="4680520"/>
          </a:xfrm>
        </p:spPr>
        <p:txBody>
          <a:bodyPr>
            <a:normAutofit/>
          </a:bodyPr>
          <a:lstStyle/>
          <a:p>
            <a:pPr marL="0" indent="0">
              <a:lnSpc>
                <a:spcPct val="150000"/>
              </a:lnSpc>
              <a:spcBef>
                <a:spcPts val="0"/>
              </a:spcBef>
              <a:spcAft>
                <a:spcPts val="1200"/>
              </a:spcAft>
              <a:buFont typeface="Wingdings 2" pitchFamily="18" charset="2"/>
              <a:buNone/>
            </a:pPr>
            <a:r>
              <a:rPr lang="en-US" altLang="zh-CN" b="1" dirty="0" smtClean="0">
                <a:ea typeface="宋体" charset="-122"/>
              </a:rPr>
              <a:t>11.2.2 </a:t>
            </a:r>
            <a:r>
              <a:rPr lang="zh-CN" altLang="en-US" b="1" dirty="0" smtClean="0">
                <a:ea typeface="宋体" charset="-122"/>
              </a:rPr>
              <a:t>绘制基本图形</a:t>
            </a:r>
            <a:endParaRPr lang="zh-CN" altLang="zh-CN" b="1" dirty="0" smtClean="0">
              <a:ea typeface="宋体" charset="-122"/>
            </a:endParaRPr>
          </a:p>
          <a:p>
            <a:pPr marL="0" indent="0">
              <a:lnSpc>
                <a:spcPct val="120000"/>
              </a:lnSpc>
              <a:spcBef>
                <a:spcPts val="0"/>
              </a:spcBef>
              <a:buClr>
                <a:srgbClr val="FFFFFF"/>
              </a:buClr>
              <a:buFont typeface="Wingdings 2" pitchFamily="18" charset="2"/>
              <a:buNone/>
            </a:pPr>
            <a:r>
              <a:rPr lang="en-US" altLang="zh-CN" sz="2200" dirty="0" smtClean="0"/>
              <a:t>2. </a:t>
            </a:r>
            <a:r>
              <a:rPr lang="zh-CN" altLang="en-US" sz="2200" dirty="0" smtClean="0"/>
              <a:t>绘制矩形</a:t>
            </a:r>
            <a:endParaRPr lang="en-US" altLang="zh-CN" sz="2200" dirty="0" smtClean="0"/>
          </a:p>
          <a:p>
            <a:pPr marL="0" indent="0">
              <a:lnSpc>
                <a:spcPct val="120000"/>
              </a:lnSpc>
              <a:spcBef>
                <a:spcPts val="0"/>
              </a:spcBef>
              <a:buClr>
                <a:srgbClr val="FFFFFF"/>
              </a:buClr>
              <a:buFont typeface="Wingdings 2" pitchFamily="18" charset="2"/>
              <a:buNone/>
            </a:pPr>
            <a:r>
              <a:rPr lang="zh-CN" altLang="en-US" sz="2200" dirty="0" smtClean="0"/>
              <a:t>绘制矩形使用</a:t>
            </a:r>
            <a:r>
              <a:rPr lang="en-US" altLang="zh-CN" sz="2200" dirty="0" err="1" smtClean="0"/>
              <a:t>DrawRectangle</a:t>
            </a:r>
            <a:r>
              <a:rPr lang="zh-CN" altLang="en-US" sz="2200" dirty="0" smtClean="0"/>
              <a:t>方法，：</a:t>
            </a:r>
          </a:p>
          <a:p>
            <a:pPr marL="0" indent="0">
              <a:lnSpc>
                <a:spcPct val="120000"/>
              </a:lnSpc>
              <a:spcBef>
                <a:spcPts val="0"/>
              </a:spcBef>
              <a:buClr>
                <a:srgbClr val="FFFFFF"/>
              </a:buClr>
              <a:buFont typeface="Wingdings 2" pitchFamily="18" charset="2"/>
              <a:buNone/>
            </a:pPr>
            <a:r>
              <a:rPr lang="zh-CN" altLang="en-US" sz="2200" dirty="0" smtClean="0"/>
              <a:t> </a:t>
            </a:r>
            <a:r>
              <a:rPr lang="en-US" altLang="zh-CN" sz="2200" dirty="0" smtClean="0"/>
              <a:t>public void </a:t>
            </a:r>
            <a:r>
              <a:rPr lang="en-US" altLang="zh-CN" sz="2200" dirty="0" err="1" smtClean="0"/>
              <a:t>DrawRectangle</a:t>
            </a:r>
            <a:r>
              <a:rPr lang="zh-CN" altLang="en-US" sz="2200" dirty="0" smtClean="0"/>
              <a:t>（</a:t>
            </a:r>
            <a:r>
              <a:rPr lang="en-US" altLang="zh-CN" sz="2200" dirty="0" smtClean="0"/>
              <a:t>Pen </a:t>
            </a:r>
            <a:r>
              <a:rPr lang="en-US" altLang="zh-CN" sz="2200" dirty="0" err="1" smtClean="0"/>
              <a:t>pen</a:t>
            </a:r>
            <a:r>
              <a:rPr lang="zh-CN" altLang="en-US" sz="2200" dirty="0" smtClean="0"/>
              <a:t>，</a:t>
            </a:r>
            <a:r>
              <a:rPr lang="en-US" altLang="zh-CN" sz="2200" dirty="0" err="1" smtClean="0"/>
              <a:t>int</a:t>
            </a:r>
            <a:r>
              <a:rPr lang="en-US" altLang="zh-CN" sz="2200" dirty="0" smtClean="0"/>
              <a:t> </a:t>
            </a:r>
            <a:r>
              <a:rPr lang="en-US" altLang="zh-CN" sz="2200" dirty="0" err="1" smtClean="0"/>
              <a:t>x,int</a:t>
            </a:r>
            <a:r>
              <a:rPr lang="en-US" altLang="zh-CN" sz="2200" dirty="0" smtClean="0"/>
              <a:t> </a:t>
            </a:r>
            <a:r>
              <a:rPr lang="en-US" altLang="zh-CN" sz="2200" dirty="0" err="1" smtClean="0"/>
              <a:t>y,int</a:t>
            </a:r>
            <a:r>
              <a:rPr lang="en-US" altLang="zh-CN" sz="2200" dirty="0" smtClean="0"/>
              <a:t> </a:t>
            </a:r>
            <a:r>
              <a:rPr lang="en-US" altLang="zh-CN" sz="2200" dirty="0" err="1" smtClean="0"/>
              <a:t>width,int</a:t>
            </a:r>
            <a:r>
              <a:rPr lang="en-US" altLang="zh-CN" sz="2200" dirty="0" smtClean="0"/>
              <a:t> height</a:t>
            </a:r>
            <a:r>
              <a:rPr lang="zh-CN" altLang="en-US" sz="2200" dirty="0" smtClean="0"/>
              <a:t>）</a:t>
            </a:r>
          </a:p>
          <a:p>
            <a:pPr marL="0" indent="0">
              <a:lnSpc>
                <a:spcPct val="120000"/>
              </a:lnSpc>
              <a:spcBef>
                <a:spcPts val="0"/>
              </a:spcBef>
              <a:buClr>
                <a:srgbClr val="FFFFFF"/>
              </a:buClr>
              <a:buFont typeface="Wingdings 2" pitchFamily="18" charset="2"/>
              <a:buNone/>
            </a:pPr>
            <a:r>
              <a:rPr lang="zh-CN" altLang="en-US" sz="2200" dirty="0" smtClean="0"/>
              <a:t> 说明：</a:t>
            </a:r>
          </a:p>
          <a:p>
            <a:pPr marL="0" indent="0">
              <a:lnSpc>
                <a:spcPct val="120000"/>
              </a:lnSpc>
              <a:spcBef>
                <a:spcPts val="0"/>
              </a:spcBef>
              <a:buClr>
                <a:srgbClr val="FFFFFF"/>
              </a:buClr>
              <a:buFont typeface="Wingdings 2" pitchFamily="18" charset="2"/>
              <a:buNone/>
            </a:pPr>
            <a:r>
              <a:rPr lang="zh-CN" altLang="en-US" sz="2200" dirty="0" smtClean="0"/>
              <a:t>① </a:t>
            </a:r>
            <a:r>
              <a:rPr lang="en-US" altLang="zh-CN" sz="2200" dirty="0" smtClean="0"/>
              <a:t>x</a:t>
            </a:r>
            <a:r>
              <a:rPr lang="zh-CN" altLang="en-US" sz="2200" dirty="0" smtClean="0"/>
              <a:t>和</a:t>
            </a:r>
            <a:r>
              <a:rPr lang="en-US" altLang="zh-CN" sz="2200" dirty="0" smtClean="0"/>
              <a:t>y</a:t>
            </a:r>
            <a:r>
              <a:rPr lang="zh-CN" altLang="en-US" sz="2200" dirty="0" smtClean="0"/>
              <a:t>确定矩形左上角坐标。</a:t>
            </a:r>
          </a:p>
          <a:p>
            <a:pPr marL="0" indent="0">
              <a:lnSpc>
                <a:spcPct val="120000"/>
              </a:lnSpc>
              <a:spcBef>
                <a:spcPts val="0"/>
              </a:spcBef>
              <a:buClr>
                <a:srgbClr val="FFFFFF"/>
              </a:buClr>
              <a:buFont typeface="Wingdings 2" pitchFamily="18" charset="2"/>
              <a:buNone/>
            </a:pPr>
            <a:r>
              <a:rPr lang="zh-CN" altLang="en-US" sz="2200" dirty="0" smtClean="0"/>
              <a:t>② </a:t>
            </a:r>
            <a:r>
              <a:rPr lang="en-US" altLang="zh-CN" sz="2200" dirty="0" smtClean="0"/>
              <a:t>width</a:t>
            </a:r>
            <a:r>
              <a:rPr lang="zh-CN" altLang="en-US" sz="2200" dirty="0" smtClean="0"/>
              <a:t>：确定矩形宽度。</a:t>
            </a:r>
          </a:p>
          <a:p>
            <a:pPr marL="0" indent="0">
              <a:lnSpc>
                <a:spcPct val="120000"/>
              </a:lnSpc>
              <a:spcBef>
                <a:spcPts val="0"/>
              </a:spcBef>
              <a:buClr>
                <a:srgbClr val="FFFFFF"/>
              </a:buClr>
              <a:buFont typeface="Wingdings 2" pitchFamily="18" charset="2"/>
              <a:buNone/>
            </a:pPr>
            <a:r>
              <a:rPr lang="zh-CN" altLang="en-US" sz="2200" dirty="0" smtClean="0"/>
              <a:t>③ </a:t>
            </a:r>
            <a:r>
              <a:rPr lang="en-US" altLang="zh-CN" sz="2200" dirty="0" smtClean="0"/>
              <a:t>height</a:t>
            </a:r>
            <a:r>
              <a:rPr lang="zh-CN" altLang="en-US" sz="2200" dirty="0" smtClean="0"/>
              <a:t>：确定矩形高度。</a:t>
            </a:r>
          </a:p>
          <a:p>
            <a:pPr marL="0" indent="0">
              <a:lnSpc>
                <a:spcPct val="120000"/>
              </a:lnSpc>
              <a:spcBef>
                <a:spcPts val="0"/>
              </a:spcBef>
              <a:buClr>
                <a:srgbClr val="FFFFFF"/>
              </a:buClr>
              <a:buFont typeface="Wingdings 2" pitchFamily="18" charset="2"/>
              <a:buNone/>
            </a:pPr>
            <a:r>
              <a:rPr lang="zh-CN" altLang="en-US" sz="2200" dirty="0" smtClean="0"/>
              <a:t>例如：</a:t>
            </a:r>
          </a:p>
          <a:p>
            <a:pPr marL="0" indent="0">
              <a:lnSpc>
                <a:spcPct val="120000"/>
              </a:lnSpc>
              <a:spcBef>
                <a:spcPts val="0"/>
              </a:spcBef>
              <a:buClr>
                <a:srgbClr val="FFFFFF"/>
              </a:buClr>
              <a:buFont typeface="Wingdings 2" pitchFamily="18" charset="2"/>
              <a:buNone/>
            </a:pPr>
            <a:r>
              <a:rPr lang="zh-CN" altLang="en-US" sz="2200" dirty="0" smtClean="0"/>
              <a:t> </a:t>
            </a:r>
            <a:r>
              <a:rPr lang="en-US" altLang="zh-CN" sz="2200" dirty="0" err="1" smtClean="0"/>
              <a:t>g.DrawRectangle</a:t>
            </a:r>
            <a:r>
              <a:rPr lang="en-US" altLang="zh-CN" sz="2200" dirty="0" smtClean="0"/>
              <a:t>(p,50, 50, 40, 30);</a:t>
            </a:r>
          </a:p>
        </p:txBody>
      </p:sp>
    </p:spTree>
    <p:extLst>
      <p:ext uri="{BB962C8B-B14F-4D97-AF65-F5344CB8AC3E}">
        <p14:creationId xmlns:p14="http://schemas.microsoft.com/office/powerpoint/2010/main" val="4217218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ms01_1">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336</TotalTime>
  <Words>1335</Words>
  <Application>Microsoft Office PowerPoint</Application>
  <PresentationFormat>全屏显示(4:3)</PresentationFormat>
  <Paragraphs>195</Paragraphs>
  <Slides>16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6" baseType="lpstr">
      <vt:lpstr>Constantia</vt:lpstr>
      <vt:lpstr>宋体</vt:lpstr>
      <vt:lpstr>Arial</vt:lpstr>
      <vt:lpstr>黑体</vt:lpstr>
      <vt:lpstr>Wingdings</vt:lpstr>
      <vt:lpstr>Wingdings 2</vt:lpstr>
      <vt:lpstr>Calibri</vt:lpstr>
      <vt:lpstr>Times New Roman</vt:lpstr>
      <vt:lpstr>ms01_1</vt:lpstr>
      <vt:lpstr>Image</vt:lpstr>
      <vt:lpstr>C#程序设计教程</vt:lpstr>
      <vt:lpstr>11.1 图形图像基础知识</vt:lpstr>
      <vt:lpstr>11.1 图形图像基础知识</vt:lpstr>
      <vt:lpstr>11.1 图形图像基础知识</vt:lpstr>
      <vt:lpstr>11.1绘制基本图形</vt:lpstr>
      <vt:lpstr>11.2 绘制基本图形</vt:lpstr>
      <vt:lpstr>11.2 绘制基本图形</vt:lpstr>
      <vt:lpstr>11.2 绘制基本图形</vt:lpstr>
      <vt:lpstr>11.2 绘制基本图形</vt:lpstr>
      <vt:lpstr>11.2 绘制基本图形</vt:lpstr>
      <vt:lpstr>11.3 填充图形</vt:lpstr>
      <vt:lpstr>11.3 填充图形</vt:lpstr>
      <vt:lpstr>11.3 填充图形</vt:lpstr>
      <vt:lpstr>11.3 填充图形</vt:lpstr>
      <vt:lpstr>11.3 填充图形</vt:lpstr>
      <vt:lpstr>11.4 图像处理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dc:title>
  <dc:creator>admin</dc:creator>
  <cp:lastModifiedBy>jszx</cp:lastModifiedBy>
  <cp:revision>25</cp:revision>
  <dcterms:created xsi:type="dcterms:W3CDTF">2014-01-14T08:12:25Z</dcterms:created>
  <dcterms:modified xsi:type="dcterms:W3CDTF">2017-05-19T03:56:31Z</dcterms:modified>
</cp:coreProperties>
</file>