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1"/>
  </p:notesMasterIdLst>
  <p:sldIdLst>
    <p:sldId id="256" r:id="rId2"/>
    <p:sldId id="257" r:id="rId3"/>
    <p:sldId id="337" r:id="rId4"/>
    <p:sldId id="338" r:id="rId5"/>
    <p:sldId id="340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386" r:id="rId14"/>
    <p:sldId id="387" r:id="rId15"/>
    <p:sldId id="391" r:id="rId16"/>
    <p:sldId id="394" r:id="rId17"/>
    <p:sldId id="392" r:id="rId18"/>
    <p:sldId id="402" r:id="rId19"/>
    <p:sldId id="403" r:id="rId20"/>
    <p:sldId id="404" r:id="rId21"/>
    <p:sldId id="357" r:id="rId22"/>
    <p:sldId id="356" r:id="rId23"/>
    <p:sldId id="358" r:id="rId24"/>
    <p:sldId id="359" r:id="rId25"/>
    <p:sldId id="360" r:id="rId26"/>
    <p:sldId id="405" r:id="rId27"/>
    <p:sldId id="406" r:id="rId28"/>
    <p:sldId id="393" r:id="rId29"/>
    <p:sldId id="367" r:id="rId30"/>
    <p:sldId id="361" r:id="rId31"/>
    <p:sldId id="407" r:id="rId32"/>
    <p:sldId id="364" r:id="rId33"/>
    <p:sldId id="408" r:id="rId34"/>
    <p:sldId id="409" r:id="rId35"/>
    <p:sldId id="410" r:id="rId36"/>
    <p:sldId id="411" r:id="rId37"/>
    <p:sldId id="412" r:id="rId38"/>
    <p:sldId id="365" r:id="rId39"/>
    <p:sldId id="368" r:id="rId40"/>
    <p:sldId id="369" r:id="rId41"/>
    <p:sldId id="372" r:id="rId42"/>
    <p:sldId id="373" r:id="rId43"/>
    <p:sldId id="413" r:id="rId44"/>
    <p:sldId id="414" r:id="rId45"/>
    <p:sldId id="375" r:id="rId46"/>
    <p:sldId id="371" r:id="rId47"/>
    <p:sldId id="376" r:id="rId48"/>
    <p:sldId id="377" r:id="rId49"/>
    <p:sldId id="378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FF33CC"/>
    <a:srgbClr val="C475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782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nstantia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3A079A-3D99-4D43-9722-3B411CDDBB7C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nstantia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DD9D75-07A1-4ABF-BE3C-81E4421A2C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19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B4C44782-D184-4DE0-96D7-B397836ABCD8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02328A29-7148-47DC-8986-0A41F9D56B6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D4485A1B-6D73-46CB-BCC7-91E75807D4B3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65EC8CB5-184C-4ABD-B0BF-1D7D0184B4C2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8A2B9592-67D7-4780-A960-F6E860A23D5A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F15C69DE-B23B-47D7-A4E0-29B5E6A677BC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835547AE-E5A6-41D1-BFE4-75A193F4691A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3664EC0B-CF33-408E-ABD2-78581E850A24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B0FE8307-E577-439D-83E5-81C18853C43D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BB3E7E6C-4117-4E42-952A-9B8EECA56260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A948F520-10C5-463B-BF0C-981DC55EAAB5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E5DE08AC-D6E0-4806-826B-AB1209A71490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125D35ED-45AA-4BA7-AB22-0E0D2EB4ADEB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FFEBBA3A-5AE7-440B-976A-B1684B5B55A7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B554D891-7A37-4FB1-AB59-3A51666F1082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5C966B2E-66C9-437C-9903-D3540B118D58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0B14624E-A1BA-48D7-9713-E2A0CFAD6D3B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1FD7F281-EC8B-4CFE-AADF-82F2D5CDD0A7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502C6549-30CF-4A38-AC07-9C2F0D012219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07C87ECA-A19C-4FED-AEF3-8A5418FEC70C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07C87ECA-A19C-4FED-AEF3-8A5418FEC70C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07C87ECA-A19C-4FED-AEF3-8A5418FEC70C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4F2931BA-F9A1-48A3-AD10-8B19A1CEB6C2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07C87ECA-A19C-4FED-AEF3-8A5418FEC70C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00BD29B8-7807-4548-88C6-535F203247F2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85270996-3E47-4A99-BA84-7358D008D2AD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A7AD05BA-747C-4403-B97C-7F71BF8275DD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7D48C2F9-FAD6-4A35-A55D-44A3258774B4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CF843694-8AEC-4BC1-8A7B-2D4774888FFE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63BCC908-F041-432D-96BA-4DFBA15FDF58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8A5B2861-17D2-4D3E-BF7C-D0D542C55C42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26A4035B-1B32-443E-82C0-36731325E0C7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EDC3DE9D-EE14-4AE1-B915-15A48B36C73E}" type="slidenum">
              <a:rPr lang="zh-CN" altLang="en-US" smtClean="0"/>
              <a:pPr eaLnBrk="1" hangingPunct="1"/>
              <a:t>49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4B1A3956-DED3-4261-8D97-8EBF5CA0A4E1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5305F9D9-40CF-4A41-8FA6-B42628F97080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FC605180-688D-436C-BCE8-6556187AB0C1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D0394AC2-9A98-4502-8AE1-FAB54ED7F7EF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2ECD92D0-C24F-4912-96C0-1118CAEF8C77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fld id="{6E00B275-1357-4428-B26E-25F6FFD98B12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</p:grp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30B418-AB60-4511-804B-85D59E5509E4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65485A-D489-420C-9592-61441BCC31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9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C530D-2275-4EEC-B822-5ADB47F10687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4896A-1DE4-4BD4-8DC9-1ECF02DCA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03188"/>
            <a:ext cx="2057400" cy="6191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03188"/>
            <a:ext cx="6019800" cy="6191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D577F-C947-4617-97A6-9EB13F1FEAC7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3FA9-3A2A-4249-A3D5-852FD3302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5F7A5-877E-4BF1-9CFC-D457F7301CEC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BE957-5BCC-4F58-84A2-E46E5D5FF4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7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6A27A-153C-49D8-BEC5-F61EE51653AA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505C3-71F7-4F54-8C91-A9BD80DC6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05C59-B5D5-466D-B0DB-353F67A92D0E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499BF-FC08-4B63-B822-B0B1623105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C9400-0F4A-40C3-92A7-1946122078A3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B6863-62B7-42BF-9122-FA50C627D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4B6CD-C7E5-40C0-98B8-6C0856D2CB38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9FDB8-017E-4B0B-B56D-094C70901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7577E-1F60-4A1A-9E19-9B4C7970687C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FBC8-13A9-4DB3-8641-E94D0D58A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0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0B0F-4BF1-489E-BAF0-D3C0BC84FB9D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38170-327D-4E06-9916-0583B6D688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6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F9564-76B9-4F45-9717-0DB9836CC3C0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D60BC-1315-4003-87BC-6B9292D90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1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735013"/>
            <a:ext cx="9144000" cy="144462"/>
            <a:chOff x="1519" y="554"/>
            <a:chExt cx="4241" cy="91"/>
          </a:xfrm>
        </p:grpSpPr>
        <p:sp>
          <p:nvSpPr>
            <p:cNvPr id="1039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1040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1041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028" name="Group 7"/>
          <p:cNvGrpSpPr>
            <a:grpSpLocks noChangeAspect="1"/>
          </p:cNvGrpSpPr>
          <p:nvPr/>
        </p:nvGrpSpPr>
        <p:grpSpPr bwMode="auto">
          <a:xfrm>
            <a:off x="0" y="-11113"/>
            <a:ext cx="1874838" cy="900113"/>
            <a:chOff x="0" y="0"/>
            <a:chExt cx="1475" cy="694"/>
          </a:xfrm>
        </p:grpSpPr>
        <p:graphicFrame>
          <p:nvGraphicFramePr>
            <p:cNvPr id="1037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Image" r:id="rId15" imgW="3646321" imgH="3931376" progId="Photoshop.Image.6">
                    <p:embed/>
                  </p:oleObj>
                </mc:Choice>
                <mc:Fallback>
                  <p:oleObj name="Image" r:id="rId15" imgW="3646321" imgH="3931376" progId="Photoshop.Image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Image" r:id="rId17" imgW="2575783" imgH="2545301" progId="Photoshop.Image.6">
                    <p:embed/>
                  </p:oleObj>
                </mc:Choice>
                <mc:Fallback>
                  <p:oleObj name="Image" r:id="rId17" imgW="2575783" imgH="2545301" progId="Photoshop.Image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063750" y="103188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D46B5F2-A4A7-4904-8568-7A0DF8723769}" type="datetimeFigureOut">
              <a:rPr lang="zh-CN" altLang="en-US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latin typeface="Constantia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222894-A7B0-4D16-A9AA-6A4346A15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4" name="Group 15"/>
          <p:cNvGrpSpPr>
            <a:grpSpLocks/>
          </p:cNvGrpSpPr>
          <p:nvPr/>
        </p:nvGrpSpPr>
        <p:grpSpPr bwMode="auto">
          <a:xfrm>
            <a:off x="0" y="946150"/>
            <a:ext cx="9144000" cy="169863"/>
            <a:chOff x="0" y="699"/>
            <a:chExt cx="5760" cy="107"/>
          </a:xfrm>
        </p:grpSpPr>
        <p:sp>
          <p:nvSpPr>
            <p:cNvPr id="1035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黑体" pitchFamily="49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kumimoji="1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kumimoji="1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13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0.xml"/><Relationship Id="rId4" Type="http://schemas.openxmlformats.org/officeDocument/2006/relationships/slide" Target="slide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&#38142;&#25509;&#24212;&#29992;&#31243;&#24207;/&#38543;&#26426;&#30011;&#22278;.ex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/>
            <a:r>
              <a:rPr kumimoji="0" lang="en-US" altLang="zh-CN" smtClean="0"/>
              <a:t>C#</a:t>
            </a:r>
            <a:r>
              <a:rPr kumimoji="0" lang="zh-CN" altLang="en-US" smtClean="0"/>
              <a:t>程序设计教程</a:t>
            </a: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kumimoji="0" lang="zh-CN" altLang="en-US" b="1" smtClean="0">
                <a:solidFill>
                  <a:srgbClr val="FFFF00"/>
                </a:solidFill>
                <a:ea typeface="宋体" pitchFamily="2" charset="-122"/>
              </a:rPr>
              <a:t>第</a:t>
            </a:r>
            <a:r>
              <a:rPr kumimoji="0" lang="en-US" altLang="zh-CN" b="1" smtClean="0">
                <a:solidFill>
                  <a:srgbClr val="FFFF00"/>
                </a:solidFill>
                <a:ea typeface="宋体" pitchFamily="2" charset="-122"/>
              </a:rPr>
              <a:t>2</a:t>
            </a:r>
            <a:r>
              <a:rPr kumimoji="0" lang="zh-CN" altLang="en-US" b="1" smtClean="0">
                <a:solidFill>
                  <a:srgbClr val="FFFF00"/>
                </a:solidFill>
                <a:ea typeface="宋体" pitchFamily="2" charset="-122"/>
              </a:rPr>
              <a:t>章 程序设计基础</a:t>
            </a:r>
            <a:endParaRPr kumimoji="0"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2.2 </a:t>
            </a:r>
            <a:r>
              <a:rPr kumimoji="0" lang="zh-CN" altLang="en-US" sz="2900" dirty="0" smtClean="0"/>
              <a:t>数据类型概述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2.2.1 </a:t>
            </a:r>
            <a:r>
              <a:rPr lang="zh-CN" altLang="en-US" sz="2800" dirty="0" smtClean="0">
                <a:latin typeface="Arial" pitchFamily="34" charset="0"/>
              </a:rPr>
              <a:t>简单数据类型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693738" y="2060575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整数类型</a:t>
            </a:r>
          </a:p>
        </p:txBody>
      </p:sp>
      <p:sp>
        <p:nvSpPr>
          <p:cNvPr id="17413" name="文本框 2"/>
          <p:cNvSpPr txBox="1">
            <a:spLocks noChangeArrowheads="1"/>
          </p:cNvSpPr>
          <p:nvPr/>
        </p:nvSpPr>
        <p:spPr bwMode="auto">
          <a:xfrm>
            <a:off x="696913" y="2420938"/>
            <a:ext cx="145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实数类型</a:t>
            </a:r>
          </a:p>
        </p:txBody>
      </p:sp>
      <p:sp>
        <p:nvSpPr>
          <p:cNvPr id="17414" name="文本框 2"/>
          <p:cNvSpPr txBox="1">
            <a:spLocks noChangeArrowheads="1"/>
          </p:cNvSpPr>
          <p:nvPr/>
        </p:nvSpPr>
        <p:spPr bwMode="auto">
          <a:xfrm>
            <a:off x="696913" y="2781300"/>
            <a:ext cx="145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字符类型</a:t>
            </a:r>
          </a:p>
        </p:txBody>
      </p:sp>
      <p:sp>
        <p:nvSpPr>
          <p:cNvPr id="16391" name="文本框 2"/>
          <p:cNvSpPr txBox="1">
            <a:spLocks noChangeArrowheads="1"/>
          </p:cNvSpPr>
          <p:nvPr/>
        </p:nvSpPr>
        <p:spPr bwMode="auto">
          <a:xfrm>
            <a:off x="684213" y="3141663"/>
            <a:ext cx="1455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布尔类型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38463" y="2959100"/>
            <a:ext cx="52705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布尔类型用来表示“真”和“假”两个概念，布尔型变量在内存中只占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1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个字节。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650" y="4321175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布尔型常量</a:t>
            </a:r>
            <a:endParaRPr lang="zh-CN" altLang="en-US" sz="2000">
              <a:solidFill>
                <a:srgbClr val="0D0D0D"/>
              </a:solidFill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68538" y="432435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charset="0"/>
                <a:cs typeface="Courier New" pitchFamily="49" charset="0"/>
              </a:rPr>
              <a:t>true    false</a:t>
            </a:r>
            <a:endParaRPr lang="zh-CN" altLang="en-US" sz="2000">
              <a:latin typeface="Arial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1263" y="5497513"/>
            <a:ext cx="2168525" cy="8112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200" b="0" dirty="0" err="1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bool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 b1=true;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dirty="0" err="1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bool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 b2=false;</a:t>
            </a:r>
            <a:endParaRPr lang="zh-CN" altLang="en-US" sz="2200" b="0" dirty="0" smtClean="0">
              <a:solidFill>
                <a:srgbClr val="163563"/>
              </a:solidFill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5650" y="4973638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布尔型变量</a:t>
            </a:r>
            <a:endParaRPr lang="zh-CN" altLang="en-US" sz="2000">
              <a:solidFill>
                <a:srgbClr val="0D0D0D"/>
              </a:solidFill>
              <a:cs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268538" y="4887913"/>
            <a:ext cx="46132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bool &lt;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1&gt;[,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，变量名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3…];</a:t>
            </a:r>
            <a:endParaRPr lang="zh-CN" altLang="zh-CN">
              <a:solidFill>
                <a:srgbClr val="CC6600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42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4" grpId="0"/>
      <p:bldP spid="9" grpId="0"/>
      <p:bldP spid="10" grpId="0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2.2 </a:t>
            </a:r>
            <a:r>
              <a:rPr kumimoji="0" lang="zh-CN" altLang="en-US" sz="2900" dirty="0" smtClean="0"/>
              <a:t>数据类型概述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7550" y="3213100"/>
            <a:ext cx="43592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访问修饰符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struct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结构类型标识符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       访问修饰符 类型标识符 成员名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       访问修饰符 类型标识符 成员名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  …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       访问修饰符 类型标识符 成员名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2.2.2 </a:t>
            </a:r>
            <a:r>
              <a:rPr lang="zh-CN" altLang="en-US" sz="2800" dirty="0" smtClean="0">
                <a:latin typeface="Arial" pitchFamily="34" charset="0"/>
              </a:rPr>
              <a:t>结构类型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26368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结构类型的定义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68313" y="1771650"/>
            <a:ext cx="82296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结构类型是一种可以自己定义的数据类型，是一种可以包含不同数据类型成员的数据结构。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32138" y="2743200"/>
            <a:ext cx="0" cy="476250"/>
          </a:xfrm>
          <a:prstGeom prst="line">
            <a:avLst/>
          </a:prstGeom>
          <a:ln w="1905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63938" y="2276475"/>
            <a:ext cx="5184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latin typeface="Arial" charset="0"/>
              </a:rPr>
              <a:t>指明结构类型及其成员的可访问级别，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C#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中的访问修饰符有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5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种：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public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private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protected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internal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protected internal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476375" y="3198813"/>
            <a:ext cx="0" cy="142875"/>
          </a:xfrm>
          <a:prstGeom prst="line">
            <a:avLst/>
          </a:prstGeom>
          <a:ln w="19050">
            <a:solidFill>
              <a:srgbClr val="C4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70025" y="3213100"/>
            <a:ext cx="1662113" cy="0"/>
          </a:xfrm>
          <a:prstGeom prst="line">
            <a:avLst/>
          </a:prstGeom>
          <a:ln w="1905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132138" y="2743200"/>
            <a:ext cx="468312" cy="0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68563" y="3698875"/>
            <a:ext cx="0" cy="188913"/>
          </a:xfrm>
          <a:prstGeom prst="line">
            <a:avLst/>
          </a:prstGeom>
          <a:ln w="19050">
            <a:solidFill>
              <a:srgbClr val="C4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468563" y="3887788"/>
            <a:ext cx="468312" cy="0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73375" y="3703638"/>
            <a:ext cx="2716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latin typeface="Arial" charset="0"/>
              </a:rPr>
              <a:t>声明结构类型的关键字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716463" y="3500438"/>
            <a:ext cx="468312" cy="0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46675" y="3170238"/>
            <a:ext cx="363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latin typeface="Arial" charset="0"/>
              </a:rPr>
              <a:t>结构类型的标志，必须符合标识符的命名规则</a:t>
            </a:r>
          </a:p>
        </p:txBody>
      </p:sp>
      <p:grpSp>
        <p:nvGrpSpPr>
          <p:cNvPr id="16393" name="组合 16392"/>
          <p:cNvGrpSpPr>
            <a:grpSpLocks/>
          </p:cNvGrpSpPr>
          <p:nvPr/>
        </p:nvGrpSpPr>
        <p:grpSpPr bwMode="auto">
          <a:xfrm>
            <a:off x="881063" y="4321175"/>
            <a:ext cx="431800" cy="1296988"/>
            <a:chOff x="842442" y="4537695"/>
            <a:chExt cx="432048" cy="1296144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842442" y="4537695"/>
              <a:ext cx="432048" cy="504496"/>
            </a:xfrm>
            <a:prstGeom prst="line">
              <a:avLst/>
            </a:prstGeom>
            <a:ln w="19050">
              <a:solidFill>
                <a:srgbClr val="C4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42442" y="5186560"/>
              <a:ext cx="432048" cy="647279"/>
            </a:xfrm>
            <a:prstGeom prst="line">
              <a:avLst/>
            </a:prstGeom>
            <a:ln w="19050">
              <a:solidFill>
                <a:srgbClr val="C4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038" y="4691063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latin typeface="Arial" charset="0"/>
              </a:rPr>
              <a:t>结构体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111750" y="4638675"/>
            <a:ext cx="3636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latin typeface="Arial" charset="0"/>
              </a:rPr>
              <a:t>每一个成员是结构类型的一个分量，代表了一个对象的一方面的属性，结构成员的定义形式与定义普通变量相同。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312863" y="4970463"/>
            <a:ext cx="3727450" cy="9525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内容占位符 2"/>
          <p:cNvSpPr txBox="1">
            <a:spLocks/>
          </p:cNvSpPr>
          <p:nvPr/>
        </p:nvSpPr>
        <p:spPr bwMode="auto">
          <a:xfrm>
            <a:off x="468313" y="6203950"/>
            <a:ext cx="4197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结构类型变量的定义和使用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7758" y="3942477"/>
            <a:ext cx="5724644" cy="25853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public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Book					</a:t>
            </a:r>
            <a:endParaRPr lang="en-US" altLang="zh-CN" sz="1600" dirty="0" smtClean="0"/>
          </a:p>
          <a:p>
            <a:r>
              <a:rPr lang="en-US" altLang="zh-CN" sz="1600" dirty="0" smtClean="0"/>
              <a:t> {</a:t>
            </a:r>
            <a:endParaRPr lang="zh-CN" altLang="zh-CN" sz="1600" dirty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声明结构类型的数据成员</a:t>
            </a:r>
          </a:p>
          <a:p>
            <a:r>
              <a:rPr lang="en-US" altLang="zh-CN" sz="1600" dirty="0"/>
              <a:t>public string Bid;         		//</a:t>
            </a:r>
            <a:r>
              <a:rPr lang="zh-CN" altLang="zh-CN" sz="1600" dirty="0"/>
              <a:t>图书编号</a:t>
            </a:r>
          </a:p>
          <a:p>
            <a:r>
              <a:rPr lang="en-US" altLang="zh-CN" sz="1600" dirty="0"/>
              <a:t>public string </a:t>
            </a:r>
            <a:r>
              <a:rPr lang="en-US" altLang="zh-CN" sz="1600" dirty="0" err="1"/>
              <a:t>Bname</a:t>
            </a:r>
            <a:r>
              <a:rPr lang="en-US" altLang="zh-CN" sz="1600" dirty="0"/>
              <a:t>;       		//</a:t>
            </a:r>
            <a:r>
              <a:rPr lang="zh-CN" altLang="zh-CN" sz="1600" dirty="0"/>
              <a:t>书名</a:t>
            </a:r>
          </a:p>
          <a:p>
            <a:r>
              <a:rPr lang="en-US" altLang="zh-CN" sz="1600" dirty="0"/>
              <a:t>public string Author;      		//</a:t>
            </a:r>
            <a:r>
              <a:rPr lang="zh-CN" altLang="zh-CN" sz="1600" dirty="0"/>
              <a:t>作者</a:t>
            </a:r>
          </a:p>
          <a:p>
            <a:r>
              <a:rPr lang="en-US" altLang="zh-CN" sz="1600" dirty="0"/>
              <a:t>public string Publisher;   		//</a:t>
            </a:r>
            <a:r>
              <a:rPr lang="zh-CN" altLang="zh-CN" sz="1600" dirty="0"/>
              <a:t>出版社</a:t>
            </a:r>
          </a:p>
          <a:p>
            <a:r>
              <a:rPr lang="en-US" altLang="zh-CN" sz="1600" dirty="0"/>
              <a:t>public float Price;         		//</a:t>
            </a:r>
            <a:r>
              <a:rPr lang="zh-CN" altLang="zh-CN" sz="1600" dirty="0"/>
              <a:t>定价</a:t>
            </a:r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519" y="1268413"/>
            <a:ext cx="9252519" cy="48013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Program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pPr lvl="1"/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{</a:t>
            </a:r>
            <a:endParaRPr lang="zh-CN" altLang="zh-CN" dirty="0"/>
          </a:p>
          <a:p>
            <a:pPr lvl="2"/>
            <a:r>
              <a:rPr lang="en-US" altLang="zh-CN" dirty="0"/>
              <a:t>Book b1;      			//</a:t>
            </a:r>
            <a:r>
              <a:rPr lang="zh-CN" altLang="zh-CN" dirty="0"/>
              <a:t>使用结构类型</a:t>
            </a:r>
          </a:p>
          <a:p>
            <a:pPr lvl="2"/>
            <a:r>
              <a:rPr lang="en-US" altLang="zh-CN" dirty="0"/>
              <a:t>b1.Bid="1001";</a:t>
            </a:r>
            <a:endParaRPr lang="zh-CN" altLang="zh-CN" dirty="0"/>
          </a:p>
          <a:p>
            <a:pPr lvl="2"/>
            <a:r>
              <a:rPr lang="en-US" altLang="zh-CN" dirty="0"/>
              <a:t>b1.Bname="C#</a:t>
            </a:r>
            <a:r>
              <a:rPr lang="zh-CN" altLang="zh-CN" dirty="0"/>
              <a:t>程序设计</a:t>
            </a:r>
            <a:r>
              <a:rPr lang="en-US" altLang="zh-CN" dirty="0"/>
              <a:t>";</a:t>
            </a:r>
            <a:endParaRPr lang="zh-CN" altLang="zh-CN" dirty="0"/>
          </a:p>
          <a:p>
            <a:pPr lvl="2"/>
            <a:r>
              <a:rPr lang="en-US" altLang="zh-CN" dirty="0"/>
              <a:t>b1.Author="</a:t>
            </a:r>
            <a:r>
              <a:rPr lang="zh-CN" altLang="zh-CN" dirty="0"/>
              <a:t>张</a:t>
            </a:r>
            <a:r>
              <a:rPr lang="en-US" altLang="zh-CN" dirty="0"/>
              <a:t>";</a:t>
            </a:r>
            <a:endParaRPr lang="zh-CN" altLang="zh-CN" dirty="0"/>
          </a:p>
          <a:p>
            <a:pPr lvl="2"/>
            <a:r>
              <a:rPr lang="en-US" altLang="zh-CN" dirty="0"/>
              <a:t>b1.Publisher="</a:t>
            </a:r>
            <a:r>
              <a:rPr lang="zh-CN" altLang="zh-CN" dirty="0"/>
              <a:t>清华大学出版社</a:t>
            </a:r>
            <a:r>
              <a:rPr lang="en-US" altLang="zh-CN" dirty="0"/>
              <a:t>";</a:t>
            </a:r>
            <a:endParaRPr lang="zh-CN" altLang="zh-CN" dirty="0"/>
          </a:p>
          <a:p>
            <a:pPr lvl="2"/>
            <a:r>
              <a:rPr lang="en-US" altLang="zh-CN" dirty="0"/>
              <a:t>b1.Price=39.8f;</a:t>
            </a:r>
            <a:endParaRPr lang="zh-CN" altLang="zh-CN" dirty="0"/>
          </a:p>
          <a:p>
            <a:pPr lvl="2"/>
            <a:r>
              <a:rPr lang="en-US" altLang="zh-CN" dirty="0" err="1"/>
              <a:t>Console.WriteLine</a:t>
            </a:r>
            <a:r>
              <a:rPr lang="en-US" altLang="zh-CN" dirty="0"/>
              <a:t>("</a:t>
            </a:r>
            <a:r>
              <a:rPr lang="zh-CN" altLang="zh-CN" dirty="0"/>
              <a:t>图书编号</a:t>
            </a:r>
            <a:r>
              <a:rPr lang="en-US" altLang="zh-CN" dirty="0"/>
              <a:t>\t</a:t>
            </a:r>
            <a:r>
              <a:rPr lang="zh-CN" altLang="zh-CN" dirty="0"/>
              <a:t>书名</a:t>
            </a:r>
            <a:r>
              <a:rPr lang="en-US" altLang="zh-CN" dirty="0"/>
              <a:t>\t\t</a:t>
            </a:r>
            <a:r>
              <a:rPr lang="zh-CN" altLang="zh-CN" dirty="0"/>
              <a:t>作者</a:t>
            </a:r>
            <a:r>
              <a:rPr lang="en-US" altLang="zh-CN" dirty="0"/>
              <a:t>\t</a:t>
            </a:r>
            <a:r>
              <a:rPr lang="zh-CN" altLang="zh-CN" dirty="0"/>
              <a:t>出版社</a:t>
            </a:r>
            <a:r>
              <a:rPr lang="en-US" altLang="zh-CN" dirty="0"/>
              <a:t>\t\t\t</a:t>
            </a:r>
            <a:r>
              <a:rPr lang="zh-CN" altLang="zh-CN" dirty="0"/>
              <a:t>单价</a:t>
            </a:r>
            <a:r>
              <a:rPr lang="en-US" altLang="zh-CN" dirty="0"/>
              <a:t>");</a:t>
            </a:r>
            <a:endParaRPr lang="zh-CN" altLang="zh-CN" dirty="0"/>
          </a:p>
          <a:p>
            <a:pPr lvl="2"/>
            <a:r>
              <a:rPr lang="en-US" altLang="zh-CN" dirty="0" err="1"/>
              <a:t>Console.WriteLine</a:t>
            </a:r>
            <a:r>
              <a:rPr lang="en-US" altLang="zh-CN" dirty="0"/>
              <a:t>("{0}         {1}         {2}      {3}          {4}",b1.Bid,b1.Bname,b1.Author,b1.Publisher,b1.Price);</a:t>
            </a:r>
            <a:endParaRPr lang="zh-CN" altLang="zh-CN" dirty="0"/>
          </a:p>
          <a:p>
            <a:pPr lvl="2"/>
            <a:r>
              <a:rPr lang="en-US" altLang="zh-CN" dirty="0" err="1"/>
              <a:t>Console.ReadLine</a:t>
            </a:r>
            <a:r>
              <a:rPr lang="en-US" altLang="zh-CN" dirty="0"/>
              <a:t>();</a:t>
            </a:r>
            <a:endParaRPr lang="zh-CN" altLang="zh-CN" dirty="0"/>
          </a:p>
          <a:p>
            <a:pPr lvl="1"/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5" name="组合 28"/>
          <p:cNvGrpSpPr>
            <a:grpSpLocks/>
          </p:cNvGrpSpPr>
          <p:nvPr/>
        </p:nvGrpSpPr>
        <p:grpSpPr bwMode="auto">
          <a:xfrm>
            <a:off x="3886761" y="5079683"/>
            <a:ext cx="5272087" cy="1358900"/>
            <a:chOff x="0" y="0"/>
            <a:chExt cx="5271796" cy="1357915"/>
          </a:xfrm>
        </p:grpSpPr>
        <p:sp>
          <p:nvSpPr>
            <p:cNvPr id="6" name="文本框 2"/>
            <p:cNvSpPr txBox="1">
              <a:spLocks noChangeArrowheads="1"/>
            </p:cNvSpPr>
            <p:nvPr/>
          </p:nvSpPr>
          <p:spPr bwMode="auto">
            <a:xfrm>
              <a:off x="1684176" y="1068355"/>
              <a:ext cx="1901825" cy="289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图</a:t>
              </a:r>
              <a:r>
                <a:rPr kumimoji="0" lang="en-US" altLang="zh-CN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2-2 </a:t>
              </a:r>
              <a:r>
                <a:rPr kumimoji="0" lang="zh-CN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例</a:t>
              </a:r>
              <a:r>
                <a:rPr kumimoji="0" lang="en-US" altLang="zh-CN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2-1</a:t>
              </a:r>
              <a:r>
                <a:rPr kumimoji="0" lang="zh-CN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的运行结果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7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271796" cy="1059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380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/>
      <p:bldP spid="13" grpId="0"/>
      <p:bldP spid="14" grpId="0"/>
      <p:bldP spid="18" grpId="0"/>
      <p:bldP spid="38" grpId="0"/>
      <p:bldP spid="40" grpId="0"/>
      <p:bldP spid="44" grpId="0"/>
      <p:bldP spid="47" grpId="0"/>
      <p:bldP spid="60" grpId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2.2 </a:t>
            </a:r>
            <a:r>
              <a:rPr kumimoji="0" lang="zh-CN" altLang="en-US" sz="2900" dirty="0" smtClean="0"/>
              <a:t>数据类型概述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7550" y="3213100"/>
            <a:ext cx="54387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访问修饰符 </a:t>
            </a:r>
            <a:r>
              <a:rPr lang="en-US" altLang="zh-CN" sz="2000">
                <a:latin typeface="Arial" charset="0"/>
                <a:cs typeface="Times New Roman" pitchFamily="18" charset="0"/>
              </a:rPr>
              <a:t>enum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枚举类型名：基础类型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     枚举成员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2.2.3 </a:t>
            </a:r>
            <a:r>
              <a:rPr lang="zh-CN" altLang="en-US" sz="2800" dirty="0" smtClean="0">
                <a:latin typeface="Arial" pitchFamily="34" charset="0"/>
              </a:rPr>
              <a:t>枚举类型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26368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枚举类型的定义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68313" y="1771650"/>
            <a:ext cx="82296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枚举类型用于声明逻辑上存在一定关系的一组整型常数，为了便于记忆，这些常数往往使用一些符号来表示。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10138" y="2852738"/>
            <a:ext cx="0" cy="476250"/>
          </a:xfrm>
          <a:prstGeom prst="line">
            <a:avLst/>
          </a:prstGeom>
          <a:ln w="1905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10138" y="2852738"/>
            <a:ext cx="646112" cy="0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68563" y="3698875"/>
            <a:ext cx="0" cy="188913"/>
          </a:xfrm>
          <a:prstGeom prst="line">
            <a:avLst/>
          </a:prstGeom>
          <a:ln w="19050">
            <a:solidFill>
              <a:srgbClr val="C4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468563" y="3887788"/>
            <a:ext cx="468312" cy="0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73375" y="3703638"/>
            <a:ext cx="2716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latin typeface="Arial" charset="0"/>
              </a:rPr>
              <a:t>声明结构类型的关键字</a:t>
            </a:r>
          </a:p>
        </p:txBody>
      </p:sp>
      <p:sp>
        <p:nvSpPr>
          <p:cNvPr id="60" name="内容占位符 2"/>
          <p:cNvSpPr txBox="1">
            <a:spLocks/>
          </p:cNvSpPr>
          <p:nvPr/>
        </p:nvSpPr>
        <p:spPr bwMode="auto">
          <a:xfrm>
            <a:off x="468313" y="4975225"/>
            <a:ext cx="4197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枚举类型的值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556250" y="2317750"/>
            <a:ext cx="33369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latin typeface="Arial" charset="0"/>
              </a:rPr>
              <a:t>枚举成员所代表枚举数值的类型，可以显示地声明枚举类型的基础类型为：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byte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sbyte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short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ushort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int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uint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long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或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ulong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。如果没有显示声明基础类型，则默认为</a:t>
            </a:r>
            <a:r>
              <a:rPr lang="en-US" altLang="zh-CN">
                <a:solidFill>
                  <a:srgbClr val="7030A0"/>
                </a:solidFill>
                <a:latin typeface="Arial" charset="0"/>
              </a:rPr>
              <a:t>int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型。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35375" y="4149725"/>
            <a:ext cx="52578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latin typeface="Arial" charset="0"/>
              </a:rPr>
              <a:t>枚举类型中的命名常数，任意两个枚举类型成员不能有相同的名称，每个枚举类型成员均具有相关联的常数值，常数值的类型就是枚举型的基础类型。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268538" y="4349750"/>
            <a:ext cx="1366837" cy="0"/>
          </a:xfrm>
          <a:prstGeom prst="straightConnector1">
            <a:avLst/>
          </a:prstGeom>
          <a:ln w="19050">
            <a:solidFill>
              <a:srgbClr val="C475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468313" y="5478463"/>
            <a:ext cx="82296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枚举成员的值可以由程序员指定，如果不指定，枚举类型中第一个枚举成员的默认值为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0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，后面的枚举成员值是前一个枚举成员的值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+1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，当然这样增加后的值必须在基础类型的合法范围之内，否则会出编译错误。</a:t>
            </a:r>
          </a:p>
        </p:txBody>
      </p:sp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355850"/>
            <a:ext cx="4057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17750"/>
            <a:ext cx="39719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519738"/>
            <a:ext cx="51435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/>
      <p:bldP spid="13" grpId="0"/>
      <p:bldP spid="14" grpId="0"/>
      <p:bldP spid="38" grpId="0"/>
      <p:bldP spid="60" grpId="0"/>
      <p:bldP spid="27" grpId="0"/>
      <p:bldP spid="28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2.3 </a:t>
            </a:r>
            <a:r>
              <a:rPr kumimoji="0" lang="zh-CN" altLang="en-US" sz="2900" dirty="0" smtClean="0"/>
              <a:t>常量和变量</a:t>
            </a:r>
          </a:p>
        </p:txBody>
      </p:sp>
      <p:sp>
        <p:nvSpPr>
          <p:cNvPr id="8195" name="内容占位符 2"/>
          <p:cNvSpPr txBox="1">
            <a:spLocks/>
          </p:cNvSpPr>
          <p:nvPr/>
        </p:nvSpPr>
        <p:spPr bwMode="auto">
          <a:xfrm>
            <a:off x="468313" y="1771650"/>
            <a:ext cx="82296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常量就是在程序运行过程中，其值不会改变的量。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22050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1.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直接常量</a:t>
            </a:r>
          </a:p>
        </p:txBody>
      </p:sp>
      <p:sp>
        <p:nvSpPr>
          <p:cNvPr id="19461" name="内容占位符 2"/>
          <p:cNvSpPr txBox="1">
            <a:spLocks/>
          </p:cNvSpPr>
          <p:nvPr/>
        </p:nvSpPr>
        <p:spPr bwMode="auto">
          <a:xfrm>
            <a:off x="684213" y="2781300"/>
            <a:ext cx="7632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直接常量是在程序中出现的具体值，如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12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，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4.5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，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’a’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，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”abc”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。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altLang="zh-CN" sz="2800" dirty="0" smtClean="0">
                <a:latin typeface="Arial" charset="0"/>
                <a:ea typeface="宋体" charset="0"/>
                <a:cs typeface="宋体" charset="0"/>
              </a:rPr>
              <a:t>2.3.1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常量</a:t>
            </a:r>
            <a:endParaRPr lang="zh-CN" altLang="en-US" sz="2800" dirty="0">
              <a:solidFill>
                <a:srgbClr val="CC66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468313" y="32845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2.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符号常量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 bwMode="auto">
          <a:xfrm>
            <a:off x="684213" y="3933825"/>
            <a:ext cx="8229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符号常量是在程序中用某一个特定的标识符表示某一数据。</a:t>
            </a:r>
            <a:endParaRPr lang="en-US" altLang="zh-CN" sz="2000" b="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常量的定义格式如下：</a:t>
            </a:r>
            <a:r>
              <a:rPr lang="en-US" altLang="zh-CN" sz="2000" dirty="0">
                <a:latin typeface="Arial" charset="0"/>
              </a:rPr>
              <a:t> </a:t>
            </a:r>
            <a:r>
              <a:rPr lang="en-US" altLang="zh-CN" sz="2000" dirty="0" err="1">
                <a:latin typeface="Arial" charset="0"/>
              </a:rPr>
              <a:t>const</a:t>
            </a:r>
            <a:r>
              <a:rPr lang="en-US" altLang="zh-CN" sz="2000" dirty="0">
                <a:latin typeface="Arial" charset="0"/>
              </a:rPr>
              <a:t>  </a:t>
            </a:r>
            <a:r>
              <a:rPr lang="zh-CN" altLang="en-US" sz="2000" dirty="0">
                <a:latin typeface="Arial" charset="0"/>
              </a:rPr>
              <a:t>数据类型</a:t>
            </a:r>
            <a:r>
              <a:rPr lang="zh-CN" altLang="zh-CN" sz="2000" dirty="0">
                <a:latin typeface="Arial" charset="0"/>
              </a:rPr>
              <a:t> </a:t>
            </a:r>
            <a:r>
              <a:rPr lang="zh-CN" altLang="en-US" sz="2000" dirty="0">
                <a:latin typeface="Arial" charset="0"/>
              </a:rPr>
              <a:t>常量名</a:t>
            </a:r>
            <a:r>
              <a:rPr lang="en-US" altLang="zh-CN" sz="2000" dirty="0">
                <a:latin typeface="Arial" charset="0"/>
              </a:rPr>
              <a:t>=</a:t>
            </a:r>
            <a:r>
              <a:rPr lang="zh-CN" altLang="en-US" sz="2000" dirty="0">
                <a:latin typeface="Arial" charset="0"/>
              </a:rPr>
              <a:t>常量数据</a:t>
            </a:r>
            <a:r>
              <a:rPr lang="zh-CN" altLang="zh-CN" sz="2000" dirty="0">
                <a:latin typeface="Arial" charset="0"/>
              </a:rPr>
              <a:t> </a:t>
            </a:r>
            <a:endParaRPr lang="en-US" altLang="zh-CN" sz="2000" dirty="0">
              <a:latin typeface="Arial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7030A0"/>
                </a:solidFill>
                <a:latin typeface="Arial" charset="0"/>
              </a:rPr>
              <a:t>说明：</a:t>
            </a:r>
            <a:endParaRPr lang="en-US" altLang="zh-CN" sz="2000" dirty="0">
              <a:solidFill>
                <a:srgbClr val="7030A0"/>
              </a:solidFill>
              <a:latin typeface="Arial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符号常量的命名应遵循标识符命名规则，为了和变量区分，建议符号常量名尽量使用大写字母。</a:t>
            </a:r>
            <a:endParaRPr lang="en-US" altLang="zh-CN" sz="2000" b="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符号常量一经定义，在程序中不得再次赋值。</a:t>
            </a:r>
            <a:endParaRPr lang="en-US" altLang="zh-CN" sz="2000" dirty="0"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0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8263" y="3311525"/>
            <a:ext cx="3405187" cy="5556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bIns="10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Aft>
                <a:spcPts val="50"/>
              </a:spcAft>
              <a:defRPr/>
            </a:pPr>
            <a:r>
              <a:rPr lang="en-US" altLang="zh-CN" sz="2000" smtClean="0">
                <a:solidFill>
                  <a:srgbClr val="163563"/>
                </a:solidFill>
                <a:latin typeface="Courier New" pitchFamily="49" charset="0"/>
                <a:cs typeface="Courier New" pitchFamily="49" charset="0"/>
              </a:rPr>
              <a:t>const float PI=3.14f;</a:t>
            </a:r>
            <a:endParaRPr lang="zh-CN" altLang="en-US" sz="2000" smtClean="0">
              <a:solidFill>
                <a:srgbClr val="16356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461" grpId="0"/>
      <p:bldP spid="38" grpId="0"/>
      <p:bldP spid="39" grpId="0" build="p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2.3 </a:t>
            </a:r>
            <a:r>
              <a:rPr kumimoji="0" lang="zh-CN" altLang="en-US" sz="2900" dirty="0" smtClean="0"/>
              <a:t>常量和变量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17732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什么是变量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4213" y="24923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在程序运行过程中其值可以不断改变的量，其本质是内存中的存储空间。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smtClean="0">
                <a:latin typeface="Arial" pitchFamily="34" charset="0"/>
              </a:rPr>
              <a:t>2.3.2 </a:t>
            </a:r>
            <a:r>
              <a:rPr lang="zh-CN" altLang="en-US" sz="2800" dirty="0" smtClean="0">
                <a:latin typeface="Arial" pitchFamily="34" charset="0"/>
              </a:rPr>
              <a:t>变量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84213" y="3068638"/>
            <a:ext cx="8229600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B0F0"/>
                </a:solidFill>
                <a:latin typeface="Arial" charset="0"/>
              </a:rPr>
              <a:t>变量的三要素：</a:t>
            </a:r>
            <a:endParaRPr lang="en-US" altLang="zh-CN" sz="2000" dirty="0">
              <a:solidFill>
                <a:srgbClr val="00B0F0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C47500"/>
                </a:solidFill>
                <a:latin typeface="Arial" charset="0"/>
              </a:rPr>
              <a:t>变量名：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每一个变量都有自己的名字，以便于用户往变量中存储数据或取出数据。变量名的命名规则遵循标识符的命名规则。</a:t>
            </a:r>
            <a:endParaRPr lang="en-US" altLang="zh-CN" sz="2000" b="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C47500"/>
                </a:solidFill>
                <a:latin typeface="Arial" charset="0"/>
              </a:rPr>
              <a:t>变量类型：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不同类型的变量可以存储不同的数据，有的变量存储整型数据，如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23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；有的存储实数，如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12.56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等。</a:t>
            </a:r>
            <a:endParaRPr lang="en-US" altLang="zh-CN" sz="2000" b="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C47500"/>
                </a:solidFill>
                <a:latin typeface="Arial" charset="0"/>
              </a:rPr>
              <a:t>变量的值：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存放在变量中的数据。</a:t>
            </a:r>
            <a:endParaRPr lang="en-US" altLang="zh-CN" sz="2000" b="0" dirty="0">
              <a:solidFill>
                <a:srgbClr val="0D0D0D"/>
              </a:solidFill>
              <a:latin typeface="Arial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§"/>
            </a:pPr>
            <a:endParaRPr lang="en-US" altLang="zh-CN" sz="2000" b="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2000" dirty="0"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000" b="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2.3 </a:t>
            </a:r>
            <a:r>
              <a:rPr kumimoji="0" lang="zh-CN" altLang="en-US" sz="2900" dirty="0" smtClean="0"/>
              <a:t>常量和变量</a:t>
            </a:r>
          </a:p>
        </p:txBody>
      </p:sp>
      <p:sp>
        <p:nvSpPr>
          <p:cNvPr id="10243" name="内容占位符 2"/>
          <p:cNvSpPr txBox="1">
            <a:spLocks/>
          </p:cNvSpPr>
          <p:nvPr/>
        </p:nvSpPr>
        <p:spPr bwMode="auto">
          <a:xfrm>
            <a:off x="468313" y="17732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什么是变量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2.3.2 </a:t>
            </a:r>
            <a:r>
              <a:rPr lang="zh-CN" altLang="en-US" sz="2800" dirty="0" smtClean="0">
                <a:latin typeface="Arial" pitchFamily="34" charset="0"/>
              </a:rPr>
              <a:t>变量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84213" y="2852738"/>
            <a:ext cx="822960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规定，变量必须先声明，才可以使用。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</a:rPr>
              <a:t>变量的定义形式如下：</a:t>
            </a:r>
            <a:endParaRPr lang="en-US" altLang="zh-CN" sz="2000">
              <a:latin typeface="宋体" pitchFamily="2" charset="-122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&lt;</a:t>
            </a:r>
            <a:r>
              <a:rPr lang="zh-CN" altLang="en-US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类型标识符</a:t>
            </a:r>
            <a:r>
              <a:rPr lang="en-US" altLang="zh-CN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&gt; &lt;</a:t>
            </a:r>
            <a:r>
              <a:rPr lang="zh-CN" altLang="en-US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1&gt;[,</a:t>
            </a:r>
            <a:r>
              <a:rPr lang="zh-CN" altLang="en-US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，变量名</a:t>
            </a:r>
            <a:r>
              <a:rPr lang="en-US" altLang="zh-CN" sz="2000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3…];</a:t>
            </a:r>
            <a:endParaRPr lang="zh-CN" altLang="zh-CN" sz="2000">
              <a:solidFill>
                <a:srgbClr val="CC6600"/>
              </a:solidFill>
              <a:latin typeface="Arial" charset="0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zh-CN" sz="2000"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zh-CN" sz="2000" b="0">
              <a:solidFill>
                <a:schemeClr val="tx2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84213" y="4149725"/>
            <a:ext cx="8229600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说明：</a:t>
            </a:r>
            <a:endParaRPr lang="en-US" altLang="zh-CN" sz="2000">
              <a:solidFill>
                <a:srgbClr val="7030A0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允许同时定义多个同一类型的变量，变量名之间以逗号“，”分隔，最后一个变量名后以“；”结束。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类型标识符与变量名之间至少隔开一个空格。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变量名的命名遵循标识符命名规则。</a:t>
            </a:r>
            <a:endParaRPr lang="en-US" altLang="zh-CN" sz="2000" b="0">
              <a:solidFill>
                <a:srgbClr val="0D0D0D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在同一程序块中，变量不能被重复定义。</a:t>
            </a:r>
            <a:endParaRPr lang="en-US" altLang="zh-CN" sz="2000" b="0">
              <a:solidFill>
                <a:srgbClr val="0D0D0D"/>
              </a:solidFill>
              <a:latin typeface="Arial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§"/>
            </a:pP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2000"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000" b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38738"/>
            <a:ext cx="20764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8313" y="2276475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 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2.3 </a:t>
            </a:r>
            <a:r>
              <a:rPr kumimoji="0" lang="zh-CN" altLang="en-US" sz="2900" dirty="0" smtClean="0"/>
              <a:t>常量和变量</a:t>
            </a:r>
          </a:p>
        </p:txBody>
      </p:sp>
      <p:sp>
        <p:nvSpPr>
          <p:cNvPr id="11267" name="内容占位符 2"/>
          <p:cNvSpPr txBox="1">
            <a:spLocks/>
          </p:cNvSpPr>
          <p:nvPr/>
        </p:nvSpPr>
        <p:spPr bwMode="auto">
          <a:xfrm>
            <a:off x="468313" y="17732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什么是变量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2.3.2 </a:t>
            </a:r>
            <a:r>
              <a:rPr lang="zh-CN" altLang="en-US" sz="2800" dirty="0" smtClean="0">
                <a:latin typeface="Arial" pitchFamily="34" charset="0"/>
              </a:rPr>
              <a:t>变量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1269" name="内容占位符 2"/>
          <p:cNvSpPr txBox="1">
            <a:spLocks/>
          </p:cNvSpPr>
          <p:nvPr/>
        </p:nvSpPr>
        <p:spPr bwMode="auto">
          <a:xfrm>
            <a:off x="468313" y="2276475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 变量的定义</a:t>
            </a:r>
          </a:p>
        </p:txBody>
      </p:sp>
      <p:sp>
        <p:nvSpPr>
          <p:cNvPr id="11270" name="内容占位符 2"/>
          <p:cNvSpPr txBox="1">
            <a:spLocks/>
          </p:cNvSpPr>
          <p:nvPr/>
        </p:nvSpPr>
        <p:spPr bwMode="auto">
          <a:xfrm>
            <a:off x="468313" y="2781300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 变量的初始化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684213" y="3573463"/>
            <a:ext cx="82296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在定义变量的同时给变量一个初始值称为变量的初始化。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9200" y="4365625"/>
            <a:ext cx="3595688" cy="812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200" b="0" dirty="0" err="1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int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  a=23</a:t>
            </a:r>
            <a:r>
              <a:rPr lang="zh-CN" altLang="en-US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，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 b=34;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dirty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d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ouble x=3.5;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8" grpId="0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2.3 </a:t>
            </a:r>
            <a:r>
              <a:rPr kumimoji="0" lang="zh-CN" altLang="en-US" sz="2900" dirty="0" smtClean="0"/>
              <a:t>常量和变量</a:t>
            </a: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468313" y="17732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什么是变量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2.3.2 </a:t>
            </a:r>
            <a:r>
              <a:rPr lang="zh-CN" altLang="en-US" sz="2800" dirty="0" smtClean="0">
                <a:latin typeface="Arial" pitchFamily="34" charset="0"/>
              </a:rPr>
              <a:t>变量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2293" name="内容占位符 2"/>
          <p:cNvSpPr txBox="1">
            <a:spLocks/>
          </p:cNvSpPr>
          <p:nvPr/>
        </p:nvSpPr>
        <p:spPr bwMode="auto">
          <a:xfrm>
            <a:off x="468313" y="2276475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 变量的定义</a:t>
            </a:r>
          </a:p>
        </p:txBody>
      </p:sp>
      <p:sp>
        <p:nvSpPr>
          <p:cNvPr id="12294" name="内容占位符 2"/>
          <p:cNvSpPr txBox="1">
            <a:spLocks/>
          </p:cNvSpPr>
          <p:nvPr/>
        </p:nvSpPr>
        <p:spPr bwMode="auto">
          <a:xfrm>
            <a:off x="468313" y="2781300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 变量的初始化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68313" y="32845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4.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 变量的操作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684213" y="4005263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对变量存入数据的过程，称为“赋值”；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取出变量中的数据的过程，称为“取值”。</a:t>
            </a:r>
            <a:endParaRPr lang="zh-CN" altLang="zh-CN" sz="2000">
              <a:latin typeface="宋体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" name="燕尾形 18">
            <a:hlinkClick r:id="rId3" action="ppaction://hlinksldjump"/>
          </p:cNvPr>
          <p:cNvSpPr/>
          <p:nvPr/>
        </p:nvSpPr>
        <p:spPr>
          <a:xfrm>
            <a:off x="8296175" y="6488359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9200" y="5018088"/>
            <a:ext cx="2074863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200" b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int  a, b;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a=3;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b=a;</a:t>
            </a:r>
            <a:endParaRPr lang="zh-CN" altLang="en-US" sz="2200" b="0" smtClean="0">
              <a:solidFill>
                <a:srgbClr val="163563"/>
              </a:solidFill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27088" y="3703638"/>
            <a:ext cx="3638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double  d1 = 12.5f;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1839913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隐式转换</a:t>
            </a:r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468313" y="4200525"/>
            <a:ext cx="822960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zh-CN" altLang="en-US" sz="2000" smtClean="0">
                <a:solidFill>
                  <a:srgbClr val="7030A0"/>
                </a:solidFill>
                <a:latin typeface="宋体" pitchFamily="2" charset="-122"/>
              </a:rPr>
              <a:t>隐式转换规则需要遵循以下规则：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000" smtClean="0">
                <a:latin typeface="Arial" pitchFamily="34" charset="0"/>
              </a:rPr>
              <a:t>参与运算的数据类型不一致时，先转换为同一类型，再进行运算，转换规则为从精度低到精度高的类型转换，例如</a:t>
            </a:r>
            <a:r>
              <a:rPr lang="en-US" altLang="zh-CN" sz="2000" smtClean="0">
                <a:latin typeface="Arial" pitchFamily="34" charset="0"/>
              </a:rPr>
              <a:t>short</a:t>
            </a:r>
            <a:r>
              <a:rPr lang="zh-CN" altLang="en-US" sz="2000" smtClean="0">
                <a:latin typeface="Arial" pitchFamily="34" charset="0"/>
              </a:rPr>
              <a:t>型转换为</a:t>
            </a:r>
            <a:r>
              <a:rPr lang="en-US" altLang="zh-CN" sz="2000" smtClean="0">
                <a:latin typeface="Arial" pitchFamily="34" charset="0"/>
              </a:rPr>
              <a:t>int</a:t>
            </a:r>
            <a:r>
              <a:rPr lang="zh-CN" altLang="en-US" sz="2000" smtClean="0">
                <a:latin typeface="Arial" pitchFamily="34" charset="0"/>
              </a:rPr>
              <a:t>型。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000" smtClean="0">
                <a:latin typeface="Arial" pitchFamily="34" charset="0"/>
              </a:rPr>
              <a:t>其他数据类型不能转换为</a:t>
            </a:r>
            <a:r>
              <a:rPr lang="en-US" altLang="zh-CN" sz="2000" smtClean="0">
                <a:latin typeface="Arial" pitchFamily="34" charset="0"/>
              </a:rPr>
              <a:t>char</a:t>
            </a:r>
            <a:r>
              <a:rPr lang="zh-CN" altLang="en-US" sz="2000" smtClean="0">
                <a:latin typeface="Arial" pitchFamily="34" charset="0"/>
              </a:rPr>
              <a:t>型。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000" smtClean="0">
                <a:latin typeface="Arial" pitchFamily="34" charset="0"/>
              </a:rPr>
              <a:t>不存在浮点型（</a:t>
            </a:r>
            <a:r>
              <a:rPr lang="en-US" altLang="zh-CN" sz="2000" smtClean="0">
                <a:latin typeface="Arial" pitchFamily="34" charset="0"/>
              </a:rPr>
              <a:t>float</a:t>
            </a:r>
            <a:r>
              <a:rPr lang="zh-CN" altLang="en-US" sz="2000" smtClean="0">
                <a:latin typeface="Arial" pitchFamily="34" charset="0"/>
              </a:rPr>
              <a:t>、</a:t>
            </a:r>
            <a:r>
              <a:rPr lang="en-US" altLang="zh-CN" sz="2000" smtClean="0">
                <a:latin typeface="Arial" pitchFamily="34" charset="0"/>
              </a:rPr>
              <a:t>double</a:t>
            </a:r>
            <a:r>
              <a:rPr lang="zh-CN" altLang="en-US" sz="2000" smtClean="0">
                <a:latin typeface="Arial" pitchFamily="34" charset="0"/>
              </a:rPr>
              <a:t>）与</a:t>
            </a:r>
            <a:r>
              <a:rPr lang="en-US" altLang="zh-CN" sz="2000" smtClean="0">
                <a:latin typeface="Arial" pitchFamily="34" charset="0"/>
              </a:rPr>
              <a:t>decimal</a:t>
            </a:r>
            <a:r>
              <a:rPr lang="zh-CN" altLang="en-US" sz="2000" smtClean="0">
                <a:latin typeface="Arial" pitchFamily="34" charset="0"/>
              </a:rPr>
              <a:t>之间的隐式转换。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000" smtClean="0">
                <a:latin typeface="Arial" pitchFamily="34" charset="0"/>
              </a:rPr>
              <a:t>byte</a:t>
            </a:r>
            <a:r>
              <a:rPr lang="zh-CN" altLang="en-US" sz="2000" smtClean="0">
                <a:latin typeface="Arial" pitchFamily="34" charset="0"/>
              </a:rPr>
              <a:t>型与</a:t>
            </a:r>
            <a:r>
              <a:rPr lang="en-US" altLang="zh-CN" sz="2000" smtClean="0">
                <a:latin typeface="Arial" pitchFamily="34" charset="0"/>
              </a:rPr>
              <a:t>short</a:t>
            </a:r>
            <a:r>
              <a:rPr lang="zh-CN" altLang="en-US" sz="2000" smtClean="0">
                <a:latin typeface="Arial" pitchFamily="34" charset="0"/>
              </a:rPr>
              <a:t>型数据参与运算时，必须先转换为</a:t>
            </a:r>
            <a:r>
              <a:rPr lang="en-US" altLang="zh-CN" sz="2000" smtClean="0">
                <a:latin typeface="Arial" pitchFamily="34" charset="0"/>
              </a:rPr>
              <a:t>int</a:t>
            </a:r>
            <a:r>
              <a:rPr lang="zh-CN" altLang="en-US" sz="2000" smtClean="0">
                <a:latin typeface="Arial" pitchFamily="34" charset="0"/>
              </a:rPr>
              <a:t>型数据。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468313" y="2347913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隐式转换是在多种类型数据混合运算时系统自动完成的。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转换规则是：由精度低的数据类型转换为精度高的数据类型。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隐式转换一般不会失败，也不会造成信息丢失。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859338" y="3703638"/>
            <a:ext cx="288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float  d1 = 12.5;  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78263" y="3349625"/>
            <a:ext cx="765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80288" y="3349625"/>
            <a:ext cx="792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rgbClr val="FF0000"/>
                </a:solidFill>
                <a:latin typeface="宋体" pitchFamily="2" charset="-122"/>
              </a:rPr>
              <a:t>×</a:t>
            </a:r>
            <a:endParaRPr lang="zh-CN" altLang="en-US" sz="60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2.3.3 </a:t>
            </a:r>
            <a:r>
              <a:rPr lang="zh-CN" altLang="en-US" sz="2800" dirty="0" smtClean="0">
                <a:latin typeface="Arial" pitchFamily="34" charset="0"/>
              </a:rPr>
              <a:t>类型转换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pic>
        <p:nvPicPr>
          <p:cNvPr id="2049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403475"/>
            <a:ext cx="88296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2.3 </a:t>
            </a:r>
            <a:r>
              <a:rPr kumimoji="0" lang="zh-CN" altLang="en-US" sz="2900" dirty="0" smtClean="0"/>
              <a:t>常量和变量</a:t>
            </a:r>
          </a:p>
        </p:txBody>
      </p:sp>
    </p:spTree>
    <p:extLst>
      <p:ext uri="{BB962C8B-B14F-4D97-AF65-F5344CB8AC3E}">
        <p14:creationId xmlns:p14="http://schemas.microsoft.com/office/powerpoint/2010/main" val="28015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  <p:bldP spid="33" grpId="0"/>
      <p:bldP spid="20" grpId="0"/>
      <p:bldP spid="21" grpId="0"/>
      <p:bldP spid="9" grpId="0"/>
      <p:bldP spid="10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8313" y="3630613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显式转换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8313" y="4148138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显式转换又称为强制类型转换，需要明确指明要转换的类型。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7030A0"/>
                </a:solidFill>
                <a:latin typeface="宋体" pitchFamily="2" charset="-122"/>
              </a:rPr>
              <a:t>一般形式为：（类型说明符）（需要转换的表达式）</a:t>
            </a:r>
            <a:endParaRPr lang="zh-CN" altLang="en-US" sz="2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750" y="5013325"/>
            <a:ext cx="302418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float f = 12;</a:t>
            </a:r>
          </a:p>
          <a:p>
            <a:pPr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int k = (int)(f);</a:t>
            </a:r>
            <a:endParaRPr lang="zh-CN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5876925"/>
            <a:ext cx="8280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显式转换包含所有的隐式类型转换。但显式转换不一定总会成功，而且转换过程中有可能会出现数据丢失现象。</a:t>
            </a:r>
          </a:p>
        </p:txBody>
      </p:sp>
      <p:sp>
        <p:nvSpPr>
          <p:cNvPr id="21511" name="内容占位符 2"/>
          <p:cNvSpPr txBox="1">
            <a:spLocks/>
          </p:cNvSpPr>
          <p:nvPr/>
        </p:nvSpPr>
        <p:spPr bwMode="auto">
          <a:xfrm>
            <a:off x="468313" y="1839913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隐式转换</a:t>
            </a:r>
          </a:p>
        </p:txBody>
      </p:sp>
      <p:sp>
        <p:nvSpPr>
          <p:cNvPr id="21512" name="内容占位符 2"/>
          <p:cNvSpPr txBox="1">
            <a:spLocks/>
          </p:cNvSpPr>
          <p:nvPr/>
        </p:nvSpPr>
        <p:spPr bwMode="auto">
          <a:xfrm>
            <a:off x="468313" y="2347913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隐式转换是在多种类型数据混合运算时系统自动完成的。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转换规则是：由精度低的数据类型转换为精度高的数据类型。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隐式转换一般不会失败，也不会造成信息丢失。</a:t>
            </a:r>
          </a:p>
        </p:txBody>
      </p:sp>
      <p:sp>
        <p:nvSpPr>
          <p:cNvPr id="1639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2.3.3 </a:t>
            </a:r>
            <a:r>
              <a:rPr lang="zh-CN" altLang="en-US" sz="2800" dirty="0" smtClean="0">
                <a:latin typeface="Arial" pitchFamily="34" charset="0"/>
              </a:rPr>
              <a:t>类型转换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2.3 </a:t>
            </a:r>
            <a:r>
              <a:rPr kumimoji="0" lang="zh-CN" altLang="en-US" sz="2900" dirty="0" smtClean="0"/>
              <a:t>常量和变量</a:t>
            </a:r>
          </a:p>
        </p:txBody>
      </p:sp>
    </p:spTree>
    <p:extLst>
      <p:ext uri="{BB962C8B-B14F-4D97-AF65-F5344CB8AC3E}">
        <p14:creationId xmlns:p14="http://schemas.microsoft.com/office/powerpoint/2010/main" val="32879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/>
              <a:t>目录</a:t>
            </a:r>
          </a:p>
        </p:txBody>
      </p:sp>
      <p:sp>
        <p:nvSpPr>
          <p:cNvPr id="4099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936750" y="1849438"/>
            <a:ext cx="4722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r>
              <a:rPr lang="en-US" altLang="zh-CN" sz="2800" b="0" dirty="0">
                <a:latin typeface="Arial" charset="0"/>
                <a:ea typeface="黑体" pitchFamily="49" charset="-122"/>
              </a:rPr>
              <a:t>2.1  C#</a:t>
            </a:r>
            <a:r>
              <a:rPr lang="zh-CN" altLang="en-US" sz="2800" b="0" dirty="0">
                <a:latin typeface="Arial" charset="0"/>
                <a:ea typeface="黑体" pitchFamily="49" charset="-122"/>
              </a:rPr>
              <a:t>程序的组成要素</a:t>
            </a:r>
          </a:p>
        </p:txBody>
      </p:sp>
      <p:sp>
        <p:nvSpPr>
          <p:cNvPr id="4100" name="Rectangle 12">
            <a:hlinkClick r:id="rId3" action="ppaction://hlinksldjump"/>
          </p:cNvPr>
          <p:cNvSpPr>
            <a:spLocks noChangeArrowheads="1"/>
          </p:cNvSpPr>
          <p:nvPr/>
        </p:nvSpPr>
        <p:spPr bwMode="black">
          <a:xfrm>
            <a:off x="1936750" y="5276850"/>
            <a:ext cx="4025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0">
                <a:latin typeface="Arial" charset="0"/>
                <a:ea typeface="黑体" pitchFamily="49" charset="-122"/>
              </a:rPr>
              <a:t>2.6  </a:t>
            </a:r>
            <a:r>
              <a:rPr lang="zh-CN" altLang="en-US" sz="2800" b="0">
                <a:latin typeface="Arial" charset="0"/>
                <a:ea typeface="黑体" pitchFamily="49" charset="-122"/>
              </a:rPr>
              <a:t>常用系统定义类</a:t>
            </a:r>
            <a:endParaRPr lang="zh-CN" altLang="zh-CN" sz="2800" b="0">
              <a:latin typeface="Arial" charset="0"/>
              <a:ea typeface="黑体" pitchFamily="49" charset="-122"/>
            </a:endParaRPr>
          </a:p>
        </p:txBody>
      </p:sp>
      <p:sp>
        <p:nvSpPr>
          <p:cNvPr id="4102" name="Rectangle 59">
            <a:hlinkClick r:id="rId4" action="ppaction://hlinksldjump"/>
          </p:cNvPr>
          <p:cNvSpPr>
            <a:spLocks noChangeArrowheads="1"/>
          </p:cNvSpPr>
          <p:nvPr/>
        </p:nvSpPr>
        <p:spPr bwMode="black">
          <a:xfrm>
            <a:off x="1936750" y="3905884"/>
            <a:ext cx="4537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r>
              <a:rPr lang="en-US" altLang="zh-CN" sz="2800" b="0">
                <a:latin typeface="Arial" charset="0"/>
                <a:ea typeface="黑体" pitchFamily="49" charset="-122"/>
              </a:rPr>
              <a:t>2.4  </a:t>
            </a:r>
            <a:r>
              <a:rPr lang="zh-CN" altLang="en-US" sz="2800" b="0">
                <a:latin typeface="Arial" charset="0"/>
                <a:ea typeface="黑体" pitchFamily="49" charset="-122"/>
              </a:rPr>
              <a:t>运算符与表达式</a:t>
            </a:r>
          </a:p>
        </p:txBody>
      </p:sp>
      <p:sp>
        <p:nvSpPr>
          <p:cNvPr id="4103" name="Rectangle 6">
            <a:hlinkClick r:id="rId5" action="ppaction://hlinksldjump"/>
          </p:cNvPr>
          <p:cNvSpPr>
            <a:spLocks noChangeArrowheads="1"/>
          </p:cNvSpPr>
          <p:nvPr/>
        </p:nvSpPr>
        <p:spPr bwMode="black">
          <a:xfrm>
            <a:off x="1936750" y="3220402"/>
            <a:ext cx="3859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0" dirty="0" smtClean="0">
                <a:latin typeface="Arial" charset="0"/>
                <a:ea typeface="黑体" pitchFamily="49" charset="-122"/>
              </a:rPr>
              <a:t>2.3 </a:t>
            </a:r>
            <a:r>
              <a:rPr lang="zh-CN" altLang="en-US" sz="2800" b="0" dirty="0">
                <a:latin typeface="Arial" charset="0"/>
                <a:ea typeface="黑体" pitchFamily="49" charset="-122"/>
              </a:rPr>
              <a:t>常量和变量</a:t>
            </a:r>
          </a:p>
        </p:txBody>
      </p:sp>
      <p:sp>
        <p:nvSpPr>
          <p:cNvPr id="4104" name="Rectangle 6">
            <a:hlinkClick r:id="rId6" action="ppaction://hlinksldjump"/>
          </p:cNvPr>
          <p:cNvSpPr>
            <a:spLocks noChangeArrowheads="1"/>
          </p:cNvSpPr>
          <p:nvPr/>
        </p:nvSpPr>
        <p:spPr bwMode="black">
          <a:xfrm>
            <a:off x="1936750" y="4591366"/>
            <a:ext cx="3138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r>
              <a:rPr lang="en-US" altLang="zh-CN" sz="2800" b="0">
                <a:latin typeface="Arial" charset="0"/>
                <a:ea typeface="黑体" pitchFamily="49" charset="-122"/>
              </a:rPr>
              <a:t>2.5  </a:t>
            </a:r>
            <a:r>
              <a:rPr lang="zh-CN" altLang="en-US" sz="2800" b="0">
                <a:latin typeface="Arial" charset="0"/>
                <a:ea typeface="黑体" pitchFamily="49" charset="-122"/>
              </a:rPr>
              <a:t>引用类型</a:t>
            </a:r>
          </a:p>
        </p:txBody>
      </p:sp>
      <p:sp>
        <p:nvSpPr>
          <p:cNvPr id="9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936750" y="2534920"/>
            <a:ext cx="4722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r>
              <a:rPr lang="en-US" altLang="zh-CN" sz="2800" b="0" dirty="0" smtClean="0">
                <a:latin typeface="Arial" charset="0"/>
                <a:ea typeface="黑体" pitchFamily="49" charset="-122"/>
              </a:rPr>
              <a:t>2.2  </a:t>
            </a:r>
            <a:r>
              <a:rPr lang="zh-CN" altLang="en-US" sz="2800" b="0" dirty="0" smtClean="0">
                <a:latin typeface="Arial" charset="0"/>
                <a:ea typeface="黑体" pitchFamily="49" charset="-122"/>
              </a:rPr>
              <a:t>数据类型概述</a:t>
            </a:r>
            <a:endParaRPr lang="zh-CN" altLang="en-US" sz="2800" b="0" dirty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94275" y="5157788"/>
            <a:ext cx="4041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int k = int.Parse("200");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11413" y="5591175"/>
            <a:ext cx="489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Wingdings 2" pitchFamily="18" charset="2"/>
              <a:buNone/>
            </a:pPr>
            <a:r>
              <a:rPr lang="zh-CN" altLang="en-US" sz="2000">
                <a:solidFill>
                  <a:srgbClr val="7030A0"/>
                </a:solidFill>
                <a:latin typeface="宋体" pitchFamily="2" charset="-122"/>
              </a:rPr>
              <a:t>数值类型名称</a:t>
            </a:r>
            <a:r>
              <a:rPr lang="en-US" altLang="zh-CN" sz="2000">
                <a:solidFill>
                  <a:srgbClr val="7030A0"/>
                </a:solidFill>
                <a:latin typeface="宋体" pitchFamily="2" charset="-122"/>
              </a:rPr>
              <a:t>.Parse(</a:t>
            </a:r>
            <a:r>
              <a:rPr lang="zh-CN" altLang="en-US" sz="2000">
                <a:solidFill>
                  <a:srgbClr val="7030A0"/>
                </a:solidFill>
                <a:latin typeface="宋体" pitchFamily="2" charset="-122"/>
              </a:rPr>
              <a:t>字符串表达式</a:t>
            </a:r>
            <a:r>
              <a:rPr lang="en-US" altLang="zh-CN" sz="2000">
                <a:solidFill>
                  <a:srgbClr val="7030A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5029200"/>
            <a:ext cx="5111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使用方法进行数据类型的转换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8313" y="5534025"/>
            <a:ext cx="31670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Parse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方法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Convert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类提供的方法</a:t>
            </a:r>
            <a:endParaRPr lang="zh-CN" altLang="zh-CN" sz="2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2535" name="内容占位符 2"/>
          <p:cNvSpPr txBox="1">
            <a:spLocks/>
          </p:cNvSpPr>
          <p:nvPr/>
        </p:nvSpPr>
        <p:spPr bwMode="auto">
          <a:xfrm>
            <a:off x="468313" y="3630613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显式转换</a:t>
            </a:r>
          </a:p>
        </p:txBody>
      </p:sp>
      <p:sp>
        <p:nvSpPr>
          <p:cNvPr id="22536" name="内容占位符 2"/>
          <p:cNvSpPr txBox="1">
            <a:spLocks/>
          </p:cNvSpPr>
          <p:nvPr/>
        </p:nvSpPr>
        <p:spPr bwMode="auto">
          <a:xfrm>
            <a:off x="468313" y="4148138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显式转换又称为强制类型转换，需要明确指明要转换的类型。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7030A0"/>
                </a:solidFill>
                <a:latin typeface="宋体" pitchFamily="2" charset="-122"/>
              </a:rPr>
              <a:t>一般形式为：（类型说明符）（需要转换的表达式）</a:t>
            </a:r>
            <a:endParaRPr lang="zh-CN" altLang="en-US" sz="2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2537" name="内容占位符 2"/>
          <p:cNvSpPr txBox="1">
            <a:spLocks/>
          </p:cNvSpPr>
          <p:nvPr/>
        </p:nvSpPr>
        <p:spPr bwMode="auto">
          <a:xfrm>
            <a:off x="468313" y="1839913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隐式转换</a:t>
            </a:r>
          </a:p>
        </p:txBody>
      </p:sp>
      <p:sp>
        <p:nvSpPr>
          <p:cNvPr id="22538" name="内容占位符 2"/>
          <p:cNvSpPr txBox="1">
            <a:spLocks/>
          </p:cNvSpPr>
          <p:nvPr/>
        </p:nvSpPr>
        <p:spPr bwMode="auto">
          <a:xfrm>
            <a:off x="468313" y="2347913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隐式转换是在多种类型数据混合运算时系统自动完成的。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转换规则是：由精度低的数据类型转换为精度高的数据类型。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隐式转换一般不会失败，也不会造成信息丢失。</a:t>
            </a:r>
          </a:p>
        </p:txBody>
      </p: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2.3.3 </a:t>
            </a:r>
            <a:r>
              <a:rPr lang="zh-CN" altLang="en-US" sz="2800" dirty="0" smtClean="0">
                <a:latin typeface="Arial" pitchFamily="34" charset="0"/>
              </a:rPr>
              <a:t>类型转换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187825" y="5991225"/>
            <a:ext cx="48244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int k = Convert.ToInt32('a');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char c1 = Convert.ToChar(k);</a:t>
            </a:r>
          </a:p>
        </p:txBody>
      </p:sp>
      <p:sp>
        <p:nvSpPr>
          <p:cNvPr id="13" name="燕尾形 12">
            <a:hlinkClick r:id="rId3" action="ppaction://hlinksldjump"/>
          </p:cNvPr>
          <p:cNvSpPr/>
          <p:nvPr/>
        </p:nvSpPr>
        <p:spPr>
          <a:xfrm>
            <a:off x="108273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2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4" grpId="0" build="p"/>
      <p:bldP spid="2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2.4 </a:t>
            </a:r>
            <a:r>
              <a:rPr kumimoji="0" lang="zh-CN" altLang="en-US" sz="2900" smtClean="0"/>
              <a:t>运算符与表达式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43213" y="2278063"/>
            <a:ext cx="2808287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zh-CN" altLang="en-US" smtClean="0">
                <a:latin typeface="Arial" pitchFamily="34" charset="0"/>
                <a:hlinkClick r:id="rId3" action="ppaction://hlinksldjump"/>
              </a:rPr>
              <a:t>算术运算符</a:t>
            </a:r>
            <a:endParaRPr lang="en-US" altLang="zh-CN" smtClean="0">
              <a:latin typeface="Arial" pitchFamily="34" charset="0"/>
            </a:endParaRPr>
          </a:p>
          <a:p>
            <a:pPr>
              <a:spcBef>
                <a:spcPts val="12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zh-CN" altLang="en-US" smtClean="0">
                <a:latin typeface="Arial" pitchFamily="34" charset="0"/>
                <a:hlinkClick r:id="rId4" action="ppaction://hlinksldjump"/>
              </a:rPr>
              <a:t>关系运算符</a:t>
            </a:r>
            <a:endParaRPr lang="en-US" altLang="zh-CN" smtClean="0">
              <a:latin typeface="Arial" pitchFamily="34" charset="0"/>
            </a:endParaRPr>
          </a:p>
          <a:p>
            <a:pPr>
              <a:spcBef>
                <a:spcPts val="12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zh-CN" altLang="en-US" smtClean="0">
                <a:latin typeface="Arial" pitchFamily="34" charset="0"/>
                <a:hlinkClick r:id="rId5" action="ppaction://hlinksldjump"/>
              </a:rPr>
              <a:t>赋值运算符</a:t>
            </a:r>
            <a:endParaRPr lang="en-US" altLang="zh-CN" smtClean="0">
              <a:latin typeface="Arial" pitchFamily="34" charset="0"/>
            </a:endParaRPr>
          </a:p>
          <a:p>
            <a:pPr>
              <a:spcBef>
                <a:spcPts val="12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zh-CN" altLang="en-US" smtClean="0">
                <a:latin typeface="Arial" pitchFamily="34" charset="0"/>
                <a:hlinkClick r:id="rId6" action="ppaction://hlinksldjump"/>
              </a:rPr>
              <a:t>逻辑运算符</a:t>
            </a:r>
            <a:endParaRPr lang="en-US" altLang="zh-CN" smtClean="0">
              <a:latin typeface="Arial" pitchFamily="34" charset="0"/>
            </a:endParaRPr>
          </a:p>
          <a:p>
            <a:pPr>
              <a:spcBef>
                <a:spcPts val="12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endParaRPr lang="zh-CN" altLang="en-US" smtClean="0">
              <a:solidFill>
                <a:srgbClr val="CC66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2.4 </a:t>
            </a:r>
            <a:r>
              <a:rPr kumimoji="0" lang="zh-CN" altLang="en-US" sz="2900" smtClean="0"/>
              <a:t>运算符与表达式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9425" y="5484813"/>
            <a:ext cx="404177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Console.WriteLine(7/2);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Console.WriteLine(7/2.0);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396875" y="4149725"/>
            <a:ext cx="41036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二元运算符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96875" y="4714875"/>
            <a:ext cx="863917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 2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+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、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、*、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、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%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，用法与在数学中的用法相同。</a:t>
            </a:r>
            <a:r>
              <a:rPr lang="zh-CN" altLang="en-US" sz="2000" b="0" dirty="0">
                <a:solidFill>
                  <a:srgbClr val="7030A0"/>
                </a:solidFill>
                <a:latin typeface="Arial" charset="0"/>
              </a:rPr>
              <a:t>例如：</a:t>
            </a:r>
            <a:r>
              <a:rPr lang="en-US" altLang="zh-CN" sz="2000" b="0" dirty="0">
                <a:solidFill>
                  <a:srgbClr val="7030A0"/>
                </a:solidFill>
                <a:latin typeface="Arial" charset="0"/>
              </a:rPr>
              <a:t>3*5</a:t>
            </a:r>
            <a:r>
              <a:rPr lang="zh-CN" altLang="en-US" sz="2000" b="0" dirty="0">
                <a:solidFill>
                  <a:srgbClr val="7030A0"/>
                </a:solidFill>
                <a:latin typeface="Arial" charset="0"/>
              </a:rPr>
              <a:t>，</a:t>
            </a:r>
            <a:r>
              <a:rPr lang="en-US" altLang="zh-CN" sz="2000" b="0" dirty="0">
                <a:solidFill>
                  <a:srgbClr val="7030A0"/>
                </a:solidFill>
                <a:latin typeface="Arial" charset="0"/>
              </a:rPr>
              <a:t>10%3</a:t>
            </a:r>
          </a:p>
          <a:p>
            <a:pPr eaLnBrk="1" hangingPunct="1">
              <a:lnSpc>
                <a:spcPct val="130000"/>
              </a:lnSpc>
              <a:buFont typeface="Wingdings 2" pitchFamily="18" charset="2"/>
              <a:buNone/>
            </a:pPr>
            <a:r>
              <a:rPr lang="zh-CN" altLang="en-US" sz="2000" dirty="0">
                <a:latin typeface="Arial" charset="0"/>
              </a:rPr>
              <a:t>注意：</a:t>
            </a:r>
            <a:r>
              <a:rPr lang="en-US" altLang="zh-CN" sz="2000" dirty="0">
                <a:latin typeface="Arial" charset="0"/>
              </a:rPr>
              <a:t>C#</a:t>
            </a:r>
            <a:r>
              <a:rPr lang="zh-CN" altLang="en-US" sz="2000" dirty="0">
                <a:latin typeface="Arial" charset="0"/>
              </a:rPr>
              <a:t>对实数和整数进行除法运算，运算结果是不同的。</a:t>
            </a:r>
            <a:endParaRPr lang="zh-CN" altLang="en-US" sz="20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396875" y="1839913"/>
            <a:ext cx="41036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一元运算符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96875" y="2349500"/>
            <a:ext cx="64071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+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（取正）、－（取负）、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++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（自增）、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--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（自减）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smtClean="0">
                <a:latin typeface="Arial" pitchFamily="34" charset="0"/>
              </a:rPr>
              <a:t>2.4.1 </a:t>
            </a:r>
            <a:r>
              <a:rPr lang="zh-CN" altLang="en-US" sz="2800" smtClean="0">
                <a:latin typeface="Arial" pitchFamily="34" charset="0"/>
              </a:rPr>
              <a:t>算术运算符</a:t>
            </a:r>
            <a:endParaRPr lang="zh-CN" altLang="en-US" sz="2800" smtClean="0">
              <a:solidFill>
                <a:srgbClr val="CC6600"/>
              </a:solidFill>
              <a:latin typeface="Arial" pitchFamily="34" charset="0"/>
            </a:endParaRPr>
          </a:p>
        </p:txBody>
      </p:sp>
      <p:grpSp>
        <p:nvGrpSpPr>
          <p:cNvPr id="23572" name="组合 23571"/>
          <p:cNvGrpSpPr>
            <a:grpSpLocks/>
          </p:cNvGrpSpPr>
          <p:nvPr/>
        </p:nvGrpSpPr>
        <p:grpSpPr bwMode="auto">
          <a:xfrm>
            <a:off x="4595813" y="5651500"/>
            <a:ext cx="1296987" cy="369888"/>
            <a:chOff x="4596383" y="5651419"/>
            <a:chExt cx="1296144" cy="369332"/>
          </a:xfrm>
        </p:grpSpPr>
        <p:sp>
          <p:nvSpPr>
            <p:cNvPr id="24618" name="TextBox 6"/>
            <p:cNvSpPr txBox="1">
              <a:spLocks noChangeArrowheads="1"/>
            </p:cNvSpPr>
            <p:nvPr/>
          </p:nvSpPr>
          <p:spPr bwMode="auto">
            <a:xfrm>
              <a:off x="4596383" y="5651419"/>
              <a:ext cx="1296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输出结果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4682052" y="6020751"/>
              <a:ext cx="1151776" cy="0"/>
            </a:xfrm>
            <a:prstGeom prst="straightConnector1">
              <a:avLst/>
            </a:prstGeom>
            <a:ln w="28575">
              <a:solidFill>
                <a:srgbClr val="CC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72225" y="5862638"/>
            <a:ext cx="8651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3.5</a:t>
            </a:r>
            <a:endParaRPr lang="zh-CN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395288" y="6226175"/>
            <a:ext cx="76692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C#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规定：两个整数相除，结果还是整数，小数部分将会被舍弃。</a:t>
            </a:r>
          </a:p>
        </p:txBody>
      </p:sp>
      <p:grpSp>
        <p:nvGrpSpPr>
          <p:cNvPr id="23574" name="组合 23573"/>
          <p:cNvGrpSpPr>
            <a:grpSpLocks/>
          </p:cNvGrpSpPr>
          <p:nvPr/>
        </p:nvGrpSpPr>
        <p:grpSpPr bwMode="auto">
          <a:xfrm>
            <a:off x="479425" y="1979613"/>
            <a:ext cx="3300413" cy="801687"/>
            <a:chOff x="478855" y="1979315"/>
            <a:chExt cx="3301057" cy="80161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78855" y="2780928"/>
              <a:ext cx="26532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132086" y="1979315"/>
              <a:ext cx="0" cy="8016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3132086" y="1979315"/>
              <a:ext cx="64782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89363" y="1773238"/>
            <a:ext cx="331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7030A0"/>
                </a:solidFill>
              </a:rPr>
              <a:t>只能放在操作数的左边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16688" y="2343150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7030A0"/>
                </a:solidFill>
              </a:rPr>
              <a:t>只能用于变量</a:t>
            </a:r>
          </a:p>
        </p:txBody>
      </p: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395288" y="2886075"/>
            <a:ext cx="8569325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zh-CN" altLang="en-US" sz="2000">
                <a:latin typeface="Arial" charset="0"/>
              </a:rPr>
              <a:t>前置形式（</a:t>
            </a:r>
            <a:r>
              <a:rPr lang="en-US" altLang="zh-CN" sz="2000">
                <a:latin typeface="Arial" charset="0"/>
              </a:rPr>
              <a:t>++x</a:t>
            </a:r>
            <a:r>
              <a:rPr lang="zh-CN" altLang="en-US" sz="2000">
                <a:latin typeface="Arial" charset="0"/>
              </a:rPr>
              <a:t>，</a:t>
            </a:r>
            <a:r>
              <a:rPr lang="en-US" altLang="zh-CN" sz="2000">
                <a:latin typeface="Arial" charset="0"/>
              </a:rPr>
              <a:t>--x</a:t>
            </a:r>
            <a:r>
              <a:rPr lang="zh-CN" altLang="en-US" sz="2000">
                <a:latin typeface="Arial" charset="0"/>
              </a:rPr>
              <a:t>）：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先使变量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x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的值增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1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（或减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1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），然后再以变化后的变量的值参与其他运算。</a:t>
            </a:r>
            <a:endParaRPr lang="en-US" altLang="zh-CN" sz="2000" b="0">
              <a:solidFill>
                <a:srgbClr val="0D0D0D"/>
              </a:solidFill>
              <a:latin typeface="Arial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zh-CN" altLang="en-US" sz="2000">
                <a:latin typeface="Arial" charset="0"/>
              </a:rPr>
              <a:t>后置形式（</a:t>
            </a:r>
            <a:r>
              <a:rPr lang="en-US" altLang="zh-CN" sz="2000">
                <a:latin typeface="Arial" charset="0"/>
              </a:rPr>
              <a:t>x++</a:t>
            </a:r>
            <a:r>
              <a:rPr lang="zh-CN" altLang="en-US" sz="2000">
                <a:latin typeface="Arial" charset="0"/>
              </a:rPr>
              <a:t>，</a:t>
            </a:r>
            <a:r>
              <a:rPr lang="en-US" altLang="zh-CN" sz="2000">
                <a:latin typeface="Arial" charset="0"/>
              </a:rPr>
              <a:t>x--</a:t>
            </a:r>
            <a:r>
              <a:rPr lang="zh-CN" altLang="en-US" sz="2000">
                <a:latin typeface="Arial" charset="0"/>
              </a:rPr>
              <a:t>）：</a:t>
            </a:r>
            <a:r>
              <a:rPr lang="zh-CN" altLang="en-US" sz="2000" b="0">
                <a:solidFill>
                  <a:srgbClr val="0D0D0D"/>
                </a:solidFill>
                <a:latin typeface="宋体" pitchFamily="2" charset="-122"/>
              </a:rPr>
              <a:t>先让变量参与运算，然后使变量</a:t>
            </a:r>
            <a:r>
              <a:rPr lang="en-US" altLang="zh-CN" sz="2000" b="0">
                <a:solidFill>
                  <a:srgbClr val="0D0D0D"/>
                </a:solidFill>
                <a:latin typeface="宋体" pitchFamily="2" charset="-122"/>
              </a:rPr>
              <a:t>x</a:t>
            </a:r>
            <a:r>
              <a:rPr lang="zh-CN" altLang="en-US" sz="2000" b="0">
                <a:solidFill>
                  <a:srgbClr val="0D0D0D"/>
                </a:solidFill>
                <a:latin typeface="宋体" pitchFamily="2" charset="-122"/>
              </a:rPr>
              <a:t>的值增</a:t>
            </a:r>
            <a:r>
              <a:rPr lang="en-US" altLang="zh-CN" sz="2000" b="0">
                <a:solidFill>
                  <a:srgbClr val="0D0D0D"/>
                </a:solidFill>
                <a:latin typeface="宋体" pitchFamily="2" charset="-122"/>
              </a:rPr>
              <a:t>1</a:t>
            </a:r>
            <a:r>
              <a:rPr lang="zh-CN" altLang="en-US" sz="2000" b="0">
                <a:solidFill>
                  <a:srgbClr val="0D0D0D"/>
                </a:solidFill>
                <a:latin typeface="宋体" pitchFamily="2" charset="-122"/>
              </a:rPr>
              <a:t>或减</a:t>
            </a:r>
            <a:r>
              <a:rPr lang="en-US" altLang="zh-CN" sz="2000" b="0">
                <a:solidFill>
                  <a:srgbClr val="0D0D0D"/>
                </a:solidFill>
                <a:latin typeface="宋体" pitchFamily="2" charset="-122"/>
              </a:rPr>
              <a:t>1</a:t>
            </a:r>
            <a:r>
              <a:rPr lang="zh-CN" altLang="en-US" sz="2000" b="0">
                <a:solidFill>
                  <a:srgbClr val="0D0D0D"/>
                </a:solidFill>
                <a:latin typeface="宋体" pitchFamily="2" charset="-122"/>
              </a:rPr>
              <a:t>。</a:t>
            </a:r>
            <a:endParaRPr lang="zh-CN" altLang="en-US" sz="2000" b="0">
              <a:solidFill>
                <a:srgbClr val="0D0D0D"/>
              </a:solidFill>
              <a:latin typeface="Arial" charset="0"/>
            </a:endParaRPr>
          </a:p>
        </p:txBody>
      </p:sp>
      <p:grpSp>
        <p:nvGrpSpPr>
          <p:cNvPr id="23569" name="组合 23568"/>
          <p:cNvGrpSpPr>
            <a:grpSpLocks/>
          </p:cNvGrpSpPr>
          <p:nvPr/>
        </p:nvGrpSpPr>
        <p:grpSpPr bwMode="auto">
          <a:xfrm>
            <a:off x="3475038" y="2540000"/>
            <a:ext cx="3113087" cy="241300"/>
            <a:chOff x="3474926" y="2539410"/>
            <a:chExt cx="3113298" cy="241146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474926" y="2780556"/>
              <a:ext cx="27529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3" name="直接连接符 23552"/>
            <p:cNvCxnSpPr/>
            <p:nvPr/>
          </p:nvCxnSpPr>
          <p:spPr>
            <a:xfrm>
              <a:off x="6227838" y="2539410"/>
              <a:ext cx="0" cy="2411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6" name="直接箭头连接符 23555"/>
            <p:cNvCxnSpPr/>
            <p:nvPr/>
          </p:nvCxnSpPr>
          <p:spPr>
            <a:xfrm>
              <a:off x="6227838" y="2539410"/>
              <a:ext cx="36038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61" name="TextBox 23560"/>
          <p:cNvSpPr txBox="1">
            <a:spLocks noChangeArrowheads="1"/>
          </p:cNvSpPr>
          <p:nvPr/>
        </p:nvSpPr>
        <p:spPr bwMode="auto">
          <a:xfrm>
            <a:off x="3213100" y="2041525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x=x+1</a:t>
            </a:r>
            <a:endParaRPr lang="zh-CN" altLang="en-US" sz="200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572000" y="2060575"/>
            <a:ext cx="120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x=x-1</a:t>
            </a:r>
            <a:endParaRPr lang="zh-CN" altLang="en-US" sz="2000"/>
          </a:p>
        </p:txBody>
      </p:sp>
      <p:sp>
        <p:nvSpPr>
          <p:cNvPr id="23562" name="上下箭头 23561"/>
          <p:cNvSpPr/>
          <p:nvPr/>
        </p:nvSpPr>
        <p:spPr>
          <a:xfrm>
            <a:off x="3600450" y="2349500"/>
            <a:ext cx="46038" cy="1905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上下箭头 47"/>
          <p:cNvSpPr/>
          <p:nvPr/>
        </p:nvSpPr>
        <p:spPr>
          <a:xfrm>
            <a:off x="5076825" y="2368550"/>
            <a:ext cx="44450" cy="1905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67" name="TextBox 23566"/>
          <p:cNvSpPr txBox="1">
            <a:spLocks noChangeArrowheads="1"/>
          </p:cNvSpPr>
          <p:nvPr/>
        </p:nvSpPr>
        <p:spPr bwMode="auto">
          <a:xfrm>
            <a:off x="5724525" y="5445125"/>
            <a:ext cx="623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C00000"/>
                </a:solidFill>
              </a:rPr>
              <a:t>？</a:t>
            </a:r>
          </a:p>
        </p:txBody>
      </p:sp>
      <p:pic>
        <p:nvPicPr>
          <p:cNvPr id="2357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2205038"/>
            <a:ext cx="61436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4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2443163"/>
            <a:ext cx="2324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43663" y="5516563"/>
            <a:ext cx="8651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019925" y="1135063"/>
            <a:ext cx="20891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+</a:t>
            </a:r>
            <a:r>
              <a:rPr lang="en-US" altLang="zh-CN"/>
              <a:t> (</a:t>
            </a:r>
            <a:r>
              <a:rPr lang="zh-CN" altLang="en-US"/>
              <a:t>正</a:t>
            </a:r>
            <a:r>
              <a:rPr lang="en-US" altLang="zh-CN"/>
              <a:t>) </a:t>
            </a:r>
            <a:r>
              <a:rPr lang="en-US" altLang="zh-CN" sz="2000"/>
              <a:t>- </a:t>
            </a:r>
            <a:r>
              <a:rPr lang="en-US" altLang="zh-CN"/>
              <a:t>(</a:t>
            </a:r>
            <a:r>
              <a:rPr lang="zh-CN" altLang="en-US"/>
              <a:t>负</a:t>
            </a:r>
            <a:r>
              <a:rPr lang="en-US" altLang="zh-CN"/>
              <a:t>)</a:t>
            </a:r>
            <a:r>
              <a:rPr lang="en-US" altLang="zh-CN" sz="2000"/>
              <a:t> ++  --</a:t>
            </a:r>
          </a:p>
          <a:p>
            <a:pPr eaLnBrk="1" hangingPunct="1"/>
            <a:r>
              <a:rPr lang="zh-CN" altLang="en-US" sz="2000"/>
              <a:t>*  </a:t>
            </a:r>
            <a:r>
              <a:rPr lang="en-US" altLang="zh-CN" sz="2000"/>
              <a:t>/  %</a:t>
            </a:r>
          </a:p>
          <a:p>
            <a:pPr eaLnBrk="1" hangingPunct="1"/>
            <a:r>
              <a:rPr lang="en-US" altLang="zh-CN" sz="2000"/>
              <a:t>+  -</a:t>
            </a:r>
            <a:endParaRPr lang="zh-CN" altLang="en-US" sz="200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029450" y="1192213"/>
            <a:ext cx="0" cy="9477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618288" y="1154113"/>
            <a:ext cx="4302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高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>
                <a:solidFill>
                  <a:srgbClr val="C00000"/>
                </a:solidFill>
              </a:rPr>
              <a:t>低</a:t>
            </a:r>
          </a:p>
        </p:txBody>
      </p:sp>
      <p:pic>
        <p:nvPicPr>
          <p:cNvPr id="53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4602163"/>
            <a:ext cx="3695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十边形 53"/>
          <p:cNvSpPr/>
          <p:nvPr/>
        </p:nvSpPr>
        <p:spPr>
          <a:xfrm>
            <a:off x="7281416" y="4941888"/>
            <a:ext cx="752400" cy="50323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FFFF00"/>
                </a:solidFill>
              </a:rPr>
              <a:t>6,3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78625" y="5486400"/>
            <a:ext cx="358775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a++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十边形 55"/>
          <p:cNvSpPr/>
          <p:nvPr/>
        </p:nvSpPr>
        <p:spPr>
          <a:xfrm>
            <a:off x="8100392" y="4941888"/>
            <a:ext cx="752475" cy="50323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6</a:t>
            </a:r>
            <a:r>
              <a:rPr lang="en-US" altLang="zh-CN" sz="2400" dirty="0" smtClean="0">
                <a:solidFill>
                  <a:srgbClr val="FFFF00"/>
                </a:solidFill>
              </a:rPr>
              <a:t>,5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441325" y="6269038"/>
            <a:ext cx="4778375" cy="400050"/>
            <a:chOff x="440904" y="6269250"/>
            <a:chExt cx="4779168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440904" y="6269250"/>
              <a:ext cx="4779168" cy="4001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/>
                <a:t>表达式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3.6-5/2+1.2+5%2</a:t>
              </a:r>
              <a:r>
                <a: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的值是</a:t>
              </a:r>
              <a:r>
                <a:rPr lang="zh-CN" altLang="en-US" sz="2000" u="sng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149919" y="6597911"/>
              <a:ext cx="97171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149725" y="6237288"/>
            <a:ext cx="92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C00000"/>
                </a:solidFill>
                <a:latin typeface="Arial" charset="0"/>
                <a:cs typeface="Arial" charset="0"/>
              </a:rPr>
              <a:t>3.8</a:t>
            </a:r>
            <a:endParaRPr lang="zh-CN" altLang="en-US" sz="240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build="p"/>
      <p:bldP spid="17" grpId="0"/>
      <p:bldP spid="18" grpId="0"/>
      <p:bldP spid="23563" grpId="0"/>
      <p:bldP spid="11" grpId="0"/>
      <p:bldP spid="19" grpId="0"/>
      <p:bldP spid="25" grpId="0"/>
      <p:bldP spid="33" grpId="0"/>
      <p:bldP spid="34" grpId="0"/>
      <p:bldP spid="23561" grpId="0"/>
      <p:bldP spid="46" grpId="0"/>
      <p:bldP spid="23562" grpId="0" animBg="1"/>
      <p:bldP spid="48" grpId="0" animBg="1"/>
      <p:bldP spid="23567" grpId="0"/>
      <p:bldP spid="49" grpId="0"/>
      <p:bldP spid="50" grpId="0"/>
      <p:bldP spid="52" grpId="0"/>
      <p:bldP spid="54" grpId="0" animBg="1"/>
      <p:bldP spid="55" grpId="0" animBg="1"/>
      <p:bldP spid="56" grpId="0" animBg="1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2.4 </a:t>
            </a:r>
            <a:r>
              <a:rPr kumimoji="0" lang="zh-CN" altLang="en-US" sz="2900" smtClean="0"/>
              <a:t>运算符与表达式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68313" y="1916113"/>
            <a:ext cx="71993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关系运算用于判断两个操作数之间的关系，返回值是布尔型。</a:t>
            </a:r>
            <a:endParaRPr lang="en-US" altLang="zh-CN" sz="2000" b="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smtClean="0">
                <a:latin typeface="Arial" pitchFamily="34" charset="0"/>
              </a:rPr>
              <a:t>2.4.2 </a:t>
            </a:r>
            <a:r>
              <a:rPr lang="zh-CN" altLang="en-US" sz="2800" smtClean="0">
                <a:latin typeface="Arial" pitchFamily="34" charset="0"/>
              </a:rPr>
              <a:t>关系运算符</a:t>
            </a:r>
            <a:endParaRPr lang="zh-CN" altLang="en-US" sz="280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468313" y="2492375"/>
            <a:ext cx="3600450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C#</a:t>
            </a:r>
            <a:r>
              <a:rPr lang="zh-CN" altLang="en-US" sz="2000" dirty="0" smtClean="0">
                <a:solidFill>
                  <a:srgbClr val="C00000"/>
                </a:solidFill>
                <a:latin typeface="Arial" pitchFamily="34" charset="0"/>
              </a:rPr>
              <a:t>中的关系运算符有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6</a:t>
            </a:r>
            <a:r>
              <a:rPr lang="zh-CN" altLang="en-US" sz="2000" dirty="0" smtClean="0">
                <a:solidFill>
                  <a:srgbClr val="C00000"/>
                </a:solidFill>
                <a:latin typeface="Arial" pitchFamily="34" charset="0"/>
              </a:rPr>
              <a:t>种：</a:t>
            </a:r>
            <a:endParaRPr lang="en-US" altLang="zh-CN" sz="2000" dirty="0" smtClean="0">
              <a:solidFill>
                <a:srgbClr val="C00000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latin typeface="Arial" pitchFamily="34" charset="0"/>
              </a:rPr>
              <a:t>&gt;</a:t>
            </a:r>
            <a:r>
              <a:rPr lang="zh-CN" altLang="en-US" sz="2000" dirty="0" smtClean="0">
                <a:latin typeface="Arial" pitchFamily="34" charset="0"/>
              </a:rPr>
              <a:t>：大于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latin typeface="Arial" pitchFamily="34" charset="0"/>
              </a:rPr>
              <a:t>&gt;=</a:t>
            </a:r>
            <a:r>
              <a:rPr lang="zh-CN" altLang="en-US" sz="2000" dirty="0" smtClean="0">
                <a:latin typeface="Arial" pitchFamily="34" charset="0"/>
              </a:rPr>
              <a:t>：大于等于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latin typeface="Arial" pitchFamily="34" charset="0"/>
              </a:rPr>
              <a:t>&lt;</a:t>
            </a:r>
            <a:r>
              <a:rPr lang="zh-CN" altLang="en-US" sz="2000" dirty="0" smtClean="0">
                <a:latin typeface="Arial" pitchFamily="34" charset="0"/>
              </a:rPr>
              <a:t>：小于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latin typeface="Arial" pitchFamily="34" charset="0"/>
              </a:rPr>
              <a:t>&lt;=</a:t>
            </a:r>
            <a:r>
              <a:rPr lang="zh-CN" altLang="en-US" sz="2000" dirty="0" smtClean="0">
                <a:latin typeface="Arial" pitchFamily="34" charset="0"/>
              </a:rPr>
              <a:t>：小于等于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Arial" pitchFamily="34" charset="0"/>
              </a:rPr>
              <a:t>==</a:t>
            </a:r>
            <a:r>
              <a:rPr lang="zh-CN" altLang="en-US" sz="2000" dirty="0" smtClean="0">
                <a:latin typeface="Arial" pitchFamily="34" charset="0"/>
              </a:rPr>
              <a:t>：等于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latin typeface="Arial" pitchFamily="34" charset="0"/>
              </a:rPr>
              <a:t>!=</a:t>
            </a:r>
            <a:r>
              <a:rPr lang="zh-CN" altLang="en-US" sz="2000" dirty="0" smtClean="0">
                <a:latin typeface="Arial" pitchFamily="34" charset="0"/>
              </a:rPr>
              <a:t>：不等于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zh-CN" altLang="en-US" sz="2000" dirty="0" smtClean="0">
              <a:latin typeface="Arial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5013176"/>
            <a:ext cx="8280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当表达式中既有关系运算符又有算术运算符时，</a:t>
            </a:r>
            <a:r>
              <a:rPr lang="zh-CN" altLang="en-US" sz="2000" dirty="0">
                <a:solidFill>
                  <a:srgbClr val="7030A0"/>
                </a:solidFill>
                <a:latin typeface="Arial" charset="0"/>
              </a:rPr>
              <a:t>先计算算术运算，再进行关系判断。</a:t>
            </a:r>
            <a:endParaRPr lang="zh-CN" altLang="en-US" sz="2000" b="0" dirty="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65638" y="2492896"/>
            <a:ext cx="21224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000" dirty="0">
                <a:solidFill>
                  <a:srgbClr val="C00000"/>
                </a:solidFill>
              </a:rPr>
              <a:t>优先级：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 dirty="0">
                <a:latin typeface="Arial" charset="0"/>
              </a:rPr>
              <a:t>&gt;   &gt;=   &lt;   &lt;=</a:t>
            </a:r>
          </a:p>
          <a:p>
            <a:pPr eaLnBrk="1" hangingPunct="1"/>
            <a:r>
              <a:rPr lang="en-US" altLang="zh-CN" sz="2000" dirty="0">
                <a:latin typeface="Arial" charset="0"/>
              </a:rPr>
              <a:t>==   !=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10569" y="4509120"/>
            <a:ext cx="52498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(7%2==0);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9552" y="6039271"/>
            <a:ext cx="8280920" cy="63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关系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运算符也适用于字符型数据，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</a:rPr>
              <a:t>==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</a:rPr>
              <a:t>!=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运算符还适用于字符串型数据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563" grpId="0"/>
      <p:bldP spid="34" grpId="0"/>
      <p:bldP spid="4" grpId="0"/>
      <p:bldP spid="3" grpId="0"/>
      <p:bldP spid="8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2.4 </a:t>
            </a:r>
            <a:r>
              <a:rPr kumimoji="0" lang="zh-CN" altLang="en-US" sz="2900" smtClean="0"/>
              <a:t>运算符与表达式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68313" y="1916113"/>
            <a:ext cx="82073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赋值运算符的作用：将右侧的表达式的值计算出来赋给左侧的变量。</a:t>
            </a:r>
            <a:endParaRPr lang="en-US" altLang="zh-CN" sz="2000" b="0" dirty="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smtClean="0">
                <a:latin typeface="Arial" pitchFamily="34" charset="0"/>
              </a:rPr>
              <a:t>2.4.3 </a:t>
            </a:r>
            <a:r>
              <a:rPr lang="zh-CN" altLang="en-US" sz="2800" smtClean="0">
                <a:latin typeface="Arial" pitchFamily="34" charset="0"/>
              </a:rPr>
              <a:t>赋值运算符</a:t>
            </a:r>
            <a:endParaRPr lang="zh-CN" altLang="en-US" sz="280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468313" y="3068638"/>
            <a:ext cx="82073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例如：</a:t>
            </a:r>
            <a:r>
              <a:rPr lang="en-US" altLang="zh-CN" sz="2000" dirty="0">
                <a:latin typeface="Arial" charset="0"/>
              </a:rPr>
              <a:t>s=</a:t>
            </a:r>
            <a:r>
              <a:rPr lang="en-US" altLang="zh-CN" sz="2000" dirty="0" err="1">
                <a:latin typeface="Arial" charset="0"/>
              </a:rPr>
              <a:t>s+i</a:t>
            </a:r>
            <a:r>
              <a:rPr lang="en-US" altLang="zh-CN" sz="2000" dirty="0">
                <a:latin typeface="Arial" charset="0"/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也可以对变量连续赋值，例如：</a:t>
            </a:r>
            <a:r>
              <a:rPr lang="en-US" altLang="zh-CN" sz="2000" dirty="0">
                <a:latin typeface="Arial" charset="0"/>
              </a:rPr>
              <a:t>a=b=c=1;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4724400"/>
            <a:ext cx="5529262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宋体" pitchFamily="2" charset="-122"/>
              </a:rPr>
              <a:t>例如：</a:t>
            </a:r>
            <a:r>
              <a:rPr lang="en-US" altLang="zh-CN" sz="2000" dirty="0">
                <a:latin typeface="Arial" charset="0"/>
              </a:rPr>
              <a:t>a+=b  </a:t>
            </a:r>
            <a:r>
              <a:rPr lang="zh-CN" altLang="en-US" sz="2000" dirty="0">
                <a:latin typeface="Arial" charset="0"/>
              </a:rPr>
              <a:t>相当于  </a:t>
            </a:r>
            <a:r>
              <a:rPr lang="en-US" altLang="zh-CN" sz="2000" dirty="0">
                <a:latin typeface="Arial" charset="0"/>
              </a:rPr>
              <a:t>a=</a:t>
            </a:r>
            <a:r>
              <a:rPr lang="en-US" altLang="zh-CN" sz="2000" dirty="0" err="1">
                <a:latin typeface="Arial" charset="0"/>
              </a:rPr>
              <a:t>a+b</a:t>
            </a:r>
            <a:endParaRPr lang="en-US" altLang="zh-CN" sz="2000" dirty="0">
              <a:latin typeface="Arial" charset="0"/>
            </a:endParaRPr>
          </a:p>
          <a:p>
            <a:pPr eaLnBrk="1" hangingPunct="1"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000" dirty="0">
                <a:latin typeface="Arial" charset="0"/>
              </a:rPr>
              <a:t>     </a:t>
            </a:r>
            <a:r>
              <a:rPr lang="en-US" altLang="zh-CN" sz="2000" dirty="0" smtClean="0">
                <a:latin typeface="Arial" charset="0"/>
              </a:rPr>
              <a:t>      </a:t>
            </a:r>
            <a:r>
              <a:rPr lang="en-US" altLang="zh-CN" sz="2000" dirty="0">
                <a:latin typeface="Arial" charset="0"/>
              </a:rPr>
              <a:t>a*=2  </a:t>
            </a:r>
            <a:r>
              <a:rPr lang="zh-CN" altLang="en-US" sz="2000" dirty="0">
                <a:latin typeface="Arial" charset="0"/>
              </a:rPr>
              <a:t>相当于  </a:t>
            </a:r>
            <a:r>
              <a:rPr lang="en-US" altLang="zh-CN" sz="2000" dirty="0" smtClean="0">
                <a:latin typeface="Arial" charset="0"/>
              </a:rPr>
              <a:t>a=a*2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1243065" y="5979169"/>
            <a:ext cx="5669195" cy="76219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Arial" pitchFamily="34" charset="0"/>
              </a:rPr>
              <a:t>注意：赋值号的左侧必须是一个变量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8313" y="2492375"/>
            <a:ext cx="23034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zh-CN" altLang="en-US" sz="2000" smtClean="0">
                <a:solidFill>
                  <a:srgbClr val="C00000"/>
                </a:solidFill>
                <a:latin typeface="Arial" pitchFamily="34" charset="0"/>
              </a:rPr>
              <a:t>简单赋值运算符：</a:t>
            </a:r>
            <a:endParaRPr lang="zh-CN" altLang="en-US" sz="2000" smtClean="0">
              <a:latin typeface="Arial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484438" y="2492375"/>
            <a:ext cx="647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en-US" altLang="zh-CN" sz="2000" smtClean="0">
                <a:latin typeface="Arial" pitchFamily="34" charset="0"/>
              </a:rPr>
              <a:t>=</a:t>
            </a:r>
            <a:endParaRPr lang="zh-CN" altLang="en-US" sz="2000" smtClean="0">
              <a:latin typeface="Arial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68313" y="4221163"/>
            <a:ext cx="23034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zh-CN" altLang="en-US" sz="2000" smtClean="0">
                <a:solidFill>
                  <a:srgbClr val="C00000"/>
                </a:solidFill>
                <a:latin typeface="Arial" pitchFamily="34" charset="0"/>
              </a:rPr>
              <a:t>复合赋值运算符：</a:t>
            </a:r>
            <a:endParaRPr lang="zh-CN" altLang="en-US" sz="2000" smtClean="0">
              <a:latin typeface="Arial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484438" y="4230688"/>
            <a:ext cx="33829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zh-CN" altLang="en-US" sz="2000" dirty="0" smtClean="0">
                <a:latin typeface="Arial" pitchFamily="34" charset="0"/>
              </a:rPr>
              <a:t>*</a:t>
            </a:r>
            <a:r>
              <a:rPr lang="en-US" altLang="zh-CN" sz="2000" dirty="0" smtClean="0">
                <a:latin typeface="Arial" pitchFamily="34" charset="0"/>
              </a:rPr>
              <a:t>=</a:t>
            </a:r>
            <a:r>
              <a:rPr lang="zh-CN" altLang="en-US" sz="2000" dirty="0" smtClean="0">
                <a:latin typeface="Arial" pitchFamily="34" charset="0"/>
              </a:rPr>
              <a:t>、</a:t>
            </a:r>
            <a:r>
              <a:rPr lang="en-US" altLang="zh-CN" sz="2000" dirty="0" smtClean="0">
                <a:latin typeface="Arial" pitchFamily="34" charset="0"/>
              </a:rPr>
              <a:t>/=</a:t>
            </a:r>
            <a:r>
              <a:rPr lang="zh-CN" altLang="en-US" sz="2000" dirty="0" smtClean="0">
                <a:latin typeface="Arial" pitchFamily="34" charset="0"/>
              </a:rPr>
              <a:t>、 </a:t>
            </a:r>
            <a:r>
              <a:rPr lang="en-US" altLang="zh-CN" sz="2000" dirty="0" smtClean="0">
                <a:latin typeface="Arial" pitchFamily="34" charset="0"/>
              </a:rPr>
              <a:t>%=</a:t>
            </a:r>
            <a:r>
              <a:rPr lang="zh-CN" altLang="en-US" sz="2000" dirty="0" smtClean="0">
                <a:latin typeface="Arial" pitchFamily="34" charset="0"/>
              </a:rPr>
              <a:t>、 </a:t>
            </a:r>
            <a:r>
              <a:rPr lang="en-US" altLang="zh-CN" sz="2000" dirty="0" smtClean="0">
                <a:latin typeface="Arial" pitchFamily="34" charset="0"/>
              </a:rPr>
              <a:t>+=</a:t>
            </a:r>
            <a:r>
              <a:rPr lang="zh-CN" altLang="en-US" sz="2000" dirty="0" smtClean="0">
                <a:latin typeface="Arial" pitchFamily="34" charset="0"/>
              </a:rPr>
              <a:t>、 </a:t>
            </a:r>
            <a:r>
              <a:rPr lang="en-US" altLang="zh-CN" sz="2000" dirty="0" smtClean="0">
                <a:latin typeface="Arial" pitchFamily="34" charset="0"/>
              </a:rPr>
              <a:t>-=</a:t>
            </a:r>
            <a:endParaRPr lang="zh-CN" altLang="en-US" sz="2000" dirty="0" smtClean="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50677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charset="0"/>
              </a:rPr>
              <a:t>a*=</a:t>
            </a:r>
            <a:r>
              <a:rPr lang="en-US" altLang="zh-CN" sz="2000" dirty="0" err="1" smtClean="0">
                <a:latin typeface="Arial" charset="0"/>
              </a:rPr>
              <a:t>b+c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zh-CN" altLang="en-US" sz="2000" dirty="0" smtClean="0">
                <a:latin typeface="Arial" charset="0"/>
              </a:rPr>
              <a:t>相当于</a:t>
            </a:r>
            <a:r>
              <a:rPr lang="zh-CN" altLang="en-US" sz="2000" dirty="0">
                <a:latin typeface="Arial" charset="0"/>
              </a:rPr>
              <a:t>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2232" y="5506779"/>
            <a:ext cx="133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C0099"/>
                </a:solidFill>
                <a:latin typeface="Arial" charset="0"/>
              </a:rPr>
              <a:t>a=a*</a:t>
            </a:r>
            <a:r>
              <a:rPr lang="en-US" altLang="zh-CN" sz="2000" dirty="0" err="1" smtClean="0">
                <a:solidFill>
                  <a:srgbClr val="CC0099"/>
                </a:solidFill>
                <a:latin typeface="Arial" charset="0"/>
              </a:rPr>
              <a:t>b+c</a:t>
            </a:r>
            <a:endParaRPr lang="zh-CN" altLang="en-US" sz="2000" dirty="0">
              <a:solidFill>
                <a:srgbClr val="CC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804" y="5506779"/>
            <a:ext cx="13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C0099"/>
                </a:solidFill>
                <a:latin typeface="Arial" charset="0"/>
              </a:rPr>
              <a:t>a=a*(</a:t>
            </a:r>
            <a:r>
              <a:rPr lang="en-US" altLang="zh-CN" sz="2000" dirty="0" err="1">
                <a:solidFill>
                  <a:srgbClr val="CC0099"/>
                </a:solidFill>
                <a:latin typeface="Arial" charset="0"/>
              </a:rPr>
              <a:t>b+c</a:t>
            </a:r>
            <a:r>
              <a:rPr lang="en-US" altLang="zh-CN" sz="2000" dirty="0">
                <a:solidFill>
                  <a:srgbClr val="CC0099"/>
                </a:solidFill>
                <a:latin typeface="Arial" charset="0"/>
              </a:rPr>
              <a:t>)</a:t>
            </a:r>
            <a:endParaRPr lang="zh-CN" altLang="en-US" sz="2000" dirty="0">
              <a:solidFill>
                <a:srgbClr val="CC0099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5301208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sym typeface="Wingdings 2"/>
              </a:rPr>
              <a:t>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5301208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sym typeface="Wingdings 2"/>
              </a:rPr>
              <a:t>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563" grpId="0"/>
      <p:bldP spid="34" grpId="0"/>
      <p:bldP spid="7" grpId="0"/>
      <p:bldP spid="3" grpId="0" animBg="1"/>
      <p:bldP spid="8" grpId="0"/>
      <p:bldP spid="9" grpId="0"/>
      <p:bldP spid="10" grpId="0"/>
      <p:bldP spid="11" grpId="0"/>
      <p:bldP spid="5" grpId="0"/>
      <p:bldP spid="6" grpId="0"/>
      <p:bldP spid="12" grpId="0"/>
      <p:bldP spid="1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2.4 </a:t>
            </a:r>
            <a:r>
              <a:rPr kumimoji="0" lang="zh-CN" altLang="en-US" sz="2900" dirty="0" smtClean="0"/>
              <a:t>运算符与表达式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68313" y="1916113"/>
            <a:ext cx="8207375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提供了三种逻辑操作符。</a:t>
            </a: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>
                <a:solidFill>
                  <a:srgbClr val="C00000"/>
                </a:solidFill>
                <a:latin typeface="Arial" charset="0"/>
              </a:rPr>
              <a:t>&amp;&amp;</a:t>
            </a:r>
            <a:r>
              <a:rPr lang="zh-CN" altLang="en-US" sz="2000">
                <a:solidFill>
                  <a:srgbClr val="C00000"/>
                </a:solidFill>
                <a:latin typeface="Arial" charset="0"/>
              </a:rPr>
              <a:t>（逻辑与）：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操作符两侧的表达式都为真，结果就为真。</a:t>
            </a: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>
                <a:solidFill>
                  <a:srgbClr val="C00000"/>
                </a:solidFill>
                <a:latin typeface="Arial" charset="0"/>
              </a:rPr>
              <a:t>||</a:t>
            </a:r>
            <a:r>
              <a:rPr lang="zh-CN" altLang="en-US" sz="2000">
                <a:solidFill>
                  <a:srgbClr val="C00000"/>
                </a:solidFill>
                <a:latin typeface="Arial" charset="0"/>
              </a:rPr>
              <a:t>（逻辑或）：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操作符两侧的表达式只要有一个为真，结果就为真。</a:t>
            </a: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>
                <a:solidFill>
                  <a:srgbClr val="C00000"/>
                </a:solidFill>
                <a:latin typeface="Arial" charset="0"/>
              </a:rPr>
              <a:t>!</a:t>
            </a:r>
            <a:r>
              <a:rPr lang="zh-CN" altLang="en-US" sz="2000">
                <a:solidFill>
                  <a:srgbClr val="C00000"/>
                </a:solidFill>
                <a:latin typeface="Arial" charset="0"/>
              </a:rPr>
              <a:t>（逻辑非）：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一元运算符，对操作数取反。</a:t>
            </a:r>
          </a:p>
        </p:txBody>
      </p:sp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smtClean="0">
                <a:latin typeface="Arial" pitchFamily="34" charset="0"/>
              </a:rPr>
              <a:t>2.4.4 </a:t>
            </a:r>
            <a:r>
              <a:rPr lang="zh-CN" altLang="en-US" sz="2800" smtClean="0">
                <a:latin typeface="Arial" pitchFamily="34" charset="0"/>
              </a:rPr>
              <a:t>逻辑运算符</a:t>
            </a:r>
            <a:endParaRPr lang="zh-CN" altLang="en-US" sz="280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8313" y="3860800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000">
                <a:solidFill>
                  <a:srgbClr val="C00000"/>
                </a:solidFill>
              </a:rPr>
              <a:t>优先级：</a:t>
            </a:r>
            <a:r>
              <a:rPr lang="en-US" altLang="zh-CN" sz="2000">
                <a:latin typeface="Arial" charset="0"/>
              </a:rPr>
              <a:t>!</a:t>
            </a:r>
            <a:r>
              <a:rPr lang="zh-CN" altLang="en-US" sz="2000">
                <a:latin typeface="Arial" charset="0"/>
              </a:rPr>
              <a:t>   </a:t>
            </a:r>
            <a:r>
              <a:rPr lang="en-US" altLang="zh-CN" sz="2000">
                <a:latin typeface="Arial" charset="0"/>
              </a:rPr>
              <a:t>&amp;&amp;   ||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288" y="4365625"/>
            <a:ext cx="777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000">
                <a:latin typeface="Arial" charset="0"/>
              </a:rPr>
              <a:t>【</a:t>
            </a:r>
            <a:r>
              <a:rPr lang="zh-CN" altLang="en-US" sz="2000">
                <a:latin typeface="Arial" charset="0"/>
              </a:rPr>
              <a:t>示例</a:t>
            </a:r>
            <a:r>
              <a:rPr lang="en-US" altLang="zh-CN" sz="2000">
                <a:latin typeface="Arial" charset="0"/>
              </a:rPr>
              <a:t>】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用</a:t>
            </a:r>
            <a:r>
              <a:rPr lang="zh-CN" altLang="en-US" sz="2000">
                <a:solidFill>
                  <a:srgbClr val="0D0D0D"/>
                </a:solidFill>
                <a:latin typeface="Arial" charset="0"/>
              </a:rPr>
              <a:t>一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个逻辑表达式描述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x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是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10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～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100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之间的偶数。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47813" y="4797425"/>
            <a:ext cx="10080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x&gt;=10</a:t>
            </a:r>
            <a:endParaRPr lang="zh-CN" altLang="en-US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16238" y="4797425"/>
            <a:ext cx="14398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x&lt;=100</a:t>
            </a:r>
            <a:endParaRPr lang="zh-CN" altLang="en-US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66950" y="4797425"/>
            <a:ext cx="10080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 &amp;&amp;</a:t>
            </a:r>
            <a:endParaRPr lang="zh-CN" altLang="en-US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45025" y="4797425"/>
            <a:ext cx="13668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x%2==0</a:t>
            </a:r>
            <a:endParaRPr lang="zh-CN" altLang="en-US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24300" y="4797425"/>
            <a:ext cx="10080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 &amp;&amp;</a:t>
            </a:r>
            <a:endParaRPr lang="zh-CN" altLang="en-US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8313" y="5229225"/>
            <a:ext cx="85677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Arial" charset="0"/>
              </a:rPr>
              <a:t>逻辑运算符的优化：</a:t>
            </a:r>
            <a:r>
              <a:rPr lang="zh-CN" altLang="en-US" sz="2000" b="0" dirty="0" smtClean="0">
                <a:solidFill>
                  <a:srgbClr val="0D0D0D"/>
                </a:solidFill>
                <a:latin typeface="Arial" charset="0"/>
              </a:rPr>
              <a:t>在</a:t>
            </a:r>
            <a:r>
              <a:rPr lang="en-US" altLang="zh-CN" sz="2000" b="0" dirty="0" smtClean="0">
                <a:solidFill>
                  <a:srgbClr val="0D0D0D"/>
                </a:solidFill>
                <a:latin typeface="Arial" charset="0"/>
              </a:rPr>
              <a:t>&amp;&amp;</a:t>
            </a:r>
            <a:r>
              <a:rPr lang="zh-CN" altLang="en-US" sz="2000" b="0" dirty="0" smtClean="0">
                <a:solidFill>
                  <a:srgbClr val="0D0D0D"/>
                </a:solidFill>
                <a:latin typeface="Arial" charset="0"/>
              </a:rPr>
              <a:t>运算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中，如果第一个操作数为假，无论第二个操作数的值是什么，结果都为假。</a:t>
            </a:r>
            <a:r>
              <a:rPr lang="zh-CN" altLang="en-US" sz="2000" b="0" dirty="0" smtClean="0">
                <a:solidFill>
                  <a:srgbClr val="0D0D0D"/>
                </a:solidFill>
                <a:latin typeface="Arial" charset="0"/>
              </a:rPr>
              <a:t>在</a:t>
            </a:r>
            <a:r>
              <a:rPr lang="en-US" altLang="zh-CN" sz="2000" b="0" dirty="0" smtClean="0">
                <a:solidFill>
                  <a:srgbClr val="0D0D0D"/>
                </a:solidFill>
                <a:latin typeface="Arial" charset="0"/>
              </a:rPr>
              <a:t>||</a:t>
            </a:r>
            <a:r>
              <a:rPr lang="zh-CN" altLang="en-US" sz="2000" b="0" dirty="0" smtClean="0">
                <a:solidFill>
                  <a:srgbClr val="0D0D0D"/>
                </a:solidFill>
                <a:latin typeface="Arial" charset="0"/>
              </a:rPr>
              <a:t>运算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中，如果第一个操作数为真，无论第二个操作数的值是什么，运算的结果都为真。因此，在这两种情况下，不需要计算第二个操作数。从而节省了时间，生成效率更高的代码。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750" y="1773238"/>
            <a:ext cx="7775575" cy="2563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800" b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static void Main(string[] args)</a:t>
            </a:r>
            <a:endParaRPr lang="zh-CN" altLang="zh-CN" sz="1800" b="0" smtClean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800" b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zh-CN" altLang="zh-CN" sz="1800" b="0" smtClean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zh-CN" sz="1800" b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   int x = 4, y = 6;</a:t>
            </a:r>
            <a:endParaRPr lang="zh-CN" altLang="zh-CN" sz="1800" b="0" smtClean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zh-CN" sz="1800" b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   bool b1;</a:t>
            </a:r>
            <a:endParaRPr lang="zh-CN" altLang="zh-CN" sz="1800" b="0" smtClean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zh-CN" sz="1800" b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   b1 = (x &gt; 10) &amp;&amp; (++y &gt; 10);</a:t>
            </a:r>
            <a:endParaRPr lang="zh-CN" altLang="zh-CN" sz="1800" b="0" smtClean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zh-CN" sz="1800" b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   Console.WriteLine("x={0},y={1},b1={2}", x, y, b1);</a:t>
            </a:r>
            <a:endParaRPr lang="zh-CN" altLang="zh-CN" sz="1800" b="0" smtClean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zh-CN" sz="1800" b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   Console.ReadLine();</a:t>
            </a:r>
            <a:endParaRPr lang="zh-CN" altLang="zh-CN" sz="1800" b="0" smtClean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800" b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zh-CN" altLang="en-US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5148064" y="2132856"/>
            <a:ext cx="302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=4,y=6,b1=False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750" y="1773238"/>
            <a:ext cx="7775575" cy="2565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void Main(string[] </a:t>
            </a:r>
            <a:r>
              <a:rPr lang="en-US" altLang="zh-CN" b="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400"/>
              </a:spcBef>
              <a:defRPr/>
            </a:pP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x=5, y=2;</a:t>
            </a:r>
          </a:p>
          <a:p>
            <a:pPr>
              <a:spcBef>
                <a:spcPts val="400"/>
              </a:spcBef>
              <a:defRPr/>
            </a:pP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b2;</a:t>
            </a:r>
          </a:p>
          <a:p>
            <a:pPr>
              <a:spcBef>
                <a:spcPts val="400"/>
              </a:spcBef>
              <a:defRPr/>
            </a:pP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b2 = (x &gt; 0) || (++y &gt; 0);</a:t>
            </a:r>
          </a:p>
          <a:p>
            <a:pPr>
              <a:spcBef>
                <a:spcPts val="400"/>
              </a:spcBef>
              <a:defRPr/>
            </a:pP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("{0},{1},{2}", x, y, b2);</a:t>
            </a:r>
          </a:p>
          <a:p>
            <a:pPr>
              <a:spcBef>
                <a:spcPts val="400"/>
              </a:spcBef>
              <a:defRPr/>
            </a:pP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altLang="zh-CN" b="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4508" y="2204864"/>
            <a:ext cx="205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5,2,True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56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 animBg="1"/>
      <p:bldP spid="4" grpId="0"/>
      <p:bldP spid="17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2.4.5 </a:t>
            </a:r>
            <a:r>
              <a:rPr lang="zh-CN" altLang="en-US" b="1" dirty="0" smtClean="0"/>
              <a:t>位运算符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C#</a:t>
            </a:r>
            <a:r>
              <a:rPr lang="zh-CN" altLang="zh-CN" sz="2400" dirty="0"/>
              <a:t>提供的位运算符有</a:t>
            </a:r>
            <a:r>
              <a:rPr lang="en-US" altLang="zh-CN" sz="2400" dirty="0"/>
              <a:t>6</a:t>
            </a:r>
            <a:r>
              <a:rPr lang="zh-CN" altLang="zh-CN" sz="2400" dirty="0"/>
              <a:t>种：</a:t>
            </a:r>
            <a:r>
              <a:rPr lang="en-US" altLang="zh-CN" sz="2400" dirty="0"/>
              <a:t>&amp;</a:t>
            </a:r>
            <a:r>
              <a:rPr lang="zh-CN" altLang="zh-CN" sz="2400" dirty="0"/>
              <a:t>（与）、</a:t>
            </a:r>
            <a:r>
              <a:rPr lang="en-US" altLang="zh-CN" sz="2400" dirty="0"/>
              <a:t>|</a:t>
            </a:r>
            <a:r>
              <a:rPr lang="zh-CN" altLang="zh-CN" sz="2400" dirty="0"/>
              <a:t>（或）、</a:t>
            </a:r>
            <a:r>
              <a:rPr lang="en-US" altLang="zh-CN" sz="2400" dirty="0"/>
              <a:t>^</a:t>
            </a:r>
            <a:r>
              <a:rPr lang="zh-CN" altLang="zh-CN" sz="2400" dirty="0"/>
              <a:t>（异或）、</a:t>
            </a:r>
            <a:r>
              <a:rPr lang="en-US" altLang="zh-CN" sz="2400" dirty="0"/>
              <a:t>~</a:t>
            </a:r>
            <a:r>
              <a:rPr lang="zh-CN" altLang="zh-CN" sz="2400" dirty="0"/>
              <a:t>（取补）、</a:t>
            </a:r>
            <a:r>
              <a:rPr lang="en-US" altLang="zh-CN" sz="2400" dirty="0"/>
              <a:t>&lt;&lt;</a:t>
            </a:r>
            <a:r>
              <a:rPr lang="zh-CN" altLang="zh-CN" sz="2400" dirty="0"/>
              <a:t>（左移）、</a:t>
            </a:r>
            <a:r>
              <a:rPr lang="en-US" altLang="zh-CN" sz="2400" dirty="0"/>
              <a:t>&gt;&gt;</a:t>
            </a:r>
            <a:r>
              <a:rPr lang="zh-CN" altLang="zh-CN" sz="2400" dirty="0"/>
              <a:t>（右移）。这些位运算符中，除了取补运算符是一元运算符外，其他都是二元运算符。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位运算的操作数可以是整型或其他可以转换为整型的数据类型，不可以是浮点</a:t>
            </a:r>
            <a:r>
              <a:rPr lang="zh-CN" altLang="zh-CN" sz="2400" dirty="0" smtClean="0"/>
              <a:t>型。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2.4 </a:t>
            </a:r>
            <a:r>
              <a:rPr kumimoji="0" lang="zh-CN" altLang="en-US" sz="2900" dirty="0" smtClean="0"/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293564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268413"/>
            <a:ext cx="8424167" cy="5026025"/>
          </a:xfrm>
        </p:spPr>
        <p:txBody>
          <a:bodyPr/>
          <a:lstStyle/>
          <a:p>
            <a:r>
              <a:rPr lang="en-US" altLang="zh-CN" b="1" dirty="0" smtClean="0"/>
              <a:t>2.4.6 </a:t>
            </a:r>
            <a:r>
              <a:rPr lang="zh-CN" altLang="en-US" b="1" dirty="0" smtClean="0"/>
              <a:t>其他运算符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. </a:t>
            </a:r>
            <a:r>
              <a:rPr lang="zh-CN" altLang="zh-CN" sz="2000" dirty="0"/>
              <a:t>条件运算符</a:t>
            </a:r>
          </a:p>
          <a:p>
            <a:pPr marL="0" indent="0">
              <a:buNone/>
            </a:pPr>
            <a:r>
              <a:rPr lang="zh-CN" altLang="zh-CN" sz="2000" dirty="0" smtClean="0"/>
              <a:t>其</a:t>
            </a:r>
            <a:r>
              <a:rPr lang="zh-CN" altLang="zh-CN" sz="2000" dirty="0"/>
              <a:t>使用形式为</a:t>
            </a:r>
            <a:r>
              <a:rPr lang="zh-CN" altLang="zh-CN" sz="2000" dirty="0" smtClean="0"/>
              <a:t>：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&lt;</a:t>
            </a:r>
            <a:r>
              <a:rPr lang="zh-CN" altLang="zh-CN" sz="2000" dirty="0"/>
              <a:t>表达式</a:t>
            </a:r>
            <a:r>
              <a:rPr lang="en-US" altLang="zh-CN" sz="2000" dirty="0"/>
              <a:t>1&gt;?&lt;</a:t>
            </a:r>
            <a:r>
              <a:rPr lang="zh-CN" altLang="zh-CN" sz="2000" dirty="0"/>
              <a:t>表达式</a:t>
            </a:r>
            <a:r>
              <a:rPr lang="en-US" altLang="zh-CN" sz="2000" dirty="0"/>
              <a:t>2&gt;:&lt;</a:t>
            </a:r>
            <a:r>
              <a:rPr lang="zh-CN" altLang="zh-CN" sz="2000" dirty="0"/>
              <a:t>表达式</a:t>
            </a:r>
            <a:r>
              <a:rPr lang="en-US" altLang="zh-CN" sz="2000" dirty="0"/>
              <a:t>3&gt;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r>
              <a:rPr lang="zh-CN" altLang="en-US" sz="2000" dirty="0" smtClean="0"/>
              <a:t>例如：</a:t>
            </a:r>
            <a:r>
              <a:rPr lang="en-US" altLang="zh-CN" sz="2000" dirty="0"/>
              <a:t>x=x&gt;=0?x:-x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typeof</a:t>
            </a:r>
            <a:r>
              <a:rPr lang="zh-CN" altLang="zh-CN" sz="2000" dirty="0"/>
              <a:t>运算符</a:t>
            </a:r>
          </a:p>
          <a:p>
            <a:pPr marL="0" indent="0">
              <a:buNone/>
            </a:pPr>
            <a:r>
              <a:rPr lang="en-US" altLang="zh-CN" sz="2000" dirty="0" err="1"/>
              <a:t>typeof</a:t>
            </a:r>
            <a:r>
              <a:rPr lang="en-US" altLang="zh-CN" sz="2000" dirty="0"/>
              <a:t>()</a:t>
            </a:r>
            <a:r>
              <a:rPr lang="zh-CN" altLang="zh-CN" sz="2000" dirty="0"/>
              <a:t>运算符用于返回</a:t>
            </a:r>
            <a:r>
              <a:rPr lang="en-US" altLang="zh-CN" sz="2000" dirty="0" err="1"/>
              <a:t>System.Type</a:t>
            </a:r>
            <a:r>
              <a:rPr lang="zh-CN" altLang="zh-CN" sz="2000" dirty="0"/>
              <a:t>对象并获取系统原型对象的类型，例如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typeof</a:t>
            </a:r>
            <a:r>
              <a:rPr lang="en-US" altLang="zh-CN" sz="2000" dirty="0"/>
              <a:t>(long)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en-US" altLang="zh-CN" sz="2000" dirty="0" err="1"/>
              <a:t>sizeof</a:t>
            </a:r>
            <a:r>
              <a:rPr lang="zh-CN" altLang="zh-CN" sz="2000" dirty="0"/>
              <a:t>运算符</a:t>
            </a:r>
          </a:p>
          <a:p>
            <a:pPr marL="0" indent="0">
              <a:buNone/>
            </a:pPr>
            <a:r>
              <a:rPr lang="en-US" altLang="zh-CN" sz="2000" dirty="0" err="1"/>
              <a:t>sizeof</a:t>
            </a:r>
            <a:r>
              <a:rPr lang="zh-CN" altLang="zh-CN" sz="2000" dirty="0"/>
              <a:t>运算符用于读取类型并返回类型在内存中所占字节数，例如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sizeof</a:t>
            </a:r>
            <a:r>
              <a:rPr lang="en-US" altLang="zh-CN" sz="2000" dirty="0"/>
              <a:t>(long)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4. new</a:t>
            </a:r>
            <a:r>
              <a:rPr lang="zh-CN" altLang="zh-CN" sz="2000" dirty="0"/>
              <a:t>运算符</a:t>
            </a:r>
          </a:p>
          <a:p>
            <a:pPr marL="0" indent="0">
              <a:buNone/>
            </a:pPr>
            <a:r>
              <a:rPr lang="en-US" altLang="zh-CN" sz="2000" dirty="0"/>
              <a:t>C#</a:t>
            </a:r>
            <a:r>
              <a:rPr lang="zh-CN" altLang="zh-CN" sz="2000" dirty="0"/>
              <a:t>中</a:t>
            </a:r>
            <a:r>
              <a:rPr lang="en-US" altLang="zh-CN" sz="2000" dirty="0"/>
              <a:t>new</a:t>
            </a:r>
            <a:r>
              <a:rPr lang="zh-CN" altLang="zh-CN" sz="2000" dirty="0"/>
              <a:t>运算符用来创建对象和调用构造函数。例如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Form2 </a:t>
            </a:r>
            <a:r>
              <a:rPr lang="en-US" altLang="zh-CN" sz="2000" dirty="0" err="1"/>
              <a:t>frm</a:t>
            </a:r>
            <a:r>
              <a:rPr lang="en-US" altLang="zh-CN" sz="2000" dirty="0"/>
              <a:t>=new Form2();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2.4 </a:t>
            </a:r>
            <a:r>
              <a:rPr kumimoji="0" lang="zh-CN" altLang="en-US" sz="2900" dirty="0" smtClean="0"/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2455756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2.4 </a:t>
            </a:r>
            <a:r>
              <a:rPr kumimoji="0" lang="zh-CN" altLang="en-US" sz="2900" smtClean="0"/>
              <a:t>运算符与表达式</a:t>
            </a:r>
          </a:p>
        </p:txBody>
      </p:sp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323850" y="1485900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marL="0" indent="0" algn="ctr"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dirty="0" smtClean="0">
                <a:latin typeface="Arial" pitchFamily="34" charset="0"/>
              </a:rPr>
              <a:t>运算符的优先级</a:t>
            </a:r>
            <a:endParaRPr lang="zh-CN" altLang="en-US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7" name="燕尾形 16">
            <a:hlinkClick r:id="rId3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67627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692275" y="1497013"/>
            <a:ext cx="5934075" cy="4956175"/>
            <a:chOff x="1692275" y="1497013"/>
            <a:chExt cx="5934075" cy="4956175"/>
          </a:xfrm>
        </p:grpSpPr>
        <p:sp>
          <p:nvSpPr>
            <p:cNvPr id="30725" name="文本框 2"/>
            <p:cNvSpPr txBox="1">
              <a:spLocks noChangeArrowheads="1"/>
            </p:cNvSpPr>
            <p:nvPr/>
          </p:nvSpPr>
          <p:spPr bwMode="auto">
            <a:xfrm>
              <a:off x="1692275" y="4088152"/>
              <a:ext cx="1584321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Times New Roman" pitchFamily="18" charset="0"/>
                </a:rPr>
                <a:t>C#</a:t>
              </a:r>
              <a:r>
                <a:rPr lang="zh-CN" altLang="en-US" sz="2000">
                  <a:latin typeface="Times New Roman" pitchFamily="18" charset="0"/>
                </a:rPr>
                <a:t>数据类型</a:t>
              </a:r>
            </a:p>
          </p:txBody>
        </p:sp>
        <p:sp>
          <p:nvSpPr>
            <p:cNvPr id="30726" name="文本框 2"/>
            <p:cNvSpPr txBox="1">
              <a:spLocks noChangeArrowheads="1"/>
            </p:cNvSpPr>
            <p:nvPr/>
          </p:nvSpPr>
          <p:spPr bwMode="auto">
            <a:xfrm>
              <a:off x="3492589" y="5262960"/>
              <a:ext cx="1350369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引用类型</a:t>
              </a:r>
            </a:p>
          </p:txBody>
        </p:sp>
        <p:sp>
          <p:nvSpPr>
            <p:cNvPr id="30727" name="文本框 2"/>
            <p:cNvSpPr txBox="1">
              <a:spLocks noChangeArrowheads="1"/>
            </p:cNvSpPr>
            <p:nvPr/>
          </p:nvSpPr>
          <p:spPr bwMode="auto">
            <a:xfrm>
              <a:off x="3492589" y="2758305"/>
              <a:ext cx="1082426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值类型</a:t>
              </a:r>
            </a:p>
          </p:txBody>
        </p:sp>
        <p:sp>
          <p:nvSpPr>
            <p:cNvPr id="30728" name="文本框 2"/>
            <p:cNvSpPr txBox="1">
              <a:spLocks noChangeArrowheads="1"/>
            </p:cNvSpPr>
            <p:nvPr/>
          </p:nvSpPr>
          <p:spPr bwMode="auto">
            <a:xfrm>
              <a:off x="6166304" y="1497013"/>
              <a:ext cx="1457008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整数类型</a:t>
              </a:r>
            </a:p>
          </p:txBody>
        </p:sp>
        <p:sp>
          <p:nvSpPr>
            <p:cNvPr id="30729" name="文本框 2"/>
            <p:cNvSpPr txBox="1">
              <a:spLocks noChangeArrowheads="1"/>
            </p:cNvSpPr>
            <p:nvPr/>
          </p:nvSpPr>
          <p:spPr bwMode="auto">
            <a:xfrm>
              <a:off x="6169258" y="1857432"/>
              <a:ext cx="1456047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实数类型</a:t>
              </a:r>
            </a:p>
          </p:txBody>
        </p:sp>
        <p:sp>
          <p:nvSpPr>
            <p:cNvPr id="30730" name="文本框 2"/>
            <p:cNvSpPr txBox="1">
              <a:spLocks noChangeArrowheads="1"/>
            </p:cNvSpPr>
            <p:nvPr/>
          </p:nvSpPr>
          <p:spPr bwMode="auto">
            <a:xfrm>
              <a:off x="6169342" y="2217507"/>
              <a:ext cx="1457008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布尔类型</a:t>
              </a:r>
            </a:p>
          </p:txBody>
        </p:sp>
        <p:sp>
          <p:nvSpPr>
            <p:cNvPr id="30731" name="文本框 2"/>
            <p:cNvSpPr txBox="1">
              <a:spLocks noChangeArrowheads="1"/>
            </p:cNvSpPr>
            <p:nvPr/>
          </p:nvSpPr>
          <p:spPr bwMode="auto">
            <a:xfrm>
              <a:off x="6156504" y="2577581"/>
              <a:ext cx="1456047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字符类型</a:t>
              </a:r>
            </a:p>
          </p:txBody>
        </p:sp>
        <p:sp>
          <p:nvSpPr>
            <p:cNvPr id="30732" name="文本框 2"/>
            <p:cNvSpPr txBox="1">
              <a:spLocks noChangeArrowheads="1"/>
            </p:cNvSpPr>
            <p:nvPr/>
          </p:nvSpPr>
          <p:spPr bwMode="auto">
            <a:xfrm>
              <a:off x="4802356" y="4541037"/>
              <a:ext cx="2166855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类</a:t>
              </a:r>
            </a:p>
          </p:txBody>
        </p:sp>
        <p:sp>
          <p:nvSpPr>
            <p:cNvPr id="30733" name="文本框 2"/>
            <p:cNvSpPr txBox="1">
              <a:spLocks noChangeArrowheads="1"/>
            </p:cNvSpPr>
            <p:nvPr/>
          </p:nvSpPr>
          <p:spPr bwMode="auto">
            <a:xfrm>
              <a:off x="4802356" y="4901112"/>
              <a:ext cx="2166855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30734" name="文本框 2"/>
            <p:cNvSpPr txBox="1">
              <a:spLocks noChangeArrowheads="1"/>
            </p:cNvSpPr>
            <p:nvPr/>
          </p:nvSpPr>
          <p:spPr bwMode="auto">
            <a:xfrm>
              <a:off x="4802356" y="5261187"/>
              <a:ext cx="2166855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委托</a:t>
              </a:r>
            </a:p>
          </p:txBody>
        </p:sp>
        <p:sp>
          <p:nvSpPr>
            <p:cNvPr id="30735" name="文本框 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802356" y="5621262"/>
              <a:ext cx="2166855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数组</a:t>
              </a:r>
            </a:p>
          </p:txBody>
        </p:sp>
        <p:sp>
          <p:nvSpPr>
            <p:cNvPr id="30736" name="文本框 2"/>
            <p:cNvSpPr txBox="1">
              <a:spLocks noChangeArrowheads="1"/>
            </p:cNvSpPr>
            <p:nvPr/>
          </p:nvSpPr>
          <p:spPr bwMode="auto">
            <a:xfrm>
              <a:off x="4716551" y="2089634"/>
              <a:ext cx="1380564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简单类型</a:t>
              </a:r>
            </a:p>
          </p:txBody>
        </p:sp>
        <p:sp>
          <p:nvSpPr>
            <p:cNvPr id="30737" name="文本框 2"/>
            <p:cNvSpPr txBox="1">
              <a:spLocks noChangeArrowheads="1"/>
            </p:cNvSpPr>
            <p:nvPr/>
          </p:nvSpPr>
          <p:spPr bwMode="auto">
            <a:xfrm>
              <a:off x="4716551" y="2780425"/>
              <a:ext cx="1380564" cy="533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结构类型</a:t>
              </a:r>
            </a:p>
          </p:txBody>
        </p:sp>
        <p:sp>
          <p:nvSpPr>
            <p:cNvPr id="30738" name="文本框 2"/>
            <p:cNvSpPr txBox="1">
              <a:spLocks noChangeArrowheads="1"/>
            </p:cNvSpPr>
            <p:nvPr/>
          </p:nvSpPr>
          <p:spPr bwMode="auto">
            <a:xfrm>
              <a:off x="4716550" y="3440927"/>
              <a:ext cx="1325499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枚举类型</a:t>
              </a:r>
            </a:p>
          </p:txBody>
        </p:sp>
        <p:sp>
          <p:nvSpPr>
            <p:cNvPr id="30739" name="文本框 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802356" y="6002392"/>
              <a:ext cx="1822160" cy="45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集合</a:t>
              </a:r>
            </a:p>
          </p:txBody>
        </p:sp>
        <p:sp>
          <p:nvSpPr>
            <p:cNvPr id="30740" name="文本框 2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802356" y="4148709"/>
              <a:ext cx="2377247" cy="420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字符串类型</a:t>
              </a:r>
            </a:p>
          </p:txBody>
        </p:sp>
        <p:sp>
          <p:nvSpPr>
            <p:cNvPr id="32" name="左中括号 31"/>
            <p:cNvSpPr/>
            <p:nvPr/>
          </p:nvSpPr>
          <p:spPr bwMode="auto">
            <a:xfrm>
              <a:off x="3348038" y="2957513"/>
              <a:ext cx="73025" cy="2505075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左中括号 32"/>
            <p:cNvSpPr/>
            <p:nvPr/>
          </p:nvSpPr>
          <p:spPr bwMode="auto">
            <a:xfrm>
              <a:off x="4575175" y="2276475"/>
              <a:ext cx="71438" cy="1382713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左中括号 33"/>
            <p:cNvSpPr/>
            <p:nvPr/>
          </p:nvSpPr>
          <p:spPr bwMode="auto">
            <a:xfrm>
              <a:off x="4760913" y="4335463"/>
              <a:ext cx="46037" cy="1892300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左中括号 34"/>
            <p:cNvSpPr/>
            <p:nvPr/>
          </p:nvSpPr>
          <p:spPr bwMode="auto">
            <a:xfrm>
              <a:off x="6080125" y="1654175"/>
              <a:ext cx="76200" cy="1198563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6" name="燕尾形 35">
            <a:hlinkClick r:id="rId6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2.1 C#</a:t>
            </a:r>
            <a:r>
              <a:rPr kumimoji="0" lang="zh-CN" altLang="en-US" sz="2900" smtClean="0"/>
              <a:t>程序的组成要素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3322638" cy="6477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kumimoji="0"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1.</a:t>
            </a:r>
            <a:r>
              <a:rPr kumimoji="0"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标识符（</a:t>
            </a:r>
            <a:r>
              <a:rPr kumimoji="0"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identifier</a:t>
            </a:r>
            <a:r>
              <a:rPr kumimoji="0"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58317" y="1774825"/>
            <a:ext cx="8229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标识符是用来为程序中出现的各个元素进行标识的名称。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规定，标识符的命名必须遵循以下命名规则：</a:t>
            </a:r>
            <a:endParaRPr lang="zh-CN" altLang="zh-CN" sz="2000" b="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标识符中只能出现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</a:rPr>
              <a:t>字母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（大写或小写）、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</a:rPr>
              <a:t>数字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、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</a:rPr>
              <a:t>下划线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_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），不可以出现其他字符。</a:t>
            </a:r>
            <a:endParaRPr lang="zh-CN" altLang="zh-CN" sz="2000" b="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标识符必须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</a:rPr>
              <a:t>以字母或下划线开头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。</a:t>
            </a:r>
            <a:endParaRPr lang="zh-CN" altLang="zh-CN" sz="2000" b="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说明：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对</a:t>
            </a:r>
            <a:r>
              <a:rPr lang="zh-CN" altLang="en-US" sz="2000" dirty="0">
                <a:solidFill>
                  <a:srgbClr val="CC0099"/>
                </a:solidFill>
                <a:latin typeface="Arial" charset="0"/>
              </a:rPr>
              <a:t>大小写非常敏感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，所以：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abc1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和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Abc1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是两个不同的标识符。</a:t>
            </a:r>
            <a:endParaRPr lang="zh-CN" altLang="zh-CN" sz="20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4870450"/>
            <a:ext cx="41036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关键字（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keyword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4213" y="544512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关键字是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程序语言保留并有特定意义的字符串，每个关键字都有特定的含义。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保留了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77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个关键字。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26" y="1774825"/>
            <a:ext cx="6446838" cy="3168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68313" y="1773238"/>
            <a:ext cx="835183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字符串是由若干个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Unicode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字符组成的字符数组的形式，但在实际使用中，对字符串的使用可以像对基本数据类型那样直接操作。</a:t>
            </a:r>
          </a:p>
        </p:txBody>
      </p:sp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2.5.1 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字符串</a:t>
            </a:r>
            <a:endParaRPr lang="zh-CN" altLang="en-US" sz="2800">
              <a:solidFill>
                <a:srgbClr val="CC66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8313" y="3357563"/>
            <a:ext cx="777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字符串变量的创建使用</a:t>
            </a: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string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定义，例如：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08625" y="2979738"/>
            <a:ext cx="28797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charset="0"/>
              </a:rPr>
              <a:t>string s1, s2;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charset="0"/>
              </a:rPr>
              <a:t>s1 = "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</a:rPr>
              <a:t>你好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</a:rPr>
              <a:t>";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charset="0"/>
              </a:rPr>
              <a:t>string s3 = "Hello";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8313" y="4365625"/>
            <a:ext cx="856773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dirty="0">
                <a:latin typeface="Arial" charset="0"/>
              </a:rPr>
              <a:t>字符串连接运算符 </a:t>
            </a:r>
            <a:r>
              <a:rPr lang="en-US" altLang="zh-CN" sz="2000" dirty="0">
                <a:latin typeface="Arial" charset="0"/>
                <a:cs typeface="Arial" charset="0"/>
              </a:rPr>
              <a:t>"</a:t>
            </a:r>
            <a:r>
              <a:rPr lang="en-US" altLang="zh-CN" sz="2000" dirty="0">
                <a:cs typeface="Arial" charset="0"/>
              </a:rPr>
              <a:t> </a:t>
            </a:r>
            <a:r>
              <a:rPr lang="en-US" altLang="zh-CN" sz="2000" dirty="0">
                <a:latin typeface="Arial" charset="0"/>
                <a:cs typeface="Arial" charset="0"/>
              </a:rPr>
              <a:t>+</a:t>
            </a:r>
            <a:r>
              <a:rPr lang="en-US" altLang="zh-CN" sz="2000" dirty="0">
                <a:cs typeface="Arial" charset="0"/>
              </a:rPr>
              <a:t> </a:t>
            </a:r>
            <a:r>
              <a:rPr lang="en-US" altLang="zh-CN" sz="2000" dirty="0">
                <a:latin typeface="Arial" charset="0"/>
                <a:cs typeface="Arial" charset="0"/>
              </a:rPr>
              <a:t>"</a:t>
            </a:r>
            <a:r>
              <a:rPr lang="en-US" altLang="zh-CN" sz="2000" dirty="0">
                <a:cs typeface="Arial" charset="0"/>
              </a:rPr>
              <a:t> </a:t>
            </a:r>
            <a:r>
              <a:rPr lang="zh-CN" altLang="en-US" sz="2000" dirty="0">
                <a:latin typeface="Arial" charset="0"/>
                <a:cs typeface="Arial" charset="0"/>
              </a:rPr>
              <a:t>：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  <a:cs typeface="Arial" charset="0"/>
              </a:rPr>
              <a:t>连接两个字符串，也可连接字符串和字符型数据</a:t>
            </a:r>
            <a:endParaRPr lang="en-US" altLang="zh-CN" sz="2000" b="0" dirty="0">
              <a:solidFill>
                <a:srgbClr val="0D0D0D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>
                <a:latin typeface="Arial" charset="0"/>
                <a:cs typeface="Arial" charset="0"/>
              </a:rPr>
              <a:t>关系运算符</a:t>
            </a:r>
            <a:r>
              <a:rPr lang="en-US" altLang="zh-CN" sz="2000" dirty="0">
                <a:latin typeface="Arial" charset="0"/>
                <a:cs typeface="Arial" charset="0"/>
              </a:rPr>
              <a:t>" ==</a:t>
            </a:r>
            <a:r>
              <a:rPr lang="en-US" altLang="zh-CN" sz="2000" dirty="0">
                <a:cs typeface="Arial" charset="0"/>
              </a:rPr>
              <a:t> </a:t>
            </a:r>
            <a:r>
              <a:rPr lang="en-US" altLang="zh-CN" sz="2000" dirty="0">
                <a:latin typeface="Arial" charset="0"/>
                <a:cs typeface="Arial" charset="0"/>
              </a:rPr>
              <a:t>"</a:t>
            </a:r>
            <a:r>
              <a:rPr lang="zh-CN" altLang="en-US" sz="2000" dirty="0">
                <a:latin typeface="Arial" charset="0"/>
                <a:cs typeface="Arial" charset="0"/>
              </a:rPr>
              <a:t>和</a:t>
            </a:r>
            <a:r>
              <a:rPr lang="en-US" altLang="zh-CN" sz="2000" dirty="0">
                <a:latin typeface="Arial" charset="0"/>
                <a:cs typeface="Arial" charset="0"/>
              </a:rPr>
              <a:t>"!=</a:t>
            </a:r>
            <a:r>
              <a:rPr lang="en-US" altLang="zh-CN" sz="2000" dirty="0">
                <a:cs typeface="Arial" charset="0"/>
              </a:rPr>
              <a:t> </a:t>
            </a:r>
            <a:r>
              <a:rPr lang="en-US" altLang="zh-CN" sz="2000" dirty="0">
                <a:latin typeface="Arial" charset="0"/>
                <a:cs typeface="Arial" charset="0"/>
              </a:rPr>
              <a:t>"</a:t>
            </a:r>
            <a:r>
              <a:rPr lang="en-US" altLang="zh-CN" sz="2000" dirty="0">
                <a:cs typeface="Arial" charset="0"/>
              </a:rPr>
              <a:t> </a:t>
            </a:r>
            <a:r>
              <a:rPr lang="zh-CN" altLang="en-US" sz="2000" dirty="0">
                <a:latin typeface="Arial" charset="0"/>
                <a:cs typeface="Arial" charset="0"/>
              </a:rPr>
              <a:t>：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  <a:cs typeface="Arial" charset="0"/>
              </a:rPr>
              <a:t>关系运算符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  <a:cs typeface="Arial" charset="0"/>
              </a:rPr>
              <a:t>"=="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  <a:cs typeface="Arial" charset="0"/>
              </a:rPr>
              <a:t>和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  <a:cs typeface="Arial" charset="0"/>
              </a:rPr>
              <a:t>"!="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  <a:cs typeface="Arial" charset="0"/>
              </a:rPr>
              <a:t>例如：</a:t>
            </a:r>
            <a:endParaRPr lang="en-US" altLang="zh-CN" sz="2000" b="0" dirty="0">
              <a:solidFill>
                <a:srgbClr val="0D0D0D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Arial" charset="0"/>
                <a:cs typeface="Arial" charset="0"/>
              </a:rPr>
              <a:t>string  s1= "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你好，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  <a:cs typeface="Arial" charset="0"/>
              </a:rPr>
              <a:t>" +"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北京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  <a:cs typeface="Arial" charset="0"/>
              </a:rPr>
              <a:t>";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Arial" charset="0"/>
                <a:cs typeface="Arial" charset="0"/>
              </a:rPr>
              <a:t>string  s2= "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你好，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  <a:cs typeface="Arial" charset="0"/>
              </a:rPr>
              <a:t>"+’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北’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  <a:cs typeface="Arial" charset="0"/>
              </a:rPr>
              <a:t>+’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京’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b1= s1 != s2;</a:t>
            </a:r>
            <a:endParaRPr lang="zh-CN" altLang="en-US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68313" y="2708275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字符串的定义与赋值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68313" y="3789363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字符串运算符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563" grpId="0"/>
      <p:bldP spid="9" grpId="0"/>
      <p:bldP spid="10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328592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ToString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方法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可以将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zh-CN" altLang="zh-CN" b="1" dirty="0">
                <a:latin typeface="宋体" pitchFamily="2" charset="-122"/>
                <a:ea typeface="宋体" pitchFamily="2" charset="-122"/>
              </a:rPr>
              <a:t>其他数据类型转换为字符串类型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，使用</a:t>
            </a:r>
            <a:r>
              <a:rPr lang="zh-CN" altLang="zh-CN" b="1" dirty="0">
                <a:latin typeface="宋体" pitchFamily="2" charset="-122"/>
                <a:ea typeface="宋体" pitchFamily="2" charset="-122"/>
              </a:rPr>
              <a:t>形式为：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变量</a:t>
            </a:r>
            <a:r>
              <a:rPr lang="zh-CN" altLang="zh-CN" b="1" dirty="0">
                <a:latin typeface="宋体" pitchFamily="2" charset="-122"/>
                <a:ea typeface="宋体" pitchFamily="2" charset="-122"/>
              </a:rPr>
              <a:t>名称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.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ToString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例如：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x=123;</a:t>
            </a:r>
            <a:endParaRPr lang="zh-CN" altLang="zh-CN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string s1=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x.ToString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();</a:t>
            </a:r>
            <a:endParaRPr lang="zh-CN" altLang="zh-CN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字符串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s1</a:t>
            </a:r>
            <a:r>
              <a:rPr lang="zh-CN" altLang="zh-CN" b="1" dirty="0">
                <a:latin typeface="宋体" pitchFamily="2" charset="-122"/>
                <a:ea typeface="宋体" pitchFamily="2" charset="-122"/>
              </a:rPr>
              <a:t>的值为“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123</a:t>
            </a:r>
            <a:r>
              <a:rPr lang="zh-CN" altLang="zh-CN" b="1" dirty="0">
                <a:latin typeface="宋体" pitchFamily="2" charset="-122"/>
                <a:ea typeface="宋体" pitchFamily="2" charset="-122"/>
              </a:rPr>
              <a:t>”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</p:spTree>
    <p:extLst>
      <p:ext uri="{BB962C8B-B14F-4D97-AF65-F5344CB8AC3E}">
        <p14:creationId xmlns:p14="http://schemas.microsoft.com/office/powerpoint/2010/main" val="211683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2.5 </a:t>
            </a:r>
            <a:r>
              <a:rPr kumimoji="0" lang="zh-CN" altLang="en-US" sz="2900" dirty="0" smtClean="0"/>
              <a:t>引用类型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2.5.1 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字符串</a:t>
            </a:r>
            <a:endParaRPr lang="zh-CN" altLang="en-US" sz="2800">
              <a:solidFill>
                <a:srgbClr val="CC66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68313" y="1773238"/>
            <a:ext cx="518380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ea typeface="宋体" pitchFamily="2" charset="-122"/>
              </a:rPr>
              <a:t>4. </a:t>
            </a: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String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类与</a:t>
            </a:r>
            <a:r>
              <a:rPr lang="en-US" altLang="zh-CN" sz="2400" kern="0" dirty="0" err="1" smtClean="0">
                <a:solidFill>
                  <a:srgbClr val="FF0000"/>
                </a:solidFill>
                <a:ea typeface="宋体" pitchFamily="2" charset="-122"/>
              </a:rPr>
              <a:t>StringBuilder</a:t>
            </a:r>
            <a:r>
              <a:rPr lang="zh-CN" altLang="en-US" sz="2400" kern="0" dirty="0">
                <a:solidFill>
                  <a:srgbClr val="FF0000"/>
                </a:solidFill>
                <a:ea typeface="宋体" pitchFamily="2" charset="-122"/>
              </a:rPr>
              <a:t>类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8313" y="2420938"/>
            <a:ext cx="8351837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string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定义的字符串是不可变的字符串，每当重新为字符串变量赋值时，系统会为该字符串变量重新分配内存空间。</a:t>
            </a:r>
            <a:endParaRPr lang="en-US" altLang="zh-CN" sz="2000" b="0" dirty="0">
              <a:solidFill>
                <a:srgbClr val="0D0D0D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当需要频繁修改字符串变量的值时，如何操作才能避免以上情况呢？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C#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提供了</a:t>
            </a:r>
            <a:r>
              <a:rPr lang="en-US" altLang="zh-CN" sz="2000" b="0" dirty="0" err="1">
                <a:solidFill>
                  <a:srgbClr val="0D0D0D"/>
                </a:solidFill>
                <a:latin typeface="Arial" charset="0"/>
              </a:rPr>
              <a:t>StringBuilder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类。</a:t>
            </a:r>
            <a:r>
              <a:rPr lang="en-US" altLang="zh-CN" sz="2000" b="0" dirty="0" err="1">
                <a:solidFill>
                  <a:srgbClr val="0D0D0D"/>
                </a:solidFill>
                <a:latin typeface="Arial" charset="0"/>
              </a:rPr>
              <a:t>StringBuilder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类可以创建可变字符串对象，可变字符串对象允许程序员对字符串进行动态修改。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6413" y="4797425"/>
            <a:ext cx="327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>
                <a:latin typeface="Arial" charset="0"/>
              </a:rPr>
              <a:t>声明</a:t>
            </a:r>
            <a:r>
              <a:rPr lang="en-US" altLang="zh-CN" sz="2000">
                <a:latin typeface="Arial" charset="0"/>
              </a:rPr>
              <a:t>StringBuilder</a:t>
            </a:r>
            <a:r>
              <a:rPr lang="zh-CN" altLang="en-US" sz="2000">
                <a:latin typeface="Arial" charset="0"/>
              </a:rPr>
              <a:t>对象</a:t>
            </a:r>
            <a:endParaRPr lang="en-US" altLang="zh-CN" sz="2000"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>
                <a:latin typeface="Arial" charset="0"/>
              </a:rPr>
              <a:t>追加操作</a:t>
            </a:r>
            <a:r>
              <a:rPr lang="en-US" altLang="zh-CN" sz="2000">
                <a:latin typeface="Arial" charset="0"/>
              </a:rPr>
              <a:t>Append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>
                <a:latin typeface="Arial" charset="0"/>
              </a:rPr>
              <a:t>插入操作</a:t>
            </a:r>
            <a:r>
              <a:rPr lang="en-US" altLang="zh-CN" sz="2000">
                <a:latin typeface="Arial" charset="0"/>
              </a:rPr>
              <a:t>Insert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>
                <a:latin typeface="Arial" charset="0"/>
              </a:rPr>
              <a:t>删除操作</a:t>
            </a:r>
            <a:r>
              <a:rPr lang="en-US" altLang="zh-CN" sz="2000">
                <a:latin typeface="Arial" charset="0"/>
              </a:rPr>
              <a:t>Remove</a:t>
            </a:r>
            <a:endParaRPr lang="zh-CN" altLang="en-US" sz="20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79838" y="4919663"/>
            <a:ext cx="52562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7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zh-CN" sz="1700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s1 = </a:t>
            </a:r>
            <a:r>
              <a:rPr lang="en-US" altLang="zh-CN" sz="1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1700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7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zh-CN" sz="1700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700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79838" y="5307013"/>
            <a:ext cx="49688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700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s1.Append</a:t>
            </a:r>
            <a:r>
              <a:rPr lang="en-US" altLang="zh-CN" sz="1700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1700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你们</a:t>
            </a:r>
            <a:r>
              <a:rPr lang="zh-CN" altLang="en-US" sz="1700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好</a:t>
            </a:r>
            <a:r>
              <a:rPr lang="en-US" altLang="zh-CN" sz="1700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9838" y="5738813"/>
            <a:ext cx="4968875" cy="354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s1.Insert(0,"</a:t>
            </a:r>
            <a:r>
              <a:rPr lang="zh-CN" altLang="en-US" sz="170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同学</a:t>
            </a:r>
            <a:r>
              <a:rPr lang="en-US" altLang="zh-CN" sz="170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9838" y="6170613"/>
            <a:ext cx="5256212" cy="354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s1.Remove(4,1);</a:t>
            </a:r>
          </a:p>
        </p:txBody>
      </p:sp>
      <p:sp>
        <p:nvSpPr>
          <p:cNvPr id="11" name="燕尾形 10">
            <a:hlinkClick r:id="rId3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4" grpId="0" build="p"/>
      <p:bldP spid="5" grpId="0"/>
      <p:bldP spid="15" grpId="0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类的常用方法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zh-CN" dirty="0"/>
              <a:t>字符串检索方法</a:t>
            </a:r>
            <a:r>
              <a:rPr lang="en-US" altLang="zh-CN" dirty="0" err="1" smtClean="0"/>
              <a:t>IndexOf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zh-CN" dirty="0"/>
              <a:t>字符串截取方法</a:t>
            </a:r>
            <a:r>
              <a:rPr lang="en-US" altLang="zh-CN" dirty="0"/>
              <a:t>Substring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zh-CN" dirty="0"/>
              <a:t>删除字符串</a:t>
            </a:r>
            <a:r>
              <a:rPr lang="en-US" altLang="zh-CN" dirty="0" smtClean="0"/>
              <a:t>Remove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(4) </a:t>
            </a:r>
            <a:r>
              <a:rPr lang="zh-CN" altLang="zh-CN" dirty="0"/>
              <a:t>插入字符串</a:t>
            </a:r>
            <a:r>
              <a:rPr lang="en-US" altLang="zh-CN" dirty="0" smtClean="0"/>
              <a:t>Insert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(5) </a:t>
            </a:r>
            <a:r>
              <a:rPr lang="zh-CN" altLang="zh-CN" dirty="0"/>
              <a:t>替换字符串</a:t>
            </a:r>
            <a:r>
              <a:rPr lang="en-US" altLang="zh-CN" dirty="0" smtClean="0"/>
              <a:t>Replace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(6) </a:t>
            </a:r>
            <a:r>
              <a:rPr lang="zh-CN" altLang="zh-CN" dirty="0"/>
              <a:t>转换大小写</a:t>
            </a:r>
            <a:r>
              <a:rPr lang="en-US" altLang="zh-CN" dirty="0" err="1"/>
              <a:t>ToLower</a:t>
            </a:r>
            <a:r>
              <a:rPr lang="zh-CN" altLang="zh-CN" dirty="0"/>
              <a:t>和</a:t>
            </a:r>
            <a:r>
              <a:rPr lang="en-US" altLang="zh-CN" dirty="0" err="1" smtClean="0"/>
              <a:t>ToUpper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(7) </a:t>
            </a:r>
            <a:r>
              <a:rPr lang="zh-CN" altLang="zh-CN" dirty="0"/>
              <a:t>将字符串转换为字符数组</a:t>
            </a:r>
            <a:r>
              <a:rPr lang="en-US" altLang="zh-CN" dirty="0" err="1" smtClean="0"/>
              <a:t>ToCharArray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2.5 </a:t>
            </a:r>
            <a:r>
              <a:rPr kumimoji="0" lang="zh-CN" altLang="en-US" sz="2900" dirty="0" smtClean="0"/>
              <a:t>引用类型</a:t>
            </a:r>
          </a:p>
        </p:txBody>
      </p:sp>
    </p:spTree>
    <p:extLst>
      <p:ext uri="{BB962C8B-B14F-4D97-AF65-F5344CB8AC3E}">
        <p14:creationId xmlns:p14="http://schemas.microsoft.com/office/powerpoint/2010/main" val="355774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类的常用方法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(1) </a:t>
            </a:r>
            <a:r>
              <a:rPr lang="zh-CN" altLang="en-US" dirty="0" smtClean="0"/>
              <a:t>追加操作</a:t>
            </a:r>
            <a:r>
              <a:rPr lang="en-US" altLang="zh-CN" dirty="0" smtClean="0"/>
              <a:t>Append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(2) </a:t>
            </a:r>
            <a:r>
              <a:rPr lang="zh-CN" altLang="en-US" dirty="0" smtClean="0"/>
              <a:t>插入操作</a:t>
            </a:r>
            <a:r>
              <a:rPr lang="en-US" altLang="zh-CN" dirty="0" smtClean="0"/>
              <a:t>Insert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(3) </a:t>
            </a:r>
            <a:r>
              <a:rPr lang="zh-CN" altLang="en-US" dirty="0" smtClean="0"/>
              <a:t>删除操作</a:t>
            </a:r>
            <a:r>
              <a:rPr lang="en-US" altLang="zh-CN" dirty="0" smtClean="0"/>
              <a:t>Remove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2.5 </a:t>
            </a:r>
            <a:r>
              <a:rPr kumimoji="0" lang="zh-CN" altLang="en-US" sz="2900" dirty="0" smtClean="0"/>
              <a:t>引用类型</a:t>
            </a:r>
          </a:p>
        </p:txBody>
      </p:sp>
    </p:spTree>
    <p:extLst>
      <p:ext uri="{BB962C8B-B14F-4D97-AF65-F5344CB8AC3E}">
        <p14:creationId xmlns:p14="http://schemas.microsoft.com/office/powerpoint/2010/main" val="1332133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2.5.2 </a:t>
            </a:r>
            <a:r>
              <a:rPr lang="zh-CN" altLang="en-US" sz="2800" dirty="0" smtClean="0">
                <a:latin typeface="Arial" pitchFamily="34" charset="0"/>
              </a:rPr>
              <a:t>类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8313" y="1773238"/>
            <a:ext cx="9144247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zh-CN" sz="2400" dirty="0"/>
              <a:t>类是面向对象程序设计语言编程的基本单位，类是包含了数据成员、方法成员、嵌套类型的</a:t>
            </a:r>
            <a:r>
              <a:rPr lang="zh-CN" altLang="zh-CN" sz="2400" dirty="0" smtClean="0"/>
              <a:t>数据结构</a:t>
            </a:r>
            <a:endParaRPr lang="en-US" altLang="zh-CN" sz="2400" dirty="0" smtClean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dirty="0"/>
              <a:t>C#</a:t>
            </a:r>
            <a:r>
              <a:rPr lang="zh-CN" altLang="zh-CN" sz="2400" dirty="0"/>
              <a:t>中类用关键字</a:t>
            </a:r>
            <a:r>
              <a:rPr lang="en-US" altLang="zh-CN" sz="2400" dirty="0"/>
              <a:t>class</a:t>
            </a:r>
            <a:r>
              <a:rPr lang="zh-CN" altLang="zh-CN" sz="2400" dirty="0" smtClean="0"/>
              <a:t>声明</a:t>
            </a:r>
            <a:endParaRPr lang="en-US" altLang="zh-CN" sz="2400" dirty="0" smtClean="0"/>
          </a:p>
          <a:p>
            <a:r>
              <a:rPr lang="en-US" altLang="zh-CN" sz="2000" dirty="0"/>
              <a:t>public class Student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score;</a:t>
            </a:r>
            <a:endParaRPr lang="zh-CN" altLang="zh-CN" sz="2000" dirty="0"/>
          </a:p>
          <a:p>
            <a:pPr lvl="1"/>
            <a:r>
              <a:rPr lang="en-US" altLang="zh-CN" sz="2000" dirty="0"/>
              <a:t>public void Output()</a:t>
            </a:r>
            <a:endParaRPr lang="zh-CN" altLang="zh-CN" sz="2000" dirty="0"/>
          </a:p>
          <a:p>
            <a:pPr lvl="1"/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Console.WriteLine</a:t>
            </a:r>
            <a:r>
              <a:rPr lang="en-US" altLang="zh-CN" sz="2000" dirty="0"/>
              <a:t>("{0},{1},{2}",</a:t>
            </a:r>
            <a:r>
              <a:rPr lang="en-US" altLang="zh-CN" sz="2000" dirty="0" err="1"/>
              <a:t>sno,sname,score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lvl="1"/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2.5.3</a:t>
            </a:r>
            <a:r>
              <a:rPr lang="zh-CN" altLang="en-US" sz="2800" dirty="0" smtClean="0">
                <a:latin typeface="Arial" pitchFamily="34" charset="0"/>
              </a:rPr>
              <a:t> 接口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" y="1773238"/>
            <a:ext cx="8964487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/>
              <a:t>C</a:t>
            </a:r>
            <a:r>
              <a:rPr lang="en-US" altLang="zh-CN" sz="2400" dirty="0"/>
              <a:t>#</a:t>
            </a:r>
            <a:r>
              <a:rPr lang="zh-CN" altLang="zh-CN" sz="2400" dirty="0"/>
              <a:t>中类只支持单继承，但接口可以实现多重继承的功能。</a:t>
            </a:r>
          </a:p>
          <a:p>
            <a:r>
              <a:rPr lang="zh-CN" altLang="zh-CN" sz="2400" dirty="0"/>
              <a:t>接口中只能声明抽象对象，而没有具体的实现</a:t>
            </a:r>
            <a:r>
              <a:rPr lang="zh-CN" altLang="zh-CN" sz="2400" dirty="0" smtClean="0"/>
              <a:t>代码。</a:t>
            </a:r>
            <a:r>
              <a:rPr lang="zh-CN" altLang="zh-CN" sz="2400" dirty="0"/>
              <a:t>实现接口的类或结构要与接口的定义严格一致。接口声明不包括数据成员，只能包含方法、属性、事件、索引等成员。</a:t>
            </a:r>
          </a:p>
          <a:p>
            <a:r>
              <a:rPr lang="zh-CN" altLang="zh-CN" sz="2400" dirty="0"/>
              <a:t>接口定义形式如下：</a:t>
            </a:r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zh-CN" altLang="zh-CN" sz="2400" dirty="0"/>
              <a:t>修饰符</a:t>
            </a:r>
            <a:r>
              <a:rPr lang="en-US" altLang="zh-CN" sz="2400" dirty="0"/>
              <a:t>  interface </a:t>
            </a:r>
            <a:r>
              <a:rPr lang="zh-CN" altLang="zh-CN" sz="2400" dirty="0"/>
              <a:t>接口名称：继承的接口列表</a:t>
            </a:r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接口内容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7312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2.5.4</a:t>
            </a:r>
            <a:r>
              <a:rPr lang="zh-CN" altLang="en-US" sz="2800" dirty="0" smtClean="0">
                <a:latin typeface="Arial" pitchFamily="34" charset="0"/>
              </a:rPr>
              <a:t> 委托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" y="1773238"/>
            <a:ext cx="8964487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r>
              <a:rPr lang="zh-CN" altLang="zh-CN" sz="2400" dirty="0"/>
              <a:t>委托（</a:t>
            </a:r>
            <a:r>
              <a:rPr lang="en-US" altLang="zh-CN" sz="2400" dirty="0"/>
              <a:t>delegate</a:t>
            </a:r>
            <a:r>
              <a:rPr lang="zh-CN" altLang="zh-CN" sz="2400" dirty="0"/>
              <a:t>）类似于</a:t>
            </a:r>
            <a:r>
              <a:rPr lang="en-US" altLang="zh-CN" sz="2400" dirty="0"/>
              <a:t>C</a:t>
            </a:r>
            <a:r>
              <a:rPr lang="zh-CN" altLang="zh-CN" sz="2400" dirty="0"/>
              <a:t>语言中的函数指针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zh-CN" altLang="zh-CN" sz="2400" dirty="0" smtClean="0"/>
              <a:t>委托</a:t>
            </a:r>
            <a:r>
              <a:rPr lang="zh-CN" altLang="zh-CN" sz="2400" dirty="0"/>
              <a:t>是完全面向对象的，它把对象实例和方法进行了封装，因此委托是安全的。</a:t>
            </a:r>
          </a:p>
          <a:p>
            <a:r>
              <a:rPr lang="zh-CN" altLang="zh-CN" sz="2400" dirty="0"/>
              <a:t>委托可以看做特殊的类，所以委托的定义可以像普通类那样放在同样的位置。委托也必须先定义后使用。类的实例叫做对象，而委托的实例就称为委托实例。</a:t>
            </a:r>
          </a:p>
          <a:p>
            <a:r>
              <a:rPr lang="zh-CN" altLang="zh-CN" sz="2400" dirty="0"/>
              <a:t>委托的定义形式如下：</a:t>
            </a:r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delegate </a:t>
            </a:r>
            <a:r>
              <a:rPr lang="zh-CN" altLang="zh-CN" sz="2400" dirty="0"/>
              <a:t>返回值类型 委托名称（方法参数列表）</a:t>
            </a:r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9597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2.5.5 </a:t>
            </a:r>
            <a:r>
              <a:rPr lang="zh-CN" altLang="en-US" sz="2800" dirty="0" smtClean="0">
                <a:latin typeface="Arial" pitchFamily="34" charset="0"/>
              </a:rPr>
              <a:t>数组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93857" y="2348880"/>
            <a:ext cx="83518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数组是一系列相同类型的数据的集合，数组中的数据称为数组元素。所有元素共用一个名字，用下标来区别数组中的每一个元素。数组下标从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0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开始计数，具有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n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个元素的数组其下标范围为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0~n-1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2.5.5 </a:t>
            </a:r>
            <a:r>
              <a:rPr lang="zh-CN" altLang="en-US" sz="2800" dirty="0" smtClean="0">
                <a:latin typeface="Arial" pitchFamily="34" charset="0"/>
              </a:rPr>
              <a:t>数组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35844" name="内容占位符 2"/>
          <p:cNvSpPr txBox="1">
            <a:spLocks/>
          </p:cNvSpPr>
          <p:nvPr/>
        </p:nvSpPr>
        <p:spPr bwMode="auto">
          <a:xfrm>
            <a:off x="468313" y="17732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数组的声明</a:t>
            </a:r>
          </a:p>
        </p:txBody>
      </p:sp>
      <p:sp>
        <p:nvSpPr>
          <p:cNvPr id="35845" name="内容占位符 2"/>
          <p:cNvSpPr txBox="1">
            <a:spLocks/>
          </p:cNvSpPr>
          <p:nvPr/>
        </p:nvSpPr>
        <p:spPr bwMode="auto">
          <a:xfrm>
            <a:off x="468313" y="2276475"/>
            <a:ext cx="83518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中数组的声明使用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new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运算符实现。一维数组的声明格式如下：</a:t>
            </a: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数组类型</a:t>
            </a: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[ ] 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数组名</a:t>
            </a: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=new 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数组类型</a:t>
            </a: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[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数组长度</a:t>
            </a: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];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68313" y="3213100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数组的初始化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68313" y="3716338"/>
            <a:ext cx="835183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在定义数组的同时为数组元素赋值，称为数组的初始化。格式如下：</a:t>
            </a: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dirty="0">
                <a:solidFill>
                  <a:srgbClr val="7030A0"/>
                </a:solidFill>
                <a:latin typeface="Arial" charset="0"/>
              </a:rPr>
              <a:t>数组类型</a:t>
            </a: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[ ] </a:t>
            </a:r>
            <a:r>
              <a:rPr lang="zh-CN" altLang="en-US" sz="2000" dirty="0">
                <a:solidFill>
                  <a:srgbClr val="7030A0"/>
                </a:solidFill>
                <a:latin typeface="Arial" charset="0"/>
              </a:rPr>
              <a:t>数组名</a:t>
            </a: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=new </a:t>
            </a:r>
            <a:r>
              <a:rPr lang="zh-CN" altLang="en-US" sz="2000" dirty="0">
                <a:solidFill>
                  <a:srgbClr val="7030A0"/>
                </a:solidFill>
                <a:latin typeface="Arial" charset="0"/>
              </a:rPr>
              <a:t>数组类型</a:t>
            </a: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[</a:t>
            </a:r>
            <a:r>
              <a:rPr lang="zh-CN" altLang="en-US" sz="2000" dirty="0">
                <a:solidFill>
                  <a:srgbClr val="7030A0"/>
                </a:solidFill>
                <a:latin typeface="Arial" charset="0"/>
              </a:rPr>
              <a:t>数组长度</a:t>
            </a: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]</a:t>
            </a:r>
            <a:r>
              <a:rPr lang="en-US" altLang="zh-CN" sz="2000" dirty="0">
                <a:solidFill>
                  <a:srgbClr val="FF33CC"/>
                </a:solidFill>
                <a:latin typeface="Arial" charset="0"/>
              </a:rPr>
              <a:t>{</a:t>
            </a:r>
            <a:r>
              <a:rPr lang="zh-CN" altLang="en-US" sz="2000" dirty="0">
                <a:solidFill>
                  <a:srgbClr val="FF33CC"/>
                </a:solidFill>
                <a:latin typeface="Arial" charset="0"/>
              </a:rPr>
              <a:t>数组元素初值列表</a:t>
            </a:r>
            <a:r>
              <a:rPr lang="en-US" altLang="zh-CN" sz="2000" dirty="0">
                <a:solidFill>
                  <a:srgbClr val="FF33CC"/>
                </a:solidFill>
                <a:latin typeface="Arial" charset="0"/>
              </a:rPr>
              <a:t>}</a:t>
            </a: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;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00113" y="4675188"/>
            <a:ext cx="561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 a1 = new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[5]{1,2,3,4,5};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208463" y="5037138"/>
            <a:ext cx="1800225" cy="0"/>
          </a:xfrm>
          <a:prstGeom prst="line">
            <a:avLst/>
          </a:prstGeom>
          <a:ln w="285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8688" y="4652963"/>
            <a:ext cx="2808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99"/>
                </a:solidFill>
              </a:rPr>
              <a:t>初始值的数目必须与数组大小完全匹配</a:t>
            </a:r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68313" y="5157788"/>
            <a:ext cx="8351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可以在定义数组时不指定数组的大小，系统会自动判断初值的数目作为数组的长度。</a:t>
            </a:r>
            <a:endParaRPr lang="en-US" altLang="zh-CN" sz="200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4075" y="5649913"/>
            <a:ext cx="561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 a1 = new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[]{1,2,3,4,5};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468313" y="6254750"/>
            <a:ext cx="47513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多维数组初始化的方式与一维数组相似。</a:t>
            </a:r>
            <a:endParaRPr lang="en-US" altLang="zh-CN" sz="200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124075" y="5981700"/>
            <a:ext cx="675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int[,] a2 = new int[2,3]{{1,2,3},{4,5,6}};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9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2.1 C#</a:t>
            </a:r>
            <a:r>
              <a:rPr kumimoji="0" lang="zh-CN" altLang="en-US" sz="2900" smtClean="0"/>
              <a:t>程序的组成要素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3322638" cy="6477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kumimoji="0"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3.</a:t>
            </a:r>
            <a:r>
              <a:rPr kumimoji="0"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语句</a:t>
            </a:r>
            <a:endParaRPr kumimoji="0" lang="en-US" altLang="zh-CN" sz="2000" b="1" smtClean="0">
              <a:ea typeface="宋体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4213" y="1771650"/>
            <a:ext cx="82296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语句是程序的基本单位，是执行某种操作的命令。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规定每一条语句的结尾以分号“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;”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结束，一条语句可以写在多行，也可以在一行中书写多行语句。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30686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4.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注释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4213" y="3644900"/>
            <a:ext cx="822960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中添加注释的方法有三种：</a:t>
            </a:r>
            <a:endParaRPr lang="zh-CN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>
                <a:solidFill>
                  <a:srgbClr val="C47500"/>
                </a:solidFill>
                <a:latin typeface="Arial" charset="0"/>
              </a:rPr>
              <a:t>单行注释：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以“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//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”引导，该行后面的内容全部为注释部分。</a:t>
            </a:r>
            <a:endParaRPr lang="zh-CN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>
                <a:solidFill>
                  <a:srgbClr val="C47500"/>
                </a:solidFill>
                <a:latin typeface="Arial" charset="0"/>
              </a:rPr>
              <a:t>多行注释：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以“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/*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”开始，“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*/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”结束，可跨越多行，中间部分全部为注释内容。</a:t>
            </a:r>
            <a:endParaRPr lang="en-US" altLang="zh-CN" sz="20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zh-CN" altLang="en-US" sz="2000">
                <a:solidFill>
                  <a:srgbClr val="C47500"/>
                </a:solidFill>
                <a:latin typeface="Arial" charset="0"/>
              </a:rPr>
              <a:t>文档注释：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以“</a:t>
            </a: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///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”符号开头，在一般情况下，编译器也会忽略他们，但可以通过配置相关工具，在编译项目时，提取注释后面的文本，创建一个特殊格式的文本文件，该文件可用于创建文档说明书。</a:t>
            </a:r>
            <a:endParaRPr lang="zh-CN" altLang="zh-CN" sz="2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4140200" y="2901950"/>
            <a:ext cx="4679950" cy="792163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smtClean="0">
                <a:solidFill>
                  <a:srgbClr val="163E6A"/>
                </a:solidFill>
                <a:latin typeface="宋体" pitchFamily="2" charset="-122"/>
              </a:rPr>
              <a:t>程序中的注释并不是可有可无的，建议初学程序设计的读者养成良好的注释习惯</a:t>
            </a:r>
            <a:endParaRPr lang="zh-CN" altLang="en-US" sz="1800" smtClean="0">
              <a:solidFill>
                <a:srgbClr val="163E6A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/>
      <p:bldP spid="5" grpId="0"/>
      <p:bldP spid="6" grpId="0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2.5.5 </a:t>
            </a:r>
            <a:r>
              <a:rPr lang="zh-CN" altLang="en-US" sz="2800" dirty="0" smtClean="0">
                <a:latin typeface="Arial" pitchFamily="34" charset="0"/>
              </a:rPr>
              <a:t>数组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37896" name="内容占位符 2"/>
          <p:cNvSpPr txBox="1">
            <a:spLocks/>
          </p:cNvSpPr>
          <p:nvPr/>
        </p:nvSpPr>
        <p:spPr bwMode="auto">
          <a:xfrm>
            <a:off x="530702" y="2204864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3. 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</a:rPr>
              <a:t>访问数组元素</a:t>
            </a:r>
          </a:p>
        </p:txBody>
      </p:sp>
      <p:sp>
        <p:nvSpPr>
          <p:cNvPr id="35849" name="内容占位符 2"/>
          <p:cNvSpPr txBox="1">
            <a:spLocks/>
          </p:cNvSpPr>
          <p:nvPr/>
        </p:nvSpPr>
        <p:spPr bwMode="auto">
          <a:xfrm>
            <a:off x="664418" y="3018789"/>
            <a:ext cx="835183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zh-CN" altLang="en-US" sz="2000" dirty="0" smtClean="0">
                <a:solidFill>
                  <a:srgbClr val="7030A0"/>
                </a:solidFill>
                <a:latin typeface="Arial" pitchFamily="34" charset="0"/>
              </a:rPr>
              <a:t>数组名</a:t>
            </a:r>
            <a:r>
              <a:rPr lang="en-US" altLang="zh-CN" sz="2000" dirty="0" smtClean="0">
                <a:solidFill>
                  <a:srgbClr val="7030A0"/>
                </a:solidFill>
                <a:latin typeface="Arial" pitchFamily="34" charset="0"/>
              </a:rPr>
              <a:t>[</a:t>
            </a:r>
            <a:r>
              <a:rPr lang="zh-CN" altLang="en-US" sz="2000" dirty="0" smtClean="0">
                <a:solidFill>
                  <a:srgbClr val="7030A0"/>
                </a:solidFill>
                <a:latin typeface="Arial" pitchFamily="34" charset="0"/>
              </a:rPr>
              <a:t>数组下标</a:t>
            </a:r>
            <a:r>
              <a:rPr lang="en-US" altLang="zh-CN" sz="2000" dirty="0" smtClean="0">
                <a:solidFill>
                  <a:srgbClr val="7030A0"/>
                </a:solidFill>
                <a:latin typeface="Arial" pitchFamily="34" charset="0"/>
              </a:rPr>
              <a:t>]</a:t>
            </a:r>
          </a:p>
        </p:txBody>
      </p:sp>
      <p:sp>
        <p:nvSpPr>
          <p:cNvPr id="37898" name="TextBox 2"/>
          <p:cNvSpPr txBox="1">
            <a:spLocks noChangeArrowheads="1"/>
          </p:cNvSpPr>
          <p:nvPr/>
        </p:nvSpPr>
        <p:spPr bwMode="auto">
          <a:xfrm>
            <a:off x="4062989" y="2969894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下标的取值范围在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0~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数组个数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-1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之间</a:t>
            </a:r>
          </a:p>
        </p:txBody>
      </p:sp>
      <p:grpSp>
        <p:nvGrpSpPr>
          <p:cNvPr id="37899" name="组合 19"/>
          <p:cNvGrpSpPr>
            <a:grpSpLocks/>
          </p:cNvGrpSpPr>
          <p:nvPr/>
        </p:nvGrpSpPr>
        <p:grpSpPr bwMode="auto">
          <a:xfrm>
            <a:off x="2707720" y="3088639"/>
            <a:ext cx="1627187" cy="200025"/>
            <a:chOff x="1331640" y="5351989"/>
            <a:chExt cx="1627609" cy="200055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640" y="5552044"/>
              <a:ext cx="1276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08321" y="5351989"/>
              <a:ext cx="0" cy="2000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598794" y="5351989"/>
              <a:ext cx="36045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425689" y="4161692"/>
            <a:ext cx="3095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4. 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</a:rPr>
              <a:t>数组的属性和方法</a:t>
            </a:r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3547210" y="4223049"/>
            <a:ext cx="5188426" cy="263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zh-CN" altLang="en-US" sz="2000" dirty="0" smtClean="0">
                <a:solidFill>
                  <a:srgbClr val="7030A0"/>
                </a:solidFill>
                <a:latin typeface="Arial" pitchFamily="34" charset="0"/>
              </a:rPr>
              <a:t>属性：</a:t>
            </a:r>
            <a:r>
              <a:rPr lang="en-US" altLang="zh-CN" sz="2000" dirty="0" smtClean="0">
                <a:solidFill>
                  <a:srgbClr val="7030A0"/>
                </a:solidFill>
                <a:latin typeface="Arial" pitchFamily="34" charset="0"/>
              </a:rPr>
              <a:t>Length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000" dirty="0" err="1" smtClean="0">
                <a:solidFill>
                  <a:srgbClr val="7030A0"/>
                </a:solidFill>
                <a:latin typeface="Arial" pitchFamily="34" charset="0"/>
              </a:rPr>
              <a:t>Arrary</a:t>
            </a:r>
            <a:r>
              <a:rPr lang="zh-CN" altLang="en-US" sz="2000" dirty="0" smtClean="0">
                <a:solidFill>
                  <a:srgbClr val="7030A0"/>
                </a:solidFill>
                <a:latin typeface="Arial" pitchFamily="34" charset="0"/>
              </a:rPr>
              <a:t>类的静态方法</a:t>
            </a:r>
            <a:r>
              <a:rPr lang="zh-CN" altLang="en-US" sz="2000" dirty="0" smtClean="0">
                <a:solidFill>
                  <a:srgbClr val="7030A0"/>
                </a:solidFill>
                <a:latin typeface="Arial" pitchFamily="34" charset="0"/>
              </a:rPr>
              <a:t>：</a:t>
            </a:r>
            <a:endParaRPr lang="en-US" altLang="zh-CN" sz="2000" dirty="0" smtClean="0">
              <a:solidFill>
                <a:srgbClr val="7030A0"/>
              </a:solidFill>
              <a:latin typeface="Arial" pitchFamily="34" charset="0"/>
            </a:endParaRPr>
          </a:p>
          <a:p>
            <a:pPr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000" dirty="0" smtClean="0">
                <a:solidFill>
                  <a:srgbClr val="7030A0"/>
                </a:solidFill>
                <a:latin typeface="Arial" pitchFamily="34" charset="0"/>
              </a:rPr>
              <a:t>Sort   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000" dirty="0" smtClean="0">
                <a:solidFill>
                  <a:srgbClr val="7030A0"/>
                </a:solidFill>
                <a:latin typeface="Arial" pitchFamily="34" charset="0"/>
              </a:rPr>
              <a:t>Copy 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000" dirty="0" smtClean="0"/>
              <a:t>Reverse 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Clear</a:t>
            </a:r>
            <a:endParaRPr lang="en-US" altLang="zh-CN" sz="2000" dirty="0" smtClean="0">
              <a:solidFill>
                <a:srgbClr val="7030A0"/>
              </a:solidFill>
              <a:latin typeface="Arial" pitchFamily="34" charset="0"/>
            </a:endParaRPr>
          </a:p>
        </p:txBody>
      </p:sp>
      <p:sp>
        <p:nvSpPr>
          <p:cNvPr id="19" name="燕尾形 18">
            <a:hlinkClick r:id="rId3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2.5.6 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集合</a:t>
            </a:r>
            <a:endParaRPr lang="zh-CN" altLang="en-US" sz="2800">
              <a:solidFill>
                <a:srgbClr val="CC66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2060575"/>
            <a:ext cx="8351837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集合是通过高度结构化的方式存储任意对象的类。</a:t>
            </a:r>
            <a:endParaRPr lang="en-US" altLang="zh-CN" sz="2000" b="0" dirty="0">
              <a:solidFill>
                <a:srgbClr val="0D0D0D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集合和数组一样，也通过索引访问集合成员，但集合的大小是可以动态调整的，即在运行时添加或删除集合元素。</a:t>
            </a:r>
            <a:endParaRPr lang="en-US" altLang="zh-CN" sz="2000" b="0" dirty="0">
              <a:solidFill>
                <a:srgbClr val="0D0D0D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C#</a:t>
            </a:r>
            <a:r>
              <a:rPr lang="zh-CN" altLang="en-US" sz="2000" dirty="0">
                <a:solidFill>
                  <a:srgbClr val="7030A0"/>
                </a:solidFill>
                <a:latin typeface="Arial" charset="0"/>
              </a:rPr>
              <a:t>中常见的集合类有：</a:t>
            </a:r>
            <a:endParaRPr lang="en-US" altLang="zh-CN" sz="2000" dirty="0">
              <a:solidFill>
                <a:srgbClr val="7030A0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 dirty="0">
                <a:latin typeface="Arial" charset="0"/>
              </a:rPr>
              <a:t>数组（</a:t>
            </a:r>
            <a:r>
              <a:rPr lang="en-US" altLang="zh-CN" sz="2000" b="0" dirty="0">
                <a:latin typeface="Arial" charset="0"/>
              </a:rPr>
              <a:t>Array</a:t>
            </a:r>
            <a:r>
              <a:rPr lang="zh-CN" altLang="en-US" sz="2000" b="0" dirty="0">
                <a:latin typeface="Arial" charset="0"/>
              </a:rPr>
              <a:t>）             列表（</a:t>
            </a:r>
            <a:r>
              <a:rPr lang="en-US" altLang="zh-CN" sz="2000" b="0" dirty="0">
                <a:latin typeface="Arial" charset="0"/>
              </a:rPr>
              <a:t>List</a:t>
            </a:r>
            <a:r>
              <a:rPr lang="zh-CN" altLang="en-US" sz="2000" b="0" dirty="0">
                <a:latin typeface="Arial" charset="0"/>
              </a:rPr>
              <a:t>）</a:t>
            </a:r>
            <a:endParaRPr lang="en-US" altLang="zh-CN" sz="2000" b="0" dirty="0"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0" dirty="0" err="1">
                <a:latin typeface="Arial" charset="0"/>
              </a:rPr>
              <a:t>ArrayList</a:t>
            </a:r>
            <a:r>
              <a:rPr lang="zh-CN" altLang="en-US" sz="2000" b="0" dirty="0">
                <a:latin typeface="Arial" charset="0"/>
              </a:rPr>
              <a:t>（动态数组）      哈希表（</a:t>
            </a:r>
            <a:r>
              <a:rPr lang="en-US" altLang="zh-CN" sz="2000" b="0" dirty="0" err="1">
                <a:latin typeface="Arial" charset="0"/>
              </a:rPr>
              <a:t>Hashtable</a:t>
            </a:r>
            <a:r>
              <a:rPr lang="zh-CN" altLang="en-US" sz="2000" b="0" dirty="0">
                <a:latin typeface="Arial" charset="0"/>
              </a:rPr>
              <a:t>）</a:t>
            </a:r>
            <a:endParaRPr lang="en-US" altLang="zh-CN" sz="2000" b="0" dirty="0"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 dirty="0">
                <a:latin typeface="Arial" charset="0"/>
              </a:rPr>
              <a:t>字典（</a:t>
            </a:r>
            <a:r>
              <a:rPr lang="en-US" altLang="zh-CN" sz="2000" b="0" dirty="0">
                <a:latin typeface="Arial" charset="0"/>
              </a:rPr>
              <a:t>Dictionary</a:t>
            </a:r>
            <a:r>
              <a:rPr lang="zh-CN" altLang="en-US" sz="2000" b="0" dirty="0">
                <a:latin typeface="Arial" charset="0"/>
              </a:rPr>
              <a:t>）         队列（</a:t>
            </a:r>
            <a:r>
              <a:rPr lang="en-US" altLang="zh-CN" sz="2000" b="0" dirty="0">
                <a:latin typeface="Arial" charset="0"/>
              </a:rPr>
              <a:t>Queue</a:t>
            </a:r>
            <a:r>
              <a:rPr lang="zh-CN" altLang="en-US" sz="2000" b="0" dirty="0">
                <a:latin typeface="Arial" charset="0"/>
              </a:rPr>
              <a:t>）</a:t>
            </a:r>
            <a:endParaRPr lang="en-US" altLang="zh-CN" sz="2000" b="0" dirty="0"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 dirty="0">
                <a:latin typeface="Arial" charset="0"/>
              </a:rPr>
              <a:t>栈（</a:t>
            </a:r>
            <a:r>
              <a:rPr lang="en-US" altLang="zh-CN" sz="2000" b="0" dirty="0">
                <a:latin typeface="Arial" charset="0"/>
              </a:rPr>
              <a:t>Stack</a:t>
            </a:r>
            <a:r>
              <a:rPr lang="zh-CN" altLang="en-US" sz="2000" b="0" dirty="0">
                <a:latin typeface="Arial" charset="0"/>
              </a:rPr>
              <a:t>）               有序列表（</a:t>
            </a:r>
            <a:r>
              <a:rPr lang="en-US" altLang="zh-CN" sz="2000" b="0" dirty="0" err="1">
                <a:latin typeface="Arial" charset="0"/>
              </a:rPr>
              <a:t>Sortedlist</a:t>
            </a:r>
            <a:r>
              <a:rPr lang="en-US" altLang="zh-CN" sz="2000" b="0" dirty="0">
                <a:latin typeface="Arial" charset="0"/>
              </a:rPr>
              <a:t> </a:t>
            </a:r>
            <a:r>
              <a:rPr lang="zh-CN" altLang="en-US" sz="2000" b="0" dirty="0">
                <a:latin typeface="Arial" charset="0"/>
              </a:rPr>
              <a:t>）</a:t>
            </a:r>
            <a:endParaRPr lang="en-US" altLang="zh-CN" sz="20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2.5.6 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集合</a:t>
            </a:r>
            <a:endParaRPr lang="zh-CN" altLang="en-US" sz="2800">
              <a:solidFill>
                <a:srgbClr val="CC66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1844675"/>
            <a:ext cx="4824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动态数组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ArrayList</a:t>
            </a:r>
            <a:endParaRPr lang="zh-CN" altLang="en-US" sz="24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8313" y="2420938"/>
            <a:ext cx="83518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 dirty="0" err="1">
                <a:solidFill>
                  <a:srgbClr val="0D0D0D"/>
                </a:solidFill>
                <a:latin typeface="Arial" charset="0"/>
              </a:rPr>
              <a:t>ArrayList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可根据用户需要灵活地对数组进行操作，包括对数组添加、删除、插入元素等。</a:t>
            </a:r>
            <a:r>
              <a:rPr lang="en-US" altLang="zh-CN" sz="2000" b="0" dirty="0" err="1">
                <a:solidFill>
                  <a:srgbClr val="0D0D0D"/>
                </a:solidFill>
                <a:latin typeface="Arial" charset="0"/>
              </a:rPr>
              <a:t>ArrayList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数组是一维</a:t>
            </a:r>
            <a:r>
              <a:rPr lang="zh-CN" altLang="en-US" sz="2000" b="0" dirty="0" smtClean="0">
                <a:solidFill>
                  <a:srgbClr val="0D0D0D"/>
                </a:solidFill>
                <a:latin typeface="Arial" charset="0"/>
              </a:rPr>
              <a:t>的。</a:t>
            </a:r>
            <a:endParaRPr lang="en-US" altLang="zh-CN" sz="2000" b="0" dirty="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3500438"/>
            <a:ext cx="36004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000" smtClean="0">
                <a:latin typeface="Arial" pitchFamily="34" charset="0"/>
              </a:rPr>
              <a:t>动态数组的创建</a:t>
            </a:r>
            <a:endParaRPr lang="en-US" altLang="zh-CN" sz="2000" smtClean="0">
              <a:latin typeface="Arial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000" smtClean="0">
                <a:latin typeface="Arial" pitchFamily="34" charset="0"/>
              </a:rPr>
              <a:t>动态数组的常用方法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87675" y="3602038"/>
            <a:ext cx="561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zh-CN" altLang="en-US" sz="20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对象名</a:t>
            </a:r>
            <a:r>
              <a:rPr lang="en-US" altLang="zh-CN" sz="20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=new ArrayList();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3263" y="4670425"/>
          <a:ext cx="7829550" cy="1857375"/>
        </p:xfrm>
        <a:graphic>
          <a:graphicData uri="http://schemas.openxmlformats.org/drawingml/2006/table">
            <a:tbl>
              <a:tblPr/>
              <a:tblGrid>
                <a:gridCol w="3254375"/>
                <a:gridCol w="457517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Add(Object value)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将对象添加到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ArrayList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的结尾处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AddRange(ICollection c)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将一系列数据添加到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ArrayList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的末尾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Remove(Object obj)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ArrayList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中移除特定对象的第一个匹配项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RemoveAt(int index)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移除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ArrayList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的指定索引处的元素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Insert(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index, Object value)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将元素插入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ArrayList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的指定索引处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036495" cy="50260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2) </a:t>
            </a:r>
            <a:r>
              <a:rPr lang="zh-CN" altLang="zh-CN" dirty="0"/>
              <a:t>队列</a:t>
            </a:r>
            <a:r>
              <a:rPr lang="en-US" altLang="zh-CN" dirty="0"/>
              <a:t>Queue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队列是一种先进先出的</a:t>
            </a:r>
            <a:r>
              <a:rPr lang="zh-CN" altLang="zh-CN" dirty="0" smtClean="0"/>
              <a:t>数据结构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zh-CN" dirty="0"/>
              <a:t>队列的创建</a:t>
            </a:r>
          </a:p>
          <a:p>
            <a:pPr marL="0" indent="0">
              <a:buNone/>
            </a:pPr>
            <a:r>
              <a:rPr lang="zh-CN" altLang="zh-CN" dirty="0"/>
              <a:t>队列对象的创建形式为：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Queue </a:t>
            </a:r>
            <a:r>
              <a:rPr lang="zh-CN" altLang="zh-CN" dirty="0"/>
              <a:t>队列名</a:t>
            </a:r>
            <a:r>
              <a:rPr lang="en-US" altLang="zh-CN" dirty="0"/>
              <a:t>=new Queue([</a:t>
            </a:r>
            <a:r>
              <a:rPr lang="zh-CN" altLang="zh-CN" dirty="0"/>
              <a:t>队列长度</a:t>
            </a:r>
            <a:r>
              <a:rPr lang="en-US" altLang="zh-CN" dirty="0"/>
              <a:t>][,</a:t>
            </a:r>
            <a:r>
              <a:rPr lang="zh-CN" altLang="zh-CN" dirty="0"/>
              <a:t>增长因子</a:t>
            </a:r>
            <a:r>
              <a:rPr lang="en-US" altLang="zh-CN" dirty="0"/>
              <a:t>]);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zh-CN" altLang="zh-CN" dirty="0" smtClean="0"/>
              <a:t>说明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zh-CN" altLang="zh-CN" dirty="0"/>
              <a:t>① 队列长度默认为</a:t>
            </a:r>
            <a:r>
              <a:rPr lang="en-US" altLang="zh-CN" dirty="0"/>
              <a:t>32</a:t>
            </a:r>
            <a:r>
              <a:rPr lang="zh-CN" altLang="zh-CN" dirty="0"/>
              <a:t>，增长因子默认为</a:t>
            </a:r>
            <a:r>
              <a:rPr lang="en-US" altLang="zh-CN" dirty="0"/>
              <a:t>2.0</a:t>
            </a:r>
            <a:r>
              <a:rPr lang="zh-CN" altLang="zh-CN" dirty="0"/>
              <a:t>，也就是当队列容量不足时，队列长度调整为原来的</a:t>
            </a:r>
            <a:r>
              <a:rPr lang="en-US" altLang="zh-CN" dirty="0"/>
              <a:t>2</a:t>
            </a:r>
            <a:r>
              <a:rPr lang="zh-CN" altLang="zh-CN" dirty="0"/>
              <a:t>倍。队列长度和增长因子都是可选项，定义时可以不指定。</a:t>
            </a:r>
          </a:p>
          <a:p>
            <a:pPr marL="0" indent="0">
              <a:buNone/>
            </a:pPr>
            <a:r>
              <a:rPr lang="zh-CN" altLang="zh-CN" dirty="0"/>
              <a:t>② 建议用户尽量在构造队列时指定队列的长度，因为调整队列的大小需要一定的系统消耗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</p:spTree>
    <p:extLst>
      <p:ext uri="{BB962C8B-B14F-4D97-AF65-F5344CB8AC3E}">
        <p14:creationId xmlns:p14="http://schemas.microsoft.com/office/powerpoint/2010/main" val="1750803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2092662" y="378778"/>
            <a:ext cx="6324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+mj-lt"/>
                <a:ea typeface="+mj-ea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黑体" pitchFamily="49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黑体" pitchFamily="49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黑体" pitchFamily="49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黑体" pitchFamily="49" charset="-122"/>
                <a:cs typeface="黑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900" dirty="0" smtClean="0"/>
              <a:t>2.5 </a:t>
            </a:r>
            <a:r>
              <a:rPr kumimoji="0" lang="zh-CN" altLang="en-US" sz="2900" dirty="0" smtClean="0"/>
              <a:t>引用类型</a:t>
            </a:r>
            <a:endParaRPr kumimoji="0" lang="zh-CN" altLang="en-US" sz="29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3) </a:t>
            </a:r>
            <a:r>
              <a:rPr lang="zh-CN" altLang="zh-CN" dirty="0"/>
              <a:t>栈</a:t>
            </a:r>
            <a:r>
              <a:rPr lang="en-US" altLang="zh-CN" dirty="0"/>
              <a:t>Stack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栈是一种先进后出的</a:t>
            </a:r>
            <a:r>
              <a:rPr lang="zh-CN" altLang="zh-CN" dirty="0" smtClean="0"/>
              <a:t>数据结构。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zh-CN" dirty="0"/>
              <a:t>栈的创建</a:t>
            </a:r>
          </a:p>
          <a:p>
            <a:pPr marL="0" indent="0">
              <a:buNone/>
            </a:pPr>
            <a:r>
              <a:rPr lang="zh-CN" altLang="zh-CN" dirty="0"/>
              <a:t>栈的创建形式如下：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Stack </a:t>
            </a:r>
            <a:r>
              <a:rPr lang="zh-CN" altLang="zh-CN" dirty="0"/>
              <a:t>栈名</a:t>
            </a:r>
            <a:r>
              <a:rPr lang="en-US" altLang="zh-CN" dirty="0"/>
              <a:t>=new Stack</a:t>
            </a:r>
            <a:r>
              <a:rPr lang="zh-CN" altLang="zh-CN" dirty="0"/>
              <a:t>（）；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zh-CN" dirty="0"/>
              <a:t>栈的操作</a:t>
            </a:r>
          </a:p>
          <a:p>
            <a:pPr marL="0" indent="0">
              <a:buNone/>
            </a:pPr>
            <a:r>
              <a:rPr lang="zh-CN" altLang="zh-CN" dirty="0"/>
              <a:t>栈的操作主要包括入栈</a:t>
            </a:r>
            <a:r>
              <a:rPr lang="en-US" altLang="zh-CN" dirty="0"/>
              <a:t>Push</a:t>
            </a:r>
            <a:r>
              <a:rPr lang="zh-CN" altLang="zh-CN" dirty="0"/>
              <a:t>、出栈</a:t>
            </a:r>
            <a:r>
              <a:rPr lang="en-US" altLang="zh-CN" dirty="0"/>
              <a:t>Pop</a:t>
            </a:r>
            <a:r>
              <a:rPr lang="zh-CN" altLang="zh-CN" dirty="0"/>
              <a:t>、返回栈顶数据</a:t>
            </a:r>
            <a:r>
              <a:rPr lang="en-US" altLang="zh-CN" dirty="0"/>
              <a:t>Peek</a:t>
            </a:r>
            <a:r>
              <a:rPr lang="zh-CN" altLang="zh-CN" dirty="0"/>
              <a:t>、清空栈</a:t>
            </a:r>
            <a:r>
              <a:rPr lang="en-US" altLang="zh-CN" dirty="0"/>
              <a:t>Clear</a:t>
            </a:r>
            <a:r>
              <a:rPr lang="zh-CN" altLang="zh-CN" dirty="0"/>
              <a:t>等</a:t>
            </a:r>
            <a:r>
              <a:rPr lang="zh-CN" altLang="zh-CN" dirty="0" smtClean="0"/>
              <a:t>方法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29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2.5 </a:t>
            </a:r>
            <a:r>
              <a:rPr kumimoji="0" lang="zh-CN" altLang="en-US" sz="2900" smtClean="0"/>
              <a:t>引用类型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2.5.7 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装箱和拆箱</a:t>
            </a:r>
            <a:endParaRPr lang="zh-CN" altLang="en-US" sz="2800">
              <a:solidFill>
                <a:srgbClr val="CC66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2924175"/>
            <a:ext cx="4824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1.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装箱</a:t>
            </a:r>
            <a:endParaRPr lang="zh-CN" altLang="en-US" sz="240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8313" y="1916113"/>
            <a:ext cx="83518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把值类型转换为对象的操作称为装箱；将对象转换为与之类型兼容的值类型的操作称为拆箱。</a:t>
            </a:r>
            <a:endParaRPr lang="en-US" altLang="zh-CN" sz="2000" b="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3500438"/>
            <a:ext cx="83518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装箱首先需要定义一个引用类型的实例，之后将值类型变量的值赋给引用类型实例。</a:t>
            </a:r>
            <a:endParaRPr lang="en-US" altLang="zh-CN" sz="2000" b="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4075" y="4076700"/>
            <a:ext cx="2808288" cy="7080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int x = 12;</a:t>
            </a:r>
          </a:p>
          <a:p>
            <a:pPr>
              <a:defRPr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object obj = x;</a:t>
            </a:r>
            <a:endParaRPr lang="zh-CN" altLang="en-US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8313" y="4724400"/>
            <a:ext cx="4824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2.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拆箱</a:t>
            </a:r>
            <a:endParaRPr lang="zh-CN" altLang="en-US" sz="240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8313" y="5300663"/>
            <a:ext cx="51831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将一个引用类型显示地转换为一个值类型。</a:t>
            </a:r>
            <a:endParaRPr lang="en-US" altLang="zh-CN" sz="2000" b="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5600" y="5030788"/>
            <a:ext cx="2808288" cy="10144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int a = 100;</a:t>
            </a:r>
            <a:endParaRPr lang="zh-CN" altLang="zh-CN" sz="200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object obj = a; </a:t>
            </a:r>
          </a:p>
          <a:p>
            <a:pPr>
              <a:defRPr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int b=(int)obj;</a:t>
            </a:r>
            <a:endParaRPr lang="zh-CN" altLang="zh-CN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23" name="TextBox 9"/>
          <p:cNvSpPr txBox="1">
            <a:spLocks noChangeArrowheads="1"/>
          </p:cNvSpPr>
          <p:nvPr/>
        </p:nvSpPr>
        <p:spPr bwMode="auto">
          <a:xfrm>
            <a:off x="468313" y="5805488"/>
            <a:ext cx="50403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>
                <a:solidFill>
                  <a:srgbClr val="7030A0"/>
                </a:solidFill>
                <a:latin typeface="宋体" pitchFamily="2" charset="-122"/>
              </a:rPr>
              <a:t>只有被装过箱的对象才能被拆箱。</a:t>
            </a: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zh-CN" altLang="en-US" sz="2000">
                <a:solidFill>
                  <a:srgbClr val="7030A0"/>
                </a:solidFill>
                <a:latin typeface="宋体" pitchFamily="2" charset="-122"/>
              </a:rPr>
              <a:t>装箱可以隐式进行，但拆箱必须显示进行。</a:t>
            </a:r>
            <a:endParaRPr lang="zh-CN" altLang="en-US" sz="2000">
              <a:solidFill>
                <a:srgbClr val="7030A0"/>
              </a:solidFill>
            </a:endParaRPr>
          </a:p>
        </p:txBody>
      </p:sp>
      <p:sp>
        <p:nvSpPr>
          <p:cNvPr id="14" name="燕尾形 13">
            <a:hlinkClick r:id="rId3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5" grpId="0"/>
      <p:bldP spid="6" grpId="0"/>
      <p:bldP spid="9" grpId="0"/>
      <p:bldP spid="3" grpId="0" animBg="1"/>
      <p:bldP spid="11" grpId="0"/>
      <p:bldP spid="12" grpId="0"/>
      <p:bldP spid="13" grpId="0" animBg="1"/>
      <p:bldP spid="389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2.6 </a:t>
            </a:r>
            <a:r>
              <a:rPr kumimoji="0" lang="zh-CN" altLang="en-US" sz="2900" smtClean="0"/>
              <a:t>常用系统定义类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2.6.1 Math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类</a:t>
            </a:r>
            <a:endParaRPr lang="zh-CN" altLang="en-US" sz="2800">
              <a:solidFill>
                <a:srgbClr val="CC66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8313" y="1773238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Math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类中的常量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2276475"/>
            <a:ext cx="83518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Math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类中定义了两个常量：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E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和</a:t>
            </a:r>
            <a:r>
              <a:rPr lang="en-US" altLang="zh-CN" sz="2000" b="0" dirty="0">
                <a:solidFill>
                  <a:srgbClr val="0D0D0D"/>
                </a:solidFill>
                <a:latin typeface="Arial" charset="0"/>
              </a:rPr>
              <a:t>PI</a:t>
            </a:r>
            <a:r>
              <a:rPr lang="zh-CN" altLang="en-US" sz="2000" b="0" dirty="0">
                <a:solidFill>
                  <a:srgbClr val="0D0D0D"/>
                </a:solidFill>
                <a:latin typeface="Arial" charset="0"/>
              </a:rPr>
              <a:t>，其定义形式为：</a:t>
            </a: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public </a:t>
            </a:r>
            <a:r>
              <a:rPr lang="en-US" altLang="zh-CN" sz="2000" dirty="0" err="1">
                <a:solidFill>
                  <a:srgbClr val="7030A0"/>
                </a:solidFill>
                <a:latin typeface="Arial" charset="0"/>
              </a:rPr>
              <a:t>const</a:t>
            </a: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 double E</a:t>
            </a:r>
          </a:p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public </a:t>
            </a:r>
            <a:r>
              <a:rPr lang="en-US" altLang="zh-CN" sz="2000" dirty="0" err="1">
                <a:solidFill>
                  <a:srgbClr val="7030A0"/>
                </a:solidFill>
                <a:latin typeface="Arial" charset="0"/>
              </a:rPr>
              <a:t>const</a:t>
            </a:r>
            <a:r>
              <a:rPr lang="en-US" altLang="zh-CN" sz="2000" dirty="0">
                <a:solidFill>
                  <a:srgbClr val="7030A0"/>
                </a:solidFill>
                <a:latin typeface="Arial" charset="0"/>
              </a:rPr>
              <a:t> double PI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68313" y="3573463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 Math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类中的方法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32173"/>
              </p:ext>
            </p:extLst>
          </p:nvPr>
        </p:nvGraphicFramePr>
        <p:xfrm>
          <a:off x="342900" y="4221163"/>
          <a:ext cx="8550275" cy="2400300"/>
        </p:xfrm>
        <a:graphic>
          <a:graphicData uri="http://schemas.openxmlformats.org/drawingml/2006/table">
            <a:tbl>
              <a:tblPr/>
              <a:tblGrid>
                <a:gridCol w="1420788"/>
                <a:gridCol w="2303487"/>
                <a:gridCol w="1282700"/>
                <a:gridCol w="3543300"/>
              </a:tblGrid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Sin(x)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Cos(x)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Tan(x) 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返回角度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的正弦值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返回角度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的余弦值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返回角度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的正切值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Log(x)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Log(a,b) 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Log10(x)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的自然对数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的以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为底的对数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的以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为底的对数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Pow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x,y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次幂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Floor(x)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向下舍入为最接近的整数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Sqrt(x)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的平方根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Celling(x)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向上舍入为最接近的整数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Abs(x)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的绝对值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Max(x,y)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返回两个数字中的最大值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四舍五入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Min(x,y)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返回两个数字中的最小值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11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2.6 </a:t>
            </a:r>
            <a:r>
              <a:rPr kumimoji="0" lang="zh-CN" altLang="en-US" sz="2900" smtClean="0"/>
              <a:t>常用系统定义类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smtClean="0">
                <a:latin typeface="Arial" pitchFamily="34" charset="0"/>
              </a:rPr>
              <a:t>2.6.2 </a:t>
            </a:r>
            <a:r>
              <a:rPr lang="zh-CN" altLang="en-US" sz="2800" smtClean="0">
                <a:latin typeface="Arial" pitchFamily="34" charset="0"/>
              </a:rPr>
              <a:t>日期时间结构</a:t>
            </a:r>
            <a:r>
              <a:rPr lang="en-US" altLang="zh-CN" sz="2800" smtClean="0">
                <a:latin typeface="Arial" pitchFamily="34" charset="0"/>
              </a:rPr>
              <a:t>System.DateTime</a:t>
            </a:r>
            <a:endParaRPr lang="zh-CN" altLang="en-US" sz="280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8313" y="2781300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构造函数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1844675"/>
            <a:ext cx="83518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DateTime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可以表示日期数据（年、月、日）和时间值。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DateTime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是一个结构类型，使用时需要先声明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DateTime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型的对象，再赋值。</a:t>
            </a:r>
            <a:endParaRPr lang="en-US" altLang="zh-CN" sz="200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8313" y="3355975"/>
            <a:ext cx="8351837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buFont typeface="Wingdings" charset="0"/>
              <a:defRPr sz="16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buFont typeface="Wingdings" charset="0"/>
              <a:defRPr sz="16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buFont typeface="Wingdings" charset="0"/>
              <a:defRPr sz="16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buFont typeface="Wingdings" charset="0"/>
              <a:defRPr sz="16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40000"/>
              </a:lnSpc>
              <a:spcAft>
                <a:spcPts val="1200"/>
              </a:spcAft>
              <a:buFont typeface="Wingdings 2" charset="0"/>
              <a:buNone/>
              <a:defRPr/>
            </a:pP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public  DateTime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（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year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month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day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）</a:t>
            </a:r>
          </a:p>
          <a:p>
            <a:pPr>
              <a:lnSpc>
                <a:spcPct val="140000"/>
              </a:lnSpc>
              <a:spcAft>
                <a:spcPts val="1200"/>
              </a:spcAft>
              <a:buFont typeface="Wingdings 2" charset="0"/>
              <a:buNone/>
              <a:defRPr/>
            </a:pP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public  DateTime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（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year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month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day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hour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minute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second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）</a:t>
            </a:r>
            <a:endParaRPr lang="en-US" altLang="zh-CN" sz="2000" smtClean="0">
              <a:solidFill>
                <a:srgbClr val="7030A0"/>
              </a:solidFill>
              <a:cs typeface="宋体" charset="0"/>
            </a:endParaRPr>
          </a:p>
          <a:p>
            <a:pPr>
              <a:lnSpc>
                <a:spcPct val="140000"/>
              </a:lnSpc>
              <a:spcAft>
                <a:spcPts val="1200"/>
              </a:spcAft>
              <a:buFont typeface="Wingdings 2" charset="0"/>
              <a:buNone/>
              <a:defRPr/>
            </a:pP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public  DateTime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（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year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month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day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hour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minute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second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cs typeface="宋体" charset="0"/>
              </a:rPr>
              <a:t>int millisecond</a:t>
            </a:r>
            <a:r>
              <a:rPr lang="zh-CN" altLang="en-US" sz="2000" smtClean="0">
                <a:solidFill>
                  <a:srgbClr val="7030A0"/>
                </a:solidFill>
                <a:cs typeface="宋体" charset="0"/>
              </a:rPr>
              <a:t>）</a:t>
            </a:r>
          </a:p>
          <a:p>
            <a:pPr>
              <a:lnSpc>
                <a:spcPct val="140000"/>
              </a:lnSpc>
              <a:buFont typeface="Wingdings 2" charset="0"/>
              <a:buNone/>
              <a:defRPr/>
            </a:pPr>
            <a:endParaRPr lang="zh-CN" altLang="en-US" sz="2000" smtClean="0">
              <a:solidFill>
                <a:srgbClr val="7030A0"/>
              </a:solidFill>
              <a:cs typeface="宋体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188" y="5991225"/>
            <a:ext cx="7705725" cy="4619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nn-NO" altLang="zh-CN" smtClean="0">
                <a:latin typeface="Courier New" pitchFamily="49" charset="0"/>
                <a:cs typeface="Courier New" pitchFamily="49" charset="0"/>
              </a:rPr>
              <a:t>DateTime dt1 = new DateTime(2013, 3, 10);</a:t>
            </a:r>
            <a:endParaRPr lang="zh-CN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11" grpId="0"/>
      <p:bldP spid="13" grpId="0"/>
      <p:bldP spid="8" grpId="0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2.6 </a:t>
            </a:r>
            <a:r>
              <a:rPr kumimoji="0" lang="zh-CN" altLang="en-US" sz="2900" smtClean="0"/>
              <a:t>常用系统定义类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smtClean="0">
                <a:latin typeface="Arial" pitchFamily="34" charset="0"/>
              </a:rPr>
              <a:t>2.6.2 </a:t>
            </a:r>
            <a:r>
              <a:rPr lang="zh-CN" altLang="en-US" sz="2800" smtClean="0">
                <a:latin typeface="Arial" pitchFamily="34" charset="0"/>
              </a:rPr>
              <a:t>日期时间结构</a:t>
            </a:r>
            <a:r>
              <a:rPr lang="en-US" altLang="zh-CN" sz="2800" smtClean="0">
                <a:latin typeface="Arial" pitchFamily="34" charset="0"/>
              </a:rPr>
              <a:t>System.DateTime</a:t>
            </a:r>
            <a:endParaRPr lang="zh-CN" altLang="en-US" sz="280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44036" name="内容占位符 2"/>
          <p:cNvSpPr txBox="1">
            <a:spLocks/>
          </p:cNvSpPr>
          <p:nvPr/>
        </p:nvSpPr>
        <p:spPr bwMode="auto">
          <a:xfrm>
            <a:off x="468313" y="2781300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构造函数</a:t>
            </a:r>
          </a:p>
        </p:txBody>
      </p:sp>
      <p:sp>
        <p:nvSpPr>
          <p:cNvPr id="44037" name="内容占位符 2"/>
          <p:cNvSpPr txBox="1">
            <a:spLocks/>
          </p:cNvSpPr>
          <p:nvPr/>
        </p:nvSpPr>
        <p:spPr bwMode="auto">
          <a:xfrm>
            <a:off x="468313" y="1844675"/>
            <a:ext cx="83518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DateTime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可以表示日期数据（年、月、日）和时间值。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DateTime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是一个结构类型，使用时需要先声明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DateTime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型的对象，再赋值。</a:t>
            </a:r>
            <a:endParaRPr lang="en-US" altLang="zh-CN" sz="200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3286125"/>
            <a:ext cx="2159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2. 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属性</a:t>
            </a:r>
            <a:endParaRPr lang="zh-CN" altLang="en-US" sz="240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844800"/>
            <a:ext cx="67627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左大括号 2"/>
          <p:cNvSpPr/>
          <p:nvPr/>
        </p:nvSpPr>
        <p:spPr>
          <a:xfrm>
            <a:off x="2051720" y="6021288"/>
            <a:ext cx="199037" cy="504000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6084004"/>
            <a:ext cx="12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</a:rPr>
              <a:t>静态属性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2.6 </a:t>
            </a:r>
            <a:r>
              <a:rPr kumimoji="0" lang="zh-CN" altLang="en-US" sz="2900" smtClean="0"/>
              <a:t>常用系统定义类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smtClean="0">
                <a:latin typeface="Arial" pitchFamily="34" charset="0"/>
              </a:rPr>
              <a:t>2.6.3 </a:t>
            </a:r>
            <a:r>
              <a:rPr lang="zh-CN" altLang="en-US" sz="2800" smtClean="0">
                <a:latin typeface="Arial" pitchFamily="34" charset="0"/>
              </a:rPr>
              <a:t>随机数类</a:t>
            </a:r>
            <a:r>
              <a:rPr lang="en-US" altLang="zh-CN" sz="2800" smtClean="0">
                <a:latin typeface="Arial" pitchFamily="34" charset="0"/>
              </a:rPr>
              <a:t>System. Random</a:t>
            </a:r>
            <a:endParaRPr lang="zh-CN" altLang="en-US" sz="280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8313" y="3213100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Random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对象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4724400"/>
            <a:ext cx="5472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使用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Random.Next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方法产生随机数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8313" y="3789363"/>
            <a:ext cx="80010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>
                <a:solidFill>
                  <a:srgbClr val="0C233C"/>
                </a:solidFill>
                <a:latin typeface="宋体" pitchFamily="2" charset="-122"/>
              </a:rPr>
              <a:t>要产生随机数，必须定义一个</a:t>
            </a:r>
            <a:r>
              <a:rPr lang="en-US" altLang="zh-CN" sz="2000" b="0">
                <a:solidFill>
                  <a:srgbClr val="0C233C"/>
                </a:solidFill>
                <a:latin typeface="Arial" charset="0"/>
              </a:rPr>
              <a:t>Random</a:t>
            </a:r>
            <a:r>
              <a:rPr lang="zh-CN" altLang="en-US" sz="2000" b="0">
                <a:solidFill>
                  <a:srgbClr val="0C233C"/>
                </a:solidFill>
                <a:latin typeface="Arial" charset="0"/>
              </a:rPr>
              <a:t>对</a:t>
            </a:r>
            <a:r>
              <a:rPr lang="zh-CN" altLang="en-US" sz="2000" b="0">
                <a:solidFill>
                  <a:srgbClr val="0C233C"/>
                </a:solidFill>
                <a:latin typeface="宋体" pitchFamily="2" charset="-122"/>
              </a:rPr>
              <a:t>象作为随机数发生器。</a:t>
            </a:r>
            <a:endParaRPr lang="en-US" altLang="zh-CN" sz="2000" b="0">
              <a:solidFill>
                <a:srgbClr val="0C233C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Random rd1=new Random();  </a:t>
            </a:r>
            <a:r>
              <a:rPr lang="en-US" altLang="zh-CN" sz="2000" b="0">
                <a:solidFill>
                  <a:srgbClr val="0C233C"/>
                </a:solidFill>
                <a:latin typeface="Arial" charset="0"/>
              </a:rPr>
              <a:t>//</a:t>
            </a:r>
            <a:r>
              <a:rPr lang="zh-CN" altLang="en-US" sz="2000" b="0">
                <a:solidFill>
                  <a:srgbClr val="0C233C"/>
                </a:solidFill>
                <a:latin typeface="Arial" charset="0"/>
              </a:rPr>
              <a:t>自动选取当前时间作为随机种子</a:t>
            </a:r>
            <a:endParaRPr lang="en-US" altLang="zh-CN" sz="2000" b="0">
              <a:solidFill>
                <a:srgbClr val="0C233C"/>
              </a:solidFill>
              <a:latin typeface="Arial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68313" y="1844675"/>
            <a:ext cx="83518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Random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类产生伪随机数。伪随机数是以相同的概率从一组有限的数字中选取的。因为是用一种确定的数学算法选择的，所选数字并不具有完全的随机性。</a:t>
            </a:r>
            <a:endParaRPr lang="en-US" altLang="zh-CN" sz="200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8313" y="5229225"/>
            <a:ext cx="85677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Random.Next()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：</a:t>
            </a:r>
            <a:r>
              <a:rPr lang="zh-CN" altLang="en-US" b="0">
                <a:solidFill>
                  <a:srgbClr val="0C233C"/>
                </a:solidFill>
                <a:latin typeface="宋体" pitchFamily="2" charset="-122"/>
              </a:rPr>
              <a:t>返回一个非负的随机数。</a:t>
            </a:r>
            <a:endParaRPr lang="en-US" altLang="zh-CN" b="0">
              <a:solidFill>
                <a:srgbClr val="0C233C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Random.Next(MaxValue)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 ：</a:t>
            </a:r>
            <a:r>
              <a:rPr lang="zh-CN" altLang="en-US" b="0">
                <a:solidFill>
                  <a:srgbClr val="0C233C"/>
                </a:solidFill>
                <a:latin typeface="Arial" charset="0"/>
              </a:rPr>
              <a:t>返回一个小于</a:t>
            </a:r>
            <a:r>
              <a:rPr lang="en-US" altLang="zh-CN" b="0">
                <a:solidFill>
                  <a:srgbClr val="0C233C"/>
                </a:solidFill>
                <a:latin typeface="Arial" charset="0"/>
              </a:rPr>
              <a:t>MaxValue</a:t>
            </a:r>
            <a:r>
              <a:rPr lang="zh-CN" altLang="en-US" b="0">
                <a:solidFill>
                  <a:srgbClr val="0C233C"/>
                </a:solidFill>
                <a:latin typeface="Arial" charset="0"/>
              </a:rPr>
              <a:t>的非负随机数。</a:t>
            </a:r>
            <a:endParaRPr lang="en-US" altLang="zh-CN" b="0">
              <a:solidFill>
                <a:srgbClr val="0C233C"/>
              </a:solidFill>
              <a:latin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7030A0"/>
                </a:solidFill>
                <a:latin typeface="Arial" charset="0"/>
              </a:rPr>
              <a:t>Random.Next(MinValue,MaxValue)</a:t>
            </a:r>
            <a:r>
              <a:rPr lang="zh-CN" altLang="en-US" sz="2000">
                <a:solidFill>
                  <a:srgbClr val="7030A0"/>
                </a:solidFill>
                <a:latin typeface="Arial" charset="0"/>
              </a:rPr>
              <a:t>：</a:t>
            </a:r>
            <a:r>
              <a:rPr lang="zh-CN" altLang="en-US" b="0">
                <a:solidFill>
                  <a:srgbClr val="0C233C"/>
                </a:solidFill>
                <a:latin typeface="Arial" charset="0"/>
              </a:rPr>
              <a:t>返回</a:t>
            </a:r>
            <a:r>
              <a:rPr lang="en-US" altLang="zh-CN" b="0">
                <a:solidFill>
                  <a:srgbClr val="0C233C"/>
                </a:solidFill>
                <a:latin typeface="Arial" charset="0"/>
              </a:rPr>
              <a:t>MinValue</a:t>
            </a:r>
            <a:r>
              <a:rPr lang="zh-CN" altLang="en-US" b="0">
                <a:solidFill>
                  <a:srgbClr val="0C233C"/>
                </a:solidFill>
                <a:latin typeface="Arial" charset="0"/>
              </a:rPr>
              <a:t>和</a:t>
            </a:r>
            <a:r>
              <a:rPr lang="en-US" altLang="zh-CN" b="0">
                <a:solidFill>
                  <a:srgbClr val="0C233C"/>
                </a:solidFill>
                <a:latin typeface="Arial" charset="0"/>
              </a:rPr>
              <a:t>MaxValue</a:t>
            </a:r>
            <a:r>
              <a:rPr lang="zh-CN" altLang="en-US" b="0">
                <a:solidFill>
                  <a:srgbClr val="0C233C"/>
                </a:solidFill>
                <a:latin typeface="Arial" charset="0"/>
              </a:rPr>
              <a:t>之间的随机数</a:t>
            </a:r>
            <a:endParaRPr lang="en-US" altLang="zh-CN" b="0">
              <a:solidFill>
                <a:srgbClr val="0C233C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7638" y="3099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hlinkClick r:id="rId3" action="ppaction://hlinkfile"/>
              </a:rPr>
              <a:t>随机画圆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11" grpId="0"/>
      <p:bldP spid="9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smtClean="0"/>
              <a:t>2.1 C#</a:t>
            </a:r>
            <a:r>
              <a:rPr kumimoji="0" lang="zh-CN" altLang="en-US" sz="2900" smtClean="0"/>
              <a:t>程序的组成要素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3322638" cy="6477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kumimoji="0"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5.</a:t>
            </a:r>
            <a:r>
              <a:rPr kumimoji="0"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命名空间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4213" y="1771650"/>
            <a:ext cx="82296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chemeClr val="tx2"/>
                </a:solidFill>
                <a:latin typeface="Arial" charset="0"/>
              </a:rPr>
              <a:t>中命名空间有两种：系统命名空间和用户自定义命名空间。系统命名空间用来组织庞大的系统类资源，让程序设计人员使用起来更加容易。程序设计人员也可以自定义命名空间，解决程序中可能出现的名称冲突问题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4797425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6.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类和方法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4213" y="5373688"/>
            <a:ext cx="82296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的源代码必须存放于类中，类是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程序的基本组成元素。一个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应用程序中至少要包括一个自定义类，类使用关键字</a:t>
            </a:r>
            <a:r>
              <a:rPr lang="en-US" altLang="zh-CN" sz="2000" b="0" dirty="0">
                <a:solidFill>
                  <a:schemeClr val="tx2"/>
                </a:solidFill>
                <a:latin typeface="Arial" charset="0"/>
              </a:rPr>
              <a:t>class</a:t>
            </a:r>
            <a:r>
              <a:rPr lang="zh-CN" altLang="en-US" sz="2000" b="0" dirty="0">
                <a:solidFill>
                  <a:schemeClr val="tx2"/>
                </a:solidFill>
                <a:latin typeface="Arial" charset="0"/>
              </a:rPr>
              <a:t>声明，类名的命名要符合标识符的命名规则。</a:t>
            </a:r>
            <a:endParaRPr lang="zh-CN" altLang="zh-CN" sz="20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燕尾形 6">
            <a:hlinkClick r:id="rId3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6100" y="3619500"/>
            <a:ext cx="3455988" cy="13223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smtClean="0">
                <a:latin typeface="Arial" pitchFamily="34" charset="0"/>
              </a:rPr>
              <a:t>namespace SpaceName</a:t>
            </a:r>
          </a:p>
          <a:p>
            <a:pPr>
              <a:defRPr/>
            </a:pPr>
            <a:r>
              <a:rPr kumimoji="1" lang="en-US" altLang="zh-CN" sz="2000" smtClean="0">
                <a:latin typeface="Arial" pitchFamily="34" charset="0"/>
              </a:rPr>
              <a:t>{</a:t>
            </a:r>
          </a:p>
          <a:p>
            <a:pPr>
              <a:defRPr/>
            </a:pPr>
            <a:r>
              <a:rPr kumimoji="1" lang="en-US" altLang="zh-CN" sz="2000" smtClean="0">
                <a:latin typeface="Arial" pitchFamily="34" charset="0"/>
              </a:rPr>
              <a:t>        …</a:t>
            </a:r>
          </a:p>
          <a:p>
            <a:pPr>
              <a:defRPr/>
            </a:pPr>
            <a:r>
              <a:rPr kumimoji="1" lang="en-US" altLang="zh-CN" sz="2000" smtClean="0">
                <a:latin typeface="Arial" pitchFamily="34" charset="0"/>
              </a:rPr>
              <a:t>} </a:t>
            </a:r>
            <a:endParaRPr kumimoji="1" lang="zh-CN" altLang="en-US" sz="2000" smtClean="0">
              <a:latin typeface="Arial" pitchFamily="34" charset="0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4356100" y="3125788"/>
            <a:ext cx="3455988" cy="224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dirty="0" smtClean="0">
                <a:latin typeface="Arial" pitchFamily="34" charset="0"/>
              </a:rPr>
              <a:t>namespace example</a:t>
            </a:r>
          </a:p>
          <a:p>
            <a:pPr>
              <a:defRPr/>
            </a:pPr>
            <a:r>
              <a:rPr kumimoji="1" lang="en-US" altLang="zh-CN" sz="2000" dirty="0" smtClean="0">
                <a:latin typeface="Arial" pitchFamily="34" charset="0"/>
              </a:rPr>
              <a:t>{</a:t>
            </a:r>
          </a:p>
          <a:p>
            <a:pPr>
              <a:defRPr/>
            </a:pPr>
            <a:r>
              <a:rPr kumimoji="1" lang="en-US" altLang="zh-CN" sz="2000" dirty="0" smtClean="0">
                <a:latin typeface="Arial" pitchFamily="34" charset="0"/>
              </a:rPr>
              <a:t>       namespace app</a:t>
            </a:r>
          </a:p>
          <a:p>
            <a:pPr>
              <a:defRPr/>
            </a:pPr>
            <a:r>
              <a:rPr kumimoji="1" lang="en-US" altLang="zh-CN" sz="2000" dirty="0" smtClean="0">
                <a:latin typeface="Arial" pitchFamily="34" charset="0"/>
              </a:rPr>
              <a:t>        {</a:t>
            </a:r>
          </a:p>
          <a:p>
            <a:pPr>
              <a:defRPr/>
            </a:pPr>
            <a:r>
              <a:rPr kumimoji="1" lang="en-US" altLang="zh-CN" sz="2000" dirty="0" smtClean="0">
                <a:latin typeface="Arial" pitchFamily="34" charset="0"/>
              </a:rPr>
              <a:t>        …</a:t>
            </a:r>
          </a:p>
          <a:p>
            <a:pPr>
              <a:defRPr/>
            </a:pPr>
            <a:r>
              <a:rPr kumimoji="1" lang="en-US" altLang="zh-CN" sz="2000" dirty="0" smtClean="0">
                <a:latin typeface="Arial" pitchFamily="34" charset="0"/>
              </a:rPr>
              <a:t>        }</a:t>
            </a:r>
          </a:p>
          <a:p>
            <a:pPr>
              <a:defRPr/>
            </a:pPr>
            <a:r>
              <a:rPr kumimoji="1" lang="en-US" altLang="zh-CN" sz="2000" dirty="0" smtClean="0">
                <a:latin typeface="Arial" pitchFamily="34" charset="0"/>
              </a:rPr>
              <a:t>} </a:t>
            </a:r>
            <a:endParaRPr kumimoji="1" lang="zh-CN" altLang="en-US" sz="20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/>
      <p:bldP spid="5" grpId="0"/>
      <p:bldP spid="6" grpId="0"/>
      <p:bldP spid="3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2.2 </a:t>
            </a:r>
            <a:r>
              <a:rPr kumimoji="0" lang="zh-CN" altLang="en-US" sz="2900" dirty="0" smtClean="0"/>
              <a:t>数据类型概述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7088" y="1568450"/>
            <a:ext cx="5934075" cy="4956175"/>
            <a:chOff x="1692275" y="1497013"/>
            <a:chExt cx="5934075" cy="4956175"/>
          </a:xfrm>
        </p:grpSpPr>
        <p:sp>
          <p:nvSpPr>
            <p:cNvPr id="13321" name="文本框 2"/>
            <p:cNvSpPr txBox="1">
              <a:spLocks noChangeArrowheads="1"/>
            </p:cNvSpPr>
            <p:nvPr/>
          </p:nvSpPr>
          <p:spPr bwMode="auto">
            <a:xfrm>
              <a:off x="1692275" y="4088152"/>
              <a:ext cx="1584321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Times New Roman" pitchFamily="18" charset="0"/>
                </a:rPr>
                <a:t>C#</a:t>
              </a:r>
              <a:r>
                <a:rPr lang="zh-CN" altLang="en-US" sz="2000">
                  <a:latin typeface="Times New Roman" pitchFamily="18" charset="0"/>
                </a:rPr>
                <a:t>数据类型</a:t>
              </a:r>
            </a:p>
          </p:txBody>
        </p:sp>
        <p:sp>
          <p:nvSpPr>
            <p:cNvPr id="13322" name="文本框 2"/>
            <p:cNvSpPr txBox="1">
              <a:spLocks noChangeArrowheads="1"/>
            </p:cNvSpPr>
            <p:nvPr/>
          </p:nvSpPr>
          <p:spPr bwMode="auto">
            <a:xfrm>
              <a:off x="3492589" y="5262960"/>
              <a:ext cx="1350369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引用类型</a:t>
              </a:r>
            </a:p>
          </p:txBody>
        </p:sp>
        <p:sp>
          <p:nvSpPr>
            <p:cNvPr id="13323" name="文本框 2"/>
            <p:cNvSpPr txBox="1">
              <a:spLocks noChangeArrowheads="1"/>
            </p:cNvSpPr>
            <p:nvPr/>
          </p:nvSpPr>
          <p:spPr bwMode="auto">
            <a:xfrm>
              <a:off x="3492589" y="2758305"/>
              <a:ext cx="1082426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值类型</a:t>
              </a:r>
            </a:p>
          </p:txBody>
        </p:sp>
        <p:sp>
          <p:nvSpPr>
            <p:cNvPr id="13324" name="文本框 2"/>
            <p:cNvSpPr txBox="1">
              <a:spLocks noChangeArrowheads="1"/>
            </p:cNvSpPr>
            <p:nvPr/>
          </p:nvSpPr>
          <p:spPr bwMode="auto">
            <a:xfrm>
              <a:off x="6166304" y="1497013"/>
              <a:ext cx="1457008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整数类型</a:t>
              </a:r>
            </a:p>
          </p:txBody>
        </p:sp>
        <p:sp>
          <p:nvSpPr>
            <p:cNvPr id="13325" name="文本框 2"/>
            <p:cNvSpPr txBox="1">
              <a:spLocks noChangeArrowheads="1"/>
            </p:cNvSpPr>
            <p:nvPr/>
          </p:nvSpPr>
          <p:spPr bwMode="auto">
            <a:xfrm>
              <a:off x="6169258" y="1857432"/>
              <a:ext cx="1456047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实数类型</a:t>
              </a:r>
            </a:p>
          </p:txBody>
        </p:sp>
        <p:sp>
          <p:nvSpPr>
            <p:cNvPr id="13326" name="文本框 2"/>
            <p:cNvSpPr txBox="1">
              <a:spLocks noChangeArrowheads="1"/>
            </p:cNvSpPr>
            <p:nvPr/>
          </p:nvSpPr>
          <p:spPr bwMode="auto">
            <a:xfrm>
              <a:off x="6169342" y="2217507"/>
              <a:ext cx="1457008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布尔类型</a:t>
              </a:r>
            </a:p>
          </p:txBody>
        </p:sp>
        <p:sp>
          <p:nvSpPr>
            <p:cNvPr id="13327" name="文本框 2"/>
            <p:cNvSpPr txBox="1">
              <a:spLocks noChangeArrowheads="1"/>
            </p:cNvSpPr>
            <p:nvPr/>
          </p:nvSpPr>
          <p:spPr bwMode="auto">
            <a:xfrm>
              <a:off x="6156504" y="2577581"/>
              <a:ext cx="1456047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字符类型</a:t>
              </a:r>
            </a:p>
          </p:txBody>
        </p:sp>
        <p:sp>
          <p:nvSpPr>
            <p:cNvPr id="13328" name="文本框 2"/>
            <p:cNvSpPr txBox="1">
              <a:spLocks noChangeArrowheads="1"/>
            </p:cNvSpPr>
            <p:nvPr/>
          </p:nvSpPr>
          <p:spPr bwMode="auto">
            <a:xfrm>
              <a:off x="4802356" y="4541037"/>
              <a:ext cx="2166855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类</a:t>
              </a:r>
            </a:p>
          </p:txBody>
        </p:sp>
        <p:sp>
          <p:nvSpPr>
            <p:cNvPr id="13329" name="文本框 2"/>
            <p:cNvSpPr txBox="1">
              <a:spLocks noChangeArrowheads="1"/>
            </p:cNvSpPr>
            <p:nvPr/>
          </p:nvSpPr>
          <p:spPr bwMode="auto">
            <a:xfrm>
              <a:off x="4802356" y="4901112"/>
              <a:ext cx="2166855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3330" name="文本框 2"/>
            <p:cNvSpPr txBox="1">
              <a:spLocks noChangeArrowheads="1"/>
            </p:cNvSpPr>
            <p:nvPr/>
          </p:nvSpPr>
          <p:spPr bwMode="auto">
            <a:xfrm>
              <a:off x="4802356" y="5261187"/>
              <a:ext cx="2166855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委托</a:t>
              </a:r>
            </a:p>
          </p:txBody>
        </p:sp>
        <p:sp>
          <p:nvSpPr>
            <p:cNvPr id="13331" name="文本框 2"/>
            <p:cNvSpPr txBox="1">
              <a:spLocks noChangeArrowheads="1"/>
            </p:cNvSpPr>
            <p:nvPr/>
          </p:nvSpPr>
          <p:spPr bwMode="auto">
            <a:xfrm>
              <a:off x="4802356" y="5621262"/>
              <a:ext cx="2166855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数组</a:t>
              </a:r>
            </a:p>
          </p:txBody>
        </p:sp>
        <p:sp>
          <p:nvSpPr>
            <p:cNvPr id="13332" name="文本框 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716551" y="2089634"/>
              <a:ext cx="1380564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简单类型</a:t>
              </a:r>
            </a:p>
          </p:txBody>
        </p:sp>
        <p:sp>
          <p:nvSpPr>
            <p:cNvPr id="13333" name="文本框 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716551" y="2780425"/>
              <a:ext cx="1380564" cy="533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结构类型</a:t>
              </a:r>
            </a:p>
          </p:txBody>
        </p:sp>
        <p:sp>
          <p:nvSpPr>
            <p:cNvPr id="13334" name="文本框 2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716550" y="3440927"/>
              <a:ext cx="1325499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枚举类型</a:t>
              </a:r>
            </a:p>
          </p:txBody>
        </p:sp>
        <p:sp>
          <p:nvSpPr>
            <p:cNvPr id="13335" name="文本框 2"/>
            <p:cNvSpPr txBox="1">
              <a:spLocks noChangeArrowheads="1"/>
            </p:cNvSpPr>
            <p:nvPr/>
          </p:nvSpPr>
          <p:spPr bwMode="auto">
            <a:xfrm>
              <a:off x="4802356" y="6002392"/>
              <a:ext cx="1822160" cy="45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集合</a:t>
              </a:r>
            </a:p>
          </p:txBody>
        </p:sp>
        <p:sp>
          <p:nvSpPr>
            <p:cNvPr id="13336" name="文本框 2"/>
            <p:cNvSpPr txBox="1">
              <a:spLocks noChangeArrowheads="1"/>
            </p:cNvSpPr>
            <p:nvPr/>
          </p:nvSpPr>
          <p:spPr bwMode="auto">
            <a:xfrm>
              <a:off x="4802356" y="4148709"/>
              <a:ext cx="2377247" cy="420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Times New Roman" pitchFamily="18" charset="0"/>
                </a:rPr>
                <a:t>字符串类型</a:t>
              </a:r>
            </a:p>
          </p:txBody>
        </p:sp>
        <p:sp>
          <p:nvSpPr>
            <p:cNvPr id="4" name="左中括号 3"/>
            <p:cNvSpPr/>
            <p:nvPr/>
          </p:nvSpPr>
          <p:spPr bwMode="auto">
            <a:xfrm>
              <a:off x="3348037" y="2957513"/>
              <a:ext cx="73025" cy="2505075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 bwMode="auto">
            <a:xfrm>
              <a:off x="4575175" y="2276476"/>
              <a:ext cx="71437" cy="1382712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左中括号 37"/>
            <p:cNvSpPr/>
            <p:nvPr/>
          </p:nvSpPr>
          <p:spPr bwMode="auto">
            <a:xfrm>
              <a:off x="4760912" y="4335463"/>
              <a:ext cx="46038" cy="1892300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左中括号 38"/>
            <p:cNvSpPr/>
            <p:nvPr/>
          </p:nvSpPr>
          <p:spPr bwMode="auto">
            <a:xfrm>
              <a:off x="6080125" y="1654176"/>
              <a:ext cx="76200" cy="1198562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4" name="燕尾形 23">
            <a:hlinkClick r:id="rId6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4150" y="1136650"/>
            <a:ext cx="4837113" cy="992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值类型用于存储数据的具体值。将一个变量声明为值类型时，编译器为该变量分配足够容纳这种值的一个内存块以容纳数据。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651500" y="4189413"/>
            <a:ext cx="3289300" cy="2119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引用类型中存储的是对实际数据的引用，即实际数据的地址。引用类型的变量只被分配一小块内存，该内存中只能容纳一个地址，这个地址就真正的值存放的位置。</a:t>
            </a:r>
          </a:p>
        </p:txBody>
      </p:sp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024313"/>
            <a:ext cx="5276850" cy="2717800"/>
          </a:xfrm>
          <a:prstGeom prst="rect">
            <a:avLst/>
          </a:prstGeom>
          <a:noFill/>
          <a:ln w="38100">
            <a:solidFill>
              <a:srgbClr val="C475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22" name="Picture 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74750"/>
            <a:ext cx="3783012" cy="2628900"/>
          </a:xfrm>
          <a:prstGeom prst="rect">
            <a:avLst/>
          </a:prstGeom>
          <a:noFill/>
          <a:ln w="38100">
            <a:solidFill>
              <a:srgbClr val="C475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2.2 </a:t>
            </a:r>
            <a:r>
              <a:rPr kumimoji="0" lang="zh-CN" altLang="en-US" sz="2900" dirty="0" smtClean="0"/>
              <a:t>数据类型概述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2.2.1 </a:t>
            </a:r>
            <a:r>
              <a:rPr lang="zh-CN" altLang="en-US" sz="2800" dirty="0" smtClean="0">
                <a:latin typeface="Arial" pitchFamily="34" charset="0"/>
              </a:rPr>
              <a:t>简单数据类型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693738" y="2060575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整数类型</a:t>
            </a: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696913" y="2420938"/>
            <a:ext cx="145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实数类型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696913" y="2781300"/>
            <a:ext cx="145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字符类型</a:t>
            </a: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684213" y="3141663"/>
            <a:ext cx="1455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布尔类型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1775" y="4746625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整型常量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8" name="左中括号 17"/>
          <p:cNvSpPr/>
          <p:nvPr/>
        </p:nvSpPr>
        <p:spPr>
          <a:xfrm>
            <a:off x="1450975" y="4624388"/>
            <a:ext cx="71438" cy="768350"/>
          </a:xfrm>
          <a:prstGeom prst="leftBracket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22413" y="4454525"/>
            <a:ext cx="204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nstantia" pitchFamily="18" charset="0"/>
              </a:rPr>
              <a:t>有符号整型常量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22413" y="4816475"/>
            <a:ext cx="204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nstantia" pitchFamily="18" charset="0"/>
              </a:rPr>
              <a:t>无符号整型常量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522413" y="5184775"/>
            <a:ext cx="20415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D0D0D"/>
                </a:solidFill>
              </a:rPr>
              <a:t>长整型常量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419475" y="443071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写法与数学中的常数相同，如：</a:t>
            </a:r>
            <a:r>
              <a:rPr lang="en-US" altLang="zh-CN" sz="2000">
                <a:latin typeface="Arial" charset="0"/>
              </a:rPr>
              <a:t>3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419475" y="4800600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书写时添加</a:t>
            </a:r>
            <a:r>
              <a:rPr lang="en-US" altLang="zh-CN" sz="2000">
                <a:latin typeface="Arial" charset="0"/>
              </a:rPr>
              <a:t>u</a:t>
            </a:r>
            <a:r>
              <a:rPr lang="zh-CN" altLang="en-US" sz="2000">
                <a:latin typeface="Arial" charset="0"/>
              </a:rPr>
              <a:t>或</a:t>
            </a:r>
            <a:r>
              <a:rPr lang="en-US" altLang="zh-CN" sz="2000">
                <a:latin typeface="Arial" charset="0"/>
              </a:rPr>
              <a:t>U</a:t>
            </a:r>
            <a:r>
              <a:rPr lang="zh-CN" altLang="en-US" sz="2000">
                <a:latin typeface="Arial" charset="0"/>
              </a:rPr>
              <a:t>标记，如：</a:t>
            </a:r>
            <a:r>
              <a:rPr lang="en-US" altLang="zh-CN" sz="2000">
                <a:latin typeface="Arial" charset="0"/>
              </a:rPr>
              <a:t>3U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19475" y="5189538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书写时添加</a:t>
            </a:r>
            <a:r>
              <a:rPr lang="en-US" altLang="zh-CN" sz="2000">
                <a:latin typeface="Arial" charset="0"/>
              </a:rPr>
              <a:t>l</a:t>
            </a:r>
            <a:r>
              <a:rPr lang="zh-CN" altLang="en-US" sz="2000">
                <a:latin typeface="Arial" charset="0"/>
              </a:rPr>
              <a:t>或</a:t>
            </a:r>
            <a:r>
              <a:rPr lang="en-US" altLang="zh-CN" sz="2000">
                <a:latin typeface="Arial" charset="0"/>
              </a:rPr>
              <a:t>L</a:t>
            </a:r>
            <a:r>
              <a:rPr lang="zh-CN" altLang="en-US" sz="2000">
                <a:latin typeface="Arial" charset="0"/>
              </a:rPr>
              <a:t>标记，如：</a:t>
            </a:r>
            <a:r>
              <a:rPr lang="en-US" altLang="zh-CN" sz="2000">
                <a:latin typeface="Arial" charset="0"/>
              </a:rPr>
              <a:t>3L</a:t>
            </a:r>
            <a:endParaRPr lang="zh-CN" altLang="en-US" sz="2000">
              <a:latin typeface="Arial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332663" y="4643438"/>
            <a:ext cx="287337" cy="306387"/>
          </a:xfrm>
          <a:prstGeom prst="line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88200" y="5008563"/>
            <a:ext cx="431800" cy="0"/>
          </a:xfrm>
          <a:prstGeom prst="line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7026275" y="5065713"/>
            <a:ext cx="603250" cy="327025"/>
          </a:xfrm>
          <a:prstGeom prst="line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553325" y="4502150"/>
            <a:ext cx="1482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D0D0D"/>
                </a:solidFill>
              </a:rPr>
              <a:t>虽然数值相同，但存储形式不一样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1775" y="61976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整型变量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547813" y="6116638"/>
            <a:ext cx="6413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&lt;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整数类型标识符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&gt; &lt;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1&gt;[,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，变量名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3…];</a:t>
            </a:r>
            <a:endParaRPr lang="zh-CN" altLang="zh-CN">
              <a:solidFill>
                <a:srgbClr val="CC66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4863" y="5529263"/>
            <a:ext cx="1881187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200" b="0" dirty="0" err="1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int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  a, b;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a=12; b=34;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dirty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l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ong b=245L;</a:t>
            </a:r>
            <a:endParaRPr lang="zh-CN" altLang="en-US" sz="2200" b="0" dirty="0" smtClean="0">
              <a:solidFill>
                <a:srgbClr val="163563"/>
              </a:solidFill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7813" y="5724525"/>
            <a:ext cx="5111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  <a:sym typeface="Wingdings 2" pitchFamily="18" charset="2"/>
              </a:rPr>
              <a:t></a:t>
            </a:r>
            <a:r>
              <a:rPr lang="zh-CN" altLang="en-US">
                <a:solidFill>
                  <a:srgbClr val="C00000"/>
                </a:solidFill>
              </a:rPr>
              <a:t>对于无符号和长整型常量的后缀不是强制要求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30" y="1772816"/>
            <a:ext cx="61912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4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  <p:bldP spid="8" grpId="1"/>
      <p:bldP spid="9" grpId="0"/>
      <p:bldP spid="10" grpId="0"/>
      <p:bldP spid="11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5" grpId="0"/>
      <p:bldP spid="29" grpId="0"/>
      <p:bldP spid="30" grpId="0"/>
      <p:bldP spid="3" grpId="0"/>
      <p:bldP spid="31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2.2 </a:t>
            </a:r>
            <a:r>
              <a:rPr kumimoji="0" lang="zh-CN" altLang="en-US" sz="2900" dirty="0" smtClean="0"/>
              <a:t>数据类型概述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2.2.1 </a:t>
            </a:r>
            <a:r>
              <a:rPr lang="zh-CN" altLang="en-US" sz="2800" dirty="0" smtClean="0">
                <a:latin typeface="Arial" pitchFamily="34" charset="0"/>
              </a:rPr>
              <a:t>简单数据类型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5364" name="文本框 2"/>
          <p:cNvSpPr txBox="1">
            <a:spLocks noChangeArrowheads="1"/>
          </p:cNvSpPr>
          <p:nvPr/>
        </p:nvSpPr>
        <p:spPr bwMode="auto">
          <a:xfrm>
            <a:off x="693738" y="2060575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整数类型</a:t>
            </a: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696913" y="2420938"/>
            <a:ext cx="145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实数类型</a:t>
            </a:r>
          </a:p>
        </p:txBody>
      </p:sp>
      <p:sp>
        <p:nvSpPr>
          <p:cNvPr id="15366" name="文本框 2"/>
          <p:cNvSpPr txBox="1">
            <a:spLocks noChangeArrowheads="1"/>
          </p:cNvSpPr>
          <p:nvPr/>
        </p:nvSpPr>
        <p:spPr bwMode="auto">
          <a:xfrm>
            <a:off x="696913" y="2781300"/>
            <a:ext cx="145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字符类型</a:t>
            </a:r>
          </a:p>
        </p:txBody>
      </p:sp>
      <p:sp>
        <p:nvSpPr>
          <p:cNvPr id="15367" name="文本框 2"/>
          <p:cNvSpPr txBox="1">
            <a:spLocks noChangeArrowheads="1"/>
          </p:cNvSpPr>
          <p:nvPr/>
        </p:nvSpPr>
        <p:spPr bwMode="auto">
          <a:xfrm>
            <a:off x="684213" y="3141663"/>
            <a:ext cx="1455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布尔类型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2125" y="4032250"/>
            <a:ext cx="1487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实型常量</a:t>
            </a:r>
            <a:endParaRPr lang="zh-CN" altLang="en-US" sz="2000">
              <a:solidFill>
                <a:srgbClr val="0D0D0D"/>
              </a:solidFill>
              <a:cs typeface="Times New Roman" pitchFamily="18" charset="0"/>
            </a:endParaRPr>
          </a:p>
        </p:txBody>
      </p:sp>
      <p:sp>
        <p:nvSpPr>
          <p:cNvPr id="11" name="左中括号 10"/>
          <p:cNvSpPr/>
          <p:nvPr/>
        </p:nvSpPr>
        <p:spPr>
          <a:xfrm>
            <a:off x="1911350" y="3910013"/>
            <a:ext cx="73025" cy="768350"/>
          </a:xfrm>
          <a:prstGeom prst="leftBracket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55800" y="3748088"/>
            <a:ext cx="240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D0D0D"/>
                </a:solidFill>
              </a:rPr>
              <a:t>单精度浮点型常量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55800" y="4110038"/>
            <a:ext cx="240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nstantia" pitchFamily="18" charset="0"/>
              </a:rPr>
              <a:t>双精度浮点型常量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55800" y="4475163"/>
            <a:ext cx="2208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D0D0D"/>
                </a:solidFill>
              </a:rPr>
              <a:t>小数类型常量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40200" y="3716338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书写时添</a:t>
            </a:r>
            <a:r>
              <a:rPr lang="zh-CN" altLang="en-US" sz="2000">
                <a:latin typeface="Arial" charset="0"/>
              </a:rPr>
              <a:t>加</a:t>
            </a:r>
            <a:r>
              <a:rPr lang="en-US" altLang="zh-CN" sz="2000">
                <a:latin typeface="Arial" charset="0"/>
              </a:rPr>
              <a:t>f</a:t>
            </a:r>
            <a:r>
              <a:rPr lang="zh-CN" altLang="en-US" sz="2000">
                <a:latin typeface="Arial" charset="0"/>
              </a:rPr>
              <a:t>或</a:t>
            </a:r>
            <a:r>
              <a:rPr lang="en-US" altLang="zh-CN" sz="2000">
                <a:latin typeface="Arial" charset="0"/>
              </a:rPr>
              <a:t>F</a:t>
            </a:r>
            <a:r>
              <a:rPr lang="zh-CN" altLang="en-US" sz="2000"/>
              <a:t>，如：</a:t>
            </a:r>
            <a:r>
              <a:rPr lang="en-US" altLang="zh-CN" sz="2000">
                <a:latin typeface="Arial" charset="0"/>
              </a:rPr>
              <a:t>3.14f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140200" y="40862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书写时添加</a:t>
            </a:r>
            <a:r>
              <a:rPr lang="en-US" altLang="zh-CN" sz="2000">
                <a:latin typeface="Arial" charset="0"/>
              </a:rPr>
              <a:t>d</a:t>
            </a:r>
            <a:r>
              <a:rPr lang="zh-CN" altLang="en-US" sz="2000">
                <a:latin typeface="Arial" charset="0"/>
              </a:rPr>
              <a:t>或</a:t>
            </a:r>
            <a:r>
              <a:rPr lang="en-US" altLang="zh-CN" sz="2000">
                <a:latin typeface="Arial" charset="0"/>
              </a:rPr>
              <a:t>D</a:t>
            </a:r>
            <a:r>
              <a:rPr lang="zh-CN" altLang="en-US" sz="2000">
                <a:latin typeface="Arial" charset="0"/>
              </a:rPr>
              <a:t>标志，如：</a:t>
            </a:r>
            <a:r>
              <a:rPr lang="en-US" altLang="zh-CN" sz="2000">
                <a:latin typeface="Arial" charset="0"/>
              </a:rPr>
              <a:t>2.0d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140200" y="4475163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书写时添加</a:t>
            </a:r>
            <a:r>
              <a:rPr lang="en-US" altLang="zh-CN" sz="2000">
                <a:latin typeface="Arial" charset="0"/>
              </a:rPr>
              <a:t>m</a:t>
            </a:r>
            <a:r>
              <a:rPr lang="zh-CN" altLang="en-US" sz="2000">
                <a:latin typeface="Arial" charset="0"/>
              </a:rPr>
              <a:t>或</a:t>
            </a:r>
            <a:r>
              <a:rPr lang="en-US" altLang="zh-CN" sz="2000">
                <a:latin typeface="Arial" charset="0"/>
              </a:rPr>
              <a:t>M</a:t>
            </a:r>
            <a:r>
              <a:rPr lang="zh-CN" altLang="en-US" sz="2000">
                <a:latin typeface="Arial" charset="0"/>
              </a:rPr>
              <a:t>标志，如：</a:t>
            </a:r>
            <a:r>
              <a:rPr lang="en-US" altLang="zh-CN" sz="2000">
                <a:latin typeface="Arial" charset="0"/>
              </a:rPr>
              <a:t>1.25m</a:t>
            </a:r>
            <a:endParaRPr lang="zh-CN" altLang="en-US" sz="2000">
              <a:latin typeface="Arial" charset="0"/>
            </a:endParaRPr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271713"/>
            <a:ext cx="64008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364163" y="1268413"/>
            <a:ext cx="2879725" cy="936625"/>
            <a:chOff x="5364088" y="1268413"/>
            <a:chExt cx="2880320" cy="936451"/>
          </a:xfrm>
        </p:grpSpPr>
        <p:sp>
          <p:nvSpPr>
            <p:cNvPr id="20" name="左大括号 19"/>
            <p:cNvSpPr/>
            <p:nvPr/>
          </p:nvSpPr>
          <p:spPr>
            <a:xfrm>
              <a:off x="5364088" y="1554110"/>
              <a:ext cx="144492" cy="5793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384" name="TextBox 20"/>
            <p:cNvSpPr txBox="1">
              <a:spLocks noChangeArrowheads="1"/>
            </p:cNvSpPr>
            <p:nvPr/>
          </p:nvSpPr>
          <p:spPr bwMode="auto">
            <a:xfrm>
              <a:off x="5508104" y="1481589"/>
              <a:ext cx="1008112" cy="72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浮点型</a:t>
              </a:r>
              <a:endParaRPr lang="en-US" altLang="zh-CN"/>
            </a:p>
            <a:p>
              <a:pPr eaLnBrk="1" hangingPunct="1">
                <a:spcBef>
                  <a:spcPts val="600"/>
                </a:spcBef>
              </a:pPr>
              <a:r>
                <a:rPr lang="zh-CN" altLang="en-US"/>
                <a:t>小数型</a:t>
              </a:r>
            </a:p>
          </p:txBody>
        </p:sp>
        <p:sp>
          <p:nvSpPr>
            <p:cNvPr id="15385" name="TextBox 28"/>
            <p:cNvSpPr txBox="1">
              <a:spLocks noChangeArrowheads="1"/>
            </p:cNvSpPr>
            <p:nvPr/>
          </p:nvSpPr>
          <p:spPr bwMode="auto">
            <a:xfrm>
              <a:off x="6516216" y="1268413"/>
              <a:ext cx="1728192" cy="72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单精度浮点型</a:t>
              </a:r>
              <a:endParaRPr lang="en-US" altLang="zh-CN"/>
            </a:p>
            <a:p>
              <a:pPr eaLnBrk="1" hangingPunct="1">
                <a:spcBef>
                  <a:spcPts val="600"/>
                </a:spcBef>
              </a:pPr>
              <a:r>
                <a:rPr lang="zh-CN" altLang="en-US"/>
                <a:t>双精度浮点型</a:t>
              </a:r>
            </a:p>
          </p:txBody>
        </p:sp>
        <p:sp>
          <p:nvSpPr>
            <p:cNvPr id="30" name="左大括号 29"/>
            <p:cNvSpPr/>
            <p:nvPr/>
          </p:nvSpPr>
          <p:spPr>
            <a:xfrm>
              <a:off x="6372358" y="1339837"/>
              <a:ext cx="144493" cy="5793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2125" y="4981575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实型变量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758950" y="4941888"/>
            <a:ext cx="6413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&lt;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实数类型标识符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&gt; &lt;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1&gt;[,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，变量名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3…];</a:t>
            </a:r>
            <a:endParaRPr lang="zh-CN" altLang="zh-CN">
              <a:solidFill>
                <a:srgbClr val="CC66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2463" y="5529263"/>
            <a:ext cx="1881187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float x=2.3f;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dirty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d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ouble y;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y=25.6d;</a:t>
            </a:r>
            <a:endParaRPr lang="zh-CN" altLang="en-US" sz="2200" b="0" dirty="0" smtClean="0">
              <a:solidFill>
                <a:srgbClr val="163563"/>
              </a:solidFill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1775" y="2905125"/>
            <a:ext cx="8732838" cy="101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0" dirty="0" smtClean="0">
                <a:solidFill>
                  <a:srgbClr val="0D0D0D"/>
                </a:solidFill>
                <a:latin typeface="宋体" pitchFamily="2" charset="-122"/>
              </a:rPr>
              <a:t>程序员在程序中书写一个十进制常数时，有可能并不指定后缀，那么</a:t>
            </a:r>
            <a:r>
              <a:rPr lang="en-US" altLang="zh-CN" sz="2000" b="0" dirty="0" smtClean="0">
                <a:solidFill>
                  <a:srgbClr val="0D0D0D"/>
                </a:solidFill>
                <a:latin typeface="宋体" pitchFamily="2" charset="-122"/>
              </a:rPr>
              <a:t>C#</a:t>
            </a:r>
            <a:r>
              <a:rPr lang="zh-CN" altLang="en-US" sz="2000" b="0" dirty="0" smtClean="0">
                <a:solidFill>
                  <a:srgbClr val="0D0D0D"/>
                </a:solidFill>
                <a:latin typeface="宋体" pitchFamily="2" charset="-122"/>
              </a:rPr>
              <a:t>会将这个数字解释为哪种数值类型呢</a:t>
            </a:r>
            <a:r>
              <a:rPr lang="en-US" altLang="zh-CN" sz="2000" b="0" dirty="0" smtClean="0">
                <a:solidFill>
                  <a:srgbClr val="0D0D0D"/>
                </a:solidFill>
                <a:latin typeface="宋体" pitchFamily="2" charset="-122"/>
              </a:rPr>
              <a:t>?</a:t>
            </a:r>
            <a:endParaRPr lang="zh-CN" altLang="en-US" sz="2000" b="0" dirty="0" smtClean="0">
              <a:solidFill>
                <a:srgbClr val="0D0D0D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1775" y="3916363"/>
            <a:ext cx="8732838" cy="28321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1200"/>
              </a:spcAft>
              <a:buFont typeface="Wingdings 2" pitchFamily="18" charset="2"/>
              <a:buNone/>
              <a:defRPr/>
            </a:pPr>
            <a:r>
              <a:rPr lang="zh-CN" altLang="en-US" sz="2000" dirty="0" smtClean="0">
                <a:latin typeface="宋体" pitchFamily="2" charset="-122"/>
              </a:rPr>
              <a:t>一般按照如下规则进行解释：</a:t>
            </a:r>
            <a:endParaRPr lang="zh-CN" altLang="zh-CN" sz="2000" dirty="0" smtClean="0">
              <a:latin typeface="宋体" pitchFamily="2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  <a:defRPr/>
            </a:pP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如果一个数值常量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</a:rPr>
              <a:t>不带小数点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，则这个常数的类型为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</a:rPr>
              <a:t>整型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。</a:t>
            </a:r>
            <a:endParaRPr lang="zh-CN" altLang="zh-CN" sz="2000" b="0" dirty="0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  <a:defRPr/>
            </a:pP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对于整数类型常量，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itchFamily="34" charset="0"/>
              </a:rPr>
              <a:t>C#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按如下顺序判断其类型：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itchFamily="34" charset="0"/>
              </a:rPr>
              <a:t>int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itchFamily="34" charset="0"/>
              </a:rPr>
              <a:t>uint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itchFamily="34" charset="0"/>
              </a:rPr>
              <a:t>long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itchFamily="34" charset="0"/>
              </a:rPr>
              <a:t>ulong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。</a:t>
            </a:r>
            <a:endParaRPr lang="zh-CN" altLang="zh-CN" sz="2000" b="0" dirty="0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  <a:defRPr/>
            </a:pP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如果一个数值常量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</a:rPr>
              <a:t>带小数点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，则该常数的类型为浮点型中的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double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</a:rPr>
              <a:t>型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。</a:t>
            </a:r>
            <a:endParaRPr lang="zh-CN" altLang="zh-CN" sz="2000" b="0" dirty="0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  <a:defRPr/>
            </a:pP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如果不希望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itchFamily="34" charset="0"/>
              </a:rPr>
              <a:t>C#</a:t>
            </a:r>
            <a:r>
              <a:rPr lang="zh-CN" altLang="en-US" sz="2000" b="0" dirty="0" smtClean="0">
                <a:solidFill>
                  <a:schemeClr val="tx2"/>
                </a:solidFill>
                <a:latin typeface="Arial" pitchFamily="34" charset="0"/>
              </a:rPr>
              <a:t>按照默认方式判断一个十进制数值常量的类型，可以为常数增加后缀指定其类型。</a:t>
            </a:r>
            <a:endParaRPr lang="zh-CN" altLang="en-US" sz="2000" b="0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32" grpId="0"/>
      <p:bldP spid="33" grpId="0"/>
      <p:bldP spid="34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CN" sz="2900" dirty="0" smtClean="0"/>
              <a:t>2.2 </a:t>
            </a:r>
            <a:r>
              <a:rPr kumimoji="0" lang="zh-CN" altLang="en-US" sz="2900" dirty="0" smtClean="0"/>
              <a:t>数据类型概述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latin typeface="Arial" pitchFamily="34" charset="0"/>
              </a:rPr>
              <a:t>2.2.1 </a:t>
            </a:r>
            <a:r>
              <a:rPr lang="zh-CN" altLang="en-US" sz="2800" dirty="0" smtClean="0">
                <a:latin typeface="Arial" pitchFamily="34" charset="0"/>
              </a:rPr>
              <a:t>简单数据类型</a:t>
            </a:r>
            <a:endParaRPr lang="zh-CN" altLang="en-US" sz="2800" dirty="0" smtClean="0">
              <a:solidFill>
                <a:srgbClr val="CC6600"/>
              </a:solidFill>
              <a:latin typeface="Arial" pitchFamily="34" charset="0"/>
            </a:endParaRPr>
          </a:p>
        </p:txBody>
      </p:sp>
      <p:sp>
        <p:nvSpPr>
          <p:cNvPr id="16388" name="文本框 2"/>
          <p:cNvSpPr txBox="1">
            <a:spLocks noChangeArrowheads="1"/>
          </p:cNvSpPr>
          <p:nvPr/>
        </p:nvSpPr>
        <p:spPr bwMode="auto">
          <a:xfrm>
            <a:off x="693738" y="2060575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整数类型</a:t>
            </a:r>
          </a:p>
        </p:txBody>
      </p:sp>
      <p:sp>
        <p:nvSpPr>
          <p:cNvPr id="16389" name="文本框 2"/>
          <p:cNvSpPr txBox="1">
            <a:spLocks noChangeArrowheads="1"/>
          </p:cNvSpPr>
          <p:nvPr/>
        </p:nvSpPr>
        <p:spPr bwMode="auto">
          <a:xfrm>
            <a:off x="696913" y="2420938"/>
            <a:ext cx="145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实数类型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696913" y="2781300"/>
            <a:ext cx="145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字符类型</a:t>
            </a:r>
          </a:p>
        </p:txBody>
      </p:sp>
      <p:sp>
        <p:nvSpPr>
          <p:cNvPr id="16391" name="文本框 2"/>
          <p:cNvSpPr txBox="1">
            <a:spLocks noChangeArrowheads="1"/>
          </p:cNvSpPr>
          <p:nvPr/>
        </p:nvSpPr>
        <p:spPr bwMode="auto">
          <a:xfrm>
            <a:off x="684213" y="3141663"/>
            <a:ext cx="1455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400">
                <a:solidFill>
                  <a:srgbClr val="C47500"/>
                </a:solidFill>
                <a:latin typeface="Times New Roman" pitchFamily="18" charset="0"/>
              </a:rPr>
              <a:t>布尔类型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38463" y="2565400"/>
            <a:ext cx="5270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字符型指单个字符，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C#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中的字符采用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Unicode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字符集，一个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Unicode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字符的长度为</a:t>
            </a:r>
            <a:r>
              <a:rPr lang="en-US" altLang="zh-CN" sz="2000" b="0">
                <a:solidFill>
                  <a:srgbClr val="0D0D0D"/>
                </a:solidFill>
                <a:latin typeface="Arial" charset="0"/>
              </a:rPr>
              <a:t>16</a:t>
            </a:r>
            <a:r>
              <a:rPr lang="zh-CN" altLang="en-US" sz="2000" b="0">
                <a:solidFill>
                  <a:srgbClr val="0D0D0D"/>
                </a:solidFill>
                <a:latin typeface="Arial" charset="0"/>
              </a:rPr>
              <a:t>位。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1775" y="4424363"/>
            <a:ext cx="1487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字符型常量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1" name="左中括号 10"/>
          <p:cNvSpPr/>
          <p:nvPr/>
        </p:nvSpPr>
        <p:spPr>
          <a:xfrm>
            <a:off x="1749425" y="4354513"/>
            <a:ext cx="71438" cy="522287"/>
          </a:xfrm>
          <a:prstGeom prst="leftBracket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93875" y="4192588"/>
            <a:ext cx="240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nstantia" pitchFamily="18" charset="0"/>
              </a:rPr>
              <a:t>普通字符常量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93875" y="4592638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D0D0D"/>
                </a:solidFill>
              </a:rPr>
              <a:t>转义字符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46475" y="4160838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使用两个单引号来标记，如</a:t>
            </a:r>
            <a:r>
              <a:rPr lang="en-US" altLang="zh-CN" sz="2000">
                <a:latin typeface="Arial" charset="0"/>
              </a:rPr>
              <a:t>’a’</a:t>
            </a:r>
            <a:r>
              <a:rPr lang="zh-CN" altLang="en-US" sz="2000">
                <a:latin typeface="Arial" charset="0"/>
              </a:rPr>
              <a:t>，</a:t>
            </a:r>
            <a:r>
              <a:rPr lang="en-US" altLang="zh-CN" sz="2000">
                <a:latin typeface="Arial" charset="0"/>
              </a:rPr>
              <a:t>’1’</a:t>
            </a:r>
            <a:r>
              <a:rPr lang="zh-CN" altLang="en-US" sz="2000">
                <a:latin typeface="Arial" charset="0"/>
              </a:rPr>
              <a:t>。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59113" y="4530725"/>
            <a:ext cx="58547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一种特殊的字符型常量，以反斜杠“</a:t>
            </a:r>
            <a:r>
              <a:rPr lang="en-US" altLang="zh-CN" sz="2000"/>
              <a:t>\”</a:t>
            </a:r>
            <a:r>
              <a:rPr lang="zh-CN" altLang="en-US" sz="2000"/>
              <a:t>开头，后面跟字符序列，常用来表示控制字符或不可见字符。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33575"/>
            <a:ext cx="66008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1775" y="6061075"/>
            <a:ext cx="1487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字符型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变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量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820863" y="5300663"/>
            <a:ext cx="7092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字符型常量只能包含一个字符，单引号中的大写字母和小写字母代表不同的字符常量，如</a:t>
            </a:r>
            <a:r>
              <a:rPr lang="en-US" altLang="zh-CN">
                <a:solidFill>
                  <a:srgbClr val="FF0000"/>
                </a:solidFill>
              </a:rPr>
              <a:t>’a’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’A’</a:t>
            </a:r>
            <a:r>
              <a:rPr lang="zh-CN" altLang="en-US">
                <a:solidFill>
                  <a:srgbClr val="FF0000"/>
                </a:solidFill>
              </a:rPr>
              <a:t>是不同的。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758950" y="6021388"/>
            <a:ext cx="46132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char &lt;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1&gt;[,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，变量名</a:t>
            </a:r>
            <a:r>
              <a:rPr lang="en-US" altLang="zh-CN">
                <a:solidFill>
                  <a:srgbClr val="CC6600"/>
                </a:solidFill>
                <a:latin typeface="Arial" charset="0"/>
                <a:ea typeface="黑体" pitchFamily="49" charset="-122"/>
              </a:rPr>
              <a:t>3…];</a:t>
            </a:r>
            <a:endParaRPr lang="zh-CN" altLang="zh-CN">
              <a:solidFill>
                <a:srgbClr val="CC66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7525" y="5784850"/>
            <a:ext cx="1881188" cy="812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200" b="0" dirty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c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har c1=‘a’;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200" b="0" dirty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c</a:t>
            </a:r>
            <a:r>
              <a:rPr lang="en-US" altLang="zh-CN" sz="2200" b="0" dirty="0" smtClean="0">
                <a:solidFill>
                  <a:srgbClr val="163563"/>
                </a:solidFill>
                <a:latin typeface="Arial" pitchFamily="34" charset="0"/>
                <a:cs typeface="Courier New" pitchFamily="49" charset="0"/>
              </a:rPr>
              <a:t>har c2=‘’A;</a:t>
            </a:r>
            <a:endParaRPr lang="zh-CN" altLang="en-US" sz="2200" b="0" dirty="0" smtClean="0">
              <a:solidFill>
                <a:srgbClr val="163563"/>
              </a:solidFill>
              <a:latin typeface="Arial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9" grpId="0"/>
      <p:bldP spid="11" grpId="0" animBg="1"/>
      <p:bldP spid="12" grpId="0"/>
      <p:bldP spid="13" grpId="0"/>
      <p:bldP spid="14" grpId="0"/>
      <p:bldP spid="15" grpId="0"/>
      <p:bldP spid="17" grpId="0"/>
      <p:bldP spid="3" grpId="0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ms01_1">
  <a:themeElements>
    <a:clrScheme name="自定义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6666FF"/>
      </a:hlink>
      <a:folHlink>
        <a:srgbClr val="969696"/>
      </a:folHlink>
    </a:clrScheme>
    <a:fontScheme name="ms01_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6441</TotalTime>
  <Words>5089</Words>
  <Application>Microsoft Office PowerPoint</Application>
  <PresentationFormat>全屏显示(4:3)</PresentationFormat>
  <Paragraphs>696</Paragraphs>
  <Slides>49</Slides>
  <Notes>39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ms01_1</vt:lpstr>
      <vt:lpstr>Image</vt:lpstr>
      <vt:lpstr>C#程序设计教程</vt:lpstr>
      <vt:lpstr>目录</vt:lpstr>
      <vt:lpstr>2.1 C#程序的组成要素</vt:lpstr>
      <vt:lpstr>2.1 C#程序的组成要素</vt:lpstr>
      <vt:lpstr>2.1 C#程序的组成要素</vt:lpstr>
      <vt:lpstr>2.2 数据类型概述</vt:lpstr>
      <vt:lpstr>2.2 数据类型概述</vt:lpstr>
      <vt:lpstr>2.2 数据类型概述</vt:lpstr>
      <vt:lpstr>2.2 数据类型概述</vt:lpstr>
      <vt:lpstr>2.2 数据类型概述</vt:lpstr>
      <vt:lpstr>2.2 数据类型概述</vt:lpstr>
      <vt:lpstr>2.2 数据类型概述</vt:lpstr>
      <vt:lpstr>2.3 常量和变量</vt:lpstr>
      <vt:lpstr>2.3 常量和变量</vt:lpstr>
      <vt:lpstr>2.3 常量和变量</vt:lpstr>
      <vt:lpstr>2.3 常量和变量</vt:lpstr>
      <vt:lpstr>2.3 常量和变量</vt:lpstr>
      <vt:lpstr>2.3 常量和变量</vt:lpstr>
      <vt:lpstr>2.3 常量和变量</vt:lpstr>
      <vt:lpstr>PowerPoint 演示文稿</vt:lpstr>
      <vt:lpstr>2.4 运算符与表达式</vt:lpstr>
      <vt:lpstr>2.4 运算符与表达式</vt:lpstr>
      <vt:lpstr>2.4 运算符与表达式</vt:lpstr>
      <vt:lpstr>2.4 运算符与表达式</vt:lpstr>
      <vt:lpstr>2.4 运算符与表达式</vt:lpstr>
      <vt:lpstr>2.4 运算符与表达式</vt:lpstr>
      <vt:lpstr>2.4 运算符与表达式</vt:lpstr>
      <vt:lpstr>2.4 运算符与表达式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2.5 引用类型</vt:lpstr>
      <vt:lpstr>PowerPoint 演示文稿</vt:lpstr>
      <vt:lpstr>2.5 引用类型</vt:lpstr>
      <vt:lpstr>2.6 常用系统定义类</vt:lpstr>
      <vt:lpstr>2.6 常用系统定义类</vt:lpstr>
      <vt:lpstr>2.6 常用系统定义类</vt:lpstr>
      <vt:lpstr>2.6 常用系统定义类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</dc:title>
  <dc:creator>微软用户</dc:creator>
  <cp:lastModifiedBy>jszx</cp:lastModifiedBy>
  <cp:revision>231</cp:revision>
  <dcterms:created xsi:type="dcterms:W3CDTF">2013-09-27T00:25:52Z</dcterms:created>
  <dcterms:modified xsi:type="dcterms:W3CDTF">2017-05-18T06:16:47Z</dcterms:modified>
</cp:coreProperties>
</file>