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6"/>
  </p:notes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434" r:id="rId10"/>
    <p:sldId id="393" r:id="rId11"/>
    <p:sldId id="435" r:id="rId12"/>
    <p:sldId id="436" r:id="rId13"/>
    <p:sldId id="442" r:id="rId14"/>
    <p:sldId id="397" r:id="rId15"/>
    <p:sldId id="447" r:id="rId16"/>
    <p:sldId id="443" r:id="rId17"/>
    <p:sldId id="432" r:id="rId18"/>
    <p:sldId id="398" r:id="rId19"/>
    <p:sldId id="448" r:id="rId20"/>
    <p:sldId id="449" r:id="rId21"/>
    <p:sldId id="421" r:id="rId22"/>
    <p:sldId id="422" r:id="rId23"/>
    <p:sldId id="450" r:id="rId24"/>
    <p:sldId id="423" r:id="rId25"/>
    <p:sldId id="428" r:id="rId26"/>
    <p:sldId id="444" r:id="rId27"/>
    <p:sldId id="430" r:id="rId28"/>
    <p:sldId id="451" r:id="rId29"/>
    <p:sldId id="445" r:id="rId30"/>
    <p:sldId id="438" r:id="rId31"/>
    <p:sldId id="441" r:id="rId32"/>
    <p:sldId id="439" r:id="rId33"/>
    <p:sldId id="446" r:id="rId34"/>
    <p:sldId id="440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nstantia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69C"/>
    <a:srgbClr val="0000FF"/>
    <a:srgbClr val="CC6600"/>
    <a:srgbClr val="C4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>
      <p:cViewPr>
        <p:scale>
          <a:sx n="60" d="100"/>
          <a:sy n="60" d="100"/>
        </p:scale>
        <p:origin x="-37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nstantia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B8174E-634B-4551-9A77-A8A127127581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nstantia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8B18B6-5DFF-4809-A6B0-ACF959884E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97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F7327F1-3384-440D-B1ED-70046E5902EE}" type="slidenum">
              <a:rPr kumimoji="0" lang="zh-CN" altLang="en-US" smtClean="0">
                <a:latin typeface="Constantia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zh-CN" smtClean="0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A1C942-DF89-4D99-B9EC-BB6EC8B2949F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A1C942-DF89-4D99-B9EC-BB6EC8B2949F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C304CC-AC72-4E93-B210-A132C4CA45D8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1BC14CB-F3C4-4991-8373-14EFFDC06B9C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1BABEE-A4DD-4128-B980-1D921C3CA5BF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1BABEE-A4DD-4128-B980-1D921C3CA5BF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ADFA63-0176-41C9-9756-325F01063DF1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FD204E-B352-47B2-8305-F36BFAE549CA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1F7DFD-2408-4BAA-A333-FA710E996C67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BC9F0A-1A3A-4ECA-B4CF-7DDA41B2F6D5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08DB65-8435-4268-ACBA-2696086E83EA}" type="slidenum">
              <a:rPr kumimoji="0" lang="zh-CN" altLang="en-US" smtClean="0">
                <a:latin typeface="Constantia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kumimoji="0" lang="en-US" altLang="zh-CN" smtClean="0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A77D10-0EA2-4DC6-A05E-BDB2E6D0B66E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ABD0F6-89E9-4CE9-9A8B-F118BC59BCC9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A77D10-0EA2-4DC6-A05E-BDB2E6D0B66E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ABD0F6-89E9-4CE9-9A8B-F118BC59BCC9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346AD-09F3-48E1-958D-395E0AF7417C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F9BC42-2BEB-4FD3-A4D7-24F0CF731AF1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F43922-AC24-4F4B-B85A-9D8DB9A72E25}" type="slidenum">
              <a:rPr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EE9072-1B6E-4C1B-AD29-53EB85BAC3B0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D5BBBC6-41C4-4B17-9FD9-10EA5D60453F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09A358-BF9F-4294-9563-F9761B0F0498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A1C942-DF89-4D99-B9EC-BB6EC8B2949F}" type="slidenum">
              <a:rPr kumimoji="0" lang="zh-CN" altLang="en-US">
                <a:latin typeface="Constantia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zh-CN">
              <a:latin typeface="Constantia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</p:grp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F5A4BF-BF15-4962-83D7-BE7FF109C038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E0D33A-E30A-48C8-A440-425789B37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3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F6518-4FC6-4F01-9346-395D7B43606D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8AC02-8B8D-4CAE-9264-9FEA025F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03188"/>
            <a:ext cx="20574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03188"/>
            <a:ext cx="60198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2F4F-2EA4-4649-99C3-AC866371E46D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1D4DD-8EAE-400F-8942-9A482D5C7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2F20C-E1AC-457A-9B74-F975B8D8E898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20E47-16C2-45CF-99F9-6CED599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7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D62A-A5CE-43FF-81F9-6422D19DDBA3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0ECE-FF9A-49D3-9485-95C11FD49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A70A-6238-4FE2-BBAF-75EC29575710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25062-6B87-4A3D-92FA-655E092AF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7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1967F-2C6D-4623-B31B-D556393C57D9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10985-A48F-464B-9F70-769C154871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55E9-8EA4-4045-A36D-150C2FAF0F37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6281-007C-4473-9884-B8E13BE48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C16F-D7D2-44D0-B7EB-86C1B60493EB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CAC57-AFEA-4023-800B-76EE37D51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76AF8-C134-4F37-8E24-1B5C11759A4B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9CFD5-7B65-430F-924F-BB692FE160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52669-1ED6-4B36-B579-A4EF45BE8EB8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0826B-066B-4C33-B076-0D304608A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735013"/>
            <a:ext cx="9144000" cy="144462"/>
            <a:chOff x="1519" y="554"/>
            <a:chExt cx="4241" cy="91"/>
          </a:xfrm>
        </p:grpSpPr>
        <p:sp>
          <p:nvSpPr>
            <p:cNvPr id="1039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1040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  <p:sp>
          <p:nvSpPr>
            <p:cNvPr id="1041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tantia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028" name="Group 7"/>
          <p:cNvGrpSpPr>
            <a:grpSpLocks noChangeAspect="1"/>
          </p:cNvGrpSpPr>
          <p:nvPr/>
        </p:nvGrpSpPr>
        <p:grpSpPr bwMode="auto">
          <a:xfrm>
            <a:off x="0" y="-11113"/>
            <a:ext cx="1874838" cy="900113"/>
            <a:chOff x="0" y="0"/>
            <a:chExt cx="1475" cy="694"/>
          </a:xfrm>
        </p:grpSpPr>
        <p:graphicFrame>
          <p:nvGraphicFramePr>
            <p:cNvPr id="1037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Image" r:id="rId15" imgW="3646321" imgH="3931376" progId="Photoshop.Image.6">
                    <p:embed/>
                  </p:oleObj>
                </mc:Choice>
                <mc:Fallback>
                  <p:oleObj name="Image" r:id="rId15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Image" r:id="rId17" imgW="2575783" imgH="2545301" progId="Photoshop.Image.6">
                    <p:embed/>
                  </p:oleObj>
                </mc:Choice>
                <mc:Fallback>
                  <p:oleObj name="Image" r:id="rId17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063750" y="103188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86A4A5E-0380-4E94-BF00-3ED65AD3E17E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Constantia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053D223-9045-446A-9382-702D5D1D32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4" name="Group 15"/>
          <p:cNvGrpSpPr>
            <a:grpSpLocks/>
          </p:cNvGrpSpPr>
          <p:nvPr/>
        </p:nvGrpSpPr>
        <p:grpSpPr bwMode="auto">
          <a:xfrm>
            <a:off x="0" y="946150"/>
            <a:ext cx="9144000" cy="169863"/>
            <a:chOff x="0" y="699"/>
            <a:chExt cx="5760" cy="107"/>
          </a:xfrm>
        </p:grpSpPr>
        <p:sp>
          <p:nvSpPr>
            <p:cNvPr id="1035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nstantia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黑体" pitchFamily="49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kumimoji="1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/>
            <a:r>
              <a:rPr kumimoji="0" lang="en-US" altLang="zh-CN" smtClean="0"/>
              <a:t>C#</a:t>
            </a:r>
            <a:r>
              <a:rPr kumimoji="0" lang="zh-CN" altLang="en-US" smtClean="0"/>
              <a:t>程序设计教程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kumimoji="0" lang="zh-CN" altLang="en-US" b="1" dirty="0" smtClean="0">
                <a:solidFill>
                  <a:srgbClr val="FFFF00"/>
                </a:solidFill>
                <a:ea typeface="宋体" pitchFamily="2" charset="-122"/>
              </a:rPr>
              <a:t>第</a:t>
            </a:r>
            <a:r>
              <a:rPr kumimoji="0" lang="en-US" altLang="zh-CN" b="1" dirty="0" smtClean="0">
                <a:solidFill>
                  <a:srgbClr val="FFFF00"/>
                </a:solidFill>
                <a:ea typeface="宋体" pitchFamily="2" charset="-122"/>
              </a:rPr>
              <a:t>3</a:t>
            </a:r>
            <a:r>
              <a:rPr kumimoji="0" lang="zh-CN" altLang="en-US" b="1" dirty="0" smtClean="0">
                <a:solidFill>
                  <a:srgbClr val="FFFF00"/>
                </a:solidFill>
                <a:ea typeface="宋体" pitchFamily="2" charset="-122"/>
              </a:rPr>
              <a:t>章 </a:t>
            </a:r>
            <a:r>
              <a:rPr kumimoji="0" lang="zh-CN" altLang="en-US" b="1" smtClean="0">
                <a:solidFill>
                  <a:srgbClr val="FFFF00"/>
                </a:solidFill>
                <a:ea typeface="宋体" pitchFamily="2" charset="-122"/>
              </a:rPr>
              <a:t>流程控制与算法</a:t>
            </a:r>
            <a:endParaRPr kumimoji="0"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66564" name="内容占位符 2"/>
          <p:cNvSpPr txBox="1">
            <a:spLocks/>
          </p:cNvSpPr>
          <p:nvPr/>
        </p:nvSpPr>
        <p:spPr bwMode="auto">
          <a:xfrm>
            <a:off x="684213" y="126841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en-US" sz="2400" b="0">
                <a:solidFill>
                  <a:schemeClr val="tx2"/>
                </a:solidFill>
              </a:rPr>
              <a:t>C</a:t>
            </a:r>
            <a:r>
              <a:rPr kumimoji="0" lang="en-US" altLang="zh-CN" sz="2400" b="0">
                <a:solidFill>
                  <a:schemeClr val="tx2"/>
                </a:solidFill>
              </a:rPr>
              <a:t>#</a:t>
            </a:r>
            <a:r>
              <a:rPr kumimoji="0" lang="zh-CN" altLang="en-US" sz="2400" b="0">
                <a:solidFill>
                  <a:schemeClr val="tx2"/>
                </a:solidFill>
              </a:rPr>
              <a:t>中的选择</a:t>
            </a:r>
            <a:r>
              <a:rPr kumimoji="0" lang="zh-CN" altLang="zh-CN" sz="2400" b="0">
                <a:solidFill>
                  <a:schemeClr val="tx2"/>
                </a:solidFill>
              </a:rPr>
              <a:t>结构</a:t>
            </a:r>
            <a:r>
              <a:rPr kumimoji="0" lang="zh-CN" altLang="en-US" sz="2400" b="0">
                <a:solidFill>
                  <a:schemeClr val="tx2"/>
                </a:solidFill>
              </a:rPr>
              <a:t>有</a:t>
            </a:r>
            <a:r>
              <a:rPr kumimoji="0" lang="en-US" altLang="zh-CN" sz="2400" b="0">
                <a:solidFill>
                  <a:schemeClr val="tx2"/>
                </a:solidFill>
              </a:rPr>
              <a:t>2</a:t>
            </a:r>
            <a:r>
              <a:rPr kumimoji="0" lang="zh-CN" altLang="en-US" sz="2400" b="0">
                <a:solidFill>
                  <a:schemeClr val="tx2"/>
                </a:solidFill>
              </a:rPr>
              <a:t>种形式：</a:t>
            </a:r>
          </a:p>
        </p:txBody>
      </p:sp>
      <p:sp>
        <p:nvSpPr>
          <p:cNvPr id="66565" name="内容占位符 2"/>
          <p:cNvSpPr txBox="1">
            <a:spLocks/>
          </p:cNvSpPr>
          <p:nvPr/>
        </p:nvSpPr>
        <p:spPr bwMode="auto">
          <a:xfrm>
            <a:off x="684213" y="1916113"/>
            <a:ext cx="2303462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400">
                <a:solidFill>
                  <a:srgbClr val="C47500"/>
                </a:solidFill>
              </a:rPr>
              <a:t>if</a:t>
            </a:r>
            <a:r>
              <a:rPr kumimoji="0" lang="zh-CN" altLang="en-US" sz="2400">
                <a:solidFill>
                  <a:srgbClr val="C47500"/>
                </a:solidFill>
              </a:rPr>
              <a:t>语句</a:t>
            </a:r>
            <a:endParaRPr kumimoji="0" lang="zh-CN" altLang="zh-CN" sz="2400" b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400">
                <a:solidFill>
                  <a:srgbClr val="C47500"/>
                </a:solidFill>
              </a:rPr>
              <a:t>switch</a:t>
            </a:r>
            <a:r>
              <a:rPr kumimoji="0" lang="zh-CN" altLang="en-US" sz="2400">
                <a:solidFill>
                  <a:srgbClr val="C47500"/>
                </a:solidFill>
              </a:rPr>
              <a:t>语句</a:t>
            </a:r>
            <a:endParaRPr kumimoji="0" lang="zh-CN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3.3.1 </a:t>
            </a:r>
            <a:r>
              <a:rPr kumimoji="0" lang="en-US" altLang="zh-CN" dirty="0"/>
              <a:t>if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68614" name="内容占位符 2"/>
          <p:cNvSpPr txBox="1">
            <a:spLocks/>
          </p:cNvSpPr>
          <p:nvPr/>
        </p:nvSpPr>
        <p:spPr bwMode="auto">
          <a:xfrm>
            <a:off x="684213" y="1820152"/>
            <a:ext cx="2303462" cy="190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单分支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  <a:endParaRPr kumimoji="0" lang="zh-CN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双分支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多分支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</a:t>
            </a:r>
            <a:endParaRPr kumimoji="0" lang="en-US" altLang="zh-CN" sz="2000" dirty="0" smtClean="0">
              <a:solidFill>
                <a:srgbClr val="C475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dirty="0" smtClean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语句的嵌套</a:t>
            </a:r>
            <a:endParaRPr kumimoji="0" lang="zh-CN" altLang="zh-CN" sz="2000" dirty="0"/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6011863" y="1552575"/>
            <a:ext cx="2506662" cy="1947863"/>
            <a:chOff x="3560" y="978"/>
            <a:chExt cx="1579" cy="1227"/>
          </a:xfrm>
        </p:grpSpPr>
        <p:cxnSp>
          <p:nvCxnSpPr>
            <p:cNvPr id="12297" name="Line 4"/>
            <p:cNvCxnSpPr>
              <a:cxnSpLocks noChangeShapeType="1"/>
            </p:cNvCxnSpPr>
            <p:nvPr/>
          </p:nvCxnSpPr>
          <p:spPr bwMode="auto">
            <a:xfrm>
              <a:off x="4205" y="978"/>
              <a:ext cx="0" cy="187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AutoShape 5"/>
            <p:cNvSpPr>
              <a:spLocks noChangeArrowheads="1"/>
            </p:cNvSpPr>
            <p:nvPr/>
          </p:nvSpPr>
          <p:spPr bwMode="auto">
            <a:xfrm>
              <a:off x="3560" y="1162"/>
              <a:ext cx="1291" cy="36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400" b="0" dirty="0" smtClean="0">
                  <a:latin typeface="Times New Roman" pitchFamily="18" charset="0"/>
                  <a:ea typeface="黑体" pitchFamily="49" charset="-122"/>
                </a:rPr>
                <a:t>条件表达式</a:t>
              </a:r>
              <a:endParaRPr lang="zh-CN" altLang="en-US" sz="1400" b="0" dirty="0" smtClean="0">
                <a:ea typeface="黑体" pitchFamily="49" charset="-122"/>
              </a:endParaRPr>
            </a:p>
          </p:txBody>
        </p:sp>
        <p:sp>
          <p:nvSpPr>
            <p:cNvPr id="12299" name="Rectangle 6"/>
            <p:cNvSpPr>
              <a:spLocks noChangeArrowheads="1"/>
            </p:cNvSpPr>
            <p:nvPr/>
          </p:nvSpPr>
          <p:spPr bwMode="auto">
            <a:xfrm>
              <a:off x="3701" y="1714"/>
              <a:ext cx="993" cy="20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400" b="0" dirty="0" smtClean="0">
                  <a:latin typeface="Times New Roman" pitchFamily="18" charset="0"/>
                  <a:ea typeface="黑体" pitchFamily="49" charset="-122"/>
                </a:rPr>
                <a:t>语句块</a:t>
              </a:r>
              <a:endParaRPr lang="zh-CN" altLang="en-US" sz="1400" b="0" dirty="0" smtClean="0">
                <a:ea typeface="黑体" pitchFamily="49" charset="-122"/>
              </a:endParaRPr>
            </a:p>
          </p:txBody>
        </p:sp>
        <p:cxnSp>
          <p:nvCxnSpPr>
            <p:cNvPr id="12300" name="Line 7"/>
            <p:cNvCxnSpPr>
              <a:cxnSpLocks noChangeShapeType="1"/>
            </p:cNvCxnSpPr>
            <p:nvPr/>
          </p:nvCxnSpPr>
          <p:spPr bwMode="auto">
            <a:xfrm>
              <a:off x="4205" y="1522"/>
              <a:ext cx="0" cy="187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Line 9"/>
            <p:cNvCxnSpPr>
              <a:cxnSpLocks noChangeShapeType="1"/>
            </p:cNvCxnSpPr>
            <p:nvPr/>
          </p:nvCxnSpPr>
          <p:spPr bwMode="auto">
            <a:xfrm>
              <a:off x="4851" y="1340"/>
              <a:ext cx="178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Line 10"/>
            <p:cNvCxnSpPr>
              <a:cxnSpLocks noChangeShapeType="1"/>
            </p:cNvCxnSpPr>
            <p:nvPr/>
          </p:nvCxnSpPr>
          <p:spPr bwMode="auto">
            <a:xfrm>
              <a:off x="5033" y="1340"/>
              <a:ext cx="0" cy="686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直接箭头连接符 13"/>
            <p:cNvCxnSpPr>
              <a:cxnSpLocks noChangeShapeType="1"/>
            </p:cNvCxnSpPr>
            <p:nvPr/>
          </p:nvCxnSpPr>
          <p:spPr bwMode="auto">
            <a:xfrm>
              <a:off x="4205" y="1924"/>
              <a:ext cx="0" cy="281"/>
            </a:xfrm>
            <a:prstGeom prst="straightConnector1">
              <a:avLst/>
            </a:prstGeom>
            <a:noFill/>
            <a:ln w="28575" algn="ctr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直接箭头连接符 14"/>
            <p:cNvCxnSpPr>
              <a:cxnSpLocks noChangeShapeType="1"/>
            </p:cNvCxnSpPr>
            <p:nvPr/>
          </p:nvCxnSpPr>
          <p:spPr bwMode="auto">
            <a:xfrm flipH="1">
              <a:off x="4205" y="2024"/>
              <a:ext cx="821" cy="0"/>
            </a:xfrm>
            <a:prstGeom prst="straightConnector1">
              <a:avLst/>
            </a:prstGeom>
            <a:noFill/>
            <a:ln w="28575" algn="ctr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0" name="文本框 2"/>
            <p:cNvSpPr txBox="1">
              <a:spLocks noChangeArrowheads="1"/>
            </p:cNvSpPr>
            <p:nvPr/>
          </p:nvSpPr>
          <p:spPr bwMode="auto">
            <a:xfrm>
              <a:off x="3929" y="1494"/>
              <a:ext cx="33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400" b="0"/>
                <a:t>true</a:t>
              </a:r>
            </a:p>
          </p:txBody>
        </p:sp>
        <p:sp>
          <p:nvSpPr>
            <p:cNvPr id="13331" name="文本框 2"/>
            <p:cNvSpPr txBox="1">
              <a:spLocks noChangeArrowheads="1"/>
            </p:cNvSpPr>
            <p:nvPr/>
          </p:nvSpPr>
          <p:spPr bwMode="auto">
            <a:xfrm>
              <a:off x="4785" y="1170"/>
              <a:ext cx="35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400" b="0"/>
                <a:t>false</a:t>
              </a:r>
            </a:p>
          </p:txBody>
        </p:sp>
      </p:grp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84213" y="3573463"/>
            <a:ext cx="79930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nstantia" pitchFamily="18" charset="0"/>
              </a:rPr>
              <a:t>说明：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Constantia" pitchFamily="18" charset="0"/>
              </a:rPr>
              <a:t>①  条件表达式可以是关系表达式、逻辑表达式，也可以是逻辑常量。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Constantia" pitchFamily="18" charset="0"/>
              </a:rPr>
              <a:t>②  语句块可以是一条或多条语句，如果是多条语句，必须用大括号括起来；</a:t>
            </a:r>
            <a:r>
              <a:rPr kumimoji="0" lang="zh-CN" altLang="en-US" sz="2000">
                <a:solidFill>
                  <a:srgbClr val="0000FF"/>
                </a:solidFill>
                <a:latin typeface="Constantia" pitchFamily="18" charset="0"/>
              </a:rPr>
              <a:t>只有一条语句时，大括号可以省略</a:t>
            </a:r>
            <a:r>
              <a:rPr kumimoji="0" lang="zh-CN" altLang="en-US" sz="2000">
                <a:latin typeface="Constantia" pitchFamily="18" charset="0"/>
              </a:rPr>
              <a:t>。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11188" y="6298156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3-5】</a:t>
            </a:r>
            <a:r>
              <a:rPr kumimoji="0" lang="zh-CN" altLang="en-US" sz="2000" dirty="0">
                <a:solidFill>
                  <a:srgbClr val="D60093"/>
                </a:solidFill>
              </a:rPr>
              <a:t>输入三个整数</a:t>
            </a:r>
            <a:r>
              <a:rPr kumimoji="0" lang="en-US" altLang="zh-CN" sz="2000" dirty="0">
                <a:solidFill>
                  <a:srgbClr val="D60093"/>
                </a:solidFill>
              </a:rPr>
              <a:t>a</a:t>
            </a:r>
            <a:r>
              <a:rPr kumimoji="0" lang="zh-CN" altLang="en-US" sz="2000" dirty="0">
                <a:solidFill>
                  <a:srgbClr val="D60093"/>
                </a:solidFill>
              </a:rPr>
              <a:t>、</a:t>
            </a:r>
            <a:r>
              <a:rPr kumimoji="0" lang="en-US" altLang="zh-CN" sz="2000" dirty="0">
                <a:solidFill>
                  <a:srgbClr val="D60093"/>
                </a:solidFill>
              </a:rPr>
              <a:t>b</a:t>
            </a:r>
            <a:r>
              <a:rPr kumimoji="0" lang="zh-CN" altLang="en-US" sz="2000" dirty="0">
                <a:solidFill>
                  <a:srgbClr val="D60093"/>
                </a:solidFill>
              </a:rPr>
              <a:t>、</a:t>
            </a:r>
            <a:r>
              <a:rPr kumimoji="0" lang="en-US" altLang="zh-CN" sz="2000" dirty="0">
                <a:solidFill>
                  <a:srgbClr val="D60093"/>
                </a:solidFill>
              </a:rPr>
              <a:t>c</a:t>
            </a:r>
            <a:r>
              <a:rPr kumimoji="0" lang="zh-CN" altLang="en-US" sz="2000" dirty="0">
                <a:solidFill>
                  <a:srgbClr val="D60093"/>
                </a:solidFill>
              </a:rPr>
              <a:t>，求三个数中的最大值并输出。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3563938" y="1925638"/>
            <a:ext cx="20161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if (</a:t>
            </a:r>
            <a:r>
              <a:rPr kumimoji="0" lang="zh-CN" altLang="en-US" sz="200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</p:txBody>
      </p:sp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2575"/>
            <a:ext cx="3168650" cy="487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68614" grpId="0" build="p"/>
      <p:bldP spid="68631" grpId="0"/>
      <p:bldP spid="68632" grpId="0" build="p"/>
      <p:bldP spid="686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3.3.1 </a:t>
            </a:r>
            <a:r>
              <a:rPr kumimoji="0" lang="en-US" altLang="zh-CN" dirty="0"/>
              <a:t>if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14340" name="内容占位符 2"/>
          <p:cNvSpPr txBox="1">
            <a:spLocks/>
          </p:cNvSpPr>
          <p:nvPr/>
        </p:nvSpPr>
        <p:spPr bwMode="auto">
          <a:xfrm>
            <a:off x="684213" y="1916113"/>
            <a:ext cx="23034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单分支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  <a:endParaRPr kumimoji="0" lang="zh-CN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800080"/>
                </a:solidFill>
              </a:rPr>
              <a:t>双分支</a:t>
            </a:r>
            <a:r>
              <a:rPr kumimoji="0" lang="en-US" altLang="zh-CN" sz="2000" dirty="0">
                <a:solidFill>
                  <a:srgbClr val="800080"/>
                </a:solidFill>
              </a:rPr>
              <a:t>if</a:t>
            </a:r>
            <a:r>
              <a:rPr kumimoji="0" lang="zh-CN" altLang="en-US" sz="2000" dirty="0">
                <a:solidFill>
                  <a:srgbClr val="800080"/>
                </a:solidFill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多分支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</a:t>
            </a:r>
            <a:endParaRPr kumimoji="0" lang="en-US" altLang="zh-CN" sz="2000" dirty="0" smtClean="0">
              <a:solidFill>
                <a:srgbClr val="C475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dirty="0" smtClean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语句的嵌套</a:t>
            </a:r>
            <a:endParaRPr kumimoji="0" lang="zh-CN" altLang="zh-CN" sz="2000" dirty="0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684213" y="400526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Constantia" pitchFamily="18" charset="0"/>
                <a:ea typeface="宋体" pitchFamily="2" charset="-122"/>
              </a:rPr>
              <a:t>说明：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latin typeface="+mn-lt"/>
                <a:ea typeface="宋体" pitchFamily="2" charset="-122"/>
              </a:rPr>
              <a:t>else</a:t>
            </a:r>
            <a:r>
              <a:rPr lang="zh-CN" altLang="en-US" sz="2000" dirty="0" smtClean="0">
                <a:latin typeface="+mn-lt"/>
                <a:ea typeface="宋体" pitchFamily="2" charset="-122"/>
              </a:rPr>
              <a:t>子句是</a:t>
            </a:r>
            <a:r>
              <a:rPr lang="en-US" altLang="zh-CN" sz="2000" dirty="0" smtClean="0">
                <a:latin typeface="+mn-lt"/>
                <a:ea typeface="宋体" pitchFamily="2" charset="-122"/>
              </a:rPr>
              <a:t>if</a:t>
            </a:r>
            <a:r>
              <a:rPr lang="zh-CN" altLang="en-US" sz="2000" dirty="0" smtClean="0">
                <a:latin typeface="+mn-lt"/>
                <a:ea typeface="宋体" pitchFamily="2" charset="-122"/>
              </a:rPr>
              <a:t>语句的一部分，必须与</a:t>
            </a:r>
            <a:r>
              <a:rPr lang="en-US" altLang="zh-CN" sz="2000" dirty="0" smtClean="0">
                <a:latin typeface="+mn-lt"/>
                <a:ea typeface="宋体" pitchFamily="2" charset="-122"/>
              </a:rPr>
              <a:t>if</a:t>
            </a:r>
            <a:r>
              <a:rPr lang="zh-CN" altLang="en-US" sz="2000" dirty="0" smtClean="0">
                <a:latin typeface="+mn-lt"/>
                <a:ea typeface="宋体" pitchFamily="2" charset="-122"/>
              </a:rPr>
              <a:t>配对使用，不能单独</a:t>
            </a:r>
            <a:r>
              <a:rPr lang="zh-CN" altLang="en-US" sz="2000" dirty="0" smtClean="0">
                <a:latin typeface="Constantia" pitchFamily="18" charset="0"/>
                <a:ea typeface="宋体" pitchFamily="2" charset="-122"/>
              </a:rPr>
              <a:t>出现。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82613" y="5157788"/>
            <a:ext cx="8208962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3-6】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实现本章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的程序。</a:t>
            </a:r>
            <a:endParaRPr kumimoji="0" lang="en-US" altLang="zh-CN" sz="2000" dirty="0">
              <a:solidFill>
                <a:srgbClr val="D60093"/>
              </a:solidFill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081588" y="1612900"/>
            <a:ext cx="3811587" cy="2176463"/>
            <a:chOff x="3201" y="890"/>
            <a:chExt cx="2401" cy="1371"/>
          </a:xfrm>
        </p:grpSpPr>
        <p:cxnSp>
          <p:nvCxnSpPr>
            <p:cNvPr id="13321" name="Line 4"/>
            <p:cNvCxnSpPr>
              <a:cxnSpLocks noChangeShapeType="1"/>
            </p:cNvCxnSpPr>
            <p:nvPr/>
          </p:nvCxnSpPr>
          <p:spPr bwMode="auto">
            <a:xfrm>
              <a:off x="4403" y="890"/>
              <a:ext cx="0" cy="187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2" name="AutoShape 5"/>
            <p:cNvSpPr>
              <a:spLocks noChangeArrowheads="1"/>
            </p:cNvSpPr>
            <p:nvPr/>
          </p:nvSpPr>
          <p:spPr bwMode="auto">
            <a:xfrm>
              <a:off x="3758" y="1074"/>
              <a:ext cx="1291" cy="360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400" b="0" dirty="0" smtClean="0">
                  <a:latin typeface="Times New Roman" pitchFamily="18" charset="0"/>
                  <a:ea typeface="黑体" pitchFamily="49" charset="-122"/>
                </a:rPr>
                <a:t>条件表达式</a:t>
              </a:r>
              <a:endParaRPr lang="zh-CN" altLang="en-US" sz="1400" b="0" dirty="0" smtClean="0">
                <a:ea typeface="黑体" pitchFamily="49" charset="-122"/>
              </a:endParaRPr>
            </a:p>
          </p:txBody>
        </p:sp>
        <p:sp>
          <p:nvSpPr>
            <p:cNvPr id="13323" name="Rectangle 6"/>
            <p:cNvSpPr>
              <a:spLocks noChangeArrowheads="1"/>
            </p:cNvSpPr>
            <p:nvPr/>
          </p:nvSpPr>
          <p:spPr bwMode="auto">
            <a:xfrm>
              <a:off x="3201" y="1650"/>
              <a:ext cx="747" cy="20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400" b="0" dirty="0" smtClean="0">
                  <a:latin typeface="Times New Roman" pitchFamily="18" charset="0"/>
                  <a:ea typeface="黑体" pitchFamily="49" charset="-122"/>
                </a:rPr>
                <a:t>语句块</a:t>
              </a:r>
              <a:r>
                <a:rPr lang="en-US" altLang="zh-CN" sz="1400" b="0" dirty="0" smtClean="0">
                  <a:latin typeface="+mn-lt"/>
                  <a:ea typeface="黑体" pitchFamily="49" charset="-122"/>
                </a:rPr>
                <a:t>1</a:t>
              </a:r>
            </a:p>
          </p:txBody>
        </p:sp>
        <p:cxnSp>
          <p:nvCxnSpPr>
            <p:cNvPr id="13324" name="Line 7"/>
            <p:cNvCxnSpPr>
              <a:cxnSpLocks noChangeShapeType="1"/>
            </p:cNvCxnSpPr>
            <p:nvPr/>
          </p:nvCxnSpPr>
          <p:spPr bwMode="auto">
            <a:xfrm>
              <a:off x="3577" y="1859"/>
              <a:ext cx="0" cy="187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Line 9"/>
            <p:cNvCxnSpPr>
              <a:cxnSpLocks noChangeShapeType="1"/>
            </p:cNvCxnSpPr>
            <p:nvPr/>
          </p:nvCxnSpPr>
          <p:spPr bwMode="auto">
            <a:xfrm>
              <a:off x="5049" y="1252"/>
              <a:ext cx="178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Line 10"/>
            <p:cNvCxnSpPr>
              <a:cxnSpLocks noChangeShapeType="1"/>
            </p:cNvCxnSpPr>
            <p:nvPr/>
          </p:nvCxnSpPr>
          <p:spPr bwMode="auto">
            <a:xfrm>
              <a:off x="5231" y="1252"/>
              <a:ext cx="0" cy="392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直接箭头连接符 13"/>
            <p:cNvCxnSpPr>
              <a:cxnSpLocks noChangeShapeType="1"/>
            </p:cNvCxnSpPr>
            <p:nvPr/>
          </p:nvCxnSpPr>
          <p:spPr bwMode="auto">
            <a:xfrm>
              <a:off x="4431" y="2048"/>
              <a:ext cx="0" cy="213"/>
            </a:xfrm>
            <a:prstGeom prst="straightConnector1">
              <a:avLst/>
            </a:prstGeom>
            <a:noFill/>
            <a:ln w="28575" algn="ctr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2" name="文本框 2"/>
            <p:cNvSpPr txBox="1">
              <a:spLocks noChangeArrowheads="1"/>
            </p:cNvSpPr>
            <p:nvPr/>
          </p:nvSpPr>
          <p:spPr bwMode="auto">
            <a:xfrm>
              <a:off x="3532" y="1088"/>
              <a:ext cx="33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400" b="0"/>
                <a:t>true</a:t>
              </a:r>
            </a:p>
          </p:txBody>
        </p:sp>
        <p:sp>
          <p:nvSpPr>
            <p:cNvPr id="14353" name="文本框 2"/>
            <p:cNvSpPr txBox="1">
              <a:spLocks noChangeArrowheads="1"/>
            </p:cNvSpPr>
            <p:nvPr/>
          </p:nvSpPr>
          <p:spPr bwMode="auto">
            <a:xfrm>
              <a:off x="4983" y="1088"/>
              <a:ext cx="35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400" b="0"/>
                <a:t>false</a:t>
              </a:r>
            </a:p>
          </p:txBody>
        </p:sp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4855" y="1626"/>
              <a:ext cx="747" cy="20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400" b="0" dirty="0" smtClean="0">
                  <a:latin typeface="Times New Roman" pitchFamily="18" charset="0"/>
                  <a:ea typeface="黑体" pitchFamily="49" charset="-122"/>
                </a:rPr>
                <a:t>语句块</a:t>
              </a:r>
              <a:r>
                <a:rPr lang="en-US" altLang="zh-CN" sz="1400" b="0" dirty="0" smtClean="0">
                  <a:latin typeface="+mn-lt"/>
                  <a:ea typeface="黑体" pitchFamily="49" charset="-122"/>
                </a:rPr>
                <a:t>2</a:t>
              </a:r>
            </a:p>
          </p:txBody>
        </p:sp>
        <p:cxnSp>
          <p:nvCxnSpPr>
            <p:cNvPr id="13331" name="Line 9"/>
            <p:cNvCxnSpPr>
              <a:cxnSpLocks noChangeShapeType="1"/>
            </p:cNvCxnSpPr>
            <p:nvPr/>
          </p:nvCxnSpPr>
          <p:spPr bwMode="auto">
            <a:xfrm>
              <a:off x="3577" y="1256"/>
              <a:ext cx="178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Line 10"/>
            <p:cNvCxnSpPr>
              <a:cxnSpLocks noChangeShapeType="1"/>
            </p:cNvCxnSpPr>
            <p:nvPr/>
          </p:nvCxnSpPr>
          <p:spPr bwMode="auto">
            <a:xfrm>
              <a:off x="3577" y="1256"/>
              <a:ext cx="0" cy="392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Line 7"/>
            <p:cNvCxnSpPr>
              <a:cxnSpLocks noChangeShapeType="1"/>
            </p:cNvCxnSpPr>
            <p:nvPr/>
          </p:nvCxnSpPr>
          <p:spPr bwMode="auto">
            <a:xfrm>
              <a:off x="5234" y="1853"/>
              <a:ext cx="0" cy="187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3577" y="2043"/>
              <a:ext cx="1655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3060700" y="1628775"/>
            <a:ext cx="20161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if (</a:t>
            </a:r>
            <a:r>
              <a:rPr kumimoji="0" lang="zh-CN" altLang="en-US" sz="200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>
                <a:solidFill>
                  <a:schemeClr val="hlink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  <a:r>
              <a:rPr kumimoji="0" lang="en-US" altLang="zh-CN" sz="2000">
                <a:solidFill>
                  <a:schemeClr val="hlink"/>
                </a:solidFill>
              </a:rPr>
              <a:t>1</a:t>
            </a:r>
            <a:endParaRPr kumimoji="0" lang="zh-CN" altLang="en-US" sz="20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  <a:r>
              <a:rPr kumimoji="0" lang="en-US" altLang="zh-CN" sz="2000">
                <a:solidFill>
                  <a:schemeClr val="hlink"/>
                </a:solidFill>
              </a:rPr>
              <a:t>2</a:t>
            </a:r>
            <a:endParaRPr kumimoji="0" lang="zh-CN" altLang="en-US" sz="20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/>
      <p:bldP spid="70674" grpId="0" uiExpand="1" build="p"/>
      <p:bldP spid="706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3.3.1 </a:t>
            </a:r>
            <a:r>
              <a:rPr kumimoji="0" lang="en-US" altLang="zh-CN" dirty="0"/>
              <a:t>if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15365" name="Text Box 22"/>
          <p:cNvSpPr txBox="1">
            <a:spLocks noChangeArrowheads="1"/>
          </p:cNvSpPr>
          <p:nvPr/>
        </p:nvSpPr>
        <p:spPr bwMode="auto">
          <a:xfrm>
            <a:off x="3349625" y="1508125"/>
            <a:ext cx="295116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if (</a:t>
            </a:r>
            <a:r>
              <a:rPr kumimoji="0" lang="zh-CN" altLang="en-US" sz="2000" dirty="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 dirty="0">
                <a:solidFill>
                  <a:schemeClr val="hlink"/>
                </a:solidFill>
              </a:rPr>
              <a:t>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      </a:t>
            </a:r>
            <a:r>
              <a:rPr kumimoji="0" lang="zh-CN" altLang="en-US" sz="2000" dirty="0">
                <a:solidFill>
                  <a:schemeClr val="hlink"/>
                </a:solidFill>
              </a:rPr>
              <a:t>语句块</a:t>
            </a:r>
            <a:r>
              <a:rPr kumimoji="0" lang="en-US" altLang="zh-CN" sz="2000" dirty="0">
                <a:solidFill>
                  <a:schemeClr val="hlink"/>
                </a:solidFill>
              </a:rPr>
              <a:t>1</a:t>
            </a:r>
            <a:endParaRPr kumimoji="0" lang="zh-CN" altLang="en-US" sz="20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else if(</a:t>
            </a:r>
            <a:r>
              <a:rPr kumimoji="0" lang="zh-CN" altLang="en-US" sz="2000" dirty="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 dirty="0">
                <a:solidFill>
                  <a:schemeClr val="hlink"/>
                </a:solidFill>
              </a:rPr>
              <a:t>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      </a:t>
            </a:r>
            <a:r>
              <a:rPr kumimoji="0" lang="zh-CN" altLang="en-US" sz="2000" dirty="0">
                <a:solidFill>
                  <a:schemeClr val="hlink"/>
                </a:solidFill>
              </a:rPr>
              <a:t>语句块</a:t>
            </a:r>
            <a:r>
              <a:rPr kumimoji="0" lang="en-US" altLang="zh-CN" sz="2000" dirty="0">
                <a:solidFill>
                  <a:schemeClr val="hlink"/>
                </a:solidFill>
              </a:rPr>
              <a:t>2</a:t>
            </a:r>
            <a:endParaRPr kumimoji="0" lang="zh-CN" altLang="en-US" sz="20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else if(</a:t>
            </a:r>
            <a:r>
              <a:rPr kumimoji="0" lang="zh-CN" altLang="en-US" sz="2000" dirty="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 dirty="0">
                <a:solidFill>
                  <a:schemeClr val="hlink"/>
                </a:solidFill>
              </a:rPr>
              <a:t>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      </a:t>
            </a:r>
            <a:r>
              <a:rPr kumimoji="0" lang="zh-CN" altLang="en-US" sz="2000" dirty="0">
                <a:solidFill>
                  <a:schemeClr val="hlink"/>
                </a:solidFill>
              </a:rPr>
              <a:t>语句块</a:t>
            </a:r>
            <a:r>
              <a:rPr kumimoji="0" lang="en-US" altLang="zh-CN" sz="2000" dirty="0">
                <a:solidFill>
                  <a:schemeClr val="hlink"/>
                </a:solidFill>
              </a:rPr>
              <a:t>n</a:t>
            </a:r>
            <a:endParaRPr kumimoji="0" lang="zh-CN" altLang="en-US" sz="20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      </a:t>
            </a:r>
            <a:r>
              <a:rPr kumimoji="0" lang="zh-CN" altLang="en-US" sz="2000" dirty="0">
                <a:solidFill>
                  <a:schemeClr val="hlink"/>
                </a:solidFill>
              </a:rPr>
              <a:t>语句块</a:t>
            </a:r>
            <a:r>
              <a:rPr kumimoji="0" lang="en-US" altLang="zh-CN" sz="2000" dirty="0">
                <a:solidFill>
                  <a:schemeClr val="hlink"/>
                </a:solidFill>
              </a:rPr>
              <a:t>n+1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67658" y="3408538"/>
            <a:ext cx="8136259" cy="204671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2000" dirty="0">
                <a:solidFill>
                  <a:srgbClr val="FFFF00"/>
                </a:solidFill>
                <a:latin typeface="+mn-lt"/>
              </a:rPr>
              <a:t>说明：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① 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else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和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if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之间有空格。</a:t>
            </a:r>
            <a:endParaRPr lang="en-US" altLang="zh-CN" sz="2000" dirty="0">
              <a:solidFill>
                <a:schemeClr val="accent3"/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② </a:t>
            </a:r>
            <a:r>
              <a:rPr lang="zh-CN" altLang="en-US" sz="2000" dirty="0">
                <a:solidFill>
                  <a:schemeClr val="accent3"/>
                </a:solidFill>
                <a:latin typeface="宋体" pitchFamily="2" charset="-122"/>
              </a:rPr>
              <a:t>不管有几个分支，程序执行了其中一个分支后，其余分支不再行。</a:t>
            </a:r>
            <a:endParaRPr lang="en-US" altLang="zh-CN" sz="2000" dirty="0">
              <a:solidFill>
                <a:schemeClr val="accent3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宋体" pitchFamily="2" charset="-122"/>
              </a:rPr>
              <a:t>③ 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if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语句可以嵌套，但应注意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if-else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的配对问题；默认情况下，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else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     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语句总是和最近的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if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语句配对。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3100" y="5470525"/>
                <a:ext cx="8135938" cy="9737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zh-CN" altLang="en-US" sz="2000" dirty="0" smtClean="0">
                    <a:solidFill>
                      <a:srgbClr val="D60093"/>
                    </a:solidFill>
                    <a:latin typeface="Arial" charset="0"/>
                  </a:rPr>
                  <a:t>继续完善“</a:t>
                </a:r>
                <a:r>
                  <a:rPr lang="zh-CN" altLang="en-US" sz="2000" dirty="0">
                    <a:solidFill>
                      <a:srgbClr val="D60093"/>
                    </a:solidFill>
                  </a:rPr>
                  <a:t>求一元二次方程根”</a:t>
                </a:r>
                <a:r>
                  <a:rPr lang="zh-CN" altLang="en-US" sz="2000" dirty="0" smtClean="0">
                    <a:solidFill>
                      <a:srgbClr val="D60093"/>
                    </a:solidFill>
                  </a:rPr>
                  <a:t>程序</a:t>
                </a:r>
                <a:r>
                  <a:rPr lang="zh-CN" altLang="en-US" sz="2000" dirty="0" smtClean="0">
                    <a:solidFill>
                      <a:srgbClr val="D60093"/>
                    </a:solidFill>
                    <a:latin typeface="Arial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D60093"/>
                        </a:solidFill>
                        <a:latin typeface="Cambria Math"/>
                      </a:rPr>
                      <m:t>在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D60093"/>
                    </a:solidFill>
                    <a:latin typeface="Arial" charset="0"/>
                  </a:rPr>
                  <a:t>-4ac&gt;0</a:t>
                </a:r>
                <a:r>
                  <a:rPr lang="zh-CN" altLang="en-US" sz="2000" dirty="0" smtClean="0">
                    <a:solidFill>
                      <a:srgbClr val="D60093"/>
                    </a:solidFill>
                    <a:latin typeface="Arial" charset="0"/>
                  </a:rPr>
                  <a:t>、</a:t>
                </a:r>
                <a:r>
                  <a:rPr lang="en-US" altLang="zh-CN" sz="2000" dirty="0">
                    <a:solidFill>
                      <a:srgbClr val="D6009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D6009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D60093"/>
                            </a:solidFill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D60093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D60093"/>
                    </a:solidFill>
                    <a:latin typeface="Arial" charset="0"/>
                  </a:rPr>
                  <a:t>-</a:t>
                </a:r>
                <a:r>
                  <a:rPr lang="en-US" altLang="zh-CN" sz="2000" dirty="0" smtClean="0">
                    <a:solidFill>
                      <a:srgbClr val="D60093"/>
                    </a:solidFill>
                    <a:latin typeface="Arial" charset="0"/>
                  </a:rPr>
                  <a:t>4ac=0</a:t>
                </a:r>
              </a:p>
              <a:p>
                <a:pPr>
                  <a:lnSpc>
                    <a:spcPct val="14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D6009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D60093"/>
                            </a:solidFill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D60093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D60093"/>
                    </a:solidFill>
                    <a:latin typeface="Arial" charset="0"/>
                  </a:rPr>
                  <a:t>-</a:t>
                </a:r>
                <a:r>
                  <a:rPr lang="en-US" altLang="zh-CN" sz="2000" dirty="0" smtClean="0">
                    <a:solidFill>
                      <a:srgbClr val="D60093"/>
                    </a:solidFill>
                    <a:latin typeface="Arial" charset="0"/>
                  </a:rPr>
                  <a:t>4ac&lt;0 </a:t>
                </a:r>
                <a:r>
                  <a:rPr lang="zh-CN" altLang="en-US" sz="2000" dirty="0" smtClean="0">
                    <a:solidFill>
                      <a:srgbClr val="D60093"/>
                    </a:solidFill>
                    <a:latin typeface="Arial" charset="0"/>
                  </a:rPr>
                  <a:t>三种情况下计算方程的根。</a:t>
                </a:r>
                <a:endParaRPr lang="zh-CN" altLang="en-US" sz="2000" dirty="0">
                  <a:solidFill>
                    <a:srgbClr val="D60093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5470525"/>
                <a:ext cx="8135938" cy="973728"/>
              </a:xfrm>
              <a:prstGeom prst="rect">
                <a:avLst/>
              </a:prstGeom>
              <a:blipFill rotWithShape="1">
                <a:blip r:embed="rId3"/>
                <a:stretch>
                  <a:fillRect l="-74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05" y="1569901"/>
            <a:ext cx="32575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61317" y="1636167"/>
            <a:ext cx="23034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单分支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  <a:endParaRPr kumimoji="0" lang="zh-CN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chemeClr val="accent2">
                    <a:lumMod val="75000"/>
                  </a:schemeClr>
                </a:solidFill>
              </a:rPr>
              <a:t>双分支</a:t>
            </a:r>
            <a:r>
              <a:rPr kumimoji="0" lang="en-US" altLang="zh-CN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kumimoji="0" lang="zh-CN" altLang="en-US" sz="2000" dirty="0">
                <a:solidFill>
                  <a:schemeClr val="accent2">
                    <a:lumMod val="75000"/>
                  </a:schemeClr>
                </a:solidFill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7030A0"/>
                </a:solidFill>
              </a:rPr>
              <a:t>多分支</a:t>
            </a:r>
            <a:r>
              <a:rPr kumimoji="0" lang="en-US" altLang="zh-CN" sz="2000" dirty="0">
                <a:solidFill>
                  <a:srgbClr val="7030A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7030A0"/>
                </a:solidFill>
              </a:rPr>
              <a:t>语句</a:t>
            </a:r>
            <a:endParaRPr kumimoji="0" lang="en-US" altLang="zh-CN" sz="2000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dirty="0" smtClean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语句的嵌套</a:t>
            </a:r>
            <a:endParaRPr kumimoji="0"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56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3.3.1 </a:t>
            </a:r>
            <a:r>
              <a:rPr kumimoji="0" lang="en-US" altLang="zh-CN" dirty="0"/>
              <a:t>if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15365" name="Text Box 22"/>
          <p:cNvSpPr txBox="1">
            <a:spLocks noChangeArrowheads="1"/>
          </p:cNvSpPr>
          <p:nvPr/>
        </p:nvSpPr>
        <p:spPr bwMode="auto">
          <a:xfrm>
            <a:off x="3349625" y="1508125"/>
            <a:ext cx="295116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if (</a:t>
            </a:r>
            <a:r>
              <a:rPr kumimoji="0" lang="zh-CN" altLang="en-US" sz="200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>
                <a:solidFill>
                  <a:schemeClr val="hlink"/>
                </a:solidFill>
              </a:rPr>
              <a:t>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  <a:r>
              <a:rPr kumimoji="0" lang="en-US" altLang="zh-CN" sz="2000">
                <a:solidFill>
                  <a:schemeClr val="hlink"/>
                </a:solidFill>
              </a:rPr>
              <a:t>1</a:t>
            </a:r>
            <a:endParaRPr kumimoji="0" lang="zh-CN" altLang="en-US" sz="20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else if(</a:t>
            </a:r>
            <a:r>
              <a:rPr kumimoji="0" lang="zh-CN" altLang="en-US" sz="200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>
                <a:solidFill>
                  <a:schemeClr val="hlink"/>
                </a:solidFill>
              </a:rPr>
              <a:t>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  <a:r>
              <a:rPr kumimoji="0" lang="en-US" altLang="zh-CN" sz="2000">
                <a:solidFill>
                  <a:schemeClr val="hlink"/>
                </a:solidFill>
              </a:rPr>
              <a:t>2</a:t>
            </a:r>
            <a:endParaRPr kumimoji="0" lang="zh-CN" altLang="en-US" sz="20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else if(</a:t>
            </a:r>
            <a:r>
              <a:rPr kumimoji="0" lang="zh-CN" altLang="en-US" sz="2000">
                <a:solidFill>
                  <a:schemeClr val="hlink"/>
                </a:solidFill>
              </a:rPr>
              <a:t>条件表达式</a:t>
            </a:r>
            <a:r>
              <a:rPr kumimoji="0" lang="en-US" altLang="zh-CN" sz="2000">
                <a:solidFill>
                  <a:schemeClr val="hlink"/>
                </a:solidFill>
              </a:rPr>
              <a:t>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  <a:r>
              <a:rPr kumimoji="0" lang="en-US" altLang="zh-CN" sz="2000">
                <a:solidFill>
                  <a:schemeClr val="hlink"/>
                </a:solidFill>
              </a:rPr>
              <a:t>n</a:t>
            </a:r>
            <a:endParaRPr kumimoji="0" lang="zh-CN" altLang="en-US" sz="20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      </a:t>
            </a:r>
            <a:r>
              <a:rPr kumimoji="0" lang="zh-CN" altLang="en-US" sz="2000">
                <a:solidFill>
                  <a:schemeClr val="hlink"/>
                </a:solidFill>
              </a:rPr>
              <a:t>语句块</a:t>
            </a:r>
            <a:r>
              <a:rPr kumimoji="0" lang="en-US" altLang="zh-CN" sz="2000">
                <a:solidFill>
                  <a:schemeClr val="hlink"/>
                </a:solidFill>
              </a:rPr>
              <a:t>n+1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72753" y="3646066"/>
            <a:ext cx="8136259" cy="1215717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2000" dirty="0">
                <a:solidFill>
                  <a:srgbClr val="FFFF00"/>
                </a:solidFill>
                <a:latin typeface="+mn-lt"/>
              </a:rPr>
              <a:t>说明：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① 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else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和</a:t>
            </a:r>
            <a:r>
              <a:rPr lang="en-US" altLang="zh-CN" sz="2000" dirty="0">
                <a:solidFill>
                  <a:schemeClr val="accent3"/>
                </a:solidFill>
                <a:latin typeface="+mn-lt"/>
              </a:rPr>
              <a:t>if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之间有空格。</a:t>
            </a:r>
            <a:endParaRPr lang="en-US" altLang="zh-CN" sz="2000" dirty="0">
              <a:solidFill>
                <a:schemeClr val="accent3"/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3"/>
                </a:solidFill>
                <a:latin typeface="+mn-lt"/>
              </a:rPr>
              <a:t>② </a:t>
            </a:r>
            <a:r>
              <a:rPr lang="zh-CN" altLang="en-US" sz="2000" dirty="0">
                <a:solidFill>
                  <a:schemeClr val="accent3"/>
                </a:solidFill>
                <a:latin typeface="宋体" pitchFamily="2" charset="-122"/>
              </a:rPr>
              <a:t>不管有几个分支，程序执行了其中一个分支后，其余分支不再行</a:t>
            </a:r>
            <a:r>
              <a:rPr lang="zh-CN" altLang="en-US" sz="2000" dirty="0" smtClean="0">
                <a:solidFill>
                  <a:schemeClr val="accent3"/>
                </a:solidFill>
                <a:latin typeface="宋体" pitchFamily="2" charset="-122"/>
              </a:rPr>
              <a:t>。</a:t>
            </a:r>
            <a:endParaRPr lang="en-US" altLang="zh-CN" sz="2000" dirty="0">
              <a:solidFill>
                <a:schemeClr val="accent3"/>
              </a:solidFill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100" y="5470525"/>
            <a:ext cx="8135938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rgbClr val="D60093"/>
                </a:solidFill>
                <a:latin typeface="Arial" charset="0"/>
              </a:rPr>
              <a:t>【</a:t>
            </a:r>
            <a:r>
              <a:rPr lang="zh-CN" altLang="en-US" sz="2000" dirty="0">
                <a:solidFill>
                  <a:srgbClr val="D60093"/>
                </a:solidFill>
                <a:latin typeface="Arial" charset="0"/>
              </a:rPr>
              <a:t>例</a:t>
            </a:r>
            <a:r>
              <a:rPr lang="en-US" altLang="zh-CN" sz="2000" dirty="0" smtClean="0">
                <a:solidFill>
                  <a:srgbClr val="D60093"/>
                </a:solidFill>
                <a:latin typeface="Arial" charset="0"/>
              </a:rPr>
              <a:t>3-7】</a:t>
            </a:r>
            <a:r>
              <a:rPr lang="zh-CN" altLang="zh-CN" sz="2000" dirty="0">
                <a:solidFill>
                  <a:srgbClr val="D60093"/>
                </a:solidFill>
                <a:latin typeface="Arial" charset="0"/>
              </a:rPr>
              <a:t>输入一个字符，如果该字符是小写字母，将其转换为对应的大写字母输出；如果是大写字母，将其转换为对应的小写字母输出；如果是其他字符，则原样输出。</a:t>
            </a:r>
            <a:endParaRPr lang="zh-CN" altLang="en-US" sz="2000" dirty="0">
              <a:solidFill>
                <a:srgbClr val="D60093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1518169"/>
            <a:ext cx="273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如果用户输入了大于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n-ea"/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或小于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的数，结果如何？怎样改进？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72753" y="1772816"/>
            <a:ext cx="23034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单分支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  <a:endParaRPr kumimoji="0" lang="zh-CN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双分支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800080"/>
                </a:solidFill>
              </a:rPr>
              <a:t>多分支</a:t>
            </a:r>
            <a:r>
              <a:rPr kumimoji="0" lang="en-US" altLang="zh-CN" sz="2000" dirty="0">
                <a:solidFill>
                  <a:srgbClr val="800080"/>
                </a:solidFill>
              </a:rPr>
              <a:t>if</a:t>
            </a:r>
            <a:r>
              <a:rPr kumimoji="0" lang="zh-CN" altLang="en-US" sz="2000" dirty="0">
                <a:solidFill>
                  <a:srgbClr val="800080"/>
                </a:solidFill>
              </a:rPr>
              <a:t>语句</a:t>
            </a:r>
            <a:endParaRPr kumimoji="0" lang="en-US" altLang="zh-CN" sz="2000" dirty="0">
              <a:solidFill>
                <a:srgbClr val="80008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dirty="0" smtClean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语句的嵌套</a:t>
            </a:r>
            <a:endParaRPr kumimoji="0"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3.3.1 </a:t>
            </a:r>
            <a:r>
              <a:rPr kumimoji="0" lang="en-US" altLang="zh-CN" dirty="0"/>
              <a:t>if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15365" name="Text Box 22"/>
          <p:cNvSpPr txBox="1">
            <a:spLocks noChangeArrowheads="1"/>
          </p:cNvSpPr>
          <p:nvPr/>
        </p:nvSpPr>
        <p:spPr bwMode="auto">
          <a:xfrm>
            <a:off x="3349625" y="1508125"/>
            <a:ext cx="545938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一个</a:t>
            </a:r>
            <a:r>
              <a:rPr lang="en-US" altLang="zh-CN" sz="2000" dirty="0"/>
              <a:t>if</a:t>
            </a:r>
            <a:r>
              <a:rPr lang="zh-CN" altLang="zh-CN" sz="2000" dirty="0"/>
              <a:t>语句中又包含一个或多个</a:t>
            </a:r>
            <a:r>
              <a:rPr lang="en-US" altLang="zh-CN" sz="2000" dirty="0"/>
              <a:t>if</a:t>
            </a:r>
            <a:r>
              <a:rPr lang="zh-CN" altLang="zh-CN" sz="2000" dirty="0"/>
              <a:t>语句称为</a:t>
            </a:r>
            <a:r>
              <a:rPr lang="en-US" altLang="zh-CN" sz="2000" dirty="0"/>
              <a:t>if</a:t>
            </a:r>
            <a:r>
              <a:rPr lang="zh-CN" altLang="zh-CN" sz="2000" dirty="0"/>
              <a:t>语句的嵌套。嵌套的</a:t>
            </a:r>
            <a:r>
              <a:rPr lang="en-US" altLang="zh-CN" sz="2000" dirty="0"/>
              <a:t>if</a:t>
            </a:r>
            <a:r>
              <a:rPr lang="zh-CN" altLang="zh-CN" sz="2000" dirty="0"/>
              <a:t>语句既可以出现在</a:t>
            </a:r>
            <a:r>
              <a:rPr lang="en-US" altLang="zh-CN" sz="2000" dirty="0"/>
              <a:t>if</a:t>
            </a:r>
            <a:r>
              <a:rPr lang="zh-CN" altLang="zh-CN" sz="2000" dirty="0"/>
              <a:t>后面的语句块中，也可以出现在</a:t>
            </a:r>
            <a:r>
              <a:rPr lang="en-US" altLang="zh-CN" sz="2000" dirty="0"/>
              <a:t>else</a:t>
            </a:r>
            <a:r>
              <a:rPr lang="zh-CN" altLang="zh-CN" sz="2000" dirty="0"/>
              <a:t>后面的语句块中，</a:t>
            </a:r>
            <a:r>
              <a:rPr kumimoji="0" lang="en-US" altLang="zh-CN" sz="2000" dirty="0" smtClean="0">
                <a:solidFill>
                  <a:schemeClr val="hlink"/>
                </a:solidFill>
              </a:rPr>
              <a:t>      </a:t>
            </a:r>
            <a:r>
              <a:rPr kumimoji="0" lang="zh-CN" altLang="en-US" sz="2000" dirty="0">
                <a:solidFill>
                  <a:schemeClr val="hlink"/>
                </a:solidFill>
              </a:rPr>
              <a:t>语句块</a:t>
            </a:r>
            <a:r>
              <a:rPr kumimoji="0" lang="en-US" altLang="zh-CN" sz="2000" dirty="0">
                <a:solidFill>
                  <a:schemeClr val="hlink"/>
                </a:solidFill>
              </a:rPr>
              <a:t>n+1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49078" y="3707345"/>
            <a:ext cx="8543402" cy="230832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2000" dirty="0" smtClean="0">
                <a:solidFill>
                  <a:srgbClr val="FFFF00"/>
                </a:solidFill>
                <a:latin typeface="+mn-lt"/>
              </a:rPr>
              <a:t>说明：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(1) </a:t>
            </a:r>
            <a:r>
              <a:rPr lang="zh-CN" altLang="zh-CN" sz="2000" dirty="0" smtClean="0">
                <a:solidFill>
                  <a:srgbClr val="FFFF00"/>
                </a:solidFill>
              </a:rPr>
              <a:t>注意</a:t>
            </a:r>
            <a:r>
              <a:rPr lang="en-US" altLang="zh-CN" sz="2000" dirty="0" smtClean="0">
                <a:solidFill>
                  <a:srgbClr val="FFFF00"/>
                </a:solidFill>
              </a:rPr>
              <a:t>else</a:t>
            </a:r>
            <a:r>
              <a:rPr lang="zh-CN" altLang="zh-CN" sz="2000" dirty="0" smtClean="0">
                <a:solidFill>
                  <a:srgbClr val="FFFF00"/>
                </a:solidFill>
              </a:rPr>
              <a:t>与</a:t>
            </a:r>
            <a:r>
              <a:rPr lang="en-US" altLang="zh-CN" sz="2000" dirty="0" smtClean="0">
                <a:solidFill>
                  <a:srgbClr val="FFFF00"/>
                </a:solidFill>
              </a:rPr>
              <a:t>if</a:t>
            </a:r>
            <a:r>
              <a:rPr lang="zh-CN" altLang="zh-CN" sz="2000" dirty="0" smtClean="0">
                <a:solidFill>
                  <a:srgbClr val="FFFF00"/>
                </a:solidFill>
              </a:rPr>
              <a:t>的匹配关系。在嵌套结构中，</a:t>
            </a:r>
            <a:r>
              <a:rPr lang="en-US" altLang="zh-CN" sz="2000" dirty="0" smtClean="0">
                <a:solidFill>
                  <a:srgbClr val="FFFF00"/>
                </a:solidFill>
              </a:rPr>
              <a:t>else</a:t>
            </a:r>
            <a:r>
              <a:rPr lang="zh-CN" altLang="zh-CN" sz="2000" dirty="0" smtClean="0">
                <a:solidFill>
                  <a:srgbClr val="FFFF00"/>
                </a:solidFill>
              </a:rPr>
              <a:t>子句总是与在它上面、距它最近、且尚未匹配的</a:t>
            </a:r>
            <a:r>
              <a:rPr lang="en-US" altLang="zh-CN" sz="2000" dirty="0" smtClean="0">
                <a:solidFill>
                  <a:srgbClr val="FFFF00"/>
                </a:solidFill>
              </a:rPr>
              <a:t>if</a:t>
            </a:r>
            <a:r>
              <a:rPr lang="zh-CN" altLang="zh-CN" sz="2000" dirty="0" smtClean="0">
                <a:solidFill>
                  <a:srgbClr val="FFFF00"/>
                </a:solidFill>
              </a:rPr>
              <a:t>配对。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(2) </a:t>
            </a:r>
            <a:r>
              <a:rPr lang="zh-CN" altLang="zh-CN" sz="2000" dirty="0" smtClean="0">
                <a:solidFill>
                  <a:srgbClr val="FFFF00"/>
                </a:solidFill>
              </a:rPr>
              <a:t>为明确匹配关系，避免匹配错误，建议将内嵌的</a:t>
            </a:r>
            <a:r>
              <a:rPr lang="en-US" altLang="zh-CN" sz="2000" dirty="0" smtClean="0">
                <a:solidFill>
                  <a:srgbClr val="FFFF00"/>
                </a:solidFill>
              </a:rPr>
              <a:t>if</a:t>
            </a:r>
            <a:r>
              <a:rPr lang="zh-CN" altLang="zh-CN" sz="2000" dirty="0" smtClean="0">
                <a:solidFill>
                  <a:srgbClr val="FFFF00"/>
                </a:solidFill>
              </a:rPr>
              <a:t>语句，一律用大括号括起来。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(3)  if</a:t>
            </a:r>
            <a:r>
              <a:rPr lang="zh-CN" altLang="zh-CN" sz="2000" dirty="0" smtClean="0">
                <a:solidFill>
                  <a:srgbClr val="FFFF00"/>
                </a:solidFill>
              </a:rPr>
              <a:t>语句允许嵌套，但嵌套的层数不宜太多。在实际编程时，应尽量控制嵌套层数在</a:t>
            </a:r>
            <a:r>
              <a:rPr lang="en-US" altLang="zh-CN" sz="2000" dirty="0" smtClean="0">
                <a:solidFill>
                  <a:srgbClr val="FFFF00"/>
                </a:solidFill>
              </a:rPr>
              <a:t>2</a:t>
            </a:r>
            <a:r>
              <a:rPr lang="zh-CN" altLang="zh-CN" sz="2000" dirty="0" smtClean="0">
                <a:solidFill>
                  <a:srgbClr val="FFFF00"/>
                </a:solidFill>
              </a:rPr>
              <a:t>～</a:t>
            </a:r>
            <a:r>
              <a:rPr lang="en-US" altLang="zh-CN" sz="2000" dirty="0" smtClean="0">
                <a:solidFill>
                  <a:srgbClr val="FFFF00"/>
                </a:solidFill>
              </a:rPr>
              <a:t>3</a:t>
            </a:r>
            <a:r>
              <a:rPr lang="zh-CN" altLang="zh-CN" sz="2000" dirty="0" smtClean="0">
                <a:solidFill>
                  <a:srgbClr val="FFFF00"/>
                </a:solidFill>
              </a:rPr>
              <a:t>层之内。</a:t>
            </a:r>
            <a:endParaRPr lang="zh-CN" altLang="zh-CN" sz="2000" dirty="0">
              <a:solidFill>
                <a:srgbClr val="FFFF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70650" y="1772816"/>
            <a:ext cx="23034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单分支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  <a:endParaRPr kumimoji="0" lang="zh-CN" altLang="zh-CN" sz="2000" b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双分支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>
                <a:solidFill>
                  <a:srgbClr val="C47500"/>
                </a:solidFill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dirty="0">
                <a:solidFill>
                  <a:srgbClr val="C47500"/>
                </a:solidFill>
              </a:rPr>
              <a:t>多分支</a:t>
            </a:r>
            <a:r>
              <a:rPr kumimoji="0" lang="en-US" altLang="zh-CN" sz="2000" dirty="0">
                <a:solidFill>
                  <a:srgbClr val="C47500"/>
                </a:solidFill>
              </a:rPr>
              <a:t>if</a:t>
            </a:r>
            <a:r>
              <a:rPr kumimoji="0" lang="zh-CN" altLang="en-US" sz="2000" dirty="0" smtClean="0">
                <a:solidFill>
                  <a:srgbClr val="C47500"/>
                </a:solidFill>
              </a:rPr>
              <a:t>语句</a:t>
            </a:r>
            <a:endParaRPr kumimoji="0" lang="en-US" altLang="zh-CN" sz="2000" dirty="0" smtClean="0">
              <a:solidFill>
                <a:srgbClr val="C475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dirty="0">
                <a:solidFill>
                  <a:srgbClr val="800080"/>
                </a:solidFill>
              </a:rPr>
              <a:t>If</a:t>
            </a:r>
            <a:r>
              <a:rPr kumimoji="0" lang="zh-CN" altLang="en-US" sz="2000" dirty="0">
                <a:solidFill>
                  <a:srgbClr val="800080"/>
                </a:solidFill>
              </a:rPr>
              <a:t>语句的嵌套</a:t>
            </a:r>
            <a:endParaRPr kumimoji="0" lang="zh-CN" altLang="zh-CN" sz="2000" dirty="0">
              <a:solidFill>
                <a:srgbClr val="800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078" y="6195859"/>
            <a:ext cx="868741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A4069C"/>
                </a:solidFill>
              </a:rPr>
              <a:t>【例</a:t>
            </a:r>
            <a:r>
              <a:rPr lang="en-US" altLang="zh-CN" dirty="0">
                <a:solidFill>
                  <a:srgbClr val="A4069C"/>
                </a:solidFill>
              </a:rPr>
              <a:t>3-8</a:t>
            </a:r>
            <a:r>
              <a:rPr lang="zh-CN" altLang="zh-CN" dirty="0" smtClean="0">
                <a:solidFill>
                  <a:srgbClr val="A4069C"/>
                </a:solidFill>
              </a:rPr>
              <a:t>】</a:t>
            </a:r>
            <a:r>
              <a:rPr lang="en-US" altLang="zh-CN" dirty="0" smtClean="0">
                <a:solidFill>
                  <a:srgbClr val="A4069C"/>
                </a:solidFill>
              </a:rPr>
              <a:t> </a:t>
            </a:r>
            <a:r>
              <a:rPr lang="zh-CN" altLang="zh-CN" dirty="0" smtClean="0">
                <a:solidFill>
                  <a:srgbClr val="A4069C"/>
                </a:solidFill>
              </a:rPr>
              <a:t>给定</a:t>
            </a:r>
            <a:r>
              <a:rPr lang="zh-CN" altLang="zh-CN" dirty="0">
                <a:solidFill>
                  <a:srgbClr val="A4069C"/>
                </a:solidFill>
              </a:rPr>
              <a:t>的三个边长，判断是否构成三角形。如果构成三角形的话，是等腰三角形、等边三角形还是普通三角形。</a:t>
            </a:r>
            <a:endParaRPr lang="zh-CN" altLang="en-US" dirty="0">
              <a:solidFill>
                <a:srgbClr val="A406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2063750" y="188913"/>
            <a:ext cx="6324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黑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Arial" charset="0"/>
                <a:ea typeface="黑体" pitchFamily="49" charset="-122"/>
                <a:cs typeface="黑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en-US" altLang="zh-CN" sz="3200" b="0" kern="1200" smtClean="0">
                <a:cs typeface="+mn-cs"/>
              </a:rPr>
              <a:t>3.3 </a:t>
            </a:r>
            <a:r>
              <a:rPr lang="zh-CN" altLang="en-US" sz="3200" b="0" kern="1200" smtClean="0">
                <a:cs typeface="+mn-cs"/>
              </a:rPr>
              <a:t>选择结构</a:t>
            </a:r>
            <a:endParaRPr lang="zh-CN" altLang="en-US" sz="3200" b="0" kern="1200" dirty="0"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1680" y="1520627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zh-CN" altLang="en-US" dirty="0" smtClean="0">
                <a:solidFill>
                  <a:srgbClr val="CC6600"/>
                </a:solidFill>
              </a:rPr>
              <a:t>作业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3855" y="2172398"/>
                <a:ext cx="4032448" cy="151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计算分段函数的值</a:t>
                </a:r>
                <a:endParaRPr lang="en-US" altLang="zh-CN" sz="2000" dirty="0" smtClean="0"/>
              </a:p>
              <a:p>
                <a:pPr>
                  <a:lnSpc>
                    <a:spcPts val="1000"/>
                  </a:lnSpc>
                </a:pP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b="1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rad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               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55" y="2172398"/>
                <a:ext cx="4032448" cy="1510926"/>
              </a:xfrm>
              <a:prstGeom prst="rect">
                <a:avLst/>
              </a:prstGeom>
              <a:blipFill rotWithShape="1">
                <a:blip r:embed="rId2"/>
                <a:stretch>
                  <a:fillRect l="-1511" t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60" y="6187069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000" dirty="0">
                <a:latin typeface="Constantia" pitchFamily="18" charset="0"/>
              </a:rPr>
              <a:t>实验书</a:t>
            </a:r>
            <a:r>
              <a:rPr lang="en-US" altLang="zh-CN" sz="2000" dirty="0">
                <a:latin typeface="Constantia" pitchFamily="18" charset="0"/>
              </a:rPr>
              <a:t>P31</a:t>
            </a:r>
            <a:r>
              <a:rPr lang="zh-CN" altLang="en-US" sz="2000" dirty="0">
                <a:latin typeface="Constantia" pitchFamily="18" charset="0"/>
              </a:rPr>
              <a:t>实践提高</a:t>
            </a:r>
          </a:p>
        </p:txBody>
      </p:sp>
      <p:sp>
        <p:nvSpPr>
          <p:cNvPr id="6" name="矩形 5"/>
          <p:cNvSpPr/>
          <p:nvPr/>
        </p:nvSpPr>
        <p:spPr>
          <a:xfrm>
            <a:off x="2255714" y="4221088"/>
            <a:ext cx="6348734" cy="125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/>
              <a:t>输入一个字符，如果该字符是小写字母，将其转换为对应的大写字母输出；如果是大写字母，将其转换为对应的小写字母输出；如果是其他字符，则原样输出。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36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3.3.2 </a:t>
            </a:r>
            <a:r>
              <a:rPr kumimoji="0" lang="en-US" altLang="zh-CN" dirty="0"/>
              <a:t>switch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719138" y="1989138"/>
            <a:ext cx="4429125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switch (</a:t>
            </a:r>
            <a:r>
              <a:rPr lang="zh-CN" altLang="en-US" sz="2000" dirty="0" smtClean="0">
                <a:solidFill>
                  <a:schemeClr val="hlink"/>
                </a:solidFill>
              </a:rPr>
              <a:t>控制表达式</a:t>
            </a:r>
            <a:r>
              <a:rPr lang="en-US" altLang="zh-CN" sz="2000" dirty="0" smtClean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case  </a:t>
            </a:r>
            <a:r>
              <a:rPr lang="zh-CN" altLang="en-US" sz="2000" dirty="0" smtClean="0">
                <a:solidFill>
                  <a:schemeClr val="hlink"/>
                </a:solidFill>
              </a:rPr>
              <a:t>常量表达式</a:t>
            </a:r>
            <a:r>
              <a:rPr lang="en-US" altLang="zh-CN" sz="2000" dirty="0" smtClean="0">
                <a:solidFill>
                  <a:schemeClr val="hlink"/>
                </a:solidFill>
              </a:rPr>
              <a:t>1</a:t>
            </a:r>
            <a:r>
              <a:rPr lang="zh-CN" altLang="en-US" sz="2000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1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case  </a:t>
            </a:r>
            <a:r>
              <a:rPr lang="zh-CN" altLang="en-US" sz="2000" dirty="0" smtClean="0">
                <a:solidFill>
                  <a:schemeClr val="hlink"/>
                </a:solidFill>
              </a:rPr>
              <a:t>常量表达式</a:t>
            </a:r>
            <a:r>
              <a:rPr lang="en-US" altLang="zh-CN" sz="2000" dirty="0" smtClean="0">
                <a:solidFill>
                  <a:schemeClr val="hlink"/>
                </a:solidFill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	    ......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case  </a:t>
            </a:r>
            <a:r>
              <a:rPr lang="zh-CN" altLang="en-US" sz="2000" dirty="0" smtClean="0">
                <a:solidFill>
                  <a:schemeClr val="hlink"/>
                </a:solidFill>
              </a:rPr>
              <a:t>常量表达式</a:t>
            </a:r>
            <a:r>
              <a:rPr lang="en-US" altLang="zh-CN" sz="2000" dirty="0" smtClean="0">
                <a:solidFill>
                  <a:schemeClr val="hlink"/>
                </a:solidFill>
                <a:latin typeface="+mn-lt"/>
              </a:rPr>
              <a:t>n:</a:t>
            </a:r>
            <a:endParaRPr lang="zh-CN" alt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n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default</a:t>
            </a:r>
            <a:r>
              <a:rPr lang="zh-CN" altLang="en-US" sz="2000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n+1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9750" y="3243263"/>
            <a:ext cx="8245475" cy="23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功能：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+mn-lt"/>
              </a:rPr>
              <a:t>首先计算“控制表达式”的值，然后用其值逐个与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语句的“常量表达式”列表项进行匹配，如果“控制表达式”的值等于某个“常量表达式”的值，就执行该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语句下的“语句块”，然后结束</a:t>
            </a:r>
            <a:r>
              <a:rPr lang="en-US" altLang="zh-CN" sz="2000" dirty="0">
                <a:latin typeface="+mn-lt"/>
              </a:rPr>
              <a:t>switch</a:t>
            </a:r>
            <a:r>
              <a:rPr lang="zh-CN" altLang="en-US" sz="2000" dirty="0">
                <a:latin typeface="+mn-lt"/>
              </a:rPr>
              <a:t>语句的执行；如果匹配不成功，就执行</a:t>
            </a:r>
            <a:r>
              <a:rPr lang="en-US" altLang="zh-CN" sz="2000" dirty="0">
                <a:latin typeface="+mn-lt"/>
              </a:rPr>
              <a:t>default</a:t>
            </a:r>
            <a:r>
              <a:rPr lang="zh-CN" altLang="en-US" sz="2000" dirty="0">
                <a:latin typeface="+mn-lt"/>
              </a:rPr>
              <a:t>标签下的语句块，此时若省略了</a:t>
            </a:r>
            <a:r>
              <a:rPr lang="en-US" altLang="zh-CN" sz="2000" dirty="0">
                <a:latin typeface="+mn-lt"/>
              </a:rPr>
              <a:t>default</a:t>
            </a:r>
            <a:r>
              <a:rPr lang="zh-CN" altLang="en-US" sz="2000" dirty="0">
                <a:latin typeface="+mn-lt"/>
              </a:rPr>
              <a:t>标签则不作任何操作。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68633" grpId="0"/>
      <p:bldP spid="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3.3.2 </a:t>
            </a:r>
            <a:r>
              <a:rPr kumimoji="0" lang="en-US" altLang="zh-CN" dirty="0"/>
              <a:t>switch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719138" y="1989138"/>
            <a:ext cx="4429125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switch (</a:t>
            </a:r>
            <a:r>
              <a:rPr lang="zh-CN" altLang="en-US" sz="2000" dirty="0" smtClean="0">
                <a:solidFill>
                  <a:schemeClr val="hlink"/>
                </a:solidFill>
              </a:rPr>
              <a:t>控制表达式</a:t>
            </a:r>
            <a:r>
              <a:rPr lang="en-US" altLang="zh-CN" sz="2000" dirty="0" smtClean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case  </a:t>
            </a:r>
            <a:r>
              <a:rPr lang="zh-CN" altLang="en-US" sz="2000" dirty="0" smtClean="0">
                <a:solidFill>
                  <a:schemeClr val="hlink"/>
                </a:solidFill>
              </a:rPr>
              <a:t>常量表达式</a:t>
            </a:r>
            <a:r>
              <a:rPr lang="en-US" altLang="zh-CN" sz="2000" dirty="0" smtClean="0">
                <a:solidFill>
                  <a:schemeClr val="hlink"/>
                </a:solidFill>
              </a:rPr>
              <a:t>1</a:t>
            </a:r>
            <a:r>
              <a:rPr lang="zh-CN" altLang="en-US" sz="2000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1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case  </a:t>
            </a:r>
            <a:r>
              <a:rPr lang="zh-CN" altLang="en-US" sz="2000" dirty="0" smtClean="0">
                <a:solidFill>
                  <a:schemeClr val="hlink"/>
                </a:solidFill>
              </a:rPr>
              <a:t>常量表达式</a:t>
            </a:r>
            <a:r>
              <a:rPr lang="en-US" altLang="zh-CN" sz="2000" dirty="0" smtClean="0">
                <a:solidFill>
                  <a:schemeClr val="hlink"/>
                </a:solidFill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	    ......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case  </a:t>
            </a:r>
            <a:r>
              <a:rPr lang="zh-CN" altLang="en-US" sz="2000" dirty="0" smtClean="0">
                <a:solidFill>
                  <a:schemeClr val="hlink"/>
                </a:solidFill>
              </a:rPr>
              <a:t>常量表达式</a:t>
            </a:r>
            <a:r>
              <a:rPr lang="en-US" altLang="zh-CN" sz="2000" dirty="0" smtClean="0">
                <a:solidFill>
                  <a:schemeClr val="hlink"/>
                </a:solidFill>
                <a:latin typeface="+mn-lt"/>
              </a:rPr>
              <a:t>n:</a:t>
            </a:r>
            <a:endParaRPr lang="zh-CN" alt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n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      default</a:t>
            </a:r>
            <a:r>
              <a:rPr lang="zh-CN" altLang="en-US" sz="2000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hlink"/>
                </a:solidFill>
              </a:rPr>
              <a:t>	   语句块</a:t>
            </a:r>
            <a:r>
              <a:rPr lang="en-US" altLang="zh-CN" sz="2000" dirty="0" smtClean="0">
                <a:solidFill>
                  <a:schemeClr val="hlink"/>
                </a:solidFill>
              </a:rPr>
              <a:t>n+1</a:t>
            </a:r>
            <a:r>
              <a:rPr lang="zh-CN" altLang="en-US" sz="2000" dirty="0" smtClean="0">
                <a:solidFill>
                  <a:schemeClr val="hlink"/>
                </a:solidFill>
              </a:rPr>
              <a:t>；</a:t>
            </a:r>
            <a:r>
              <a:rPr lang="en-US" altLang="zh-CN" sz="2000" dirty="0" smtClean="0">
                <a:solidFill>
                  <a:schemeClr val="hlink"/>
                </a:solidFill>
              </a:rPr>
              <a:t>break;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9750" y="2803525"/>
            <a:ext cx="8243888" cy="3201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说明：</a:t>
            </a:r>
          </a:p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2000" dirty="0">
                <a:latin typeface="+mn-lt"/>
              </a:rPr>
              <a:t>① 控制表达式可以是整数类型、字符型、字符串型和枚举型。</a:t>
            </a:r>
          </a:p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2000" dirty="0">
                <a:latin typeface="+mn-lt"/>
              </a:rPr>
              <a:t>② 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后面的必须是常量表达式，其值必须是唯一的。</a:t>
            </a:r>
          </a:p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2000" dirty="0">
                <a:latin typeface="+mn-lt"/>
              </a:rPr>
              <a:t>③ 各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及</a:t>
            </a:r>
            <a:r>
              <a:rPr lang="en-US" altLang="zh-CN" sz="2000" dirty="0">
                <a:latin typeface="+mn-lt"/>
              </a:rPr>
              <a:t>default</a:t>
            </a:r>
            <a:r>
              <a:rPr lang="zh-CN" altLang="en-US" sz="2000" dirty="0">
                <a:latin typeface="+mn-lt"/>
              </a:rPr>
              <a:t>子句的先后次序，不影响程序执行结果。</a:t>
            </a:r>
          </a:p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2000" dirty="0">
                <a:latin typeface="+mn-lt"/>
              </a:rPr>
              <a:t>④ </a:t>
            </a:r>
            <a:r>
              <a:rPr lang="en-US" altLang="zh-CN" sz="2000" dirty="0">
                <a:latin typeface="+mn-lt"/>
              </a:rPr>
              <a:t>C#</a:t>
            </a:r>
            <a:r>
              <a:rPr lang="zh-CN" altLang="en-US" sz="2000" dirty="0">
                <a:latin typeface="+mn-lt"/>
              </a:rPr>
              <a:t>不支持从一个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标签贯穿执行到另一个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标签，因此，每个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语句块后面都必须跟一个</a:t>
            </a:r>
            <a:r>
              <a:rPr lang="en-US" altLang="zh-CN" sz="2000" dirty="0">
                <a:latin typeface="+mn-lt"/>
              </a:rPr>
              <a:t>break</a:t>
            </a:r>
            <a:r>
              <a:rPr lang="zh-CN" altLang="en-US" sz="2000" dirty="0">
                <a:latin typeface="+mn-lt"/>
              </a:rPr>
              <a:t>语句。但是当该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块中没有任何代码时，空的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标签可以贯穿到另一个。这种情况下多个</a:t>
            </a:r>
            <a:r>
              <a:rPr lang="en-US" altLang="zh-CN" sz="2000" dirty="0">
                <a:latin typeface="+mn-lt"/>
              </a:rPr>
              <a:t>case</a:t>
            </a:r>
            <a:r>
              <a:rPr lang="zh-CN" altLang="en-US" sz="2000" dirty="0">
                <a:latin typeface="+mn-lt"/>
              </a:rPr>
              <a:t>语句可以共享一段语句块。</a:t>
            </a:r>
          </a:p>
        </p:txBody>
      </p:sp>
      <p:sp>
        <p:nvSpPr>
          <p:cNvPr id="7" name="矩形 6"/>
          <p:cNvSpPr/>
          <p:nvPr/>
        </p:nvSpPr>
        <p:spPr>
          <a:xfrm>
            <a:off x="3851275" y="2060575"/>
            <a:ext cx="5130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dirty="0">
                <a:solidFill>
                  <a:srgbClr val="0070C0"/>
                </a:solidFill>
              </a:rPr>
              <a:t>【例</a:t>
            </a:r>
            <a:r>
              <a:rPr lang="en-US" altLang="zh-CN" sz="2000" dirty="0">
                <a:solidFill>
                  <a:srgbClr val="0070C0"/>
                </a:solidFill>
              </a:rPr>
              <a:t>3-9</a:t>
            </a:r>
            <a:r>
              <a:rPr lang="zh-CN" altLang="zh-CN" sz="2000" dirty="0">
                <a:solidFill>
                  <a:srgbClr val="0070C0"/>
                </a:solidFill>
              </a:rPr>
              <a:t>】输入一个年份和月份，打印出该月份有多少天。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413"/>
            <a:ext cx="8518401" cy="5026025"/>
          </a:xfrm>
        </p:spPr>
        <p:txBody>
          <a:bodyPr/>
          <a:lstStyle/>
          <a:p>
            <a:r>
              <a:rPr kumimoji="0" lang="en-US" altLang="zh-CN" b="1" dirty="0" smtClean="0"/>
              <a:t>3.3.2 </a:t>
            </a:r>
            <a:r>
              <a:rPr kumimoji="0" lang="zh-CN" altLang="en-US" b="1" dirty="0" smtClean="0"/>
              <a:t>选择结构典型例题</a:t>
            </a:r>
            <a:endParaRPr kumimoji="0"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3-9</a:t>
            </a:r>
            <a:r>
              <a:rPr lang="zh-CN" altLang="zh-CN" sz="2400" b="1" dirty="0"/>
              <a:t>】</a:t>
            </a:r>
            <a:r>
              <a:rPr lang="zh-CN" altLang="zh-CN" sz="2400" dirty="0"/>
              <a:t>输入一个年份和月份，打印出该月份有多少天。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 smtClean="0"/>
              <a:t>【</a:t>
            </a:r>
            <a:r>
              <a:rPr lang="zh-CN" altLang="zh-CN" sz="2400" b="1" dirty="0"/>
              <a:t>例</a:t>
            </a:r>
            <a:r>
              <a:rPr lang="en-US" altLang="zh-CN" sz="2400" b="1" dirty="0" smtClean="0"/>
              <a:t>3-10</a:t>
            </a:r>
            <a:r>
              <a:rPr lang="zh-CN" altLang="zh-CN" sz="2400" b="1" dirty="0" smtClean="0"/>
              <a:t>】设计</a:t>
            </a:r>
            <a:r>
              <a:rPr lang="zh-CN" altLang="zh-CN" sz="2400" b="1" dirty="0"/>
              <a:t>一个个人所得税</a:t>
            </a:r>
            <a:r>
              <a:rPr lang="zh-CN" altLang="zh-CN" sz="2400" b="1" dirty="0" smtClean="0"/>
              <a:t>计算器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 smtClean="0"/>
              <a:t>【</a:t>
            </a:r>
            <a:r>
              <a:rPr lang="zh-CN" altLang="zh-CN" sz="2400" b="1" dirty="0"/>
              <a:t>例</a:t>
            </a:r>
            <a:r>
              <a:rPr lang="en-US" altLang="zh-CN" sz="2400" b="1" dirty="0" smtClean="0"/>
              <a:t>3-11</a:t>
            </a:r>
            <a:r>
              <a:rPr lang="zh-CN" altLang="zh-CN" sz="2400" b="1" dirty="0" smtClean="0"/>
              <a:t>】实现</a:t>
            </a:r>
            <a:r>
              <a:rPr lang="zh-CN" altLang="zh-CN" sz="2400" b="1" dirty="0"/>
              <a:t>计算机随机出题：随机出一道小学四则运算题目，要求：操作数为</a:t>
            </a:r>
            <a:r>
              <a:rPr lang="en-US" altLang="zh-CN" sz="2400" b="1" dirty="0"/>
              <a:t>10</a:t>
            </a:r>
            <a:r>
              <a:rPr lang="zh-CN" altLang="zh-CN" sz="2400" b="1" dirty="0"/>
              <a:t>以内，运算：加、减、乘、除，并可以根据用户的答案给出“正确”或“错误”的提示信息</a:t>
            </a:r>
            <a:endParaRPr lang="zh-CN" altLang="en-US" sz="2400" b="1" dirty="0"/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5878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目录</a:t>
            </a:r>
          </a:p>
        </p:txBody>
      </p:sp>
      <p:sp>
        <p:nvSpPr>
          <p:cNvPr id="4099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979613" y="2109788"/>
            <a:ext cx="4722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>
                <a:ea typeface="黑体" pitchFamily="2" charset="-122"/>
              </a:rPr>
              <a:t>3.1  </a:t>
            </a:r>
            <a:r>
              <a:rPr kumimoji="0" lang="zh-CN" altLang="en-US" b="0">
                <a:ea typeface="黑体" pitchFamily="2" charset="-122"/>
              </a:rPr>
              <a:t>算法的概念</a:t>
            </a:r>
          </a:p>
        </p:txBody>
      </p:sp>
      <p:sp>
        <p:nvSpPr>
          <p:cNvPr id="4100" name="Rectangle 56">
            <a:hlinkClick r:id="rId3" action="ppaction://hlinksldjump"/>
          </p:cNvPr>
          <p:cNvSpPr>
            <a:spLocks noChangeArrowheads="1"/>
          </p:cNvSpPr>
          <p:nvPr/>
        </p:nvSpPr>
        <p:spPr bwMode="black">
          <a:xfrm>
            <a:off x="1979613" y="3511550"/>
            <a:ext cx="45132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>
                <a:ea typeface="黑体" pitchFamily="2" charset="-122"/>
              </a:rPr>
              <a:t>3.3  </a:t>
            </a:r>
            <a:r>
              <a:rPr kumimoji="0" lang="zh-CN" altLang="en-US" b="0">
                <a:ea typeface="黑体" pitchFamily="2" charset="-122"/>
              </a:rPr>
              <a:t>选择结构</a:t>
            </a:r>
            <a:endParaRPr kumimoji="0" lang="zh-CN" altLang="en-US" b="0">
              <a:latin typeface="Constantia" pitchFamily="18" charset="0"/>
            </a:endParaRPr>
          </a:p>
        </p:txBody>
      </p:sp>
      <p:sp>
        <p:nvSpPr>
          <p:cNvPr id="4101" name="Rectangle 59">
            <a:hlinkClick r:id="rId4" action="ppaction://hlinksldjump"/>
          </p:cNvPr>
          <p:cNvSpPr>
            <a:spLocks noChangeArrowheads="1"/>
          </p:cNvSpPr>
          <p:nvPr/>
        </p:nvSpPr>
        <p:spPr bwMode="black">
          <a:xfrm>
            <a:off x="1979613" y="4221163"/>
            <a:ext cx="45370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>
                <a:ea typeface="黑体" pitchFamily="2" charset="-122"/>
              </a:rPr>
              <a:t>3.4  </a:t>
            </a:r>
            <a:r>
              <a:rPr kumimoji="0" lang="zh-CN" altLang="en-US" b="0">
                <a:ea typeface="黑体" pitchFamily="2" charset="-122"/>
              </a:rPr>
              <a:t>循环结构</a:t>
            </a:r>
          </a:p>
        </p:txBody>
      </p:sp>
      <p:sp>
        <p:nvSpPr>
          <p:cNvPr id="4102" name="Rectangle 6">
            <a:hlinkClick r:id="rId5" action="ppaction://hlinksldjump"/>
          </p:cNvPr>
          <p:cNvSpPr>
            <a:spLocks noChangeArrowheads="1"/>
          </p:cNvSpPr>
          <p:nvPr/>
        </p:nvSpPr>
        <p:spPr bwMode="black">
          <a:xfrm>
            <a:off x="1979613" y="2801938"/>
            <a:ext cx="31369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>
                <a:ea typeface="黑体" pitchFamily="2" charset="-122"/>
              </a:rPr>
              <a:t>3.2  </a:t>
            </a:r>
            <a:r>
              <a:rPr kumimoji="0" lang="zh-CN" altLang="en-US" b="0">
                <a:ea typeface="黑体" pitchFamily="2" charset="-122"/>
              </a:rPr>
              <a:t>顺序结构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66564" name="内容占位符 2"/>
          <p:cNvSpPr txBox="1">
            <a:spLocks/>
          </p:cNvSpPr>
          <p:nvPr/>
        </p:nvSpPr>
        <p:spPr bwMode="auto">
          <a:xfrm>
            <a:off x="0" y="1916113"/>
            <a:ext cx="9143999" cy="417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zh-CN" sz="2000" dirty="0"/>
              <a:t>解决某些问题时，往往需要反复做一些相似的代码，结构化程序设计中，用循环来实现这样的程序。循环是重复执行一些语句达到某一目的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zh-CN" sz="2000" dirty="0" smtClean="0"/>
              <a:t>循环</a:t>
            </a:r>
            <a:r>
              <a:rPr lang="zh-CN" altLang="zh-CN" sz="2000" dirty="0"/>
              <a:t>结构是三种结构（顺序、选择、循环）中最复杂也是最重要的结构，循环结构常常用来实现一些复杂的算法。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C#</a:t>
            </a:r>
            <a:r>
              <a:rPr lang="zh-CN" altLang="zh-CN" sz="2000" dirty="0">
                <a:solidFill>
                  <a:srgbClr val="FF0000"/>
                </a:solidFill>
              </a:rPr>
              <a:t>中可以实现的循环的语句有</a:t>
            </a:r>
            <a:r>
              <a:rPr lang="zh-CN" altLang="zh-CN" sz="2000" dirty="0" smtClean="0">
                <a:solidFill>
                  <a:srgbClr val="FF0000"/>
                </a:solidFill>
              </a:rPr>
              <a:t>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for</a:t>
            </a:r>
            <a:r>
              <a:rPr lang="zh-CN" altLang="zh-CN" sz="1600" dirty="0" smtClean="0"/>
              <a:t>语句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while</a:t>
            </a:r>
            <a:r>
              <a:rPr lang="zh-CN" altLang="zh-CN" sz="1600" dirty="0" smtClean="0"/>
              <a:t>语句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do…while</a:t>
            </a:r>
            <a:r>
              <a:rPr lang="zh-CN" altLang="zh-CN" sz="1600" dirty="0" smtClean="0"/>
              <a:t>语句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/>
              <a:t>foreach</a:t>
            </a:r>
            <a:r>
              <a:rPr lang="zh-CN" altLang="zh-CN" sz="1600" dirty="0"/>
              <a:t>语句</a:t>
            </a:r>
            <a:endParaRPr kumimoji="0" lang="zh-CN" altLang="en-US" sz="1600" b="0" dirty="0">
              <a:solidFill>
                <a:schemeClr val="tx2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3.4.1 </a:t>
            </a:r>
            <a:r>
              <a:rPr kumimoji="0" lang="zh-CN" altLang="en-US" dirty="0" smtClean="0"/>
              <a:t>循环语句简介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225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66564" name="内容占位符 2"/>
          <p:cNvSpPr txBox="1">
            <a:spLocks/>
          </p:cNvSpPr>
          <p:nvPr/>
        </p:nvSpPr>
        <p:spPr bwMode="auto">
          <a:xfrm>
            <a:off x="663575" y="1916113"/>
            <a:ext cx="4987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>
                <a:solidFill>
                  <a:schemeClr val="tx2"/>
                </a:solidFill>
              </a:rPr>
              <a:t>for</a:t>
            </a:r>
            <a:r>
              <a:rPr kumimoji="0" lang="zh-CN" altLang="en-US" sz="2000" b="0">
                <a:solidFill>
                  <a:schemeClr val="tx2"/>
                </a:solidFill>
              </a:rPr>
              <a:t>语句适合于循环次数已知的循环结构。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3.4.2 </a:t>
            </a:r>
            <a:r>
              <a:rPr kumimoji="0" lang="en-US" altLang="zh-CN" dirty="0"/>
              <a:t>for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63575" y="2492896"/>
            <a:ext cx="46291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for (</a:t>
            </a:r>
            <a:r>
              <a:rPr kumimoji="0" lang="zh-CN" altLang="en-US" sz="2200" dirty="0">
                <a:solidFill>
                  <a:schemeClr val="hlink"/>
                </a:solidFill>
              </a:rPr>
              <a:t>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1</a:t>
            </a:r>
            <a:r>
              <a:rPr kumimoji="0" lang="zh-CN" altLang="en-US" sz="2200" dirty="0">
                <a:solidFill>
                  <a:schemeClr val="hlink"/>
                </a:solidFill>
              </a:rPr>
              <a:t>；表达式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2</a:t>
            </a:r>
            <a:r>
              <a:rPr kumimoji="0" lang="zh-CN" altLang="en-US" sz="2200" dirty="0">
                <a:solidFill>
                  <a:schemeClr val="hlink"/>
                </a:solidFill>
              </a:rPr>
              <a:t>；表达式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3)</a:t>
            </a:r>
            <a:endParaRPr kumimoji="0" lang="zh-CN" altLang="en-US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200" dirty="0">
                <a:solidFill>
                  <a:schemeClr val="hlink"/>
                </a:solidFill>
              </a:rPr>
              <a:t>      循环体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}</a:t>
            </a:r>
            <a:endParaRPr kumimoji="0" lang="zh-CN" altLang="en-US" sz="2200" dirty="0">
              <a:solidFill>
                <a:schemeClr val="hlink"/>
              </a:solidFill>
            </a:endParaRPr>
          </a:p>
        </p:txBody>
      </p:sp>
      <p:grpSp>
        <p:nvGrpSpPr>
          <p:cNvPr id="64539" name="Group 27"/>
          <p:cNvGrpSpPr>
            <a:grpSpLocks/>
          </p:cNvGrpSpPr>
          <p:nvPr/>
        </p:nvGrpSpPr>
        <p:grpSpPr bwMode="auto">
          <a:xfrm>
            <a:off x="6434583" y="1124744"/>
            <a:ext cx="2601913" cy="3502025"/>
            <a:chOff x="3884" y="950"/>
            <a:chExt cx="1672" cy="2206"/>
          </a:xfrm>
        </p:grpSpPr>
        <p:cxnSp>
          <p:nvCxnSpPr>
            <p:cNvPr id="20491" name="Line 7"/>
            <p:cNvCxnSpPr>
              <a:cxnSpLocks noChangeAspect="1" noChangeShapeType="1"/>
            </p:cNvCxnSpPr>
            <p:nvPr/>
          </p:nvCxnSpPr>
          <p:spPr bwMode="auto">
            <a:xfrm>
              <a:off x="4610" y="1973"/>
              <a:ext cx="0" cy="15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2" name="Line 15"/>
            <p:cNvCxnSpPr>
              <a:cxnSpLocks noChangeAspect="1" noChangeShapeType="1"/>
            </p:cNvCxnSpPr>
            <p:nvPr/>
          </p:nvCxnSpPr>
          <p:spPr bwMode="auto">
            <a:xfrm>
              <a:off x="5155" y="1812"/>
              <a:ext cx="177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Line 3"/>
            <p:cNvCxnSpPr>
              <a:cxnSpLocks noChangeAspect="1" noChangeShapeType="1"/>
            </p:cNvCxnSpPr>
            <p:nvPr/>
          </p:nvCxnSpPr>
          <p:spPr bwMode="auto">
            <a:xfrm>
              <a:off x="4610" y="950"/>
              <a:ext cx="0" cy="23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4" name="Rectangle 4"/>
            <p:cNvSpPr>
              <a:spLocks noChangeAspect="1" noChangeArrowheads="1"/>
            </p:cNvSpPr>
            <p:nvPr/>
          </p:nvSpPr>
          <p:spPr bwMode="auto">
            <a:xfrm>
              <a:off x="4247" y="1187"/>
              <a:ext cx="727" cy="2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表达式</a:t>
              </a:r>
              <a:r>
                <a:rPr kumimoji="0" lang="en-US" altLang="zh-CN" sz="1600" b="0">
                  <a:ea typeface="黑体" pitchFamily="2" charset="-122"/>
                </a:rPr>
                <a:t>1</a:t>
              </a:r>
            </a:p>
          </p:txBody>
        </p:sp>
        <p:cxnSp>
          <p:nvCxnSpPr>
            <p:cNvPr id="20495" name="Line 5"/>
            <p:cNvCxnSpPr>
              <a:cxnSpLocks noChangeAspect="1" noChangeShapeType="1"/>
            </p:cNvCxnSpPr>
            <p:nvPr/>
          </p:nvCxnSpPr>
          <p:spPr bwMode="auto">
            <a:xfrm>
              <a:off x="4610" y="1424"/>
              <a:ext cx="0" cy="23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6" name="AutoShape 6"/>
            <p:cNvSpPr>
              <a:spLocks noChangeAspect="1" noChangeArrowheads="1"/>
            </p:cNvSpPr>
            <p:nvPr/>
          </p:nvSpPr>
          <p:spPr bwMode="auto">
            <a:xfrm>
              <a:off x="4066" y="1656"/>
              <a:ext cx="1089" cy="315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表达式</a:t>
              </a:r>
              <a:r>
                <a:rPr kumimoji="0" lang="en-US" altLang="zh-CN" sz="1600" b="0">
                  <a:ea typeface="黑体" pitchFamily="2" charset="-122"/>
                </a:rPr>
                <a:t>2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20497" name="Rectangle 8"/>
            <p:cNvSpPr>
              <a:spLocks noChangeAspect="1" noChangeArrowheads="1"/>
            </p:cNvSpPr>
            <p:nvPr/>
          </p:nvSpPr>
          <p:spPr bwMode="auto">
            <a:xfrm>
              <a:off x="4247" y="2130"/>
              <a:ext cx="727" cy="2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循环体</a:t>
              </a:r>
              <a:endParaRPr kumimoji="0" lang="zh-CN" altLang="en-US" sz="1600">
                <a:ea typeface="黑体" pitchFamily="2" charset="-122"/>
              </a:endParaRPr>
            </a:p>
          </p:txBody>
        </p:sp>
        <p:cxnSp>
          <p:nvCxnSpPr>
            <p:cNvPr id="20498" name="Line 9"/>
            <p:cNvCxnSpPr>
              <a:cxnSpLocks noChangeAspect="1" noChangeShapeType="1"/>
            </p:cNvCxnSpPr>
            <p:nvPr/>
          </p:nvCxnSpPr>
          <p:spPr bwMode="auto">
            <a:xfrm>
              <a:off x="4610" y="2367"/>
              <a:ext cx="0" cy="15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Rectangle 10"/>
            <p:cNvSpPr>
              <a:spLocks noChangeAspect="1" noChangeArrowheads="1"/>
            </p:cNvSpPr>
            <p:nvPr/>
          </p:nvSpPr>
          <p:spPr bwMode="auto">
            <a:xfrm>
              <a:off x="4247" y="2523"/>
              <a:ext cx="727" cy="2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表达式</a:t>
              </a:r>
              <a:r>
                <a:rPr kumimoji="0" lang="en-US" altLang="zh-CN" sz="1600" b="0">
                  <a:ea typeface="黑体" pitchFamily="2" charset="-122"/>
                </a:rPr>
                <a:t>3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cxnSp>
          <p:nvCxnSpPr>
            <p:cNvPr id="20500" name="Line 11"/>
            <p:cNvCxnSpPr>
              <a:cxnSpLocks noChangeAspect="1" noChangeShapeType="1"/>
            </p:cNvCxnSpPr>
            <p:nvPr/>
          </p:nvCxnSpPr>
          <p:spPr bwMode="auto">
            <a:xfrm>
              <a:off x="4610" y="2760"/>
              <a:ext cx="0" cy="121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Line 12"/>
            <p:cNvCxnSpPr>
              <a:cxnSpLocks noChangeAspect="1" noChangeShapeType="1"/>
            </p:cNvCxnSpPr>
            <p:nvPr/>
          </p:nvCxnSpPr>
          <p:spPr bwMode="auto">
            <a:xfrm flipH="1">
              <a:off x="3884" y="2878"/>
              <a:ext cx="726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Line 13"/>
            <p:cNvCxnSpPr>
              <a:cxnSpLocks noChangeAspect="1" noChangeShapeType="1"/>
            </p:cNvCxnSpPr>
            <p:nvPr/>
          </p:nvCxnSpPr>
          <p:spPr bwMode="auto">
            <a:xfrm flipV="1">
              <a:off x="3884" y="1542"/>
              <a:ext cx="0" cy="133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Line 14"/>
            <p:cNvCxnSpPr>
              <a:cxnSpLocks noChangeAspect="1" noChangeShapeType="1"/>
            </p:cNvCxnSpPr>
            <p:nvPr/>
          </p:nvCxnSpPr>
          <p:spPr bwMode="auto">
            <a:xfrm>
              <a:off x="3884" y="1542"/>
              <a:ext cx="726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Line 16"/>
            <p:cNvCxnSpPr>
              <a:cxnSpLocks noChangeAspect="1" noChangeShapeType="1"/>
            </p:cNvCxnSpPr>
            <p:nvPr/>
          </p:nvCxnSpPr>
          <p:spPr bwMode="auto">
            <a:xfrm>
              <a:off x="5337" y="1817"/>
              <a:ext cx="1" cy="1134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Line 17"/>
            <p:cNvCxnSpPr>
              <a:cxnSpLocks noChangeAspect="1" noChangeShapeType="1"/>
            </p:cNvCxnSpPr>
            <p:nvPr/>
          </p:nvCxnSpPr>
          <p:spPr bwMode="auto">
            <a:xfrm>
              <a:off x="4618" y="2955"/>
              <a:ext cx="722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Line 18"/>
            <p:cNvCxnSpPr>
              <a:cxnSpLocks noChangeAspect="1" noChangeShapeType="1"/>
            </p:cNvCxnSpPr>
            <p:nvPr/>
          </p:nvCxnSpPr>
          <p:spPr bwMode="auto">
            <a:xfrm>
              <a:off x="4610" y="2952"/>
              <a:ext cx="1" cy="204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7" name="Text Box 19"/>
            <p:cNvSpPr txBox="1">
              <a:spLocks noChangeAspect="1" noChangeArrowheads="1"/>
            </p:cNvSpPr>
            <p:nvPr/>
          </p:nvSpPr>
          <p:spPr bwMode="auto">
            <a:xfrm>
              <a:off x="4596" y="1925"/>
              <a:ext cx="3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true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20508" name="Text Box 20"/>
            <p:cNvSpPr txBox="1">
              <a:spLocks noChangeAspect="1" noChangeArrowheads="1"/>
            </p:cNvSpPr>
            <p:nvPr/>
          </p:nvSpPr>
          <p:spPr bwMode="auto">
            <a:xfrm>
              <a:off x="5100" y="1606"/>
              <a:ext cx="45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false</a:t>
              </a:r>
              <a:endParaRPr kumimoji="0" lang="en-US" altLang="zh-CN" sz="1600">
                <a:ea typeface="黑体" pitchFamily="2" charset="-122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9750" y="4311650"/>
            <a:ext cx="8424863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buFontTx/>
              <a:buNone/>
              <a:defRPr/>
            </a:pPr>
            <a:r>
              <a:rPr kumimoji="0" lang="zh-CN" altLang="en-US" sz="2000" dirty="0" smtClean="0">
                <a:solidFill>
                  <a:srgbClr val="FF0000"/>
                </a:solidFill>
                <a:latin typeface="+mn-lt"/>
              </a:rPr>
              <a:t>说明：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kumimoji="0" lang="zh-CN" altLang="en-US" sz="2000" dirty="0" smtClean="0">
                <a:latin typeface="+mn-lt"/>
              </a:rPr>
              <a:t>① 表达式</a:t>
            </a:r>
            <a:r>
              <a:rPr kumimoji="0" lang="en-US" altLang="zh-CN" sz="2000" dirty="0" smtClean="0">
                <a:latin typeface="+mn-lt"/>
              </a:rPr>
              <a:t>1</a:t>
            </a:r>
            <a:r>
              <a:rPr kumimoji="0" lang="zh-CN" altLang="en-US" sz="2000" dirty="0" smtClean="0">
                <a:latin typeface="+mn-lt"/>
              </a:rPr>
              <a:t>：一般为赋值表达式，用于给循环变量赋初值。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kumimoji="0" lang="zh-CN" altLang="en-US" sz="2000" dirty="0" smtClean="0">
                <a:latin typeface="+mn-lt"/>
              </a:rPr>
              <a:t>② 表达式</a:t>
            </a:r>
            <a:r>
              <a:rPr kumimoji="0" lang="en-US" altLang="zh-CN" sz="2000" dirty="0" smtClean="0">
                <a:latin typeface="+mn-lt"/>
              </a:rPr>
              <a:t>2</a:t>
            </a:r>
            <a:r>
              <a:rPr kumimoji="0" lang="zh-CN" altLang="en-US" sz="2000" dirty="0" smtClean="0">
                <a:latin typeface="+mn-lt"/>
              </a:rPr>
              <a:t>：循环条件，判断循环是否继续执行，关系或逻辑表达式。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kumimoji="0" lang="zh-CN" altLang="en-US" sz="2000" dirty="0" smtClean="0">
                <a:latin typeface="+mn-lt"/>
              </a:rPr>
              <a:t>③ 表达式</a:t>
            </a:r>
            <a:r>
              <a:rPr kumimoji="0" lang="en-US" altLang="zh-CN" sz="2000" dirty="0" smtClean="0">
                <a:latin typeface="+mn-lt"/>
              </a:rPr>
              <a:t>3</a:t>
            </a:r>
            <a:r>
              <a:rPr kumimoji="0" lang="zh-CN" altLang="en-US" sz="2000" dirty="0" smtClean="0">
                <a:latin typeface="+mn-lt"/>
              </a:rPr>
              <a:t>：一般用来修改循环变量的值，赋值语句。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kumimoji="0" lang="zh-CN" altLang="en-US" sz="2000" dirty="0" smtClean="0">
                <a:latin typeface="+mn-lt"/>
              </a:rPr>
              <a:t>④ 循环体：一条语句</a:t>
            </a:r>
            <a:r>
              <a:rPr kumimoji="0" lang="zh-CN" altLang="en-US" sz="2000" dirty="0">
                <a:latin typeface="+mn-lt"/>
              </a:rPr>
              <a:t>或</a:t>
            </a:r>
            <a:r>
              <a:rPr kumimoji="0" lang="zh-CN" altLang="en-US" sz="2000" dirty="0" smtClean="0">
                <a:latin typeface="+mn-lt"/>
              </a:rPr>
              <a:t>多条语句，</a:t>
            </a:r>
            <a:r>
              <a:rPr kumimoji="0" lang="zh-CN" altLang="en-US" sz="2000" dirty="0">
                <a:latin typeface="+mn-lt"/>
              </a:rPr>
              <a:t>若</a:t>
            </a:r>
            <a:r>
              <a:rPr kumimoji="0" lang="zh-CN" altLang="en-US" sz="2000" dirty="0" smtClean="0">
                <a:latin typeface="+mn-lt"/>
              </a:rPr>
              <a:t>是多条语句，必须用大括号括起来。</a:t>
            </a:r>
            <a:endParaRPr kumimoji="0" lang="en-US" altLang="zh-CN" sz="2000" dirty="0" smtClean="0">
              <a:latin typeface="+mn-lt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kumimoji="0" lang="zh-CN" altLang="zh-CN" sz="2000" dirty="0" smtClean="0">
                <a:latin typeface="+mn-lt"/>
                <a:sym typeface="Wingdings 2"/>
              </a:rPr>
              <a:t></a:t>
            </a:r>
            <a:r>
              <a:rPr kumimoji="0" lang="en-US" altLang="zh-CN" sz="2000" dirty="0" smtClean="0">
                <a:latin typeface="+mn-lt"/>
                <a:sym typeface="Wingdings 2"/>
              </a:rPr>
              <a:t> </a:t>
            </a:r>
            <a:r>
              <a:rPr kumimoji="0" lang="zh-CN" altLang="en-US" sz="2000" dirty="0" smtClean="0">
                <a:latin typeface="+mn-lt"/>
                <a:sym typeface="Wingdings 2"/>
              </a:rPr>
              <a:t>表达式</a:t>
            </a:r>
            <a:r>
              <a:rPr kumimoji="0" lang="en-US" altLang="zh-CN" sz="2000" dirty="0" smtClean="0">
                <a:latin typeface="+mn-lt"/>
                <a:sym typeface="Wingdings 2"/>
              </a:rPr>
              <a:t>1</a:t>
            </a:r>
            <a:r>
              <a:rPr kumimoji="0" lang="zh-CN" altLang="en-US" sz="2000" dirty="0">
                <a:latin typeface="+mn-lt"/>
                <a:sym typeface="Wingdings 2"/>
              </a:rPr>
              <a:t>、表达式</a:t>
            </a:r>
            <a:r>
              <a:rPr kumimoji="0" lang="en-US" altLang="zh-CN" sz="2000" dirty="0" smtClean="0">
                <a:latin typeface="+mn-lt"/>
                <a:sym typeface="Wingdings 2"/>
              </a:rPr>
              <a:t>2</a:t>
            </a:r>
            <a:r>
              <a:rPr kumimoji="0" lang="zh-CN" altLang="en-US" sz="2000" dirty="0" smtClean="0">
                <a:latin typeface="+mn-lt"/>
                <a:sym typeface="Wingdings 2"/>
              </a:rPr>
              <a:t>、</a:t>
            </a:r>
            <a:r>
              <a:rPr kumimoji="0" lang="zh-CN" altLang="en-US" sz="2000" dirty="0">
                <a:sym typeface="Wingdings 2"/>
              </a:rPr>
              <a:t>表达式</a:t>
            </a:r>
            <a:r>
              <a:rPr kumimoji="0" lang="en-US" altLang="zh-CN" sz="2000" dirty="0" smtClean="0">
                <a:latin typeface="+mn-lt"/>
                <a:sym typeface="Wingdings 2"/>
              </a:rPr>
              <a:t>3</a:t>
            </a:r>
            <a:r>
              <a:rPr kumimoji="0" lang="zh-CN" altLang="en-US" sz="2000" dirty="0" smtClean="0">
                <a:latin typeface="+mn-lt"/>
                <a:sym typeface="Wingdings 2"/>
              </a:rPr>
              <a:t>可以省略。</a:t>
            </a:r>
            <a:endParaRPr kumimoji="0" lang="zh-CN" altLang="en-US" sz="2000" dirty="0">
              <a:latin typeface="+mn-lt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03821" y="3831431"/>
            <a:ext cx="4608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kumimoji="0" lang="en-US" altLang="zh-CN" sz="2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zh-CN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zh-CN" sz="2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altLang="zh-CN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kumimoji="0" lang="en-US" altLang="zh-CN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          </a:t>
            </a:r>
            <a:r>
              <a:rPr kumimoji="0" lang="en-US" altLang="zh-CN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zh-CN" altLang="en-US" sz="24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14738" y="3828256"/>
            <a:ext cx="1235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i&lt;=10;</a:t>
            </a:r>
            <a:endParaRPr kumimoji="0" lang="zh-CN" altLang="en-US" sz="240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56163" y="3828256"/>
            <a:ext cx="900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altLang="zh-CN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</a:t>
            </a:r>
            <a:endParaRPr kumimoji="0" lang="zh-CN" altLang="en-US" sz="24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7130" y="4191471"/>
            <a:ext cx="5210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0" sz="24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latin typeface="Arial" charset="0"/>
              </a:defRPr>
            </a:lvl9pPr>
          </a:lstStyle>
          <a:p>
            <a:r>
              <a:rPr lang="en-US" altLang="zh-CN" dirty="0" err="1"/>
              <a:t>Console.WriteLine</a:t>
            </a:r>
            <a:r>
              <a:rPr lang="en-US" altLang="zh-CN" dirty="0" smtClean="0"/>
              <a:t>(“{</a:t>
            </a:r>
            <a:r>
              <a:rPr lang="en-US" altLang="zh-CN" dirty="0"/>
              <a:t>0}”,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797152"/>
            <a:ext cx="6662282" cy="178510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+mn-lt"/>
              </a:rPr>
              <a:t>  </a:t>
            </a:r>
            <a:r>
              <a:rPr lang="en-US" altLang="zh-CN" sz="2200" dirty="0" err="1" smtClean="0">
                <a:latin typeface="+mn-lt"/>
              </a:rPr>
              <a:t>int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 = </a:t>
            </a:r>
            <a:r>
              <a:rPr lang="en-US" altLang="zh-CN" sz="2200" dirty="0" smtClean="0">
                <a:latin typeface="+mn-lt"/>
              </a:rPr>
              <a:t>1;</a:t>
            </a:r>
          </a:p>
          <a:p>
            <a:r>
              <a:rPr lang="en-US" altLang="zh-CN" sz="2200" dirty="0" smtClean="0">
                <a:latin typeface="+mn-lt"/>
              </a:rPr>
              <a:t>  for </a:t>
            </a:r>
            <a:r>
              <a:rPr lang="en-US" altLang="zh-CN" sz="2200" dirty="0">
                <a:latin typeface="+mn-lt"/>
              </a:rPr>
              <a:t>(; 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 &lt;= 10; 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++ )</a:t>
            </a:r>
          </a:p>
          <a:p>
            <a:r>
              <a:rPr lang="en-US" altLang="zh-CN" sz="2200" dirty="0" smtClean="0">
                <a:latin typeface="+mn-lt"/>
              </a:rPr>
              <a:t>  {</a:t>
            </a:r>
            <a:endParaRPr lang="en-US" altLang="zh-CN" sz="2200" dirty="0">
              <a:latin typeface="+mn-lt"/>
            </a:endParaRPr>
          </a:p>
          <a:p>
            <a:r>
              <a:rPr lang="en-US" altLang="zh-CN" sz="2200" dirty="0">
                <a:latin typeface="+mn-lt"/>
              </a:rPr>
              <a:t>          </a:t>
            </a:r>
            <a:r>
              <a:rPr lang="en-US" altLang="zh-CN" sz="2200" dirty="0" err="1" smtClean="0">
                <a:latin typeface="+mn-lt"/>
              </a:rPr>
              <a:t>Console.WriteLine</a:t>
            </a:r>
            <a:r>
              <a:rPr lang="en-US" altLang="zh-CN" sz="2200" dirty="0">
                <a:latin typeface="+mn-lt"/>
              </a:rPr>
              <a:t>("{0}", 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);</a:t>
            </a:r>
            <a:endParaRPr lang="en-US" altLang="zh-CN" sz="2200" dirty="0">
              <a:latin typeface="+mn-lt"/>
            </a:endParaRPr>
          </a:p>
          <a:p>
            <a:r>
              <a:rPr lang="en-US" altLang="zh-CN" sz="2200" dirty="0" smtClean="0">
                <a:latin typeface="+mn-lt"/>
              </a:rPr>
              <a:t>  }</a:t>
            </a:r>
            <a:endParaRPr lang="en-US" altLang="zh-CN" sz="22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560" y="4797152"/>
            <a:ext cx="6662282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for (</a:t>
            </a:r>
            <a:r>
              <a:rPr lang="en-US" altLang="zh-CN" dirty="0" err="1">
                <a:latin typeface="+mn-lt"/>
              </a:rPr>
              <a:t>int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 = 1; </a:t>
            </a:r>
            <a:r>
              <a:rPr lang="en-US" altLang="zh-CN" dirty="0" smtClean="0">
                <a:latin typeface="+mn-lt"/>
              </a:rPr>
              <a:t>;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++ )</a:t>
            </a:r>
          </a:p>
          <a:p>
            <a:r>
              <a:rPr lang="en-US" altLang="zh-CN" dirty="0" smtClean="0">
                <a:latin typeface="+mn-lt"/>
              </a:rPr>
              <a:t>  {</a:t>
            </a:r>
            <a:endParaRPr lang="en-US" altLang="zh-CN" dirty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	if (</a:t>
            </a:r>
            <a:r>
              <a:rPr lang="en-US" altLang="zh-CN" dirty="0" err="1" smtClean="0">
                <a:latin typeface="+mn-lt"/>
              </a:rPr>
              <a:t>i</a:t>
            </a:r>
            <a:r>
              <a:rPr lang="en-US" altLang="zh-CN" dirty="0" smtClean="0">
                <a:latin typeface="+mn-lt"/>
              </a:rPr>
              <a:t>&lt;=10)          </a:t>
            </a:r>
          </a:p>
          <a:p>
            <a:r>
              <a:rPr lang="en-US" altLang="zh-CN" dirty="0">
                <a:latin typeface="+mn-lt"/>
              </a:rPr>
              <a:t>	</a:t>
            </a:r>
            <a:r>
              <a:rPr lang="en-US" altLang="zh-CN" dirty="0" smtClean="0">
                <a:latin typeface="+mn-lt"/>
              </a:rPr>
              <a:t>	</a:t>
            </a:r>
            <a:r>
              <a:rPr lang="en-US" altLang="zh-CN" dirty="0" err="1" smtClean="0">
                <a:latin typeface="+mn-lt"/>
              </a:rPr>
              <a:t>Console.WriteLine</a:t>
            </a:r>
            <a:r>
              <a:rPr lang="en-US" altLang="zh-CN" dirty="0">
                <a:latin typeface="+mn-lt"/>
              </a:rPr>
              <a:t>("{0}",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 smtClean="0">
                <a:latin typeface="+mn-lt"/>
              </a:rPr>
              <a:t>);</a:t>
            </a:r>
          </a:p>
          <a:p>
            <a:r>
              <a:rPr lang="en-US" altLang="zh-CN" dirty="0">
                <a:latin typeface="+mn-lt"/>
              </a:rPr>
              <a:t>	</a:t>
            </a:r>
            <a:r>
              <a:rPr lang="en-US" altLang="zh-CN" dirty="0" smtClean="0">
                <a:latin typeface="+mn-lt"/>
              </a:rPr>
              <a:t>else</a:t>
            </a:r>
          </a:p>
          <a:p>
            <a:r>
              <a:rPr lang="en-US" altLang="zh-CN" dirty="0">
                <a:latin typeface="+mn-lt"/>
              </a:rPr>
              <a:t>	</a:t>
            </a:r>
            <a:r>
              <a:rPr lang="en-US" altLang="zh-CN" dirty="0" smtClean="0">
                <a:latin typeface="+mn-lt"/>
              </a:rPr>
              <a:t>	break;</a:t>
            </a:r>
            <a:endParaRPr lang="en-US" altLang="zh-CN" dirty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  }</a:t>
            </a:r>
            <a:endParaRPr lang="en-US" altLang="zh-CN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560" y="4797152"/>
            <a:ext cx="6662282" cy="193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for (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 = 1; </a:t>
            </a:r>
            <a:r>
              <a:rPr lang="en-US" altLang="zh-CN" sz="2400" dirty="0" err="1" smtClean="0">
                <a:latin typeface="+mn-lt"/>
              </a:rPr>
              <a:t>i</a:t>
            </a:r>
            <a:r>
              <a:rPr lang="en-US" altLang="zh-CN" sz="2400" dirty="0" smtClean="0">
                <a:latin typeface="+mn-lt"/>
              </a:rPr>
              <a:t>&lt;=10; </a:t>
            </a:r>
            <a:r>
              <a:rPr lang="en-US" altLang="zh-CN" sz="2400" dirty="0">
                <a:latin typeface="+mn-lt"/>
              </a:rPr>
              <a:t>)</a:t>
            </a:r>
          </a:p>
          <a:p>
            <a:r>
              <a:rPr lang="en-US" altLang="zh-CN" sz="2400" dirty="0" smtClean="0">
                <a:latin typeface="+mn-lt"/>
              </a:rPr>
              <a:t>  {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400" dirty="0" err="1" smtClean="0">
                <a:latin typeface="+mn-lt"/>
              </a:rPr>
              <a:t>Console.WriteLine</a:t>
            </a:r>
            <a:r>
              <a:rPr lang="en-US" altLang="zh-CN" sz="2400" dirty="0">
                <a:latin typeface="+mn-lt"/>
              </a:rPr>
              <a:t>("{0}", </a:t>
            </a:r>
            <a:r>
              <a:rPr lang="en-US" altLang="zh-CN" sz="2400" dirty="0" err="1">
                <a:latin typeface="+mn-lt"/>
              </a:rPr>
              <a:t>i</a:t>
            </a:r>
            <a:r>
              <a:rPr lang="en-US" altLang="zh-CN" sz="2400" dirty="0" smtClean="0">
                <a:latin typeface="+mn-lt"/>
              </a:rPr>
              <a:t>);</a:t>
            </a:r>
          </a:p>
          <a:p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400" dirty="0" err="1" smtClean="0">
                <a:latin typeface="+mn-lt"/>
              </a:rPr>
              <a:t>i</a:t>
            </a:r>
            <a:r>
              <a:rPr lang="en-US" altLang="zh-CN" sz="2400" dirty="0" smtClean="0">
                <a:latin typeface="+mn-lt"/>
              </a:rPr>
              <a:t>++;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  }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22532" grpId="0"/>
      <p:bldP spid="64518" grpId="0"/>
      <p:bldP spid="19" grpId="0" uiExpand="1" build="p"/>
      <p:bldP spid="3" grpId="0" uiExpand="1"/>
      <p:bldP spid="4" grpId="0" uiExpand="1"/>
      <p:bldP spid="28" grpId="0" uiExpand="1"/>
      <p:bldP spid="5" grpId="0"/>
      <p:bldP spid="6" grpId="0" animBg="1"/>
      <p:bldP spid="32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21507" name="内容占位符 2"/>
          <p:cNvSpPr txBox="1">
            <a:spLocks/>
          </p:cNvSpPr>
          <p:nvPr/>
        </p:nvSpPr>
        <p:spPr bwMode="auto">
          <a:xfrm>
            <a:off x="663575" y="1916113"/>
            <a:ext cx="5132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>
                <a:solidFill>
                  <a:schemeClr val="tx2"/>
                </a:solidFill>
              </a:rPr>
              <a:t>for</a:t>
            </a:r>
            <a:r>
              <a:rPr kumimoji="0" lang="zh-CN" altLang="en-US" sz="2000" b="0" dirty="0">
                <a:solidFill>
                  <a:schemeClr val="tx2"/>
                </a:solidFill>
              </a:rPr>
              <a:t>语句适合于循环次数已知的循环结构。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3.4.2 </a:t>
            </a:r>
            <a:r>
              <a:rPr kumimoji="0" lang="en-US" altLang="zh-CN" dirty="0"/>
              <a:t>for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66586" name="Rectangle 5"/>
          <p:cNvSpPr>
            <a:spLocks noChangeArrowheads="1"/>
          </p:cNvSpPr>
          <p:nvPr/>
        </p:nvSpPr>
        <p:spPr bwMode="auto">
          <a:xfrm>
            <a:off x="468313" y="4005064"/>
            <a:ext cx="604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3-12】</a:t>
            </a:r>
            <a:r>
              <a:rPr kumimoji="0" lang="zh-CN" altLang="en-US" sz="2400" dirty="0">
                <a:solidFill>
                  <a:srgbClr val="D60093"/>
                </a:solidFill>
              </a:rPr>
              <a:t>编程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计算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1+2+3+4+…+100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的和并输出。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908175" y="4437112"/>
            <a:ext cx="2892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1+3+5+…+99=</a:t>
            </a:r>
            <a:r>
              <a:rPr kumimoji="0" lang="zh-CN" altLang="en-US" sz="2400" dirty="0">
                <a:solidFill>
                  <a:srgbClr val="0070C0"/>
                </a:solidFill>
              </a:rPr>
              <a:t>？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663575" y="2492896"/>
            <a:ext cx="46291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for (</a:t>
            </a:r>
            <a:r>
              <a:rPr kumimoji="0" lang="zh-CN" altLang="en-US" sz="2200" dirty="0">
                <a:solidFill>
                  <a:schemeClr val="hlink"/>
                </a:solidFill>
              </a:rPr>
              <a:t>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1</a:t>
            </a:r>
            <a:r>
              <a:rPr kumimoji="0" lang="zh-CN" altLang="en-US" sz="2200" dirty="0">
                <a:solidFill>
                  <a:schemeClr val="hlink"/>
                </a:solidFill>
              </a:rPr>
              <a:t>；表达式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2</a:t>
            </a:r>
            <a:r>
              <a:rPr kumimoji="0" lang="zh-CN" altLang="en-US" sz="2200" dirty="0">
                <a:solidFill>
                  <a:schemeClr val="hlink"/>
                </a:solidFill>
              </a:rPr>
              <a:t>；表达式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3)</a:t>
            </a:r>
            <a:endParaRPr kumimoji="0" lang="zh-CN" altLang="en-US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200" dirty="0">
                <a:solidFill>
                  <a:schemeClr val="hlink"/>
                </a:solidFill>
              </a:rPr>
              <a:t>      循环体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}</a:t>
            </a:r>
            <a:endParaRPr kumimoji="0" lang="zh-CN" altLang="en-US" sz="2200" dirty="0">
              <a:solidFill>
                <a:schemeClr val="hlink"/>
              </a:solidFill>
            </a:endParaRPr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6434583" y="1124744"/>
            <a:ext cx="2601913" cy="3502025"/>
            <a:chOff x="3884" y="950"/>
            <a:chExt cx="1672" cy="2206"/>
          </a:xfrm>
        </p:grpSpPr>
        <p:cxnSp>
          <p:nvCxnSpPr>
            <p:cNvPr id="32" name="Line 7"/>
            <p:cNvCxnSpPr>
              <a:cxnSpLocks noChangeAspect="1" noChangeShapeType="1"/>
            </p:cNvCxnSpPr>
            <p:nvPr/>
          </p:nvCxnSpPr>
          <p:spPr bwMode="auto">
            <a:xfrm>
              <a:off x="4610" y="1973"/>
              <a:ext cx="0" cy="15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15"/>
            <p:cNvCxnSpPr>
              <a:cxnSpLocks noChangeAspect="1" noChangeShapeType="1"/>
            </p:cNvCxnSpPr>
            <p:nvPr/>
          </p:nvCxnSpPr>
          <p:spPr bwMode="auto">
            <a:xfrm>
              <a:off x="5155" y="1812"/>
              <a:ext cx="177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3"/>
            <p:cNvCxnSpPr>
              <a:cxnSpLocks noChangeAspect="1" noChangeShapeType="1"/>
            </p:cNvCxnSpPr>
            <p:nvPr/>
          </p:nvCxnSpPr>
          <p:spPr bwMode="auto">
            <a:xfrm>
              <a:off x="4610" y="950"/>
              <a:ext cx="0" cy="23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4"/>
            <p:cNvSpPr>
              <a:spLocks noChangeAspect="1" noChangeArrowheads="1"/>
            </p:cNvSpPr>
            <p:nvPr/>
          </p:nvSpPr>
          <p:spPr bwMode="auto">
            <a:xfrm>
              <a:off x="4247" y="1187"/>
              <a:ext cx="727" cy="2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表达式</a:t>
              </a:r>
              <a:r>
                <a:rPr kumimoji="0" lang="en-US" altLang="zh-CN" sz="1600" b="0">
                  <a:ea typeface="黑体" pitchFamily="2" charset="-122"/>
                </a:rPr>
                <a:t>1</a:t>
              </a:r>
            </a:p>
          </p:txBody>
        </p:sp>
        <p:cxnSp>
          <p:nvCxnSpPr>
            <p:cNvPr id="36" name="Line 5"/>
            <p:cNvCxnSpPr>
              <a:cxnSpLocks noChangeAspect="1" noChangeShapeType="1"/>
            </p:cNvCxnSpPr>
            <p:nvPr/>
          </p:nvCxnSpPr>
          <p:spPr bwMode="auto">
            <a:xfrm>
              <a:off x="4610" y="1424"/>
              <a:ext cx="0" cy="23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AutoShape 6"/>
            <p:cNvSpPr>
              <a:spLocks noChangeAspect="1" noChangeArrowheads="1"/>
            </p:cNvSpPr>
            <p:nvPr/>
          </p:nvSpPr>
          <p:spPr bwMode="auto">
            <a:xfrm>
              <a:off x="4066" y="1656"/>
              <a:ext cx="1089" cy="315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表达式</a:t>
              </a:r>
              <a:r>
                <a:rPr kumimoji="0" lang="en-US" altLang="zh-CN" sz="1600" b="0">
                  <a:ea typeface="黑体" pitchFamily="2" charset="-122"/>
                </a:rPr>
                <a:t>2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38" name="Rectangle 8"/>
            <p:cNvSpPr>
              <a:spLocks noChangeAspect="1" noChangeArrowheads="1"/>
            </p:cNvSpPr>
            <p:nvPr/>
          </p:nvSpPr>
          <p:spPr bwMode="auto">
            <a:xfrm>
              <a:off x="4247" y="2130"/>
              <a:ext cx="727" cy="2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循环体</a:t>
              </a:r>
              <a:endParaRPr kumimoji="0" lang="zh-CN" altLang="en-US" sz="1600">
                <a:ea typeface="黑体" pitchFamily="2" charset="-122"/>
              </a:endParaRPr>
            </a:p>
          </p:txBody>
        </p:sp>
        <p:cxnSp>
          <p:nvCxnSpPr>
            <p:cNvPr id="39" name="Line 9"/>
            <p:cNvCxnSpPr>
              <a:cxnSpLocks noChangeAspect="1" noChangeShapeType="1"/>
            </p:cNvCxnSpPr>
            <p:nvPr/>
          </p:nvCxnSpPr>
          <p:spPr bwMode="auto">
            <a:xfrm>
              <a:off x="4610" y="2367"/>
              <a:ext cx="0" cy="15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Rectangle 10"/>
            <p:cNvSpPr>
              <a:spLocks noChangeAspect="1" noChangeArrowheads="1"/>
            </p:cNvSpPr>
            <p:nvPr/>
          </p:nvSpPr>
          <p:spPr bwMode="auto">
            <a:xfrm>
              <a:off x="4247" y="2523"/>
              <a:ext cx="727" cy="2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表达式</a:t>
              </a:r>
              <a:r>
                <a:rPr kumimoji="0" lang="en-US" altLang="zh-CN" sz="1600" b="0">
                  <a:ea typeface="黑体" pitchFamily="2" charset="-122"/>
                </a:rPr>
                <a:t>3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cxnSp>
          <p:nvCxnSpPr>
            <p:cNvPr id="41" name="Line 11"/>
            <p:cNvCxnSpPr>
              <a:cxnSpLocks noChangeAspect="1" noChangeShapeType="1"/>
            </p:cNvCxnSpPr>
            <p:nvPr/>
          </p:nvCxnSpPr>
          <p:spPr bwMode="auto">
            <a:xfrm>
              <a:off x="4610" y="2760"/>
              <a:ext cx="0" cy="121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12"/>
            <p:cNvCxnSpPr>
              <a:cxnSpLocks noChangeAspect="1" noChangeShapeType="1"/>
            </p:cNvCxnSpPr>
            <p:nvPr/>
          </p:nvCxnSpPr>
          <p:spPr bwMode="auto">
            <a:xfrm flipH="1">
              <a:off x="3884" y="2878"/>
              <a:ext cx="726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13"/>
            <p:cNvCxnSpPr>
              <a:cxnSpLocks noChangeAspect="1" noChangeShapeType="1"/>
            </p:cNvCxnSpPr>
            <p:nvPr/>
          </p:nvCxnSpPr>
          <p:spPr bwMode="auto">
            <a:xfrm flipV="1">
              <a:off x="3884" y="1542"/>
              <a:ext cx="0" cy="133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14"/>
            <p:cNvCxnSpPr>
              <a:cxnSpLocks noChangeAspect="1" noChangeShapeType="1"/>
            </p:cNvCxnSpPr>
            <p:nvPr/>
          </p:nvCxnSpPr>
          <p:spPr bwMode="auto">
            <a:xfrm>
              <a:off x="3884" y="1542"/>
              <a:ext cx="726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6"/>
            <p:cNvCxnSpPr>
              <a:cxnSpLocks noChangeAspect="1" noChangeShapeType="1"/>
            </p:cNvCxnSpPr>
            <p:nvPr/>
          </p:nvCxnSpPr>
          <p:spPr bwMode="auto">
            <a:xfrm>
              <a:off x="5337" y="1817"/>
              <a:ext cx="1" cy="1134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7"/>
            <p:cNvCxnSpPr>
              <a:cxnSpLocks noChangeAspect="1" noChangeShapeType="1"/>
            </p:cNvCxnSpPr>
            <p:nvPr/>
          </p:nvCxnSpPr>
          <p:spPr bwMode="auto">
            <a:xfrm>
              <a:off x="4618" y="2955"/>
              <a:ext cx="722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18"/>
            <p:cNvCxnSpPr>
              <a:cxnSpLocks noChangeAspect="1" noChangeShapeType="1"/>
            </p:cNvCxnSpPr>
            <p:nvPr/>
          </p:nvCxnSpPr>
          <p:spPr bwMode="auto">
            <a:xfrm>
              <a:off x="4610" y="2952"/>
              <a:ext cx="1" cy="204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19"/>
            <p:cNvSpPr txBox="1">
              <a:spLocks noChangeAspect="1" noChangeArrowheads="1"/>
            </p:cNvSpPr>
            <p:nvPr/>
          </p:nvSpPr>
          <p:spPr bwMode="auto">
            <a:xfrm>
              <a:off x="4596" y="1925"/>
              <a:ext cx="3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true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49" name="Text Box 20"/>
            <p:cNvSpPr txBox="1">
              <a:spLocks noChangeAspect="1" noChangeArrowheads="1"/>
            </p:cNvSpPr>
            <p:nvPr/>
          </p:nvSpPr>
          <p:spPr bwMode="auto">
            <a:xfrm>
              <a:off x="5100" y="1606"/>
              <a:ext cx="45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false</a:t>
              </a:r>
              <a:endParaRPr kumimoji="0" lang="en-US" altLang="zh-CN" sz="1600">
                <a:ea typeface="黑体" pitchFamily="2" charset="-122"/>
              </a:endParaRPr>
            </a:p>
          </p:txBody>
        </p:sp>
      </p:grp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67544" y="4941168"/>
            <a:ext cx="8352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3-13】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计算</a:t>
            </a:r>
            <a:r>
              <a:rPr kumimoji="0" lang="en-US" altLang="zh-CN" sz="2000" dirty="0">
                <a:solidFill>
                  <a:srgbClr val="D60093"/>
                </a:solidFill>
              </a:rPr>
              <a:t>1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+(1+2)+(1+2+3)+…+(1+2+3+…n)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，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n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的值由用户输入。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2289423" y="5343599"/>
            <a:ext cx="2714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70C0"/>
                </a:solidFill>
              </a:rPr>
              <a:t>1!+2!+3!+…+n!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03535" y="5661248"/>
            <a:ext cx="956097" cy="508610"/>
          </a:xfrm>
          <a:prstGeom prst="wedgeRoundRectCallout">
            <a:avLst>
              <a:gd name="adj1" fmla="val 61881"/>
              <a:gd name="adj2" fmla="val 93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00"/>
                </a:solidFill>
              </a:rPr>
              <a:t>作业</a:t>
            </a:r>
            <a:r>
              <a:rPr lang="en-US" altLang="zh-CN" sz="2000" dirty="0" smtClean="0">
                <a:solidFill>
                  <a:srgbClr val="FFFF00"/>
                </a:solidFill>
              </a:rPr>
              <a:t>1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80526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lt"/>
              </a:rPr>
              <a:t>求</a:t>
            </a:r>
            <a:r>
              <a:rPr lang="en-US" altLang="zh-CN" sz="2000" dirty="0" smtClean="0">
                <a:latin typeface="+mn-lt"/>
              </a:rPr>
              <a:t>cos(x)</a:t>
            </a:r>
            <a:r>
              <a:rPr lang="zh-CN" altLang="en-US" sz="2000" dirty="0" smtClean="0">
                <a:latin typeface="+mn-lt"/>
              </a:rPr>
              <a:t>的近似值。</a:t>
            </a:r>
            <a:r>
              <a:rPr lang="en-US" altLang="zh-CN" sz="2000" dirty="0" smtClean="0">
                <a:latin typeface="+mn-lt"/>
              </a:rPr>
              <a:t>X</a:t>
            </a:r>
            <a:r>
              <a:rPr lang="zh-CN" altLang="en-US" sz="2000" dirty="0" smtClean="0">
                <a:latin typeface="+mn-lt"/>
              </a:rPr>
              <a:t>和</a:t>
            </a:r>
            <a:r>
              <a:rPr lang="en-US" altLang="zh-CN" sz="2000" dirty="0" smtClean="0">
                <a:latin typeface="+mn-lt"/>
              </a:rPr>
              <a:t>n</a:t>
            </a:r>
            <a:r>
              <a:rPr lang="zh-CN" altLang="en-US" sz="2000" dirty="0" smtClean="0">
                <a:latin typeface="+mn-lt"/>
              </a:rPr>
              <a:t>的值由用户输入。</a:t>
            </a:r>
            <a:endParaRPr lang="zh-CN" altLang="en-US" sz="2000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61162"/>
              </p:ext>
            </p:extLst>
          </p:nvPr>
        </p:nvGraphicFramePr>
        <p:xfrm>
          <a:off x="1347788" y="6126163"/>
          <a:ext cx="68500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公式" r:id="rId4" imgW="3720960" imgH="431640" progId="Equation.3">
                  <p:embed/>
                </p:oleObj>
              </mc:Choice>
              <mc:Fallback>
                <p:oleObj name="公式" r:id="rId4" imgW="3720960" imgH="431640" progId="Equation.3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6126163"/>
                        <a:ext cx="685006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6" grpId="0"/>
      <p:bldP spid="66588" grpId="0"/>
      <p:bldP spid="50" grpId="0"/>
      <p:bldP spid="52" grpId="0"/>
      <p:bldP spid="3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3.4.3 </a:t>
            </a:r>
            <a:r>
              <a:rPr kumimoji="0" lang="en-US" altLang="zh-CN" dirty="0" err="1"/>
              <a:t>foreach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63575" y="2536825"/>
            <a:ext cx="59245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foreach</a:t>
            </a:r>
            <a:r>
              <a:rPr kumimoji="0" lang="zh-CN" altLang="en-US" sz="2200">
                <a:solidFill>
                  <a:schemeClr val="hlink"/>
                </a:solidFill>
              </a:rPr>
              <a:t> </a:t>
            </a:r>
            <a:r>
              <a:rPr kumimoji="0" lang="en-US" altLang="zh-CN" sz="2200">
                <a:solidFill>
                  <a:schemeClr val="hlink"/>
                </a:solidFill>
              </a:rPr>
              <a:t>(</a:t>
            </a:r>
            <a:r>
              <a:rPr kumimoji="0" lang="zh-CN" altLang="en-US" sz="2200">
                <a:solidFill>
                  <a:schemeClr val="hlink"/>
                </a:solidFill>
              </a:rPr>
              <a:t>数据类型 变量名 </a:t>
            </a:r>
            <a:r>
              <a:rPr kumimoji="0" lang="en-US" altLang="zh-CN" sz="2200">
                <a:solidFill>
                  <a:schemeClr val="hlink"/>
                </a:solidFill>
              </a:rPr>
              <a:t>in </a:t>
            </a:r>
            <a:r>
              <a:rPr kumimoji="0" lang="zh-CN" altLang="en-US" sz="2200">
                <a:solidFill>
                  <a:schemeClr val="hlink"/>
                </a:solidFill>
              </a:rPr>
              <a:t>集合或数组名称</a:t>
            </a:r>
            <a:r>
              <a:rPr kumimoji="0" lang="en-US" altLang="zh-CN" sz="2200">
                <a:solidFill>
                  <a:schemeClr val="hlink"/>
                </a:solidFill>
              </a:rPr>
              <a:t>)</a:t>
            </a:r>
            <a:endParaRPr kumimoji="0" lang="zh-CN" altLang="en-US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      </a:t>
            </a:r>
            <a:r>
              <a:rPr kumimoji="0" lang="zh-CN" altLang="en-US" sz="2200">
                <a:solidFill>
                  <a:schemeClr val="hlink"/>
                </a:solidFill>
              </a:rPr>
              <a:t>循环体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9750" y="4274963"/>
            <a:ext cx="8208963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说明：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dirty="0" smtClean="0">
                <a:latin typeface="+mn-lt"/>
              </a:rPr>
              <a:t>① 变量</a:t>
            </a:r>
            <a:r>
              <a:rPr lang="zh-CN" altLang="en-US" sz="2000" dirty="0">
                <a:latin typeface="+mn-lt"/>
              </a:rPr>
              <a:t>名：循环变量，每执行一次循环体，循环变量就会依次取集合中的一个元素代入其中。循环变量是一个只读型的局部变量，如果试图修改它的值，会引发编译错误。</a:t>
            </a:r>
            <a:endParaRPr lang="zh-CN" altLang="en-US" sz="2000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dirty="0" smtClean="0">
                <a:latin typeface="+mn-lt"/>
              </a:rPr>
              <a:t>② 数据类型</a:t>
            </a:r>
            <a:r>
              <a:rPr lang="zh-CN" altLang="en-US" sz="2000" dirty="0">
                <a:latin typeface="+mn-lt"/>
              </a:rPr>
              <a:t>：循环变量的类型，可以是基本数据类型</a:t>
            </a:r>
            <a:r>
              <a:rPr lang="zh-CN" altLang="en-US" sz="2000" dirty="0" smtClean="0">
                <a:latin typeface="+mn-lt"/>
              </a:rPr>
              <a:t>，也</a:t>
            </a:r>
            <a:r>
              <a:rPr lang="zh-CN" altLang="en-US" sz="2000" dirty="0">
                <a:latin typeface="+mn-lt"/>
              </a:rPr>
              <a:t>可以是控件对象，</a:t>
            </a:r>
            <a:r>
              <a:rPr lang="zh-CN" altLang="en-US" sz="2000" dirty="0" smtClean="0">
                <a:latin typeface="+mn-lt"/>
              </a:rPr>
              <a:t>需必须</a:t>
            </a:r>
            <a:r>
              <a:rPr lang="zh-CN" altLang="en-US" sz="2000" dirty="0">
                <a:latin typeface="+mn-lt"/>
              </a:rPr>
              <a:t>和要遍历的集合或数组的类型兼容</a:t>
            </a:r>
            <a:r>
              <a:rPr lang="zh-CN" altLang="en-US" sz="2000" dirty="0" smtClean="0">
                <a:latin typeface="+mn-lt"/>
              </a:rPr>
              <a:t>。</a:t>
            </a:r>
            <a:endParaRPr lang="en-US" altLang="zh-CN" sz="2000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dirty="0" smtClean="0">
                <a:latin typeface="+mn-lt"/>
              </a:rPr>
              <a:t>③ </a:t>
            </a:r>
            <a:r>
              <a:rPr lang="en-US" altLang="zh-CN" sz="2000" dirty="0" smtClean="0">
                <a:latin typeface="+mn-lt"/>
              </a:rPr>
              <a:t>in</a:t>
            </a:r>
            <a:r>
              <a:rPr lang="zh-CN" altLang="en-US" sz="2000" dirty="0">
                <a:latin typeface="+mn-lt"/>
              </a:rPr>
              <a:t>：固定用法，表示变量在数组或集合中</a:t>
            </a:r>
            <a:r>
              <a:rPr lang="zh-CN" altLang="en-US" sz="2000" dirty="0" smtClean="0">
                <a:latin typeface="+mn-lt"/>
              </a:rPr>
              <a:t>遍历。</a:t>
            </a: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Constantia" pitchFamily="18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21803" y="1916113"/>
            <a:ext cx="80121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 err="1">
                <a:solidFill>
                  <a:schemeClr val="tx2"/>
                </a:solidFill>
              </a:rPr>
              <a:t>foreach</a:t>
            </a:r>
            <a:r>
              <a:rPr kumimoji="0" lang="zh-CN" altLang="en-US" sz="2000" b="0" dirty="0">
                <a:solidFill>
                  <a:schemeClr val="tx2"/>
                </a:solidFill>
              </a:rPr>
              <a:t>语句是用于遍历数组、集合中的每一个元素的循环语句。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427860" y="3851275"/>
            <a:ext cx="43926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3-14】</a:t>
            </a:r>
            <a:r>
              <a:rPr lang="zh-CN" altLang="zh-CN" sz="2000" dirty="0">
                <a:latin typeface="宋体" pitchFamily="2" charset="-122"/>
              </a:rPr>
              <a:t>用</a:t>
            </a:r>
            <a:r>
              <a:rPr lang="en-US" altLang="zh-CN" sz="2000" dirty="0" err="1">
                <a:latin typeface="宋体" pitchFamily="2" charset="-122"/>
              </a:rPr>
              <a:t>foreach</a:t>
            </a:r>
            <a:r>
              <a:rPr lang="zh-CN" altLang="zh-CN" sz="2000" dirty="0">
                <a:latin typeface="宋体" pitchFamily="2" charset="-122"/>
              </a:rPr>
              <a:t>语句求</a:t>
            </a:r>
            <a:r>
              <a:rPr lang="en-US" altLang="zh-CN" sz="2000" dirty="0">
                <a:latin typeface="宋体" pitchFamily="2" charset="-122"/>
              </a:rPr>
              <a:t>10</a:t>
            </a:r>
            <a:r>
              <a:rPr lang="zh-CN" altLang="zh-CN" sz="2000" dirty="0">
                <a:latin typeface="宋体" pitchFamily="2" charset="-122"/>
              </a:rPr>
              <a:t>个学生成绩的最高分及平均分</a:t>
            </a:r>
            <a:r>
              <a:rPr lang="zh-CN" altLang="zh-CN" sz="2000" dirty="0" smtClean="0">
                <a:latin typeface="宋体" pitchFamily="2" charset="-122"/>
              </a:rPr>
              <a:t>。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5526" y="1844824"/>
            <a:ext cx="8951624" cy="2141764"/>
            <a:chOff x="90919" y="2462560"/>
            <a:chExt cx="8951624" cy="2141764"/>
          </a:xfrm>
        </p:grpSpPr>
        <p:sp>
          <p:nvSpPr>
            <p:cNvPr id="14" name="矩形 13"/>
            <p:cNvSpPr/>
            <p:nvPr/>
          </p:nvSpPr>
          <p:spPr>
            <a:xfrm>
              <a:off x="107504" y="2886931"/>
              <a:ext cx="6426000" cy="17173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00" dirty="0">
                  <a:solidFill>
                    <a:srgbClr val="D60093"/>
                  </a:solidFill>
                  <a:latin typeface="+mn-lt"/>
                </a:rPr>
                <a:t> </a:t>
              </a:r>
              <a:r>
                <a:rPr lang="en-US" altLang="zh-CN" sz="2200" dirty="0" smtClean="0">
                  <a:solidFill>
                    <a:srgbClr val="D60093"/>
                  </a:solidFill>
                  <a:latin typeface="+mn-lt"/>
                </a:rPr>
                <a:t>             </a:t>
              </a:r>
              <a:r>
                <a:rPr lang="zh-CN" altLang="en-US" sz="2200" dirty="0" smtClean="0">
                  <a:latin typeface="+mn-lt"/>
                </a:rPr>
                <a:t>生成</a:t>
              </a:r>
              <a:r>
                <a:rPr lang="en-US" altLang="zh-CN" sz="2200" dirty="0">
                  <a:latin typeface="+mn-lt"/>
                </a:rPr>
                <a:t>25</a:t>
              </a:r>
              <a:r>
                <a:rPr lang="zh-CN" altLang="en-US" sz="2200" dirty="0">
                  <a:latin typeface="+mn-lt"/>
                </a:rPr>
                <a:t>个</a:t>
              </a:r>
              <a:r>
                <a:rPr lang="en-US" altLang="zh-CN" sz="2200" dirty="0">
                  <a:latin typeface="+mn-lt"/>
                </a:rPr>
                <a:t>10-99</a:t>
              </a:r>
              <a:r>
                <a:rPr lang="zh-CN" altLang="en-US" sz="2200" dirty="0">
                  <a:latin typeface="+mn-lt"/>
                </a:rPr>
                <a:t>之间的随机数，按</a:t>
              </a:r>
              <a:r>
                <a:rPr lang="en-US" altLang="zh-CN" sz="2200" dirty="0">
                  <a:latin typeface="+mn-lt"/>
                </a:rPr>
                <a:t>5</a:t>
              </a:r>
              <a:r>
                <a:rPr lang="zh-CN" altLang="en-US" sz="2200" dirty="0">
                  <a:latin typeface="+mn-lt"/>
                </a:rPr>
                <a:t>行</a:t>
              </a:r>
              <a:r>
                <a:rPr lang="en-US" altLang="zh-CN" sz="2200" dirty="0">
                  <a:latin typeface="+mn-lt"/>
                </a:rPr>
                <a:t>5</a:t>
              </a:r>
              <a:r>
                <a:rPr lang="zh-CN" altLang="en-US" sz="2200" dirty="0">
                  <a:latin typeface="+mn-lt"/>
                </a:rPr>
                <a:t>列</a:t>
              </a:r>
              <a:endParaRPr lang="en-US" altLang="zh-CN" sz="2200" dirty="0">
                <a:latin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200" dirty="0">
                  <a:latin typeface="+mn-lt"/>
                </a:rPr>
                <a:t>               </a:t>
              </a:r>
              <a:r>
                <a:rPr lang="zh-CN" altLang="en-US" sz="2200" dirty="0" smtClean="0">
                  <a:latin typeface="+mn-lt"/>
                </a:rPr>
                <a:t>的</a:t>
              </a:r>
              <a:r>
                <a:rPr lang="zh-CN" altLang="en-US" sz="2200" dirty="0">
                  <a:latin typeface="+mn-lt"/>
                </a:rPr>
                <a:t>矩阵形式显示出来， 并输出左上</a:t>
              </a:r>
              <a:r>
                <a:rPr lang="en-US" altLang="zh-CN" sz="2200" dirty="0">
                  <a:latin typeface="+mn-lt"/>
                </a:rPr>
                <a:t>-</a:t>
              </a:r>
              <a:r>
                <a:rPr lang="zh-CN" altLang="en-US" sz="2200" dirty="0">
                  <a:latin typeface="+mn-lt"/>
                </a:rPr>
                <a:t>右下</a:t>
              </a:r>
              <a:endParaRPr lang="en-US" altLang="zh-CN" sz="2200" dirty="0">
                <a:latin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200" dirty="0">
                  <a:latin typeface="+mn-lt"/>
                </a:rPr>
                <a:t>               </a:t>
              </a:r>
              <a:r>
                <a:rPr lang="zh-CN" altLang="en-US" sz="2200" dirty="0" smtClean="0">
                  <a:latin typeface="+mn-lt"/>
                </a:rPr>
                <a:t>对角线</a:t>
              </a:r>
              <a:r>
                <a:rPr lang="zh-CN" altLang="en-US" sz="2200" dirty="0">
                  <a:latin typeface="+mn-lt"/>
                </a:rPr>
                <a:t>上的数据。</a:t>
              </a:r>
              <a:endParaRPr lang="en-US" altLang="zh-CN" sz="2200" dirty="0">
                <a:latin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200" dirty="0">
                  <a:latin typeface="+mn-lt"/>
                </a:rPr>
                <a:t>               </a:t>
              </a:r>
              <a:r>
                <a:rPr lang="zh-CN" altLang="en-US" sz="2200" dirty="0" smtClean="0">
                  <a:latin typeface="+mn-lt"/>
                </a:rPr>
                <a:t>提示</a:t>
              </a:r>
              <a:r>
                <a:rPr lang="zh-CN" altLang="en-US" sz="2200" dirty="0">
                  <a:latin typeface="+mn-lt"/>
                </a:rPr>
                <a:t>：使用二维数组</a:t>
              </a:r>
            </a:p>
          </p:txBody>
        </p: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518" y="2462560"/>
              <a:ext cx="248602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圆角矩形标注 15"/>
            <p:cNvSpPr/>
            <p:nvPr/>
          </p:nvSpPr>
          <p:spPr>
            <a:xfrm>
              <a:off x="90919" y="2661975"/>
              <a:ext cx="956097" cy="508610"/>
            </a:xfrm>
            <a:prstGeom prst="wedgeRoundRectCallout">
              <a:avLst>
                <a:gd name="adj1" fmla="val 67051"/>
                <a:gd name="adj2" fmla="val 521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00"/>
                  </a:solidFill>
                </a:rPr>
                <a:t>作业</a:t>
              </a:r>
              <a:r>
                <a:rPr lang="en-US" altLang="zh-CN" sz="2000" dirty="0">
                  <a:solidFill>
                    <a:srgbClr val="FFFF00"/>
                  </a:solidFill>
                </a:rPr>
                <a:t>3</a:t>
              </a:r>
              <a:endParaRPr lang="zh-CN" alt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2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19" grpId="0" build="p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3.4.4 </a:t>
            </a:r>
            <a:r>
              <a:rPr kumimoji="0" lang="en-US" altLang="zh-CN" dirty="0"/>
              <a:t>while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63575" y="1988840"/>
            <a:ext cx="46291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kumimoji="0" lang="en-US" altLang="en-US" sz="2200" dirty="0">
                <a:solidFill>
                  <a:schemeClr val="hlink"/>
                </a:solidFill>
              </a:rPr>
              <a:t>While (</a:t>
            </a:r>
            <a:r>
              <a:rPr kumimoji="0" lang="en-US" altLang="en-US" sz="2200" dirty="0" err="1">
                <a:solidFill>
                  <a:schemeClr val="hlink"/>
                </a:solidFill>
              </a:rPr>
              <a:t>条件表达式</a:t>
            </a:r>
            <a:r>
              <a:rPr kumimoji="0" lang="en-US" altLang="en-US" sz="2200" dirty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kumimoji="0" lang="en-US" altLang="en-US" sz="22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      </a:t>
            </a:r>
            <a:r>
              <a:rPr kumimoji="0" lang="en-US" altLang="en-US" sz="2200" dirty="0" err="1">
                <a:solidFill>
                  <a:schemeClr val="hlink"/>
                </a:solidFill>
              </a:rPr>
              <a:t>循环体</a:t>
            </a:r>
            <a:endParaRPr kumimoji="0" lang="en-US" altLang="en-US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kumimoji="0" lang="en-US" altLang="en-US" sz="2200" dirty="0">
                <a:solidFill>
                  <a:schemeClr val="hlink"/>
                </a:solidFill>
              </a:rPr>
              <a:t>}</a:t>
            </a:r>
          </a:p>
        </p:txBody>
      </p:sp>
      <p:grpSp>
        <p:nvGrpSpPr>
          <p:cNvPr id="24583" name="Group 62"/>
          <p:cNvGrpSpPr>
            <a:grpSpLocks/>
          </p:cNvGrpSpPr>
          <p:nvPr/>
        </p:nvGrpSpPr>
        <p:grpSpPr bwMode="auto">
          <a:xfrm>
            <a:off x="5292725" y="1412875"/>
            <a:ext cx="3122613" cy="2644775"/>
            <a:chOff x="3687" y="1146"/>
            <a:chExt cx="1967" cy="1666"/>
          </a:xfrm>
        </p:grpSpPr>
        <p:sp>
          <p:nvSpPr>
            <p:cNvPr id="22537" name="AutoShape 3"/>
            <p:cNvSpPr>
              <a:spLocks noChangeAspect="1" noChangeArrowheads="1"/>
            </p:cNvSpPr>
            <p:nvPr/>
          </p:nvSpPr>
          <p:spPr bwMode="auto">
            <a:xfrm>
              <a:off x="3835" y="1378"/>
              <a:ext cx="1361" cy="37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150"/>
                </a:spcBef>
                <a:buFontTx/>
                <a:buNone/>
              </a:pPr>
              <a:endParaRPr kumimoji="0" lang="zh-CN" altLang="en-US" sz="1600">
                <a:ea typeface="黑体" pitchFamily="2" charset="-122"/>
              </a:endParaRPr>
            </a:p>
          </p:txBody>
        </p:sp>
        <p:sp>
          <p:nvSpPr>
            <p:cNvPr id="22538" name="Rectangle 4"/>
            <p:cNvSpPr>
              <a:spLocks noChangeAspect="1" noChangeArrowheads="1"/>
            </p:cNvSpPr>
            <p:nvPr/>
          </p:nvSpPr>
          <p:spPr bwMode="auto">
            <a:xfrm>
              <a:off x="4009" y="2037"/>
              <a:ext cx="1030" cy="24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 tIns="72000" bIns="3600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循环体</a:t>
              </a:r>
              <a:endParaRPr kumimoji="0" lang="zh-CN" altLang="en-US" sz="1600">
                <a:ea typeface="黑体" pitchFamily="2" charset="-122"/>
              </a:endParaRPr>
            </a:p>
          </p:txBody>
        </p:sp>
        <p:cxnSp>
          <p:nvCxnSpPr>
            <p:cNvPr id="22539" name="Line 5"/>
            <p:cNvCxnSpPr>
              <a:cxnSpLocks noChangeAspect="1" noChangeShapeType="1"/>
            </p:cNvCxnSpPr>
            <p:nvPr/>
          </p:nvCxnSpPr>
          <p:spPr bwMode="auto">
            <a:xfrm>
              <a:off x="5199" y="1566"/>
              <a:ext cx="295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Line 6"/>
            <p:cNvCxnSpPr>
              <a:cxnSpLocks noChangeAspect="1" noChangeShapeType="1"/>
            </p:cNvCxnSpPr>
            <p:nvPr/>
          </p:nvCxnSpPr>
          <p:spPr bwMode="auto">
            <a:xfrm>
              <a:off x="4526" y="1748"/>
              <a:ext cx="0" cy="29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Line 7"/>
            <p:cNvCxnSpPr>
              <a:cxnSpLocks noChangeAspect="1" noChangeShapeType="1"/>
            </p:cNvCxnSpPr>
            <p:nvPr/>
          </p:nvCxnSpPr>
          <p:spPr bwMode="auto">
            <a:xfrm>
              <a:off x="5489" y="1566"/>
              <a:ext cx="0" cy="98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Line 8"/>
            <p:cNvCxnSpPr>
              <a:cxnSpLocks noChangeAspect="1" noChangeShapeType="1"/>
            </p:cNvCxnSpPr>
            <p:nvPr/>
          </p:nvCxnSpPr>
          <p:spPr bwMode="auto">
            <a:xfrm flipH="1">
              <a:off x="4518" y="2558"/>
              <a:ext cx="975" cy="1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Line 9"/>
            <p:cNvCxnSpPr>
              <a:cxnSpLocks noChangeAspect="1" noChangeShapeType="1"/>
            </p:cNvCxnSpPr>
            <p:nvPr/>
          </p:nvCxnSpPr>
          <p:spPr bwMode="auto">
            <a:xfrm>
              <a:off x="4524" y="2565"/>
              <a:ext cx="1" cy="247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Line 10"/>
            <p:cNvCxnSpPr>
              <a:cxnSpLocks noChangeAspect="1" noChangeShapeType="1"/>
            </p:cNvCxnSpPr>
            <p:nvPr/>
          </p:nvCxnSpPr>
          <p:spPr bwMode="auto">
            <a:xfrm>
              <a:off x="4526" y="2284"/>
              <a:ext cx="0" cy="164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Line 11"/>
            <p:cNvCxnSpPr>
              <a:cxnSpLocks noChangeShapeType="1"/>
            </p:cNvCxnSpPr>
            <p:nvPr/>
          </p:nvCxnSpPr>
          <p:spPr bwMode="auto">
            <a:xfrm flipH="1">
              <a:off x="3688" y="2440"/>
              <a:ext cx="837" cy="1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Line 12"/>
            <p:cNvCxnSpPr>
              <a:cxnSpLocks noChangeAspect="1" noChangeShapeType="1"/>
            </p:cNvCxnSpPr>
            <p:nvPr/>
          </p:nvCxnSpPr>
          <p:spPr bwMode="auto">
            <a:xfrm flipV="1">
              <a:off x="3696" y="1247"/>
              <a:ext cx="1" cy="118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Line 13"/>
            <p:cNvCxnSpPr>
              <a:cxnSpLocks noChangeAspect="1" noChangeShapeType="1"/>
            </p:cNvCxnSpPr>
            <p:nvPr/>
          </p:nvCxnSpPr>
          <p:spPr bwMode="auto">
            <a:xfrm>
              <a:off x="3687" y="1247"/>
              <a:ext cx="837" cy="1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Line 14"/>
            <p:cNvCxnSpPr>
              <a:cxnSpLocks noChangeShapeType="1"/>
            </p:cNvCxnSpPr>
            <p:nvPr/>
          </p:nvCxnSpPr>
          <p:spPr bwMode="auto">
            <a:xfrm>
              <a:off x="4518" y="1146"/>
              <a:ext cx="1" cy="238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9" name="Text Box 15"/>
            <p:cNvSpPr txBox="1">
              <a:spLocks noChangeAspect="1" noChangeArrowheads="1"/>
            </p:cNvSpPr>
            <p:nvPr/>
          </p:nvSpPr>
          <p:spPr bwMode="auto">
            <a:xfrm>
              <a:off x="4513" y="1764"/>
              <a:ext cx="36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true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22550" name="Text Box 16"/>
            <p:cNvSpPr txBox="1">
              <a:spLocks noChangeAspect="1" noChangeArrowheads="1"/>
            </p:cNvSpPr>
            <p:nvPr/>
          </p:nvSpPr>
          <p:spPr bwMode="auto">
            <a:xfrm>
              <a:off x="5151" y="1369"/>
              <a:ext cx="5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false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22551" name="Text Box 61"/>
            <p:cNvSpPr txBox="1">
              <a:spLocks noChangeArrowheads="1"/>
            </p:cNvSpPr>
            <p:nvPr/>
          </p:nvSpPr>
          <p:spPr bwMode="auto">
            <a:xfrm>
              <a:off x="4009" y="1434"/>
              <a:ext cx="117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4800" bIns="28800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1800" b="0">
                  <a:ea typeface="黑体" pitchFamily="2" charset="-122"/>
                </a:rPr>
                <a:t>条件表达式？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9750" y="3717032"/>
            <a:ext cx="8424863" cy="17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说明：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defRPr/>
            </a:pPr>
            <a:r>
              <a:rPr lang="zh-CN" altLang="en-US" sz="2000" dirty="0" smtClean="0">
                <a:latin typeface="+mn-lt"/>
              </a:rPr>
              <a:t>① 条件表达式可以是逻辑表达式、关系表达式，也可以是逻辑常量。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defRPr/>
            </a:pPr>
            <a:r>
              <a:rPr lang="zh-CN" altLang="en-US" sz="2000" dirty="0" smtClean="0">
                <a:latin typeface="+mn-lt"/>
              </a:rPr>
              <a:t>② 循环体：和</a:t>
            </a:r>
            <a:r>
              <a:rPr lang="en-US" altLang="zh-CN" sz="2000" dirty="0" smtClean="0">
                <a:latin typeface="+mn-lt"/>
              </a:rPr>
              <a:t>for</a:t>
            </a:r>
            <a:r>
              <a:rPr lang="zh-CN" altLang="en-US" sz="2000" dirty="0" smtClean="0">
                <a:latin typeface="+mn-lt"/>
              </a:rPr>
              <a:t>循环一样，循环体也可以是一条或多条语句，多条语句时，必须用大括号将循环体括起来。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30213" y="5589588"/>
            <a:ext cx="8496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3-15】</a:t>
            </a:r>
            <a:r>
              <a:rPr kumimoji="0" lang="zh-CN" altLang="zh-CN" sz="2000" dirty="0">
                <a:solidFill>
                  <a:srgbClr val="D60093"/>
                </a:solidFill>
              </a:rPr>
              <a:t>输入一个任意的自然数，把它反序输出，例如：输入</a:t>
            </a:r>
            <a:r>
              <a:rPr kumimoji="0" lang="en-US" altLang="zh-CN" sz="2000" dirty="0">
                <a:solidFill>
                  <a:srgbClr val="D60093"/>
                </a:solidFill>
              </a:rPr>
              <a:t>12345</a:t>
            </a:r>
            <a:r>
              <a:rPr kumimoji="0" lang="zh-CN" altLang="zh-CN" sz="2000" dirty="0">
                <a:solidFill>
                  <a:srgbClr val="D60093"/>
                </a:solidFill>
              </a:rPr>
              <a:t>，输出为</a:t>
            </a:r>
            <a:r>
              <a:rPr kumimoji="0" lang="en-US" altLang="zh-CN" sz="2000" dirty="0">
                <a:solidFill>
                  <a:srgbClr val="D60093"/>
                </a:solidFill>
              </a:rPr>
              <a:t>54321</a:t>
            </a:r>
            <a:r>
              <a:rPr kumimoji="0" lang="zh-CN" altLang="zh-CN" sz="2000" dirty="0" smtClean="0">
                <a:solidFill>
                  <a:srgbClr val="D60093"/>
                </a:solidFill>
              </a:rPr>
              <a:t>。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                 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19" grpId="0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3.4.5 </a:t>
            </a:r>
            <a:r>
              <a:rPr kumimoji="0" lang="en-US" altLang="zh-CN" dirty="0"/>
              <a:t>do-while</a:t>
            </a:r>
            <a:r>
              <a:rPr kumimoji="0" lang="zh-CN" altLang="en-US" dirty="0"/>
              <a:t>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63575" y="1772816"/>
            <a:ext cx="4629150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kumimoji="0" lang="en-US" altLang="en-US" sz="2200" dirty="0">
                <a:solidFill>
                  <a:schemeClr val="hlink"/>
                </a:solidFill>
              </a:rPr>
              <a:t>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200" dirty="0">
                <a:solidFill>
                  <a:schemeClr val="hlink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      </a:t>
            </a:r>
            <a:r>
              <a:rPr kumimoji="0" lang="zh-CN" altLang="en-US" sz="2200" dirty="0">
                <a:solidFill>
                  <a:schemeClr val="hlink"/>
                </a:solidFill>
              </a:rPr>
              <a:t>循环体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kumimoji="0" lang="en-US" altLang="zh-CN" sz="2200" dirty="0">
                <a:solidFill>
                  <a:schemeClr val="hlink"/>
                </a:solidFill>
              </a:rPr>
              <a:t>}</a:t>
            </a:r>
            <a:r>
              <a:rPr kumimoji="0" lang="en-US" altLang="en-US" sz="2200" dirty="0">
                <a:solidFill>
                  <a:schemeClr val="hlink"/>
                </a:solidFill>
              </a:rPr>
              <a:t>while(</a:t>
            </a:r>
            <a:r>
              <a:rPr kumimoji="0" lang="zh-CN" altLang="en-US" sz="2200" dirty="0">
                <a:solidFill>
                  <a:schemeClr val="hlink"/>
                </a:solidFill>
              </a:rPr>
              <a:t>条件表达式</a:t>
            </a:r>
            <a:r>
              <a:rPr kumimoji="0" lang="en-US" altLang="zh-CN" sz="2200" dirty="0">
                <a:solidFill>
                  <a:schemeClr val="hlink"/>
                </a:solidFill>
              </a:rPr>
              <a:t>);</a:t>
            </a:r>
          </a:p>
        </p:txBody>
      </p:sp>
      <p:sp>
        <p:nvSpPr>
          <p:cNvPr id="73753" name="Rectangle 5"/>
          <p:cNvSpPr>
            <a:spLocks noChangeArrowheads="1"/>
          </p:cNvSpPr>
          <p:nvPr/>
        </p:nvSpPr>
        <p:spPr bwMode="auto">
          <a:xfrm>
            <a:off x="467544" y="5026322"/>
            <a:ext cx="1511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3-16】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800725" y="1803400"/>
            <a:ext cx="2400300" cy="2130425"/>
            <a:chOff x="5799963" y="1557338"/>
            <a:chExt cx="2401062" cy="2129260"/>
          </a:xfrm>
        </p:grpSpPr>
        <p:sp>
          <p:nvSpPr>
            <p:cNvPr id="23563" name="AutoShape 3"/>
            <p:cNvSpPr>
              <a:spLocks noChangeAspect="1" noChangeArrowheads="1"/>
            </p:cNvSpPr>
            <p:nvPr/>
          </p:nvSpPr>
          <p:spPr bwMode="auto">
            <a:xfrm>
              <a:off x="6161509" y="2714253"/>
              <a:ext cx="2039516" cy="593725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150"/>
                </a:spcBef>
                <a:buFontTx/>
                <a:buNone/>
              </a:pPr>
              <a:endParaRPr kumimoji="0" lang="zh-CN" altLang="en-US" sz="1600">
                <a:ea typeface="黑体" pitchFamily="2" charset="-122"/>
              </a:endParaRPr>
            </a:p>
          </p:txBody>
        </p:sp>
        <p:sp>
          <p:nvSpPr>
            <p:cNvPr id="23564" name="Rectangle 4"/>
            <p:cNvSpPr>
              <a:spLocks noChangeAspect="1" noChangeArrowheads="1"/>
            </p:cNvSpPr>
            <p:nvPr/>
          </p:nvSpPr>
          <p:spPr bwMode="auto">
            <a:xfrm>
              <a:off x="6487641" y="1960265"/>
              <a:ext cx="1411189" cy="392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5F5F5F"/>
              </a:solidFill>
              <a:miter lim="800000"/>
              <a:headEnd/>
              <a:tailEnd/>
            </a:ln>
          </p:spPr>
          <p:txBody>
            <a:bodyPr tIns="72000" bIns="3600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ea typeface="黑体" pitchFamily="2" charset="-122"/>
                </a:rPr>
                <a:t>循环体</a:t>
              </a:r>
              <a:endParaRPr kumimoji="0" lang="zh-CN" altLang="en-US" sz="1600">
                <a:ea typeface="黑体" pitchFamily="2" charset="-122"/>
              </a:endParaRPr>
            </a:p>
          </p:txBody>
        </p:sp>
        <p:cxnSp>
          <p:nvCxnSpPr>
            <p:cNvPr id="23565" name="Line 5"/>
            <p:cNvCxnSpPr>
              <a:cxnSpLocks noChangeAspect="1" noChangeShapeType="1"/>
            </p:cNvCxnSpPr>
            <p:nvPr/>
          </p:nvCxnSpPr>
          <p:spPr bwMode="auto">
            <a:xfrm>
              <a:off x="5815218" y="3006353"/>
              <a:ext cx="396000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Line 6"/>
            <p:cNvCxnSpPr>
              <a:cxnSpLocks noChangeAspect="1" noChangeShapeType="1"/>
            </p:cNvCxnSpPr>
            <p:nvPr/>
          </p:nvCxnSpPr>
          <p:spPr bwMode="auto">
            <a:xfrm>
              <a:off x="7185025" y="2358405"/>
              <a:ext cx="0" cy="36000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Line 9"/>
            <p:cNvCxnSpPr>
              <a:cxnSpLocks noChangeAspect="1" noChangeShapeType="1"/>
            </p:cNvCxnSpPr>
            <p:nvPr/>
          </p:nvCxnSpPr>
          <p:spPr bwMode="auto">
            <a:xfrm>
              <a:off x="7187406" y="3294485"/>
              <a:ext cx="1587" cy="392113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Line 12"/>
            <p:cNvCxnSpPr>
              <a:cxnSpLocks noChangeAspect="1" noChangeShapeType="1"/>
            </p:cNvCxnSpPr>
            <p:nvPr/>
          </p:nvCxnSpPr>
          <p:spPr bwMode="auto">
            <a:xfrm flipV="1">
              <a:off x="5819775" y="1717676"/>
              <a:ext cx="1092" cy="129600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Line 13"/>
            <p:cNvCxnSpPr>
              <a:cxnSpLocks noChangeAspect="1" noChangeShapeType="1"/>
            </p:cNvCxnSpPr>
            <p:nvPr/>
          </p:nvCxnSpPr>
          <p:spPr bwMode="auto">
            <a:xfrm>
              <a:off x="5824537" y="1717676"/>
              <a:ext cx="1339200" cy="1601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Line 14"/>
            <p:cNvCxnSpPr>
              <a:cxnSpLocks noChangeShapeType="1"/>
            </p:cNvCxnSpPr>
            <p:nvPr/>
          </p:nvCxnSpPr>
          <p:spPr bwMode="auto">
            <a:xfrm>
              <a:off x="7162800" y="1557338"/>
              <a:ext cx="1587" cy="377825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1" name="Text Box 15"/>
            <p:cNvSpPr txBox="1">
              <a:spLocks noChangeAspect="1" noChangeArrowheads="1"/>
            </p:cNvSpPr>
            <p:nvPr/>
          </p:nvSpPr>
          <p:spPr bwMode="auto">
            <a:xfrm>
              <a:off x="5799963" y="2684909"/>
              <a:ext cx="581025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true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23572" name="Text Box 16"/>
            <p:cNvSpPr txBox="1">
              <a:spLocks noChangeAspect="1" noChangeArrowheads="1"/>
            </p:cNvSpPr>
            <p:nvPr/>
          </p:nvSpPr>
          <p:spPr bwMode="auto">
            <a:xfrm>
              <a:off x="7153276" y="3279651"/>
              <a:ext cx="798512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ea typeface="黑体" pitchFamily="2" charset="-122"/>
                </a:rPr>
                <a:t>false</a:t>
              </a:r>
              <a:endParaRPr kumimoji="0" lang="en-US" altLang="zh-CN" sz="1600">
                <a:ea typeface="黑体" pitchFamily="2" charset="-122"/>
              </a:endParaRPr>
            </a:p>
          </p:txBody>
        </p:sp>
        <p:sp>
          <p:nvSpPr>
            <p:cNvPr id="23573" name="Text Box 61"/>
            <p:cNvSpPr txBox="1">
              <a:spLocks noChangeArrowheads="1"/>
            </p:cNvSpPr>
            <p:nvPr/>
          </p:nvSpPr>
          <p:spPr bwMode="auto">
            <a:xfrm>
              <a:off x="6316663" y="2803153"/>
              <a:ext cx="18716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4800" bIns="28800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 kumimoji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1800" b="0">
                  <a:ea typeface="黑体" pitchFamily="2" charset="-122"/>
                </a:rPr>
                <a:t>条件表达式？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9750" y="3573016"/>
            <a:ext cx="5672138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说明：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dirty="0" smtClean="0">
                <a:latin typeface="+mn-lt"/>
              </a:rPr>
              <a:t>① 当</a:t>
            </a:r>
            <a:r>
              <a:rPr lang="zh-CN" altLang="en-US" sz="2000" dirty="0">
                <a:latin typeface="+mn-lt"/>
              </a:rPr>
              <a:t>循环体是一条语句时可以不加大括号。</a:t>
            </a:r>
            <a:endParaRPr lang="zh-CN" altLang="en-US" sz="2000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dirty="0" smtClean="0">
                <a:latin typeface="+mn-lt"/>
              </a:rPr>
              <a:t>② </a:t>
            </a:r>
            <a:r>
              <a:rPr lang="en-US" altLang="zh-CN" sz="2000" dirty="0">
                <a:latin typeface="+mn-lt"/>
              </a:rPr>
              <a:t>while</a:t>
            </a:r>
            <a:r>
              <a:rPr lang="zh-CN" altLang="en-US" sz="2000" dirty="0">
                <a:latin typeface="+mn-lt"/>
              </a:rPr>
              <a:t>后面的“</a:t>
            </a:r>
            <a:r>
              <a:rPr lang="en-US" altLang="zh-CN" sz="2000" dirty="0">
                <a:latin typeface="+mn-lt"/>
              </a:rPr>
              <a:t>;”</a:t>
            </a:r>
            <a:r>
              <a:rPr lang="zh-CN" altLang="en-US" sz="2000" dirty="0">
                <a:latin typeface="+mn-lt"/>
              </a:rPr>
              <a:t>不可以省略。</a:t>
            </a:r>
            <a:endParaRPr lang="zh-CN" altLang="en-US" sz="2000" dirty="0" smtClean="0">
              <a:latin typeface="+mn-lt"/>
            </a:endParaRPr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Constantia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59314"/>
              </p:ext>
            </p:extLst>
          </p:nvPr>
        </p:nvGraphicFramePr>
        <p:xfrm>
          <a:off x="1835696" y="4869160"/>
          <a:ext cx="70897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" name="公式" r:id="rId4" imgW="4191000" imgH="482600" progId="Equation.3">
                  <p:embed/>
                </p:oleObj>
              </mc:Choice>
              <mc:Fallback>
                <p:oleObj name="公式" r:id="rId4" imgW="4191000" imgH="482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869160"/>
                        <a:ext cx="70897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1500" y="5591819"/>
            <a:ext cx="4699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若</a:t>
            </a:r>
            <a:r>
              <a:rPr lang="en-US" altLang="zh-CN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x=2.5</a:t>
            </a:r>
            <a:r>
              <a:rPr lang="zh-CN" alt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，则结果为</a:t>
            </a:r>
            <a:r>
              <a:rPr lang="en-US" altLang="zh-CN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1.917915</a:t>
            </a:r>
            <a:r>
              <a:rPr lang="zh-CN" alt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。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303535" y="5728702"/>
            <a:ext cx="956097" cy="508610"/>
          </a:xfrm>
          <a:prstGeom prst="wedgeRoundRectCallout">
            <a:avLst>
              <a:gd name="adj1" fmla="val 36033"/>
              <a:gd name="adj2" fmla="val 88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00"/>
                </a:solidFill>
              </a:rPr>
              <a:t>作业</a:t>
            </a:r>
            <a:r>
              <a:rPr lang="en-US" altLang="zh-CN" sz="2000" dirty="0">
                <a:solidFill>
                  <a:srgbClr val="FFFF00"/>
                </a:solidFill>
              </a:rPr>
              <a:t>2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6269250"/>
            <a:ext cx="41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lt"/>
              </a:rPr>
              <a:t>计算</a:t>
            </a:r>
            <a:r>
              <a:rPr lang="en-US" altLang="zh-CN" sz="2000" dirty="0">
                <a:latin typeface="+mn-lt"/>
              </a:rPr>
              <a:t>π</a:t>
            </a:r>
            <a:r>
              <a:rPr lang="zh-CN" altLang="en-US" sz="2000" dirty="0">
                <a:latin typeface="+mn-lt"/>
              </a:rPr>
              <a:t>的值，要求误差小于</a:t>
            </a:r>
            <a:r>
              <a:rPr lang="en-US" altLang="zh-CN" sz="2000" dirty="0" smtClean="0">
                <a:latin typeface="+mn-lt"/>
              </a:rPr>
              <a:t>10</a:t>
            </a:r>
            <a:r>
              <a:rPr lang="en-US" altLang="zh-CN" sz="2000" baseline="30000" dirty="0" smtClean="0">
                <a:latin typeface="+mn-lt"/>
              </a:rPr>
              <a:t>-6</a:t>
            </a:r>
            <a:r>
              <a:rPr lang="zh-CN" altLang="en-US" sz="2000" dirty="0" smtClean="0">
                <a:latin typeface="+mn-lt"/>
              </a:rPr>
              <a:t>。</a:t>
            </a:r>
            <a:endParaRPr lang="zh-CN" altLang="en-US" sz="2000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9174147"/>
              </p:ext>
            </p:extLst>
          </p:nvPr>
        </p:nvGraphicFramePr>
        <p:xfrm>
          <a:off x="5076056" y="6049218"/>
          <a:ext cx="37449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公式" r:id="rId6" imgW="1828800" imgH="419100" progId="Equation.3">
                  <p:embed/>
                </p:oleObj>
              </mc:Choice>
              <mc:Fallback>
                <p:oleObj name="公式" r:id="rId6" imgW="1828800" imgH="41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6049218"/>
                        <a:ext cx="37449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73753" grpId="0"/>
      <p:bldP spid="19" grpId="0" build="p"/>
      <p:bldP spid="8" grpId="0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3.4 </a:t>
            </a:r>
            <a:r>
              <a:rPr lang="zh-CN" altLang="en-US" sz="3200" kern="1200" dirty="0" smtClean="0">
                <a:cs typeface="+mn-cs"/>
              </a:rPr>
              <a:t>循环结构</a:t>
            </a:r>
            <a:endParaRPr lang="zh-CN" altLang="en-US" sz="3200" kern="1200" dirty="0"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1805300"/>
            <a:ext cx="84667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latin typeface="+mn-lt"/>
              </a:rPr>
              <a:t>找出</a:t>
            </a:r>
            <a:r>
              <a:rPr lang="en-US" altLang="zh-CN" sz="2000" dirty="0" smtClean="0">
                <a:latin typeface="+mn-lt"/>
              </a:rPr>
              <a:t>100-200</a:t>
            </a:r>
            <a:r>
              <a:rPr lang="zh-CN" altLang="en-US" sz="2000" dirty="0" smtClean="0">
                <a:latin typeface="+mn-lt"/>
              </a:rPr>
              <a:t>之间能同时被</a:t>
            </a:r>
            <a:r>
              <a:rPr lang="en-US" altLang="zh-CN" sz="2000" dirty="0" smtClean="0">
                <a:latin typeface="+mn-lt"/>
              </a:rPr>
              <a:t>3</a:t>
            </a:r>
            <a:r>
              <a:rPr lang="zh-CN" altLang="en-US" sz="2000" dirty="0" smtClean="0">
                <a:latin typeface="+mn-lt"/>
              </a:rPr>
              <a:t>和</a:t>
            </a:r>
            <a:r>
              <a:rPr lang="en-US" altLang="zh-CN" sz="2000" dirty="0" smtClean="0">
                <a:latin typeface="+mn-lt"/>
              </a:rPr>
              <a:t>5</a:t>
            </a:r>
            <a:r>
              <a:rPr lang="zh-CN" altLang="en-US" sz="2000" dirty="0" smtClean="0">
                <a:latin typeface="+mn-lt"/>
              </a:rPr>
              <a:t>整除的数，并计算这些数的和。</a:t>
            </a:r>
            <a:endParaRPr lang="en-US" altLang="zh-CN" sz="2000" dirty="0" smtClean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5536" y="2596842"/>
            <a:ext cx="7920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000" dirty="0" smtClean="0">
                <a:latin typeface="+mn-lt"/>
              </a:rPr>
              <a:t>输入</a:t>
            </a:r>
            <a:r>
              <a:rPr lang="zh-CN" altLang="en-US" sz="2000" dirty="0">
                <a:latin typeface="+mn-lt"/>
              </a:rPr>
              <a:t>一个数，判断它是否是素数。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8902" y="4581128"/>
            <a:ext cx="7920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kumimoji="0" lang="en-US" altLang="zh-CN" sz="2000" dirty="0" smtClean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作业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】</a:t>
            </a:r>
            <a:r>
              <a:rPr lang="zh-CN" altLang="en-US" sz="2000" dirty="0">
                <a:latin typeface="+mn-lt"/>
              </a:rPr>
              <a:t>输</a:t>
            </a:r>
            <a:r>
              <a:rPr lang="zh-CN" altLang="en-US" sz="2000" dirty="0" smtClean="0">
                <a:latin typeface="+mn-lt"/>
              </a:rPr>
              <a:t>出</a:t>
            </a:r>
            <a:r>
              <a:rPr lang="zh-CN" altLang="en-US" sz="2000" dirty="0">
                <a:latin typeface="+mn-lt"/>
              </a:rPr>
              <a:t>所有的水仙花</a:t>
            </a:r>
            <a:r>
              <a:rPr lang="zh-CN" altLang="en-US" sz="2000" dirty="0" smtClean="0">
                <a:latin typeface="+mn-lt"/>
              </a:rPr>
              <a:t>数</a:t>
            </a:r>
            <a:r>
              <a:rPr lang="zh-CN" altLang="en-US" sz="2000" dirty="0">
                <a:latin typeface="+mn-lt"/>
              </a:rPr>
              <a:t>。</a:t>
            </a:r>
            <a:endParaRPr lang="en-US" altLang="zh-CN" sz="2000" dirty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3301" y="3645024"/>
            <a:ext cx="7920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000" dirty="0" smtClean="0">
                <a:latin typeface="+mn-lt"/>
              </a:rPr>
              <a:t>求</a:t>
            </a:r>
            <a:r>
              <a:rPr lang="en-US" altLang="zh-CN" sz="2000" dirty="0" smtClean="0">
                <a:latin typeface="+mn-lt"/>
              </a:rPr>
              <a:t>Fibonacci</a:t>
            </a:r>
            <a:r>
              <a:rPr lang="zh-CN" altLang="en-US" sz="2000" dirty="0" smtClean="0">
                <a:latin typeface="+mn-lt"/>
              </a:rPr>
              <a:t>数列的前</a:t>
            </a:r>
            <a:r>
              <a:rPr lang="en-US" altLang="zh-CN" sz="2000" dirty="0" smtClean="0">
                <a:latin typeface="+mn-lt"/>
              </a:rPr>
              <a:t>20</a:t>
            </a:r>
            <a:r>
              <a:rPr lang="zh-CN" altLang="en-US" sz="2000" dirty="0" smtClean="0">
                <a:latin typeface="+mn-lt"/>
              </a:rPr>
              <a:t>项。</a:t>
            </a:r>
            <a:endParaRPr lang="en-US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1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3.4.6 </a:t>
            </a:r>
            <a:r>
              <a:rPr kumimoji="0" lang="zh-CN" altLang="en-US" dirty="0"/>
              <a:t>循环的嵌套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Constantia" pitchFamily="18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63575" y="1916113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en-US" sz="2000" b="0" dirty="0">
                <a:solidFill>
                  <a:schemeClr val="tx2"/>
                </a:solidFill>
              </a:rPr>
              <a:t>如果一个循环的循环体是一个或多个循环语句，称为循环嵌套。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en-US" sz="2000" b="0" dirty="0">
                <a:solidFill>
                  <a:schemeClr val="tx2"/>
                </a:solidFill>
              </a:rPr>
              <a:t>通常将循环体中不包含循环语句的循环称为单层循环，而将循环体中包含循环语句的循环称为多重循环。</a:t>
            </a:r>
            <a:endParaRPr kumimoji="0" lang="en-US" altLang="zh-CN" sz="2000" b="0" dirty="0">
              <a:solidFill>
                <a:schemeClr val="tx2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>
                <a:solidFill>
                  <a:schemeClr val="tx2"/>
                </a:solidFill>
              </a:rPr>
              <a:t>while </a:t>
            </a:r>
            <a:r>
              <a:rPr kumimoji="0" lang="zh-CN" altLang="en-US" sz="2000" b="0" dirty="0">
                <a:solidFill>
                  <a:schemeClr val="tx2"/>
                </a:solidFill>
              </a:rPr>
              <a:t>、</a:t>
            </a:r>
            <a:r>
              <a:rPr kumimoji="0" lang="en-US" altLang="zh-CN" sz="2000" b="0" dirty="0">
                <a:solidFill>
                  <a:schemeClr val="tx2"/>
                </a:solidFill>
              </a:rPr>
              <a:t>do-while</a:t>
            </a:r>
            <a:r>
              <a:rPr kumimoji="0" lang="zh-CN" altLang="en-US" sz="2000" b="0" dirty="0">
                <a:solidFill>
                  <a:schemeClr val="tx2"/>
                </a:solidFill>
              </a:rPr>
              <a:t>、</a:t>
            </a:r>
            <a:r>
              <a:rPr kumimoji="0" lang="en-US" altLang="zh-CN" sz="2000" b="0" dirty="0">
                <a:solidFill>
                  <a:schemeClr val="tx2"/>
                </a:solidFill>
              </a:rPr>
              <a:t>for</a:t>
            </a:r>
            <a:r>
              <a:rPr kumimoji="0" lang="zh-CN" altLang="en-US" sz="2000" b="0" dirty="0">
                <a:solidFill>
                  <a:schemeClr val="tx2"/>
                </a:solidFill>
              </a:rPr>
              <a:t>三种循环都可以互相嵌套 。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3760" y="4142562"/>
            <a:ext cx="684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3-17】</a:t>
            </a:r>
            <a:r>
              <a:rPr kumimoji="0" lang="zh-CN" altLang="en-US" sz="2000" dirty="0">
                <a:solidFill>
                  <a:srgbClr val="D60093"/>
                </a:solidFill>
              </a:rPr>
              <a:t>输出如图所示的九九乘法表。</a:t>
            </a:r>
            <a:r>
              <a:rPr kumimoji="0" lang="en-US" altLang="zh-CN" sz="2000" dirty="0">
                <a:solidFill>
                  <a:srgbClr val="D60093"/>
                </a:solidFill>
              </a:rPr>
              <a:t>                 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96" y="4608493"/>
            <a:ext cx="5915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19851" y="1403907"/>
            <a:ext cx="7920037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kumimoji="0" lang="en-US" altLang="zh-CN" sz="2000" dirty="0" smtClean="0">
                <a:solidFill>
                  <a:srgbClr val="D60093"/>
                </a:solidFill>
              </a:rPr>
              <a:t>【</a:t>
            </a:r>
            <a:r>
              <a:rPr lang="zh-CN" altLang="en-US" sz="2000" dirty="0">
                <a:solidFill>
                  <a:srgbClr val="D60093"/>
                </a:solidFill>
              </a:rPr>
              <a:t>例</a:t>
            </a:r>
            <a:r>
              <a:rPr lang="en-US" altLang="zh-CN" sz="2000" dirty="0" smtClean="0">
                <a:solidFill>
                  <a:srgbClr val="D60093"/>
                </a:solidFill>
              </a:rPr>
              <a:t>3-18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】</a:t>
            </a:r>
            <a:r>
              <a:rPr lang="zh-CN" altLang="en-US" sz="2000" dirty="0" smtClean="0">
                <a:latin typeface="+mn-lt"/>
              </a:rPr>
              <a:t>百钱买百鸡问题。</a:t>
            </a:r>
            <a:endParaRPr lang="en-US" altLang="zh-CN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+mn-lt"/>
              </a:rPr>
              <a:t>我国古代数学家张丘建在</a:t>
            </a:r>
            <a:r>
              <a:rPr lang="en-US" altLang="zh-CN" sz="2000" dirty="0">
                <a:latin typeface="+mn-lt"/>
              </a:rPr>
              <a:t>《</a:t>
            </a:r>
            <a:r>
              <a:rPr lang="zh-CN" altLang="en-US" sz="2000" dirty="0">
                <a:latin typeface="+mn-lt"/>
              </a:rPr>
              <a:t>算经</a:t>
            </a:r>
            <a:r>
              <a:rPr lang="en-US" altLang="zh-CN" sz="2000" dirty="0">
                <a:latin typeface="+mn-lt"/>
              </a:rPr>
              <a:t>》</a:t>
            </a:r>
            <a:r>
              <a:rPr lang="zh-CN" altLang="en-US" sz="2000" dirty="0">
                <a:latin typeface="+mn-lt"/>
              </a:rPr>
              <a:t>一书中曾提出著名的“百钱买百鸡”问题，该问题是这样叙述的：鸡翁一，值钱五；鸡母一，值钱三；鸡雏三，值钱一；百钱买百鸡，则翁、母、雏各几何？</a:t>
            </a:r>
            <a:endParaRPr lang="en-US" altLang="zh-CN" sz="2000" dirty="0">
              <a:latin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03455" y="3284984"/>
            <a:ext cx="7920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latin typeface="+mn-lt"/>
              </a:rPr>
              <a:t>作业</a:t>
            </a:r>
            <a:endParaRPr lang="en-US" altLang="zh-CN" sz="2000" dirty="0" smtClean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15" y="3724367"/>
            <a:ext cx="1981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1" y="3743417"/>
            <a:ext cx="1524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51" y="3827574"/>
            <a:ext cx="19621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39" y="3582598"/>
            <a:ext cx="2057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3.3 </a:t>
            </a:r>
            <a:r>
              <a:rPr lang="zh-CN" altLang="en-US" sz="3200" kern="1200" dirty="0" smtClean="0">
                <a:cs typeface="+mn-cs"/>
              </a:rPr>
              <a:t> 循环结构</a:t>
            </a:r>
            <a:endParaRPr lang="zh-CN" altLang="en-US" sz="3200" kern="1200" dirty="0"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4005064"/>
            <a:ext cx="8712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个两位的正整数，如果将它的个位数字与十位数字对调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则产生另一个正整数，我们把后者叫做前者的对调数。</a:t>
            </a:r>
            <a:r>
              <a:rPr lang="zh-CN" altLang="en-US" sz="2000" dirty="0" smtClean="0"/>
              <a:t>现  </a:t>
            </a:r>
            <a:r>
              <a:rPr lang="zh-CN" altLang="en-US" sz="2000" dirty="0"/>
              <a:t>给定一个两位的正整数，请找到另一个两位的正整数，</a:t>
            </a:r>
            <a:r>
              <a:rPr lang="zh-CN" altLang="en-US" sz="2000" dirty="0" smtClean="0"/>
              <a:t>使得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这</a:t>
            </a:r>
            <a:r>
              <a:rPr lang="zh-CN" altLang="en-US" sz="2000" dirty="0"/>
              <a:t>两个两位正整数之和等于他们各自的对调数之和。</a:t>
            </a:r>
            <a:endParaRPr lang="en-US" altLang="zh-CN" sz="2000" dirty="0"/>
          </a:p>
          <a:p>
            <a:pPr>
              <a:lnSpc>
                <a:spcPct val="120000"/>
              </a:lnSpc>
              <a:defRPr/>
            </a:pPr>
            <a:r>
              <a:rPr lang="en-US" altLang="zh-CN" sz="2000" dirty="0"/>
              <a:t>                     </a:t>
            </a:r>
            <a:r>
              <a:rPr lang="zh-CN" altLang="en-US" sz="2000" dirty="0"/>
              <a:t>如：</a:t>
            </a:r>
            <a:r>
              <a:rPr lang="en-US" altLang="zh-CN" sz="2000" dirty="0">
                <a:latin typeface="+mn-lt"/>
              </a:rPr>
              <a:t>12+(32)=21+(23)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99" y="2448389"/>
            <a:ext cx="7632700" cy="9020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dirty="0" smtClean="0">
                <a:latin typeface="+mn-lt"/>
              </a:rPr>
              <a:t>找出</a:t>
            </a:r>
            <a:r>
              <a:rPr lang="en-US" altLang="zh-CN" sz="2000" dirty="0">
                <a:latin typeface="+mn-lt"/>
              </a:rPr>
              <a:t>2000</a:t>
            </a:r>
            <a:r>
              <a:rPr lang="zh-CN" altLang="en-US" sz="2000" dirty="0">
                <a:latin typeface="+mn-lt"/>
              </a:rPr>
              <a:t>之内的完全数</a:t>
            </a:r>
            <a:r>
              <a:rPr lang="zh-CN" altLang="en-US" sz="2000" dirty="0" smtClean="0">
                <a:latin typeface="+mn-lt"/>
              </a:rPr>
              <a:t>。 </a:t>
            </a:r>
            <a:r>
              <a:rPr lang="zh-CN" altLang="en-US" sz="2000" dirty="0">
                <a:latin typeface="+mn-lt"/>
              </a:rPr>
              <a:t>如果一个数恰好等于它的因子（除去它本身）之和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则称该数为“完全数”。 如：</a:t>
            </a:r>
            <a:r>
              <a:rPr lang="en-US" altLang="zh-CN" sz="2000" dirty="0">
                <a:latin typeface="+mn-lt"/>
              </a:rPr>
              <a:t>28=1+2+4+7+14</a:t>
            </a:r>
            <a:endParaRPr lang="zh-CN" altLang="en-US" sz="2000" dirty="0">
              <a:solidFill>
                <a:srgbClr val="D60093"/>
              </a:solidFill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998" y="1559205"/>
            <a:ext cx="8489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latin typeface="+mn-lt"/>
              </a:rPr>
              <a:t>输出</a:t>
            </a:r>
            <a:r>
              <a:rPr lang="en-US" altLang="zh-CN" sz="2000" dirty="0" smtClean="0">
                <a:latin typeface="+mn-lt"/>
              </a:rPr>
              <a:t>10-100</a:t>
            </a:r>
            <a:r>
              <a:rPr lang="zh-CN" altLang="en-US" sz="2000" dirty="0" smtClean="0">
                <a:latin typeface="+mn-lt"/>
              </a:rPr>
              <a:t>之间所有素数（每行输出</a:t>
            </a:r>
            <a:r>
              <a:rPr lang="en-US" altLang="zh-CN" sz="2000" dirty="0" smtClean="0">
                <a:latin typeface="+mn-lt"/>
              </a:rPr>
              <a:t>5</a:t>
            </a:r>
            <a:r>
              <a:rPr lang="zh-CN" altLang="en-US" sz="2000" dirty="0" smtClean="0">
                <a:latin typeface="+mn-lt"/>
              </a:rPr>
              <a:t>个</a:t>
            </a:r>
            <a:r>
              <a:rPr lang="zh-CN" altLang="en-US" sz="2000" dirty="0" smtClean="0">
                <a:latin typeface="+mn-lt"/>
              </a:rPr>
              <a:t>），</a:t>
            </a:r>
            <a:r>
              <a:rPr lang="en-US" altLang="zh-CN" sz="2000" dirty="0" smtClean="0">
                <a:latin typeface="+mn-lt"/>
              </a:rPr>
              <a:t>  </a:t>
            </a:r>
            <a:r>
              <a:rPr lang="zh-CN" altLang="en-US" sz="2000" dirty="0" smtClean="0">
                <a:latin typeface="+mn-lt"/>
              </a:rPr>
              <a:t>并计算它们之和。</a:t>
            </a:r>
            <a:endParaRPr lang="en-US" altLang="zh-CN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8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>
                <a:cs typeface="+mn-cs"/>
              </a:rPr>
              <a:t>3.1 </a:t>
            </a:r>
            <a:r>
              <a:rPr lang="zh-CN" altLang="en-US" sz="3200" kern="1200" dirty="0">
                <a:cs typeface="+mn-cs"/>
              </a:rPr>
              <a:t>算法的概念</a:t>
            </a:r>
          </a:p>
        </p:txBody>
      </p:sp>
      <p:sp>
        <p:nvSpPr>
          <p:cNvPr id="5123" name="内容占位符 2"/>
          <p:cNvSpPr>
            <a:spLocks/>
          </p:cNvSpPr>
          <p:nvPr/>
        </p:nvSpPr>
        <p:spPr bwMode="auto">
          <a:xfrm>
            <a:off x="457200" y="1196975"/>
            <a:ext cx="33226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1.</a:t>
            </a:r>
            <a:r>
              <a:rPr kumimoji="0" lang="zh-CN" altLang="en-US" sz="2400">
                <a:solidFill>
                  <a:srgbClr val="FF0000"/>
                </a:solidFill>
              </a:rPr>
              <a:t>什么是算法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1771650"/>
            <a:ext cx="8135937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zh-CN" altLang="en-US" sz="2000" b="0">
                <a:solidFill>
                  <a:schemeClr val="tx2"/>
                </a:solidFill>
              </a:rPr>
              <a:t>算法就是解决问题的方法和步骤。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zh-CN" altLang="en-US" sz="2000" b="0">
                <a:solidFill>
                  <a:schemeClr val="tx2"/>
                </a:solidFill>
              </a:rPr>
              <a:t>一个算法应当具有以下几个方面的特点：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000" b="0">
                <a:solidFill>
                  <a:schemeClr val="tx2"/>
                </a:solidFill>
              </a:rPr>
              <a:t>(1) </a:t>
            </a:r>
            <a:r>
              <a:rPr kumimoji="0" lang="zh-CN" altLang="en-US" sz="2000" b="0">
                <a:solidFill>
                  <a:schemeClr val="tx2"/>
                </a:solidFill>
              </a:rPr>
              <a:t>有穷性：算法的有穷性是指一个算法的执行步骤必须是有限次的。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000" b="0">
                <a:solidFill>
                  <a:schemeClr val="tx2"/>
                </a:solidFill>
              </a:rPr>
              <a:t>(2) </a:t>
            </a:r>
            <a:r>
              <a:rPr kumimoji="0" lang="zh-CN" altLang="en-US" sz="2000" b="0">
                <a:solidFill>
                  <a:schemeClr val="tx2"/>
                </a:solidFill>
              </a:rPr>
              <a:t>确切性：算法的每一个步骤必须有确切的定义。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000" b="0">
                <a:solidFill>
                  <a:schemeClr val="tx2"/>
                </a:solidFill>
              </a:rPr>
              <a:t>(3) </a:t>
            </a:r>
            <a:r>
              <a:rPr kumimoji="0" lang="zh-CN" altLang="en-US" sz="2000" b="0">
                <a:solidFill>
                  <a:schemeClr val="tx2"/>
                </a:solidFill>
              </a:rPr>
              <a:t>有</a:t>
            </a:r>
            <a:r>
              <a:rPr kumimoji="0" lang="en-US" altLang="zh-CN" sz="2000" b="0">
                <a:solidFill>
                  <a:schemeClr val="tx2"/>
                </a:solidFill>
              </a:rPr>
              <a:t>0</a:t>
            </a:r>
            <a:r>
              <a:rPr kumimoji="0" lang="zh-CN" altLang="en-US" sz="2000" b="0">
                <a:solidFill>
                  <a:schemeClr val="tx2"/>
                </a:solidFill>
              </a:rPr>
              <a:t>个或多个输入：一个完整的程序应该包含数据输入、数据处理、数据输出三个部分。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000" b="0">
                <a:solidFill>
                  <a:schemeClr val="tx2"/>
                </a:solidFill>
              </a:rPr>
              <a:t>(4) </a:t>
            </a:r>
            <a:r>
              <a:rPr kumimoji="0" lang="zh-CN" altLang="en-US" sz="2000" b="0">
                <a:solidFill>
                  <a:schemeClr val="tx2"/>
                </a:solidFill>
              </a:rPr>
              <a:t>有一个或多个输出：数据处理后的结果必须输出用户才可以分析该程序是否正确，所以一个正确的算法至少有一个输出。</a:t>
            </a:r>
          </a:p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000" b="0">
                <a:solidFill>
                  <a:schemeClr val="tx2"/>
                </a:solidFill>
              </a:rPr>
              <a:t>(5) </a:t>
            </a:r>
            <a:r>
              <a:rPr kumimoji="0" lang="zh-CN" altLang="en-US" sz="2000" b="0">
                <a:solidFill>
                  <a:schemeClr val="tx2"/>
                </a:solidFill>
              </a:rPr>
              <a:t>可行性：算法的每一步都必须是可行的。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3.4 </a:t>
            </a:r>
            <a:r>
              <a:rPr lang="zh-CN" altLang="en-US" sz="3200" dirty="0" smtClean="0"/>
              <a:t>循环结构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3850" y="1268413"/>
            <a:ext cx="4248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0" lang="en-US" altLang="zh-CN" dirty="0" smtClean="0"/>
              <a:t>3.4.7 </a:t>
            </a:r>
            <a:r>
              <a:rPr kumimoji="0" lang="zh-CN" altLang="en-US" dirty="0"/>
              <a:t>跳转语句</a:t>
            </a:r>
            <a:endParaRPr kumimoji="0" lang="zh-CN" altLang="en-US" dirty="0">
              <a:solidFill>
                <a:srgbClr val="CC6600"/>
              </a:solidFill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Constantia" pitchFamily="18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63575" y="1844824"/>
            <a:ext cx="8229600" cy="15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 smtClean="0">
                <a:solidFill>
                  <a:srgbClr val="0000FF"/>
                </a:solidFill>
              </a:rPr>
              <a:t>1. </a:t>
            </a:r>
            <a:r>
              <a:rPr kumimoji="0" lang="en-US" altLang="zh-CN" sz="2000" b="0" dirty="0" err="1">
                <a:solidFill>
                  <a:srgbClr val="0000FF"/>
                </a:solidFill>
              </a:rPr>
              <a:t>g</a:t>
            </a:r>
            <a:r>
              <a:rPr kumimoji="0" lang="en-US" altLang="zh-CN" sz="2000" b="0" dirty="0" err="1" smtClean="0">
                <a:solidFill>
                  <a:srgbClr val="0000FF"/>
                </a:solidFill>
              </a:rPr>
              <a:t>oto</a:t>
            </a:r>
            <a:r>
              <a:rPr kumimoji="0" lang="zh-CN" altLang="en-US" sz="2000" b="0" dirty="0" smtClean="0">
                <a:solidFill>
                  <a:srgbClr val="0000FF"/>
                </a:solidFill>
              </a:rPr>
              <a:t>语句</a:t>
            </a:r>
            <a:endParaRPr kumimoji="0" lang="zh-CN" altLang="en-US" sz="20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kumimoji="0" lang="zh-CN" altLang="en-US" sz="2000" b="0" dirty="0" smtClean="0">
                <a:solidFill>
                  <a:schemeClr val="tx2"/>
                </a:solidFill>
              </a:rPr>
              <a:t>    无条件跳转语句，一般使用形式为：</a:t>
            </a:r>
            <a:r>
              <a:rPr kumimoji="0" lang="en-US" altLang="zh-CN" sz="2000" b="0" dirty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err="1" smtClean="0">
                <a:solidFill>
                  <a:srgbClr val="FF0000"/>
                </a:solidFill>
              </a:rPr>
              <a:t>goto</a:t>
            </a:r>
            <a:r>
              <a:rPr kumimoji="0" lang="en-US" altLang="zh-CN" sz="2000" b="0" dirty="0" smtClean="0">
                <a:solidFill>
                  <a:srgbClr val="FF0000"/>
                </a:solidFill>
              </a:rPr>
              <a:t> </a:t>
            </a:r>
            <a:r>
              <a:rPr kumimoji="0" lang="zh-CN" altLang="en-US" sz="2000" b="0" dirty="0" smtClean="0">
                <a:solidFill>
                  <a:srgbClr val="FF0000"/>
                </a:solidFill>
              </a:rPr>
              <a:t>行标签</a:t>
            </a:r>
            <a:r>
              <a:rPr kumimoji="0" lang="en-US" altLang="zh-CN" sz="2000" b="0" dirty="0" smtClean="0">
                <a:solidFill>
                  <a:srgbClr val="FF0000"/>
                </a:solidFill>
              </a:rPr>
              <a:t>;</a:t>
            </a:r>
            <a:endParaRPr kumimoji="0" lang="zh-CN" altLang="en-US" sz="20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772816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遵守标识符的命名规则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62880" y="2780928"/>
            <a:ext cx="8229600" cy="136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>
                <a:solidFill>
                  <a:srgbClr val="0000FF"/>
                </a:solidFill>
              </a:rPr>
              <a:t>2</a:t>
            </a:r>
            <a:r>
              <a:rPr kumimoji="0" lang="en-US" altLang="zh-CN" sz="2000" b="0" dirty="0" smtClean="0">
                <a:solidFill>
                  <a:srgbClr val="0000FF"/>
                </a:solidFill>
              </a:rPr>
              <a:t>. break</a:t>
            </a:r>
            <a:r>
              <a:rPr kumimoji="0" lang="zh-CN" altLang="en-US" sz="2000" b="0" dirty="0" smtClean="0">
                <a:solidFill>
                  <a:srgbClr val="0000FF"/>
                </a:solidFill>
              </a:rPr>
              <a:t>语句</a:t>
            </a:r>
            <a:endParaRPr kumimoji="0" lang="zh-CN" altLang="en-US" sz="20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kumimoji="0" lang="zh-CN" altLang="en-US" sz="2000" b="0" dirty="0" smtClean="0">
                <a:solidFill>
                  <a:schemeClr val="tx2"/>
                </a:solidFill>
              </a:rPr>
              <a:t>    可用于循环语句和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switch</a:t>
            </a:r>
            <a:r>
              <a:rPr kumimoji="0" lang="zh-CN" altLang="en-US" sz="2000" b="0" dirty="0" smtClean="0">
                <a:solidFill>
                  <a:schemeClr val="tx2"/>
                </a:solidFill>
              </a:rPr>
              <a:t>语句，用于终止它所在的循环或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switch</a:t>
            </a:r>
            <a:r>
              <a:rPr kumimoji="0" lang="zh-CN" altLang="en-US" sz="2000" b="0" dirty="0" smtClean="0">
                <a:solidFill>
                  <a:schemeClr val="tx2"/>
                </a:solidFill>
              </a:rPr>
              <a:t>语句块，转去执行后续语句。一般使用形式为：</a:t>
            </a:r>
            <a:r>
              <a:rPr kumimoji="0" lang="en-US" altLang="zh-CN" sz="2000" b="0" dirty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rgbClr val="FF0000"/>
                </a:solidFill>
              </a:rPr>
              <a:t>break;</a:t>
            </a:r>
            <a:endParaRPr kumimoji="0" lang="zh-CN" altLang="en-US" sz="2000" b="0" dirty="0">
              <a:solidFill>
                <a:srgbClr val="FF0000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3568" y="4149080"/>
            <a:ext cx="8229600" cy="14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 smtClean="0">
                <a:solidFill>
                  <a:srgbClr val="0000FF"/>
                </a:solidFill>
              </a:rPr>
              <a:t>3. continue</a:t>
            </a:r>
            <a:r>
              <a:rPr kumimoji="0" lang="zh-CN" altLang="en-US" sz="2000" b="0" dirty="0" smtClean="0">
                <a:solidFill>
                  <a:srgbClr val="0000FF"/>
                </a:solidFill>
              </a:rPr>
              <a:t>语句</a:t>
            </a:r>
            <a:endParaRPr kumimoji="0" lang="zh-CN" altLang="en-US" sz="20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kumimoji="0" lang="zh-CN" altLang="en-US" sz="2000" b="0" dirty="0" smtClean="0">
                <a:solidFill>
                  <a:schemeClr val="tx2"/>
                </a:solidFill>
              </a:rPr>
              <a:t>    可用于循环语句，用于终止</a:t>
            </a:r>
            <a:r>
              <a:rPr kumimoji="0" lang="zh-CN" altLang="en-US" sz="2000" b="0" dirty="0">
                <a:solidFill>
                  <a:schemeClr val="tx2"/>
                </a:solidFill>
              </a:rPr>
              <a:t>本</a:t>
            </a:r>
            <a:r>
              <a:rPr kumimoji="0" lang="zh-CN" altLang="en-US" sz="2000" b="0" dirty="0" smtClean="0">
                <a:solidFill>
                  <a:schemeClr val="tx2"/>
                </a:solidFill>
              </a:rPr>
              <a:t>次循环，提前进入下一次循环。一般使用形式为：</a:t>
            </a:r>
            <a:r>
              <a:rPr kumimoji="0" lang="en-US" altLang="zh-CN" sz="2000" b="0" dirty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rgbClr val="FF0000"/>
                </a:solidFill>
              </a:rPr>
              <a:t>continue;</a:t>
            </a:r>
            <a:endParaRPr kumimoji="0" lang="zh-CN" altLang="en-US" sz="2000" b="0" dirty="0">
              <a:solidFill>
                <a:srgbClr val="FF0000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683568" y="5445224"/>
            <a:ext cx="8229600" cy="14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 smtClean="0">
                <a:solidFill>
                  <a:srgbClr val="0000FF"/>
                </a:solidFill>
              </a:rPr>
              <a:t>3. return</a:t>
            </a:r>
            <a:r>
              <a:rPr kumimoji="0" lang="zh-CN" altLang="en-US" sz="2000" b="0" dirty="0" smtClean="0">
                <a:solidFill>
                  <a:srgbClr val="0000FF"/>
                </a:solidFill>
              </a:rPr>
              <a:t>语句</a:t>
            </a:r>
            <a:endParaRPr kumimoji="0" lang="zh-CN" altLang="en-US" sz="20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en-US" sz="2000" b="0" dirty="0" smtClean="0">
                <a:solidFill>
                  <a:schemeClr val="tx2"/>
                </a:solidFill>
              </a:rPr>
              <a:t>    用于终止它所在的方法的执行，返回方法调用处。一般使用形式为：</a:t>
            </a:r>
            <a:r>
              <a:rPr kumimoji="0" lang="en-US" altLang="zh-CN" sz="2000" b="0" dirty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en-US" altLang="zh-CN" sz="2000" b="0" dirty="0">
                <a:solidFill>
                  <a:schemeClr val="tx2"/>
                </a:solidFill>
              </a:rPr>
              <a:t> </a:t>
            </a:r>
            <a:r>
              <a:rPr kumimoji="0" lang="en-US" altLang="zh-CN" sz="2000" b="0" dirty="0" smtClean="0">
                <a:solidFill>
                  <a:schemeClr val="tx2"/>
                </a:solidFill>
              </a:rPr>
              <a:t>    </a:t>
            </a:r>
            <a:r>
              <a:rPr kumimoji="0" lang="en-US" altLang="zh-CN" sz="2000" b="0" dirty="0" smtClean="0">
                <a:solidFill>
                  <a:srgbClr val="FF0000"/>
                </a:solidFill>
              </a:rPr>
              <a:t>return </a:t>
            </a:r>
            <a:r>
              <a:rPr kumimoji="0" lang="zh-CN" altLang="en-US" sz="2000" b="0" dirty="0" smtClean="0">
                <a:solidFill>
                  <a:srgbClr val="FF0000"/>
                </a:solidFill>
              </a:rPr>
              <a:t>表达式</a:t>
            </a:r>
            <a:r>
              <a:rPr kumimoji="0" lang="en-US" altLang="zh-CN" sz="2000" b="0" dirty="0" smtClean="0">
                <a:solidFill>
                  <a:srgbClr val="FF0000"/>
                </a:solidFill>
              </a:rPr>
              <a:t>;</a:t>
            </a:r>
            <a:endParaRPr kumimoji="0" lang="zh-CN" altLang="en-US" sz="2000" b="0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68144" y="2780928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28184" y="2132856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635896" y="4181078"/>
            <a:ext cx="540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D60093"/>
                </a:solidFill>
              </a:rPr>
              <a:t>【</a:t>
            </a:r>
            <a:r>
              <a:rPr kumimoji="0" lang="zh-CN" altLang="en-US" sz="2000" dirty="0">
                <a:solidFill>
                  <a:srgbClr val="D60093"/>
                </a:solidFill>
              </a:rPr>
              <a:t>例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3-19】</a:t>
            </a:r>
            <a:r>
              <a:rPr kumimoji="0" lang="zh-CN" altLang="en-US" sz="2000" dirty="0" smtClean="0">
                <a:solidFill>
                  <a:srgbClr val="D60093"/>
                </a:solidFill>
              </a:rPr>
              <a:t>输入一个数，判断它是否是素数。</a:t>
            </a:r>
            <a:r>
              <a:rPr kumimoji="0" lang="en-US" altLang="zh-CN" sz="2000" dirty="0" smtClean="0">
                <a:solidFill>
                  <a:srgbClr val="D60093"/>
                </a:solidFill>
              </a:rPr>
              <a:t>                 </a:t>
            </a:r>
            <a:endParaRPr kumimoji="0" lang="zh-CN" altLang="en-US" sz="20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2" grpId="0"/>
      <p:bldP spid="7" grpId="0"/>
      <p:bldP spid="13" grpId="0"/>
      <p:bldP spid="14" grpId="0"/>
      <p:bldP spid="15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96944" cy="3725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1.</a:t>
            </a:r>
            <a:r>
              <a:rPr lang="zh-CN" altLang="en-US" sz="2000" dirty="0" smtClean="0">
                <a:latin typeface="+mn-lt"/>
              </a:rPr>
              <a:t>若</a:t>
            </a:r>
            <a:r>
              <a:rPr lang="zh-CN" altLang="en-US" sz="2000" dirty="0">
                <a:latin typeface="+mn-lt"/>
              </a:rPr>
              <a:t>有定义语句</a:t>
            </a:r>
            <a:r>
              <a:rPr lang="en-US" altLang="zh-CN" sz="2000" dirty="0">
                <a:latin typeface="+mn-lt"/>
              </a:rPr>
              <a:t>: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x=12, y=8, z; </a:t>
            </a:r>
            <a:r>
              <a:rPr lang="zh-CN" altLang="en-US" sz="2000" dirty="0">
                <a:latin typeface="+mn-lt"/>
              </a:rPr>
              <a:t>在其后执行语句</a:t>
            </a:r>
            <a:r>
              <a:rPr lang="en-US" altLang="zh-CN" sz="2000" dirty="0">
                <a:latin typeface="+mn-lt"/>
              </a:rPr>
              <a:t>z=0.9+x/y; </a:t>
            </a:r>
            <a:r>
              <a:rPr lang="zh-CN" altLang="en-US" sz="2000" dirty="0">
                <a:latin typeface="+mn-lt"/>
              </a:rPr>
              <a:t>则</a:t>
            </a:r>
            <a:r>
              <a:rPr lang="en-US" altLang="zh-CN" sz="2000" dirty="0">
                <a:latin typeface="+mn-lt"/>
              </a:rPr>
              <a:t>z</a:t>
            </a:r>
            <a:r>
              <a:rPr lang="zh-CN" altLang="en-US" sz="2000" dirty="0">
                <a:latin typeface="+mn-lt"/>
              </a:rPr>
              <a:t>的值为（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）</a:t>
            </a:r>
            <a:r>
              <a:rPr lang="zh-CN" altLang="en-US" sz="2000" dirty="0" smtClean="0">
                <a:latin typeface="+mn-lt"/>
              </a:rPr>
              <a:t>。</a:t>
            </a:r>
            <a:endParaRPr lang="en-US" altLang="zh-CN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2.</a:t>
            </a:r>
            <a:r>
              <a:rPr lang="zh-CN" altLang="zh-CN" sz="2000" dirty="0">
                <a:latin typeface="+mn-lt"/>
              </a:rPr>
              <a:t>若有定义语句</a:t>
            </a:r>
            <a:r>
              <a:rPr lang="en-US" altLang="zh-CN" sz="2000" dirty="0">
                <a:latin typeface="+mn-lt"/>
              </a:rPr>
              <a:t>: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x=10; </a:t>
            </a:r>
            <a:r>
              <a:rPr lang="zh-CN" altLang="zh-CN" sz="2000" dirty="0">
                <a:latin typeface="+mn-lt"/>
              </a:rPr>
              <a:t>则表达式</a:t>
            </a:r>
            <a:r>
              <a:rPr lang="en-US" altLang="zh-CN" sz="2000" dirty="0">
                <a:latin typeface="+mn-lt"/>
              </a:rPr>
              <a:t>x-=</a:t>
            </a:r>
            <a:r>
              <a:rPr lang="en-US" altLang="zh-CN" sz="2000" dirty="0" err="1">
                <a:latin typeface="+mn-lt"/>
              </a:rPr>
              <a:t>x+x</a:t>
            </a:r>
            <a:r>
              <a:rPr lang="zh-CN" altLang="zh-CN" sz="2000" dirty="0">
                <a:latin typeface="+mn-lt"/>
              </a:rPr>
              <a:t>的值为（ 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  </a:t>
            </a:r>
            <a:r>
              <a:rPr lang="zh-CN" altLang="zh-CN" sz="2000" dirty="0">
                <a:latin typeface="+mn-lt"/>
              </a:rPr>
              <a:t>）</a:t>
            </a:r>
            <a:r>
              <a:rPr lang="zh-CN" altLang="zh-CN" sz="2000" dirty="0" smtClean="0">
                <a:latin typeface="+mn-lt"/>
              </a:rPr>
              <a:t>。</a:t>
            </a:r>
            <a:endParaRPr lang="en-US" altLang="zh-CN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3.</a:t>
            </a:r>
            <a:r>
              <a:rPr lang="zh-CN" altLang="zh-CN" sz="2000" dirty="0" smtClean="0">
                <a:latin typeface="+mn-lt"/>
              </a:rPr>
              <a:t>设</a:t>
            </a:r>
            <a:r>
              <a:rPr lang="en-US" altLang="zh-CN" sz="2000" dirty="0">
                <a:latin typeface="+mn-lt"/>
              </a:rPr>
              <a:t>x</a:t>
            </a:r>
            <a:r>
              <a:rPr lang="zh-CN" altLang="zh-CN" sz="2000" dirty="0">
                <a:latin typeface="+mn-lt"/>
              </a:rPr>
              <a:t>为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zh-CN" altLang="zh-CN" sz="2000" dirty="0">
                <a:latin typeface="+mn-lt"/>
              </a:rPr>
              <a:t>型变量，写出描述“</a:t>
            </a:r>
            <a:r>
              <a:rPr lang="en-US" altLang="zh-CN" sz="2000" dirty="0">
                <a:latin typeface="+mn-lt"/>
              </a:rPr>
              <a:t>x</a:t>
            </a:r>
            <a:r>
              <a:rPr lang="zh-CN" altLang="zh-CN" sz="2000" dirty="0">
                <a:latin typeface="+mn-lt"/>
              </a:rPr>
              <a:t>是奇数”的</a:t>
            </a:r>
            <a:r>
              <a:rPr lang="en-US" altLang="zh-CN" sz="2000" dirty="0">
                <a:latin typeface="+mn-lt"/>
              </a:rPr>
              <a:t>C#</a:t>
            </a:r>
            <a:r>
              <a:rPr lang="zh-CN" altLang="zh-CN" sz="2000" dirty="0">
                <a:latin typeface="+mn-lt"/>
              </a:rPr>
              <a:t>表达式（ </a:t>
            </a:r>
            <a:r>
              <a:rPr lang="en-US" altLang="zh-CN" sz="2000" dirty="0">
                <a:latin typeface="+mn-lt"/>
              </a:rPr>
              <a:t>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zh-CN" altLang="zh-CN" sz="2000" dirty="0">
                <a:latin typeface="+mn-lt"/>
              </a:rPr>
              <a:t>）</a:t>
            </a:r>
            <a:r>
              <a:rPr lang="zh-CN" altLang="zh-CN" sz="2000" dirty="0" smtClean="0">
                <a:latin typeface="+mn-lt"/>
              </a:rPr>
              <a:t>。</a:t>
            </a:r>
            <a:endParaRPr lang="en-US" altLang="zh-CN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4.</a:t>
            </a:r>
            <a:r>
              <a:rPr lang="zh-CN" altLang="zh-CN" sz="2000" dirty="0">
                <a:latin typeface="+mn-lt"/>
              </a:rPr>
              <a:t>下列程序段执行后，</a:t>
            </a:r>
            <a:r>
              <a:rPr lang="en-US" altLang="zh-CN" sz="2000" dirty="0">
                <a:latin typeface="+mn-lt"/>
              </a:rPr>
              <a:t>a[4]</a:t>
            </a:r>
            <a:r>
              <a:rPr lang="zh-CN" altLang="zh-CN" sz="2000" dirty="0">
                <a:latin typeface="+mn-lt"/>
              </a:rPr>
              <a:t>的值为（ </a:t>
            </a:r>
            <a:r>
              <a:rPr lang="en-US" altLang="zh-CN" sz="2000" dirty="0" smtClean="0">
                <a:latin typeface="+mn-lt"/>
              </a:rPr>
              <a:t>  </a:t>
            </a:r>
            <a:r>
              <a:rPr lang="zh-CN" altLang="zh-CN" sz="2000" dirty="0">
                <a:latin typeface="+mn-lt"/>
              </a:rPr>
              <a:t>）。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    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[]a={1,2,3,4,5}; a[4]=a[a[2]]; </a:t>
            </a:r>
            <a:endParaRPr lang="en-US" altLang="zh-CN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lt"/>
              </a:rPr>
              <a:t>5.</a:t>
            </a:r>
            <a:r>
              <a:rPr lang="zh-CN" altLang="zh-CN" sz="2000" dirty="0">
                <a:latin typeface="+mn-lt"/>
              </a:rPr>
              <a:t>设</a:t>
            </a:r>
            <a:r>
              <a:rPr lang="en-US" altLang="zh-CN" sz="2000" dirty="0">
                <a:latin typeface="+mn-lt"/>
              </a:rPr>
              <a:t>double</a:t>
            </a:r>
            <a:r>
              <a:rPr lang="zh-CN" altLang="zh-CN" sz="2000" dirty="0">
                <a:latin typeface="+mn-lt"/>
              </a:rPr>
              <a:t>型变量</a:t>
            </a:r>
            <a:r>
              <a:rPr lang="en-US" altLang="zh-CN" sz="2000" dirty="0">
                <a:latin typeface="+mn-lt"/>
              </a:rPr>
              <a:t>x</a:t>
            </a:r>
            <a:r>
              <a:rPr lang="zh-CN" altLang="zh-CN" sz="2000" dirty="0">
                <a:latin typeface="+mn-lt"/>
              </a:rPr>
              <a:t>和</a:t>
            </a:r>
            <a:r>
              <a:rPr lang="en-US" altLang="zh-CN" sz="2000" dirty="0">
                <a:latin typeface="+mn-lt"/>
              </a:rPr>
              <a:t>y</a:t>
            </a:r>
            <a:r>
              <a:rPr lang="zh-CN" altLang="zh-CN" sz="2000" dirty="0">
                <a:latin typeface="+mn-lt"/>
              </a:rPr>
              <a:t>的取值分别为</a:t>
            </a:r>
            <a:r>
              <a:rPr lang="en-US" altLang="zh-CN" sz="2000" dirty="0">
                <a:latin typeface="+mn-lt"/>
              </a:rPr>
              <a:t>12.5</a:t>
            </a:r>
            <a:r>
              <a:rPr lang="zh-CN" altLang="zh-CN" sz="2000" dirty="0">
                <a:latin typeface="+mn-lt"/>
              </a:rPr>
              <a:t>和</a:t>
            </a:r>
            <a:r>
              <a:rPr lang="en-US" altLang="zh-CN" sz="2000" dirty="0">
                <a:latin typeface="+mn-lt"/>
              </a:rPr>
              <a:t>5.0</a:t>
            </a:r>
            <a:r>
              <a:rPr lang="zh-CN" altLang="zh-CN" sz="2000" dirty="0">
                <a:latin typeface="+mn-lt"/>
              </a:rPr>
              <a:t>，那么表达式</a:t>
            </a:r>
            <a:r>
              <a:rPr lang="en-US" altLang="zh-CN" sz="2000" dirty="0">
                <a:latin typeface="+mn-lt"/>
              </a:rPr>
              <a:t>x/y+(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)(x/y)-(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)x/y</a:t>
            </a:r>
            <a:r>
              <a:rPr lang="zh-CN" altLang="zh-CN" sz="2000" dirty="0">
                <a:latin typeface="+mn-lt"/>
              </a:rPr>
              <a:t>的值为（</a:t>
            </a: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zh-CN" altLang="zh-CN" sz="2000" dirty="0" smtClean="0">
                <a:latin typeface="+mn-lt"/>
              </a:rPr>
              <a:t>）</a:t>
            </a:r>
            <a:r>
              <a:rPr lang="zh-CN" altLang="zh-CN" sz="2000" dirty="0">
                <a:latin typeface="+mn-lt"/>
              </a:rPr>
              <a:t>。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分析程序的运行结果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41044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 smtClean="0">
                <a:latin typeface="+mn-lt"/>
              </a:rPr>
              <a:t>1.</a:t>
            </a:r>
            <a:r>
              <a:rPr lang="zh-CN" altLang="en-US" dirty="0" smtClean="0">
                <a:latin typeface="+mn-lt"/>
              </a:rPr>
              <a:t>运行</a:t>
            </a:r>
            <a:r>
              <a:rPr lang="zh-CN" altLang="en-US" dirty="0">
                <a:latin typeface="+mn-lt"/>
              </a:rPr>
              <a:t>以下程序段，结果是（   ）</a:t>
            </a:r>
          </a:p>
          <a:p>
            <a:r>
              <a:rPr lang="en-US" altLang="zh-CN" dirty="0">
                <a:latin typeface="+mn-lt"/>
              </a:rPr>
              <a:t>double </a:t>
            </a:r>
            <a:r>
              <a:rPr lang="en-US" altLang="zh-CN" dirty="0" err="1">
                <a:latin typeface="+mn-lt"/>
              </a:rPr>
              <a:t>k,t</a:t>
            </a:r>
            <a:r>
              <a:rPr lang="en-US" altLang="zh-CN" dirty="0">
                <a:latin typeface="+mn-lt"/>
              </a:rPr>
              <a:t>; </a:t>
            </a:r>
          </a:p>
          <a:p>
            <a:r>
              <a:rPr lang="en-US" altLang="zh-CN" dirty="0">
                <a:latin typeface="+mn-lt"/>
              </a:rPr>
              <a:t>t=0;  </a:t>
            </a:r>
          </a:p>
          <a:p>
            <a:r>
              <a:rPr lang="en-US" altLang="zh-CN" dirty="0">
                <a:latin typeface="+mn-lt"/>
              </a:rPr>
              <a:t>for(</a:t>
            </a:r>
            <a:r>
              <a:rPr lang="en-US" altLang="zh-CN" dirty="0" err="1">
                <a:latin typeface="+mn-lt"/>
              </a:rPr>
              <a:t>int</a:t>
            </a:r>
            <a:r>
              <a:rPr lang="en-US" altLang="zh-CN" dirty="0">
                <a:latin typeface="+mn-lt"/>
              </a:rPr>
              <a:t> n=1;n&lt;=10;n++) </a:t>
            </a:r>
          </a:p>
          <a:p>
            <a:r>
              <a:rPr lang="en-US" altLang="zh-CN" dirty="0">
                <a:latin typeface="+mn-lt"/>
              </a:rPr>
              <a:t>{ </a:t>
            </a:r>
          </a:p>
          <a:p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      for(k=1;k</a:t>
            </a:r>
            <a:r>
              <a:rPr lang="en-US" altLang="zh-CN" dirty="0">
                <a:latin typeface="+mn-lt"/>
              </a:rPr>
              <a:t>&lt;=5;k++) </a:t>
            </a:r>
          </a:p>
          <a:p>
            <a:r>
              <a:rPr lang="en-US" altLang="zh-CN" dirty="0" smtClean="0">
                <a:latin typeface="+mn-lt"/>
              </a:rPr>
              <a:t>                t=</a:t>
            </a:r>
            <a:r>
              <a:rPr lang="en-US" altLang="zh-CN" dirty="0" err="1" smtClean="0">
                <a:latin typeface="+mn-lt"/>
              </a:rPr>
              <a:t>t+k</a:t>
            </a:r>
            <a:r>
              <a:rPr lang="en-US" altLang="zh-CN" dirty="0">
                <a:latin typeface="+mn-lt"/>
              </a:rPr>
              <a:t>; </a:t>
            </a:r>
          </a:p>
          <a:p>
            <a:r>
              <a:rPr lang="en-US" altLang="zh-CN" dirty="0">
                <a:latin typeface="+mn-lt"/>
              </a:rPr>
              <a:t>}  </a:t>
            </a:r>
          </a:p>
          <a:p>
            <a:r>
              <a:rPr lang="en-US" altLang="zh-CN" dirty="0" err="1">
                <a:latin typeface="+mn-lt"/>
              </a:rPr>
              <a:t>Console.WriteLine</a:t>
            </a:r>
            <a:r>
              <a:rPr lang="en-US" altLang="zh-CN" dirty="0">
                <a:latin typeface="+mn-lt"/>
              </a:rPr>
              <a:t>(t</a:t>
            </a:r>
            <a:r>
              <a:rPr lang="en-US" altLang="zh-CN" dirty="0" smtClean="0">
                <a:latin typeface="+mn-lt"/>
              </a:rPr>
              <a:t>);</a:t>
            </a:r>
          </a:p>
          <a:p>
            <a:endParaRPr lang="en-US" altLang="zh-CN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1268760"/>
            <a:ext cx="410445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 smtClean="0">
                <a:latin typeface="+mn-lt"/>
              </a:rPr>
              <a:t>2.</a:t>
            </a:r>
            <a:r>
              <a:rPr lang="zh-CN" altLang="en-US" dirty="0" smtClean="0">
                <a:latin typeface="+mn-lt"/>
              </a:rPr>
              <a:t>运行</a:t>
            </a:r>
            <a:r>
              <a:rPr lang="zh-CN" altLang="en-US" dirty="0">
                <a:latin typeface="+mn-lt"/>
              </a:rPr>
              <a:t>以下程序段，结果是（   ）</a:t>
            </a:r>
          </a:p>
          <a:p>
            <a:r>
              <a:rPr lang="en-US" altLang="zh-CN" dirty="0" smtClean="0">
                <a:latin typeface="+mn-lt"/>
              </a:rPr>
              <a:t>string a=</a:t>
            </a:r>
            <a:r>
              <a:rPr lang="en-US" altLang="zh-CN" dirty="0" smtClean="0"/>
              <a:t>""</a:t>
            </a:r>
            <a:r>
              <a:rPr lang="en-US" altLang="zh-CN" dirty="0" smtClean="0">
                <a:latin typeface="+mn-lt"/>
              </a:rPr>
              <a:t>;</a:t>
            </a:r>
          </a:p>
          <a:p>
            <a:r>
              <a:rPr lang="en-US" altLang="zh-CN" dirty="0" err="1" smtClean="0">
                <a:latin typeface="+mn-lt"/>
              </a:rPr>
              <a:t>int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i;  </a:t>
            </a:r>
          </a:p>
          <a:p>
            <a:r>
              <a:rPr lang="en-US" altLang="zh-CN" dirty="0">
                <a:latin typeface="+mn-lt"/>
              </a:rPr>
              <a:t>for(i=10;i&lt;=20;i++) </a:t>
            </a:r>
          </a:p>
          <a:p>
            <a:r>
              <a:rPr lang="en-US" altLang="zh-CN" dirty="0">
                <a:latin typeface="+mn-lt"/>
              </a:rPr>
              <a:t>{  </a:t>
            </a:r>
          </a:p>
          <a:p>
            <a:r>
              <a:rPr lang="en-US" altLang="zh-CN" dirty="0" smtClean="0">
                <a:latin typeface="+mn-lt"/>
              </a:rPr>
              <a:t>        if(i%5</a:t>
            </a:r>
            <a:r>
              <a:rPr lang="en-US" altLang="zh-CN" dirty="0">
                <a:latin typeface="+mn-lt"/>
              </a:rPr>
              <a:t>==0) </a:t>
            </a:r>
          </a:p>
          <a:p>
            <a:r>
              <a:rPr lang="en-US" altLang="zh-CN" dirty="0" smtClean="0">
                <a:latin typeface="+mn-lt"/>
              </a:rPr>
              <a:t>        { </a:t>
            </a:r>
            <a:endParaRPr lang="en-US" altLang="zh-CN" dirty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                continue</a:t>
            </a:r>
            <a:r>
              <a:rPr lang="en-US" altLang="zh-CN" dirty="0">
                <a:latin typeface="+mn-lt"/>
              </a:rPr>
              <a:t>; </a:t>
            </a:r>
          </a:p>
          <a:p>
            <a:r>
              <a:rPr lang="en-US" altLang="zh-CN" dirty="0" smtClean="0">
                <a:latin typeface="+mn-lt"/>
              </a:rPr>
              <a:t>        }  </a:t>
            </a:r>
            <a:endParaRPr lang="en-US" altLang="zh-CN" dirty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        a+=</a:t>
            </a:r>
            <a:r>
              <a:rPr lang="en-US" altLang="zh-CN" dirty="0" err="1">
                <a:latin typeface="+mn-lt"/>
              </a:rPr>
              <a:t>i.ToString</a:t>
            </a:r>
            <a:r>
              <a:rPr lang="en-US" altLang="zh-CN" dirty="0" smtClean="0">
                <a:latin typeface="+mn-lt"/>
              </a:rPr>
              <a:t>()+</a:t>
            </a:r>
            <a:r>
              <a:rPr lang="en-US" altLang="zh-CN" dirty="0" smtClean="0"/>
              <a:t>"  "</a:t>
            </a:r>
            <a:r>
              <a:rPr lang="en-US" altLang="zh-CN" dirty="0" smtClean="0">
                <a:latin typeface="+mn-lt"/>
              </a:rPr>
              <a:t>;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} 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err="1" smtClean="0">
                <a:latin typeface="+mn-lt"/>
              </a:rPr>
              <a:t>Console.WriteLine</a:t>
            </a:r>
            <a:r>
              <a:rPr lang="en-US" altLang="zh-CN" dirty="0" smtClean="0">
                <a:latin typeface="+mn-lt"/>
              </a:rPr>
              <a:t>(a);</a:t>
            </a:r>
            <a:endParaRPr lang="en-US" altLang="zh-CN" dirty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6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231304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编程题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350" y="2204864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smtClean="0">
                <a:latin typeface="+mn-lt"/>
              </a:rPr>
              <a:t>1. </a:t>
            </a:r>
            <a:r>
              <a:rPr lang="zh-CN" altLang="en-US" sz="2000" dirty="0" smtClean="0">
                <a:latin typeface="+mn-lt"/>
              </a:rPr>
              <a:t>输出</a:t>
            </a:r>
            <a:r>
              <a:rPr lang="en-US" altLang="zh-CN" sz="2000" dirty="0" smtClean="0">
                <a:latin typeface="+mn-lt"/>
              </a:rPr>
              <a:t>100</a:t>
            </a:r>
            <a:r>
              <a:rPr lang="zh-CN" altLang="en-US" sz="2000" dirty="0" smtClean="0">
                <a:latin typeface="+mn-lt"/>
              </a:rPr>
              <a:t>以内能被</a:t>
            </a:r>
            <a:r>
              <a:rPr lang="en-US" altLang="zh-CN" sz="2000" dirty="0" smtClean="0">
                <a:latin typeface="+mn-lt"/>
              </a:rPr>
              <a:t>5</a:t>
            </a:r>
            <a:r>
              <a:rPr lang="zh-CN" altLang="en-US" sz="2000" dirty="0" smtClean="0">
                <a:latin typeface="+mn-lt"/>
              </a:rPr>
              <a:t>或</a:t>
            </a:r>
            <a:r>
              <a:rPr lang="en-US" altLang="zh-CN" sz="2000" dirty="0" smtClean="0">
                <a:latin typeface="+mn-lt"/>
              </a:rPr>
              <a:t>7</a:t>
            </a:r>
            <a:r>
              <a:rPr lang="zh-CN" altLang="en-US" sz="2000" dirty="0" smtClean="0">
                <a:latin typeface="+mn-lt"/>
              </a:rPr>
              <a:t>整除的数字，并计算它们的和</a:t>
            </a:r>
            <a:endParaRPr lang="en-US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2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</a:rPr>
              <a:t>编写程序，显示如图所示的数字金字塔。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54917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</a:rPr>
              <a:t>计算下式前</a:t>
            </a:r>
            <a:r>
              <a:rPr lang="en-US" altLang="zh-CN" sz="2000" dirty="0" smtClean="0">
                <a:latin typeface="宋体" pitchFamily="2" charset="-122"/>
              </a:rPr>
              <a:t>n</a:t>
            </a:r>
            <a:r>
              <a:rPr lang="zh-CN" altLang="en-US" sz="2000" dirty="0" smtClean="0">
                <a:latin typeface="宋体" pitchFamily="2" charset="-122"/>
              </a:rPr>
              <a:t>项的和。当</a:t>
            </a:r>
            <a:r>
              <a:rPr lang="en-US" altLang="zh-CN" sz="2000" dirty="0" smtClean="0">
                <a:latin typeface="宋体" pitchFamily="2" charset="-122"/>
              </a:rPr>
              <a:t>n=10</a:t>
            </a:r>
            <a:r>
              <a:rPr lang="zh-CN" altLang="en-US" sz="2000" dirty="0" smtClean="0">
                <a:latin typeface="宋体" pitchFamily="2" charset="-122"/>
              </a:rPr>
              <a:t>时，</a:t>
            </a:r>
            <a:r>
              <a:rPr lang="en-US" altLang="zh-CN" sz="2000" dirty="0" smtClean="0">
                <a:latin typeface="宋体" pitchFamily="2" charset="-122"/>
              </a:rPr>
              <a:t>s=-0.204491</a:t>
            </a:r>
            <a:endParaRPr lang="zh-CN" altLang="en-US" sz="2000" dirty="0">
              <a:latin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9592" y="6103182"/>
                <a:ext cx="7416824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1×3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3×5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5×7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−⋯+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(2×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−1)×(2×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(2×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103182"/>
                <a:ext cx="7416824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124075"/>
            <a:ext cx="33909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/>
          </p:cNvSpPr>
          <p:nvPr/>
        </p:nvSpPr>
        <p:spPr bwMode="auto">
          <a:xfrm>
            <a:off x="2063750" y="188913"/>
            <a:ext cx="6324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0">
                <a:solidFill>
                  <a:schemeClr val="bg1"/>
                </a:solidFill>
                <a:ea typeface="黑体" pitchFamily="2" charset="-122"/>
              </a:rPr>
              <a:t>3.1 </a:t>
            </a:r>
            <a:r>
              <a:rPr kumimoji="0" lang="zh-CN" altLang="en-US" sz="3200" b="0">
                <a:solidFill>
                  <a:schemeClr val="bg1"/>
                </a:solidFill>
                <a:ea typeface="黑体" pitchFamily="2" charset="-122"/>
              </a:rPr>
              <a:t>算法的概念</a:t>
            </a:r>
          </a:p>
        </p:txBody>
      </p:sp>
      <p:sp>
        <p:nvSpPr>
          <p:cNvPr id="5123" name="内容占位符 2"/>
          <p:cNvSpPr>
            <a:spLocks/>
          </p:cNvSpPr>
          <p:nvPr/>
        </p:nvSpPr>
        <p:spPr bwMode="auto">
          <a:xfrm>
            <a:off x="457200" y="1196975"/>
            <a:ext cx="33226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1.</a:t>
            </a:r>
            <a:r>
              <a:rPr kumimoji="0" lang="zh-CN" altLang="en-US" sz="2400">
                <a:solidFill>
                  <a:srgbClr val="FF0000"/>
                </a:solidFill>
              </a:rPr>
              <a:t>什么是算法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1771650"/>
            <a:ext cx="813593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zh-CN" altLang="en-US" sz="2000" b="0">
                <a:solidFill>
                  <a:schemeClr val="tx2"/>
                </a:solidFill>
              </a:rPr>
              <a:t>算法就是解决问题的方法和步骤。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468313" y="2276475"/>
            <a:ext cx="3322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en-US" altLang="zh-CN" sz="2400" dirty="0">
                <a:solidFill>
                  <a:srgbClr val="FF0000"/>
                </a:solidFill>
              </a:rPr>
              <a:t>2.</a:t>
            </a:r>
            <a:r>
              <a:rPr kumimoji="0" lang="zh-CN" altLang="en-US" sz="2400" dirty="0">
                <a:solidFill>
                  <a:srgbClr val="FF0000"/>
                </a:solidFill>
              </a:rPr>
              <a:t>描述算法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4213" y="2852738"/>
            <a:ext cx="813593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Wingdings 2" pitchFamily="18" charset="2"/>
              <a:buNone/>
            </a:pPr>
            <a:r>
              <a:rPr kumimoji="0" lang="zh-CN" altLang="en-US" sz="2000" b="0" dirty="0">
                <a:solidFill>
                  <a:schemeClr val="tx2"/>
                </a:solidFill>
              </a:rPr>
              <a:t>表述算法的方法有很多，如：自然语言、流程图、伪代码等。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3887" y="3426250"/>
            <a:ext cx="81359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000" dirty="0"/>
              <a:t>【例</a:t>
            </a:r>
            <a:r>
              <a:rPr lang="en-US" altLang="zh-CN" sz="2000" dirty="0"/>
              <a:t>3-1</a:t>
            </a:r>
            <a:r>
              <a:rPr lang="zh-CN" altLang="zh-CN" sz="2000" dirty="0"/>
              <a:t>】给定三角形的三个边长，判断能否构成三角形，如果可以构成三角形，计算三角形面积。</a:t>
            </a:r>
          </a:p>
        </p:txBody>
      </p:sp>
      <p:sp>
        <p:nvSpPr>
          <p:cNvPr id="2" name="矩形 1"/>
          <p:cNvSpPr/>
          <p:nvPr/>
        </p:nvSpPr>
        <p:spPr>
          <a:xfrm>
            <a:off x="607121" y="4475056"/>
            <a:ext cx="6948264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Step1</a:t>
            </a:r>
            <a:r>
              <a:rPr lang="zh-CN" altLang="zh-CN" dirty="0"/>
              <a:t>：输入一个三角形三边的边长：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Step2</a:t>
            </a:r>
            <a:r>
              <a:rPr lang="zh-CN" altLang="zh-CN" dirty="0"/>
              <a:t>：判断能否构成三角形，即满足任意两边之和大于第三边，如果能构成三角形执行第</a:t>
            </a:r>
            <a:r>
              <a:rPr lang="en-US" altLang="zh-CN" dirty="0"/>
              <a:t>3</a:t>
            </a:r>
            <a:r>
              <a:rPr lang="zh-CN" altLang="zh-CN" dirty="0"/>
              <a:t>步，否则转向第</a:t>
            </a:r>
            <a:r>
              <a:rPr lang="en-US" altLang="zh-CN" dirty="0"/>
              <a:t>5</a:t>
            </a:r>
            <a:r>
              <a:rPr lang="zh-CN" altLang="zh-CN" dirty="0"/>
              <a:t>步。</a:t>
            </a:r>
          </a:p>
          <a:p>
            <a:r>
              <a:rPr lang="en-US" altLang="zh-CN" dirty="0"/>
              <a:t>Step3</a:t>
            </a:r>
            <a:r>
              <a:rPr lang="zh-CN" altLang="zh-CN" dirty="0"/>
              <a:t>：利用海伦公式计算三角形的面积</a:t>
            </a:r>
            <a:r>
              <a:rPr lang="en-US" altLang="zh-CN" dirty="0"/>
              <a:t>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Step4</a:t>
            </a:r>
            <a:r>
              <a:rPr lang="zh-CN" altLang="zh-CN" dirty="0"/>
              <a:t>：输出三角形面积</a:t>
            </a:r>
            <a:r>
              <a:rPr lang="en-US" altLang="zh-CN" dirty="0"/>
              <a:t>s</a:t>
            </a:r>
            <a:r>
              <a:rPr lang="zh-CN" altLang="zh-CN" dirty="0"/>
              <a:t>。执行第</a:t>
            </a:r>
            <a:r>
              <a:rPr lang="en-US" altLang="zh-CN" dirty="0"/>
              <a:t>6</a:t>
            </a:r>
            <a:r>
              <a:rPr lang="zh-CN" altLang="zh-CN" dirty="0"/>
              <a:t>步。</a:t>
            </a:r>
          </a:p>
          <a:p>
            <a:r>
              <a:rPr lang="en-US" altLang="zh-CN" dirty="0"/>
              <a:t>Step5</a:t>
            </a:r>
            <a:r>
              <a:rPr lang="zh-CN" altLang="zh-CN" dirty="0"/>
              <a:t>：输出提示信息：不能构成三角形。执行第</a:t>
            </a:r>
            <a:r>
              <a:rPr lang="en-US" altLang="zh-CN" dirty="0"/>
              <a:t>6</a:t>
            </a:r>
            <a:r>
              <a:rPr lang="zh-CN" altLang="zh-CN" dirty="0"/>
              <a:t>步。</a:t>
            </a:r>
          </a:p>
          <a:p>
            <a:r>
              <a:rPr lang="en-US" altLang="zh-CN" dirty="0"/>
              <a:t>Step6</a:t>
            </a:r>
            <a:r>
              <a:rPr lang="zh-CN" altLang="zh-CN" dirty="0"/>
              <a:t>：程序结束。</a:t>
            </a:r>
          </a:p>
        </p:txBody>
      </p:sp>
      <p:pic>
        <p:nvPicPr>
          <p:cNvPr id="30721" name="Picture 1" descr="C:\Users\Administrator\AppData\Roaming\Tencent\Users\4357001\QQ\WinTemp\RichOle\$43XDN9X)HU}P9SBVU2_]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48" y="956677"/>
            <a:ext cx="6974965" cy="594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  <p:bldP spid="3" grpId="0" build="p"/>
      <p:bldP spid="5" grpId="0"/>
      <p:bldP spid="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顺序结构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2205038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赋值语句</a:t>
            </a:r>
            <a:endParaRPr lang="en-US" altLang="zh-CN" sz="2000" b="1" smtClean="0">
              <a:ea typeface="宋体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1268413"/>
            <a:ext cx="82296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zh-CN" sz="2000" b="0">
                <a:solidFill>
                  <a:schemeClr val="tx2"/>
                </a:solidFill>
              </a:rPr>
              <a:t>顺序结构按照语句的书写顺序执行，每一条语句都会被执行到，不存在任何分支</a:t>
            </a:r>
            <a:r>
              <a:rPr kumimoji="0" lang="zh-CN" altLang="en-US" sz="2000" b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4213" y="2781300"/>
            <a:ext cx="4114800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单赋值语句：</a:t>
            </a:r>
            <a:r>
              <a:rPr kumimoji="0" lang="en-US" altLang="zh-CN" sz="2000"/>
              <a:t>a=0</a:t>
            </a:r>
            <a:endParaRPr kumimoji="0" lang="zh-CN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复合赋值语句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a+=1</a:t>
            </a:r>
            <a:endParaRPr kumimoji="0" lang="en-US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连续赋值语句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a=b=c=1</a:t>
            </a:r>
            <a:endParaRPr kumimoji="0" lang="zh-CN" altLang="zh-CN" sz="2000" b="0"/>
          </a:p>
        </p:txBody>
      </p: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7740650" y="1851025"/>
            <a:ext cx="792163" cy="1477963"/>
            <a:chOff x="4658" y="1908"/>
            <a:chExt cx="720" cy="1760"/>
          </a:xfrm>
        </p:grpSpPr>
        <p:sp>
          <p:nvSpPr>
            <p:cNvPr id="7179" name="Rectangle 86"/>
            <p:cNvSpPr>
              <a:spLocks noChangeArrowheads="1"/>
            </p:cNvSpPr>
            <p:nvPr/>
          </p:nvSpPr>
          <p:spPr bwMode="auto">
            <a:xfrm>
              <a:off x="4658" y="2233"/>
              <a:ext cx="720" cy="39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tIns="10800" bIns="3600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 smtClean="0">
                  <a:latin typeface="Times New Roman" pitchFamily="18" charset="0"/>
                </a:rPr>
                <a:t>A</a:t>
              </a:r>
              <a:endParaRPr lang="en-US" altLang="zh-CN" sz="2000" smtClean="0"/>
            </a:p>
          </p:txBody>
        </p:sp>
        <p:sp>
          <p:nvSpPr>
            <p:cNvPr id="7180" name="Rectangle 87"/>
            <p:cNvSpPr>
              <a:spLocks noChangeArrowheads="1"/>
            </p:cNvSpPr>
            <p:nvPr/>
          </p:nvSpPr>
          <p:spPr bwMode="auto">
            <a:xfrm>
              <a:off x="4658" y="2965"/>
              <a:ext cx="720" cy="39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tIns="10800" bIns="36000"/>
            <a:lstStyle>
              <a:lvl1pPr eaLnBrk="0" hangingPunct="0">
                <a:spcBef>
                  <a:spcPct val="20000"/>
                </a:spcBef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itchFamily="18" charset="2"/>
                <a:buChar char="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itchFamily="18" charset="2"/>
                <a:buChar char="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0" smtClean="0">
                  <a:latin typeface="Times New Roman" pitchFamily="18" charset="0"/>
                </a:rPr>
                <a:t>B</a:t>
              </a:r>
              <a:endParaRPr lang="en-US" altLang="zh-CN" sz="2000" smtClean="0"/>
            </a:p>
          </p:txBody>
        </p:sp>
        <p:cxnSp>
          <p:nvCxnSpPr>
            <p:cNvPr id="7181" name="Line 88"/>
            <p:cNvCxnSpPr>
              <a:cxnSpLocks noChangeShapeType="1"/>
            </p:cNvCxnSpPr>
            <p:nvPr/>
          </p:nvCxnSpPr>
          <p:spPr bwMode="auto">
            <a:xfrm>
              <a:off x="5019" y="1908"/>
              <a:ext cx="0" cy="329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Line 89"/>
            <p:cNvCxnSpPr>
              <a:cxnSpLocks noChangeShapeType="1"/>
            </p:cNvCxnSpPr>
            <p:nvPr/>
          </p:nvCxnSpPr>
          <p:spPr bwMode="auto">
            <a:xfrm>
              <a:off x="5019" y="2636"/>
              <a:ext cx="0" cy="329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Line 90"/>
            <p:cNvCxnSpPr>
              <a:cxnSpLocks noChangeShapeType="1"/>
            </p:cNvCxnSpPr>
            <p:nvPr/>
          </p:nvCxnSpPr>
          <p:spPr bwMode="auto">
            <a:xfrm>
              <a:off x="5019" y="3358"/>
              <a:ext cx="0" cy="31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4149725"/>
            <a:ext cx="3322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输入与输出</a:t>
            </a:r>
            <a:endParaRPr lang="en-US" altLang="zh-CN" sz="2000" kern="0" dirty="0" smtClean="0">
              <a:ea typeface="宋体" pitchFamily="2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4213" y="4760913"/>
            <a:ext cx="4114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Console.ReadLine()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Console.WriteLine()</a:t>
            </a:r>
            <a:endParaRPr kumimoji="0" lang="zh-CN" altLang="zh-CN" sz="2000">
              <a:solidFill>
                <a:srgbClr val="C475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8400" y="4509120"/>
            <a:ext cx="5353050" cy="162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+mn-lt"/>
              </a:rPr>
              <a:t>从标准输入流（键盘）读取一个字符，并作为函数值返回，如果没有可用字符，返回</a:t>
            </a:r>
            <a:r>
              <a:rPr lang="en-US" altLang="zh-CN" sz="2000" dirty="0">
                <a:latin typeface="+mn-lt"/>
              </a:rPr>
              <a:t>-1</a:t>
            </a:r>
            <a:r>
              <a:rPr lang="zh-CN" altLang="en-US" sz="2000" dirty="0">
                <a:latin typeface="+mn-lt"/>
              </a:rPr>
              <a:t>。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000" dirty="0">
                <a:latin typeface="+mn-lt"/>
              </a:rPr>
              <a:t>Read()</a:t>
            </a:r>
            <a:r>
              <a:rPr lang="zh-CN" altLang="en-US" sz="2000" dirty="0">
                <a:latin typeface="+mn-lt"/>
              </a:rPr>
              <a:t>方法一次只能接受一个字符，返回值为用户输入的首字符的</a:t>
            </a:r>
            <a:r>
              <a:rPr lang="en-US" altLang="zh-CN" sz="2000" dirty="0">
                <a:latin typeface="+mn-lt"/>
              </a:rPr>
              <a:t>ASCII</a:t>
            </a:r>
            <a:r>
              <a:rPr lang="zh-CN" altLang="en-US" sz="2000" dirty="0">
                <a:latin typeface="+mn-lt"/>
              </a:rPr>
              <a:t>值，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zh-CN" altLang="en-US" sz="2000" dirty="0">
                <a:latin typeface="+mn-lt"/>
              </a:rPr>
              <a:t>型。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8875" y="2903538"/>
            <a:ext cx="3173413" cy="11874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的值为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  <p:bldP spid="6" grpId="0"/>
      <p:bldP spid="13" grpId="0" build="p"/>
      <p:bldP spid="14" grpId="0"/>
      <p:bldP spid="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顺序结构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2205038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赋值语句</a:t>
            </a:r>
            <a:endParaRPr lang="en-US" altLang="zh-CN" sz="2000" b="1" smtClean="0">
              <a:ea typeface="宋体" pitchFamily="2" charset="-122"/>
            </a:endParaRPr>
          </a:p>
        </p:txBody>
      </p:sp>
      <p:sp>
        <p:nvSpPr>
          <p:cNvPr id="8196" name="内容占位符 2"/>
          <p:cNvSpPr txBox="1">
            <a:spLocks/>
          </p:cNvSpPr>
          <p:nvPr/>
        </p:nvSpPr>
        <p:spPr bwMode="auto">
          <a:xfrm>
            <a:off x="684213" y="1268413"/>
            <a:ext cx="82296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zh-CN" sz="2000" b="0">
                <a:solidFill>
                  <a:schemeClr val="tx2"/>
                </a:solidFill>
              </a:rPr>
              <a:t>顺序结构按照语句的书写顺序执行，每一条语句都会被执行到，不存在任何分支</a:t>
            </a:r>
            <a:r>
              <a:rPr kumimoji="0" lang="zh-CN" altLang="en-US" sz="2000" b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8197" name="内容占位符 2"/>
          <p:cNvSpPr txBox="1">
            <a:spLocks/>
          </p:cNvSpPr>
          <p:nvPr/>
        </p:nvSpPr>
        <p:spPr bwMode="auto">
          <a:xfrm>
            <a:off x="684213" y="2781300"/>
            <a:ext cx="4114800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单赋值语句：</a:t>
            </a:r>
            <a:r>
              <a:rPr kumimoji="0" lang="en-US" altLang="zh-CN" sz="2000"/>
              <a:t>a=0</a:t>
            </a:r>
            <a:endParaRPr kumimoji="0" lang="zh-CN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复合赋值语句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a+=1</a:t>
            </a:r>
            <a:endParaRPr kumimoji="0" lang="en-US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连续赋值语句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a=b=c=1</a:t>
            </a:r>
            <a:endParaRPr kumimoji="0" lang="zh-CN" altLang="zh-CN" sz="2000" b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4149725"/>
            <a:ext cx="3322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输入与输出</a:t>
            </a:r>
            <a:endParaRPr lang="en-US" altLang="zh-CN" sz="2000" kern="0" dirty="0" smtClean="0">
              <a:ea typeface="宋体" pitchFamily="2" charset="-122"/>
            </a:endParaRPr>
          </a:p>
        </p:txBody>
      </p:sp>
      <p:sp>
        <p:nvSpPr>
          <p:cNvPr id="8199" name="内容占位符 2"/>
          <p:cNvSpPr txBox="1">
            <a:spLocks/>
          </p:cNvSpPr>
          <p:nvPr/>
        </p:nvSpPr>
        <p:spPr bwMode="auto">
          <a:xfrm>
            <a:off x="684213" y="4760913"/>
            <a:ext cx="4114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Console.ReadLine()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Console.WriteLine()</a:t>
            </a:r>
            <a:endParaRPr kumimoji="0" lang="zh-CN" altLang="zh-CN" sz="2000">
              <a:solidFill>
                <a:srgbClr val="C475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950" y="4473575"/>
            <a:ext cx="51228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+mn-lt"/>
              </a:rPr>
              <a:t>从标准输入流（键盘）读取一行字符串，返回值为</a:t>
            </a:r>
            <a:r>
              <a:rPr lang="en-US" altLang="zh-CN" sz="2000" dirty="0">
                <a:latin typeface="+mn-lt"/>
              </a:rPr>
              <a:t>string</a:t>
            </a:r>
            <a:r>
              <a:rPr lang="zh-CN" altLang="en-US" sz="2000" dirty="0">
                <a:latin typeface="+mn-lt"/>
              </a:rPr>
              <a:t>型。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1463" y="3030538"/>
            <a:ext cx="4846637" cy="822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的值为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”123”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081463" y="2781300"/>
            <a:ext cx="1439862" cy="684213"/>
            <a:chOff x="4081884" y="2780927"/>
            <a:chExt cx="1440000" cy="684000"/>
          </a:xfrm>
        </p:grpSpPr>
        <p:cxnSp>
          <p:nvCxnSpPr>
            <p:cNvPr id="8" name="直接连接符 7"/>
            <p:cNvCxnSpPr>
              <a:stCxn id="7" idx="1"/>
            </p:cNvCxnSpPr>
            <p:nvPr/>
          </p:nvCxnSpPr>
          <p:spPr>
            <a:xfrm flipV="1">
              <a:off x="4081884" y="3445883"/>
              <a:ext cx="14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5507596" y="2780927"/>
              <a:ext cx="0" cy="684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76825" y="245268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itchFamily="49" charset="0"/>
                <a:cs typeface="Courier New" pitchFamily="49" charset="0"/>
              </a:rPr>
              <a:t>int s</a:t>
            </a:r>
            <a:endParaRPr kumimoji="0"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700213"/>
            <a:ext cx="5832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itchFamily="49" charset="0"/>
                <a:cs typeface="Courier New" pitchFamily="49" charset="0"/>
              </a:rPr>
              <a:t>int.Parse(Console.ReadLine());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itchFamily="49" charset="0"/>
                <a:cs typeface="Courier New" pitchFamily="49" charset="0"/>
              </a:rPr>
              <a:t>Convert.ToInt32(Console.ReadLine());</a:t>
            </a:r>
            <a:endParaRPr kumimoji="0"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838" y="5334000"/>
            <a:ext cx="512445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+mn-lt"/>
              </a:rPr>
              <a:t>用</a:t>
            </a:r>
            <a:r>
              <a:rPr lang="en-US" altLang="zh-CN" sz="2000" dirty="0">
                <a:latin typeface="+mn-lt"/>
              </a:rPr>
              <a:t>Read</a:t>
            </a:r>
            <a:r>
              <a:rPr lang="zh-CN" altLang="en-US" sz="2000" dirty="0">
                <a:latin typeface="+mn-lt"/>
              </a:rPr>
              <a:t>与</a:t>
            </a:r>
            <a:r>
              <a:rPr lang="en-US" altLang="zh-CN" sz="2000" dirty="0" err="1">
                <a:latin typeface="+mn-lt"/>
              </a:rPr>
              <a:t>ReadLine</a:t>
            </a:r>
            <a:r>
              <a:rPr lang="zh-CN" altLang="en-US" sz="2000" dirty="0">
                <a:latin typeface="+mn-lt"/>
              </a:rPr>
              <a:t>方法输入</a:t>
            </a:r>
            <a:r>
              <a:rPr lang="zh-CN" altLang="en-US" sz="2000" dirty="0" smtClean="0">
                <a:latin typeface="+mn-lt"/>
              </a:rPr>
              <a:t>时，</a:t>
            </a:r>
            <a:r>
              <a:rPr lang="zh-CN" altLang="en-US" sz="2000" dirty="0">
                <a:latin typeface="+mn-lt"/>
              </a:rPr>
              <a:t>均需按回车键结束输入。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5" grpId="0"/>
      <p:bldP spid="16" grpId="0" build="p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顺序结构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457200" y="2205038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赋值语句</a:t>
            </a:r>
            <a:endParaRPr lang="en-US" altLang="zh-CN" sz="2000" b="1" smtClean="0">
              <a:ea typeface="宋体" pitchFamily="2" charset="-122"/>
            </a:endParaRPr>
          </a:p>
        </p:txBody>
      </p:sp>
      <p:sp>
        <p:nvSpPr>
          <p:cNvPr id="9220" name="内容占位符 2"/>
          <p:cNvSpPr txBox="1">
            <a:spLocks/>
          </p:cNvSpPr>
          <p:nvPr/>
        </p:nvSpPr>
        <p:spPr bwMode="auto">
          <a:xfrm>
            <a:off x="684213" y="1268413"/>
            <a:ext cx="82296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zh-CN" sz="2000" b="0">
                <a:solidFill>
                  <a:schemeClr val="tx2"/>
                </a:solidFill>
              </a:rPr>
              <a:t>顺序结构按照语句的书写顺序执行，每一条语句都会被执行到，不存在任何分支</a:t>
            </a:r>
            <a:r>
              <a:rPr kumimoji="0" lang="zh-CN" altLang="en-US" sz="2000" b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9221" name="内容占位符 2"/>
          <p:cNvSpPr txBox="1">
            <a:spLocks/>
          </p:cNvSpPr>
          <p:nvPr/>
        </p:nvSpPr>
        <p:spPr bwMode="auto">
          <a:xfrm>
            <a:off x="684213" y="2781300"/>
            <a:ext cx="4114800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单赋值语句：</a:t>
            </a:r>
            <a:r>
              <a:rPr kumimoji="0" lang="en-US" altLang="zh-CN" sz="2000"/>
              <a:t>a=0</a:t>
            </a:r>
            <a:endParaRPr kumimoji="0" lang="zh-CN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复合赋值语句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a+=1</a:t>
            </a:r>
            <a:endParaRPr kumimoji="0" lang="en-US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连续赋值语句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a=b=c=1</a:t>
            </a:r>
            <a:endParaRPr kumimoji="0" lang="zh-CN" altLang="zh-CN" sz="2000" b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4149725"/>
            <a:ext cx="3322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输入与输出</a:t>
            </a:r>
            <a:endParaRPr lang="en-US" altLang="zh-CN" sz="2000" kern="0" dirty="0" smtClean="0">
              <a:ea typeface="宋体" pitchFamily="2" charset="-122"/>
            </a:endParaRPr>
          </a:p>
        </p:txBody>
      </p:sp>
      <p:sp>
        <p:nvSpPr>
          <p:cNvPr id="9223" name="内容占位符 2"/>
          <p:cNvSpPr txBox="1">
            <a:spLocks/>
          </p:cNvSpPr>
          <p:nvPr/>
        </p:nvSpPr>
        <p:spPr bwMode="auto">
          <a:xfrm>
            <a:off x="684213" y="4760913"/>
            <a:ext cx="4114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Console.ReadLine()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Console.WriteLine()</a:t>
            </a:r>
            <a:endParaRPr kumimoji="0" lang="zh-CN" altLang="zh-CN" sz="2000">
              <a:solidFill>
                <a:srgbClr val="C475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90950" y="4473575"/>
            <a:ext cx="5122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kumimoji="0" lang="en-US" altLang="zh-CN" sz="2000">
                <a:solidFill>
                  <a:srgbClr val="6600FF"/>
                </a:solidFill>
              </a:rPr>
              <a:t>Write(</a:t>
            </a:r>
            <a:r>
              <a:rPr kumimoji="0" lang="zh-CN" altLang="en-US" sz="2000">
                <a:solidFill>
                  <a:srgbClr val="6600FF"/>
                </a:solidFill>
              </a:rPr>
              <a:t>格式字符串</a:t>
            </a:r>
            <a:r>
              <a:rPr kumimoji="0" lang="en-US" altLang="zh-CN" sz="2000">
                <a:solidFill>
                  <a:srgbClr val="6600FF"/>
                </a:solidFill>
              </a:rPr>
              <a:t>[,</a:t>
            </a:r>
            <a:r>
              <a:rPr kumimoji="0" lang="zh-CN" altLang="en-US" sz="2000">
                <a:solidFill>
                  <a:srgbClr val="6600FF"/>
                </a:solidFill>
              </a:rPr>
              <a:t>表达式列表</a:t>
            </a:r>
            <a:r>
              <a:rPr kumimoji="0" lang="en-US" altLang="zh-CN" sz="2000">
                <a:solidFill>
                  <a:srgbClr val="6600FF"/>
                </a:solidFill>
              </a:rPr>
              <a:t>])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79838" y="4941888"/>
            <a:ext cx="511333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kumimoji="0" lang="zh-CN" altLang="en-US" sz="2000"/>
              <a:t>功能：按照格式字符串指定的格式，输出表达式的值。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23850" y="1341438"/>
            <a:ext cx="8532813" cy="2857500"/>
          </a:xfrm>
          <a:prstGeom prst="rect">
            <a:avLst/>
          </a:prstGeom>
          <a:gradFill rotWithShape="1">
            <a:gsLst>
              <a:gs pos="0">
                <a:srgbClr val="BEBEBE"/>
              </a:gs>
              <a:gs pos="50000">
                <a:schemeClr val="bg1"/>
              </a:gs>
              <a:gs pos="100000">
                <a:srgbClr val="BEBEBE"/>
              </a:gs>
            </a:gsLst>
            <a:lin ang="0" scaled="1"/>
          </a:gradFill>
          <a:ln w="2857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>
                <a:latin typeface="+mn-lt"/>
              </a:rPr>
              <a:t>① 格式字符串：由双引号括起来的字符串，含有两种字符，普通字符（输出时原样输出）和格式字符（输出时会被指定的表达式的值所取代）。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>
                <a:latin typeface="+mn-lt"/>
              </a:rPr>
              <a:t>② 格式字符必须按照顺序</a:t>
            </a:r>
            <a:r>
              <a:rPr lang="en-US" altLang="zh-CN" sz="2000">
                <a:latin typeface="+mn-lt"/>
              </a:rPr>
              <a:t>{0}</a:t>
            </a:r>
            <a:r>
              <a:rPr lang="zh-CN" altLang="en-US" sz="2000">
                <a:latin typeface="+mn-lt"/>
              </a:rPr>
              <a:t>、</a:t>
            </a:r>
            <a:r>
              <a:rPr lang="en-US" altLang="zh-CN" sz="2000">
                <a:latin typeface="+mn-lt"/>
              </a:rPr>
              <a:t>{1}</a:t>
            </a:r>
            <a:r>
              <a:rPr lang="zh-CN" altLang="en-US" sz="2000">
                <a:latin typeface="+mn-lt"/>
              </a:rPr>
              <a:t>、</a:t>
            </a:r>
            <a:r>
              <a:rPr lang="en-US" altLang="zh-CN" sz="2000">
                <a:latin typeface="+mn-lt"/>
              </a:rPr>
              <a:t>{2}……</a:t>
            </a:r>
            <a:r>
              <a:rPr lang="zh-CN" altLang="en-US" sz="2000">
                <a:latin typeface="+mn-lt"/>
              </a:rPr>
              <a:t>显示，而且格式字符的个数应和表达式列表中的表达式数对应。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>
                <a:latin typeface="+mn-lt"/>
              </a:rPr>
              <a:t>③ 表达式列表可以省略，例如：</a:t>
            </a:r>
            <a:r>
              <a:rPr lang="en-US" altLang="zh-CN" sz="2000">
                <a:latin typeface="+mn-lt"/>
              </a:rPr>
              <a:t>Console.Write("Hello");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altLang="zh-CN" sz="2000">
                <a:latin typeface="+mn-lt"/>
              </a:rPr>
              <a:t>④ Write()</a:t>
            </a:r>
            <a:r>
              <a:rPr lang="zh-CN" altLang="en-US" sz="2000">
                <a:latin typeface="+mn-lt"/>
              </a:rPr>
              <a:t>方法调用后并不能换行，如果想换行输出，可以自己手动添加换行符“</a:t>
            </a:r>
            <a:r>
              <a:rPr lang="en-US" altLang="zh-CN" sz="2000">
                <a:latin typeface="+mn-lt"/>
              </a:rPr>
              <a:t>\n”</a:t>
            </a:r>
            <a:r>
              <a:rPr lang="zh-CN" altLang="en-US" sz="2000">
                <a:latin typeface="+mn-lt"/>
              </a:rPr>
              <a:t>。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87900" y="2565400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Constantia" pitchFamily="18" charset="0"/>
              </a:rPr>
              <a:t>{</a:t>
            </a:r>
            <a:r>
              <a:rPr kumimoji="0" lang="zh-CN" altLang="en-US" sz="2000">
                <a:solidFill>
                  <a:srgbClr val="FF0000"/>
                </a:solidFill>
                <a:latin typeface="Constantia" pitchFamily="18" charset="0"/>
              </a:rPr>
              <a:t>索引，宽度：格式</a:t>
            </a:r>
            <a:r>
              <a:rPr kumimoji="0" lang="en-US" altLang="zh-CN" sz="2000">
                <a:solidFill>
                  <a:srgbClr val="FF0000"/>
                </a:solidFill>
                <a:latin typeface="Constantia" pitchFamily="18" charset="0"/>
              </a:rPr>
              <a:t>}</a:t>
            </a:r>
            <a:endParaRPr kumimoji="0" lang="zh-CN" altLang="en-US" sz="2000">
              <a:solidFill>
                <a:srgbClr val="FF0000"/>
              </a:solidFill>
              <a:latin typeface="Constantia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348038" y="2565400"/>
            <a:ext cx="15843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850" y="2949575"/>
            <a:ext cx="8532813" cy="2786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static void Main(string[] </a:t>
            </a:r>
            <a:r>
              <a:rPr lang="en-US" altLang="zh-CN" sz="2000" dirty="0" err="1">
                <a:latin typeface="+mn-lt"/>
              </a:rPr>
              <a:t>args</a:t>
            </a:r>
            <a:r>
              <a:rPr lang="en-US" altLang="zh-CN" sz="2000" dirty="0">
                <a:latin typeface="+mn-lt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{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    double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 = 940.23;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    double j = </a:t>
            </a:r>
            <a:r>
              <a:rPr lang="en-US" altLang="zh-CN" sz="2000" dirty="0" smtClean="0">
                <a:latin typeface="+mn-lt"/>
              </a:rPr>
              <a:t>73.70;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 err="1">
                <a:latin typeface="+mn-lt"/>
              </a:rPr>
              <a:t>Console.WriteLine</a:t>
            </a:r>
            <a:r>
              <a:rPr lang="en-US" altLang="zh-CN" sz="2000" dirty="0">
                <a:latin typeface="+mn-lt"/>
              </a:rPr>
              <a:t>("{0,9:f2}\n+{1,8:f2}\n----------\n{2,9:f2}",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, j,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 + j);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 err="1">
                <a:latin typeface="+mn-lt"/>
              </a:rPr>
              <a:t>Console.Read</a:t>
            </a:r>
            <a:r>
              <a:rPr lang="en-US" altLang="zh-CN" sz="2000" dirty="0">
                <a:latin typeface="+mn-lt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latin typeface="+mn-lt"/>
              </a:rPr>
              <a:t>}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03650" y="5837238"/>
            <a:ext cx="530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Console.Write("i={0},j={1}",i,j);</a:t>
            </a:r>
            <a:endParaRPr kumimoji="0" lang="zh-CN" altLang="en-US" sz="2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046413"/>
            <a:ext cx="2105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60432" grpId="0" animBg="1"/>
      <p:bldP spid="6" grpId="0"/>
      <p:bldP spid="9" grpId="0" animBg="1"/>
      <p:bldP spid="9" grpId="1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kern="1200" dirty="0" smtClean="0">
                <a:cs typeface="+mn-cs"/>
              </a:rPr>
              <a:t>3.2 </a:t>
            </a:r>
            <a:r>
              <a:rPr lang="zh-CN" altLang="en-US" sz="3200" kern="1200" dirty="0">
                <a:cs typeface="+mn-cs"/>
              </a:rPr>
              <a:t>顺序结构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457200" y="2205038"/>
            <a:ext cx="3322638" cy="6477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赋值语句</a:t>
            </a:r>
            <a:endParaRPr lang="en-US" altLang="zh-CN" sz="2000" b="1" smtClean="0">
              <a:ea typeface="宋体" pitchFamily="2" charset="-122"/>
            </a:endParaRPr>
          </a:p>
        </p:txBody>
      </p:sp>
      <p:sp>
        <p:nvSpPr>
          <p:cNvPr id="10244" name="内容占位符 2"/>
          <p:cNvSpPr txBox="1">
            <a:spLocks/>
          </p:cNvSpPr>
          <p:nvPr/>
        </p:nvSpPr>
        <p:spPr bwMode="auto">
          <a:xfrm>
            <a:off x="684213" y="1268413"/>
            <a:ext cx="82296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kumimoji="0" lang="zh-CN" altLang="zh-CN" sz="2000" b="0">
                <a:solidFill>
                  <a:schemeClr val="tx2"/>
                </a:solidFill>
              </a:rPr>
              <a:t>顺序结构按照语句的书写顺序执行，每一条语句都会被执行到，不存在任何分支</a:t>
            </a:r>
            <a:r>
              <a:rPr kumimoji="0" lang="zh-CN" altLang="en-US" sz="2000" b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0245" name="内容占位符 2"/>
          <p:cNvSpPr txBox="1">
            <a:spLocks/>
          </p:cNvSpPr>
          <p:nvPr/>
        </p:nvSpPr>
        <p:spPr bwMode="auto">
          <a:xfrm>
            <a:off x="684213" y="2781300"/>
            <a:ext cx="4114800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单赋值语句：</a:t>
            </a:r>
            <a:r>
              <a:rPr kumimoji="0" lang="en-US" altLang="zh-CN" sz="2000"/>
              <a:t>a=0</a:t>
            </a:r>
            <a:endParaRPr kumimoji="0" lang="zh-CN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复合赋值语句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a+=1</a:t>
            </a:r>
            <a:endParaRPr kumimoji="0" lang="en-US" altLang="zh-CN" sz="2000" b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rgbClr val="C47500"/>
                </a:solidFill>
              </a:rPr>
              <a:t>连续赋值语句</a:t>
            </a:r>
            <a:r>
              <a:rPr kumimoji="0" lang="zh-CN" altLang="zh-CN" sz="2000">
                <a:solidFill>
                  <a:srgbClr val="C47500"/>
                </a:solidFill>
              </a:rPr>
              <a:t>：</a:t>
            </a:r>
            <a:r>
              <a:rPr kumimoji="0" lang="en-US" altLang="zh-CN" sz="2000"/>
              <a:t>a=b=c=1</a:t>
            </a:r>
            <a:endParaRPr kumimoji="0" lang="zh-CN" altLang="zh-CN" sz="2000" b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3" y="4149725"/>
            <a:ext cx="3322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zh-CN" altLang="en-US" sz="2400" kern="0" dirty="0" smtClean="0">
                <a:solidFill>
                  <a:srgbClr val="FF0000"/>
                </a:solidFill>
                <a:ea typeface="宋体" pitchFamily="2" charset="-122"/>
              </a:rPr>
              <a:t>输入与输出</a:t>
            </a:r>
            <a:endParaRPr lang="en-US" altLang="zh-CN" sz="2000" kern="0" dirty="0" smtClean="0">
              <a:ea typeface="宋体" pitchFamily="2" charset="-122"/>
            </a:endParaRPr>
          </a:p>
        </p:txBody>
      </p:sp>
      <p:sp>
        <p:nvSpPr>
          <p:cNvPr id="10247" name="内容占位符 2"/>
          <p:cNvSpPr txBox="1">
            <a:spLocks/>
          </p:cNvSpPr>
          <p:nvPr/>
        </p:nvSpPr>
        <p:spPr bwMode="auto">
          <a:xfrm>
            <a:off x="684213" y="4760913"/>
            <a:ext cx="4114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Console.ReadLine()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Console.Write()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rgbClr val="C47500"/>
                </a:solidFill>
              </a:rPr>
              <a:t>Console.WriteLine()</a:t>
            </a:r>
            <a:endParaRPr kumimoji="0" lang="zh-CN" altLang="zh-CN" sz="2000">
              <a:solidFill>
                <a:srgbClr val="C475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90950" y="4473575"/>
            <a:ext cx="5122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kumimoji="0" lang="en-US" altLang="zh-CN" sz="2000">
                <a:solidFill>
                  <a:srgbClr val="6600FF"/>
                </a:solidFill>
              </a:rPr>
              <a:t>WriteLine(</a:t>
            </a:r>
            <a:r>
              <a:rPr kumimoji="0" lang="zh-CN" altLang="en-US" sz="2000">
                <a:solidFill>
                  <a:srgbClr val="6600FF"/>
                </a:solidFill>
              </a:rPr>
              <a:t>格式字符串</a:t>
            </a:r>
            <a:r>
              <a:rPr kumimoji="0" lang="en-US" altLang="zh-CN" sz="2000">
                <a:solidFill>
                  <a:srgbClr val="6600FF"/>
                </a:solidFill>
              </a:rPr>
              <a:t>[,</a:t>
            </a:r>
            <a:r>
              <a:rPr kumimoji="0" lang="zh-CN" altLang="en-US" sz="2000">
                <a:solidFill>
                  <a:srgbClr val="6600FF"/>
                </a:solidFill>
              </a:rPr>
              <a:t>表达式列表</a:t>
            </a:r>
            <a:r>
              <a:rPr kumimoji="0" lang="en-US" altLang="zh-CN" sz="2000">
                <a:solidFill>
                  <a:srgbClr val="6600FF"/>
                </a:solidFill>
              </a:rPr>
              <a:t>])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79838" y="4941888"/>
            <a:ext cx="511333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kumimoji="0" lang="zh-CN" altLang="en-US" sz="2000"/>
              <a:t>格式与功能同</a:t>
            </a:r>
            <a:r>
              <a:rPr kumimoji="0" lang="en-US" altLang="zh-CN" sz="2000"/>
              <a:t>Write()</a:t>
            </a:r>
            <a:r>
              <a:rPr kumimoji="0" lang="zh-CN" altLang="en-US" sz="2000"/>
              <a:t>方法，区别在于</a:t>
            </a:r>
            <a:r>
              <a:rPr kumimoji="0" lang="en-US" altLang="zh-CN" sz="2000"/>
              <a:t>WriteLine</a:t>
            </a:r>
            <a:r>
              <a:rPr kumimoji="0" lang="zh-CN" altLang="en-US" sz="2000"/>
              <a:t>输出信息后换行。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23850" y="1341438"/>
            <a:ext cx="8532813" cy="2857500"/>
          </a:xfrm>
          <a:prstGeom prst="rect">
            <a:avLst/>
          </a:prstGeom>
          <a:gradFill rotWithShape="1">
            <a:gsLst>
              <a:gs pos="0">
                <a:srgbClr val="BEBEBE"/>
              </a:gs>
              <a:gs pos="50000">
                <a:schemeClr val="bg1"/>
              </a:gs>
              <a:gs pos="100000">
                <a:srgbClr val="BEBEBE"/>
              </a:gs>
            </a:gsLst>
            <a:lin ang="0" scaled="1"/>
          </a:gradFill>
          <a:ln w="2857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 dirty="0">
                <a:latin typeface="+mn-lt"/>
              </a:rPr>
              <a:t>① 格式字符串：由双引号括起来的字符串，含有两种字符，普通字符（输出时原样输出）和格式字符（输出时会被指定的表达式的值所取代）。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 dirty="0">
                <a:latin typeface="+mn-lt"/>
              </a:rPr>
              <a:t>② 格式字符必须按照顺序</a:t>
            </a:r>
            <a:r>
              <a:rPr lang="en-US" altLang="zh-CN" sz="2000" dirty="0">
                <a:latin typeface="+mn-lt"/>
              </a:rPr>
              <a:t>{0}</a:t>
            </a:r>
            <a:r>
              <a:rPr lang="zh-CN" altLang="en-US" sz="2000" dirty="0">
                <a:latin typeface="+mn-lt"/>
              </a:rPr>
              <a:t>、</a:t>
            </a:r>
            <a:r>
              <a:rPr lang="en-US" altLang="zh-CN" sz="2000" dirty="0">
                <a:latin typeface="+mn-lt"/>
              </a:rPr>
              <a:t>{1}</a:t>
            </a:r>
            <a:r>
              <a:rPr lang="zh-CN" altLang="en-US" sz="2000" dirty="0">
                <a:latin typeface="+mn-lt"/>
              </a:rPr>
              <a:t>、</a:t>
            </a:r>
            <a:r>
              <a:rPr lang="en-US" altLang="zh-CN" sz="2000" dirty="0">
                <a:latin typeface="+mn-lt"/>
              </a:rPr>
              <a:t>{2}……</a:t>
            </a:r>
            <a:r>
              <a:rPr lang="zh-CN" altLang="en-US" sz="2000" dirty="0">
                <a:latin typeface="+mn-lt"/>
              </a:rPr>
              <a:t>显示，而且格式字符的个数应和表达式列表中的表达式数对应。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 dirty="0">
                <a:latin typeface="+mn-lt"/>
              </a:rPr>
              <a:t>③ 表达式列表可以省略，例如：</a:t>
            </a:r>
            <a:r>
              <a:rPr lang="en-US" altLang="zh-CN" sz="2000" dirty="0" err="1">
                <a:latin typeface="+mn-lt"/>
              </a:rPr>
              <a:t>Console.Write</a:t>
            </a:r>
            <a:r>
              <a:rPr lang="en-US" altLang="zh-CN" sz="2000" dirty="0">
                <a:latin typeface="+mn-lt"/>
              </a:rPr>
              <a:t>("Hello");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altLang="zh-CN" sz="2000" dirty="0">
                <a:latin typeface="+mn-lt"/>
              </a:rPr>
              <a:t>④ Write()</a:t>
            </a:r>
            <a:r>
              <a:rPr lang="zh-CN" altLang="en-US" sz="2000" dirty="0">
                <a:latin typeface="+mn-lt"/>
              </a:rPr>
              <a:t>方法调用后并不能换行，如果想换行输出，可以自己手动添加换行符“</a:t>
            </a:r>
            <a:r>
              <a:rPr lang="en-US" altLang="zh-CN" sz="2000" dirty="0">
                <a:latin typeface="+mn-lt"/>
              </a:rPr>
              <a:t>\n”</a:t>
            </a:r>
            <a:r>
              <a:rPr lang="zh-CN" altLang="en-US" sz="2000" dirty="0">
                <a:latin typeface="+mn-lt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63750" y="188913"/>
            <a:ext cx="6324600" cy="447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3.2 </a:t>
            </a:r>
            <a:r>
              <a:rPr lang="zh-CN" altLang="en-US" sz="3200" dirty="0" smtClean="0"/>
              <a:t>顺序结构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83568" y="1484784"/>
            <a:ext cx="78488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D60093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 smtClean="0">
                <a:solidFill>
                  <a:srgbClr val="D60093"/>
                </a:solidFill>
                <a:latin typeface="+mn-ea"/>
                <a:ea typeface="+mn-ea"/>
              </a:rPr>
              <a:t>例</a:t>
            </a:r>
            <a:r>
              <a:rPr lang="en-US" altLang="zh-CN" sz="2000" dirty="0" smtClean="0">
                <a:solidFill>
                  <a:srgbClr val="D60093"/>
                </a:solidFill>
                <a:latin typeface="+mn-lt"/>
                <a:ea typeface="+mn-ea"/>
              </a:rPr>
              <a:t>3-2</a:t>
            </a:r>
            <a:r>
              <a:rPr lang="en-US" altLang="zh-CN" sz="2000" dirty="0" smtClean="0">
                <a:solidFill>
                  <a:srgbClr val="D60093"/>
                </a:solidFill>
                <a:latin typeface="+mn-ea"/>
                <a:ea typeface="+mn-ea"/>
              </a:rPr>
              <a:t>】</a:t>
            </a:r>
            <a:endParaRPr lang="en-US" altLang="zh-CN" sz="2000" dirty="0" smtClean="0">
              <a:solidFill>
                <a:srgbClr val="D60093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输入两个变量</a:t>
            </a: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+mn-ea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+mn-ea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值并将其交换后输出。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83568" y="4365104"/>
            <a:ext cx="7848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D60093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 smtClean="0">
                <a:solidFill>
                  <a:srgbClr val="D60093"/>
                </a:solidFill>
                <a:latin typeface="+mn-ea"/>
                <a:ea typeface="+mn-ea"/>
              </a:rPr>
              <a:t>例</a:t>
            </a:r>
            <a:r>
              <a:rPr lang="en-US" altLang="zh-CN" sz="2000" dirty="0" smtClean="0">
                <a:solidFill>
                  <a:srgbClr val="D60093"/>
                </a:solidFill>
                <a:latin typeface="+mn-lt"/>
                <a:ea typeface="+mn-ea"/>
              </a:rPr>
              <a:t>3-4</a:t>
            </a:r>
            <a:r>
              <a:rPr lang="en-US" altLang="zh-CN" sz="2000" dirty="0" smtClean="0">
                <a:solidFill>
                  <a:srgbClr val="D60093"/>
                </a:solidFill>
                <a:latin typeface="+mn-ea"/>
                <a:ea typeface="+mn-ea"/>
              </a:rPr>
              <a:t>】</a:t>
            </a:r>
            <a:endParaRPr lang="en-US" altLang="zh-CN" sz="2000" dirty="0" smtClean="0">
              <a:solidFill>
                <a:srgbClr val="D60093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 输入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一元二次方程的二次项、一次项和常数项系数，计算方程的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根</a:t>
            </a:r>
            <a:endParaRPr lang="en-US" altLang="zh-CN" sz="20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并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输出。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3568" y="2814027"/>
            <a:ext cx="81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D60093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 smtClean="0">
                <a:solidFill>
                  <a:srgbClr val="D60093"/>
                </a:solidFill>
                <a:latin typeface="+mn-ea"/>
                <a:ea typeface="+mn-ea"/>
              </a:rPr>
              <a:t>例</a:t>
            </a:r>
            <a:r>
              <a:rPr lang="en-US" altLang="zh-CN" sz="2000" dirty="0" smtClean="0">
                <a:solidFill>
                  <a:srgbClr val="D60093"/>
                </a:solidFill>
                <a:latin typeface="+mn-lt"/>
                <a:ea typeface="+mn-ea"/>
              </a:rPr>
              <a:t>3</a:t>
            </a:r>
            <a:r>
              <a:rPr lang="en-US" altLang="zh-CN" sz="2000" dirty="0" smtClean="0">
                <a:solidFill>
                  <a:srgbClr val="D60093"/>
                </a:solidFill>
                <a:latin typeface="+mn-ea"/>
                <a:ea typeface="+mn-ea"/>
              </a:rPr>
              <a:t>-3】</a:t>
            </a:r>
            <a:endParaRPr lang="en-US" altLang="zh-CN" sz="2000" dirty="0" smtClean="0">
              <a:solidFill>
                <a:srgbClr val="D60093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 输入任意两个整数，计算其和、差、商、积。</a:t>
            </a:r>
            <a:endParaRPr lang="zh-CN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24084" y="5275420"/>
                <a:ext cx="3012012" cy="685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𝑥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84" y="5275420"/>
                <a:ext cx="3012012" cy="685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3" grpId="0"/>
    </p:bldLst>
  </p:timing>
</p:sld>
</file>

<file path=ppt/theme/theme1.xml><?xml version="1.0" encoding="utf-8"?>
<a:theme xmlns:a="http://schemas.openxmlformats.org/drawingml/2006/main" name="ms01_1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6666FF"/>
      </a:hlink>
      <a:folHlink>
        <a:srgbClr val="969696"/>
      </a:folHlink>
    </a:clrScheme>
    <a:fontScheme name="ms01_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6504</TotalTime>
  <Words>3828</Words>
  <Application>Microsoft Office PowerPoint</Application>
  <PresentationFormat>全屏显示(4:3)</PresentationFormat>
  <Paragraphs>486</Paragraphs>
  <Slides>34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ms01_1</vt:lpstr>
      <vt:lpstr>Image</vt:lpstr>
      <vt:lpstr>公式</vt:lpstr>
      <vt:lpstr>C#程序设计教程</vt:lpstr>
      <vt:lpstr>目录</vt:lpstr>
      <vt:lpstr>3.1 算法的概念</vt:lpstr>
      <vt:lpstr>PowerPoint 演示文稿</vt:lpstr>
      <vt:lpstr>3.2 顺序结构</vt:lpstr>
      <vt:lpstr>3.2 顺序结构</vt:lpstr>
      <vt:lpstr>3.2 顺序结构</vt:lpstr>
      <vt:lpstr>3.2 顺序结构</vt:lpstr>
      <vt:lpstr>3.2 顺序结构</vt:lpstr>
      <vt:lpstr>3.3 选择结构</vt:lpstr>
      <vt:lpstr>3.3 选择结构</vt:lpstr>
      <vt:lpstr>3.3 选择结构</vt:lpstr>
      <vt:lpstr>3.3 选择结构</vt:lpstr>
      <vt:lpstr>3.3 选择结构</vt:lpstr>
      <vt:lpstr>3.3 选择结构</vt:lpstr>
      <vt:lpstr>PowerPoint 演示文稿</vt:lpstr>
      <vt:lpstr>3.2 选择结构</vt:lpstr>
      <vt:lpstr>3.2 选择结构</vt:lpstr>
      <vt:lpstr>3.2 选择结构</vt:lpstr>
      <vt:lpstr>3.4 循环结构</vt:lpstr>
      <vt:lpstr>3.4 循环结构</vt:lpstr>
      <vt:lpstr>3.4 循环结构</vt:lpstr>
      <vt:lpstr>3.4 循环结构</vt:lpstr>
      <vt:lpstr>3.4 循环结构</vt:lpstr>
      <vt:lpstr>3.4 循环结构</vt:lpstr>
      <vt:lpstr>3.4 循环结构</vt:lpstr>
      <vt:lpstr>3.4 循环结构</vt:lpstr>
      <vt:lpstr>PowerPoint 演示文稿</vt:lpstr>
      <vt:lpstr>3.3  循环结构</vt:lpstr>
      <vt:lpstr>3.4 循环结构</vt:lpstr>
      <vt:lpstr>填空题</vt:lpstr>
      <vt:lpstr>分析程序的运行结果</vt:lpstr>
      <vt:lpstr>编程题</vt:lpstr>
      <vt:lpstr>作业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</dc:title>
  <dc:creator>微软用户</dc:creator>
  <cp:lastModifiedBy>jszx</cp:lastModifiedBy>
  <cp:revision>243</cp:revision>
  <dcterms:created xsi:type="dcterms:W3CDTF">2013-09-27T00:25:52Z</dcterms:created>
  <dcterms:modified xsi:type="dcterms:W3CDTF">2017-05-19T06:44:44Z</dcterms:modified>
</cp:coreProperties>
</file>