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56A0"/>
    <a:srgbClr val="13365D"/>
    <a:srgbClr val="CC6600"/>
    <a:srgbClr val="FF7C80"/>
    <a:srgbClr val="6666FF"/>
    <a:srgbClr val="8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73" autoAdjust="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21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813B05-F466-473C-8BAB-339A1321C5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38623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2895600" y="4038600"/>
            <a:ext cx="6019800" cy="457200"/>
          </a:xfrm>
          <a:solidFill>
            <a:schemeClr val="tx1"/>
          </a:solidFill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3F7892-E617-4D30-BE2A-817AF69AEE3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297" name="Group 9"/>
          <p:cNvGrpSpPr>
            <a:grpSpLocks/>
          </p:cNvGrpSpPr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12298" name="Line 10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" name="Line 12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" name="Line 13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230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87663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03" name="Rectangle 15"/>
          <p:cNvSpPr>
            <a:spLocks noChangeArrowheads="1"/>
          </p:cNvSpPr>
          <p:nvPr/>
        </p:nvSpPr>
        <p:spPr bwMode="black">
          <a:xfrm>
            <a:off x="0" y="2787650"/>
            <a:ext cx="9144000" cy="714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gray">
          <a:xfrm>
            <a:off x="2895600" y="2819400"/>
            <a:ext cx="6248400" cy="685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5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3124200" y="2819400"/>
            <a:ext cx="57912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pic>
        <p:nvPicPr>
          <p:cNvPr id="12306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8" y="0"/>
            <a:ext cx="3011487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B2527-342C-4D41-A3BC-CD497DA45D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400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103188"/>
            <a:ext cx="2057400" cy="6191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03188"/>
            <a:ext cx="6019800" cy="6191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BB5F7-8DBF-4055-8BF6-4CF31B584E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384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2EC950-D484-4C54-95CD-D9B690A7F4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481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80DA7A-BF7B-4B0F-855C-D21A4A1CD6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165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F6EAC5-634E-4A4C-B0D9-0D8BD3006B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484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96B12A-D786-4633-9453-A9D3FAC04E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82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DA95E-2668-4C62-9C72-40EAFEF45A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708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5339F-B578-4BD6-A6FF-210848E56E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777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0C63EA-8957-4E47-9587-26191C4C70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256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D91151-B2BF-4E34-9B77-C8A7335BAC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7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ltGray">
          <a:xfrm>
            <a:off x="11113" y="0"/>
            <a:ext cx="9132887" cy="946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0" y="735013"/>
            <a:ext cx="9144000" cy="144462"/>
            <a:chOff x="1519" y="554"/>
            <a:chExt cx="4241" cy="91"/>
          </a:xfrm>
        </p:grpSpPr>
        <p:sp>
          <p:nvSpPr>
            <p:cNvPr id="11268" name="Line 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9" name="Line 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0" name="Line 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71" name="Group 7"/>
          <p:cNvGrpSpPr>
            <a:grpSpLocks noChangeAspect="1"/>
          </p:cNvGrpSpPr>
          <p:nvPr/>
        </p:nvGrpSpPr>
        <p:grpSpPr bwMode="auto">
          <a:xfrm>
            <a:off x="0" y="-11113"/>
            <a:ext cx="1874838" cy="900113"/>
            <a:chOff x="0" y="0"/>
            <a:chExt cx="1475" cy="694"/>
          </a:xfrm>
        </p:grpSpPr>
        <p:graphicFrame>
          <p:nvGraphicFramePr>
            <p:cNvPr id="11272" name="Object 8"/>
            <p:cNvGraphicFramePr>
              <a:graphicFrameLocks noChangeAspect="1"/>
            </p:cNvGraphicFramePr>
            <p:nvPr userDrawn="1"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6" name="Image" r:id="rId15" imgW="3646321" imgH="3931376" progId="Photoshop.Image.6">
                    <p:embed/>
                  </p:oleObj>
                </mc:Choice>
                <mc:Fallback>
                  <p:oleObj name="Image" r:id="rId15" imgW="3646321" imgH="3931376" progId="Photoshop.Image.6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11470"/>
                        <a:stretch>
                          <a:fillRect/>
                        </a:stretch>
                      </p:blipFill>
                      <p:spPr bwMode="auto"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3" name="Object 9"/>
            <p:cNvGraphicFramePr>
              <a:graphicFrameLocks noChangeAspect="1"/>
            </p:cNvGraphicFramePr>
            <p:nvPr userDrawn="1"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7" name="Image" r:id="rId17" imgW="2575783" imgH="2545301" progId="Photoshop.Image.6">
                    <p:embed/>
                  </p:oleObj>
                </mc:Choice>
                <mc:Fallback>
                  <p:oleObj name="Image" r:id="rId17" imgW="2575783" imgH="2545301" progId="Photoshop.Image.6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063750" y="103188"/>
            <a:ext cx="6324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1450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127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08979115-366E-4DC5-94F0-65F8DF90F629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1279" name="Group 15"/>
          <p:cNvGrpSpPr>
            <a:grpSpLocks/>
          </p:cNvGrpSpPr>
          <p:nvPr/>
        </p:nvGrpSpPr>
        <p:grpSpPr bwMode="auto">
          <a:xfrm>
            <a:off x="0" y="946150"/>
            <a:ext cx="9144000" cy="169863"/>
            <a:chOff x="0" y="699"/>
            <a:chExt cx="5760" cy="107"/>
          </a:xfrm>
        </p:grpSpPr>
        <p:sp>
          <p:nvSpPr>
            <p:cNvPr id="11280" name="Rectangle 16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1" name="Rectangle 17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50000"/>
        <a:buFont typeface="Wingdings 2" pitchFamily="18" charset="2"/>
        <a:buChar char="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60000"/>
        <a:buFont typeface="Wingdings 2" pitchFamily="18" charset="2"/>
        <a:buChar char="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C#</a:t>
            </a:r>
            <a:r>
              <a:rPr lang="zh-CN" altLang="en-US"/>
              <a:t>程序设计教程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FF00"/>
                </a:solidFill>
                <a:ea typeface="宋体" pitchFamily="2" charset="-122"/>
              </a:rPr>
              <a:t>第</a:t>
            </a:r>
            <a:r>
              <a:rPr lang="en-US" altLang="zh-CN" b="1" dirty="0" smtClean="0">
                <a:solidFill>
                  <a:srgbClr val="FFFF00"/>
                </a:solidFill>
                <a:ea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FFFF00"/>
                </a:solidFill>
                <a:ea typeface="宋体" pitchFamily="2" charset="-122"/>
              </a:rPr>
              <a:t>章 </a:t>
            </a:r>
            <a:r>
              <a:rPr lang="zh-CN" altLang="en-US" b="1" dirty="0">
                <a:solidFill>
                  <a:srgbClr val="FFFF00"/>
                </a:solidFill>
                <a:ea typeface="宋体" pitchFamily="2" charset="-122"/>
              </a:rPr>
              <a:t>程序</a:t>
            </a:r>
            <a:r>
              <a:rPr lang="zh-CN" altLang="en-US" b="1" dirty="0" smtClean="0">
                <a:solidFill>
                  <a:srgbClr val="FFFF00"/>
                </a:solidFill>
                <a:ea typeface="宋体" pitchFamily="2" charset="-122"/>
              </a:rPr>
              <a:t>调试</a:t>
            </a:r>
            <a:r>
              <a:rPr lang="zh-CN" altLang="en-US" b="1" dirty="0">
                <a:solidFill>
                  <a:srgbClr val="FFFF00"/>
                </a:solidFill>
                <a:ea typeface="宋体" pitchFamily="2" charset="-122"/>
              </a:rPr>
              <a:t>与异常处理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.3 </a:t>
            </a:r>
            <a:r>
              <a:rPr lang="zh-CN" altLang="en-US" dirty="0"/>
              <a:t>异常处理 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318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altLang="zh-CN" dirty="0">
                <a:ea typeface="宋体" pitchFamily="2" charset="-122"/>
              </a:rPr>
              <a:t>4</a:t>
            </a:r>
            <a:r>
              <a:rPr lang="en-US" altLang="zh-CN" dirty="0" smtClean="0">
                <a:ea typeface="宋体" pitchFamily="2" charset="-122"/>
              </a:rPr>
              <a:t>.3.2 </a:t>
            </a:r>
            <a:r>
              <a:rPr lang="zh-CN" altLang="en-US" dirty="0">
                <a:ea typeface="宋体" pitchFamily="2" charset="-122"/>
              </a:rPr>
              <a:t>异常的捕捉及处理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1187450" y="1819275"/>
            <a:ext cx="763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1. try-catch</a:t>
            </a:r>
            <a:r>
              <a:rPr lang="zh-CN" altLang="en-US" sz="2400"/>
              <a:t>结构 </a:t>
            </a:r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4572000" y="1900238"/>
            <a:ext cx="4321175" cy="462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程序运行时，如果引发了异常，就抛出一个异常对象，此时程序中断正常运行，系统会检查引发异常的语句以确定它是否在</a:t>
            </a:r>
            <a:r>
              <a:rPr lang="en-US" altLang="zh-CN"/>
              <a:t>try</a:t>
            </a:r>
            <a:r>
              <a:rPr lang="zh-CN" altLang="en-US"/>
              <a:t>块中。如果是，则按照</a:t>
            </a:r>
            <a:r>
              <a:rPr lang="en-US" altLang="zh-CN"/>
              <a:t>catch</a:t>
            </a:r>
            <a:r>
              <a:rPr lang="zh-CN" altLang="en-US"/>
              <a:t>块出现的先后顺序进行扫描，根据</a:t>
            </a:r>
            <a:r>
              <a:rPr lang="en-US" altLang="zh-CN"/>
              <a:t>catch</a:t>
            </a:r>
            <a:r>
              <a:rPr lang="zh-CN" altLang="en-US"/>
              <a:t>块中的异常参数类型找出最先与之匹配的</a:t>
            </a:r>
            <a:r>
              <a:rPr lang="en-US" altLang="zh-CN"/>
              <a:t>catch</a:t>
            </a:r>
            <a:r>
              <a:rPr lang="zh-CN" altLang="en-US"/>
              <a:t>块，然后执行该</a:t>
            </a:r>
            <a:r>
              <a:rPr lang="en-US" altLang="zh-CN"/>
              <a:t>catch</a:t>
            </a:r>
            <a:r>
              <a:rPr lang="zh-CN" altLang="en-US"/>
              <a:t>块中的异常处理程序，之后不再执行其他</a:t>
            </a:r>
            <a:r>
              <a:rPr lang="en-US" altLang="zh-CN"/>
              <a:t>catch</a:t>
            </a:r>
            <a:r>
              <a:rPr lang="zh-CN" altLang="en-US"/>
              <a:t>块，而是从最后一个</a:t>
            </a:r>
            <a:r>
              <a:rPr lang="en-US" altLang="zh-CN"/>
              <a:t>catch</a:t>
            </a:r>
            <a:r>
              <a:rPr lang="zh-CN" altLang="en-US"/>
              <a:t>块之后的第一条语句处恢复执行 。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由于在寻找与异常匹配的</a:t>
            </a:r>
            <a:r>
              <a:rPr lang="en-US" altLang="zh-CN"/>
              <a:t>catch</a:t>
            </a:r>
            <a:r>
              <a:rPr lang="zh-CN" altLang="en-US"/>
              <a:t>块时，是按照</a:t>
            </a:r>
            <a:r>
              <a:rPr lang="en-US" altLang="zh-CN"/>
              <a:t>catch</a:t>
            </a:r>
            <a:r>
              <a:rPr lang="zh-CN" altLang="en-US"/>
              <a:t>块代码的先后顺序来扫描处理的，因此，以异常子类作为异常参数的</a:t>
            </a:r>
            <a:r>
              <a:rPr lang="en-US" altLang="zh-CN"/>
              <a:t>catch</a:t>
            </a:r>
            <a:r>
              <a:rPr lang="zh-CN" altLang="en-US"/>
              <a:t>块必须放在以异常基类作为异常参数的</a:t>
            </a:r>
            <a:r>
              <a:rPr lang="en-US" altLang="zh-CN"/>
              <a:t>catch</a:t>
            </a:r>
            <a:r>
              <a:rPr lang="zh-CN" altLang="en-US"/>
              <a:t>块之前，以保证以异常子类作为异常参数的</a:t>
            </a:r>
            <a:r>
              <a:rPr lang="en-US" altLang="zh-CN"/>
              <a:t>catch</a:t>
            </a:r>
            <a:r>
              <a:rPr lang="zh-CN" altLang="en-US"/>
              <a:t>块能被执行到。</a:t>
            </a:r>
          </a:p>
        </p:txBody>
      </p:sp>
      <p:pic>
        <p:nvPicPr>
          <p:cNvPr id="11162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492375"/>
            <a:ext cx="287655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.3 </a:t>
            </a:r>
            <a:r>
              <a:rPr lang="zh-CN" altLang="en-US" dirty="0"/>
              <a:t>异常处理 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318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altLang="zh-CN" dirty="0">
                <a:ea typeface="宋体" pitchFamily="2" charset="-122"/>
              </a:rPr>
              <a:t>4</a:t>
            </a:r>
            <a:r>
              <a:rPr lang="en-US" altLang="zh-CN" dirty="0" smtClean="0">
                <a:ea typeface="宋体" pitchFamily="2" charset="-122"/>
              </a:rPr>
              <a:t>.3.2 </a:t>
            </a:r>
            <a:r>
              <a:rPr lang="zh-CN" altLang="en-US" dirty="0">
                <a:ea typeface="宋体" pitchFamily="2" charset="-122"/>
              </a:rPr>
              <a:t>异常的捕捉及处理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1187450" y="1819275"/>
            <a:ext cx="763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2. try-catch-finally结构</a:t>
            </a:r>
            <a:endParaRPr lang="zh-CN" altLang="en-US" sz="2400"/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1190625" y="2349500"/>
            <a:ext cx="7858125" cy="209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异常发生时，程序的正常运行被中断。但是，程序中经常希望某些语句不管是否发生异常都被执行，例如关闭数据库、关闭文件、释放系统资源等。为此，</a:t>
            </a:r>
            <a:r>
              <a:rPr lang="en-US" altLang="zh-CN" dirty="0"/>
              <a:t>C#</a:t>
            </a:r>
            <a:r>
              <a:rPr lang="zh-CN" altLang="en-US" dirty="0"/>
              <a:t>提供了</a:t>
            </a:r>
            <a:r>
              <a:rPr lang="en-US" altLang="zh-CN" dirty="0"/>
              <a:t>finally</a:t>
            </a:r>
            <a:r>
              <a:rPr lang="zh-CN" altLang="en-US" dirty="0"/>
              <a:t>关键字，在</a:t>
            </a:r>
            <a:r>
              <a:rPr lang="en-US" altLang="zh-CN" dirty="0"/>
              <a:t>try-catch</a:t>
            </a:r>
            <a:r>
              <a:rPr lang="zh-CN" altLang="en-US" dirty="0"/>
              <a:t>结构之后再加上一个</a:t>
            </a:r>
            <a:r>
              <a:rPr lang="en-US" altLang="zh-CN" dirty="0"/>
              <a:t>finally</a:t>
            </a:r>
            <a:r>
              <a:rPr lang="zh-CN" altLang="en-US" dirty="0"/>
              <a:t>代码段，就形成了</a:t>
            </a:r>
            <a:r>
              <a:rPr lang="en-US" altLang="zh-CN" dirty="0"/>
              <a:t>try-catch-finally</a:t>
            </a:r>
            <a:r>
              <a:rPr lang="zh-CN" altLang="en-US" dirty="0"/>
              <a:t>结构。</a:t>
            </a:r>
          </a:p>
          <a:p>
            <a:pPr>
              <a:spcBef>
                <a:spcPct val="30000"/>
              </a:spcBef>
            </a:pPr>
            <a:r>
              <a:rPr lang="en-US" altLang="zh-CN" dirty="0"/>
              <a:t>try-catch-finally</a:t>
            </a:r>
            <a:r>
              <a:rPr lang="zh-CN" altLang="en-US" dirty="0"/>
              <a:t>结构对异常的捕捉和处理方式与</a:t>
            </a:r>
            <a:r>
              <a:rPr lang="en-US" altLang="zh-CN" dirty="0"/>
              <a:t>try-catch</a:t>
            </a:r>
            <a:r>
              <a:rPr lang="zh-CN" altLang="en-US" dirty="0"/>
              <a:t>结构相同，区别在于，不管程序在执行过程中是否发生异常，</a:t>
            </a:r>
            <a:r>
              <a:rPr lang="en-US" altLang="zh-CN" dirty="0"/>
              <a:t>finally</a:t>
            </a:r>
            <a:r>
              <a:rPr lang="zh-CN" altLang="en-US" dirty="0"/>
              <a:t>语句块总是被执行，即使</a:t>
            </a:r>
            <a:r>
              <a:rPr lang="en-US" altLang="zh-CN" dirty="0"/>
              <a:t>try</a:t>
            </a:r>
            <a:r>
              <a:rPr lang="zh-CN" altLang="en-US" dirty="0"/>
              <a:t>块中出现了</a:t>
            </a:r>
            <a:r>
              <a:rPr lang="en-US" altLang="zh-CN" dirty="0"/>
              <a:t>return</a:t>
            </a:r>
            <a:r>
              <a:rPr lang="zh-CN" altLang="en-US" dirty="0"/>
              <a:t>、</a:t>
            </a:r>
            <a:r>
              <a:rPr lang="en-US" altLang="zh-CN" dirty="0"/>
              <a:t>continue</a:t>
            </a:r>
            <a:r>
              <a:rPr lang="zh-CN" altLang="en-US" dirty="0"/>
              <a:t>、</a:t>
            </a:r>
            <a:r>
              <a:rPr lang="en-US" altLang="zh-CN" dirty="0"/>
              <a:t>break</a:t>
            </a:r>
            <a:r>
              <a:rPr lang="zh-CN" altLang="en-US" dirty="0"/>
              <a:t>等转移语句，</a:t>
            </a:r>
            <a:r>
              <a:rPr lang="en-US" altLang="zh-CN" dirty="0"/>
              <a:t>finally</a:t>
            </a:r>
            <a:r>
              <a:rPr lang="zh-CN" altLang="en-US" dirty="0"/>
              <a:t>语句块也会被执行。 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1187450" y="4700588"/>
            <a:ext cx="763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3</a:t>
            </a:r>
            <a:r>
              <a:rPr lang="en-US" altLang="en-US" sz="2400"/>
              <a:t>. try-finally结构</a:t>
            </a:r>
            <a:endParaRPr lang="zh-CN" altLang="en-US" sz="2400"/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1190625" y="5229225"/>
            <a:ext cx="7634288" cy="127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finally</a:t>
            </a:r>
            <a:r>
              <a:rPr lang="zh-CN" altLang="en-US"/>
              <a:t>语句块也可以直接跟在</a:t>
            </a:r>
            <a:r>
              <a:rPr lang="en-US" altLang="zh-CN"/>
              <a:t>try</a:t>
            </a:r>
            <a:r>
              <a:rPr lang="zh-CN" altLang="en-US"/>
              <a:t>语句块之后，两者之间不包括</a:t>
            </a:r>
            <a:r>
              <a:rPr lang="en-US" altLang="zh-CN"/>
              <a:t>catch</a:t>
            </a:r>
            <a:r>
              <a:rPr lang="zh-CN" altLang="en-US"/>
              <a:t>块，这就是</a:t>
            </a:r>
            <a:r>
              <a:rPr lang="en-US" altLang="zh-CN"/>
              <a:t>try-finally</a:t>
            </a:r>
            <a:r>
              <a:rPr lang="zh-CN" altLang="en-US"/>
              <a:t>结构。</a:t>
            </a:r>
          </a:p>
          <a:p>
            <a:pPr>
              <a:spcBef>
                <a:spcPct val="30000"/>
              </a:spcBef>
            </a:pPr>
            <a:r>
              <a:rPr lang="en-US" altLang="zh-CN"/>
              <a:t>try-finally</a:t>
            </a:r>
            <a:r>
              <a:rPr lang="zh-CN" altLang="en-US"/>
              <a:t>结构只捕捉而不处理异常，如果</a:t>
            </a:r>
            <a:r>
              <a:rPr lang="en-US" altLang="zh-CN"/>
              <a:t>try</a:t>
            </a:r>
            <a:r>
              <a:rPr lang="zh-CN" altLang="en-US"/>
              <a:t>语句块的执行过程中引发了异常，不进行处理，但仍执行</a:t>
            </a:r>
            <a:r>
              <a:rPr lang="en-US" altLang="zh-CN"/>
              <a:t>finally</a:t>
            </a:r>
            <a:r>
              <a:rPr lang="zh-CN" altLang="en-US"/>
              <a:t>语句块中的代码。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.3 </a:t>
            </a:r>
            <a:r>
              <a:rPr lang="zh-CN" altLang="en-US" dirty="0"/>
              <a:t>异常处理 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318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altLang="zh-CN" dirty="0">
                <a:ea typeface="宋体" pitchFamily="2" charset="-122"/>
              </a:rPr>
              <a:t>4</a:t>
            </a:r>
            <a:r>
              <a:rPr lang="zh-CN" altLang="zh-CN" dirty="0" smtClean="0">
                <a:ea typeface="宋体" pitchFamily="2" charset="-122"/>
              </a:rPr>
              <a:t>.</a:t>
            </a:r>
            <a:r>
              <a:rPr lang="zh-CN" altLang="zh-CN" dirty="0">
                <a:ea typeface="宋体" pitchFamily="2" charset="-122"/>
              </a:rPr>
              <a:t>3.3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引发异常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187450" y="1819275"/>
            <a:ext cx="76327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000" dirty="0"/>
              <a:t>在</a:t>
            </a:r>
            <a:r>
              <a:rPr lang="en-US" altLang="zh-CN" sz="2000" dirty="0"/>
              <a:t>C#</a:t>
            </a:r>
            <a:r>
              <a:rPr lang="zh-CN" altLang="en-US" sz="2000" dirty="0"/>
              <a:t>中，也可以使用</a:t>
            </a:r>
            <a:r>
              <a:rPr lang="en-US" altLang="zh-CN" sz="2000" dirty="0"/>
              <a:t>throw</a:t>
            </a:r>
            <a:r>
              <a:rPr lang="zh-CN" altLang="en-US" sz="2000" dirty="0"/>
              <a:t>关键字显式地抛出异常，格式如下：</a:t>
            </a:r>
          </a:p>
          <a:p>
            <a:pPr>
              <a:spcBef>
                <a:spcPct val="30000"/>
              </a:spcBef>
            </a:pPr>
            <a:r>
              <a:rPr lang="en-US" altLang="zh-CN" sz="2000" dirty="0">
                <a:solidFill>
                  <a:srgbClr val="CC6600"/>
                </a:solidFill>
              </a:rPr>
              <a:t>throw [</a:t>
            </a:r>
            <a:r>
              <a:rPr lang="zh-CN" altLang="en-US" sz="2000" dirty="0">
                <a:solidFill>
                  <a:srgbClr val="CC6600"/>
                </a:solidFill>
              </a:rPr>
              <a:t>异常对象</a:t>
            </a:r>
            <a:r>
              <a:rPr lang="en-US" altLang="zh-CN" sz="2000" dirty="0">
                <a:solidFill>
                  <a:srgbClr val="CC6600"/>
                </a:solidFill>
              </a:rPr>
              <a:t>]</a:t>
            </a:r>
          </a:p>
          <a:p>
            <a:pPr>
              <a:spcBef>
                <a:spcPct val="30000"/>
              </a:spcBef>
            </a:pPr>
            <a:r>
              <a:rPr lang="zh-CN" altLang="en-US" sz="2000" dirty="0"/>
              <a:t>例如：</a:t>
            </a:r>
          </a:p>
        </p:txBody>
      </p:sp>
      <p:pic>
        <p:nvPicPr>
          <p:cNvPr id="11367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3078163"/>
            <a:ext cx="4981575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.1 </a:t>
            </a:r>
            <a:r>
              <a:rPr lang="zh-CN" altLang="en-US" dirty="0"/>
              <a:t>程序错误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318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altLang="en-US">
                <a:ea typeface="宋体" pitchFamily="2" charset="-122"/>
              </a:rPr>
              <a:t>1. 语法错误</a:t>
            </a:r>
            <a:endParaRPr lang="zh-CN" altLang="en-US">
              <a:solidFill>
                <a:srgbClr val="CC6600"/>
              </a:solidFill>
              <a:ea typeface="宋体" pitchFamily="2" charset="-122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239838" y="1725613"/>
            <a:ext cx="7561262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语法错误是指在代码编写时出现的错误，是所有错误中最容易发现和解决的一类错误。语法错误通常是发生在编程人员对</a:t>
            </a:r>
            <a:r>
              <a:rPr lang="en-US" altLang="zh-CN"/>
              <a:t>C#</a:t>
            </a:r>
            <a:r>
              <a:rPr lang="zh-CN" altLang="en-US"/>
              <a:t>语言本身不熟悉，在程序设计过程中出现不符合语法规则的程序代码，如关键字拼写错误、漏写标点、括号不匹配等。 </a:t>
            </a:r>
          </a:p>
          <a:p>
            <a:r>
              <a:rPr lang="zh-CN" altLang="en-US"/>
              <a:t>在代码编辑器中，每输入一条语句，</a:t>
            </a:r>
            <a:r>
              <a:rPr lang="en-US" altLang="zh-CN"/>
              <a:t>VS 2010</a:t>
            </a:r>
            <a:r>
              <a:rPr lang="zh-CN" altLang="en-US"/>
              <a:t>编辑器都能够自动指出语法错误，并用波浪线在错误代码的下方标记出来，当鼠标指针移到带波浪线的错误代码上时，指针附近就会出现一条简短的错误描述提示。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798888"/>
            <a:ext cx="4624387" cy="292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6011863" y="3960813"/>
            <a:ext cx="3024187" cy="256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错误列表窗口中包含错误描述、发生错误的文件以及错误所在的位置等。在错误列表中双击对应的条目，插入点将精确定位到发生错误的文件中相应的错误代码上，然后就可以修改代码了。修改完并把光标从修改行移开后，错误列表窗口将会更新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6.1 </a:t>
            </a:r>
            <a:r>
              <a:rPr lang="zh-CN" altLang="en-US"/>
              <a:t>程序错误 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318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altLang="zh-CN">
                <a:ea typeface="宋体" pitchFamily="2" charset="-122"/>
              </a:rPr>
              <a:t>2. </a:t>
            </a:r>
            <a:r>
              <a:rPr lang="zh-CN" altLang="en-US">
                <a:ea typeface="宋体" pitchFamily="2" charset="-122"/>
              </a:rPr>
              <a:t>运行时错误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1239838" y="1725613"/>
            <a:ext cx="756126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运行时错误是指在应用程序运行时产生的错误。这种错误通常涉及那些看起来没有语法错误却不能运行的代码，多数可以通过重新编写和编译代码解决。运行时错误是编译器无法检查出来的，通常需要对相关的代码进行人工检查并改正。 </a:t>
            </a:r>
          </a:p>
        </p:txBody>
      </p:sp>
      <p:pic>
        <p:nvPicPr>
          <p:cNvPr id="1044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88" y="2892425"/>
            <a:ext cx="5024437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6.1 </a:t>
            </a:r>
            <a:r>
              <a:rPr lang="zh-CN" altLang="en-US"/>
              <a:t>程序错误 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318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altLang="zh-CN">
                <a:ea typeface="宋体" pitchFamily="2" charset="-122"/>
              </a:rPr>
              <a:t>3. </a:t>
            </a:r>
            <a:r>
              <a:rPr lang="zh-CN" altLang="en-US">
                <a:ea typeface="宋体" pitchFamily="2" charset="-122"/>
              </a:rPr>
              <a:t>逻辑错误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1239838" y="1725613"/>
            <a:ext cx="756126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逻辑错误是指应用程序运行结果与预期结果不同。如果产生这种错误，程序运行时不会发生中断，而是一直执行到最后，但执行结果是错误的。逻辑错误常常是由于算法本身的错误造成的，也是最难修改的一种错误，因为发生的位置不明确。 </a:t>
            </a:r>
          </a:p>
        </p:txBody>
      </p:sp>
      <p:pic>
        <p:nvPicPr>
          <p:cNvPr id="1054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068638"/>
            <a:ext cx="355282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357563"/>
            <a:ext cx="268605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5219700" y="2997200"/>
            <a:ext cx="1296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运行结果：</a:t>
            </a:r>
          </a:p>
        </p:txBody>
      </p:sp>
      <p:sp>
        <p:nvSpPr>
          <p:cNvPr id="105481" name="Text Box 9"/>
          <p:cNvSpPr txBox="1">
            <a:spLocks noChangeArrowheads="1"/>
          </p:cNvSpPr>
          <p:nvPr/>
        </p:nvSpPr>
        <p:spPr bwMode="auto">
          <a:xfrm>
            <a:off x="5219700" y="4437063"/>
            <a:ext cx="34559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循环条件应该是</a:t>
            </a:r>
            <a:r>
              <a:rPr lang="en-US" altLang="zh-CN"/>
              <a:t>i&lt;100</a:t>
            </a:r>
            <a:r>
              <a:rPr lang="zh-CN" altLang="en-US"/>
              <a:t>，而不是</a:t>
            </a:r>
            <a:r>
              <a:rPr lang="en-US" altLang="zh-CN"/>
              <a:t>i&lt;=100</a:t>
            </a:r>
            <a:r>
              <a:rPr lang="zh-CN" altLang="en-US"/>
              <a:t>，因此执行结果多了</a:t>
            </a:r>
            <a:r>
              <a:rPr lang="en-US" altLang="zh-CN"/>
              <a:t>101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.2 </a:t>
            </a:r>
            <a:r>
              <a:rPr lang="zh-CN" altLang="en-US" dirty="0"/>
              <a:t>程序调试 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318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altLang="zh-CN">
                <a:ea typeface="宋体" pitchFamily="2" charset="-122"/>
              </a:rPr>
              <a:t>1. VS.NET</a:t>
            </a:r>
            <a:r>
              <a:rPr lang="zh-CN" altLang="en-US">
                <a:ea typeface="宋体" pitchFamily="2" charset="-122"/>
              </a:rPr>
              <a:t>的工作模式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1239838" y="1819275"/>
            <a:ext cx="7561262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20000"/>
              </a:spcAft>
            </a:pPr>
            <a:r>
              <a:rPr lang="en-US" altLang="zh-CN" sz="2000"/>
              <a:t>⑴ </a:t>
            </a:r>
            <a:r>
              <a:rPr lang="zh-CN" altLang="en-US" sz="2000"/>
              <a:t>设计模式</a:t>
            </a:r>
          </a:p>
          <a:p>
            <a:r>
              <a:rPr lang="zh-CN" altLang="en-US"/>
              <a:t>新建或打开应用程序，自动进入设计模式，此时可以进行应用程序的界面设计和代码编写工作。</a:t>
            </a:r>
          </a:p>
          <a:p>
            <a:pPr>
              <a:spcBef>
                <a:spcPct val="20000"/>
              </a:spcBef>
              <a:spcAft>
                <a:spcPct val="20000"/>
              </a:spcAft>
            </a:pPr>
            <a:r>
              <a:rPr lang="zh-CN" altLang="en-US" sz="2000"/>
              <a:t>⑵ 运行模式</a:t>
            </a:r>
          </a:p>
          <a:p>
            <a:r>
              <a:rPr lang="zh-CN" altLang="en-US"/>
              <a:t>应用程序设计完成之后，按</a:t>
            </a:r>
            <a:r>
              <a:rPr lang="en-US" altLang="zh-CN"/>
              <a:t>F5</a:t>
            </a:r>
            <a:r>
              <a:rPr lang="zh-CN" altLang="en-US"/>
              <a:t>键，或单击标准工具栏中的“启动调试”按钮，系统就进入了运行模式。此时，标题栏上显示“正在运行”字样。程序处于运行模式时，编程人员可以与程序交互，可以查阅程序代码，但不能修改代码。选择“调试</a:t>
            </a:r>
            <a:r>
              <a:rPr lang="en-US" altLang="zh-CN"/>
              <a:t>|</a:t>
            </a:r>
            <a:r>
              <a:rPr lang="zh-CN" altLang="en-US"/>
              <a:t>停止调试”菜单命令，或单击标准工具栏中的“停止调试”按钮可以终止程序运行。</a:t>
            </a:r>
          </a:p>
          <a:p>
            <a:pPr>
              <a:spcBef>
                <a:spcPct val="20000"/>
              </a:spcBef>
              <a:spcAft>
                <a:spcPct val="20000"/>
              </a:spcAft>
            </a:pPr>
            <a:r>
              <a:rPr lang="zh-CN" altLang="en-US" sz="2000"/>
              <a:t>⑶ 调试模式</a:t>
            </a:r>
          </a:p>
          <a:p>
            <a:r>
              <a:rPr lang="zh-CN" altLang="en-US"/>
              <a:t>如果系统运行时出现错误，将自动进入调试模式。当系统处于运行模式时，单击标准工具栏上的“全部中断”按钮，或选择“调试</a:t>
            </a:r>
            <a:r>
              <a:rPr lang="en-US" altLang="zh-CN"/>
              <a:t>|</a:t>
            </a:r>
            <a:r>
              <a:rPr lang="zh-CN" altLang="en-US"/>
              <a:t>全部中断”命令，都将暂停程序的运行，进入调试模式。此时，标题栏上显示“正在调试”字样。程序处于调试模式时，编程人员可以检查程序代码，也可以修改代码。检查或修改结束后，单击“继续”按钮，将从中断处继续执行程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.2 </a:t>
            </a:r>
            <a:r>
              <a:rPr lang="zh-CN" altLang="en-US" dirty="0"/>
              <a:t>程序调试 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318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altLang="zh-CN">
                <a:ea typeface="宋体" pitchFamily="2" charset="-122"/>
              </a:rPr>
              <a:t>2. </a:t>
            </a:r>
            <a:r>
              <a:rPr lang="zh-CN" altLang="en-US">
                <a:ea typeface="宋体" pitchFamily="2" charset="-122"/>
              </a:rPr>
              <a:t>调试工具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239838" y="1819275"/>
            <a:ext cx="7561262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40000"/>
              </a:spcAft>
            </a:pPr>
            <a:r>
              <a:rPr lang="en-US" altLang="zh-CN" sz="2000"/>
              <a:t>⑴ </a:t>
            </a:r>
            <a:r>
              <a:rPr lang="zh-CN" altLang="en-US" sz="2000"/>
              <a:t>调试工具栏</a:t>
            </a:r>
            <a:r>
              <a:rPr lang="zh-CN" altLang="en-US"/>
              <a:t> </a:t>
            </a:r>
          </a:p>
          <a:p>
            <a:r>
              <a:rPr lang="zh-CN" altLang="en-US"/>
              <a:t>选择“视图</a:t>
            </a:r>
            <a:r>
              <a:rPr lang="en-US" altLang="zh-CN"/>
              <a:t>|</a:t>
            </a:r>
            <a:r>
              <a:rPr lang="zh-CN" altLang="en-US"/>
              <a:t>工具栏</a:t>
            </a:r>
            <a:r>
              <a:rPr lang="en-US" altLang="zh-CN"/>
              <a:t>|</a:t>
            </a:r>
            <a:r>
              <a:rPr lang="zh-CN" altLang="en-US"/>
              <a:t>调试”菜单命令，打开调试工具栏。</a:t>
            </a:r>
          </a:p>
        </p:txBody>
      </p:sp>
      <p:pic>
        <p:nvPicPr>
          <p:cNvPr id="1075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708275"/>
            <a:ext cx="421957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437063"/>
            <a:ext cx="61341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1239838" y="3960813"/>
            <a:ext cx="3548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20000"/>
              </a:spcAft>
            </a:pPr>
            <a:r>
              <a:rPr lang="zh-CN" altLang="en-US"/>
              <a:t>常用按钮的功能 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.2 </a:t>
            </a:r>
            <a:r>
              <a:rPr lang="zh-CN" altLang="en-US" dirty="0"/>
              <a:t>程序调试 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318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altLang="zh-CN">
                <a:ea typeface="宋体" pitchFamily="2" charset="-122"/>
              </a:rPr>
              <a:t>2. </a:t>
            </a:r>
            <a:r>
              <a:rPr lang="zh-CN" altLang="en-US">
                <a:ea typeface="宋体" pitchFamily="2" charset="-122"/>
              </a:rPr>
              <a:t>调试工具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1187450" y="1819275"/>
            <a:ext cx="7561263" cy="106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40000"/>
              </a:spcAft>
            </a:pPr>
            <a:r>
              <a:rPr lang="en-US" altLang="zh-CN" sz="2000"/>
              <a:t>⑵ </a:t>
            </a:r>
            <a:r>
              <a:rPr lang="zh-CN" altLang="en-US" sz="2000"/>
              <a:t>调试窗口</a:t>
            </a:r>
            <a:r>
              <a:rPr lang="zh-CN" altLang="en-US"/>
              <a:t> </a:t>
            </a:r>
          </a:p>
          <a:p>
            <a:r>
              <a:rPr lang="en-US" altLang="zh-CN"/>
              <a:t>VS 2010</a:t>
            </a:r>
            <a:r>
              <a:rPr lang="zh-CN" altLang="en-US"/>
              <a:t>中提供了多种监视手段，其中最简单的方法是在调试过程中，将鼠标指针停留在待查看的变量上，其信息将显示在变量的下方 。</a:t>
            </a:r>
          </a:p>
        </p:txBody>
      </p:sp>
      <p:pic>
        <p:nvPicPr>
          <p:cNvPr id="10855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903538"/>
            <a:ext cx="322897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1239838" y="5280025"/>
            <a:ext cx="3548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20000"/>
              </a:spcAft>
            </a:pPr>
            <a:r>
              <a:rPr lang="zh-CN" altLang="en-US"/>
              <a:t>监视窗口 ：</a:t>
            </a:r>
          </a:p>
        </p:txBody>
      </p:sp>
      <p:pic>
        <p:nvPicPr>
          <p:cNvPr id="1085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5640388"/>
            <a:ext cx="3228975" cy="95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58" name="Text Box 14"/>
          <p:cNvSpPr txBox="1">
            <a:spLocks noChangeArrowheads="1"/>
          </p:cNvSpPr>
          <p:nvPr/>
        </p:nvSpPr>
        <p:spPr bwMode="auto">
          <a:xfrm>
            <a:off x="4816475" y="2997200"/>
            <a:ext cx="3548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20000"/>
              </a:spcAft>
            </a:pPr>
            <a:r>
              <a:rPr lang="zh-CN" altLang="en-US"/>
              <a:t>局部变量窗口 ：</a:t>
            </a:r>
          </a:p>
        </p:txBody>
      </p:sp>
      <p:pic>
        <p:nvPicPr>
          <p:cNvPr id="108559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394075"/>
            <a:ext cx="3965575" cy="320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.2 </a:t>
            </a:r>
            <a:r>
              <a:rPr lang="zh-CN" altLang="en-US" dirty="0"/>
              <a:t>程序调试 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318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altLang="zh-CN">
                <a:ea typeface="宋体" pitchFamily="2" charset="-122"/>
              </a:rPr>
              <a:t>3. </a:t>
            </a:r>
            <a:r>
              <a:rPr lang="zh-CN" altLang="en-US">
                <a:ea typeface="宋体" pitchFamily="2" charset="-122"/>
              </a:rPr>
              <a:t>设置断点</a:t>
            </a: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1187450" y="1819275"/>
            <a:ext cx="76327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/>
              <a:t>断点是一个标志，它通知调试器在标志的位置暂时将程序挂起，使程序进入调试模式。与单步执行不同的是，它可以让程序一直执行，直到遇到断点时开始调试，这样可以加速调试过程。</a:t>
            </a:r>
          </a:p>
          <a:p>
            <a:pPr>
              <a:spcBef>
                <a:spcPct val="50000"/>
              </a:spcBef>
              <a:spcAft>
                <a:spcPct val="20000"/>
              </a:spcAft>
            </a:pPr>
            <a:r>
              <a:rPr lang="zh-CN" altLang="en-US" sz="2000"/>
              <a:t>同一程序，可以设置多处断点，常用的设置方法有以下</a:t>
            </a:r>
            <a:r>
              <a:rPr lang="en-US" altLang="zh-CN" sz="2000"/>
              <a:t>3</a:t>
            </a:r>
            <a:r>
              <a:rPr lang="zh-CN" altLang="en-US" sz="2000"/>
              <a:t>种：</a:t>
            </a:r>
          </a:p>
          <a:p>
            <a:r>
              <a:rPr lang="zh-CN" altLang="en-US" sz="2000"/>
              <a:t>⑴ 单击代码编辑器左侧的灰色部分，即可在当前行设置一个断点。断点以红色圆点表示，且该行代码高亮度显示，再次单击该断点，则删除断点。</a:t>
            </a:r>
          </a:p>
          <a:p>
            <a:r>
              <a:rPr lang="zh-CN" altLang="en-US" sz="2000"/>
              <a:t>⑵ 将光标指向要设置断点的代码行，右击，从弹出的快捷菜单中选择“断点</a:t>
            </a:r>
            <a:r>
              <a:rPr lang="en-US" altLang="zh-CN" sz="2000"/>
              <a:t>|</a:t>
            </a:r>
            <a:r>
              <a:rPr lang="zh-CN" altLang="en-US" sz="2000"/>
              <a:t>插入断点”命令。</a:t>
            </a:r>
          </a:p>
          <a:p>
            <a:r>
              <a:rPr lang="zh-CN" altLang="en-US" sz="2000"/>
              <a:t>⑶ 将光标指向要设置断点的代码行，按</a:t>
            </a:r>
            <a:r>
              <a:rPr lang="en-US" altLang="zh-CN" sz="2000"/>
              <a:t>F9</a:t>
            </a:r>
            <a:r>
              <a:rPr lang="zh-CN" altLang="en-US" sz="2000"/>
              <a:t>键便可在当前行设置一个断点，再次按</a:t>
            </a:r>
            <a:r>
              <a:rPr lang="en-US" altLang="zh-CN" sz="2000"/>
              <a:t>F9</a:t>
            </a:r>
            <a:r>
              <a:rPr lang="zh-CN" altLang="en-US" sz="2000"/>
              <a:t>键可删除断点。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.3 </a:t>
            </a:r>
            <a:r>
              <a:rPr lang="zh-CN" altLang="en-US" dirty="0"/>
              <a:t>异常处理 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318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altLang="zh-CN" dirty="0">
                <a:ea typeface="宋体" pitchFamily="2" charset="-122"/>
              </a:rPr>
              <a:t>4</a:t>
            </a:r>
            <a:r>
              <a:rPr lang="en-US" altLang="zh-CN" dirty="0" smtClean="0">
                <a:ea typeface="宋体" pitchFamily="2" charset="-122"/>
              </a:rPr>
              <a:t>.3.1 </a:t>
            </a:r>
            <a:r>
              <a:rPr lang="zh-CN" altLang="en-US" dirty="0">
                <a:ea typeface="宋体" pitchFamily="2" charset="-122"/>
              </a:rPr>
              <a:t>异常类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1187450" y="1819275"/>
            <a:ext cx="76327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.NET</a:t>
            </a:r>
            <a:r>
              <a:rPr lang="zh-CN" altLang="en-US"/>
              <a:t>框架类库中预定义了大量的异常类，每个异常类代表了一种异常错误。</a:t>
            </a:r>
            <a:r>
              <a:rPr lang="en-US" altLang="zh-CN"/>
              <a:t>Exception</a:t>
            </a:r>
            <a:r>
              <a:rPr lang="zh-CN" altLang="en-US"/>
              <a:t>是所有异常类的基类，位于</a:t>
            </a:r>
            <a:r>
              <a:rPr lang="en-US" altLang="zh-CN"/>
              <a:t>System </a:t>
            </a:r>
            <a:r>
              <a:rPr lang="zh-CN" altLang="en-US"/>
              <a:t>命名空间。</a:t>
            </a:r>
          </a:p>
          <a:p>
            <a:r>
              <a:rPr lang="en-US" altLang="zh-CN"/>
              <a:t>Exception</a:t>
            </a:r>
            <a:r>
              <a:rPr lang="zh-CN" altLang="en-US"/>
              <a:t>的属性 ： </a:t>
            </a:r>
          </a:p>
        </p:txBody>
      </p:sp>
      <p:pic>
        <p:nvPicPr>
          <p:cNvPr id="1105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489200"/>
            <a:ext cx="51054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5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638675"/>
            <a:ext cx="59912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1187450" y="4005263"/>
            <a:ext cx="7956550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SystemException</a:t>
            </a:r>
            <a:r>
              <a:rPr lang="zh-CN" altLang="en-US"/>
              <a:t>和</a:t>
            </a:r>
            <a:r>
              <a:rPr lang="en-US" altLang="zh-CN"/>
              <a:t>ApplicationException</a:t>
            </a:r>
            <a:r>
              <a:rPr lang="zh-CN" altLang="en-US"/>
              <a:t>是直接继承自</a:t>
            </a:r>
            <a:r>
              <a:rPr lang="en-US" altLang="zh-CN"/>
              <a:t>Exception</a:t>
            </a:r>
            <a:r>
              <a:rPr lang="zh-CN" altLang="en-US"/>
              <a:t>的异常类型。</a:t>
            </a:r>
          </a:p>
          <a:p>
            <a:pPr>
              <a:spcBef>
                <a:spcPct val="10000"/>
              </a:spcBef>
            </a:pPr>
            <a:r>
              <a:rPr lang="zh-CN" altLang="en-US"/>
              <a:t>常用的系统异常类 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01_1">
  <a:themeElements>
    <a:clrScheme name="ms01_1 1">
      <a:dk1>
        <a:srgbClr val="1D528D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ms01_1">
      <a:majorFont>
        <a:latin typeface="Arial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01136802</Template>
  <TotalTime>268</TotalTime>
  <Words>1327</Words>
  <Application>Microsoft Office PowerPoint</Application>
  <PresentationFormat>全屏显示(4:3)</PresentationFormat>
  <Paragraphs>65</Paragraphs>
  <Slides>12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ms01_1</vt:lpstr>
      <vt:lpstr>Image</vt:lpstr>
      <vt:lpstr>C#程序设计教程</vt:lpstr>
      <vt:lpstr>4.1 程序错误 </vt:lpstr>
      <vt:lpstr>6.1 程序错误 </vt:lpstr>
      <vt:lpstr>6.1 程序错误 </vt:lpstr>
      <vt:lpstr>4.2 程序调试 </vt:lpstr>
      <vt:lpstr>4.2 程序调试 </vt:lpstr>
      <vt:lpstr>4.2 程序调试 </vt:lpstr>
      <vt:lpstr>4.2 程序调试 </vt:lpstr>
      <vt:lpstr>4.3 异常处理 </vt:lpstr>
      <vt:lpstr>4.3 异常处理 </vt:lpstr>
      <vt:lpstr>4.3 异常处理 </vt:lpstr>
      <vt:lpstr>4.3 异常处理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C#程序设计教程</dc:title>
  <dc:creator>HOME</dc:creator>
  <cp:lastModifiedBy>jszx</cp:lastModifiedBy>
  <cp:revision>16</cp:revision>
  <dcterms:created xsi:type="dcterms:W3CDTF">2013-08-30T08:54:01Z</dcterms:created>
  <dcterms:modified xsi:type="dcterms:W3CDTF">2017-05-08T02:32:33Z</dcterms:modified>
</cp:coreProperties>
</file>