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283" r:id="rId3"/>
    <p:sldId id="293" r:id="rId4"/>
    <p:sldId id="294" r:id="rId5"/>
    <p:sldId id="259" r:id="rId6"/>
    <p:sldId id="260" r:id="rId7"/>
    <p:sldId id="261" r:id="rId8"/>
    <p:sldId id="262" r:id="rId9"/>
    <p:sldId id="263" r:id="rId10"/>
    <p:sldId id="284" r:id="rId11"/>
    <p:sldId id="286" r:id="rId12"/>
    <p:sldId id="265" r:id="rId13"/>
    <p:sldId id="270" r:id="rId14"/>
    <p:sldId id="271" r:id="rId15"/>
    <p:sldId id="288" r:id="rId16"/>
    <p:sldId id="289" r:id="rId17"/>
    <p:sldId id="290" r:id="rId18"/>
    <p:sldId id="291" r:id="rId19"/>
    <p:sldId id="292" r:id="rId20"/>
    <p:sldId id="273" r:id="rId21"/>
    <p:sldId id="274" r:id="rId22"/>
    <p:sldId id="269" r:id="rId23"/>
    <p:sldId id="276" r:id="rId24"/>
    <p:sldId id="295" r:id="rId25"/>
    <p:sldId id="296" r:id="rId26"/>
    <p:sldId id="297" r:id="rId27"/>
    <p:sldId id="298" r:id="rId28"/>
    <p:sldId id="299"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3399FF"/>
    <a:srgbClr val="6666FF"/>
    <a:srgbClr val="00A1DA"/>
    <a:srgbClr val="63BBE7"/>
    <a:srgbClr val="FF0000"/>
    <a:srgbClr val="CC0000"/>
    <a:srgbClr val="B9D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2" autoAdjust="0"/>
    <p:restoredTop sz="94073" autoAdjust="0"/>
  </p:normalViewPr>
  <p:slideViewPr>
    <p:cSldViewPr>
      <p:cViewPr>
        <p:scale>
          <a:sx n="68" d="100"/>
          <a:sy n="68" d="100"/>
        </p:scale>
        <p:origin x="-1644" y="-43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1600200" y="0"/>
            <a:ext cx="716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 name="Rectangle 8"/>
          <p:cNvSpPr>
            <a:spLocks noChangeArrowheads="1"/>
          </p:cNvSpPr>
          <p:nvPr/>
        </p:nvSpPr>
        <p:spPr bwMode="ltGray">
          <a:xfrm>
            <a:off x="5895975" y="0"/>
            <a:ext cx="3248025" cy="278130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nvGrpSpPr>
          <p:cNvPr id="6" name="Group 9"/>
          <p:cNvGrpSpPr>
            <a:grpSpLocks/>
          </p:cNvGrpSpPr>
          <p:nvPr/>
        </p:nvGrpSpPr>
        <p:grpSpPr bwMode="auto">
          <a:xfrm>
            <a:off x="19050" y="2330450"/>
            <a:ext cx="9115425" cy="358775"/>
            <a:chOff x="3827" y="1468"/>
            <a:chExt cx="1927" cy="226"/>
          </a:xfrm>
        </p:grpSpPr>
        <p:sp>
          <p:nvSpPr>
            <p:cNvPr id="7" name="Line 10"/>
            <p:cNvSpPr>
              <a:spLocks noChangeShapeType="1"/>
            </p:cNvSpPr>
            <p:nvPr/>
          </p:nvSpPr>
          <p:spPr bwMode="white">
            <a:xfrm>
              <a:off x="3827" y="1468"/>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11"/>
            <p:cNvSpPr>
              <a:spLocks noChangeShapeType="1"/>
            </p:cNvSpPr>
            <p:nvPr/>
          </p:nvSpPr>
          <p:spPr bwMode="white">
            <a:xfrm>
              <a:off x="3827" y="1540"/>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12"/>
            <p:cNvSpPr>
              <a:spLocks noChangeShapeType="1"/>
            </p:cNvSpPr>
            <p:nvPr/>
          </p:nvSpPr>
          <p:spPr bwMode="white">
            <a:xfrm>
              <a:off x="3827" y="1616"/>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3"/>
            <p:cNvSpPr>
              <a:spLocks noChangeShapeType="1"/>
            </p:cNvSpPr>
            <p:nvPr/>
          </p:nvSpPr>
          <p:spPr bwMode="white">
            <a:xfrm>
              <a:off x="3827" y="1694"/>
              <a:ext cx="1927" cy="0"/>
            </a:xfrm>
            <a:prstGeom prst="line">
              <a:avLst/>
            </a:prstGeom>
            <a:noFill/>
            <a:ln w="1905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88766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5"/>
          <p:cNvSpPr>
            <a:spLocks noChangeArrowheads="1"/>
          </p:cNvSpPr>
          <p:nvPr/>
        </p:nvSpPr>
        <p:spPr bwMode="black">
          <a:xfrm>
            <a:off x="0" y="2787650"/>
            <a:ext cx="9144000" cy="71438"/>
          </a:xfrm>
          <a:prstGeom prst="rect">
            <a:avLst/>
          </a:prstGeom>
          <a:solidFill>
            <a:schemeClr val="tx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3" name="Rectangle 16"/>
          <p:cNvSpPr>
            <a:spLocks noChangeArrowheads="1"/>
          </p:cNvSpPr>
          <p:nvPr/>
        </p:nvSpPr>
        <p:spPr bwMode="gray">
          <a:xfrm>
            <a:off x="2895600" y="2819400"/>
            <a:ext cx="6248400" cy="6858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pic>
        <p:nvPicPr>
          <p:cNvPr id="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488" y="0"/>
            <a:ext cx="3011487"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Grp="1" noChangeArrowheads="1"/>
          </p:cNvSpPr>
          <p:nvPr>
            <p:ph type="subTitle" idx="1"/>
          </p:nvPr>
        </p:nvSpPr>
        <p:spPr bwMode="grayWhite">
          <a:xfrm>
            <a:off x="2895600" y="4038600"/>
            <a:ext cx="6019800" cy="457200"/>
          </a:xfrm>
          <a:solidFill>
            <a:schemeClr val="tx1"/>
          </a:solidFill>
        </p:spPr>
        <p:txBody>
          <a:bodyPr/>
          <a:lstStyle>
            <a:lvl1pPr marL="0" indent="0">
              <a:buFont typeface="Wingdings" pitchFamily="2" charset="2"/>
              <a:buNone/>
              <a:defRPr sz="2400">
                <a:solidFill>
                  <a:schemeClr val="accent1"/>
                </a:solidFill>
              </a:defRPr>
            </a:lvl1pPr>
          </a:lstStyle>
          <a:p>
            <a:pPr lvl="0"/>
            <a:r>
              <a:rPr lang="zh-CN" altLang="en-US" noProof="0" smtClean="0"/>
              <a:t>单击此处编辑母版副标题样式</a:t>
            </a:r>
          </a:p>
        </p:txBody>
      </p:sp>
      <p:sp>
        <p:nvSpPr>
          <p:cNvPr id="12305" name="Rectangle 17"/>
          <p:cNvSpPr>
            <a:spLocks noGrp="1" noChangeArrowheads="1"/>
          </p:cNvSpPr>
          <p:nvPr>
            <p:ph type="ctrTitle"/>
          </p:nvPr>
        </p:nvSpPr>
        <p:spPr bwMode="ltGray">
          <a:xfrm>
            <a:off x="3124200" y="2819400"/>
            <a:ext cx="5791200" cy="685800"/>
          </a:xfrm>
          <a:extLst>
            <a:ext uri="{AF507438-7753-43E0-B8FC-AC1667EBCBE1}">
              <a14:hiddenEffects xmlns:a14="http://schemas.microsoft.com/office/drawing/2010/main">
                <a:effectLst>
                  <a:outerShdw dist="53882" dir="2700000" algn="ctr" rotWithShape="0">
                    <a:srgbClr val="000000"/>
                  </a:outerShdw>
                </a:effectLst>
              </a14:hiddenEffects>
            </a:ext>
          </a:extLst>
        </p:spPr>
        <p:txBody>
          <a:bodyPr/>
          <a:lstStyle>
            <a:lvl1pPr>
              <a:defRPr/>
            </a:lvl1pPr>
          </a:lstStyle>
          <a:p>
            <a:pPr lvl="0"/>
            <a:r>
              <a:rPr lang="zh-CN" altLang="en-US" noProof="0" smtClean="0"/>
              <a:t>单击此处编辑母版标题样式</a:t>
            </a:r>
          </a:p>
        </p:txBody>
      </p:sp>
      <p:sp>
        <p:nvSpPr>
          <p:cNvPr id="15" name="Rectangle 4"/>
          <p:cNvSpPr>
            <a:spLocks noGrp="1" noChangeArrowheads="1"/>
          </p:cNvSpPr>
          <p:nvPr>
            <p:ph type="dt" sz="half" idx="10"/>
          </p:nvPr>
        </p:nvSpPr>
        <p:spPr>
          <a:xfrm>
            <a:off x="457200" y="6400800"/>
            <a:ext cx="2133600" cy="320675"/>
          </a:xfrm>
        </p:spPr>
        <p:txBody>
          <a:bodyPr/>
          <a:lstStyle>
            <a:lvl1pPr>
              <a:defRPr>
                <a:solidFill>
                  <a:schemeClr val="tx2"/>
                </a:solidFill>
              </a:defRPr>
            </a:lvl1pPr>
          </a:lstStyle>
          <a:p>
            <a:pPr>
              <a:defRPr/>
            </a:pPr>
            <a:endParaRPr lang="en-US" altLang="zh-CN"/>
          </a:p>
        </p:txBody>
      </p:sp>
      <p:sp>
        <p:nvSpPr>
          <p:cNvPr id="16" name="Rectangle 5"/>
          <p:cNvSpPr>
            <a:spLocks noGrp="1" noChangeArrowheads="1"/>
          </p:cNvSpPr>
          <p:nvPr>
            <p:ph type="ftr" sz="quarter" idx="11"/>
          </p:nvPr>
        </p:nvSpPr>
        <p:spPr>
          <a:xfrm>
            <a:off x="3124200" y="6400800"/>
            <a:ext cx="2895600" cy="320675"/>
          </a:xfrm>
        </p:spPr>
        <p:txBody>
          <a:bodyPr/>
          <a:lstStyle>
            <a:lvl1pPr>
              <a:defRPr>
                <a:solidFill>
                  <a:schemeClr val="tx2"/>
                </a:solidFill>
              </a:defRPr>
            </a:lvl1pPr>
          </a:lstStyle>
          <a:p>
            <a:pPr>
              <a:defRPr/>
            </a:pPr>
            <a:endParaRPr lang="en-US" altLang="zh-CN"/>
          </a:p>
        </p:txBody>
      </p:sp>
      <p:sp>
        <p:nvSpPr>
          <p:cNvPr id="17" name="Rectangle 6"/>
          <p:cNvSpPr>
            <a:spLocks noGrp="1" noChangeArrowheads="1"/>
          </p:cNvSpPr>
          <p:nvPr>
            <p:ph type="sldNum" sz="quarter" idx="12"/>
          </p:nvPr>
        </p:nvSpPr>
        <p:spPr>
          <a:xfrm>
            <a:off x="6553200" y="6400800"/>
            <a:ext cx="2133600" cy="320675"/>
          </a:xfrm>
        </p:spPr>
        <p:txBody>
          <a:bodyPr/>
          <a:lstStyle>
            <a:lvl1pPr>
              <a:defRPr>
                <a:solidFill>
                  <a:schemeClr val="tx2"/>
                </a:solidFill>
              </a:defRPr>
            </a:lvl1pPr>
          </a:lstStyle>
          <a:p>
            <a:pPr>
              <a:defRPr/>
            </a:pPr>
            <a:fld id="{4BCF2832-A662-4CAC-A675-9C5320E47966}" type="slidenum">
              <a:rPr lang="en-US" altLang="zh-CN"/>
              <a:pPr>
                <a:defRPr/>
              </a:pPr>
              <a:t>‹#›</a:t>
            </a:fld>
            <a:endParaRPr lang="en-US" altLang="zh-CN"/>
          </a:p>
        </p:txBody>
      </p:sp>
    </p:spTree>
    <p:extLst>
      <p:ext uri="{BB962C8B-B14F-4D97-AF65-F5344CB8AC3E}">
        <p14:creationId xmlns:p14="http://schemas.microsoft.com/office/powerpoint/2010/main" val="1949081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ED32818B-A80C-4D25-824A-36A083F1E9FA}" type="slidenum">
              <a:rPr lang="en-US" altLang="zh-CN"/>
              <a:pPr>
                <a:defRPr/>
              </a:pPr>
              <a:t>‹#›</a:t>
            </a:fld>
            <a:endParaRPr lang="en-US" altLang="zh-CN"/>
          </a:p>
        </p:txBody>
      </p:sp>
    </p:spTree>
    <p:extLst>
      <p:ext uri="{BB962C8B-B14F-4D97-AF65-F5344CB8AC3E}">
        <p14:creationId xmlns:p14="http://schemas.microsoft.com/office/powerpoint/2010/main" val="3599812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03188"/>
            <a:ext cx="2057400" cy="6191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03188"/>
            <a:ext cx="6019800" cy="6191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A43FE777-21FD-4D1A-BBE8-8E77926A6F90}" type="slidenum">
              <a:rPr lang="en-US" altLang="zh-CN"/>
              <a:pPr>
                <a:defRPr/>
              </a:pPr>
              <a:t>‹#›</a:t>
            </a:fld>
            <a:endParaRPr lang="en-US" altLang="zh-CN"/>
          </a:p>
        </p:txBody>
      </p:sp>
    </p:spTree>
    <p:extLst>
      <p:ext uri="{BB962C8B-B14F-4D97-AF65-F5344CB8AC3E}">
        <p14:creationId xmlns:p14="http://schemas.microsoft.com/office/powerpoint/2010/main" val="397789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645A0A3D-6A8D-4CCE-85F6-6435BB9E8B1D}" type="slidenum">
              <a:rPr lang="en-US" altLang="zh-CN"/>
              <a:pPr>
                <a:defRPr/>
              </a:pPr>
              <a:t>‹#›</a:t>
            </a:fld>
            <a:endParaRPr lang="en-US" altLang="zh-CN"/>
          </a:p>
        </p:txBody>
      </p:sp>
    </p:spTree>
    <p:extLst>
      <p:ext uri="{BB962C8B-B14F-4D97-AF65-F5344CB8AC3E}">
        <p14:creationId xmlns:p14="http://schemas.microsoft.com/office/powerpoint/2010/main" val="3677717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fld id="{5E820004-F85D-4D7E-9D7A-1C255F5C5AC8}" type="slidenum">
              <a:rPr lang="en-US" altLang="zh-CN"/>
              <a:pPr>
                <a:defRPr/>
              </a:pPr>
              <a:t>‹#›</a:t>
            </a:fld>
            <a:endParaRPr lang="en-US" altLang="zh-CN"/>
          </a:p>
        </p:txBody>
      </p:sp>
    </p:spTree>
    <p:extLst>
      <p:ext uri="{BB962C8B-B14F-4D97-AF65-F5344CB8AC3E}">
        <p14:creationId xmlns:p14="http://schemas.microsoft.com/office/powerpoint/2010/main" val="367001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268413"/>
            <a:ext cx="4038600"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B56085E5-FDAA-4DBE-8D55-D896A40D59C1}" type="slidenum">
              <a:rPr lang="en-US" altLang="zh-CN"/>
              <a:pPr>
                <a:defRPr/>
              </a:pPr>
              <a:t>‹#›</a:t>
            </a:fld>
            <a:endParaRPr lang="en-US" altLang="zh-CN"/>
          </a:p>
        </p:txBody>
      </p:sp>
    </p:spTree>
    <p:extLst>
      <p:ext uri="{BB962C8B-B14F-4D97-AF65-F5344CB8AC3E}">
        <p14:creationId xmlns:p14="http://schemas.microsoft.com/office/powerpoint/2010/main" val="400018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fld id="{9EE59FB3-E3C1-49AD-90CA-7C5D96CA9E25}" type="slidenum">
              <a:rPr lang="en-US" altLang="zh-CN"/>
              <a:pPr>
                <a:defRPr/>
              </a:pPr>
              <a:t>‹#›</a:t>
            </a:fld>
            <a:endParaRPr lang="en-US" altLang="zh-CN"/>
          </a:p>
        </p:txBody>
      </p:sp>
    </p:spTree>
    <p:extLst>
      <p:ext uri="{BB962C8B-B14F-4D97-AF65-F5344CB8AC3E}">
        <p14:creationId xmlns:p14="http://schemas.microsoft.com/office/powerpoint/2010/main" val="369727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fld id="{240CCFCD-AB4D-44E2-81CF-AB46273B14C9}" type="slidenum">
              <a:rPr lang="en-US" altLang="zh-CN"/>
              <a:pPr>
                <a:defRPr/>
              </a:pPr>
              <a:t>‹#›</a:t>
            </a:fld>
            <a:endParaRPr lang="en-US" altLang="zh-CN"/>
          </a:p>
        </p:txBody>
      </p:sp>
    </p:spTree>
    <p:extLst>
      <p:ext uri="{BB962C8B-B14F-4D97-AF65-F5344CB8AC3E}">
        <p14:creationId xmlns:p14="http://schemas.microsoft.com/office/powerpoint/2010/main" val="316492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fld id="{0504B20C-FF65-433A-BDA4-A528E719958C}" type="slidenum">
              <a:rPr lang="en-US" altLang="zh-CN"/>
              <a:pPr>
                <a:defRPr/>
              </a:pPr>
              <a:t>‹#›</a:t>
            </a:fld>
            <a:endParaRPr lang="en-US" altLang="zh-CN"/>
          </a:p>
        </p:txBody>
      </p:sp>
    </p:spTree>
    <p:extLst>
      <p:ext uri="{BB962C8B-B14F-4D97-AF65-F5344CB8AC3E}">
        <p14:creationId xmlns:p14="http://schemas.microsoft.com/office/powerpoint/2010/main" val="226354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71F529A5-8E07-4F1C-A1EC-5D72D34BFE3C}" type="slidenum">
              <a:rPr lang="en-US" altLang="zh-CN"/>
              <a:pPr>
                <a:defRPr/>
              </a:pPr>
              <a:t>‹#›</a:t>
            </a:fld>
            <a:endParaRPr lang="en-US" altLang="zh-CN"/>
          </a:p>
        </p:txBody>
      </p:sp>
    </p:spTree>
    <p:extLst>
      <p:ext uri="{BB962C8B-B14F-4D97-AF65-F5344CB8AC3E}">
        <p14:creationId xmlns:p14="http://schemas.microsoft.com/office/powerpoint/2010/main" val="134167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fld id="{9A52D776-00E2-4C81-961C-52EF0C2ABF4F}" type="slidenum">
              <a:rPr lang="en-US" altLang="zh-CN"/>
              <a:pPr>
                <a:defRPr/>
              </a:pPr>
              <a:t>‹#›</a:t>
            </a:fld>
            <a:endParaRPr lang="en-US" altLang="zh-CN"/>
          </a:p>
        </p:txBody>
      </p:sp>
    </p:spTree>
    <p:extLst>
      <p:ext uri="{BB962C8B-B14F-4D97-AF65-F5344CB8AC3E}">
        <p14:creationId xmlns:p14="http://schemas.microsoft.com/office/powerpoint/2010/main" val="82834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oleObject" Target="../embeddings/oleObject2.bin"/><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1113" y="0"/>
            <a:ext cx="9132887" cy="9461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nvGrpSpPr>
          <p:cNvPr id="1027" name="Group 3"/>
          <p:cNvGrpSpPr>
            <a:grpSpLocks/>
          </p:cNvGrpSpPr>
          <p:nvPr/>
        </p:nvGrpSpPr>
        <p:grpSpPr bwMode="auto">
          <a:xfrm>
            <a:off x="0" y="735013"/>
            <a:ext cx="9144000" cy="144462"/>
            <a:chOff x="1519" y="554"/>
            <a:chExt cx="4241" cy="91"/>
          </a:xfrm>
        </p:grpSpPr>
        <p:sp>
          <p:nvSpPr>
            <p:cNvPr id="1039" name="Line 4"/>
            <p:cNvSpPr>
              <a:spLocks noChangeShapeType="1"/>
            </p:cNvSpPr>
            <p:nvPr userDrawn="1"/>
          </p:nvSpPr>
          <p:spPr bwMode="white">
            <a:xfrm>
              <a:off x="1519" y="554"/>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Line 5"/>
            <p:cNvSpPr>
              <a:spLocks noChangeShapeType="1"/>
            </p:cNvSpPr>
            <p:nvPr userDrawn="1"/>
          </p:nvSpPr>
          <p:spPr bwMode="white">
            <a:xfrm>
              <a:off x="1519" y="599"/>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1" name="Line 6"/>
            <p:cNvSpPr>
              <a:spLocks noChangeShapeType="1"/>
            </p:cNvSpPr>
            <p:nvPr userDrawn="1"/>
          </p:nvSpPr>
          <p:spPr bwMode="white">
            <a:xfrm>
              <a:off x="1519" y="645"/>
              <a:ext cx="4241" cy="0"/>
            </a:xfrm>
            <a:prstGeom prst="line">
              <a:avLst/>
            </a:prstGeom>
            <a:noFill/>
            <a:ln w="12700" cap="rnd">
              <a:solidFill>
                <a:schemeClr val="bg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28" name="Group 7"/>
          <p:cNvGrpSpPr>
            <a:grpSpLocks noChangeAspect="1"/>
          </p:cNvGrpSpPr>
          <p:nvPr/>
        </p:nvGrpSpPr>
        <p:grpSpPr bwMode="auto">
          <a:xfrm>
            <a:off x="0" y="-11113"/>
            <a:ext cx="1874838" cy="900113"/>
            <a:chOff x="0" y="0"/>
            <a:chExt cx="1475" cy="694"/>
          </a:xfrm>
        </p:grpSpPr>
        <p:graphicFrame>
          <p:nvGraphicFramePr>
            <p:cNvPr id="1037" name="Object 8"/>
            <p:cNvGraphicFramePr>
              <a:graphicFrameLocks noChangeAspect="1"/>
            </p:cNvGraphicFramePr>
            <p:nvPr userDrawn="1"/>
          </p:nvGraphicFramePr>
          <p:xfrm>
            <a:off x="695" y="0"/>
            <a:ext cx="780" cy="692"/>
          </p:xfrm>
          <a:graphic>
            <a:graphicData uri="http://schemas.openxmlformats.org/presentationml/2006/ole">
              <mc:AlternateContent xmlns:mc="http://schemas.openxmlformats.org/markup-compatibility/2006">
                <mc:Choice xmlns:v="urn:schemas-microsoft-com:vml" Requires="v">
                  <p:oleObj spid="_x0000_s1084" name="Image" r:id="rId15" imgW="3646321" imgH="3931376" progId="Photoshop.Image.6">
                    <p:embed/>
                  </p:oleObj>
                </mc:Choice>
                <mc:Fallback>
                  <p:oleObj name="Image" r:id="rId15" imgW="3646321" imgH="3931376" progId="Photoshop.Image.6">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b="11470"/>
                        <a:stretch>
                          <a:fillRect/>
                        </a:stretch>
                      </p:blipFill>
                      <p:spPr bwMode="auto">
                        <a:xfrm>
                          <a:off x="695" y="0"/>
                          <a:ext cx="780" cy="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8" name="Object 9"/>
            <p:cNvGraphicFramePr>
              <a:graphicFrameLocks noChangeAspect="1"/>
            </p:cNvGraphicFramePr>
            <p:nvPr userDrawn="1"/>
          </p:nvGraphicFramePr>
          <p:xfrm>
            <a:off x="0" y="0"/>
            <a:ext cx="737" cy="694"/>
          </p:xfrm>
          <a:graphic>
            <a:graphicData uri="http://schemas.openxmlformats.org/presentationml/2006/ole">
              <mc:AlternateContent xmlns:mc="http://schemas.openxmlformats.org/markup-compatibility/2006">
                <mc:Choice xmlns:v="urn:schemas-microsoft-com:vml" Requires="v">
                  <p:oleObj spid="_x0000_s1085" name="Image" r:id="rId17" imgW="2575783" imgH="2545301" progId="Photoshop.Image.6">
                    <p:embed/>
                  </p:oleObj>
                </mc:Choice>
                <mc:Fallback>
                  <p:oleObj name="Image" r:id="rId17" imgW="2575783" imgH="2545301" progId="Photoshop.Image.6">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737" cy="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29" name="Rectangle 10"/>
          <p:cNvSpPr>
            <a:spLocks noGrp="1" noChangeArrowheads="1"/>
          </p:cNvSpPr>
          <p:nvPr>
            <p:ph type="title"/>
          </p:nvPr>
        </p:nvSpPr>
        <p:spPr bwMode="auto">
          <a:xfrm>
            <a:off x="2063750" y="103188"/>
            <a:ext cx="6324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000000">
                      <a:alpha val="50000"/>
                    </a:srgb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1"/>
          <p:cNvSpPr>
            <a:spLocks noGrp="1" noChangeArrowheads="1"/>
          </p:cNvSpPr>
          <p:nvPr>
            <p:ph type="body" idx="1"/>
          </p:nvPr>
        </p:nvSpPr>
        <p:spPr bwMode="auto">
          <a:xfrm>
            <a:off x="468313" y="1268413"/>
            <a:ext cx="8229600" cy="502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276" name="Rectangle 12"/>
          <p:cNvSpPr>
            <a:spLocks noGrp="1" noChangeArrowheads="1"/>
          </p:cNvSpPr>
          <p:nvPr>
            <p:ph type="dt" sz="half" idx="2"/>
          </p:nvPr>
        </p:nvSpPr>
        <p:spPr bwMode="auto">
          <a:xfrm>
            <a:off x="457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accent1"/>
                </a:solidFill>
              </a:defRPr>
            </a:lvl1pPr>
          </a:lstStyle>
          <a:p>
            <a:pPr>
              <a:defRPr/>
            </a:pPr>
            <a:endParaRPr lang="en-US" altLang="zh-CN"/>
          </a:p>
        </p:txBody>
      </p:sp>
      <p:sp>
        <p:nvSpPr>
          <p:cNvPr id="11277" name="Rectangle 13"/>
          <p:cNvSpPr>
            <a:spLocks noGrp="1" noChangeArrowheads="1"/>
          </p:cNvSpPr>
          <p:nvPr>
            <p:ph type="ftr" sz="quarter" idx="3"/>
          </p:nvPr>
        </p:nvSpPr>
        <p:spPr bwMode="auto">
          <a:xfrm>
            <a:off x="3124200" y="6521450"/>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accent1"/>
                </a:solidFill>
              </a:defRPr>
            </a:lvl1pPr>
          </a:lstStyle>
          <a:p>
            <a:pPr>
              <a:defRPr/>
            </a:pPr>
            <a:endParaRPr lang="en-US" altLang="zh-CN"/>
          </a:p>
        </p:txBody>
      </p:sp>
      <p:sp>
        <p:nvSpPr>
          <p:cNvPr id="11278" name="Rectangle 14"/>
          <p:cNvSpPr>
            <a:spLocks noGrp="1" noChangeArrowheads="1"/>
          </p:cNvSpPr>
          <p:nvPr>
            <p:ph type="sldNum" sz="quarter" idx="4"/>
          </p:nvPr>
        </p:nvSpPr>
        <p:spPr bwMode="auto">
          <a:xfrm>
            <a:off x="6553200" y="65214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accent1"/>
                </a:solidFill>
              </a:defRPr>
            </a:lvl1pPr>
          </a:lstStyle>
          <a:p>
            <a:pPr>
              <a:defRPr/>
            </a:pPr>
            <a:fld id="{1FA3DC43-22A9-4E8C-80BB-6680A3193C8E}" type="slidenum">
              <a:rPr lang="en-US" altLang="zh-CN"/>
              <a:pPr>
                <a:defRPr/>
              </a:pPr>
              <a:t>‹#›</a:t>
            </a:fld>
            <a:endParaRPr lang="en-US" altLang="zh-CN"/>
          </a:p>
        </p:txBody>
      </p:sp>
      <p:grpSp>
        <p:nvGrpSpPr>
          <p:cNvPr id="1034" name="Group 15"/>
          <p:cNvGrpSpPr>
            <a:grpSpLocks/>
          </p:cNvGrpSpPr>
          <p:nvPr/>
        </p:nvGrpSpPr>
        <p:grpSpPr bwMode="auto">
          <a:xfrm>
            <a:off x="0" y="946150"/>
            <a:ext cx="9144000" cy="169863"/>
            <a:chOff x="0" y="699"/>
            <a:chExt cx="5760" cy="107"/>
          </a:xfrm>
        </p:grpSpPr>
        <p:sp>
          <p:nvSpPr>
            <p:cNvPr id="1035" name="Rectangle 16"/>
            <p:cNvSpPr>
              <a:spLocks noChangeArrowheads="1"/>
            </p:cNvSpPr>
            <p:nvPr userDrawn="1"/>
          </p:nvSpPr>
          <p:spPr bwMode="gray">
            <a:xfrm>
              <a:off x="0" y="699"/>
              <a:ext cx="5760" cy="4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036" name="Rectangle 17"/>
            <p:cNvSpPr>
              <a:spLocks noChangeArrowheads="1"/>
            </p:cNvSpPr>
            <p:nvPr userDrawn="1"/>
          </p:nvSpPr>
          <p:spPr bwMode="gray">
            <a:xfrm>
              <a:off x="1476" y="713"/>
              <a:ext cx="4284" cy="9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grpSp>
    </p:spTree>
  </p:cSld>
  <p:clrMap bg1="lt1" tx1="dk1" bg2="lt2" tx2="dk2" accent1="accent1" accent2="accent2" accent3="accent3" accent4="accent4" accent5="accent5" accent6="accent6" hlink="hlink" folHlink="folHlink"/>
  <p:sldLayoutIdLst>
    <p:sldLayoutId id="2147483808"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iming>
    <p:tnLst>
      <p:par>
        <p:cTn id="1" dur="indefinite" restart="never" nodeType="tmRoot"/>
      </p:par>
    </p:tnLst>
  </p:timing>
  <p:txStyles>
    <p:titleStyle>
      <a:lvl1pPr algn="l" rtl="0" eaLnBrk="0" fontAlgn="base" hangingPunct="0">
        <a:spcBef>
          <a:spcPct val="0"/>
        </a:spcBef>
        <a:spcAft>
          <a:spcPct val="0"/>
        </a:spcAft>
        <a:defRPr sz="3600">
          <a:solidFill>
            <a:schemeClr val="bg1"/>
          </a:solidFill>
          <a:latin typeface="+mj-lt"/>
          <a:ea typeface="+mj-ea"/>
          <a:cs typeface="+mj-cs"/>
        </a:defRPr>
      </a:lvl1pPr>
      <a:lvl2pPr algn="l" rtl="0" eaLnBrk="0" fontAlgn="base" hangingPunct="0">
        <a:spcBef>
          <a:spcPct val="0"/>
        </a:spcBef>
        <a:spcAft>
          <a:spcPct val="0"/>
        </a:spcAft>
        <a:defRPr sz="3600">
          <a:solidFill>
            <a:schemeClr val="bg1"/>
          </a:solidFill>
          <a:latin typeface="Arial" charset="0"/>
          <a:ea typeface="黑体" pitchFamily="49" charset="-122"/>
        </a:defRPr>
      </a:lvl2pPr>
      <a:lvl3pPr algn="l" rtl="0" eaLnBrk="0" fontAlgn="base" hangingPunct="0">
        <a:spcBef>
          <a:spcPct val="0"/>
        </a:spcBef>
        <a:spcAft>
          <a:spcPct val="0"/>
        </a:spcAft>
        <a:defRPr sz="3600">
          <a:solidFill>
            <a:schemeClr val="bg1"/>
          </a:solidFill>
          <a:latin typeface="Arial" charset="0"/>
          <a:ea typeface="黑体" pitchFamily="49" charset="-122"/>
        </a:defRPr>
      </a:lvl3pPr>
      <a:lvl4pPr algn="l" rtl="0" eaLnBrk="0" fontAlgn="base" hangingPunct="0">
        <a:spcBef>
          <a:spcPct val="0"/>
        </a:spcBef>
        <a:spcAft>
          <a:spcPct val="0"/>
        </a:spcAft>
        <a:defRPr sz="3600">
          <a:solidFill>
            <a:schemeClr val="bg1"/>
          </a:solidFill>
          <a:latin typeface="Arial" charset="0"/>
          <a:ea typeface="黑体" pitchFamily="49" charset="-122"/>
        </a:defRPr>
      </a:lvl4pPr>
      <a:lvl5pPr algn="l" rtl="0" eaLnBrk="0" fontAlgn="base" hangingPunct="0">
        <a:spcBef>
          <a:spcPct val="0"/>
        </a:spcBef>
        <a:spcAft>
          <a:spcPct val="0"/>
        </a:spcAft>
        <a:defRPr sz="3600">
          <a:solidFill>
            <a:schemeClr val="bg1"/>
          </a:solidFill>
          <a:latin typeface="Arial" charset="0"/>
          <a:ea typeface="黑体" pitchFamily="49" charset="-122"/>
        </a:defRPr>
      </a:lvl5pPr>
      <a:lvl6pPr marL="457200" algn="l" rtl="0" fontAlgn="base">
        <a:spcBef>
          <a:spcPct val="0"/>
        </a:spcBef>
        <a:spcAft>
          <a:spcPct val="0"/>
        </a:spcAft>
        <a:defRPr sz="3600">
          <a:solidFill>
            <a:schemeClr val="bg1"/>
          </a:solidFill>
          <a:latin typeface="Arial" charset="0"/>
          <a:ea typeface="黑体" pitchFamily="49" charset="-122"/>
        </a:defRPr>
      </a:lvl6pPr>
      <a:lvl7pPr marL="914400" algn="l" rtl="0" fontAlgn="base">
        <a:spcBef>
          <a:spcPct val="0"/>
        </a:spcBef>
        <a:spcAft>
          <a:spcPct val="0"/>
        </a:spcAft>
        <a:defRPr sz="3600">
          <a:solidFill>
            <a:schemeClr val="bg1"/>
          </a:solidFill>
          <a:latin typeface="Arial" charset="0"/>
          <a:ea typeface="黑体" pitchFamily="49" charset="-122"/>
        </a:defRPr>
      </a:lvl7pPr>
      <a:lvl8pPr marL="1371600" algn="l" rtl="0" fontAlgn="base">
        <a:spcBef>
          <a:spcPct val="0"/>
        </a:spcBef>
        <a:spcAft>
          <a:spcPct val="0"/>
        </a:spcAft>
        <a:defRPr sz="3600">
          <a:solidFill>
            <a:schemeClr val="bg1"/>
          </a:solidFill>
          <a:latin typeface="Arial" charset="0"/>
          <a:ea typeface="黑体" pitchFamily="49" charset="-122"/>
        </a:defRPr>
      </a:lvl8pPr>
      <a:lvl9pPr marL="1828800" algn="l" rtl="0" fontAlgn="base">
        <a:spcBef>
          <a:spcPct val="0"/>
        </a:spcBef>
        <a:spcAft>
          <a:spcPct val="0"/>
        </a:spcAft>
        <a:defRPr sz="3600">
          <a:solidFill>
            <a:schemeClr val="bg1"/>
          </a:solidFill>
          <a:latin typeface="Arial" charset="0"/>
          <a:ea typeface="黑体" pitchFamily="49" charset="-122"/>
        </a:defRPr>
      </a:lvl9pPr>
    </p:titleStyle>
    <p:body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Wingdings 2" pitchFamily="18" charset="2"/>
        <a:buChar char=""/>
        <a:defRPr sz="24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SzPct val="60000"/>
        <a:buFont typeface="Wingdings 2" pitchFamily="18" charset="2"/>
        <a:buChar char=""/>
        <a:defRPr>
          <a:solidFill>
            <a:schemeClr val="tx1"/>
          </a:solidFill>
          <a:latin typeface="+mn-lt"/>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defRPr>
      </a:lvl5pPr>
      <a:lvl6pPr marL="2514600" indent="-228600" algn="l" rtl="0" fontAlgn="base">
        <a:spcBef>
          <a:spcPct val="20000"/>
        </a:spcBef>
        <a:spcAft>
          <a:spcPct val="0"/>
        </a:spcAft>
        <a:buFont typeface="Wingdings" pitchFamily="2" charset="2"/>
        <a:buChar char="§"/>
        <a:defRPr sz="1600">
          <a:solidFill>
            <a:schemeClr val="tx1"/>
          </a:solidFill>
          <a:latin typeface="+mn-lt"/>
        </a:defRPr>
      </a:lvl6pPr>
      <a:lvl7pPr marL="2971800" indent="-228600" algn="l" rtl="0" fontAlgn="base">
        <a:spcBef>
          <a:spcPct val="20000"/>
        </a:spcBef>
        <a:spcAft>
          <a:spcPct val="0"/>
        </a:spcAft>
        <a:buFont typeface="Wingdings" pitchFamily="2" charset="2"/>
        <a:buChar char="§"/>
        <a:defRPr sz="1600">
          <a:solidFill>
            <a:schemeClr val="tx1"/>
          </a:solidFill>
          <a:latin typeface="+mn-lt"/>
        </a:defRPr>
      </a:lvl7pPr>
      <a:lvl8pPr marL="3429000" indent="-228600" algn="l" rtl="0" fontAlgn="base">
        <a:spcBef>
          <a:spcPct val="20000"/>
        </a:spcBef>
        <a:spcAft>
          <a:spcPct val="0"/>
        </a:spcAft>
        <a:buFont typeface="Wingdings" pitchFamily="2" charset="2"/>
        <a:buChar char="§"/>
        <a:defRPr sz="1600">
          <a:solidFill>
            <a:schemeClr val="tx1"/>
          </a:solidFill>
          <a:latin typeface="+mn-lt"/>
        </a:defRPr>
      </a:lvl8pPr>
      <a:lvl9pPr marL="3886200" indent="-228600" algn="l" rtl="0" fontAlgn="base">
        <a:spcBef>
          <a:spcPct val="20000"/>
        </a:spcBef>
        <a:spcAft>
          <a:spcPct val="0"/>
        </a:spcAft>
        <a:buFont typeface="Wingdings" pitchFamily="2" charset="2"/>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7.xml"/><Relationship Id="rId6" Type="http://schemas.openxmlformats.org/officeDocument/2006/relationships/slide" Target="slide23.xml"/><Relationship Id="rId5" Type="http://schemas.openxmlformats.org/officeDocument/2006/relationships/slide" Target="slide6.xml"/><Relationship Id="rId4" Type="http://schemas.openxmlformats.org/officeDocument/2006/relationships/slide" Target="slide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zh-CN" smtClean="0"/>
              <a:t>C#</a:t>
            </a:r>
            <a:r>
              <a:rPr lang="zh-CN" altLang="en-US" smtClean="0"/>
              <a:t>程序设计教程</a:t>
            </a:r>
          </a:p>
        </p:txBody>
      </p:sp>
      <p:sp>
        <p:nvSpPr>
          <p:cNvPr id="3075" name="Rectangle 3"/>
          <p:cNvSpPr>
            <a:spLocks noGrp="1" noChangeArrowheads="1"/>
          </p:cNvSpPr>
          <p:nvPr>
            <p:ph type="subTitle" idx="1"/>
          </p:nvPr>
        </p:nvSpPr>
        <p:spPr/>
        <p:txBody>
          <a:bodyPr/>
          <a:lstStyle/>
          <a:p>
            <a:pPr eaLnBrk="1" hangingPunct="1"/>
            <a:r>
              <a:rPr lang="zh-CN" altLang="en-US" b="1" dirty="0" smtClean="0">
                <a:solidFill>
                  <a:srgbClr val="FFFF00"/>
                </a:solidFill>
                <a:ea typeface="宋体" pitchFamily="2" charset="-122"/>
              </a:rPr>
              <a:t>第</a:t>
            </a:r>
            <a:r>
              <a:rPr lang="en-US" altLang="zh-CN" b="1" dirty="0">
                <a:solidFill>
                  <a:srgbClr val="FFFF00"/>
                </a:solidFill>
                <a:ea typeface="宋体" pitchFamily="2" charset="-122"/>
              </a:rPr>
              <a:t>5</a:t>
            </a:r>
            <a:r>
              <a:rPr lang="zh-CN" altLang="en-US" b="1" dirty="0" smtClean="0">
                <a:solidFill>
                  <a:srgbClr val="FFFF00"/>
                </a:solidFill>
                <a:ea typeface="宋体" pitchFamily="2" charset="-122"/>
              </a:rPr>
              <a:t>章 面向对象程序设计基础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t>5</a:t>
            </a:r>
            <a:r>
              <a:rPr lang="en-US" altLang="zh-CN" dirty="0" smtClean="0"/>
              <a:t>.3 </a:t>
            </a:r>
            <a:r>
              <a:rPr lang="zh-CN" altLang="en-US" dirty="0" smtClean="0"/>
              <a:t>类的成员  </a:t>
            </a:r>
          </a:p>
        </p:txBody>
      </p:sp>
      <p:sp>
        <p:nvSpPr>
          <p:cNvPr id="12291" name="Rectangle 3"/>
          <p:cNvSpPr>
            <a:spLocks noGrp="1" noChangeArrowheads="1"/>
          </p:cNvSpPr>
          <p:nvPr>
            <p:ph type="body" idx="1"/>
          </p:nvPr>
        </p:nvSpPr>
        <p:spPr>
          <a:xfrm>
            <a:off x="468313" y="1268413"/>
            <a:ext cx="2808287" cy="431800"/>
          </a:xfrm>
        </p:spPr>
        <p:txBody>
          <a:bodyPr/>
          <a:lstStyle/>
          <a:p>
            <a:pPr eaLnBrk="1" hangingPunct="1">
              <a:lnSpc>
                <a:spcPct val="80000"/>
              </a:lnSpc>
            </a:pPr>
            <a:r>
              <a:rPr lang="en-US" altLang="zh-CN" dirty="0">
                <a:ea typeface="宋体" pitchFamily="2" charset="-122"/>
              </a:rPr>
              <a:t>5</a:t>
            </a:r>
            <a:r>
              <a:rPr lang="en-US" altLang="zh-CN" dirty="0" smtClean="0">
                <a:ea typeface="宋体" pitchFamily="2" charset="-122"/>
              </a:rPr>
              <a:t>.3.2 </a:t>
            </a:r>
            <a:r>
              <a:rPr lang="zh-CN" altLang="en-US" dirty="0" smtClean="0">
                <a:ea typeface="宋体" pitchFamily="2" charset="-122"/>
              </a:rPr>
              <a:t>字段 </a:t>
            </a:r>
          </a:p>
        </p:txBody>
      </p:sp>
      <p:sp>
        <p:nvSpPr>
          <p:cNvPr id="12292" name="Text Box 4"/>
          <p:cNvSpPr txBox="1">
            <a:spLocks noChangeArrowheads="1"/>
          </p:cNvSpPr>
          <p:nvPr/>
        </p:nvSpPr>
        <p:spPr bwMode="auto">
          <a:xfrm>
            <a:off x="611188" y="1773238"/>
            <a:ext cx="820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a:solidFill>
                  <a:schemeClr val="tx2"/>
                </a:solidFill>
              </a:rPr>
              <a:t>字段是在类范围内声明的变量，用于保存类或对象的状态数据。</a:t>
            </a:r>
          </a:p>
        </p:txBody>
      </p:sp>
      <p:sp>
        <p:nvSpPr>
          <p:cNvPr id="12293" name="Text Box 4"/>
          <p:cNvSpPr txBox="1">
            <a:spLocks noChangeArrowheads="1"/>
          </p:cNvSpPr>
          <p:nvPr/>
        </p:nvSpPr>
        <p:spPr bwMode="auto">
          <a:xfrm>
            <a:off x="611188" y="2211388"/>
            <a:ext cx="6913562"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ts val="600"/>
              </a:spcBef>
              <a:spcAft>
                <a:spcPct val="25000"/>
              </a:spcAft>
              <a:buFontTx/>
              <a:buNone/>
            </a:pPr>
            <a:r>
              <a:rPr lang="zh-CN" altLang="en-US" sz="2000" b="1">
                <a:solidFill>
                  <a:srgbClr val="6666FF"/>
                </a:solidFill>
              </a:rPr>
              <a:t>声明格式：</a:t>
            </a:r>
          </a:p>
          <a:p>
            <a:pPr eaLnBrk="1" hangingPunct="1">
              <a:spcBef>
                <a:spcPct val="0"/>
              </a:spcBef>
              <a:buFontTx/>
              <a:buNone/>
            </a:pPr>
            <a:r>
              <a:rPr lang="en-US" altLang="zh-CN" sz="2000" b="1">
                <a:solidFill>
                  <a:srgbClr val="CC6600"/>
                </a:solidFill>
              </a:rPr>
              <a:t>[</a:t>
            </a:r>
            <a:r>
              <a:rPr lang="zh-CN" altLang="en-US" sz="2000" b="1">
                <a:solidFill>
                  <a:srgbClr val="CC6600"/>
                </a:solidFill>
              </a:rPr>
              <a:t>访问修饰符</a:t>
            </a:r>
            <a:r>
              <a:rPr lang="en-US" altLang="zh-CN" sz="2000" b="1">
                <a:solidFill>
                  <a:srgbClr val="CC6600"/>
                </a:solidFill>
              </a:rPr>
              <a:t>] </a:t>
            </a:r>
            <a:r>
              <a:rPr lang="zh-CN" altLang="en-US" sz="2000" b="1">
                <a:solidFill>
                  <a:srgbClr val="CC6600"/>
                </a:solidFill>
              </a:rPr>
              <a:t>数据类型  字段名</a:t>
            </a:r>
          </a:p>
        </p:txBody>
      </p:sp>
      <p:sp>
        <p:nvSpPr>
          <p:cNvPr id="8" name="Text Box 5"/>
          <p:cNvSpPr txBox="1">
            <a:spLocks noChangeArrowheads="1"/>
          </p:cNvSpPr>
          <p:nvPr/>
        </p:nvSpPr>
        <p:spPr bwMode="auto">
          <a:xfrm>
            <a:off x="506413" y="3176588"/>
            <a:ext cx="7469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smtClean="0">
                <a:solidFill>
                  <a:srgbClr val="FF0000"/>
                </a:solidFill>
              </a:rPr>
              <a:t>【</a:t>
            </a:r>
            <a:r>
              <a:rPr lang="zh-CN" altLang="en-US" sz="2000" b="1" dirty="0" smtClean="0">
                <a:solidFill>
                  <a:srgbClr val="FF0000"/>
                </a:solidFill>
              </a:rPr>
              <a:t>例</a:t>
            </a:r>
            <a:r>
              <a:rPr lang="en-US" altLang="zh-CN" sz="2000" b="1" dirty="0">
                <a:solidFill>
                  <a:srgbClr val="FF0000"/>
                </a:solidFill>
              </a:rPr>
              <a:t>5</a:t>
            </a:r>
            <a:r>
              <a:rPr lang="en-US" altLang="zh-CN" sz="2000" b="1" dirty="0" smtClean="0">
                <a:solidFill>
                  <a:srgbClr val="FF0000"/>
                </a:solidFill>
              </a:rPr>
              <a:t>-3】</a:t>
            </a:r>
            <a:r>
              <a:rPr lang="zh-CN" altLang="en-US" sz="2000" b="1" dirty="0"/>
              <a:t>完善</a:t>
            </a:r>
            <a:r>
              <a:rPr lang="en-US" altLang="zh-CN" sz="2000" b="1" dirty="0"/>
              <a:t>Circle</a:t>
            </a:r>
            <a:r>
              <a:rPr lang="zh-CN" altLang="en-US" sz="2000" b="1" dirty="0"/>
              <a:t>类，增加字段成员</a:t>
            </a:r>
            <a:r>
              <a:rPr lang="en-US" altLang="zh-CN" sz="2000" b="1" dirty="0"/>
              <a:t>radius</a:t>
            </a:r>
            <a:r>
              <a:rPr lang="zh-CN" altLang="en-US" sz="2000" b="1" dirty="0"/>
              <a:t>，表示圆的半径 </a:t>
            </a:r>
          </a:p>
        </p:txBody>
      </p:sp>
      <p:sp>
        <p:nvSpPr>
          <p:cNvPr id="10" name="Text Box 7"/>
          <p:cNvSpPr txBox="1">
            <a:spLocks noChangeArrowheads="1"/>
          </p:cNvSpPr>
          <p:nvPr/>
        </p:nvSpPr>
        <p:spPr bwMode="auto">
          <a:xfrm>
            <a:off x="1476375" y="3814763"/>
            <a:ext cx="6191250" cy="163121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sz="2000" b="1" dirty="0">
                <a:solidFill>
                  <a:srgbClr val="7030A0"/>
                </a:solidFill>
                <a:latin typeface="Courier New" pitchFamily="49" charset="0"/>
                <a:cs typeface="Courier New" pitchFamily="49" charset="0"/>
              </a:rPr>
              <a:t>class Circle</a:t>
            </a:r>
          </a:p>
          <a:p>
            <a:pPr eaLnBrk="1" hangingPunct="1">
              <a:spcBef>
                <a:spcPct val="0"/>
              </a:spcBef>
              <a:buFontTx/>
              <a:buNone/>
            </a:pPr>
            <a:r>
              <a:rPr lang="en-US" altLang="zh-CN" sz="2000" b="1" dirty="0">
                <a:solidFill>
                  <a:srgbClr val="7030A0"/>
                </a:solidFill>
                <a:latin typeface="Courier New" pitchFamily="49" charset="0"/>
                <a:cs typeface="Courier New" pitchFamily="49" charset="0"/>
              </a:rPr>
              <a:t>{</a:t>
            </a:r>
          </a:p>
          <a:p>
            <a:pPr eaLnBrk="1" hangingPunct="1">
              <a:spcBef>
                <a:spcPct val="0"/>
              </a:spcBef>
              <a:buFontTx/>
              <a:buNone/>
            </a:pPr>
            <a:r>
              <a:rPr lang="en-US" altLang="zh-CN" sz="2000" b="1" dirty="0">
                <a:solidFill>
                  <a:srgbClr val="7030A0"/>
                </a:solidFill>
                <a:latin typeface="Courier New" pitchFamily="49" charset="0"/>
                <a:cs typeface="Courier New" pitchFamily="49" charset="0"/>
              </a:rPr>
              <a:t>    </a:t>
            </a:r>
            <a:r>
              <a:rPr lang="en-US" altLang="zh-CN" sz="2000" b="1" dirty="0" err="1">
                <a:solidFill>
                  <a:srgbClr val="7030A0"/>
                </a:solidFill>
                <a:latin typeface="Courier New" pitchFamily="49" charset="0"/>
                <a:cs typeface="Courier New" pitchFamily="49" charset="0"/>
              </a:rPr>
              <a:t>const</a:t>
            </a:r>
            <a:r>
              <a:rPr lang="en-US" altLang="zh-CN" sz="2000" b="1" dirty="0">
                <a:solidFill>
                  <a:srgbClr val="7030A0"/>
                </a:solidFill>
                <a:latin typeface="Courier New" pitchFamily="49" charset="0"/>
                <a:cs typeface="Courier New" pitchFamily="49" charset="0"/>
              </a:rPr>
              <a:t> float pi=3.14f;</a:t>
            </a:r>
          </a:p>
          <a:p>
            <a:pPr eaLnBrk="1" hangingPunct="1">
              <a:spcBef>
                <a:spcPct val="0"/>
              </a:spcBef>
              <a:buFontTx/>
              <a:buNone/>
            </a:pPr>
            <a:r>
              <a:rPr lang="en-US" altLang="zh-CN" sz="2000" b="1" dirty="0" smtClean="0">
                <a:solidFill>
                  <a:srgbClr val="FFFF00"/>
                </a:solidFill>
                <a:latin typeface="Courier New" pitchFamily="49" charset="0"/>
                <a:cs typeface="Courier New" pitchFamily="49" charset="0"/>
              </a:rPr>
              <a:t>    private </a:t>
            </a:r>
            <a:r>
              <a:rPr lang="en-US" altLang="zh-CN" sz="2000" b="1" dirty="0">
                <a:solidFill>
                  <a:srgbClr val="FFFF00"/>
                </a:solidFill>
                <a:latin typeface="Courier New" pitchFamily="49" charset="0"/>
                <a:cs typeface="Courier New" pitchFamily="49" charset="0"/>
              </a:rPr>
              <a:t>float radius;</a:t>
            </a:r>
            <a:r>
              <a:rPr lang="en-US" altLang="zh-CN" sz="2000" b="1" dirty="0">
                <a:solidFill>
                  <a:srgbClr val="7030A0"/>
                </a:solidFill>
                <a:latin typeface="Courier New" pitchFamily="49" charset="0"/>
                <a:cs typeface="Courier New" pitchFamily="49" charset="0"/>
              </a:rPr>
              <a:t> </a:t>
            </a:r>
          </a:p>
          <a:p>
            <a:pPr eaLnBrk="1" hangingPunct="1">
              <a:spcBef>
                <a:spcPct val="0"/>
              </a:spcBef>
              <a:buFontTx/>
              <a:buNone/>
            </a:pPr>
            <a:r>
              <a:rPr lang="en-US" altLang="zh-CN" sz="2000" b="1" dirty="0">
                <a:solidFill>
                  <a:srgbClr val="7030A0"/>
                </a:solidFill>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a:t>5</a:t>
            </a:r>
            <a:r>
              <a:rPr lang="en-US" altLang="zh-CN" dirty="0" smtClean="0"/>
              <a:t>.3 </a:t>
            </a:r>
            <a:r>
              <a:rPr lang="zh-CN" altLang="en-US" dirty="0" smtClean="0"/>
              <a:t>类的成员  </a:t>
            </a:r>
          </a:p>
        </p:txBody>
      </p:sp>
      <p:sp>
        <p:nvSpPr>
          <p:cNvPr id="76803" name="Rectangle 3"/>
          <p:cNvSpPr>
            <a:spLocks noGrp="1" noChangeArrowheads="1"/>
          </p:cNvSpPr>
          <p:nvPr>
            <p:ph type="body" idx="1"/>
          </p:nvPr>
        </p:nvSpPr>
        <p:spPr>
          <a:xfrm>
            <a:off x="468313" y="1268413"/>
            <a:ext cx="2808287" cy="431800"/>
          </a:xfrm>
        </p:spPr>
        <p:txBody>
          <a:bodyPr/>
          <a:lstStyle/>
          <a:p>
            <a:pPr eaLnBrk="1" hangingPunct="1">
              <a:lnSpc>
                <a:spcPct val="80000"/>
              </a:lnSpc>
            </a:pPr>
            <a:r>
              <a:rPr lang="en-US" altLang="zh-CN">
                <a:ea typeface="宋体" pitchFamily="2" charset="-122"/>
              </a:rPr>
              <a:t>5</a:t>
            </a:r>
            <a:r>
              <a:rPr lang="en-US" altLang="zh-CN" smtClean="0">
                <a:ea typeface="宋体" pitchFamily="2" charset="-122"/>
              </a:rPr>
              <a:t>.3.3 </a:t>
            </a:r>
            <a:r>
              <a:rPr lang="zh-CN" altLang="en-US" dirty="0" smtClean="0">
                <a:ea typeface="宋体" pitchFamily="2" charset="-122"/>
              </a:rPr>
              <a:t>属性 </a:t>
            </a:r>
          </a:p>
        </p:txBody>
      </p:sp>
      <p:sp>
        <p:nvSpPr>
          <p:cNvPr id="76804" name="Text Box 4"/>
          <p:cNvSpPr txBox="1">
            <a:spLocks noChangeArrowheads="1"/>
          </p:cNvSpPr>
          <p:nvPr/>
        </p:nvSpPr>
        <p:spPr bwMode="auto">
          <a:xfrm>
            <a:off x="611188" y="1662113"/>
            <a:ext cx="8208962"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000" dirty="0">
                <a:solidFill>
                  <a:schemeClr val="tx2">
                    <a:lumMod val="95000"/>
                    <a:lumOff val="5000"/>
                  </a:schemeClr>
                </a:solidFill>
              </a:rPr>
              <a:t>属性是对类的字段提供特定访问的类成员。由于属性是类的成员，因此可以访问私有变量。同时，因为属性在类中是按一种与方法类似的方式执行的，因此它不会危害类中私有变量保护和隐藏的数据。 </a:t>
            </a:r>
          </a:p>
        </p:txBody>
      </p:sp>
      <p:sp>
        <p:nvSpPr>
          <p:cNvPr id="76810" name="Text Box 10"/>
          <p:cNvSpPr txBox="1">
            <a:spLocks noChangeArrowheads="1"/>
          </p:cNvSpPr>
          <p:nvPr/>
        </p:nvSpPr>
        <p:spPr bwMode="auto">
          <a:xfrm>
            <a:off x="4427538" y="3476625"/>
            <a:ext cx="4537075"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ts val="600"/>
              </a:spcBef>
              <a:spcAft>
                <a:spcPts val="1200"/>
              </a:spcAft>
              <a:buFontTx/>
              <a:buNone/>
            </a:pPr>
            <a:r>
              <a:rPr lang="en-US" altLang="zh-CN" sz="2000"/>
              <a:t>get</a:t>
            </a:r>
            <a:r>
              <a:rPr lang="zh-CN" altLang="en-US" sz="2000"/>
              <a:t>语句与</a:t>
            </a:r>
            <a:r>
              <a:rPr lang="en-US" altLang="zh-CN" sz="2000"/>
              <a:t>set</a:t>
            </a:r>
            <a:r>
              <a:rPr lang="zh-CN" altLang="en-US" sz="2000"/>
              <a:t>语句称为属性的</a:t>
            </a:r>
            <a:r>
              <a:rPr lang="zh-CN" altLang="en-US" sz="2000" b="1">
                <a:solidFill>
                  <a:srgbClr val="7030A0"/>
                </a:solidFill>
              </a:rPr>
              <a:t>访问器</a:t>
            </a:r>
            <a:r>
              <a:rPr lang="zh-CN" altLang="en-US" sz="2000"/>
              <a:t>。</a:t>
            </a:r>
          </a:p>
          <a:p>
            <a:pPr eaLnBrk="1" hangingPunct="1">
              <a:spcBef>
                <a:spcPts val="600"/>
              </a:spcBef>
              <a:buFontTx/>
              <a:buNone/>
            </a:pPr>
            <a:r>
              <a:rPr lang="en-US" altLang="zh-CN" sz="2000"/>
              <a:t>get</a:t>
            </a:r>
            <a:r>
              <a:rPr lang="zh-CN" altLang="en-US" sz="2000"/>
              <a:t>访问器用于获取属性值；</a:t>
            </a:r>
            <a:endParaRPr lang="en-US" altLang="zh-CN" sz="2000"/>
          </a:p>
          <a:p>
            <a:pPr eaLnBrk="1" hangingPunct="1">
              <a:spcBef>
                <a:spcPts val="600"/>
              </a:spcBef>
              <a:buFontTx/>
              <a:buNone/>
            </a:pPr>
            <a:r>
              <a:rPr lang="en-US" altLang="zh-CN" sz="2000"/>
              <a:t>set</a:t>
            </a:r>
            <a:r>
              <a:rPr lang="zh-CN" altLang="en-US" sz="2000"/>
              <a:t>访问器用于修改属性值；</a:t>
            </a:r>
            <a:endParaRPr lang="en-US" altLang="zh-CN" sz="2000"/>
          </a:p>
          <a:p>
            <a:pPr eaLnBrk="1" hangingPunct="1">
              <a:spcBef>
                <a:spcPts val="600"/>
              </a:spcBef>
              <a:buFontTx/>
              <a:buNone/>
            </a:pPr>
            <a:r>
              <a:rPr lang="zh-CN" altLang="en-US" sz="2000"/>
              <a:t>它们可以有不同的访问级别。 </a:t>
            </a:r>
          </a:p>
          <a:p>
            <a:pPr eaLnBrk="1" hangingPunct="1">
              <a:spcBef>
                <a:spcPts val="1200"/>
              </a:spcBef>
              <a:buFontTx/>
              <a:buNone/>
            </a:pPr>
            <a:r>
              <a:rPr lang="zh-CN" altLang="en-US" sz="2000" b="1">
                <a:solidFill>
                  <a:srgbClr val="7030A0"/>
                </a:solidFill>
              </a:rPr>
              <a:t>读</a:t>
            </a:r>
            <a:r>
              <a:rPr lang="en-US" altLang="zh-CN" sz="2000" b="1">
                <a:solidFill>
                  <a:srgbClr val="7030A0"/>
                </a:solidFill>
              </a:rPr>
              <a:t>/</a:t>
            </a:r>
            <a:r>
              <a:rPr lang="zh-CN" altLang="en-US" sz="2000" b="1">
                <a:solidFill>
                  <a:srgbClr val="7030A0"/>
                </a:solidFill>
              </a:rPr>
              <a:t>写属性：</a:t>
            </a:r>
            <a:r>
              <a:rPr lang="zh-CN" altLang="en-US" sz="2000"/>
              <a:t>同时包含</a:t>
            </a:r>
            <a:r>
              <a:rPr lang="en-US" altLang="zh-CN" sz="2000"/>
              <a:t>get</a:t>
            </a:r>
            <a:r>
              <a:rPr lang="zh-CN" altLang="en-US" sz="2000"/>
              <a:t>和</a:t>
            </a:r>
            <a:r>
              <a:rPr lang="en-US" altLang="zh-CN" sz="2000"/>
              <a:t>set</a:t>
            </a:r>
            <a:r>
              <a:rPr lang="zh-CN" altLang="en-US" sz="2000"/>
              <a:t>访问器</a:t>
            </a:r>
            <a:endParaRPr lang="en-US" altLang="zh-CN" sz="2000"/>
          </a:p>
          <a:p>
            <a:pPr eaLnBrk="1" hangingPunct="1">
              <a:spcBef>
                <a:spcPts val="600"/>
              </a:spcBef>
              <a:buFontTx/>
              <a:buNone/>
            </a:pPr>
            <a:r>
              <a:rPr lang="zh-CN" altLang="en-US" sz="2000" b="1">
                <a:solidFill>
                  <a:srgbClr val="7030A0"/>
                </a:solidFill>
              </a:rPr>
              <a:t>只读属性：</a:t>
            </a:r>
            <a:r>
              <a:rPr lang="zh-CN" altLang="en-US" sz="2000"/>
              <a:t>只包含</a:t>
            </a:r>
            <a:r>
              <a:rPr lang="en-US" altLang="zh-CN" sz="2000"/>
              <a:t>get</a:t>
            </a:r>
            <a:r>
              <a:rPr lang="zh-CN" altLang="en-US" sz="2000"/>
              <a:t>访问器</a:t>
            </a:r>
            <a:endParaRPr lang="en-US" altLang="zh-CN" sz="2000"/>
          </a:p>
          <a:p>
            <a:pPr eaLnBrk="1" hangingPunct="1">
              <a:spcBef>
                <a:spcPts val="600"/>
              </a:spcBef>
              <a:buFontTx/>
              <a:buNone/>
            </a:pPr>
            <a:r>
              <a:rPr lang="zh-CN" altLang="en-US" sz="2000" b="1">
                <a:solidFill>
                  <a:srgbClr val="7030A0"/>
                </a:solidFill>
              </a:rPr>
              <a:t>只写属性：</a:t>
            </a:r>
            <a:r>
              <a:rPr lang="zh-CN" altLang="en-US" sz="2000"/>
              <a:t>只包含</a:t>
            </a:r>
            <a:r>
              <a:rPr lang="en-US" altLang="zh-CN" sz="2000"/>
              <a:t>set</a:t>
            </a:r>
            <a:r>
              <a:rPr lang="zh-CN" altLang="en-US" sz="2000"/>
              <a:t>访问器的属性 </a:t>
            </a:r>
          </a:p>
        </p:txBody>
      </p:sp>
      <p:sp>
        <p:nvSpPr>
          <p:cNvPr id="6" name="Text Box 4"/>
          <p:cNvSpPr txBox="1">
            <a:spLocks noChangeArrowheads="1"/>
          </p:cNvSpPr>
          <p:nvPr/>
        </p:nvSpPr>
        <p:spPr bwMode="auto">
          <a:xfrm>
            <a:off x="611188" y="2947988"/>
            <a:ext cx="3889375"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ts val="600"/>
              </a:spcBef>
              <a:spcAft>
                <a:spcPct val="40000"/>
              </a:spcAft>
              <a:buFontTx/>
              <a:buNone/>
            </a:pPr>
            <a:r>
              <a:rPr lang="zh-CN" altLang="en-US" sz="2000" b="1">
                <a:solidFill>
                  <a:srgbClr val="6666FF"/>
                </a:solidFill>
              </a:rPr>
              <a:t>声明格式：</a:t>
            </a:r>
          </a:p>
          <a:p>
            <a:pPr eaLnBrk="1" hangingPunct="1">
              <a:spcBef>
                <a:spcPct val="0"/>
              </a:spcBef>
              <a:buFontTx/>
              <a:buNone/>
            </a:pPr>
            <a:r>
              <a:rPr lang="en-US" altLang="zh-CN" sz="2000" b="1">
                <a:solidFill>
                  <a:srgbClr val="CC6600"/>
                </a:solidFill>
              </a:rPr>
              <a:t>[</a:t>
            </a:r>
            <a:r>
              <a:rPr lang="zh-CN" altLang="en-US" sz="2000" b="1">
                <a:solidFill>
                  <a:srgbClr val="CC6600"/>
                </a:solidFill>
              </a:rPr>
              <a:t>访问修饰符</a:t>
            </a:r>
            <a:r>
              <a:rPr lang="en-US" altLang="zh-CN" sz="2000" b="1">
                <a:solidFill>
                  <a:srgbClr val="CC6600"/>
                </a:solidFill>
              </a:rPr>
              <a:t>] </a:t>
            </a:r>
            <a:r>
              <a:rPr lang="zh-CN" altLang="en-US" sz="2000" b="1">
                <a:solidFill>
                  <a:srgbClr val="CC6600"/>
                </a:solidFill>
              </a:rPr>
              <a:t>数据类型  属性名</a:t>
            </a:r>
          </a:p>
          <a:p>
            <a:pPr eaLnBrk="1" hangingPunct="1">
              <a:spcBef>
                <a:spcPct val="0"/>
              </a:spcBef>
              <a:buFontTx/>
              <a:buNone/>
            </a:pPr>
            <a:r>
              <a:rPr lang="en-US" altLang="zh-CN" sz="2000" b="1">
                <a:solidFill>
                  <a:srgbClr val="CC6600"/>
                </a:solidFill>
              </a:rPr>
              <a:t>{</a:t>
            </a:r>
          </a:p>
          <a:p>
            <a:pPr eaLnBrk="1" hangingPunct="1">
              <a:spcBef>
                <a:spcPct val="0"/>
              </a:spcBef>
              <a:buFontTx/>
              <a:buNone/>
            </a:pPr>
            <a:r>
              <a:rPr lang="en-US" altLang="zh-CN" sz="2000" b="1">
                <a:solidFill>
                  <a:srgbClr val="CC6600"/>
                </a:solidFill>
              </a:rPr>
              <a:t>      get</a:t>
            </a:r>
          </a:p>
          <a:p>
            <a:pPr eaLnBrk="1" hangingPunct="1">
              <a:spcBef>
                <a:spcPct val="0"/>
              </a:spcBef>
              <a:buFontTx/>
              <a:buNone/>
            </a:pPr>
            <a:r>
              <a:rPr lang="en-US" altLang="zh-CN" sz="2000" b="1">
                <a:solidFill>
                  <a:srgbClr val="CC6600"/>
                </a:solidFill>
              </a:rPr>
              <a:t>      {</a:t>
            </a:r>
          </a:p>
          <a:p>
            <a:pPr eaLnBrk="1" hangingPunct="1">
              <a:spcBef>
                <a:spcPct val="0"/>
              </a:spcBef>
              <a:buFontTx/>
              <a:buNone/>
            </a:pPr>
            <a:r>
              <a:rPr lang="en-US" altLang="zh-CN" sz="2000" b="1">
                <a:solidFill>
                  <a:srgbClr val="CC6600"/>
                </a:solidFill>
              </a:rPr>
              <a:t>            return </a:t>
            </a:r>
            <a:r>
              <a:rPr lang="zh-CN" altLang="en-US" sz="2000" b="1">
                <a:solidFill>
                  <a:srgbClr val="CC6600"/>
                </a:solidFill>
              </a:rPr>
              <a:t>字段名</a:t>
            </a:r>
            <a:r>
              <a:rPr lang="en-US" altLang="zh-CN" sz="2000" b="1">
                <a:solidFill>
                  <a:srgbClr val="CC6600"/>
                </a:solidFill>
              </a:rPr>
              <a:t>;	</a:t>
            </a:r>
          </a:p>
          <a:p>
            <a:pPr eaLnBrk="1" hangingPunct="1">
              <a:spcBef>
                <a:spcPct val="0"/>
              </a:spcBef>
              <a:buFontTx/>
              <a:buNone/>
            </a:pPr>
            <a:r>
              <a:rPr lang="en-US" altLang="zh-CN" sz="2000" b="1">
                <a:solidFill>
                  <a:srgbClr val="CC6600"/>
                </a:solidFill>
              </a:rPr>
              <a:t>      }</a:t>
            </a:r>
          </a:p>
          <a:p>
            <a:pPr eaLnBrk="1" hangingPunct="1">
              <a:spcBef>
                <a:spcPct val="0"/>
              </a:spcBef>
              <a:buFontTx/>
              <a:buNone/>
            </a:pPr>
            <a:r>
              <a:rPr lang="en-US" altLang="zh-CN" sz="2000" b="1">
                <a:solidFill>
                  <a:srgbClr val="CC6600"/>
                </a:solidFill>
              </a:rPr>
              <a:t>      set</a:t>
            </a:r>
          </a:p>
          <a:p>
            <a:pPr eaLnBrk="1" hangingPunct="1">
              <a:spcBef>
                <a:spcPct val="0"/>
              </a:spcBef>
              <a:buFontTx/>
              <a:buNone/>
            </a:pPr>
            <a:r>
              <a:rPr lang="en-US" altLang="zh-CN" sz="2000" b="1">
                <a:solidFill>
                  <a:srgbClr val="CC6600"/>
                </a:solidFill>
              </a:rPr>
              <a:t>      {</a:t>
            </a:r>
          </a:p>
          <a:p>
            <a:pPr eaLnBrk="1" hangingPunct="1">
              <a:spcBef>
                <a:spcPct val="0"/>
              </a:spcBef>
              <a:buFontTx/>
              <a:buNone/>
            </a:pPr>
            <a:r>
              <a:rPr lang="en-US" altLang="zh-CN" sz="2000" b="1">
                <a:solidFill>
                  <a:srgbClr val="CC6600"/>
                </a:solidFill>
              </a:rPr>
              <a:t>           </a:t>
            </a:r>
            <a:r>
              <a:rPr lang="zh-CN" altLang="en-US" sz="2000" b="1">
                <a:solidFill>
                  <a:srgbClr val="CC6600"/>
                </a:solidFill>
              </a:rPr>
              <a:t>字段名</a:t>
            </a:r>
            <a:r>
              <a:rPr lang="en-US" altLang="zh-CN" sz="2000" b="1">
                <a:solidFill>
                  <a:srgbClr val="CC6600"/>
                </a:solidFill>
              </a:rPr>
              <a:t>=value;</a:t>
            </a:r>
          </a:p>
          <a:p>
            <a:pPr eaLnBrk="1" hangingPunct="1">
              <a:spcBef>
                <a:spcPct val="0"/>
              </a:spcBef>
              <a:buFontTx/>
              <a:buNone/>
            </a:pPr>
            <a:r>
              <a:rPr lang="en-US" altLang="zh-CN" sz="2000" b="1">
                <a:solidFill>
                  <a:srgbClr val="CC6600"/>
                </a:solidFill>
              </a:rPr>
              <a:t>      }</a:t>
            </a:r>
          </a:p>
          <a:p>
            <a:pPr eaLnBrk="1" hangingPunct="1">
              <a:lnSpc>
                <a:spcPct val="90000"/>
              </a:lnSpc>
              <a:spcBef>
                <a:spcPct val="0"/>
              </a:spcBef>
              <a:buFontTx/>
              <a:buNone/>
            </a:pPr>
            <a:r>
              <a:rPr lang="en-US" altLang="zh-CN" sz="2000" b="1">
                <a:solidFill>
                  <a:srgbClr val="CC6600"/>
                </a:solidFill>
              </a:rPr>
              <a:t>}</a:t>
            </a:r>
            <a:endParaRPr lang="zh-CN" altLang="en-US" sz="2000" b="1">
              <a:solidFill>
                <a:srgbClr val="CC6600"/>
              </a:solidFill>
            </a:endParaRPr>
          </a:p>
        </p:txBody>
      </p:sp>
      <p:sp>
        <p:nvSpPr>
          <p:cNvPr id="2" name="线形标注 1 1"/>
          <p:cNvSpPr>
            <a:spLocks/>
          </p:cNvSpPr>
          <p:nvPr/>
        </p:nvSpPr>
        <p:spPr bwMode="auto">
          <a:xfrm>
            <a:off x="4140200" y="2649538"/>
            <a:ext cx="4895850" cy="793750"/>
          </a:xfrm>
          <a:prstGeom prst="borderCallout1">
            <a:avLst>
              <a:gd name="adj1" fmla="val 24694"/>
              <a:gd name="adj2" fmla="val -1093"/>
              <a:gd name="adj3" fmla="val 79019"/>
              <a:gd name="adj4" fmla="val -5102"/>
            </a:avLst>
          </a:prstGeom>
          <a:solidFill>
            <a:schemeClr val="accent1"/>
          </a:solidFill>
          <a:ln w="25400" algn="ctr">
            <a:solidFill>
              <a:srgbClr val="1E4D92"/>
            </a:solidFill>
            <a:miter lim="800000"/>
            <a:headEnd/>
            <a:tailEnd/>
          </a:ln>
        </p:spPr>
        <p:txBody>
          <a:bodyPr lIns="36000" tIns="36000" rIns="36000" anchor="ctr"/>
          <a:lstStyle/>
          <a:p>
            <a:pPr algn="just">
              <a:lnSpc>
                <a:spcPct val="95000"/>
              </a:lnSpc>
              <a:defRPr/>
            </a:pPr>
            <a:r>
              <a:rPr lang="zh-CN" altLang="en-US" dirty="0">
                <a:solidFill>
                  <a:schemeClr val="lt1"/>
                </a:solidFill>
                <a:latin typeface="+mn-lt"/>
                <a:ea typeface="+mn-ea"/>
              </a:rPr>
              <a:t>在声明属性之前，通常先声明一个私有变量。</a:t>
            </a:r>
            <a:r>
              <a:rPr lang="zh-CN" altLang="zh-CN" dirty="0">
                <a:solidFill>
                  <a:schemeClr val="lt1"/>
                </a:solidFill>
                <a:latin typeface="+mn-lt"/>
                <a:ea typeface="+mn-ea"/>
              </a:rPr>
              <a:t>微软推荐属性和私有变量使用相同的名称，只是该变量名称和属性名称的第一个字母大小写不同</a:t>
            </a:r>
            <a:r>
              <a:rPr lang="zh-CN" altLang="en-US" dirty="0">
                <a:solidFill>
                  <a:schemeClr val="lt1"/>
                </a:solidFill>
                <a:latin typeface="+mn-lt"/>
                <a:ea typeface="+mn-ea"/>
              </a:rPr>
              <a:t>。</a:t>
            </a:r>
          </a:p>
        </p:txBody>
      </p:sp>
      <p:sp>
        <p:nvSpPr>
          <p:cNvPr id="4" name="线形标注 1 3"/>
          <p:cNvSpPr>
            <a:spLocks/>
          </p:cNvSpPr>
          <p:nvPr/>
        </p:nvSpPr>
        <p:spPr bwMode="auto">
          <a:xfrm rot="10800000" flipV="1">
            <a:off x="2771775" y="6308725"/>
            <a:ext cx="1179513" cy="323850"/>
          </a:xfrm>
          <a:prstGeom prst="borderCallout1">
            <a:avLst>
              <a:gd name="adj1" fmla="val 62856"/>
              <a:gd name="adj2" fmla="val 106366"/>
              <a:gd name="adj3" fmla="val -28875"/>
              <a:gd name="adj4" fmla="val 113417"/>
            </a:avLst>
          </a:prstGeom>
          <a:solidFill>
            <a:schemeClr val="accent1"/>
          </a:solidFill>
          <a:ln w="25400" algn="ctr">
            <a:solidFill>
              <a:srgbClr val="1E4D92"/>
            </a:solidFill>
            <a:miter lim="800000"/>
            <a:headEnd/>
            <a:tailEnd/>
          </a:ln>
        </p:spPr>
        <p:txBody>
          <a:bodyPr tIns="10800" anchor="ctr"/>
          <a:lstStyle/>
          <a:p>
            <a:pPr algn="ctr">
              <a:defRPr/>
            </a:pPr>
            <a:r>
              <a:rPr lang="zh-CN" altLang="en-US" dirty="0">
                <a:solidFill>
                  <a:schemeClr val="lt1"/>
                </a:solidFill>
                <a:latin typeface="+mn-lt"/>
                <a:ea typeface="+mn-ea"/>
              </a:rPr>
              <a:t>隐式参数</a:t>
            </a:r>
          </a:p>
        </p:txBody>
      </p:sp>
      <p:sp>
        <p:nvSpPr>
          <p:cNvPr id="10" name="Text Box 5"/>
          <p:cNvSpPr txBox="1">
            <a:spLocks noChangeArrowheads="1"/>
          </p:cNvSpPr>
          <p:nvPr/>
        </p:nvSpPr>
        <p:spPr bwMode="auto">
          <a:xfrm>
            <a:off x="4008438" y="6416675"/>
            <a:ext cx="51006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a:solidFill>
                  <a:srgbClr val="FF0000"/>
                </a:solidFill>
              </a:rPr>
              <a:t>【</a:t>
            </a:r>
            <a:r>
              <a:rPr lang="zh-CN" altLang="en-US" sz="2000" b="1" dirty="0">
                <a:solidFill>
                  <a:srgbClr val="FF0000"/>
                </a:solidFill>
              </a:rPr>
              <a:t>例</a:t>
            </a:r>
            <a:r>
              <a:rPr lang="en-US" altLang="zh-CN" sz="2000" b="1" dirty="0" smtClean="0">
                <a:solidFill>
                  <a:srgbClr val="FF0000"/>
                </a:solidFill>
              </a:rPr>
              <a:t>4-4】</a:t>
            </a:r>
            <a:r>
              <a:rPr lang="zh-CN" altLang="en-US" sz="2000" b="1" dirty="0"/>
              <a:t>完善</a:t>
            </a:r>
            <a:r>
              <a:rPr lang="en-US" altLang="zh-CN" sz="2000" b="1" dirty="0"/>
              <a:t>Circle</a:t>
            </a:r>
            <a:r>
              <a:rPr lang="zh-CN" altLang="en-US" sz="2000" b="1" dirty="0"/>
              <a:t>类，增加</a:t>
            </a:r>
            <a:r>
              <a:rPr lang="en-US" altLang="zh-CN" sz="2000" b="1" dirty="0"/>
              <a:t>Radius</a:t>
            </a:r>
            <a:r>
              <a:rPr lang="zh-CN" altLang="en-US" sz="2000" b="1" dirty="0"/>
              <a:t>属性</a:t>
            </a:r>
          </a:p>
        </p:txBody>
      </p:sp>
      <p:sp>
        <p:nvSpPr>
          <p:cNvPr id="11" name="TextBox 10"/>
          <p:cNvSpPr txBox="1"/>
          <p:nvPr/>
        </p:nvSpPr>
        <p:spPr>
          <a:xfrm>
            <a:off x="4219575" y="3500438"/>
            <a:ext cx="4816475" cy="3294062"/>
          </a:xfrm>
          <a:prstGeom prst="rect">
            <a:avLst/>
          </a:prstGeom>
          <a:solidFill>
            <a:schemeClr val="accent6">
              <a:lumMod val="60000"/>
              <a:lumOff val="40000"/>
            </a:schemeClr>
          </a:solidFill>
          <a:ln w="28575">
            <a:solidFill>
              <a:schemeClr val="accent6">
                <a:lumMod val="75000"/>
              </a:schemeClr>
            </a:solidFill>
          </a:ln>
        </p:spPr>
        <p:txBody>
          <a:bodyPr>
            <a:spAutoFit/>
          </a:bodyPr>
          <a:lstStyle/>
          <a:p>
            <a:pPr>
              <a:defRPr/>
            </a:pPr>
            <a:r>
              <a:rPr lang="en-US" altLang="zh-CN" sz="1600" dirty="0"/>
              <a:t>    class Account</a:t>
            </a:r>
            <a:endParaRPr lang="zh-CN" altLang="zh-CN" sz="1600" dirty="0"/>
          </a:p>
          <a:p>
            <a:pPr>
              <a:defRPr/>
            </a:pPr>
            <a:r>
              <a:rPr lang="en-US" altLang="zh-CN" sz="1600" dirty="0"/>
              <a:t>    {</a:t>
            </a:r>
            <a:endParaRPr lang="zh-CN" altLang="zh-CN" sz="1600" dirty="0"/>
          </a:p>
          <a:p>
            <a:pPr>
              <a:defRPr/>
            </a:pPr>
            <a:r>
              <a:rPr lang="en-US" altLang="zh-CN" sz="1600" dirty="0"/>
              <a:t>          private float rate;            //</a:t>
            </a:r>
            <a:r>
              <a:rPr lang="zh-CN" altLang="zh-CN" sz="1600" dirty="0"/>
              <a:t>利率</a:t>
            </a:r>
          </a:p>
          <a:p>
            <a:pPr>
              <a:defRPr/>
            </a:pPr>
            <a:r>
              <a:rPr lang="en-US" altLang="zh-CN" sz="1600" dirty="0"/>
              <a:t>          private float deposit;	 //</a:t>
            </a:r>
            <a:r>
              <a:rPr lang="zh-CN" altLang="zh-CN" sz="1600" dirty="0"/>
              <a:t>存款</a:t>
            </a:r>
          </a:p>
          <a:p>
            <a:pPr>
              <a:defRPr/>
            </a:pPr>
            <a:r>
              <a:rPr lang="en-US" altLang="zh-CN" sz="1600" dirty="0"/>
              <a:t>          public float Rate           //</a:t>
            </a:r>
            <a:r>
              <a:rPr lang="zh-CN" altLang="zh-CN" sz="1600" dirty="0"/>
              <a:t>只读属性</a:t>
            </a:r>
          </a:p>
          <a:p>
            <a:pPr>
              <a:defRPr/>
            </a:pPr>
            <a:r>
              <a:rPr lang="en-US" altLang="zh-CN" sz="1600" dirty="0"/>
              <a:t>          {</a:t>
            </a:r>
            <a:endParaRPr lang="zh-CN" altLang="zh-CN" sz="1600" dirty="0"/>
          </a:p>
          <a:p>
            <a:pPr>
              <a:defRPr/>
            </a:pPr>
            <a:r>
              <a:rPr lang="en-US" altLang="zh-CN" sz="1600" dirty="0"/>
              <a:t>	 get {return rate;}  </a:t>
            </a:r>
            <a:endParaRPr lang="zh-CN" altLang="zh-CN" sz="1600" dirty="0"/>
          </a:p>
          <a:p>
            <a:pPr>
              <a:defRPr/>
            </a:pPr>
            <a:r>
              <a:rPr lang="en-US" altLang="zh-CN" sz="1600" dirty="0"/>
              <a:t>          }</a:t>
            </a:r>
            <a:endParaRPr lang="zh-CN" altLang="zh-CN" sz="1600" dirty="0"/>
          </a:p>
          <a:p>
            <a:pPr>
              <a:defRPr/>
            </a:pPr>
            <a:r>
              <a:rPr lang="en-US" altLang="zh-CN" sz="1600" dirty="0"/>
              <a:t>          public float Deposit     //</a:t>
            </a:r>
            <a:r>
              <a:rPr lang="zh-CN" altLang="zh-CN" sz="1600" dirty="0"/>
              <a:t>只写属性</a:t>
            </a:r>
          </a:p>
          <a:p>
            <a:pPr>
              <a:defRPr/>
            </a:pPr>
            <a:r>
              <a:rPr lang="en-US" altLang="zh-CN" sz="1600" dirty="0"/>
              <a:t>          {</a:t>
            </a:r>
            <a:endParaRPr lang="zh-CN" altLang="zh-CN" sz="1600" dirty="0"/>
          </a:p>
          <a:p>
            <a:pPr>
              <a:defRPr/>
            </a:pPr>
            <a:r>
              <a:rPr lang="en-US" altLang="zh-CN" sz="1600" dirty="0"/>
              <a:t>	 set { deposit = deposit + value;}</a:t>
            </a:r>
            <a:endParaRPr lang="zh-CN" altLang="zh-CN" sz="1600" dirty="0"/>
          </a:p>
          <a:p>
            <a:pPr>
              <a:defRPr/>
            </a:pPr>
            <a:r>
              <a:rPr lang="en-US" altLang="zh-CN" sz="1600" dirty="0"/>
              <a:t>          }</a:t>
            </a:r>
            <a:endParaRPr lang="zh-CN" altLang="zh-CN" sz="1600" dirty="0"/>
          </a:p>
          <a:p>
            <a:pPr>
              <a:defRPr/>
            </a:pPr>
            <a:r>
              <a:rPr lang="en-US" altLang="zh-CN" sz="1600" dirty="0"/>
              <a:t>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fade">
                                      <p:cBhvr>
                                        <p:cTn id="12" dur="500"/>
                                        <p:tgtEl>
                                          <p:spTgt spid="76804"/>
                                        </p:tgtEl>
                                      </p:cBhvr>
                                    </p:animEffect>
                                    <p:anim calcmode="lin" valueType="num">
                                      <p:cBhvr>
                                        <p:cTn id="13" dur="500" fill="hold"/>
                                        <p:tgtEl>
                                          <p:spTgt spid="76804"/>
                                        </p:tgtEl>
                                        <p:attrNameLst>
                                          <p:attrName>ppt_x</p:attrName>
                                        </p:attrNameLst>
                                      </p:cBhvr>
                                      <p:tavLst>
                                        <p:tav tm="0">
                                          <p:val>
                                            <p:strVal val="#ppt_x"/>
                                          </p:val>
                                        </p:tav>
                                        <p:tav tm="100000">
                                          <p:val>
                                            <p:strVal val="#ppt_x"/>
                                          </p:val>
                                        </p:tav>
                                      </p:tavLst>
                                    </p:anim>
                                    <p:anim calcmode="lin" valueType="num">
                                      <p:cBhvr>
                                        <p:cTn id="14" dur="500" fill="hold"/>
                                        <p:tgtEl>
                                          <p:spTgt spid="76804"/>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76810">
                                            <p:txEl>
                                              <p:pRg st="0" end="0"/>
                                            </p:txEl>
                                          </p:spTgt>
                                        </p:tgtEl>
                                        <p:attrNameLst>
                                          <p:attrName>style.visibility</p:attrName>
                                        </p:attrNameLst>
                                      </p:cBhvr>
                                      <p:to>
                                        <p:strVal val="visible"/>
                                      </p:to>
                                    </p:set>
                                    <p:animEffect transition="in" filter="randombar(horizontal)">
                                      <p:cBhvr>
                                        <p:cTn id="31" dur="500"/>
                                        <p:tgtEl>
                                          <p:spTgt spid="76810">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76810">
                                            <p:txEl>
                                              <p:pRg st="1" end="1"/>
                                            </p:txEl>
                                          </p:spTgt>
                                        </p:tgtEl>
                                        <p:attrNameLst>
                                          <p:attrName>style.visibility</p:attrName>
                                        </p:attrNameLst>
                                      </p:cBhvr>
                                      <p:to>
                                        <p:strVal val="visible"/>
                                      </p:to>
                                    </p:set>
                                    <p:animEffect transition="in" filter="randombar(horizontal)">
                                      <p:cBhvr>
                                        <p:cTn id="36" dur="500"/>
                                        <p:tgtEl>
                                          <p:spTgt spid="76810">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76810">
                                            <p:txEl>
                                              <p:pRg st="2" end="2"/>
                                            </p:txEl>
                                          </p:spTgt>
                                        </p:tgtEl>
                                        <p:attrNameLst>
                                          <p:attrName>style.visibility</p:attrName>
                                        </p:attrNameLst>
                                      </p:cBhvr>
                                      <p:to>
                                        <p:strVal val="visible"/>
                                      </p:to>
                                    </p:set>
                                    <p:animEffect transition="in" filter="randombar(horizontal)">
                                      <p:cBhvr>
                                        <p:cTn id="41" dur="500"/>
                                        <p:tgtEl>
                                          <p:spTgt spid="76810">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76810">
                                            <p:txEl>
                                              <p:pRg st="3" end="3"/>
                                            </p:txEl>
                                          </p:spTgt>
                                        </p:tgtEl>
                                        <p:attrNameLst>
                                          <p:attrName>style.visibility</p:attrName>
                                        </p:attrNameLst>
                                      </p:cBhvr>
                                      <p:to>
                                        <p:strVal val="visible"/>
                                      </p:to>
                                    </p:set>
                                    <p:animEffect transition="in" filter="randombar(horizontal)">
                                      <p:cBhvr>
                                        <p:cTn id="46" dur="500"/>
                                        <p:tgtEl>
                                          <p:spTgt spid="76810">
                                            <p:txEl>
                                              <p:pRg st="3" end="3"/>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left)">
                                      <p:cBhvr>
                                        <p:cTn id="51" dur="500"/>
                                        <p:tgtEl>
                                          <p:spTgt spid="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1+#ppt_w/2"/>
                                          </p:val>
                                        </p:tav>
                                        <p:tav tm="100000">
                                          <p:val>
                                            <p:strVal val="#ppt_x"/>
                                          </p:val>
                                        </p:tav>
                                      </p:tavLst>
                                    </p:anim>
                                    <p:anim calcmode="lin" valueType="num">
                                      <p:cBhvr additive="base">
                                        <p:cTn id="5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76810">
                                            <p:txEl>
                                              <p:pRg st="4" end="4"/>
                                            </p:txEl>
                                          </p:spTgt>
                                        </p:tgtEl>
                                        <p:attrNameLst>
                                          <p:attrName>style.visibility</p:attrName>
                                        </p:attrNameLst>
                                      </p:cBhvr>
                                      <p:to>
                                        <p:strVal val="visible"/>
                                      </p:to>
                                    </p:set>
                                    <p:animEffect transition="in" filter="randombar(horizontal)">
                                      <p:cBhvr>
                                        <p:cTn id="62" dur="500"/>
                                        <p:tgtEl>
                                          <p:spTgt spid="76810">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76810">
                                            <p:txEl>
                                              <p:pRg st="5" end="5"/>
                                            </p:txEl>
                                          </p:spTgt>
                                        </p:tgtEl>
                                        <p:attrNameLst>
                                          <p:attrName>style.visibility</p:attrName>
                                        </p:attrNameLst>
                                      </p:cBhvr>
                                      <p:to>
                                        <p:strVal val="visible"/>
                                      </p:to>
                                    </p:set>
                                    <p:animEffect transition="in" filter="randombar(horizontal)">
                                      <p:cBhvr>
                                        <p:cTn id="67" dur="500"/>
                                        <p:tgtEl>
                                          <p:spTgt spid="76810">
                                            <p:txEl>
                                              <p:pRg st="5" end="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76810">
                                            <p:txEl>
                                              <p:pRg st="6" end="6"/>
                                            </p:txEl>
                                          </p:spTgt>
                                        </p:tgtEl>
                                        <p:attrNameLst>
                                          <p:attrName>style.visibility</p:attrName>
                                        </p:attrNameLst>
                                      </p:cBhvr>
                                      <p:to>
                                        <p:strVal val="visible"/>
                                      </p:to>
                                    </p:set>
                                    <p:animEffect transition="in" filter="randombar(horizontal)">
                                      <p:cBhvr>
                                        <p:cTn id="72" dur="500"/>
                                        <p:tgtEl>
                                          <p:spTgt spid="76810">
                                            <p:txEl>
                                              <p:pRg st="6" end="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inVertical)">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P spid="76804" grpId="0"/>
      <p:bldP spid="76810" grpId="0" build="p"/>
      <p:bldP spid="6" grpId="0"/>
      <p:bldP spid="2" grpId="0" animBg="1"/>
      <p:bldP spid="4" grpId="0" animBg="1"/>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dirty="0" smtClean="0"/>
              <a:t>5.3 </a:t>
            </a:r>
            <a:r>
              <a:rPr lang="zh-CN" altLang="en-US" dirty="0" smtClean="0"/>
              <a:t>类的成员  </a:t>
            </a:r>
          </a:p>
        </p:txBody>
      </p:sp>
      <p:sp>
        <p:nvSpPr>
          <p:cNvPr id="16387" name="Rectangle 3"/>
          <p:cNvSpPr>
            <a:spLocks noGrp="1" noChangeArrowheads="1"/>
          </p:cNvSpPr>
          <p:nvPr>
            <p:ph type="body" idx="1"/>
          </p:nvPr>
        </p:nvSpPr>
        <p:spPr>
          <a:xfrm>
            <a:off x="468313" y="1268413"/>
            <a:ext cx="4464050" cy="431800"/>
          </a:xfrm>
        </p:spPr>
        <p:txBody>
          <a:bodyPr/>
          <a:lstStyle/>
          <a:p>
            <a:pPr eaLnBrk="1" hangingPunct="1">
              <a:lnSpc>
                <a:spcPct val="80000"/>
              </a:lnSpc>
              <a:spcAft>
                <a:spcPct val="20000"/>
              </a:spcAft>
            </a:pPr>
            <a:r>
              <a:rPr lang="en-US" altLang="zh-CN" dirty="0" smtClean="0">
                <a:ea typeface="宋体" pitchFamily="2" charset="-122"/>
              </a:rPr>
              <a:t>5.3.4 </a:t>
            </a:r>
            <a:r>
              <a:rPr lang="zh-CN" altLang="en-US" dirty="0" smtClean="0">
                <a:ea typeface="宋体" pitchFamily="2" charset="-122"/>
              </a:rPr>
              <a:t>方法</a:t>
            </a:r>
            <a:r>
              <a:rPr lang="zh-CN" altLang="en-US" sz="2400" dirty="0" smtClean="0">
                <a:ea typeface="宋体" pitchFamily="2" charset="-122"/>
              </a:rPr>
              <a:t> </a:t>
            </a:r>
          </a:p>
        </p:txBody>
      </p:sp>
      <p:sp>
        <p:nvSpPr>
          <p:cNvPr id="14340" name="Text Box 4"/>
          <p:cNvSpPr txBox="1">
            <a:spLocks noChangeArrowheads="1"/>
          </p:cNvSpPr>
          <p:nvPr/>
        </p:nvSpPr>
        <p:spPr bwMode="auto">
          <a:xfrm>
            <a:off x="1187450" y="2651125"/>
            <a:ext cx="5976938" cy="168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spcBef>
                <a:spcPct val="0"/>
              </a:spcBef>
              <a:buFontTx/>
              <a:buNone/>
            </a:pPr>
            <a:r>
              <a:rPr lang="en-US" altLang="zh-CN" sz="2200" b="1">
                <a:solidFill>
                  <a:srgbClr val="CC6600"/>
                </a:solidFill>
              </a:rPr>
              <a:t>[</a:t>
            </a:r>
            <a:r>
              <a:rPr lang="zh-CN" altLang="en-US" sz="2200" b="1">
                <a:solidFill>
                  <a:srgbClr val="CC6600"/>
                </a:solidFill>
              </a:rPr>
              <a:t>访问修饰符</a:t>
            </a:r>
            <a:r>
              <a:rPr lang="en-US" altLang="zh-CN" sz="2200" b="1">
                <a:solidFill>
                  <a:srgbClr val="CC6600"/>
                </a:solidFill>
              </a:rPr>
              <a:t>] </a:t>
            </a:r>
            <a:r>
              <a:rPr lang="zh-CN" altLang="en-US" sz="2200" b="1">
                <a:solidFill>
                  <a:srgbClr val="CC6600"/>
                </a:solidFill>
              </a:rPr>
              <a:t>返回值类型 方法名 </a:t>
            </a:r>
            <a:r>
              <a:rPr lang="en-US" altLang="zh-CN" sz="2200" b="1">
                <a:solidFill>
                  <a:srgbClr val="CC6600"/>
                </a:solidFill>
              </a:rPr>
              <a:t>([</a:t>
            </a:r>
            <a:r>
              <a:rPr lang="zh-CN" altLang="en-US" sz="2200" b="1">
                <a:solidFill>
                  <a:srgbClr val="CC6600"/>
                </a:solidFill>
              </a:rPr>
              <a:t>参数列表</a:t>
            </a:r>
            <a:r>
              <a:rPr lang="en-US" altLang="zh-CN" sz="2200" b="1">
                <a:solidFill>
                  <a:srgbClr val="CC6600"/>
                </a:solidFill>
              </a:rPr>
              <a:t>])</a:t>
            </a:r>
          </a:p>
          <a:p>
            <a:pPr eaLnBrk="1" hangingPunct="1">
              <a:lnSpc>
                <a:spcPct val="120000"/>
              </a:lnSpc>
              <a:spcBef>
                <a:spcPct val="0"/>
              </a:spcBef>
              <a:buFontTx/>
              <a:buNone/>
            </a:pPr>
            <a:r>
              <a:rPr lang="en-US" altLang="zh-CN" sz="2200" b="1">
                <a:solidFill>
                  <a:srgbClr val="CC6600"/>
                </a:solidFill>
              </a:rPr>
              <a:t>{</a:t>
            </a:r>
          </a:p>
          <a:p>
            <a:pPr eaLnBrk="1" hangingPunct="1">
              <a:lnSpc>
                <a:spcPct val="120000"/>
              </a:lnSpc>
              <a:spcBef>
                <a:spcPct val="0"/>
              </a:spcBef>
              <a:buFontTx/>
              <a:buNone/>
            </a:pPr>
            <a:r>
              <a:rPr lang="en-US" altLang="zh-CN" sz="2200" b="1">
                <a:solidFill>
                  <a:srgbClr val="CC6600"/>
                </a:solidFill>
              </a:rPr>
              <a:t>      </a:t>
            </a:r>
            <a:r>
              <a:rPr lang="zh-CN" altLang="en-US" sz="2200" b="1">
                <a:solidFill>
                  <a:srgbClr val="CC6600"/>
                </a:solidFill>
              </a:rPr>
              <a:t>方法体</a:t>
            </a:r>
          </a:p>
          <a:p>
            <a:pPr eaLnBrk="1" hangingPunct="1">
              <a:lnSpc>
                <a:spcPct val="120000"/>
              </a:lnSpc>
              <a:spcBef>
                <a:spcPct val="0"/>
              </a:spcBef>
              <a:buFontTx/>
              <a:buNone/>
            </a:pPr>
            <a:r>
              <a:rPr lang="en-US" altLang="zh-CN" sz="2200" b="1">
                <a:solidFill>
                  <a:srgbClr val="CC6600"/>
                </a:solidFill>
              </a:rPr>
              <a:t>}</a:t>
            </a:r>
          </a:p>
        </p:txBody>
      </p:sp>
      <p:sp>
        <p:nvSpPr>
          <p:cNvPr id="14342"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1. </a:t>
            </a:r>
            <a:r>
              <a:rPr lang="zh-CN" altLang="en-US" sz="2400">
                <a:solidFill>
                  <a:srgbClr val="FF0000"/>
                </a:solidFill>
              </a:rPr>
              <a:t>方法的定义</a:t>
            </a:r>
          </a:p>
        </p:txBody>
      </p:sp>
      <p:cxnSp>
        <p:nvCxnSpPr>
          <p:cNvPr id="8" name="直接连接符 7"/>
          <p:cNvCxnSpPr>
            <a:cxnSpLocks noChangeShapeType="1"/>
          </p:cNvCxnSpPr>
          <p:nvPr/>
        </p:nvCxnSpPr>
        <p:spPr bwMode="auto">
          <a:xfrm flipV="1">
            <a:off x="2398713" y="1685925"/>
            <a:ext cx="1165225" cy="936625"/>
          </a:xfrm>
          <a:prstGeom prst="line">
            <a:avLst/>
          </a:prstGeom>
          <a:noFill/>
          <a:ln w="28575" algn="ctr">
            <a:solidFill>
              <a:srgbClr val="00A1DA"/>
            </a:solidFill>
            <a:round/>
            <a:headEnd/>
            <a:tailEn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3617913" y="1341438"/>
            <a:ext cx="2682875" cy="400050"/>
          </a:xfrm>
          <a:prstGeom prst="rect">
            <a:avLst/>
          </a:prstGeom>
          <a:solidFill>
            <a:srgbClr val="00B0F0"/>
          </a:solidFill>
          <a:ln w="28575">
            <a:solidFill>
              <a:srgbClr val="00A1DA"/>
            </a:solidFill>
            <a:miter lim="800000"/>
            <a:headEnd/>
            <a:tailEnd/>
          </a:ln>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ctr" eaLnBrk="1" hangingPunct="1">
              <a:spcBef>
                <a:spcPct val="0"/>
              </a:spcBef>
              <a:buFontTx/>
              <a:buNone/>
            </a:pPr>
            <a:r>
              <a:rPr lang="zh-CN" altLang="en-US" sz="2000">
                <a:solidFill>
                  <a:schemeClr val="bg1"/>
                </a:solidFill>
              </a:rPr>
              <a:t>控制方法的访问级别</a:t>
            </a:r>
          </a:p>
        </p:txBody>
      </p:sp>
      <p:cxnSp>
        <p:nvCxnSpPr>
          <p:cNvPr id="15" name="直接连接符 14"/>
          <p:cNvCxnSpPr>
            <a:cxnSpLocks noChangeShapeType="1"/>
          </p:cNvCxnSpPr>
          <p:nvPr/>
        </p:nvCxnSpPr>
        <p:spPr bwMode="auto">
          <a:xfrm flipV="1">
            <a:off x="3598863" y="2262188"/>
            <a:ext cx="577850" cy="374650"/>
          </a:xfrm>
          <a:prstGeom prst="line">
            <a:avLst/>
          </a:prstGeom>
          <a:noFill/>
          <a:ln w="28575" algn="ctr">
            <a:solidFill>
              <a:srgbClr val="00A1DA"/>
            </a:solidFill>
            <a:round/>
            <a:headEnd/>
            <a:tailEn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4249738" y="1912938"/>
            <a:ext cx="4714875" cy="708025"/>
          </a:xfrm>
          <a:prstGeom prst="rect">
            <a:avLst/>
          </a:prstGeom>
          <a:solidFill>
            <a:srgbClr val="00B0F0"/>
          </a:solidFill>
          <a:ln w="38100">
            <a:solidFill>
              <a:srgbClr val="00A1DA"/>
            </a:solidFill>
            <a:miter lim="800000"/>
            <a:headEnd/>
            <a:tailEnd/>
          </a:ln>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a:solidFill>
                  <a:schemeClr val="bg1"/>
                </a:solidFill>
              </a:rPr>
              <a:t>可以是任何合法的数据类型，无返回值时用</a:t>
            </a:r>
            <a:r>
              <a:rPr lang="en-US" altLang="zh-CN" sz="2000">
                <a:solidFill>
                  <a:schemeClr val="bg1"/>
                </a:solidFill>
              </a:rPr>
              <a:t>void</a:t>
            </a:r>
            <a:r>
              <a:rPr lang="zh-CN" altLang="en-US" sz="2000">
                <a:solidFill>
                  <a:schemeClr val="bg1"/>
                </a:solidFill>
              </a:rPr>
              <a:t>关键字表示</a:t>
            </a:r>
          </a:p>
        </p:txBody>
      </p:sp>
      <p:sp>
        <p:nvSpPr>
          <p:cNvPr id="14" name="线形标注 1 13"/>
          <p:cNvSpPr>
            <a:spLocks/>
          </p:cNvSpPr>
          <p:nvPr/>
        </p:nvSpPr>
        <p:spPr bwMode="auto">
          <a:xfrm>
            <a:off x="5094288" y="3486150"/>
            <a:ext cx="3870325" cy="2246313"/>
          </a:xfrm>
          <a:prstGeom prst="borderCallout1">
            <a:avLst>
              <a:gd name="adj1" fmla="val -2926"/>
              <a:gd name="adj2" fmla="val 21431"/>
              <a:gd name="adj3" fmla="val -16171"/>
              <a:gd name="adj4" fmla="val 26241"/>
            </a:avLst>
          </a:prstGeom>
          <a:solidFill>
            <a:schemeClr val="accent1"/>
          </a:solidFill>
          <a:ln w="28575" algn="ctr">
            <a:solidFill>
              <a:srgbClr val="1E4D92"/>
            </a:solidFill>
            <a:miter lim="800000"/>
            <a:headEnd/>
            <a:tailEnd/>
          </a:ln>
        </p:spPr>
        <p:txBody>
          <a:bodyPr anchor="ctr"/>
          <a:lstStyle/>
          <a:p>
            <a:pPr algn="just">
              <a:defRPr/>
            </a:pPr>
            <a:r>
              <a:rPr lang="zh-CN" altLang="en-US" sz="2000" dirty="0">
                <a:solidFill>
                  <a:schemeClr val="lt1"/>
                </a:solidFill>
                <a:latin typeface="+mn-lt"/>
                <a:ea typeface="+mn-ea"/>
              </a:rPr>
              <a:t>方法可以接受的输入数据，当方法不需要参数时，可省略参数列表，但不能省略圆括号；当参数不止一个时，需要使用逗号分隔，同时每一个参数都必须声明参数类型，即使这些参数的数据类型相同也不例外。</a:t>
            </a:r>
          </a:p>
        </p:txBody>
      </p:sp>
      <p:sp>
        <p:nvSpPr>
          <p:cNvPr id="16" name="线形标注 2 15"/>
          <p:cNvSpPr>
            <a:spLocks/>
          </p:cNvSpPr>
          <p:nvPr/>
        </p:nvSpPr>
        <p:spPr bwMode="auto">
          <a:xfrm>
            <a:off x="2195513" y="4084638"/>
            <a:ext cx="2808287" cy="2232025"/>
          </a:xfrm>
          <a:prstGeom prst="borderCallout2">
            <a:avLst>
              <a:gd name="adj1" fmla="val 5120"/>
              <a:gd name="adj2" fmla="val -2713"/>
              <a:gd name="adj3" fmla="val 5120"/>
              <a:gd name="adj4" fmla="val -7912"/>
              <a:gd name="adj5" fmla="val -7042"/>
              <a:gd name="adj6" fmla="val -9722"/>
            </a:avLst>
          </a:prstGeom>
          <a:solidFill>
            <a:schemeClr val="accent1"/>
          </a:solidFill>
          <a:ln w="28575" algn="ctr">
            <a:solidFill>
              <a:srgbClr val="1E4D92"/>
            </a:solidFill>
            <a:miter lim="800000"/>
            <a:headEnd/>
            <a:tailEnd/>
          </a:ln>
        </p:spPr>
        <p:txBody>
          <a:bodyPr anchor="ct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just" eaLnBrk="1" hangingPunct="1">
              <a:lnSpc>
                <a:spcPct val="95000"/>
              </a:lnSpc>
              <a:spcBef>
                <a:spcPct val="0"/>
              </a:spcBef>
              <a:buFontTx/>
              <a:buNone/>
            </a:pPr>
            <a:r>
              <a:rPr lang="zh-CN" altLang="en-US" sz="2000">
                <a:solidFill>
                  <a:srgbClr val="FFFFFF"/>
                </a:solidFill>
              </a:rPr>
              <a:t>由若干条语句组成，每条语句都必须使用分号结尾。如果方法需要返回值，则使用</a:t>
            </a:r>
            <a:r>
              <a:rPr lang="en-US" altLang="zh-CN" sz="2000">
                <a:solidFill>
                  <a:srgbClr val="FFFFFF"/>
                </a:solidFill>
              </a:rPr>
              <a:t>return</a:t>
            </a:r>
            <a:r>
              <a:rPr lang="zh-CN" altLang="en-US" sz="2000">
                <a:solidFill>
                  <a:srgbClr val="FFFFFF"/>
                </a:solidFill>
              </a:rPr>
              <a:t>语句返回，并且返回的值的类型必须与方法头中的返回值类型相同。</a:t>
            </a:r>
          </a:p>
        </p:txBody>
      </p:sp>
      <p:sp>
        <p:nvSpPr>
          <p:cNvPr id="13" name="Text Box 5"/>
          <p:cNvSpPr txBox="1">
            <a:spLocks noChangeArrowheads="1"/>
          </p:cNvSpPr>
          <p:nvPr/>
        </p:nvSpPr>
        <p:spPr bwMode="auto">
          <a:xfrm>
            <a:off x="468313" y="6369050"/>
            <a:ext cx="8496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smtClean="0">
                <a:solidFill>
                  <a:srgbClr val="FF0000"/>
                </a:solidFill>
              </a:rPr>
              <a:t>【</a:t>
            </a:r>
            <a:r>
              <a:rPr lang="zh-CN" altLang="en-US" sz="2000" b="1" dirty="0" smtClean="0">
                <a:solidFill>
                  <a:srgbClr val="FF0000"/>
                </a:solidFill>
              </a:rPr>
              <a:t>例</a:t>
            </a:r>
            <a:r>
              <a:rPr lang="en-US" altLang="zh-CN" sz="2000" b="1" dirty="0" smtClean="0">
                <a:solidFill>
                  <a:srgbClr val="FF0000"/>
                </a:solidFill>
              </a:rPr>
              <a:t>5-5</a:t>
            </a:r>
            <a:r>
              <a:rPr lang="en-US" altLang="zh-CN" sz="2000" b="1" dirty="0">
                <a:solidFill>
                  <a:srgbClr val="FF0000"/>
                </a:solidFill>
              </a:rPr>
              <a:t>】</a:t>
            </a:r>
            <a:r>
              <a:rPr lang="zh-CN" altLang="en-US" sz="2000" b="1" dirty="0"/>
              <a:t>完善</a:t>
            </a:r>
            <a:r>
              <a:rPr lang="en-US" altLang="zh-CN" sz="2000" b="1" dirty="0"/>
              <a:t>Circle</a:t>
            </a:r>
            <a:r>
              <a:rPr lang="zh-CN" altLang="en-US" sz="2000" b="1" dirty="0"/>
              <a:t>类，增加两个方法成员，分别计算圆的面积和周长</a:t>
            </a:r>
            <a:r>
              <a:rPr lang="zh-CN" alt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4342"/>
                                        </p:tgtEl>
                                        <p:attrNameLst>
                                          <p:attrName>style.visibility</p:attrName>
                                        </p:attrNameLst>
                                      </p:cBhvr>
                                      <p:to>
                                        <p:strVal val="visible"/>
                                      </p:to>
                                    </p:set>
                                    <p:anim calcmode="lin" valueType="num">
                                      <p:cBhvr additive="base">
                                        <p:cTn id="12" dur="500"/>
                                        <p:tgtEl>
                                          <p:spTgt spid="14342"/>
                                        </p:tgtEl>
                                        <p:attrNameLst>
                                          <p:attrName>ppt_x</p:attrName>
                                        </p:attrNameLst>
                                      </p:cBhvr>
                                      <p:tavLst>
                                        <p:tav tm="0">
                                          <p:val>
                                            <p:strVal val="#ppt_x-#ppt_w*1.125000"/>
                                          </p:val>
                                        </p:tav>
                                        <p:tav tm="100000">
                                          <p:val>
                                            <p:strVal val="#ppt_x"/>
                                          </p:val>
                                        </p:tav>
                                      </p:tavLst>
                                    </p:anim>
                                    <p:animEffect transition="in" filter="wipe(right)">
                                      <p:cBhvr>
                                        <p:cTn id="13" dur="500"/>
                                        <p:tgtEl>
                                          <p:spTgt spid="143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6" fill="hold" grpId="0" nodeType="clickEffect">
                                  <p:stCondLst>
                                    <p:cond delay="0"/>
                                  </p:stCondLst>
                                  <p:childTnLst>
                                    <p:set>
                                      <p:cBhvr>
                                        <p:cTn id="17" dur="1" fill="hold">
                                          <p:stCondLst>
                                            <p:cond delay="0"/>
                                          </p:stCondLst>
                                        </p:cTn>
                                        <p:tgtEl>
                                          <p:spTgt spid="14340"/>
                                        </p:tgtEl>
                                        <p:attrNameLst>
                                          <p:attrName>style.visibility</p:attrName>
                                        </p:attrNameLst>
                                      </p:cBhvr>
                                      <p:to>
                                        <p:strVal val="visible"/>
                                      </p:to>
                                    </p:set>
                                    <p:animEffect transition="in" filter="barn(inHorizontal)">
                                      <p:cBhvr>
                                        <p:cTn id="18" dur="500"/>
                                        <p:tgtEl>
                                          <p:spTgt spid="143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nodeType="afterGroup">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1+#ppt_w/2"/>
                                          </p:val>
                                        </p:tav>
                                        <p:tav tm="100000">
                                          <p:val>
                                            <p:strVal val="#ppt_x"/>
                                          </p:val>
                                        </p:tav>
                                      </p:tavLst>
                                    </p:anim>
                                    <p:anim calcmode="lin" valueType="num">
                                      <p:cBhvr additive="base">
                                        <p:cTn id="52"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P spid="14340" grpId="0"/>
      <p:bldP spid="14342" grpId="0"/>
      <p:bldP spid="9" grpId="0" animBg="1"/>
      <p:bldP spid="17" grpId="0" animBg="1"/>
      <p:bldP spid="14" grpId="0" animBg="1"/>
      <p:bldP spid="16"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smtClean="0"/>
              <a:t>5.3 </a:t>
            </a:r>
            <a:r>
              <a:rPr lang="zh-CN" altLang="en-US" dirty="0" smtClean="0"/>
              <a:t>类的成员  </a:t>
            </a:r>
          </a:p>
        </p:txBody>
      </p:sp>
      <p:sp>
        <p:nvSpPr>
          <p:cNvPr id="15363" name="Rectangle 3"/>
          <p:cNvSpPr>
            <a:spLocks noGrp="1" noChangeArrowheads="1"/>
          </p:cNvSpPr>
          <p:nvPr>
            <p:ph type="body" idx="1"/>
          </p:nvPr>
        </p:nvSpPr>
        <p:spPr>
          <a:xfrm>
            <a:off x="468313" y="1268413"/>
            <a:ext cx="4464050" cy="504825"/>
          </a:xfrm>
        </p:spPr>
        <p:txBody>
          <a:bodyPr/>
          <a:lstStyle/>
          <a:p>
            <a:pPr eaLnBrk="1" hangingPunct="1">
              <a:lnSpc>
                <a:spcPct val="80000"/>
              </a:lnSpc>
              <a:spcAft>
                <a:spcPct val="20000"/>
              </a:spcAft>
            </a:pPr>
            <a:r>
              <a:rPr lang="en-US" altLang="zh-CN" dirty="0" smtClean="0">
                <a:ea typeface="宋体" pitchFamily="2" charset="-122"/>
              </a:rPr>
              <a:t>5.3.4 </a:t>
            </a:r>
            <a:r>
              <a:rPr lang="zh-CN" altLang="en-US" dirty="0" smtClean="0">
                <a:ea typeface="宋体" pitchFamily="2" charset="-122"/>
              </a:rPr>
              <a:t>方法</a:t>
            </a:r>
            <a:r>
              <a:rPr lang="zh-CN" altLang="en-US" sz="2400" dirty="0" smtClean="0">
                <a:ea typeface="宋体" pitchFamily="2" charset="-122"/>
              </a:rPr>
              <a:t> </a:t>
            </a:r>
          </a:p>
        </p:txBody>
      </p:sp>
      <p:sp>
        <p:nvSpPr>
          <p:cNvPr id="16388" name="Text Box 4"/>
          <p:cNvSpPr txBox="1">
            <a:spLocks noChangeArrowheads="1"/>
          </p:cNvSpPr>
          <p:nvPr/>
        </p:nvSpPr>
        <p:spPr bwMode="auto">
          <a:xfrm>
            <a:off x="1152525" y="2516188"/>
            <a:ext cx="74882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5000"/>
              </a:spcBef>
              <a:spcAft>
                <a:spcPct val="35000"/>
              </a:spcAft>
              <a:defRPr/>
            </a:pPr>
            <a:r>
              <a:rPr lang="en-US" altLang="zh-CN" sz="2000" dirty="0" smtClean="0">
                <a:solidFill>
                  <a:schemeClr val="tx2">
                    <a:lumMod val="95000"/>
                    <a:lumOff val="5000"/>
                  </a:schemeClr>
                </a:solidFill>
              </a:rPr>
              <a:t>⑴ </a:t>
            </a:r>
            <a:r>
              <a:rPr lang="zh-CN" altLang="en-US" sz="2000" dirty="0" smtClean="0">
                <a:solidFill>
                  <a:schemeClr val="tx2">
                    <a:lumMod val="95000"/>
                    <a:lumOff val="5000"/>
                  </a:schemeClr>
                </a:solidFill>
              </a:rPr>
              <a:t>作为一条独立的语句</a:t>
            </a:r>
            <a:endParaRPr lang="en-US" altLang="zh-CN" sz="2000" dirty="0" smtClean="0">
              <a:solidFill>
                <a:schemeClr val="tx2">
                  <a:lumMod val="95000"/>
                  <a:lumOff val="5000"/>
                </a:schemeClr>
              </a:solidFill>
            </a:endParaRPr>
          </a:p>
        </p:txBody>
      </p:sp>
      <p:sp>
        <p:nvSpPr>
          <p:cNvPr id="5"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2. </a:t>
            </a:r>
            <a:r>
              <a:rPr lang="zh-CN" altLang="en-US" sz="2400">
                <a:solidFill>
                  <a:srgbClr val="FF0000"/>
                </a:solidFill>
              </a:rPr>
              <a:t>方法的调用</a:t>
            </a:r>
          </a:p>
        </p:txBody>
      </p:sp>
      <p:sp>
        <p:nvSpPr>
          <p:cNvPr id="6" name="Text Box 4"/>
          <p:cNvSpPr txBox="1">
            <a:spLocks noChangeArrowheads="1"/>
          </p:cNvSpPr>
          <p:nvPr/>
        </p:nvSpPr>
        <p:spPr bwMode="auto">
          <a:xfrm>
            <a:off x="1620838" y="3068638"/>
            <a:ext cx="4319587" cy="701675"/>
          </a:xfrm>
          <a:prstGeom prst="rect">
            <a:avLst/>
          </a:prstGeom>
          <a:solidFill>
            <a:schemeClr val="bg1">
              <a:lumMod val="85000"/>
            </a:schemeClr>
          </a:solid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000" b="1" dirty="0" smtClean="0">
                <a:solidFill>
                  <a:srgbClr val="7030A0"/>
                </a:solidFill>
                <a:latin typeface="Courier New" pitchFamily="49" charset="0"/>
                <a:cs typeface="Courier New" pitchFamily="49" charset="0"/>
              </a:rPr>
              <a:t>Circle c1 = new Circle(); </a:t>
            </a:r>
          </a:p>
          <a:p>
            <a:pPr eaLnBrk="1" hangingPunct="1">
              <a:defRPr/>
            </a:pPr>
            <a:r>
              <a:rPr lang="en-US" altLang="zh-CN" sz="2000" b="1" dirty="0" smtClean="0">
                <a:solidFill>
                  <a:srgbClr val="7030A0"/>
                </a:solidFill>
                <a:latin typeface="Courier New" pitchFamily="49" charset="0"/>
                <a:cs typeface="Courier New" pitchFamily="49" charset="0"/>
              </a:rPr>
              <a:t>c1.Circum();  </a:t>
            </a:r>
          </a:p>
        </p:txBody>
      </p:sp>
      <p:sp>
        <p:nvSpPr>
          <p:cNvPr id="7" name="Text Box 4"/>
          <p:cNvSpPr txBox="1">
            <a:spLocks noChangeArrowheads="1"/>
          </p:cNvSpPr>
          <p:nvPr/>
        </p:nvSpPr>
        <p:spPr bwMode="auto">
          <a:xfrm>
            <a:off x="1152525" y="3933825"/>
            <a:ext cx="748823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5000"/>
              </a:spcBef>
              <a:spcAft>
                <a:spcPct val="35000"/>
              </a:spcAft>
              <a:defRPr/>
            </a:pPr>
            <a:r>
              <a:rPr lang="en-US" altLang="zh-CN" sz="2000" dirty="0" smtClean="0">
                <a:solidFill>
                  <a:schemeClr val="tx2">
                    <a:lumMod val="95000"/>
                    <a:lumOff val="5000"/>
                  </a:schemeClr>
                </a:solidFill>
              </a:rPr>
              <a:t>⑵ </a:t>
            </a:r>
            <a:r>
              <a:rPr lang="zh-CN" altLang="en-US" sz="2000" dirty="0" smtClean="0">
                <a:solidFill>
                  <a:schemeClr val="tx2">
                    <a:lumMod val="95000"/>
                    <a:lumOff val="5000"/>
                  </a:schemeClr>
                </a:solidFill>
              </a:rPr>
              <a:t>作为表达式的一部分，参与算术运算、赋值运算等</a:t>
            </a:r>
            <a:endParaRPr lang="en-US" altLang="zh-CN" sz="2000" dirty="0" smtClean="0">
              <a:solidFill>
                <a:schemeClr val="tx2">
                  <a:lumMod val="95000"/>
                  <a:lumOff val="5000"/>
                </a:schemeClr>
              </a:solidFill>
            </a:endParaRPr>
          </a:p>
        </p:txBody>
      </p:sp>
      <p:sp>
        <p:nvSpPr>
          <p:cNvPr id="8" name="Text Box 4"/>
          <p:cNvSpPr txBox="1">
            <a:spLocks noChangeArrowheads="1"/>
          </p:cNvSpPr>
          <p:nvPr/>
        </p:nvSpPr>
        <p:spPr bwMode="auto">
          <a:xfrm>
            <a:off x="1620838" y="4452938"/>
            <a:ext cx="3455987" cy="396875"/>
          </a:xfrm>
          <a:prstGeom prst="rect">
            <a:avLst/>
          </a:prstGeom>
          <a:solidFill>
            <a:schemeClr val="bg1">
              <a:lumMod val="85000"/>
            </a:schemeClr>
          </a:solid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000" b="1" dirty="0" smtClean="0">
                <a:solidFill>
                  <a:srgbClr val="7030A0"/>
                </a:solidFill>
                <a:latin typeface="Courier New" pitchFamily="49" charset="0"/>
                <a:cs typeface="Courier New" pitchFamily="49" charset="0"/>
              </a:rPr>
              <a:t>float s= c1.Area(); </a:t>
            </a:r>
          </a:p>
        </p:txBody>
      </p:sp>
      <p:sp>
        <p:nvSpPr>
          <p:cNvPr id="9" name="Text Box 4"/>
          <p:cNvSpPr txBox="1">
            <a:spLocks noChangeArrowheads="1"/>
          </p:cNvSpPr>
          <p:nvPr/>
        </p:nvSpPr>
        <p:spPr bwMode="auto">
          <a:xfrm>
            <a:off x="1189038" y="4989513"/>
            <a:ext cx="43195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35000"/>
              </a:spcBef>
              <a:spcAft>
                <a:spcPct val="35000"/>
              </a:spcAft>
              <a:defRPr/>
            </a:pPr>
            <a:r>
              <a:rPr lang="en-US" altLang="zh-CN" sz="2000" dirty="0" smtClean="0">
                <a:solidFill>
                  <a:schemeClr val="tx2">
                    <a:lumMod val="95000"/>
                    <a:lumOff val="5000"/>
                  </a:schemeClr>
                </a:solidFill>
              </a:rPr>
              <a:t>⑶ </a:t>
            </a:r>
            <a:r>
              <a:rPr lang="zh-CN" altLang="en-US" sz="2000" dirty="0" smtClean="0">
                <a:solidFill>
                  <a:schemeClr val="tx2">
                    <a:lumMod val="95000"/>
                    <a:lumOff val="5000"/>
                  </a:schemeClr>
                </a:solidFill>
              </a:rPr>
              <a:t>作为另一个方法的参数来使用</a:t>
            </a:r>
            <a:endParaRPr lang="en-US" altLang="zh-CN" sz="2000" dirty="0" smtClean="0">
              <a:solidFill>
                <a:schemeClr val="tx2">
                  <a:lumMod val="95000"/>
                  <a:lumOff val="5000"/>
                </a:schemeClr>
              </a:solidFill>
            </a:endParaRPr>
          </a:p>
        </p:txBody>
      </p:sp>
      <p:sp>
        <p:nvSpPr>
          <p:cNvPr id="10" name="Text Box 4"/>
          <p:cNvSpPr txBox="1">
            <a:spLocks noChangeArrowheads="1"/>
          </p:cNvSpPr>
          <p:nvPr/>
        </p:nvSpPr>
        <p:spPr bwMode="auto">
          <a:xfrm>
            <a:off x="1620838" y="5516563"/>
            <a:ext cx="7054850" cy="396875"/>
          </a:xfrm>
          <a:prstGeom prst="rect">
            <a:avLst/>
          </a:prstGeom>
          <a:solidFill>
            <a:schemeClr val="bg1">
              <a:lumMod val="85000"/>
            </a:schemeClr>
          </a:solidFill>
          <a:ln>
            <a:noFill/>
          </a:ln>
          <a:effec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2000" b="1" dirty="0" err="1" smtClean="0">
                <a:solidFill>
                  <a:srgbClr val="7030A0"/>
                </a:solidFill>
                <a:latin typeface="Courier New" pitchFamily="49" charset="0"/>
                <a:cs typeface="Courier New" pitchFamily="49" charset="0"/>
              </a:rPr>
              <a:t>Console.WriteLine</a:t>
            </a:r>
            <a:r>
              <a:rPr lang="en-US" altLang="zh-CN" sz="2000" b="1" dirty="0" smtClean="0">
                <a:solidFill>
                  <a:srgbClr val="7030A0"/>
                </a:solidFill>
                <a:latin typeface="Courier New" pitchFamily="49" charset="0"/>
                <a:cs typeface="Courier New" pitchFamily="49" charset="0"/>
              </a:rPr>
              <a:t>("</a:t>
            </a:r>
            <a:r>
              <a:rPr lang="zh-CN" altLang="en-US" sz="2000" b="1" dirty="0" smtClean="0">
                <a:solidFill>
                  <a:srgbClr val="7030A0"/>
                </a:solidFill>
                <a:latin typeface="Courier New" pitchFamily="49" charset="0"/>
                <a:cs typeface="Courier New" pitchFamily="49" charset="0"/>
              </a:rPr>
              <a:t>圆的面积</a:t>
            </a:r>
            <a:r>
              <a:rPr lang="en-US" altLang="zh-CN" sz="2000" b="1" dirty="0" smtClean="0">
                <a:solidFill>
                  <a:srgbClr val="7030A0"/>
                </a:solidFill>
                <a:latin typeface="Courier New" pitchFamily="49" charset="0"/>
                <a:cs typeface="Courier New" pitchFamily="49" charset="0"/>
              </a:rPr>
              <a:t>:{0}",c1.Area());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6388"/>
                                        </p:tgtEl>
                                        <p:attrNameLst>
                                          <p:attrName>style.visibility</p:attrName>
                                        </p:attrNameLst>
                                      </p:cBhvr>
                                      <p:to>
                                        <p:strVal val="visible"/>
                                      </p:to>
                                    </p:set>
                                    <p:animEffect transition="in" filter="barn(outVertical)">
                                      <p:cBhvr>
                                        <p:cTn id="13" dur="500"/>
                                        <p:tgtEl>
                                          <p:spTgt spid="1638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5" grpId="0"/>
      <p:bldP spid="6" grpId="0" animBg="1"/>
      <p:bldP spid="7" grpId="0"/>
      <p:bldP spid="8" grpId="0" animBg="1"/>
      <p:bldP spid="9"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dirty="0" smtClean="0"/>
              <a:t>5.3 </a:t>
            </a:r>
            <a:r>
              <a:rPr lang="zh-CN" altLang="en-US" dirty="0" smtClean="0"/>
              <a:t>类的成员  </a:t>
            </a:r>
          </a:p>
        </p:txBody>
      </p:sp>
      <p:sp>
        <p:nvSpPr>
          <p:cNvPr id="16387" name="Rectangle 3"/>
          <p:cNvSpPr>
            <a:spLocks noGrp="1" noChangeArrowheads="1"/>
          </p:cNvSpPr>
          <p:nvPr>
            <p:ph type="body" idx="1"/>
          </p:nvPr>
        </p:nvSpPr>
        <p:spPr>
          <a:xfrm>
            <a:off x="468313" y="1268413"/>
            <a:ext cx="4464050" cy="431800"/>
          </a:xfrm>
        </p:spPr>
        <p:txBody>
          <a:bodyPr/>
          <a:lstStyle/>
          <a:p>
            <a:pPr eaLnBrk="1" hangingPunct="1">
              <a:lnSpc>
                <a:spcPct val="80000"/>
              </a:lnSpc>
              <a:spcAft>
                <a:spcPct val="20000"/>
              </a:spcAft>
            </a:pPr>
            <a:r>
              <a:rPr lang="en-US" altLang="zh-CN" dirty="0" smtClean="0">
                <a:ea typeface="宋体" pitchFamily="2" charset="-122"/>
              </a:rPr>
              <a:t>5.3.4 </a:t>
            </a:r>
            <a:r>
              <a:rPr lang="zh-CN" altLang="en-US" dirty="0" smtClean="0">
                <a:ea typeface="宋体" pitchFamily="2" charset="-122"/>
              </a:rPr>
              <a:t>方法</a:t>
            </a:r>
            <a:r>
              <a:rPr lang="zh-CN" altLang="en-US" sz="2400" dirty="0" smtClean="0">
                <a:ea typeface="宋体" pitchFamily="2" charset="-122"/>
              </a:rPr>
              <a:t> </a:t>
            </a:r>
          </a:p>
        </p:txBody>
      </p:sp>
      <p:sp>
        <p:nvSpPr>
          <p:cNvPr id="17412" name="Text Box 4"/>
          <p:cNvSpPr txBox="1">
            <a:spLocks noChangeArrowheads="1"/>
          </p:cNvSpPr>
          <p:nvPr/>
        </p:nvSpPr>
        <p:spPr bwMode="auto">
          <a:xfrm>
            <a:off x="1187450" y="2393950"/>
            <a:ext cx="7488238"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defRPr/>
            </a:pPr>
            <a:r>
              <a:rPr lang="zh-CN" altLang="en-US" sz="2000" dirty="0" smtClean="0">
                <a:solidFill>
                  <a:schemeClr val="tx2">
                    <a:lumMod val="95000"/>
                    <a:lumOff val="5000"/>
                  </a:schemeClr>
                </a:solidFill>
              </a:rPr>
              <a:t>参数是方法的调用者和方法之间传递信息的一种机制。在声明方法时所定义的参数是</a:t>
            </a:r>
            <a:r>
              <a:rPr lang="zh-CN" altLang="en-US" sz="2000" b="1" dirty="0" smtClean="0">
                <a:solidFill>
                  <a:srgbClr val="6666FF"/>
                </a:solidFill>
              </a:rPr>
              <a:t>形参</a:t>
            </a:r>
            <a:r>
              <a:rPr lang="zh-CN" altLang="en-US" sz="2000" dirty="0" smtClean="0">
                <a:solidFill>
                  <a:schemeClr val="tx2">
                    <a:lumMod val="95000"/>
                    <a:lumOff val="5000"/>
                  </a:schemeClr>
                </a:solidFill>
              </a:rPr>
              <a:t>，这些参数的值由调用者为其传递，调用者传递的是实际数据，称为</a:t>
            </a:r>
            <a:r>
              <a:rPr lang="zh-CN" altLang="en-US" sz="2000" b="1" dirty="0" smtClean="0">
                <a:solidFill>
                  <a:srgbClr val="6666FF"/>
                </a:solidFill>
              </a:rPr>
              <a:t>实参</a:t>
            </a:r>
            <a:r>
              <a:rPr lang="zh-CN" altLang="en-US" sz="2000" dirty="0" smtClean="0">
                <a:solidFill>
                  <a:schemeClr val="tx2">
                    <a:lumMod val="95000"/>
                    <a:lumOff val="5000"/>
                  </a:schemeClr>
                </a:solidFill>
              </a:rPr>
              <a:t>，调用者必须严格按照被调用的方法所定义的参数类型和顺序指定实参。</a:t>
            </a:r>
            <a:endParaRPr lang="zh-CN" altLang="en-US" sz="1600" dirty="0" smtClean="0">
              <a:solidFill>
                <a:schemeClr val="tx2">
                  <a:lumMod val="95000"/>
                  <a:lumOff val="5000"/>
                </a:schemeClr>
              </a:solidFill>
            </a:endParaRPr>
          </a:p>
        </p:txBody>
      </p:sp>
      <p:sp>
        <p:nvSpPr>
          <p:cNvPr id="5"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3. </a:t>
            </a:r>
            <a:r>
              <a:rPr lang="zh-CN" altLang="en-US" sz="2400">
                <a:solidFill>
                  <a:srgbClr val="FF0000"/>
                </a:solidFill>
              </a:rPr>
              <a:t>方法的参数传递</a:t>
            </a:r>
          </a:p>
        </p:txBody>
      </p:sp>
      <p:sp>
        <p:nvSpPr>
          <p:cNvPr id="6" name="Text Box 4"/>
          <p:cNvSpPr txBox="1">
            <a:spLocks noChangeArrowheads="1"/>
          </p:cNvSpPr>
          <p:nvPr/>
        </p:nvSpPr>
        <p:spPr bwMode="auto">
          <a:xfrm>
            <a:off x="1187450" y="4164013"/>
            <a:ext cx="7488238" cy="209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Aft>
                <a:spcPts val="1200"/>
              </a:spcAft>
              <a:defRPr/>
            </a:pPr>
            <a:r>
              <a:rPr lang="zh-CN" altLang="en-US" sz="2000" dirty="0" smtClean="0">
                <a:solidFill>
                  <a:schemeClr val="tx2">
                    <a:lumMod val="95000"/>
                    <a:lumOff val="5000"/>
                  </a:schemeClr>
                </a:solidFill>
              </a:rPr>
              <a:t>方法的参数有四种类型：</a:t>
            </a:r>
          </a:p>
          <a:p>
            <a:pPr eaLnBrk="1" hangingPunct="1">
              <a:lnSpc>
                <a:spcPct val="120000"/>
              </a:lnSpc>
              <a:defRPr/>
            </a:pPr>
            <a:r>
              <a:rPr lang="zh-CN" altLang="en-US" sz="2000" b="1" dirty="0" smtClean="0">
                <a:solidFill>
                  <a:srgbClr val="6666FF"/>
                </a:solidFill>
              </a:rPr>
              <a:t>值参数：</a:t>
            </a:r>
            <a:r>
              <a:rPr lang="zh-CN" altLang="en-US" sz="2000" dirty="0" smtClean="0">
                <a:solidFill>
                  <a:schemeClr val="tx2">
                    <a:lumMod val="95000"/>
                    <a:lumOff val="5000"/>
                  </a:schemeClr>
                </a:solidFill>
              </a:rPr>
              <a:t>不带任何修饰符</a:t>
            </a:r>
          </a:p>
          <a:p>
            <a:pPr eaLnBrk="1" hangingPunct="1">
              <a:lnSpc>
                <a:spcPct val="120000"/>
              </a:lnSpc>
              <a:defRPr/>
            </a:pPr>
            <a:r>
              <a:rPr lang="zh-CN" altLang="en-US" sz="2000" b="1" dirty="0" smtClean="0">
                <a:solidFill>
                  <a:srgbClr val="6666FF"/>
                </a:solidFill>
              </a:rPr>
              <a:t>引用参数：</a:t>
            </a:r>
            <a:r>
              <a:rPr lang="zh-CN" altLang="en-US" sz="2000" dirty="0" smtClean="0">
                <a:solidFill>
                  <a:schemeClr val="tx2">
                    <a:lumMod val="95000"/>
                    <a:lumOff val="5000"/>
                  </a:schemeClr>
                </a:solidFill>
              </a:rPr>
              <a:t>用</a:t>
            </a:r>
            <a:r>
              <a:rPr lang="en-US" altLang="zh-CN" sz="2000" dirty="0" smtClean="0">
                <a:solidFill>
                  <a:schemeClr val="tx2">
                    <a:lumMod val="95000"/>
                    <a:lumOff val="5000"/>
                  </a:schemeClr>
                </a:solidFill>
              </a:rPr>
              <a:t>ref</a:t>
            </a:r>
            <a:r>
              <a:rPr lang="zh-CN" altLang="en-US" sz="2000" dirty="0" smtClean="0">
                <a:solidFill>
                  <a:schemeClr val="tx2">
                    <a:lumMod val="95000"/>
                    <a:lumOff val="5000"/>
                  </a:schemeClr>
                </a:solidFill>
              </a:rPr>
              <a:t>修饰符声明</a:t>
            </a:r>
          </a:p>
          <a:p>
            <a:pPr eaLnBrk="1" hangingPunct="1">
              <a:lnSpc>
                <a:spcPct val="120000"/>
              </a:lnSpc>
              <a:defRPr/>
            </a:pPr>
            <a:r>
              <a:rPr lang="zh-CN" altLang="en-US" sz="2000" b="1" dirty="0" smtClean="0">
                <a:solidFill>
                  <a:srgbClr val="6666FF"/>
                </a:solidFill>
              </a:rPr>
              <a:t>输出参数：</a:t>
            </a:r>
            <a:r>
              <a:rPr lang="zh-CN" altLang="en-US" sz="2000" dirty="0" smtClean="0">
                <a:solidFill>
                  <a:schemeClr val="tx2">
                    <a:lumMod val="95000"/>
                    <a:lumOff val="5000"/>
                  </a:schemeClr>
                </a:solidFill>
              </a:rPr>
              <a:t>用</a:t>
            </a:r>
            <a:r>
              <a:rPr lang="en-US" altLang="zh-CN" sz="2000" dirty="0" smtClean="0">
                <a:solidFill>
                  <a:schemeClr val="tx2">
                    <a:lumMod val="95000"/>
                    <a:lumOff val="5000"/>
                  </a:schemeClr>
                </a:solidFill>
              </a:rPr>
              <a:t>out</a:t>
            </a:r>
            <a:r>
              <a:rPr lang="zh-CN" altLang="en-US" sz="2000" dirty="0" smtClean="0">
                <a:solidFill>
                  <a:schemeClr val="tx2">
                    <a:lumMod val="95000"/>
                    <a:lumOff val="5000"/>
                  </a:schemeClr>
                </a:solidFill>
              </a:rPr>
              <a:t>修饰符声明</a:t>
            </a:r>
          </a:p>
          <a:p>
            <a:pPr eaLnBrk="1" hangingPunct="1">
              <a:lnSpc>
                <a:spcPct val="120000"/>
              </a:lnSpc>
              <a:defRPr/>
            </a:pPr>
            <a:r>
              <a:rPr lang="zh-CN" altLang="en-US" sz="2000" b="1" dirty="0" smtClean="0">
                <a:solidFill>
                  <a:srgbClr val="6666FF"/>
                </a:solidFill>
              </a:rPr>
              <a:t>参量参数：</a:t>
            </a:r>
            <a:r>
              <a:rPr lang="zh-CN" altLang="en-US" sz="2000" dirty="0" smtClean="0">
                <a:solidFill>
                  <a:schemeClr val="tx2">
                    <a:lumMod val="95000"/>
                    <a:lumOff val="5000"/>
                  </a:schemeClr>
                </a:solidFill>
              </a:rPr>
              <a:t>用</a:t>
            </a:r>
            <a:r>
              <a:rPr lang="en-US" altLang="zh-CN" sz="2000" dirty="0" err="1" smtClean="0">
                <a:solidFill>
                  <a:schemeClr val="tx2">
                    <a:lumMod val="95000"/>
                    <a:lumOff val="5000"/>
                  </a:schemeClr>
                </a:solidFill>
              </a:rPr>
              <a:t>params</a:t>
            </a:r>
            <a:r>
              <a:rPr lang="zh-CN" altLang="en-US" sz="2000" dirty="0" smtClean="0">
                <a:solidFill>
                  <a:schemeClr val="tx2">
                    <a:lumMod val="95000"/>
                    <a:lumOff val="5000"/>
                  </a:schemeClr>
                </a:solidFill>
              </a:rPr>
              <a:t>修饰符声明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right)">
                                      <p:cBhvr>
                                        <p:cTn id="8" dur="500"/>
                                        <p:tgtEl>
                                          <p:spTgt spid="5"/>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412"/>
                                        </p:tgtEl>
                                        <p:attrNameLst>
                                          <p:attrName>style.visibility</p:attrName>
                                        </p:attrNameLst>
                                      </p:cBhvr>
                                      <p:to>
                                        <p:strVal val="visible"/>
                                      </p:to>
                                    </p:set>
                                    <p:animEffect transition="in" filter="blinds(horizontal)">
                                      <p:cBhvr>
                                        <p:cTn id="13" dur="500"/>
                                        <p:tgtEl>
                                          <p:spTgt spid="1741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eaLnBrk="1" hangingPunct="1"/>
            <a:r>
              <a:rPr lang="en-US" altLang="zh-CN" dirty="0" smtClean="0"/>
              <a:t>5.3 </a:t>
            </a:r>
            <a:r>
              <a:rPr lang="zh-CN" altLang="en-US" dirty="0" smtClean="0"/>
              <a:t>类的成员  </a:t>
            </a:r>
          </a:p>
        </p:txBody>
      </p:sp>
      <p:sp>
        <p:nvSpPr>
          <p:cNvPr id="17411" name="Rectangle 3"/>
          <p:cNvSpPr>
            <a:spLocks noGrp="1" noChangeArrowheads="1"/>
          </p:cNvSpPr>
          <p:nvPr>
            <p:ph type="body" idx="4294967295"/>
          </p:nvPr>
        </p:nvSpPr>
        <p:spPr>
          <a:xfrm>
            <a:off x="468313" y="1268413"/>
            <a:ext cx="4464050" cy="431800"/>
          </a:xfrm>
        </p:spPr>
        <p:txBody>
          <a:bodyPr/>
          <a:lstStyle/>
          <a:p>
            <a:pPr eaLnBrk="1" hangingPunct="1">
              <a:lnSpc>
                <a:spcPct val="80000"/>
              </a:lnSpc>
              <a:spcAft>
                <a:spcPct val="20000"/>
              </a:spcAft>
            </a:pPr>
            <a:r>
              <a:rPr lang="en-US" altLang="zh-CN" dirty="0" smtClean="0">
                <a:ea typeface="宋体" pitchFamily="2" charset="-122"/>
              </a:rPr>
              <a:t>5.3.4 </a:t>
            </a:r>
            <a:r>
              <a:rPr lang="zh-CN" altLang="en-US" dirty="0" smtClean="0">
                <a:ea typeface="宋体" pitchFamily="2" charset="-122"/>
              </a:rPr>
              <a:t>方法</a:t>
            </a:r>
            <a:r>
              <a:rPr lang="zh-CN" altLang="en-US" sz="2400" dirty="0" smtClean="0">
                <a:ea typeface="宋体" pitchFamily="2" charset="-122"/>
              </a:rPr>
              <a:t> </a:t>
            </a:r>
          </a:p>
        </p:txBody>
      </p:sp>
      <p:sp>
        <p:nvSpPr>
          <p:cNvPr id="17412" name="Text Box 4"/>
          <p:cNvSpPr txBox="1">
            <a:spLocks noChangeArrowheads="1"/>
          </p:cNvSpPr>
          <p:nvPr/>
        </p:nvSpPr>
        <p:spPr bwMode="auto">
          <a:xfrm>
            <a:off x="1187450" y="2393950"/>
            <a:ext cx="74882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spcBef>
                <a:spcPct val="0"/>
              </a:spcBef>
              <a:buFontTx/>
              <a:buNone/>
            </a:pPr>
            <a:r>
              <a:rPr lang="zh-CN" altLang="en-US" sz="2000" dirty="0">
                <a:solidFill>
                  <a:srgbClr val="0D0D0D"/>
                </a:solidFill>
              </a:rPr>
              <a:t>⑴ 值参数</a:t>
            </a:r>
          </a:p>
          <a:p>
            <a:pPr eaLnBrk="1" hangingPunct="1">
              <a:lnSpc>
                <a:spcPct val="120000"/>
              </a:lnSpc>
              <a:spcBef>
                <a:spcPct val="0"/>
              </a:spcBef>
              <a:buFontTx/>
              <a:buNone/>
            </a:pPr>
            <a:r>
              <a:rPr lang="zh-CN" altLang="en-US" sz="2000" dirty="0">
                <a:solidFill>
                  <a:srgbClr val="0D0D0D"/>
                </a:solidFill>
              </a:rPr>
              <a:t>调用者向方法传递值参数时，将实参的值赋给相应的形参，即被调用的方法接收到的只是实参数据值的一个副本。若在方法内部修改了形参的值，不会影响实参，即实参和形参是两个不同的变量，它们具有各自的内存地址和数据值。</a:t>
            </a:r>
          </a:p>
        </p:txBody>
      </p:sp>
      <p:sp>
        <p:nvSpPr>
          <p:cNvPr id="17413"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3. </a:t>
            </a:r>
            <a:r>
              <a:rPr lang="zh-CN" altLang="en-US" sz="2400">
                <a:solidFill>
                  <a:srgbClr val="FF0000"/>
                </a:solidFill>
              </a:rPr>
              <a:t>方法的参数传递</a:t>
            </a:r>
          </a:p>
        </p:txBody>
      </p:sp>
      <p:sp>
        <p:nvSpPr>
          <p:cNvPr id="40971" name="Text Box 11"/>
          <p:cNvSpPr txBox="1">
            <a:spLocks noChangeArrowheads="1"/>
          </p:cNvSpPr>
          <p:nvPr/>
        </p:nvSpPr>
        <p:spPr bwMode="auto">
          <a:xfrm>
            <a:off x="539750" y="2420938"/>
            <a:ext cx="5184775" cy="2074862"/>
          </a:xfrm>
          <a:prstGeom prst="rect">
            <a:avLst/>
          </a:prstGeom>
          <a:solidFill>
            <a:srgbClr val="B9D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Bef>
                <a:spcPct val="0"/>
              </a:spcBef>
              <a:buFontTx/>
              <a:buNone/>
            </a:pPr>
            <a:r>
              <a:rPr lang="zh-CN" altLang="en-US" sz="1300"/>
              <a:t> </a:t>
            </a:r>
            <a:r>
              <a:rPr lang="en-US" altLang="zh-CN" sz="1300"/>
              <a:t>class Swaper</a:t>
            </a:r>
          </a:p>
          <a:p>
            <a:pPr eaLnBrk="1" hangingPunct="1">
              <a:lnSpc>
                <a:spcPct val="90000"/>
              </a:lnSpc>
              <a:spcBef>
                <a:spcPct val="0"/>
              </a:spcBef>
              <a:buFontTx/>
              <a:buNone/>
            </a:pPr>
            <a:r>
              <a:rPr lang="en-US" altLang="zh-CN" sz="1300"/>
              <a:t>  {</a:t>
            </a:r>
          </a:p>
          <a:p>
            <a:pPr eaLnBrk="1" hangingPunct="1">
              <a:lnSpc>
                <a:spcPct val="90000"/>
              </a:lnSpc>
              <a:spcBef>
                <a:spcPct val="0"/>
              </a:spcBef>
              <a:buFontTx/>
              <a:buNone/>
            </a:pPr>
            <a:r>
              <a:rPr lang="en-US" altLang="zh-CN" sz="1300"/>
              <a:t>        public void Swap(int x, int y)</a:t>
            </a:r>
          </a:p>
          <a:p>
            <a:pPr eaLnBrk="1" hangingPunct="1">
              <a:lnSpc>
                <a:spcPct val="90000"/>
              </a:lnSpc>
              <a:spcBef>
                <a:spcPct val="0"/>
              </a:spcBef>
              <a:buFontTx/>
              <a:buNone/>
            </a:pPr>
            <a:r>
              <a:rPr lang="en-US" altLang="zh-CN" sz="1300"/>
              <a:t>        {</a:t>
            </a:r>
          </a:p>
          <a:p>
            <a:pPr eaLnBrk="1" hangingPunct="1">
              <a:lnSpc>
                <a:spcPct val="90000"/>
              </a:lnSpc>
              <a:spcBef>
                <a:spcPct val="0"/>
              </a:spcBef>
              <a:buFontTx/>
              <a:buNone/>
            </a:pPr>
            <a:r>
              <a:rPr lang="en-US" altLang="zh-CN" sz="1300"/>
              <a:t>              int temp;</a:t>
            </a:r>
          </a:p>
          <a:p>
            <a:pPr eaLnBrk="1" hangingPunct="1">
              <a:lnSpc>
                <a:spcPct val="90000"/>
              </a:lnSpc>
              <a:spcBef>
                <a:spcPct val="0"/>
              </a:spcBef>
              <a:buFontTx/>
              <a:buNone/>
            </a:pPr>
            <a:r>
              <a:rPr lang="en-US" altLang="zh-CN" sz="1300"/>
              <a:t>              temp = x;</a:t>
            </a:r>
          </a:p>
          <a:p>
            <a:pPr eaLnBrk="1" hangingPunct="1">
              <a:lnSpc>
                <a:spcPct val="90000"/>
              </a:lnSpc>
              <a:spcBef>
                <a:spcPct val="0"/>
              </a:spcBef>
              <a:buFontTx/>
              <a:buNone/>
            </a:pPr>
            <a:r>
              <a:rPr lang="en-US" altLang="zh-CN" sz="1300"/>
              <a:t>              x = y;</a:t>
            </a:r>
          </a:p>
          <a:p>
            <a:pPr eaLnBrk="1" hangingPunct="1">
              <a:lnSpc>
                <a:spcPct val="90000"/>
              </a:lnSpc>
              <a:spcBef>
                <a:spcPct val="0"/>
              </a:spcBef>
              <a:buFontTx/>
              <a:buNone/>
            </a:pPr>
            <a:r>
              <a:rPr lang="en-US" altLang="zh-CN" sz="1300"/>
              <a:t>              y = temp;</a:t>
            </a:r>
          </a:p>
          <a:p>
            <a:pPr eaLnBrk="1" hangingPunct="1">
              <a:lnSpc>
                <a:spcPct val="90000"/>
              </a:lnSpc>
              <a:spcBef>
                <a:spcPct val="0"/>
              </a:spcBef>
              <a:buFontTx/>
              <a:buNone/>
            </a:pPr>
            <a:r>
              <a:rPr lang="en-US" altLang="zh-CN" sz="1300"/>
              <a:t>              Console.WriteLine("</a:t>
            </a:r>
            <a:r>
              <a:rPr lang="zh-CN" altLang="en-US" sz="1300"/>
              <a:t>交换后，形参的值：</a:t>
            </a:r>
            <a:r>
              <a:rPr lang="en-US" altLang="zh-CN" sz="1300"/>
              <a:t>{0}</a:t>
            </a:r>
            <a:r>
              <a:rPr lang="zh-CN" altLang="en-US" sz="1300"/>
              <a:t>，</a:t>
            </a:r>
            <a:r>
              <a:rPr lang="en-US" altLang="zh-CN" sz="1300"/>
              <a:t>{1}", x, y);</a:t>
            </a:r>
          </a:p>
          <a:p>
            <a:pPr eaLnBrk="1" hangingPunct="1">
              <a:lnSpc>
                <a:spcPct val="90000"/>
              </a:lnSpc>
              <a:spcBef>
                <a:spcPct val="0"/>
              </a:spcBef>
              <a:buFontTx/>
              <a:buNone/>
            </a:pPr>
            <a:r>
              <a:rPr lang="en-US" altLang="zh-CN" sz="1300"/>
              <a:t>        }</a:t>
            </a:r>
          </a:p>
          <a:p>
            <a:pPr eaLnBrk="1" hangingPunct="1">
              <a:lnSpc>
                <a:spcPct val="90000"/>
              </a:lnSpc>
              <a:spcBef>
                <a:spcPct val="0"/>
              </a:spcBef>
              <a:buFontTx/>
              <a:buNone/>
            </a:pPr>
            <a:r>
              <a:rPr lang="en-US" altLang="zh-CN" sz="1300"/>
              <a:t>  }</a:t>
            </a:r>
          </a:p>
        </p:txBody>
      </p:sp>
      <p:sp>
        <p:nvSpPr>
          <p:cNvPr id="40972" name="Text Box 12"/>
          <p:cNvSpPr txBox="1">
            <a:spLocks noChangeArrowheads="1"/>
          </p:cNvSpPr>
          <p:nvPr/>
        </p:nvSpPr>
        <p:spPr bwMode="auto">
          <a:xfrm>
            <a:off x="3563938" y="4221163"/>
            <a:ext cx="5184775" cy="2511425"/>
          </a:xfrm>
          <a:prstGeom prst="rect">
            <a:avLst/>
          </a:prstGeom>
          <a:solidFill>
            <a:srgbClr val="B9D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0"/>
              </a:spcBef>
              <a:buFontTx/>
              <a:buNone/>
            </a:pPr>
            <a:r>
              <a:rPr lang="zh-CN" altLang="en-US" sz="1300"/>
              <a:t> </a:t>
            </a:r>
            <a:r>
              <a:rPr lang="en-US" altLang="zh-CN" sz="1300"/>
              <a:t>static void Main(string[] args)</a:t>
            </a:r>
          </a:p>
          <a:p>
            <a:pPr eaLnBrk="1" hangingPunct="1">
              <a:lnSpc>
                <a:spcPct val="110000"/>
              </a:lnSpc>
              <a:spcBef>
                <a:spcPct val="0"/>
              </a:spcBef>
              <a:buFontTx/>
              <a:buNone/>
            </a:pPr>
            <a:r>
              <a:rPr lang="en-US" altLang="zh-CN" sz="1300"/>
              <a:t> {</a:t>
            </a:r>
          </a:p>
          <a:p>
            <a:pPr eaLnBrk="1" hangingPunct="1">
              <a:lnSpc>
                <a:spcPct val="110000"/>
              </a:lnSpc>
              <a:spcBef>
                <a:spcPct val="0"/>
              </a:spcBef>
              <a:buFontTx/>
              <a:buNone/>
            </a:pPr>
            <a:r>
              <a:rPr lang="en-US" altLang="zh-CN" sz="1300"/>
              <a:t>          Swaper s1= new Swaper();</a:t>
            </a:r>
          </a:p>
          <a:p>
            <a:pPr eaLnBrk="1" hangingPunct="1">
              <a:lnSpc>
                <a:spcPct val="110000"/>
              </a:lnSpc>
              <a:spcBef>
                <a:spcPct val="0"/>
              </a:spcBef>
              <a:buFontTx/>
              <a:buNone/>
            </a:pPr>
            <a:r>
              <a:rPr lang="en-US" altLang="zh-CN" sz="1300"/>
              <a:t>          Console.Write("</a:t>
            </a:r>
            <a:r>
              <a:rPr lang="zh-CN" altLang="en-US" sz="1300"/>
              <a:t>请输入第一个整型数</a:t>
            </a:r>
            <a:r>
              <a:rPr lang="en-US" altLang="zh-CN" sz="1300"/>
              <a:t>:");</a:t>
            </a:r>
          </a:p>
          <a:p>
            <a:pPr eaLnBrk="1" hangingPunct="1">
              <a:lnSpc>
                <a:spcPct val="110000"/>
              </a:lnSpc>
              <a:spcBef>
                <a:spcPct val="0"/>
              </a:spcBef>
              <a:buFontTx/>
              <a:buNone/>
            </a:pPr>
            <a:r>
              <a:rPr lang="en-US" altLang="zh-CN" sz="1300"/>
              <a:t>          int a = Convert.ToInt32(Console.ReadLine());</a:t>
            </a:r>
          </a:p>
          <a:p>
            <a:pPr eaLnBrk="1" hangingPunct="1">
              <a:lnSpc>
                <a:spcPct val="110000"/>
              </a:lnSpc>
              <a:spcBef>
                <a:spcPct val="0"/>
              </a:spcBef>
              <a:buFontTx/>
              <a:buNone/>
            </a:pPr>
            <a:r>
              <a:rPr lang="en-US" altLang="zh-CN" sz="1300"/>
              <a:t>          Console.Write("</a:t>
            </a:r>
            <a:r>
              <a:rPr lang="zh-CN" altLang="en-US" sz="1300"/>
              <a:t>请输入第二个整型数</a:t>
            </a:r>
            <a:r>
              <a:rPr lang="en-US" altLang="zh-CN" sz="1300"/>
              <a:t>:");</a:t>
            </a:r>
          </a:p>
          <a:p>
            <a:pPr eaLnBrk="1" hangingPunct="1">
              <a:lnSpc>
                <a:spcPct val="110000"/>
              </a:lnSpc>
              <a:spcBef>
                <a:spcPct val="0"/>
              </a:spcBef>
              <a:buFontTx/>
              <a:buNone/>
            </a:pPr>
            <a:r>
              <a:rPr lang="en-US" altLang="zh-CN" sz="1300"/>
              <a:t>          int b = Convert.ToInt32(Console.ReadLine());</a:t>
            </a:r>
          </a:p>
          <a:p>
            <a:pPr eaLnBrk="1" hangingPunct="1">
              <a:lnSpc>
                <a:spcPct val="110000"/>
              </a:lnSpc>
              <a:spcBef>
                <a:spcPct val="0"/>
              </a:spcBef>
              <a:buFontTx/>
              <a:buNone/>
            </a:pPr>
            <a:r>
              <a:rPr lang="en-US" altLang="zh-CN" sz="1300"/>
              <a:t>          s1.Swap(a,b);</a:t>
            </a:r>
          </a:p>
          <a:p>
            <a:pPr eaLnBrk="1" hangingPunct="1">
              <a:lnSpc>
                <a:spcPct val="110000"/>
              </a:lnSpc>
              <a:spcBef>
                <a:spcPct val="0"/>
              </a:spcBef>
              <a:buFontTx/>
              <a:buNone/>
            </a:pPr>
            <a:r>
              <a:rPr lang="en-US" altLang="zh-CN" sz="1300"/>
              <a:t>          Console.WriteLine("</a:t>
            </a:r>
            <a:r>
              <a:rPr lang="zh-CN" altLang="en-US" sz="1300"/>
              <a:t>交换后，实参的值：</a:t>
            </a:r>
            <a:r>
              <a:rPr lang="en-US" altLang="zh-CN" sz="1300"/>
              <a:t>{0}</a:t>
            </a:r>
            <a:r>
              <a:rPr lang="zh-CN" altLang="en-US" sz="1300"/>
              <a:t>，</a:t>
            </a:r>
            <a:r>
              <a:rPr lang="en-US" altLang="zh-CN" sz="1300"/>
              <a:t>{1}", a, b);</a:t>
            </a:r>
          </a:p>
          <a:p>
            <a:pPr eaLnBrk="1" hangingPunct="1">
              <a:lnSpc>
                <a:spcPct val="110000"/>
              </a:lnSpc>
              <a:spcBef>
                <a:spcPct val="0"/>
              </a:spcBef>
              <a:buFontTx/>
              <a:buNone/>
            </a:pPr>
            <a:r>
              <a:rPr lang="en-US" altLang="zh-CN" sz="1300"/>
              <a:t>          Console.ReadLine();</a:t>
            </a:r>
          </a:p>
          <a:p>
            <a:pPr eaLnBrk="1" hangingPunct="1">
              <a:lnSpc>
                <a:spcPct val="110000"/>
              </a:lnSpc>
              <a:spcBef>
                <a:spcPct val="0"/>
              </a:spcBef>
              <a:buFontTx/>
              <a:buNone/>
            </a:pPr>
            <a:r>
              <a:rPr lang="en-US" altLang="zh-CN" sz="1300"/>
              <a:t> }</a:t>
            </a:r>
          </a:p>
        </p:txBody>
      </p:sp>
      <p:pic>
        <p:nvPicPr>
          <p:cNvPr id="4097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927600"/>
            <a:ext cx="277495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0971"/>
                                        </p:tgtEl>
                                        <p:attrNameLst>
                                          <p:attrName>style.visibility</p:attrName>
                                        </p:attrNameLst>
                                      </p:cBhvr>
                                      <p:to>
                                        <p:strVal val="visible"/>
                                      </p:to>
                                    </p:set>
                                    <p:animEffect transition="in" filter="wedge">
                                      <p:cBhvr>
                                        <p:cTn id="12" dur="1000"/>
                                        <p:tgtEl>
                                          <p:spTgt spid="409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0972"/>
                                        </p:tgtEl>
                                        <p:attrNameLst>
                                          <p:attrName>style.visibility</p:attrName>
                                        </p:attrNameLst>
                                      </p:cBhvr>
                                      <p:to>
                                        <p:strVal val="visible"/>
                                      </p:to>
                                    </p:set>
                                    <p:animEffect transition="in" filter="wedge">
                                      <p:cBhvr>
                                        <p:cTn id="17" dur="1000"/>
                                        <p:tgtEl>
                                          <p:spTgt spid="409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0973"/>
                                        </p:tgtEl>
                                        <p:attrNameLst>
                                          <p:attrName>style.visibility</p:attrName>
                                        </p:attrNameLst>
                                      </p:cBhvr>
                                      <p:to>
                                        <p:strVal val="visible"/>
                                      </p:to>
                                    </p:set>
                                    <p:anim calcmode="lin" valueType="num">
                                      <p:cBhvr additive="base">
                                        <p:cTn id="22" dur="500" fill="hold"/>
                                        <p:tgtEl>
                                          <p:spTgt spid="40973"/>
                                        </p:tgtEl>
                                        <p:attrNameLst>
                                          <p:attrName>ppt_x</p:attrName>
                                        </p:attrNameLst>
                                      </p:cBhvr>
                                      <p:tavLst>
                                        <p:tav tm="0">
                                          <p:val>
                                            <p:strVal val="#ppt_x"/>
                                          </p:val>
                                        </p:tav>
                                        <p:tav tm="100000">
                                          <p:val>
                                            <p:strVal val="#ppt_x"/>
                                          </p:val>
                                        </p:tav>
                                      </p:tavLst>
                                    </p:anim>
                                    <p:anim calcmode="lin" valueType="num">
                                      <p:cBhvr additive="base">
                                        <p:cTn id="23" dur="500" fill="hold"/>
                                        <p:tgtEl>
                                          <p:spTgt spid="40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40971" grpId="0" animBg="1"/>
      <p:bldP spid="4097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eaLnBrk="1" hangingPunct="1"/>
            <a:r>
              <a:rPr lang="en-US" altLang="zh-CN" dirty="0" smtClean="0"/>
              <a:t>5.3 </a:t>
            </a:r>
            <a:r>
              <a:rPr lang="zh-CN" altLang="en-US" dirty="0" smtClean="0"/>
              <a:t>类的成员  </a:t>
            </a:r>
          </a:p>
        </p:txBody>
      </p:sp>
      <p:sp>
        <p:nvSpPr>
          <p:cNvPr id="18435" name="Rectangle 3"/>
          <p:cNvSpPr>
            <a:spLocks noGrp="1" noChangeArrowheads="1"/>
          </p:cNvSpPr>
          <p:nvPr>
            <p:ph type="body" idx="4294967295"/>
          </p:nvPr>
        </p:nvSpPr>
        <p:spPr>
          <a:xfrm>
            <a:off x="468313" y="1268413"/>
            <a:ext cx="4464050" cy="431800"/>
          </a:xfrm>
        </p:spPr>
        <p:txBody>
          <a:bodyPr/>
          <a:lstStyle/>
          <a:p>
            <a:pPr eaLnBrk="1" hangingPunct="1">
              <a:lnSpc>
                <a:spcPct val="80000"/>
              </a:lnSpc>
              <a:spcAft>
                <a:spcPct val="20000"/>
              </a:spcAft>
            </a:pPr>
            <a:r>
              <a:rPr lang="en-US" altLang="zh-CN" dirty="0" smtClean="0">
                <a:ea typeface="宋体" pitchFamily="2" charset="-122"/>
              </a:rPr>
              <a:t>5.3.4 </a:t>
            </a:r>
            <a:r>
              <a:rPr lang="zh-CN" altLang="en-US" dirty="0" smtClean="0">
                <a:ea typeface="宋体" pitchFamily="2" charset="-122"/>
              </a:rPr>
              <a:t>方法</a:t>
            </a:r>
            <a:r>
              <a:rPr lang="zh-CN" altLang="en-US" sz="2400" dirty="0" smtClean="0">
                <a:ea typeface="宋体" pitchFamily="2" charset="-122"/>
              </a:rPr>
              <a:t> </a:t>
            </a:r>
          </a:p>
        </p:txBody>
      </p:sp>
      <p:sp>
        <p:nvSpPr>
          <p:cNvPr id="17412" name="Text Box 4"/>
          <p:cNvSpPr txBox="1">
            <a:spLocks noChangeArrowheads="1"/>
          </p:cNvSpPr>
          <p:nvPr/>
        </p:nvSpPr>
        <p:spPr bwMode="auto">
          <a:xfrm>
            <a:off x="1187450" y="2393950"/>
            <a:ext cx="7345363"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spcBef>
                <a:spcPct val="0"/>
              </a:spcBef>
              <a:buFontTx/>
              <a:buNone/>
            </a:pPr>
            <a:r>
              <a:rPr lang="zh-CN" altLang="en-US" sz="2000" dirty="0">
                <a:solidFill>
                  <a:srgbClr val="0D0D0D"/>
                </a:solidFill>
              </a:rPr>
              <a:t>⑵ 引用参数</a:t>
            </a:r>
          </a:p>
          <a:p>
            <a:pPr algn="just" eaLnBrk="1" hangingPunct="1">
              <a:lnSpc>
                <a:spcPct val="120000"/>
              </a:lnSpc>
              <a:spcBef>
                <a:spcPct val="0"/>
              </a:spcBef>
              <a:buFontTx/>
              <a:buNone/>
            </a:pPr>
            <a:r>
              <a:rPr lang="zh-CN" altLang="en-US" sz="2000" dirty="0">
                <a:solidFill>
                  <a:srgbClr val="0D0D0D"/>
                </a:solidFill>
              </a:rPr>
              <a:t>调用者向方法传递引用参数时，将实参的引用赋给相应的形参。实参的引用代表数据值的内存地址，因此形参和实参将指向同一个引用。若在方法内部修改了形参变量所引用的数据值，则同时也修改了实参变量所引用的数据值。</a:t>
            </a:r>
            <a:r>
              <a:rPr lang="en-US" altLang="zh-CN" sz="2000" dirty="0">
                <a:solidFill>
                  <a:srgbClr val="0D0D0D"/>
                </a:solidFill>
              </a:rPr>
              <a:t>C#</a:t>
            </a:r>
            <a:r>
              <a:rPr lang="zh-CN" altLang="en-US" sz="2000" dirty="0">
                <a:solidFill>
                  <a:srgbClr val="0D0D0D"/>
                </a:solidFill>
              </a:rPr>
              <a:t>通过</a:t>
            </a:r>
            <a:r>
              <a:rPr lang="en-US" altLang="zh-CN" sz="2000" dirty="0">
                <a:solidFill>
                  <a:srgbClr val="0D0D0D"/>
                </a:solidFill>
              </a:rPr>
              <a:t>ref</a:t>
            </a:r>
            <a:r>
              <a:rPr lang="zh-CN" altLang="en-US" sz="2000" dirty="0">
                <a:solidFill>
                  <a:srgbClr val="0D0D0D"/>
                </a:solidFill>
              </a:rPr>
              <a:t>关键字声明引用参数，如果希望传递数据的引用，必须在方法声明和方法调用中都明确地指定</a:t>
            </a:r>
            <a:r>
              <a:rPr lang="en-US" altLang="zh-CN" sz="2000" dirty="0">
                <a:solidFill>
                  <a:srgbClr val="0D0D0D"/>
                </a:solidFill>
              </a:rPr>
              <a:t>ref</a:t>
            </a:r>
            <a:r>
              <a:rPr lang="zh-CN" altLang="en-US" sz="2000" dirty="0">
                <a:solidFill>
                  <a:srgbClr val="0D0D0D"/>
                </a:solidFill>
              </a:rPr>
              <a:t>关键字。</a:t>
            </a:r>
          </a:p>
        </p:txBody>
      </p:sp>
      <p:sp>
        <p:nvSpPr>
          <p:cNvPr id="18437"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dirty="0">
                <a:solidFill>
                  <a:srgbClr val="FF0000"/>
                </a:solidFill>
              </a:rPr>
              <a:t>3. </a:t>
            </a:r>
            <a:r>
              <a:rPr lang="zh-CN" altLang="en-US" sz="2400" dirty="0">
                <a:solidFill>
                  <a:srgbClr val="FF0000"/>
                </a:solidFill>
              </a:rPr>
              <a:t>方法的参数传递</a:t>
            </a:r>
          </a:p>
        </p:txBody>
      </p:sp>
      <p:sp>
        <p:nvSpPr>
          <p:cNvPr id="9" name="Text Box 11"/>
          <p:cNvSpPr txBox="1">
            <a:spLocks noChangeArrowheads="1"/>
          </p:cNvSpPr>
          <p:nvPr/>
        </p:nvSpPr>
        <p:spPr bwMode="auto">
          <a:xfrm>
            <a:off x="539750" y="2420938"/>
            <a:ext cx="5184775" cy="2074862"/>
          </a:xfrm>
          <a:prstGeom prst="rect">
            <a:avLst/>
          </a:prstGeom>
          <a:solidFill>
            <a:srgbClr val="B9D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spcBef>
                <a:spcPct val="0"/>
              </a:spcBef>
              <a:buFontTx/>
              <a:buNone/>
            </a:pPr>
            <a:r>
              <a:rPr lang="zh-CN" altLang="en-US" sz="1300" dirty="0"/>
              <a:t> </a:t>
            </a:r>
            <a:r>
              <a:rPr lang="en-US" altLang="zh-CN" sz="1300" dirty="0"/>
              <a:t>class </a:t>
            </a:r>
            <a:r>
              <a:rPr lang="en-US" altLang="zh-CN" sz="1300" dirty="0" err="1"/>
              <a:t>Swaper</a:t>
            </a:r>
            <a:endParaRPr lang="en-US" altLang="zh-CN" sz="1300" dirty="0"/>
          </a:p>
          <a:p>
            <a:pPr eaLnBrk="1" hangingPunct="1">
              <a:lnSpc>
                <a:spcPct val="90000"/>
              </a:lnSpc>
              <a:spcBef>
                <a:spcPct val="0"/>
              </a:spcBef>
              <a:buFontTx/>
              <a:buNone/>
            </a:pPr>
            <a:r>
              <a:rPr lang="en-US" altLang="zh-CN" sz="1300" dirty="0"/>
              <a:t>  {</a:t>
            </a:r>
          </a:p>
          <a:p>
            <a:pPr eaLnBrk="1" hangingPunct="1">
              <a:lnSpc>
                <a:spcPct val="90000"/>
              </a:lnSpc>
              <a:spcBef>
                <a:spcPct val="0"/>
              </a:spcBef>
              <a:buFontTx/>
              <a:buNone/>
            </a:pPr>
            <a:r>
              <a:rPr lang="en-US" altLang="zh-CN" sz="1300" dirty="0"/>
              <a:t>        public void Swap(</a:t>
            </a:r>
            <a:r>
              <a:rPr lang="en-US" altLang="zh-CN" sz="1300" dirty="0">
                <a:solidFill>
                  <a:srgbClr val="C00000"/>
                </a:solidFill>
              </a:rPr>
              <a:t>ref</a:t>
            </a:r>
            <a:r>
              <a:rPr lang="en-US" altLang="zh-CN" sz="1300" dirty="0"/>
              <a:t> </a:t>
            </a:r>
            <a:r>
              <a:rPr lang="en-US" altLang="zh-CN" sz="1300" dirty="0" err="1"/>
              <a:t>int</a:t>
            </a:r>
            <a:r>
              <a:rPr lang="en-US" altLang="zh-CN" sz="1300" dirty="0"/>
              <a:t> x, </a:t>
            </a:r>
            <a:r>
              <a:rPr lang="en-US" altLang="zh-CN" sz="1300" dirty="0">
                <a:solidFill>
                  <a:srgbClr val="C00000"/>
                </a:solidFill>
              </a:rPr>
              <a:t>ref </a:t>
            </a:r>
            <a:r>
              <a:rPr lang="en-US" altLang="zh-CN" sz="1300" dirty="0" err="1"/>
              <a:t>int</a:t>
            </a:r>
            <a:r>
              <a:rPr lang="en-US" altLang="zh-CN" sz="1300" dirty="0"/>
              <a:t> y)</a:t>
            </a:r>
          </a:p>
          <a:p>
            <a:pPr eaLnBrk="1" hangingPunct="1">
              <a:lnSpc>
                <a:spcPct val="90000"/>
              </a:lnSpc>
              <a:spcBef>
                <a:spcPct val="0"/>
              </a:spcBef>
              <a:buFontTx/>
              <a:buNone/>
            </a:pPr>
            <a:r>
              <a:rPr lang="en-US" altLang="zh-CN" sz="1300" dirty="0"/>
              <a:t>        {</a:t>
            </a:r>
          </a:p>
          <a:p>
            <a:pPr eaLnBrk="1" hangingPunct="1">
              <a:lnSpc>
                <a:spcPct val="90000"/>
              </a:lnSpc>
              <a:spcBef>
                <a:spcPct val="0"/>
              </a:spcBef>
              <a:buFontTx/>
              <a:buNone/>
            </a:pPr>
            <a:r>
              <a:rPr lang="en-US" altLang="zh-CN" sz="1300" dirty="0"/>
              <a:t>            </a:t>
            </a:r>
            <a:r>
              <a:rPr lang="en-US" altLang="zh-CN" sz="1300" dirty="0" err="1"/>
              <a:t>int</a:t>
            </a:r>
            <a:r>
              <a:rPr lang="en-US" altLang="zh-CN" sz="1300" dirty="0"/>
              <a:t> temp;</a:t>
            </a:r>
          </a:p>
          <a:p>
            <a:pPr eaLnBrk="1" hangingPunct="1">
              <a:lnSpc>
                <a:spcPct val="90000"/>
              </a:lnSpc>
              <a:spcBef>
                <a:spcPct val="0"/>
              </a:spcBef>
              <a:buFontTx/>
              <a:buNone/>
            </a:pPr>
            <a:r>
              <a:rPr lang="en-US" altLang="zh-CN" sz="1300" dirty="0"/>
              <a:t>            temp = x;</a:t>
            </a:r>
          </a:p>
          <a:p>
            <a:pPr eaLnBrk="1" hangingPunct="1">
              <a:lnSpc>
                <a:spcPct val="90000"/>
              </a:lnSpc>
              <a:spcBef>
                <a:spcPct val="0"/>
              </a:spcBef>
              <a:buFontTx/>
              <a:buNone/>
            </a:pPr>
            <a:r>
              <a:rPr lang="en-US" altLang="zh-CN" sz="1300" dirty="0"/>
              <a:t>            x = y;</a:t>
            </a:r>
          </a:p>
          <a:p>
            <a:pPr eaLnBrk="1" hangingPunct="1">
              <a:lnSpc>
                <a:spcPct val="90000"/>
              </a:lnSpc>
              <a:spcBef>
                <a:spcPct val="0"/>
              </a:spcBef>
              <a:buFontTx/>
              <a:buNone/>
            </a:pPr>
            <a:r>
              <a:rPr lang="en-US" altLang="zh-CN" sz="1300" dirty="0"/>
              <a:t>            y = temp;</a:t>
            </a:r>
          </a:p>
          <a:p>
            <a:pPr eaLnBrk="1" hangingPunct="1">
              <a:lnSpc>
                <a:spcPct val="90000"/>
              </a:lnSpc>
              <a:spcBef>
                <a:spcPct val="0"/>
              </a:spcBef>
              <a:buFontTx/>
              <a:buNone/>
            </a:pPr>
            <a:r>
              <a:rPr lang="en-US" altLang="zh-CN" sz="1300" dirty="0"/>
              <a:t>            </a:t>
            </a:r>
            <a:r>
              <a:rPr lang="en-US" altLang="zh-CN" sz="1300" dirty="0" err="1"/>
              <a:t>Console.WriteLine</a:t>
            </a:r>
            <a:r>
              <a:rPr lang="en-US" altLang="zh-CN" sz="1300" dirty="0"/>
              <a:t>("</a:t>
            </a:r>
            <a:r>
              <a:rPr lang="zh-CN" altLang="en-US" sz="1300" dirty="0"/>
              <a:t>交换后，形参的值：</a:t>
            </a:r>
            <a:r>
              <a:rPr lang="en-US" altLang="zh-CN" sz="1300" dirty="0"/>
              <a:t>{0}</a:t>
            </a:r>
            <a:r>
              <a:rPr lang="zh-CN" altLang="en-US" sz="1300" dirty="0"/>
              <a:t>，</a:t>
            </a:r>
            <a:r>
              <a:rPr lang="en-US" altLang="zh-CN" sz="1300" dirty="0"/>
              <a:t>{1}", x, y);</a:t>
            </a:r>
          </a:p>
          <a:p>
            <a:pPr eaLnBrk="1" hangingPunct="1">
              <a:lnSpc>
                <a:spcPct val="90000"/>
              </a:lnSpc>
              <a:spcBef>
                <a:spcPct val="0"/>
              </a:spcBef>
              <a:buFontTx/>
              <a:buNone/>
            </a:pPr>
            <a:r>
              <a:rPr lang="en-US" altLang="zh-CN" sz="1300" dirty="0"/>
              <a:t>        }</a:t>
            </a:r>
          </a:p>
          <a:p>
            <a:pPr eaLnBrk="1" hangingPunct="1">
              <a:lnSpc>
                <a:spcPct val="90000"/>
              </a:lnSpc>
              <a:spcBef>
                <a:spcPct val="0"/>
              </a:spcBef>
              <a:buFontTx/>
              <a:buNone/>
            </a:pPr>
            <a:r>
              <a:rPr lang="en-US" altLang="zh-CN" sz="1300" dirty="0"/>
              <a:t>  }</a:t>
            </a:r>
          </a:p>
        </p:txBody>
      </p:sp>
      <p:sp>
        <p:nvSpPr>
          <p:cNvPr id="10" name="Text Box 12"/>
          <p:cNvSpPr txBox="1">
            <a:spLocks noChangeArrowheads="1"/>
          </p:cNvSpPr>
          <p:nvPr/>
        </p:nvSpPr>
        <p:spPr bwMode="auto">
          <a:xfrm>
            <a:off x="3563938" y="4221163"/>
            <a:ext cx="5184775" cy="2511425"/>
          </a:xfrm>
          <a:prstGeom prst="rect">
            <a:avLst/>
          </a:prstGeom>
          <a:solidFill>
            <a:srgbClr val="B9D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0"/>
              </a:spcBef>
              <a:buFontTx/>
              <a:buNone/>
            </a:pPr>
            <a:r>
              <a:rPr lang="zh-CN" altLang="en-US" sz="1300"/>
              <a:t> </a:t>
            </a:r>
            <a:r>
              <a:rPr lang="en-US" altLang="zh-CN" sz="1300"/>
              <a:t>static void Main(string[] args)</a:t>
            </a:r>
          </a:p>
          <a:p>
            <a:pPr eaLnBrk="1" hangingPunct="1">
              <a:lnSpc>
                <a:spcPct val="110000"/>
              </a:lnSpc>
              <a:spcBef>
                <a:spcPct val="0"/>
              </a:spcBef>
              <a:buFontTx/>
              <a:buNone/>
            </a:pPr>
            <a:r>
              <a:rPr lang="en-US" altLang="zh-CN" sz="1300"/>
              <a:t> {</a:t>
            </a:r>
          </a:p>
          <a:p>
            <a:pPr eaLnBrk="1" hangingPunct="1">
              <a:lnSpc>
                <a:spcPct val="110000"/>
              </a:lnSpc>
              <a:spcBef>
                <a:spcPct val="0"/>
              </a:spcBef>
              <a:buFontTx/>
              <a:buNone/>
            </a:pPr>
            <a:r>
              <a:rPr lang="en-US" altLang="zh-CN" sz="1300"/>
              <a:t>         Swaper s1= new Swaper();</a:t>
            </a:r>
          </a:p>
          <a:p>
            <a:pPr eaLnBrk="1" hangingPunct="1">
              <a:lnSpc>
                <a:spcPct val="110000"/>
              </a:lnSpc>
              <a:spcBef>
                <a:spcPct val="0"/>
              </a:spcBef>
              <a:buFontTx/>
              <a:buNone/>
            </a:pPr>
            <a:r>
              <a:rPr lang="en-US" altLang="zh-CN" sz="1300"/>
              <a:t>         Console.Write("</a:t>
            </a:r>
            <a:r>
              <a:rPr lang="zh-CN" altLang="en-US" sz="1300"/>
              <a:t>请输入第一个整型数</a:t>
            </a:r>
            <a:r>
              <a:rPr lang="en-US" altLang="zh-CN" sz="1300"/>
              <a:t>:");</a:t>
            </a:r>
          </a:p>
          <a:p>
            <a:pPr eaLnBrk="1" hangingPunct="1">
              <a:lnSpc>
                <a:spcPct val="110000"/>
              </a:lnSpc>
              <a:spcBef>
                <a:spcPct val="0"/>
              </a:spcBef>
              <a:buFontTx/>
              <a:buNone/>
            </a:pPr>
            <a:r>
              <a:rPr lang="en-US" altLang="zh-CN" sz="1300"/>
              <a:t>         int a = Convert.ToInt32(Console.ReadLine());</a:t>
            </a:r>
          </a:p>
          <a:p>
            <a:pPr eaLnBrk="1" hangingPunct="1">
              <a:lnSpc>
                <a:spcPct val="110000"/>
              </a:lnSpc>
              <a:spcBef>
                <a:spcPct val="0"/>
              </a:spcBef>
              <a:buFontTx/>
              <a:buNone/>
            </a:pPr>
            <a:r>
              <a:rPr lang="en-US" altLang="zh-CN" sz="1300"/>
              <a:t>         Console.Write("</a:t>
            </a:r>
            <a:r>
              <a:rPr lang="zh-CN" altLang="en-US" sz="1300"/>
              <a:t>请输入第二个整型数</a:t>
            </a:r>
            <a:r>
              <a:rPr lang="en-US" altLang="zh-CN" sz="1300"/>
              <a:t>:");</a:t>
            </a:r>
          </a:p>
          <a:p>
            <a:pPr eaLnBrk="1" hangingPunct="1">
              <a:lnSpc>
                <a:spcPct val="110000"/>
              </a:lnSpc>
              <a:spcBef>
                <a:spcPct val="0"/>
              </a:spcBef>
              <a:buFontTx/>
              <a:buNone/>
            </a:pPr>
            <a:r>
              <a:rPr lang="en-US" altLang="zh-CN" sz="1300"/>
              <a:t>         int b = Convert.ToInt32(Console.ReadLine());</a:t>
            </a:r>
          </a:p>
          <a:p>
            <a:pPr eaLnBrk="1" hangingPunct="1">
              <a:lnSpc>
                <a:spcPct val="110000"/>
              </a:lnSpc>
              <a:spcBef>
                <a:spcPct val="0"/>
              </a:spcBef>
              <a:buFontTx/>
              <a:buNone/>
            </a:pPr>
            <a:r>
              <a:rPr lang="en-US" altLang="zh-CN" sz="1300"/>
              <a:t>         s1.Swap(</a:t>
            </a:r>
            <a:r>
              <a:rPr lang="en-US" altLang="zh-CN" sz="1300">
                <a:solidFill>
                  <a:srgbClr val="C00000"/>
                </a:solidFill>
              </a:rPr>
              <a:t>ref </a:t>
            </a:r>
            <a:r>
              <a:rPr lang="en-US" altLang="zh-CN" sz="1300"/>
              <a:t>a</a:t>
            </a:r>
            <a:r>
              <a:rPr lang="en-US" altLang="zh-CN" sz="1300">
                <a:solidFill>
                  <a:srgbClr val="C00000"/>
                </a:solidFill>
              </a:rPr>
              <a:t>, ref </a:t>
            </a:r>
            <a:r>
              <a:rPr lang="en-US" altLang="zh-CN" sz="1300"/>
              <a:t>b);</a:t>
            </a:r>
          </a:p>
          <a:p>
            <a:pPr eaLnBrk="1" hangingPunct="1">
              <a:lnSpc>
                <a:spcPct val="110000"/>
              </a:lnSpc>
              <a:spcBef>
                <a:spcPct val="0"/>
              </a:spcBef>
              <a:buFontTx/>
              <a:buNone/>
            </a:pPr>
            <a:r>
              <a:rPr lang="en-US" altLang="zh-CN" sz="1300"/>
              <a:t>         Console.WriteLine("</a:t>
            </a:r>
            <a:r>
              <a:rPr lang="zh-CN" altLang="en-US" sz="1300"/>
              <a:t>交换后，实参的值：</a:t>
            </a:r>
            <a:r>
              <a:rPr lang="en-US" altLang="zh-CN" sz="1300"/>
              <a:t>{0}</a:t>
            </a:r>
            <a:r>
              <a:rPr lang="zh-CN" altLang="en-US" sz="1300"/>
              <a:t>，</a:t>
            </a:r>
            <a:r>
              <a:rPr lang="en-US" altLang="zh-CN" sz="1300"/>
              <a:t>{1}", a, b);</a:t>
            </a:r>
          </a:p>
          <a:p>
            <a:pPr eaLnBrk="1" hangingPunct="1">
              <a:lnSpc>
                <a:spcPct val="110000"/>
              </a:lnSpc>
              <a:spcBef>
                <a:spcPct val="0"/>
              </a:spcBef>
              <a:buFontTx/>
              <a:buNone/>
            </a:pPr>
            <a:r>
              <a:rPr lang="en-US" altLang="zh-CN" sz="1300"/>
              <a:t>         Console.ReadLine();</a:t>
            </a:r>
          </a:p>
          <a:p>
            <a:pPr eaLnBrk="1" hangingPunct="1">
              <a:lnSpc>
                <a:spcPct val="110000"/>
              </a:lnSpc>
              <a:spcBef>
                <a:spcPct val="0"/>
              </a:spcBef>
              <a:buFontTx/>
              <a:buNone/>
            </a:pPr>
            <a:r>
              <a:rPr lang="en-US" altLang="zh-CN" sz="1300"/>
              <a:t> }</a:t>
            </a: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5146675"/>
            <a:ext cx="2771775"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edge">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edge">
                                      <p:cBhvr>
                                        <p:cTn id="17" dur="10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1986"/>
                                        </p:tgtEl>
                                        <p:attrNameLst>
                                          <p:attrName>style.visibility</p:attrName>
                                        </p:attrNameLst>
                                      </p:cBhvr>
                                      <p:to>
                                        <p:strVal val="visible"/>
                                      </p:to>
                                    </p:set>
                                    <p:anim calcmode="lin" valueType="num">
                                      <p:cBhvr additive="base">
                                        <p:cTn id="22" dur="500" fill="hold"/>
                                        <p:tgtEl>
                                          <p:spTgt spid="41986"/>
                                        </p:tgtEl>
                                        <p:attrNameLst>
                                          <p:attrName>ppt_x</p:attrName>
                                        </p:attrNameLst>
                                      </p:cBhvr>
                                      <p:tavLst>
                                        <p:tav tm="0">
                                          <p:val>
                                            <p:strVal val="#ppt_x"/>
                                          </p:val>
                                        </p:tav>
                                        <p:tav tm="100000">
                                          <p:val>
                                            <p:strVal val="#ppt_x"/>
                                          </p:val>
                                        </p:tav>
                                      </p:tavLst>
                                    </p:anim>
                                    <p:anim calcmode="lin" valueType="num">
                                      <p:cBhvr additive="base">
                                        <p:cTn id="23" dur="500" fill="hold"/>
                                        <p:tgtEl>
                                          <p:spTgt spid="41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en-US" altLang="zh-CN" dirty="0" smtClean="0"/>
              <a:t>5.3 </a:t>
            </a:r>
            <a:r>
              <a:rPr lang="zh-CN" altLang="en-US" dirty="0" smtClean="0"/>
              <a:t>类的成员  </a:t>
            </a:r>
          </a:p>
        </p:txBody>
      </p:sp>
      <p:sp>
        <p:nvSpPr>
          <p:cNvPr id="19459" name="Rectangle 3"/>
          <p:cNvSpPr>
            <a:spLocks noGrp="1" noChangeArrowheads="1"/>
          </p:cNvSpPr>
          <p:nvPr>
            <p:ph type="body" idx="4294967295"/>
          </p:nvPr>
        </p:nvSpPr>
        <p:spPr>
          <a:xfrm>
            <a:off x="468313" y="1268413"/>
            <a:ext cx="4464050" cy="431800"/>
          </a:xfrm>
        </p:spPr>
        <p:txBody>
          <a:bodyPr/>
          <a:lstStyle/>
          <a:p>
            <a:pPr eaLnBrk="1" hangingPunct="1">
              <a:lnSpc>
                <a:spcPct val="80000"/>
              </a:lnSpc>
              <a:spcAft>
                <a:spcPct val="20000"/>
              </a:spcAft>
            </a:pPr>
            <a:r>
              <a:rPr lang="en-US" altLang="zh-CN" dirty="0" smtClean="0">
                <a:ea typeface="宋体" pitchFamily="2" charset="-122"/>
              </a:rPr>
              <a:t>5.3.4 </a:t>
            </a:r>
            <a:r>
              <a:rPr lang="zh-CN" altLang="en-US" dirty="0" smtClean="0">
                <a:ea typeface="宋体" pitchFamily="2" charset="-122"/>
              </a:rPr>
              <a:t>方法</a:t>
            </a:r>
            <a:r>
              <a:rPr lang="zh-CN" altLang="en-US" sz="2400" dirty="0" smtClean="0">
                <a:ea typeface="宋体" pitchFamily="2" charset="-122"/>
              </a:rPr>
              <a:t> </a:t>
            </a:r>
          </a:p>
        </p:txBody>
      </p:sp>
      <p:sp>
        <p:nvSpPr>
          <p:cNvPr id="17412" name="Text Box 4"/>
          <p:cNvSpPr txBox="1">
            <a:spLocks noChangeArrowheads="1"/>
          </p:cNvSpPr>
          <p:nvPr/>
        </p:nvSpPr>
        <p:spPr bwMode="auto">
          <a:xfrm>
            <a:off x="1187450" y="2393950"/>
            <a:ext cx="73453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just" eaLnBrk="1" hangingPunct="1">
              <a:lnSpc>
                <a:spcPct val="120000"/>
              </a:lnSpc>
              <a:spcBef>
                <a:spcPct val="0"/>
              </a:spcBef>
              <a:buFontTx/>
              <a:buNone/>
            </a:pPr>
            <a:r>
              <a:rPr lang="zh-CN" altLang="en-US" sz="2000" dirty="0">
                <a:solidFill>
                  <a:srgbClr val="0D0D0D"/>
                </a:solidFill>
              </a:rPr>
              <a:t>⑶ 输出参数</a:t>
            </a:r>
          </a:p>
          <a:p>
            <a:pPr algn="just" eaLnBrk="1" hangingPunct="1">
              <a:lnSpc>
                <a:spcPct val="120000"/>
              </a:lnSpc>
              <a:spcBef>
                <a:spcPct val="0"/>
              </a:spcBef>
              <a:buFontTx/>
              <a:buNone/>
            </a:pPr>
            <a:r>
              <a:rPr lang="zh-CN" altLang="en-US" sz="2000" dirty="0">
                <a:solidFill>
                  <a:srgbClr val="0D0D0D"/>
                </a:solidFill>
              </a:rPr>
              <a:t>值参数和引用参数在传递前必须初始化，而输出参数不需要初始化，但返回前一定要赋值。输出参数在某种程度上来说，有点像</a:t>
            </a:r>
            <a:r>
              <a:rPr lang="en-US" altLang="zh-CN" sz="2000" dirty="0">
                <a:solidFill>
                  <a:srgbClr val="0D0D0D"/>
                </a:solidFill>
              </a:rPr>
              <a:t>return</a:t>
            </a:r>
            <a:r>
              <a:rPr lang="zh-CN" altLang="en-US" sz="2000" dirty="0">
                <a:solidFill>
                  <a:srgbClr val="0D0D0D"/>
                </a:solidFill>
              </a:rPr>
              <a:t>的功能，就是把方法的结果返回到调用它的主方法中。</a:t>
            </a:r>
            <a:r>
              <a:rPr lang="en-US" altLang="zh-CN" sz="2000" dirty="0">
                <a:solidFill>
                  <a:srgbClr val="0D0D0D"/>
                </a:solidFill>
              </a:rPr>
              <a:t>C#</a:t>
            </a:r>
            <a:r>
              <a:rPr lang="zh-CN" altLang="en-US" sz="2000" dirty="0">
                <a:solidFill>
                  <a:srgbClr val="0D0D0D"/>
                </a:solidFill>
              </a:rPr>
              <a:t>通过</a:t>
            </a:r>
            <a:r>
              <a:rPr lang="en-US" altLang="zh-CN" sz="2000" dirty="0">
                <a:solidFill>
                  <a:srgbClr val="0D0D0D"/>
                </a:solidFill>
              </a:rPr>
              <a:t>out</a:t>
            </a:r>
            <a:r>
              <a:rPr lang="zh-CN" altLang="en-US" sz="2000" dirty="0">
                <a:solidFill>
                  <a:srgbClr val="0D0D0D"/>
                </a:solidFill>
              </a:rPr>
              <a:t>关键字声明输出参数，与</a:t>
            </a:r>
            <a:r>
              <a:rPr lang="en-US" altLang="zh-CN" sz="2000" dirty="0">
                <a:solidFill>
                  <a:srgbClr val="0D0D0D"/>
                </a:solidFill>
              </a:rPr>
              <a:t>ref</a:t>
            </a:r>
            <a:r>
              <a:rPr lang="zh-CN" altLang="en-US" sz="2000" dirty="0">
                <a:solidFill>
                  <a:srgbClr val="0D0D0D"/>
                </a:solidFill>
              </a:rPr>
              <a:t>关键字一样，无论是形参还是实参，只要是输出参数，都必须添加</a:t>
            </a:r>
            <a:r>
              <a:rPr lang="en-US" altLang="zh-CN" sz="2000" dirty="0">
                <a:solidFill>
                  <a:srgbClr val="0D0D0D"/>
                </a:solidFill>
              </a:rPr>
              <a:t>out</a:t>
            </a:r>
            <a:r>
              <a:rPr lang="zh-CN" altLang="en-US" sz="2000" dirty="0">
                <a:solidFill>
                  <a:srgbClr val="0D0D0D"/>
                </a:solidFill>
              </a:rPr>
              <a:t>关键字。</a:t>
            </a:r>
          </a:p>
        </p:txBody>
      </p:sp>
      <p:sp>
        <p:nvSpPr>
          <p:cNvPr id="19461"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3. </a:t>
            </a:r>
            <a:r>
              <a:rPr lang="zh-CN" altLang="en-US" sz="2400">
                <a:solidFill>
                  <a:srgbClr val="FF0000"/>
                </a:solidFill>
              </a:rPr>
              <a:t>方法的参数传递</a:t>
            </a:r>
          </a:p>
        </p:txBody>
      </p:sp>
      <p:sp>
        <p:nvSpPr>
          <p:cNvPr id="19462" name="TextBox 1"/>
          <p:cNvSpPr txBox="1">
            <a:spLocks noChangeArrowheads="1"/>
          </p:cNvSpPr>
          <p:nvPr/>
        </p:nvSpPr>
        <p:spPr bwMode="auto">
          <a:xfrm>
            <a:off x="1116013" y="4941888"/>
            <a:ext cx="68405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zh-CN" sz="2000" b="1" dirty="0">
                <a:solidFill>
                  <a:srgbClr val="FF0000"/>
                </a:solidFill>
              </a:rPr>
              <a:t>【</a:t>
            </a:r>
            <a:r>
              <a:rPr lang="zh-CN" altLang="zh-CN" sz="2000" b="1" dirty="0" smtClean="0">
                <a:solidFill>
                  <a:srgbClr val="FF0000"/>
                </a:solidFill>
              </a:rPr>
              <a:t>例</a:t>
            </a:r>
            <a:r>
              <a:rPr lang="en-US" altLang="zh-CN" sz="2000" b="1" dirty="0" smtClean="0">
                <a:solidFill>
                  <a:srgbClr val="FF0000"/>
                </a:solidFill>
              </a:rPr>
              <a:t>5-6</a:t>
            </a:r>
            <a:r>
              <a:rPr lang="zh-CN" altLang="zh-CN" sz="2000" b="1" dirty="0">
                <a:solidFill>
                  <a:srgbClr val="FF0000"/>
                </a:solidFill>
              </a:rPr>
              <a:t>】</a:t>
            </a:r>
            <a:r>
              <a:rPr lang="zh-CN" altLang="zh-CN" sz="2000" b="1" dirty="0"/>
              <a:t>定义一个计算正方形面积和和周长的方法，使用</a:t>
            </a:r>
            <a:endParaRPr lang="en-US" altLang="zh-CN" sz="2000" b="1" dirty="0"/>
          </a:p>
          <a:p>
            <a:pPr eaLnBrk="1" hangingPunct="1">
              <a:lnSpc>
                <a:spcPct val="120000"/>
              </a:lnSpc>
              <a:spcBef>
                <a:spcPct val="0"/>
              </a:spcBef>
              <a:buFontTx/>
              <a:buNone/>
            </a:pPr>
            <a:r>
              <a:rPr lang="en-US" altLang="zh-CN" sz="2000" b="1" dirty="0"/>
              <a:t>                 </a:t>
            </a:r>
            <a:r>
              <a:rPr lang="zh-CN" altLang="zh-CN" sz="2000" b="1" dirty="0" smtClean="0"/>
              <a:t>输出</a:t>
            </a:r>
            <a:r>
              <a:rPr lang="zh-CN" altLang="zh-CN" sz="2000" b="1" dirty="0"/>
              <a:t>参数返回计算结果</a:t>
            </a:r>
            <a:r>
              <a:rPr lang="zh-CN" altLang="en-US" sz="20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62"/>
                                        </p:tgtEl>
                                        <p:attrNameLst>
                                          <p:attrName>style.visibility</p:attrName>
                                        </p:attrNameLst>
                                      </p:cBhvr>
                                      <p:to>
                                        <p:strVal val="visible"/>
                                      </p:to>
                                    </p:set>
                                    <p:anim calcmode="lin" valueType="num">
                                      <p:cBhvr additive="base">
                                        <p:cTn id="12" dur="500" fill="hold"/>
                                        <p:tgtEl>
                                          <p:spTgt spid="19462"/>
                                        </p:tgtEl>
                                        <p:attrNameLst>
                                          <p:attrName>ppt_x</p:attrName>
                                        </p:attrNameLst>
                                      </p:cBhvr>
                                      <p:tavLst>
                                        <p:tav tm="0">
                                          <p:val>
                                            <p:strVal val="#ppt_x"/>
                                          </p:val>
                                        </p:tav>
                                        <p:tav tm="100000">
                                          <p:val>
                                            <p:strVal val="#ppt_x"/>
                                          </p:val>
                                        </p:tav>
                                      </p:tavLst>
                                    </p:anim>
                                    <p:anim calcmode="lin" valueType="num">
                                      <p:cBhvr additive="base">
                                        <p:cTn id="13" dur="500" fill="hold"/>
                                        <p:tgtEl>
                                          <p:spTgt spid="194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94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pPr eaLnBrk="1" hangingPunct="1"/>
            <a:r>
              <a:rPr lang="en-US" altLang="zh-CN" dirty="0" smtClean="0"/>
              <a:t>5.3 </a:t>
            </a:r>
            <a:r>
              <a:rPr lang="zh-CN" altLang="en-US" dirty="0" smtClean="0"/>
              <a:t>类的成员  </a:t>
            </a:r>
          </a:p>
        </p:txBody>
      </p:sp>
      <p:sp>
        <p:nvSpPr>
          <p:cNvPr id="20483" name="Rectangle 3"/>
          <p:cNvSpPr>
            <a:spLocks noGrp="1" noChangeArrowheads="1"/>
          </p:cNvSpPr>
          <p:nvPr>
            <p:ph type="body" idx="4294967295"/>
          </p:nvPr>
        </p:nvSpPr>
        <p:spPr>
          <a:xfrm>
            <a:off x="468313" y="1268413"/>
            <a:ext cx="4464050" cy="431800"/>
          </a:xfrm>
        </p:spPr>
        <p:txBody>
          <a:bodyPr/>
          <a:lstStyle/>
          <a:p>
            <a:pPr eaLnBrk="1" hangingPunct="1">
              <a:lnSpc>
                <a:spcPct val="80000"/>
              </a:lnSpc>
              <a:spcAft>
                <a:spcPct val="20000"/>
              </a:spcAft>
            </a:pPr>
            <a:r>
              <a:rPr lang="en-US" altLang="zh-CN" dirty="0" smtClean="0">
                <a:ea typeface="宋体" pitchFamily="2" charset="-122"/>
              </a:rPr>
              <a:t>5.3.4 </a:t>
            </a:r>
            <a:r>
              <a:rPr lang="zh-CN" altLang="en-US" dirty="0" smtClean="0">
                <a:ea typeface="宋体" pitchFamily="2" charset="-122"/>
              </a:rPr>
              <a:t>方法</a:t>
            </a:r>
            <a:r>
              <a:rPr lang="zh-CN" altLang="en-US" sz="2400" dirty="0" smtClean="0">
                <a:ea typeface="宋体" pitchFamily="2" charset="-122"/>
              </a:rPr>
              <a:t> </a:t>
            </a:r>
          </a:p>
        </p:txBody>
      </p:sp>
      <p:sp>
        <p:nvSpPr>
          <p:cNvPr id="17412" name="Text Box 4"/>
          <p:cNvSpPr txBox="1">
            <a:spLocks noChangeArrowheads="1"/>
          </p:cNvSpPr>
          <p:nvPr/>
        </p:nvSpPr>
        <p:spPr bwMode="auto">
          <a:xfrm>
            <a:off x="1187450" y="2393950"/>
            <a:ext cx="7345363"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just" eaLnBrk="1" hangingPunct="1">
              <a:lnSpc>
                <a:spcPct val="120000"/>
              </a:lnSpc>
              <a:spcBef>
                <a:spcPct val="0"/>
              </a:spcBef>
              <a:buFontTx/>
              <a:buNone/>
            </a:pPr>
            <a:r>
              <a:rPr lang="zh-CN" altLang="en-US" sz="2000">
                <a:solidFill>
                  <a:srgbClr val="0D0D0D"/>
                </a:solidFill>
              </a:rPr>
              <a:t>⑷ 参量参数 </a:t>
            </a:r>
          </a:p>
          <a:p>
            <a:pPr algn="just" eaLnBrk="1" hangingPunct="1">
              <a:lnSpc>
                <a:spcPct val="120000"/>
              </a:lnSpc>
              <a:spcBef>
                <a:spcPct val="0"/>
              </a:spcBef>
              <a:buFontTx/>
              <a:buNone/>
            </a:pPr>
            <a:r>
              <a:rPr lang="zh-CN" altLang="en-US" sz="2000">
                <a:solidFill>
                  <a:srgbClr val="0D0D0D"/>
                </a:solidFill>
              </a:rPr>
              <a:t>参量参数允许把可变数量的参数传递给方法。在方法声明的参数列表中，参量参数以</a:t>
            </a:r>
            <a:r>
              <a:rPr lang="en-US" altLang="zh-CN" sz="2000">
                <a:solidFill>
                  <a:srgbClr val="0D0D0D"/>
                </a:solidFill>
              </a:rPr>
              <a:t>params</a:t>
            </a:r>
            <a:r>
              <a:rPr lang="zh-CN" altLang="en-US" sz="2000">
                <a:solidFill>
                  <a:srgbClr val="0D0D0D"/>
                </a:solidFill>
              </a:rPr>
              <a:t>关键字声明，必须位于参数列表的最后位置，并且在方法声明中只允许一个</a:t>
            </a:r>
            <a:r>
              <a:rPr lang="en-US" altLang="zh-CN" sz="2000">
                <a:solidFill>
                  <a:srgbClr val="0D0D0D"/>
                </a:solidFill>
              </a:rPr>
              <a:t>params</a:t>
            </a:r>
            <a:r>
              <a:rPr lang="zh-CN" altLang="en-US" sz="2000">
                <a:solidFill>
                  <a:srgbClr val="0D0D0D"/>
                </a:solidFill>
              </a:rPr>
              <a:t>关键字。参量参数只能是一维数组，但类型不限。</a:t>
            </a:r>
          </a:p>
        </p:txBody>
      </p:sp>
      <p:sp>
        <p:nvSpPr>
          <p:cNvPr id="20485"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3. </a:t>
            </a:r>
            <a:r>
              <a:rPr lang="zh-CN" altLang="en-US" sz="2400">
                <a:solidFill>
                  <a:srgbClr val="FF0000"/>
                </a:solidFill>
              </a:rPr>
              <a:t>方法的参数传递</a:t>
            </a:r>
          </a:p>
        </p:txBody>
      </p:sp>
      <p:sp>
        <p:nvSpPr>
          <p:cNvPr id="11" name="TextBox 10"/>
          <p:cNvSpPr txBox="1">
            <a:spLocks noChangeArrowheads="1"/>
          </p:cNvSpPr>
          <p:nvPr/>
        </p:nvSpPr>
        <p:spPr bwMode="auto">
          <a:xfrm>
            <a:off x="1116013" y="4365625"/>
            <a:ext cx="72009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zh-CN" sz="2000" b="1" dirty="0">
                <a:solidFill>
                  <a:srgbClr val="FF0000"/>
                </a:solidFill>
              </a:rPr>
              <a:t>【</a:t>
            </a:r>
            <a:r>
              <a:rPr lang="zh-CN" altLang="zh-CN" sz="2000" b="1" dirty="0" smtClean="0">
                <a:solidFill>
                  <a:srgbClr val="FF0000"/>
                </a:solidFill>
              </a:rPr>
              <a:t>例</a:t>
            </a:r>
            <a:r>
              <a:rPr lang="en-US" altLang="zh-CN" sz="2000" b="1" dirty="0" smtClean="0">
                <a:solidFill>
                  <a:srgbClr val="FF0000"/>
                </a:solidFill>
              </a:rPr>
              <a:t>5-7</a:t>
            </a:r>
            <a:r>
              <a:rPr lang="zh-CN" altLang="zh-CN" sz="2000" b="1" dirty="0">
                <a:solidFill>
                  <a:srgbClr val="FF0000"/>
                </a:solidFill>
              </a:rPr>
              <a:t>】</a:t>
            </a:r>
            <a:r>
              <a:rPr lang="zh-CN" altLang="zh-CN" sz="2000" b="1" dirty="0"/>
              <a:t>定义一个</a:t>
            </a:r>
            <a:r>
              <a:rPr lang="en-US" altLang="zh-CN" sz="2000" b="1" dirty="0"/>
              <a:t>Sumer</a:t>
            </a:r>
            <a:r>
              <a:rPr lang="zh-CN" altLang="en-US" sz="2000" b="1" dirty="0"/>
              <a:t>类，实现</a:t>
            </a:r>
            <a:r>
              <a:rPr lang="en-US" altLang="zh-CN" sz="2000" b="1" dirty="0"/>
              <a:t>Sum</a:t>
            </a:r>
            <a:r>
              <a:rPr lang="zh-CN" altLang="en-US" sz="2000" b="1" dirty="0"/>
              <a:t>方法，用于接收一组</a:t>
            </a:r>
            <a:endParaRPr lang="en-US" altLang="zh-CN" sz="2000" b="1" dirty="0"/>
          </a:p>
          <a:p>
            <a:pPr eaLnBrk="1" hangingPunct="1">
              <a:spcBef>
                <a:spcPts val="600"/>
              </a:spcBef>
              <a:buFontTx/>
              <a:buNone/>
            </a:pPr>
            <a:r>
              <a:rPr lang="zh-CN" altLang="en-US" sz="2000" b="1" dirty="0"/>
              <a:t>                整数，并返回它们的和。</a:t>
            </a:r>
          </a:p>
        </p:txBody>
      </p:sp>
      <p:sp>
        <p:nvSpPr>
          <p:cNvPr id="2" name="TextBox 1"/>
          <p:cNvSpPr txBox="1"/>
          <p:nvPr/>
        </p:nvSpPr>
        <p:spPr>
          <a:xfrm>
            <a:off x="1187450" y="5324475"/>
            <a:ext cx="7632700" cy="1200150"/>
          </a:xfrm>
          <a:prstGeom prst="rect">
            <a:avLst/>
          </a:prstGeom>
          <a:noFill/>
        </p:spPr>
        <p:txBody>
          <a:bodyPr>
            <a:spAutoFit/>
          </a:bodyPr>
          <a:lstStyle/>
          <a:p>
            <a:pPr>
              <a:lnSpc>
                <a:spcPct val="120000"/>
              </a:lnSpc>
              <a:defRPr/>
            </a:pPr>
            <a:r>
              <a:rPr lang="zh-CN" altLang="zh-CN" sz="2000" dirty="0">
                <a:solidFill>
                  <a:schemeClr val="tx2">
                    <a:lumMod val="95000"/>
                    <a:lumOff val="5000"/>
                  </a:schemeClr>
                </a:solidFill>
              </a:rPr>
              <a:t>使用</a:t>
            </a:r>
            <a:r>
              <a:rPr lang="en-US" altLang="zh-CN" sz="2000" dirty="0" err="1">
                <a:solidFill>
                  <a:schemeClr val="tx2">
                    <a:lumMod val="95000"/>
                    <a:lumOff val="5000"/>
                  </a:schemeClr>
                </a:solidFill>
              </a:rPr>
              <a:t>params</a:t>
            </a:r>
            <a:r>
              <a:rPr lang="zh-CN" altLang="zh-CN" sz="2000" dirty="0">
                <a:solidFill>
                  <a:schemeClr val="tx2">
                    <a:lumMod val="95000"/>
                    <a:lumOff val="5000"/>
                  </a:schemeClr>
                </a:solidFill>
              </a:rPr>
              <a:t>关键字声明的形参，调用时实参可以是数组元素值的列表</a:t>
            </a:r>
            <a:r>
              <a:rPr lang="zh-CN" altLang="en-US" sz="2000" dirty="0">
                <a:solidFill>
                  <a:schemeClr val="tx2">
                    <a:lumMod val="95000"/>
                    <a:lumOff val="5000"/>
                  </a:schemeClr>
                </a:solidFill>
              </a:rPr>
              <a:t>；可以像没有加</a:t>
            </a:r>
            <a:r>
              <a:rPr lang="en-US" altLang="zh-CN" sz="2000" dirty="0" err="1">
                <a:solidFill>
                  <a:schemeClr val="tx2">
                    <a:lumMod val="95000"/>
                    <a:lumOff val="5000"/>
                  </a:schemeClr>
                </a:solidFill>
              </a:rPr>
              <a:t>params</a:t>
            </a:r>
            <a:r>
              <a:rPr lang="zh-CN" altLang="en-US" sz="2000" dirty="0">
                <a:solidFill>
                  <a:schemeClr val="tx2">
                    <a:lumMod val="95000"/>
                    <a:lumOff val="5000"/>
                  </a:schemeClr>
                </a:solidFill>
              </a:rPr>
              <a:t>关键字的数组形参那样，用数组名做实参；</a:t>
            </a:r>
            <a:r>
              <a:rPr lang="zh-CN" altLang="zh-CN" sz="2000" dirty="0">
                <a:solidFill>
                  <a:schemeClr val="tx2">
                    <a:lumMod val="95000"/>
                    <a:lumOff val="5000"/>
                  </a:schemeClr>
                </a:solidFill>
              </a:rPr>
              <a:t>还可以省略实参或者把</a:t>
            </a:r>
            <a:r>
              <a:rPr lang="en-US" altLang="zh-CN" sz="2000" dirty="0">
                <a:solidFill>
                  <a:schemeClr val="tx2">
                    <a:lumMod val="95000"/>
                    <a:lumOff val="5000"/>
                  </a:schemeClr>
                </a:solidFill>
              </a:rPr>
              <a:t>null</a:t>
            </a:r>
            <a:r>
              <a:rPr lang="zh-CN" altLang="zh-CN" sz="2000" dirty="0">
                <a:solidFill>
                  <a:schemeClr val="tx2">
                    <a:lumMod val="95000"/>
                    <a:lumOff val="5000"/>
                  </a:schemeClr>
                </a:solidFill>
              </a:rPr>
              <a:t>作为实参传递给形参</a:t>
            </a:r>
            <a:r>
              <a:rPr lang="zh-CN" altLang="en-US" sz="2000" dirty="0">
                <a:solidFill>
                  <a:schemeClr val="tx2">
                    <a:lumMod val="95000"/>
                    <a:lumOff val="5000"/>
                  </a:schemeClr>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blinds(horizontal)">
                                      <p:cBhvr>
                                        <p:cTn id="7" dur="500"/>
                                        <p:tgtEl>
                                          <p:spTgt spid="17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plus(in)">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1"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dirty="0" smtClean="0"/>
              <a:t>5.3 </a:t>
            </a:r>
            <a:r>
              <a:rPr lang="zh-CN" altLang="en-US" dirty="0" smtClean="0"/>
              <a:t>类的成员  </a:t>
            </a:r>
          </a:p>
        </p:txBody>
      </p:sp>
      <p:sp>
        <p:nvSpPr>
          <p:cNvPr id="21507" name="Rectangle 3"/>
          <p:cNvSpPr>
            <a:spLocks noChangeArrowheads="1"/>
          </p:cNvSpPr>
          <p:nvPr/>
        </p:nvSpPr>
        <p:spPr bwMode="auto">
          <a:xfrm>
            <a:off x="468313" y="1268413"/>
            <a:ext cx="44640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5.3.4 </a:t>
            </a:r>
            <a:r>
              <a:rPr lang="zh-CN" altLang="en-US" dirty="0"/>
              <a:t>方法</a:t>
            </a:r>
            <a:r>
              <a:rPr lang="zh-CN" altLang="en-US" sz="2400" dirty="0"/>
              <a:t> </a:t>
            </a:r>
          </a:p>
        </p:txBody>
      </p:sp>
      <p:sp>
        <p:nvSpPr>
          <p:cNvPr id="20490"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4. </a:t>
            </a:r>
            <a:r>
              <a:rPr lang="zh-CN" altLang="en-US" sz="2400">
                <a:solidFill>
                  <a:srgbClr val="FF0000"/>
                </a:solidFill>
              </a:rPr>
              <a:t>方法的重载</a:t>
            </a:r>
          </a:p>
        </p:txBody>
      </p:sp>
      <p:sp>
        <p:nvSpPr>
          <p:cNvPr id="17412" name="Text Box 4"/>
          <p:cNvSpPr txBox="1">
            <a:spLocks noChangeArrowheads="1"/>
          </p:cNvSpPr>
          <p:nvPr/>
        </p:nvSpPr>
        <p:spPr bwMode="auto">
          <a:xfrm>
            <a:off x="1187450" y="2393950"/>
            <a:ext cx="76327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spcBef>
                <a:spcPct val="0"/>
              </a:spcBef>
              <a:buFontTx/>
              <a:buNone/>
            </a:pPr>
            <a:r>
              <a:rPr lang="zh-CN" altLang="en-US" sz="2000" dirty="0">
                <a:solidFill>
                  <a:srgbClr val="0D0D0D"/>
                </a:solidFill>
              </a:rPr>
              <a:t>方法的重载（</a:t>
            </a:r>
            <a:r>
              <a:rPr lang="en-US" altLang="zh-CN" sz="2000" dirty="0">
                <a:solidFill>
                  <a:srgbClr val="0D0D0D"/>
                </a:solidFill>
              </a:rPr>
              <a:t>overload</a:t>
            </a:r>
            <a:r>
              <a:rPr lang="zh-CN" altLang="en-US" sz="2000" dirty="0">
                <a:solidFill>
                  <a:srgbClr val="0D0D0D"/>
                </a:solidFill>
              </a:rPr>
              <a:t>）是指在同一个类中声明</a:t>
            </a:r>
            <a:r>
              <a:rPr lang="zh-CN" altLang="en-US" sz="2000" dirty="0">
                <a:solidFill>
                  <a:srgbClr val="0000FF"/>
                </a:solidFill>
              </a:rPr>
              <a:t>两个以上</a:t>
            </a:r>
            <a:r>
              <a:rPr lang="zh-CN" altLang="en-US" sz="2000" dirty="0">
                <a:solidFill>
                  <a:srgbClr val="0D0D0D"/>
                </a:solidFill>
              </a:rPr>
              <a:t>的</a:t>
            </a:r>
            <a:r>
              <a:rPr lang="zh-CN" altLang="en-US" sz="2000" dirty="0">
                <a:solidFill>
                  <a:srgbClr val="0000FF"/>
                </a:solidFill>
              </a:rPr>
              <a:t>名称相同</a:t>
            </a:r>
            <a:r>
              <a:rPr lang="zh-CN" altLang="en-US" sz="2000" dirty="0">
                <a:solidFill>
                  <a:srgbClr val="0D0D0D"/>
                </a:solidFill>
              </a:rPr>
              <a:t>、但</a:t>
            </a:r>
            <a:r>
              <a:rPr lang="zh-CN" altLang="en-US" sz="2000" dirty="0">
                <a:solidFill>
                  <a:srgbClr val="0000FF"/>
                </a:solidFill>
              </a:rPr>
              <a:t>参数类型或参数个数不同</a:t>
            </a:r>
            <a:r>
              <a:rPr lang="zh-CN" altLang="en-US" sz="2000" dirty="0">
                <a:solidFill>
                  <a:srgbClr val="0D0D0D"/>
                </a:solidFill>
              </a:rPr>
              <a:t>的方法，以实现对不同数据类型的相同处理。</a:t>
            </a:r>
          </a:p>
        </p:txBody>
      </p:sp>
      <p:sp>
        <p:nvSpPr>
          <p:cNvPr id="13" name="Text Box 5"/>
          <p:cNvSpPr txBox="1">
            <a:spLocks noChangeArrowheads="1"/>
          </p:cNvSpPr>
          <p:nvPr/>
        </p:nvSpPr>
        <p:spPr bwMode="auto">
          <a:xfrm>
            <a:off x="1081089" y="3644900"/>
            <a:ext cx="7379344" cy="746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30000"/>
              </a:spcBef>
              <a:buFontTx/>
              <a:buNone/>
            </a:pPr>
            <a:r>
              <a:rPr lang="en-US" altLang="zh-CN" sz="2000" b="1" dirty="0" smtClean="0">
                <a:solidFill>
                  <a:srgbClr val="FF0000"/>
                </a:solidFill>
              </a:rPr>
              <a:t>【</a:t>
            </a:r>
            <a:r>
              <a:rPr lang="zh-CN" altLang="en-US" sz="2000" b="1" dirty="0" smtClean="0">
                <a:solidFill>
                  <a:srgbClr val="FF0000"/>
                </a:solidFill>
              </a:rPr>
              <a:t>例</a:t>
            </a:r>
            <a:r>
              <a:rPr lang="en-US" altLang="zh-CN" sz="2000" b="1" dirty="0" smtClean="0">
                <a:solidFill>
                  <a:srgbClr val="FF0000"/>
                </a:solidFill>
              </a:rPr>
              <a:t>5-8】</a:t>
            </a:r>
            <a:r>
              <a:rPr lang="zh-CN" altLang="en-US" sz="2000" b="1" dirty="0" smtClean="0"/>
              <a:t>修改</a:t>
            </a:r>
            <a:r>
              <a:rPr lang="en-US" altLang="zh-CN" sz="2000" b="1" dirty="0" smtClean="0"/>
              <a:t>【</a:t>
            </a:r>
            <a:r>
              <a:rPr lang="zh-CN" altLang="en-US" sz="2000" b="1" dirty="0" smtClean="0"/>
              <a:t>例</a:t>
            </a:r>
            <a:r>
              <a:rPr lang="en-US" altLang="zh-CN" sz="2000" b="1" dirty="0" smtClean="0"/>
              <a:t>5-7】</a:t>
            </a:r>
            <a:r>
              <a:rPr lang="zh-CN" altLang="en-US" sz="2000" b="1" dirty="0" smtClean="0"/>
              <a:t>中的</a:t>
            </a:r>
            <a:r>
              <a:rPr lang="en-US" altLang="zh-CN" sz="2000" b="1" dirty="0" smtClean="0"/>
              <a:t>Sum</a:t>
            </a:r>
            <a:r>
              <a:rPr lang="zh-CN" altLang="en-US" sz="2000" b="1" dirty="0"/>
              <a:t>方法</a:t>
            </a:r>
            <a:r>
              <a:rPr lang="zh-CN" altLang="en-US" sz="2000" b="1" dirty="0" smtClean="0"/>
              <a:t>，使其还能处理浮点数的  </a:t>
            </a:r>
            <a:endParaRPr lang="en-US" altLang="zh-CN" sz="2000" b="1" dirty="0" smtClean="0"/>
          </a:p>
          <a:p>
            <a:pPr eaLnBrk="1" hangingPunct="1">
              <a:spcBef>
                <a:spcPts val="300"/>
              </a:spcBef>
              <a:buFontTx/>
              <a:buNone/>
            </a:pPr>
            <a:r>
              <a:rPr lang="en-US" altLang="zh-CN" sz="2000" b="1" dirty="0"/>
              <a:t> </a:t>
            </a:r>
            <a:r>
              <a:rPr lang="zh-CN" altLang="en-US" sz="2000" b="1" dirty="0" smtClean="0"/>
              <a:t>求和</a:t>
            </a:r>
            <a:r>
              <a:rPr lang="zh-CN" altLang="en-US" sz="2000" b="1" dirty="0"/>
              <a:t>运算和字符串的连接</a:t>
            </a:r>
            <a:r>
              <a:rPr lang="zh-CN" altLang="en-US" sz="2000" b="1" dirty="0" smtClean="0"/>
              <a:t>运算。 </a:t>
            </a:r>
            <a:endParaRPr lang="zh-CN" altLang="en-US" sz="2000" b="1" dirty="0"/>
          </a:p>
        </p:txBody>
      </p:sp>
      <p:sp>
        <p:nvSpPr>
          <p:cNvPr id="2" name="Text Box 4"/>
          <p:cNvSpPr txBox="1">
            <a:spLocks noChangeArrowheads="1"/>
          </p:cNvSpPr>
          <p:nvPr/>
        </p:nvSpPr>
        <p:spPr bwMode="auto">
          <a:xfrm>
            <a:off x="1187450" y="4437063"/>
            <a:ext cx="7632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spcBef>
                <a:spcPct val="0"/>
              </a:spcBef>
              <a:buFontTx/>
              <a:buNone/>
            </a:pPr>
            <a:r>
              <a:rPr lang="en-US" altLang="zh-CN" sz="2000">
                <a:solidFill>
                  <a:srgbClr val="0D0D0D"/>
                </a:solidFill>
              </a:rPr>
              <a:t>Sumer</a:t>
            </a:r>
            <a:r>
              <a:rPr lang="zh-CN" altLang="en-US" sz="2000">
                <a:solidFill>
                  <a:srgbClr val="0D0D0D"/>
                </a:solidFill>
              </a:rPr>
              <a:t>类中声明了三个重载方法，当</a:t>
            </a:r>
            <a:r>
              <a:rPr lang="en-US" altLang="zh-CN" sz="2000">
                <a:solidFill>
                  <a:srgbClr val="0D0D0D"/>
                </a:solidFill>
              </a:rPr>
              <a:t>Program</a:t>
            </a:r>
            <a:r>
              <a:rPr lang="zh-CN" altLang="en-US" sz="2000">
                <a:solidFill>
                  <a:srgbClr val="0D0D0D"/>
                </a:solidFill>
              </a:rPr>
              <a:t>类的</a:t>
            </a:r>
            <a:r>
              <a:rPr lang="en-US" altLang="zh-CN" sz="2000">
                <a:solidFill>
                  <a:srgbClr val="0D0D0D"/>
                </a:solidFill>
              </a:rPr>
              <a:t>Main</a:t>
            </a:r>
            <a:r>
              <a:rPr lang="zh-CN" altLang="en-US" sz="2000">
                <a:solidFill>
                  <a:srgbClr val="0D0D0D"/>
                </a:solidFill>
              </a:rPr>
              <a:t>方法调用</a:t>
            </a:r>
            <a:r>
              <a:rPr lang="en-US" altLang="zh-CN" sz="2000">
                <a:solidFill>
                  <a:srgbClr val="0D0D0D"/>
                </a:solidFill>
              </a:rPr>
              <a:t>Sum</a:t>
            </a:r>
            <a:r>
              <a:rPr lang="zh-CN" altLang="en-US" sz="2000">
                <a:solidFill>
                  <a:srgbClr val="0D0D0D"/>
                </a:solidFill>
              </a:rPr>
              <a:t>方法时，编译器会根据实参类型决定调用那个重载方法。</a:t>
            </a:r>
          </a:p>
        </p:txBody>
      </p:sp>
      <p:sp>
        <p:nvSpPr>
          <p:cNvPr id="3" name="Text Box 4"/>
          <p:cNvSpPr txBox="1">
            <a:spLocks noChangeArrowheads="1"/>
          </p:cNvSpPr>
          <p:nvPr/>
        </p:nvSpPr>
        <p:spPr bwMode="auto">
          <a:xfrm>
            <a:off x="1187450" y="5229225"/>
            <a:ext cx="77057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spcBef>
                <a:spcPct val="0"/>
              </a:spcBef>
              <a:buFontTx/>
              <a:buNone/>
            </a:pPr>
            <a:r>
              <a:rPr lang="en-US" altLang="zh-CN" sz="2000" dirty="0" err="1">
                <a:solidFill>
                  <a:srgbClr val="0D0D0D"/>
                </a:solidFill>
              </a:rPr>
              <a:t>将第一个方法块public</a:t>
            </a:r>
            <a:r>
              <a:rPr lang="en-US" altLang="zh-CN" sz="2000" dirty="0">
                <a:solidFill>
                  <a:srgbClr val="0D0D0D"/>
                </a:solidFill>
              </a:rPr>
              <a:t> </a:t>
            </a:r>
            <a:r>
              <a:rPr lang="en-US" altLang="zh-CN" sz="2000" dirty="0" err="1">
                <a:solidFill>
                  <a:srgbClr val="0D0D0D"/>
                </a:solidFill>
              </a:rPr>
              <a:t>int</a:t>
            </a:r>
            <a:r>
              <a:rPr lang="en-US" altLang="zh-CN" sz="2000" dirty="0">
                <a:solidFill>
                  <a:srgbClr val="0D0D0D"/>
                </a:solidFill>
              </a:rPr>
              <a:t> Sum(</a:t>
            </a:r>
            <a:r>
              <a:rPr lang="en-US" altLang="zh-CN" sz="2000" dirty="0" err="1">
                <a:solidFill>
                  <a:srgbClr val="0D0D0D"/>
                </a:solidFill>
              </a:rPr>
              <a:t>params</a:t>
            </a:r>
            <a:r>
              <a:rPr lang="en-US" altLang="zh-CN" sz="2000" dirty="0">
                <a:solidFill>
                  <a:srgbClr val="0D0D0D"/>
                </a:solidFill>
              </a:rPr>
              <a:t> </a:t>
            </a:r>
            <a:r>
              <a:rPr lang="en-US" altLang="zh-CN" sz="2000" dirty="0" err="1">
                <a:solidFill>
                  <a:srgbClr val="0D0D0D"/>
                </a:solidFill>
              </a:rPr>
              <a:t>int</a:t>
            </a:r>
            <a:r>
              <a:rPr lang="en-US" altLang="zh-CN" sz="2000" dirty="0">
                <a:solidFill>
                  <a:srgbClr val="0D0D0D"/>
                </a:solidFill>
              </a:rPr>
              <a:t>[] a)删除，而Main方法中的所有调用同样有效，这是因为，int和double类型之间存在单向的隐式转换，所以对于整数类型的调用没有完全匹配的方法时，编译器会自动进行类型转换，寻找转换后合适的方法。</a:t>
            </a:r>
            <a:endParaRPr lang="zh-CN" altLang="en-US" sz="2000" dirty="0">
              <a:solidFill>
                <a:srgbClr val="0D0D0D"/>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490"/>
                                        </p:tgtEl>
                                        <p:attrNameLst>
                                          <p:attrName>style.visibility</p:attrName>
                                        </p:attrNameLst>
                                      </p:cBhvr>
                                      <p:to>
                                        <p:strVal val="visible"/>
                                      </p:to>
                                    </p:set>
                                    <p:animEffect transition="in" filter="slide(fromLeft)">
                                      <p:cBhvr>
                                        <p:cTn id="7" dur="500"/>
                                        <p:tgtEl>
                                          <p:spTgt spid="20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blinds(horizontal)">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trips(downLeft)">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p:bldP spid="17412" grpId="0"/>
      <p:bldP spid="13" grpId="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p:txBody>
          <a:bodyPr/>
          <a:lstStyle/>
          <a:p>
            <a:pPr eaLnBrk="1" hangingPunct="1"/>
            <a:r>
              <a:rPr lang="zh-CN" altLang="en-US" smtClean="0"/>
              <a:t>目录</a:t>
            </a:r>
          </a:p>
        </p:txBody>
      </p:sp>
      <p:sp>
        <p:nvSpPr>
          <p:cNvPr id="4099" name="Rectangle 6">
            <a:hlinkClick r:id="rId2" action="ppaction://hlinksldjump"/>
          </p:cNvPr>
          <p:cNvSpPr>
            <a:spLocks noChangeArrowheads="1"/>
          </p:cNvSpPr>
          <p:nvPr/>
        </p:nvSpPr>
        <p:spPr bwMode="black">
          <a:xfrm>
            <a:off x="1936750" y="1849438"/>
            <a:ext cx="47228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dirty="0">
                <a:ea typeface="黑体" pitchFamily="49" charset="-122"/>
              </a:rPr>
              <a:t>5</a:t>
            </a:r>
            <a:r>
              <a:rPr lang="en-US" altLang="zh-CN" dirty="0" smtClean="0">
                <a:ea typeface="黑体" pitchFamily="49" charset="-122"/>
              </a:rPr>
              <a:t>.1  </a:t>
            </a:r>
            <a:r>
              <a:rPr lang="zh-CN" altLang="en-US" dirty="0">
                <a:ea typeface="黑体" pitchFamily="49" charset="-122"/>
              </a:rPr>
              <a:t>面向对象的概念</a:t>
            </a:r>
          </a:p>
        </p:txBody>
      </p:sp>
      <p:sp>
        <p:nvSpPr>
          <p:cNvPr id="4100" name="Rectangle 12">
            <a:hlinkClick r:id="" action="ppaction://noaction"/>
          </p:cNvPr>
          <p:cNvSpPr>
            <a:spLocks noChangeArrowheads="1"/>
          </p:cNvSpPr>
          <p:nvPr/>
        </p:nvSpPr>
        <p:spPr bwMode="black">
          <a:xfrm>
            <a:off x="1936750" y="5276850"/>
            <a:ext cx="5875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 typeface="Wingdings" pitchFamily="2" charset="2"/>
              <a:buNone/>
            </a:pPr>
            <a:r>
              <a:rPr lang="en-US" altLang="zh-CN" dirty="0">
                <a:ea typeface="黑体" pitchFamily="49" charset="-122"/>
              </a:rPr>
              <a:t>5</a:t>
            </a:r>
            <a:r>
              <a:rPr lang="en-US" altLang="zh-CN" dirty="0" smtClean="0">
                <a:ea typeface="黑体" pitchFamily="49" charset="-122"/>
              </a:rPr>
              <a:t>.6  </a:t>
            </a:r>
            <a:r>
              <a:rPr lang="en-US" altLang="zh-CN" dirty="0">
                <a:ea typeface="黑体" pitchFamily="49" charset="-122"/>
              </a:rPr>
              <a:t>VS2010</a:t>
            </a:r>
            <a:r>
              <a:rPr lang="zh-CN" altLang="en-US" dirty="0">
                <a:ea typeface="黑体" pitchFamily="49" charset="-122"/>
              </a:rPr>
              <a:t>中的</a:t>
            </a:r>
            <a:r>
              <a:rPr lang="en-US" altLang="zh-CN" dirty="0">
                <a:ea typeface="黑体" pitchFamily="49" charset="-122"/>
              </a:rPr>
              <a:t>OOP</a:t>
            </a:r>
            <a:r>
              <a:rPr lang="zh-CN" altLang="en-US" dirty="0">
                <a:ea typeface="黑体" pitchFamily="49" charset="-122"/>
              </a:rPr>
              <a:t>工具</a:t>
            </a:r>
            <a:endParaRPr lang="zh-CN" altLang="zh-CN" dirty="0">
              <a:ea typeface="黑体" pitchFamily="49" charset="-122"/>
            </a:endParaRPr>
          </a:p>
        </p:txBody>
      </p:sp>
      <p:sp>
        <p:nvSpPr>
          <p:cNvPr id="4101" name="Rectangle 56">
            <a:hlinkClick r:id="rId3" action="ppaction://hlinksldjump"/>
          </p:cNvPr>
          <p:cNvSpPr>
            <a:spLocks noChangeArrowheads="1"/>
          </p:cNvSpPr>
          <p:nvPr/>
        </p:nvSpPr>
        <p:spPr bwMode="black">
          <a:xfrm>
            <a:off x="1936750" y="3221038"/>
            <a:ext cx="45132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dirty="0">
                <a:ea typeface="黑体" pitchFamily="49" charset="-122"/>
              </a:rPr>
              <a:t>5</a:t>
            </a:r>
            <a:r>
              <a:rPr lang="en-US" altLang="zh-CN" dirty="0" smtClean="0">
                <a:ea typeface="黑体" pitchFamily="49" charset="-122"/>
              </a:rPr>
              <a:t>.3  </a:t>
            </a:r>
            <a:r>
              <a:rPr lang="zh-CN" altLang="en-US" dirty="0">
                <a:ea typeface="黑体" pitchFamily="49" charset="-122"/>
              </a:rPr>
              <a:t>类的成员</a:t>
            </a:r>
          </a:p>
        </p:txBody>
      </p:sp>
      <p:sp>
        <p:nvSpPr>
          <p:cNvPr id="4102" name="Rectangle 59">
            <a:hlinkClick r:id="rId4" action="ppaction://hlinksldjump"/>
          </p:cNvPr>
          <p:cNvSpPr>
            <a:spLocks noChangeArrowheads="1"/>
          </p:cNvSpPr>
          <p:nvPr/>
        </p:nvSpPr>
        <p:spPr bwMode="black">
          <a:xfrm>
            <a:off x="1936750" y="3905250"/>
            <a:ext cx="453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dirty="0">
                <a:ea typeface="黑体" pitchFamily="49" charset="-122"/>
              </a:rPr>
              <a:t>5</a:t>
            </a:r>
            <a:r>
              <a:rPr lang="en-US" altLang="zh-CN" dirty="0" smtClean="0">
                <a:ea typeface="黑体" pitchFamily="49" charset="-122"/>
              </a:rPr>
              <a:t>.4  </a:t>
            </a:r>
            <a:r>
              <a:rPr lang="zh-CN" altLang="en-US" dirty="0">
                <a:ea typeface="黑体" pitchFamily="49" charset="-122"/>
              </a:rPr>
              <a:t>静态类与静态成员</a:t>
            </a:r>
          </a:p>
        </p:txBody>
      </p:sp>
      <p:sp>
        <p:nvSpPr>
          <p:cNvPr id="4103" name="Rectangle 6">
            <a:hlinkClick r:id="rId5" action="ppaction://hlinksldjump"/>
          </p:cNvPr>
          <p:cNvSpPr>
            <a:spLocks noChangeArrowheads="1"/>
          </p:cNvSpPr>
          <p:nvPr/>
        </p:nvSpPr>
        <p:spPr bwMode="black">
          <a:xfrm>
            <a:off x="1936750" y="2535238"/>
            <a:ext cx="3859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dirty="0">
                <a:ea typeface="黑体" pitchFamily="49" charset="-122"/>
              </a:rPr>
              <a:t>5</a:t>
            </a:r>
            <a:r>
              <a:rPr lang="en-US" altLang="zh-CN" dirty="0" smtClean="0">
                <a:ea typeface="黑体" pitchFamily="49" charset="-122"/>
              </a:rPr>
              <a:t>.2  </a:t>
            </a:r>
            <a:r>
              <a:rPr lang="zh-CN" altLang="en-US" dirty="0">
                <a:ea typeface="黑体" pitchFamily="49" charset="-122"/>
              </a:rPr>
              <a:t>类的声明</a:t>
            </a:r>
          </a:p>
        </p:txBody>
      </p:sp>
      <p:sp>
        <p:nvSpPr>
          <p:cNvPr id="4104" name="Rectangle 6">
            <a:hlinkClick r:id="rId6" action="ppaction://hlinksldjump"/>
          </p:cNvPr>
          <p:cNvSpPr>
            <a:spLocks noChangeArrowheads="1"/>
          </p:cNvSpPr>
          <p:nvPr/>
        </p:nvSpPr>
        <p:spPr bwMode="black">
          <a:xfrm>
            <a:off x="1936750" y="4591050"/>
            <a:ext cx="47958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dirty="0">
                <a:ea typeface="黑体" pitchFamily="49" charset="-122"/>
              </a:rPr>
              <a:t>5</a:t>
            </a:r>
            <a:r>
              <a:rPr lang="en-US" altLang="zh-CN" dirty="0" smtClean="0">
                <a:ea typeface="黑体" pitchFamily="49" charset="-122"/>
              </a:rPr>
              <a:t>.5  </a:t>
            </a:r>
            <a:r>
              <a:rPr lang="zh-CN" altLang="en-US" dirty="0">
                <a:ea typeface="黑体" pitchFamily="49" charset="-122"/>
              </a:rPr>
              <a:t>对象的创建和存储</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5.3 </a:t>
            </a:r>
            <a:r>
              <a:rPr lang="zh-CN" altLang="en-US" dirty="0" smtClean="0"/>
              <a:t>类的成员  </a:t>
            </a:r>
          </a:p>
        </p:txBody>
      </p:sp>
      <p:sp>
        <p:nvSpPr>
          <p:cNvPr id="21507" name="Rectangle 3"/>
          <p:cNvSpPr>
            <a:spLocks noGrp="1" noChangeArrowheads="1"/>
          </p:cNvSpPr>
          <p:nvPr>
            <p:ph type="body" idx="1"/>
          </p:nvPr>
        </p:nvSpPr>
        <p:spPr>
          <a:xfrm>
            <a:off x="468313" y="1268413"/>
            <a:ext cx="5975350" cy="431800"/>
          </a:xfrm>
        </p:spPr>
        <p:txBody>
          <a:bodyPr/>
          <a:lstStyle/>
          <a:p>
            <a:pPr eaLnBrk="1" hangingPunct="1">
              <a:lnSpc>
                <a:spcPct val="80000"/>
              </a:lnSpc>
              <a:spcAft>
                <a:spcPct val="20000"/>
              </a:spcAft>
            </a:pPr>
            <a:r>
              <a:rPr lang="en-US" altLang="zh-CN" dirty="0" smtClean="0">
                <a:ea typeface="宋体" pitchFamily="2" charset="-122"/>
              </a:rPr>
              <a:t>5.3.5 </a:t>
            </a:r>
            <a:r>
              <a:rPr lang="zh-CN" altLang="en-US" dirty="0" smtClean="0">
                <a:ea typeface="宋体" pitchFamily="2" charset="-122"/>
              </a:rPr>
              <a:t>构造函数和析构函数</a:t>
            </a:r>
          </a:p>
        </p:txBody>
      </p:sp>
      <p:sp>
        <p:nvSpPr>
          <p:cNvPr id="21508" name="Text Box 4"/>
          <p:cNvSpPr txBox="1">
            <a:spLocks noChangeArrowheads="1"/>
          </p:cNvSpPr>
          <p:nvPr/>
        </p:nvSpPr>
        <p:spPr bwMode="auto">
          <a:xfrm>
            <a:off x="1187450" y="2382838"/>
            <a:ext cx="770572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0"/>
              </a:spcBef>
              <a:buFontTx/>
              <a:buNone/>
            </a:pPr>
            <a:r>
              <a:rPr lang="zh-CN" altLang="en-US" sz="2000">
                <a:solidFill>
                  <a:schemeClr val="tx2"/>
                </a:solidFill>
              </a:rPr>
              <a:t>构造函数是一种特殊的成员方法，其主要作用是在创建对象时初始化对象。每个类都有构造函数，即使没有声明，编译器也会自动地为我们提供一个默认的构造函数（没有参数和函数体）。如果声明了构造函数，系统将不再提供默认的构造函数。 </a:t>
            </a:r>
          </a:p>
        </p:txBody>
      </p:sp>
      <p:sp>
        <p:nvSpPr>
          <p:cNvPr id="21509" name="Text Box 5"/>
          <p:cNvSpPr txBox="1">
            <a:spLocks noChangeArrowheads="1"/>
          </p:cNvSpPr>
          <p:nvPr/>
        </p:nvSpPr>
        <p:spPr bwMode="auto">
          <a:xfrm>
            <a:off x="1187450" y="4437063"/>
            <a:ext cx="47529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sz="2200" b="1">
                <a:solidFill>
                  <a:srgbClr val="CC6600"/>
                </a:solidFill>
              </a:rPr>
              <a:t>public </a:t>
            </a:r>
            <a:r>
              <a:rPr lang="zh-CN" altLang="en-US" sz="2200" b="1">
                <a:solidFill>
                  <a:srgbClr val="CC6600"/>
                </a:solidFill>
              </a:rPr>
              <a:t>构造函数名（</a:t>
            </a:r>
            <a:r>
              <a:rPr lang="en-US" altLang="zh-CN" sz="2200" b="1">
                <a:solidFill>
                  <a:srgbClr val="CC6600"/>
                </a:solidFill>
              </a:rPr>
              <a:t>[</a:t>
            </a:r>
            <a:r>
              <a:rPr lang="zh-CN" altLang="en-US" sz="2200" b="1">
                <a:solidFill>
                  <a:srgbClr val="CC6600"/>
                </a:solidFill>
              </a:rPr>
              <a:t>参数列表</a:t>
            </a:r>
            <a:r>
              <a:rPr lang="en-US" altLang="zh-CN" sz="2200" b="1">
                <a:solidFill>
                  <a:srgbClr val="CC6600"/>
                </a:solidFill>
              </a:rPr>
              <a:t>]</a:t>
            </a:r>
            <a:r>
              <a:rPr lang="zh-CN" altLang="en-US" sz="2200" b="1">
                <a:solidFill>
                  <a:srgbClr val="CC6600"/>
                </a:solidFill>
              </a:rPr>
              <a:t>）</a:t>
            </a:r>
          </a:p>
          <a:p>
            <a:pPr eaLnBrk="1" hangingPunct="1">
              <a:spcBef>
                <a:spcPct val="0"/>
              </a:spcBef>
              <a:buFontTx/>
              <a:buNone/>
            </a:pPr>
            <a:r>
              <a:rPr lang="en-US" altLang="zh-CN" sz="2200" b="1">
                <a:solidFill>
                  <a:srgbClr val="CC6600"/>
                </a:solidFill>
              </a:rPr>
              <a:t>{</a:t>
            </a:r>
          </a:p>
          <a:p>
            <a:pPr eaLnBrk="1" hangingPunct="1">
              <a:spcBef>
                <a:spcPct val="0"/>
              </a:spcBef>
              <a:buFontTx/>
              <a:buNone/>
            </a:pPr>
            <a:r>
              <a:rPr lang="en-US" altLang="zh-CN" sz="2200" b="1">
                <a:solidFill>
                  <a:srgbClr val="CC6600"/>
                </a:solidFill>
              </a:rPr>
              <a:t>	</a:t>
            </a:r>
            <a:r>
              <a:rPr lang="zh-CN" altLang="en-US" sz="2200" b="1">
                <a:solidFill>
                  <a:srgbClr val="CC6600"/>
                </a:solidFill>
              </a:rPr>
              <a:t>函数体</a:t>
            </a:r>
          </a:p>
          <a:p>
            <a:pPr eaLnBrk="1" hangingPunct="1">
              <a:spcBef>
                <a:spcPct val="0"/>
              </a:spcBef>
              <a:buFontTx/>
              <a:buNone/>
            </a:pPr>
            <a:r>
              <a:rPr lang="en-US" altLang="zh-CN" sz="2200" b="1">
                <a:solidFill>
                  <a:srgbClr val="CC6600"/>
                </a:solidFill>
              </a:rPr>
              <a:t>}</a:t>
            </a:r>
            <a:endParaRPr lang="zh-CN" altLang="en-US" sz="1800"/>
          </a:p>
        </p:txBody>
      </p:sp>
      <p:sp>
        <p:nvSpPr>
          <p:cNvPr id="21512"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1. </a:t>
            </a:r>
            <a:r>
              <a:rPr lang="zh-CN" altLang="en-US" sz="2400">
                <a:solidFill>
                  <a:srgbClr val="FF0000"/>
                </a:solidFill>
              </a:rPr>
              <a:t>构造函数</a:t>
            </a:r>
          </a:p>
        </p:txBody>
      </p:sp>
      <p:sp>
        <p:nvSpPr>
          <p:cNvPr id="21513" name="AutoShape 9"/>
          <p:cNvSpPr>
            <a:spLocks/>
          </p:cNvSpPr>
          <p:nvPr/>
        </p:nvSpPr>
        <p:spPr bwMode="auto">
          <a:xfrm>
            <a:off x="3276600" y="3957638"/>
            <a:ext cx="1366838" cy="431800"/>
          </a:xfrm>
          <a:prstGeom prst="accentBorderCallout1">
            <a:avLst>
              <a:gd name="adj1" fmla="val 26472"/>
              <a:gd name="adj2" fmla="val -5574"/>
              <a:gd name="adj3" fmla="val 110014"/>
              <a:gd name="adj4" fmla="val -28477"/>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36000"/>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ctr" eaLnBrk="1" hangingPunct="1">
              <a:spcBef>
                <a:spcPct val="0"/>
              </a:spcBef>
              <a:buFontTx/>
              <a:buNone/>
            </a:pPr>
            <a:r>
              <a:rPr lang="zh-CN" altLang="en-US" sz="2000" b="1">
                <a:solidFill>
                  <a:schemeClr val="bg1"/>
                </a:solidFill>
              </a:rPr>
              <a:t>与类同名</a:t>
            </a:r>
          </a:p>
        </p:txBody>
      </p:sp>
      <p:sp>
        <p:nvSpPr>
          <p:cNvPr id="21514" name="AutoShape 10"/>
          <p:cNvSpPr>
            <a:spLocks/>
          </p:cNvSpPr>
          <p:nvPr/>
        </p:nvSpPr>
        <p:spPr bwMode="auto">
          <a:xfrm>
            <a:off x="5040313" y="4916488"/>
            <a:ext cx="3451225" cy="474662"/>
          </a:xfrm>
          <a:prstGeom prst="accentBorderCallout1">
            <a:avLst>
              <a:gd name="adj1" fmla="val 24079"/>
              <a:gd name="adj2" fmla="val -2208"/>
              <a:gd name="adj3" fmla="val -8894"/>
              <a:gd name="adj4" fmla="val -15458"/>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ctr" eaLnBrk="1" hangingPunct="1">
              <a:spcBef>
                <a:spcPct val="0"/>
              </a:spcBef>
              <a:buFontTx/>
              <a:buNone/>
            </a:pPr>
            <a:r>
              <a:rPr lang="zh-CN" altLang="en-US" sz="2000" b="1">
                <a:solidFill>
                  <a:schemeClr val="bg1"/>
                </a:solidFill>
              </a:rPr>
              <a:t>可以带参数也可以不带参数</a:t>
            </a:r>
          </a:p>
        </p:txBody>
      </p:sp>
      <p:sp>
        <p:nvSpPr>
          <p:cNvPr id="21515" name="AutoShape 11"/>
          <p:cNvSpPr>
            <a:spLocks noChangeArrowheads="1"/>
          </p:cNvSpPr>
          <p:nvPr/>
        </p:nvSpPr>
        <p:spPr bwMode="auto">
          <a:xfrm>
            <a:off x="1547813" y="5664200"/>
            <a:ext cx="4824412" cy="539750"/>
          </a:xfrm>
          <a:prstGeom prst="ribbon">
            <a:avLst>
              <a:gd name="adj1" fmla="val 12500"/>
              <a:gd name="adj2" fmla="val 67222"/>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36000" anchor="ct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algn="ctr" eaLnBrk="1" hangingPunct="1">
              <a:spcBef>
                <a:spcPct val="0"/>
              </a:spcBef>
              <a:buFontTx/>
              <a:buNone/>
            </a:pPr>
            <a:r>
              <a:rPr lang="zh-CN" altLang="en-US" sz="2000" b="1" dirty="0">
                <a:solidFill>
                  <a:srgbClr val="FFFF00"/>
                </a:solidFill>
              </a:rPr>
              <a:t>构造函数没有返回值类型</a:t>
            </a:r>
          </a:p>
        </p:txBody>
      </p:sp>
      <p:sp>
        <p:nvSpPr>
          <p:cNvPr id="10" name="Text Box 5"/>
          <p:cNvSpPr txBox="1">
            <a:spLocks noChangeArrowheads="1"/>
          </p:cNvSpPr>
          <p:nvPr/>
        </p:nvSpPr>
        <p:spPr bwMode="auto">
          <a:xfrm>
            <a:off x="1042988" y="6381750"/>
            <a:ext cx="737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smtClean="0">
                <a:solidFill>
                  <a:srgbClr val="FF0000"/>
                </a:solidFill>
              </a:rPr>
              <a:t>【</a:t>
            </a:r>
            <a:r>
              <a:rPr lang="zh-CN" altLang="en-US" sz="2000" b="1" dirty="0" smtClean="0">
                <a:solidFill>
                  <a:srgbClr val="FF0000"/>
                </a:solidFill>
              </a:rPr>
              <a:t>例</a:t>
            </a:r>
            <a:r>
              <a:rPr lang="en-US" altLang="zh-CN" sz="2000" b="1" dirty="0" smtClean="0">
                <a:solidFill>
                  <a:srgbClr val="FF0000"/>
                </a:solidFill>
              </a:rPr>
              <a:t>5-9】</a:t>
            </a:r>
            <a:r>
              <a:rPr lang="zh-CN" altLang="en-US" sz="2000" b="1" dirty="0" smtClean="0"/>
              <a:t>为</a:t>
            </a:r>
            <a:r>
              <a:rPr lang="en-US" altLang="zh-CN" sz="2000" b="1" dirty="0" smtClean="0"/>
              <a:t>Circle</a:t>
            </a:r>
            <a:r>
              <a:rPr lang="zh-CN" altLang="en-US" sz="2000" b="1" dirty="0" smtClean="0"/>
              <a:t>类</a:t>
            </a:r>
            <a:r>
              <a:rPr lang="zh-CN" altLang="en-US" sz="2000" b="1" dirty="0"/>
              <a:t>增加构造函数，创建对象</a:t>
            </a:r>
            <a:r>
              <a:rPr lang="zh-CN" altLang="en-US" sz="2000" b="1" dirty="0" smtClean="0"/>
              <a:t>时可提供半径</a:t>
            </a:r>
            <a:endParaRPr lang="zh-CN" altLang="en-US" sz="2000" dirty="0"/>
          </a:p>
        </p:txBody>
      </p:sp>
      <p:sp>
        <p:nvSpPr>
          <p:cNvPr id="12" name="TextBox 11"/>
          <p:cNvSpPr txBox="1"/>
          <p:nvPr/>
        </p:nvSpPr>
        <p:spPr>
          <a:xfrm>
            <a:off x="1008063" y="2420938"/>
            <a:ext cx="7740650" cy="1446212"/>
          </a:xfrm>
          <a:prstGeom prst="rect">
            <a:avLst/>
          </a:prstGeom>
          <a:solidFill>
            <a:schemeClr val="accent6">
              <a:lumMod val="40000"/>
              <a:lumOff val="60000"/>
            </a:schemeClr>
          </a:solidFill>
        </p:spPr>
        <p:txBody>
          <a:bodyPr>
            <a:spAutoFit/>
          </a:bodyPr>
          <a:lstStyle/>
          <a:p>
            <a:pPr>
              <a:lnSpc>
                <a:spcPct val="110000"/>
              </a:lnSpc>
              <a:defRPr/>
            </a:pPr>
            <a:r>
              <a:rPr lang="en-US" altLang="zh-CN" sz="2000" dirty="0">
                <a:solidFill>
                  <a:schemeClr val="accent1">
                    <a:lumMod val="50000"/>
                  </a:schemeClr>
                </a:solidFill>
              </a:rPr>
              <a:t> </a:t>
            </a:r>
            <a:r>
              <a:rPr lang="zh-CN" altLang="zh-CN" sz="2000" dirty="0">
                <a:solidFill>
                  <a:schemeClr val="accent1">
                    <a:lumMod val="50000"/>
                  </a:schemeClr>
                </a:solidFill>
              </a:rPr>
              <a:t>构造函数可以重载，在创建对象时根据参数的不同来确定调用哪个</a:t>
            </a:r>
            <a:r>
              <a:rPr lang="en-US" altLang="zh-CN" sz="2000" dirty="0">
                <a:solidFill>
                  <a:schemeClr val="accent1">
                    <a:lumMod val="50000"/>
                  </a:schemeClr>
                </a:solidFill>
              </a:rPr>
              <a:t> </a:t>
            </a:r>
          </a:p>
          <a:p>
            <a:pPr>
              <a:lnSpc>
                <a:spcPct val="110000"/>
              </a:lnSpc>
              <a:defRPr/>
            </a:pPr>
            <a:r>
              <a:rPr lang="en-US" altLang="zh-CN" sz="2000" dirty="0">
                <a:solidFill>
                  <a:schemeClr val="accent1">
                    <a:lumMod val="50000"/>
                  </a:schemeClr>
                </a:solidFill>
              </a:rPr>
              <a:t> </a:t>
            </a:r>
            <a:r>
              <a:rPr lang="zh-CN" altLang="zh-CN" sz="2000" dirty="0">
                <a:solidFill>
                  <a:schemeClr val="accent1">
                    <a:lumMod val="50000"/>
                  </a:schemeClr>
                </a:solidFill>
              </a:rPr>
              <a:t>构造函数。如果不传参数，则调用无参的构造函数，系统根据不同</a:t>
            </a:r>
            <a:endParaRPr lang="en-US" altLang="zh-CN" sz="2000" dirty="0">
              <a:solidFill>
                <a:schemeClr val="accent1">
                  <a:lumMod val="50000"/>
                </a:schemeClr>
              </a:solidFill>
            </a:endParaRPr>
          </a:p>
          <a:p>
            <a:pPr>
              <a:lnSpc>
                <a:spcPct val="110000"/>
              </a:lnSpc>
              <a:defRPr/>
            </a:pPr>
            <a:r>
              <a:rPr lang="en-US" altLang="zh-CN" sz="2000" dirty="0">
                <a:solidFill>
                  <a:schemeClr val="accent1">
                    <a:lumMod val="50000"/>
                  </a:schemeClr>
                </a:solidFill>
              </a:rPr>
              <a:t> </a:t>
            </a:r>
            <a:r>
              <a:rPr lang="zh-CN" altLang="zh-CN" sz="2000" dirty="0">
                <a:solidFill>
                  <a:schemeClr val="accent1">
                    <a:lumMod val="50000"/>
                  </a:schemeClr>
                </a:solidFill>
              </a:rPr>
              <a:t>的数据成员初始化为相应的默认值，例如，数值类型被初始化为</a:t>
            </a:r>
            <a:r>
              <a:rPr lang="en-US" altLang="zh-CN" sz="2000" dirty="0">
                <a:solidFill>
                  <a:schemeClr val="accent1">
                    <a:lumMod val="50000"/>
                  </a:schemeClr>
                </a:solidFill>
              </a:rPr>
              <a:t>0</a:t>
            </a:r>
            <a:r>
              <a:rPr lang="zh-CN" altLang="zh-CN" sz="2000" dirty="0">
                <a:solidFill>
                  <a:schemeClr val="accent1">
                    <a:lumMod val="50000"/>
                  </a:schemeClr>
                </a:solidFill>
              </a:rPr>
              <a:t>，</a:t>
            </a:r>
            <a:endParaRPr lang="en-US" altLang="zh-CN" sz="2000" dirty="0">
              <a:solidFill>
                <a:schemeClr val="accent1">
                  <a:lumMod val="50000"/>
                </a:schemeClr>
              </a:solidFill>
            </a:endParaRPr>
          </a:p>
          <a:p>
            <a:pPr>
              <a:lnSpc>
                <a:spcPct val="110000"/>
              </a:lnSpc>
              <a:defRPr/>
            </a:pPr>
            <a:r>
              <a:rPr lang="en-US" altLang="zh-CN" sz="2000" dirty="0">
                <a:solidFill>
                  <a:schemeClr val="accent1">
                    <a:lumMod val="50000"/>
                  </a:schemeClr>
                </a:solidFill>
              </a:rPr>
              <a:t> </a:t>
            </a:r>
            <a:r>
              <a:rPr lang="zh-CN" altLang="zh-CN" sz="2000" dirty="0">
                <a:solidFill>
                  <a:schemeClr val="accent1">
                    <a:lumMod val="50000"/>
                  </a:schemeClr>
                </a:solidFill>
              </a:rPr>
              <a:t>字符串类型被初始化为</a:t>
            </a:r>
            <a:r>
              <a:rPr lang="en-US" altLang="zh-CN" sz="2000" dirty="0">
                <a:solidFill>
                  <a:schemeClr val="accent1">
                    <a:lumMod val="50000"/>
                  </a:schemeClr>
                </a:solidFill>
              </a:rPr>
              <a:t>null</a:t>
            </a:r>
            <a:r>
              <a:rPr lang="zh-CN" altLang="zh-CN" sz="2000" dirty="0">
                <a:solidFill>
                  <a:schemeClr val="accent1">
                    <a:lumMod val="50000"/>
                  </a:schemeClr>
                </a:solidFill>
              </a:rPr>
              <a:t>，布尔类型被初始化为</a:t>
            </a:r>
            <a:r>
              <a:rPr lang="en-US" altLang="zh-CN" sz="2000" dirty="0">
                <a:solidFill>
                  <a:schemeClr val="accent1">
                    <a:lumMod val="50000"/>
                  </a:schemeClr>
                </a:solidFill>
              </a:rPr>
              <a:t>false</a:t>
            </a:r>
            <a:r>
              <a:rPr lang="zh-CN" altLang="zh-CN" sz="2000" dirty="0">
                <a:solidFill>
                  <a:schemeClr val="accent1">
                    <a:lumMod val="50000"/>
                  </a:schemeClr>
                </a:solidFill>
              </a:rPr>
              <a:t>。</a:t>
            </a:r>
            <a:endParaRPr lang="zh-CN" altLang="en-US" sz="2000"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slide(fromLeft)">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1512"/>
                                        </p:tgtEl>
                                        <p:attrNameLst>
                                          <p:attrName>style.visibility</p:attrName>
                                        </p:attrNameLst>
                                      </p:cBhvr>
                                      <p:to>
                                        <p:strVal val="visible"/>
                                      </p:to>
                                    </p:set>
                                    <p:animEffect transition="in" filter="slide(fromLeft)">
                                      <p:cBhvr>
                                        <p:cTn id="12" dur="500"/>
                                        <p:tgtEl>
                                          <p:spTgt spid="215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diamond(in)">
                                      <p:cBhvr>
                                        <p:cTn id="17" dur="500"/>
                                        <p:tgtEl>
                                          <p:spTgt spid="215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barn(inHorizontal)">
                                      <p:cBhvr>
                                        <p:cTn id="22" dur="500"/>
                                        <p:tgtEl>
                                          <p:spTgt spid="215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3" presetClass="entr" presetSubtype="16" fill="hold" grpId="0" nodeType="clickEffect">
                                  <p:stCondLst>
                                    <p:cond delay="0"/>
                                  </p:stCondLst>
                                  <p:childTnLst>
                                    <p:set>
                                      <p:cBhvr>
                                        <p:cTn id="26" dur="1" fill="hold">
                                          <p:stCondLst>
                                            <p:cond delay="0"/>
                                          </p:stCondLst>
                                        </p:cTn>
                                        <p:tgtEl>
                                          <p:spTgt spid="21515"/>
                                        </p:tgtEl>
                                        <p:attrNameLst>
                                          <p:attrName>style.visibility</p:attrName>
                                        </p:attrNameLst>
                                      </p:cBhvr>
                                      <p:to>
                                        <p:strVal val="visible"/>
                                      </p:to>
                                    </p:set>
                                    <p:animEffect transition="in" filter="plus(in)">
                                      <p:cBhvr>
                                        <p:cTn id="27" dur="500"/>
                                        <p:tgtEl>
                                          <p:spTgt spid="215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513"/>
                                        </p:tgtEl>
                                        <p:attrNameLst>
                                          <p:attrName>style.visibility</p:attrName>
                                        </p:attrNameLst>
                                      </p:cBhvr>
                                      <p:to>
                                        <p:strVal val="visible"/>
                                      </p:to>
                                    </p:set>
                                    <p:animEffect transition="in" filter="wipe(down)">
                                      <p:cBhvr>
                                        <p:cTn id="32" dur="500"/>
                                        <p:tgtEl>
                                          <p:spTgt spid="215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1514"/>
                                        </p:tgtEl>
                                        <p:attrNameLst>
                                          <p:attrName>style.visibility</p:attrName>
                                        </p:attrNameLst>
                                      </p:cBhvr>
                                      <p:to>
                                        <p:strVal val="visible"/>
                                      </p:to>
                                    </p:set>
                                    <p:animEffect transition="in" filter="wipe(up)">
                                      <p:cBhvr>
                                        <p:cTn id="37" dur="500"/>
                                        <p:tgtEl>
                                          <p:spTgt spid="215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additive="base">
                                        <p:cTn id="42" dur="500" fill="hold"/>
                                        <p:tgtEl>
                                          <p:spTgt spid="10"/>
                                        </p:tgtEl>
                                        <p:attrNameLst>
                                          <p:attrName>ppt_x</p:attrName>
                                        </p:attrNameLst>
                                      </p:cBhvr>
                                      <p:tavLst>
                                        <p:tav tm="0">
                                          <p:val>
                                            <p:strVal val="1+#ppt_w/2"/>
                                          </p:val>
                                        </p:tav>
                                        <p:tav tm="100000">
                                          <p:val>
                                            <p:strVal val="#ppt_x"/>
                                          </p:val>
                                        </p:tav>
                                      </p:tavLst>
                                    </p:anim>
                                    <p:anim calcmode="lin" valueType="num">
                                      <p:cBhvr additive="base">
                                        <p:cTn id="4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barn(inVertical)">
                                      <p:cBhvr>
                                        <p:cTn id="4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1508" grpId="0"/>
      <p:bldP spid="21509" grpId="0"/>
      <p:bldP spid="21512" grpId="0"/>
      <p:bldP spid="21513" grpId="0" animBg="1"/>
      <p:bldP spid="21514" grpId="0" animBg="1"/>
      <p:bldP spid="21515" grpId="0" animBg="1"/>
      <p:bldP spid="10"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dirty="0" smtClean="0"/>
              <a:t>5.3 </a:t>
            </a:r>
            <a:r>
              <a:rPr lang="zh-CN" altLang="en-US" dirty="0" smtClean="0"/>
              <a:t>类的成员  </a:t>
            </a:r>
          </a:p>
        </p:txBody>
      </p:sp>
      <p:sp>
        <p:nvSpPr>
          <p:cNvPr id="22534" name="Rectangle 3"/>
          <p:cNvSpPr txBox="1">
            <a:spLocks noChangeArrowheads="1"/>
          </p:cNvSpPr>
          <p:nvPr/>
        </p:nvSpPr>
        <p:spPr bwMode="auto">
          <a:xfrm>
            <a:off x="468313" y="1909763"/>
            <a:ext cx="4464050"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2. </a:t>
            </a:r>
            <a:r>
              <a:rPr lang="zh-CN" altLang="en-US" sz="2400">
                <a:solidFill>
                  <a:srgbClr val="FF0000"/>
                </a:solidFill>
              </a:rPr>
              <a:t>析构函数</a:t>
            </a:r>
          </a:p>
        </p:txBody>
      </p:sp>
      <p:sp>
        <p:nvSpPr>
          <p:cNvPr id="24580" name="Rectangle 3"/>
          <p:cNvSpPr>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5.3.5 </a:t>
            </a:r>
            <a:r>
              <a:rPr lang="zh-CN" altLang="en-US" dirty="0"/>
              <a:t>构造函数和析构函数</a:t>
            </a:r>
          </a:p>
        </p:txBody>
      </p:sp>
      <p:sp>
        <p:nvSpPr>
          <p:cNvPr id="6" name="Text Box 4"/>
          <p:cNvSpPr txBox="1">
            <a:spLocks noChangeArrowheads="1"/>
          </p:cNvSpPr>
          <p:nvPr/>
        </p:nvSpPr>
        <p:spPr bwMode="auto">
          <a:xfrm>
            <a:off x="1187450" y="2382838"/>
            <a:ext cx="7705725" cy="295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0"/>
              </a:spcBef>
              <a:buFontTx/>
              <a:buNone/>
            </a:pPr>
            <a:r>
              <a:rPr lang="zh-CN" altLang="en-US" sz="2000">
                <a:solidFill>
                  <a:schemeClr val="tx2"/>
                </a:solidFill>
              </a:rPr>
              <a:t>构造函数用于在创建类的实例时，完成初始化工作。而析构函数是在删除实例时执行的操作，用于回收类的实例所占用的资源。析构函数的名字与类名相同，同时在前面加符号“</a:t>
            </a:r>
            <a:r>
              <a:rPr lang="en-US" altLang="zh-CN" sz="2000">
                <a:solidFill>
                  <a:schemeClr val="tx2"/>
                </a:solidFill>
              </a:rPr>
              <a:t>~”</a:t>
            </a:r>
            <a:r>
              <a:rPr lang="zh-CN" altLang="en-US" sz="2000">
                <a:solidFill>
                  <a:schemeClr val="tx2"/>
                </a:solidFill>
              </a:rPr>
              <a:t>。</a:t>
            </a:r>
          </a:p>
          <a:p>
            <a:pPr eaLnBrk="1" hangingPunct="1">
              <a:lnSpc>
                <a:spcPct val="110000"/>
              </a:lnSpc>
              <a:spcBef>
                <a:spcPts val="1200"/>
              </a:spcBef>
              <a:buFontTx/>
              <a:buNone/>
            </a:pPr>
            <a:r>
              <a:rPr lang="zh-CN" altLang="en-US" sz="2000">
                <a:solidFill>
                  <a:schemeClr val="tx2"/>
                </a:solidFill>
              </a:rPr>
              <a:t>一个类只能有一个析构函数，无法继承或重载，也不能显式地调用。析构函数的调用是由垃圾回收器决定的。垃圾回收器检查是否存在应用程序不再使用的对象，如果存在，则调用析构函数并回收用来存储此对象的内存，另外程序退出时也会调用析构函数。</a:t>
            </a:r>
          </a:p>
          <a:p>
            <a:pPr eaLnBrk="1" hangingPunct="1">
              <a:lnSpc>
                <a:spcPct val="110000"/>
              </a:lnSpc>
              <a:spcBef>
                <a:spcPct val="0"/>
              </a:spcBef>
              <a:buFontTx/>
              <a:buNone/>
            </a:pPr>
            <a:r>
              <a:rPr lang="zh-CN" altLang="en-US" sz="2000">
                <a:solidFill>
                  <a:schemeClr val="tx2"/>
                </a:solidFill>
              </a:rPr>
              <a:t> </a:t>
            </a:r>
          </a:p>
        </p:txBody>
      </p:sp>
      <p:sp>
        <p:nvSpPr>
          <p:cNvPr id="7" name="燕尾形 6">
            <a:hlinkClick r:id="rId2" action="ppaction://hlinksldjump"/>
          </p:cNvPr>
          <p:cNvSpPr/>
          <p:nvPr/>
        </p:nvSpPr>
        <p:spPr>
          <a:xfrm>
            <a:off x="8296175" y="6489103"/>
            <a:ext cx="720080" cy="253009"/>
          </a:xfrm>
          <a:prstGeom prst="chevron">
            <a:avLst/>
          </a:prstGeom>
          <a:solidFill>
            <a:schemeClr val="accent4">
              <a:lumMod val="60000"/>
              <a:lumOff val="40000"/>
            </a:schemeClr>
          </a:solidFill>
          <a:ln>
            <a:solidFill>
              <a:schemeClr val="accent1">
                <a:lumMod val="20000"/>
                <a:lumOff val="80000"/>
              </a:schemeClr>
            </a:solidFill>
          </a:ln>
          <a:effectLst>
            <a:glow rad="63500">
              <a:schemeClr val="accent2">
                <a:satMod val="175000"/>
                <a:alpha val="40000"/>
              </a:schemeClr>
            </a:glow>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2534"/>
                                        </p:tgtEl>
                                        <p:attrNameLst>
                                          <p:attrName>style.visibility</p:attrName>
                                        </p:attrNameLst>
                                      </p:cBhvr>
                                      <p:to>
                                        <p:strVal val="visible"/>
                                      </p:to>
                                    </p:set>
                                    <p:animEffect transition="in" filter="slide(fromLeft)">
                                      <p:cBhvr>
                                        <p:cTn id="7" dur="500"/>
                                        <p:tgtEl>
                                          <p:spTgt spid="225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dirty="0" smtClean="0"/>
              <a:t>5.4 </a:t>
            </a:r>
            <a:r>
              <a:rPr lang="zh-CN" altLang="en-US" dirty="0" smtClean="0"/>
              <a:t>静态类与静态成员 </a:t>
            </a:r>
          </a:p>
        </p:txBody>
      </p:sp>
      <p:sp>
        <p:nvSpPr>
          <p:cNvPr id="24580" name="Text Box 4"/>
          <p:cNvSpPr txBox="1">
            <a:spLocks noChangeArrowheads="1"/>
          </p:cNvSpPr>
          <p:nvPr/>
        </p:nvSpPr>
        <p:spPr bwMode="auto">
          <a:xfrm>
            <a:off x="1260475" y="1772816"/>
            <a:ext cx="77041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smtClean="0">
                <a:solidFill>
                  <a:schemeClr val="tx2">
                    <a:lumMod val="95000"/>
                    <a:lumOff val="5000"/>
                  </a:schemeClr>
                </a:solidFill>
              </a:rPr>
              <a:t>静态类使用</a:t>
            </a:r>
            <a:r>
              <a:rPr lang="en-US" altLang="zh-CN" sz="2000" dirty="0" smtClean="0">
                <a:solidFill>
                  <a:srgbClr val="C00000"/>
                </a:solidFill>
              </a:rPr>
              <a:t>static</a:t>
            </a:r>
            <a:r>
              <a:rPr lang="zh-CN" altLang="en-US" sz="2000" dirty="0" smtClean="0">
                <a:solidFill>
                  <a:schemeClr val="tx2">
                    <a:lumMod val="95000"/>
                    <a:lumOff val="5000"/>
                  </a:schemeClr>
                </a:solidFill>
              </a:rPr>
              <a:t>关键字来声明。</a:t>
            </a:r>
            <a:r>
              <a:rPr lang="zh-CN" altLang="en-US" sz="2000" dirty="0" smtClean="0">
                <a:solidFill>
                  <a:srgbClr val="0000FF"/>
                </a:solidFill>
              </a:rPr>
              <a:t>静态类中仅包含静态成员</a:t>
            </a:r>
            <a:r>
              <a:rPr lang="zh-CN" altLang="en-US" sz="2000" dirty="0" smtClean="0">
                <a:solidFill>
                  <a:schemeClr val="tx2">
                    <a:lumMod val="95000"/>
                    <a:lumOff val="5000"/>
                  </a:schemeClr>
                </a:solidFill>
              </a:rPr>
              <a:t>，不需要实例构造函数，因为按照定义，它根本不能实例化，但静态类可以有一个静态构造函数，以初始化类中的静态成员。在实际应用中，当类中的成员不与特定对象关联的时候，就可以把它创建为静态类。 </a:t>
            </a:r>
          </a:p>
        </p:txBody>
      </p:sp>
      <p:sp>
        <p:nvSpPr>
          <p:cNvPr id="2" name="Rectangle 5"/>
          <p:cNvSpPr>
            <a:spLocks noChangeArrowheads="1"/>
          </p:cNvSpPr>
          <p:nvPr/>
        </p:nvSpPr>
        <p:spPr bwMode="auto">
          <a:xfrm>
            <a:off x="468313" y="3178175"/>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r>
              <a:rPr lang="en-US" altLang="zh-CN" dirty="0" smtClean="0"/>
              <a:t>5.4.2 </a:t>
            </a:r>
            <a:r>
              <a:rPr lang="zh-CN" altLang="en-US" dirty="0"/>
              <a:t>静态成员 </a:t>
            </a:r>
          </a:p>
        </p:txBody>
      </p:sp>
      <p:sp>
        <p:nvSpPr>
          <p:cNvPr id="24582" name="Text Box 6"/>
          <p:cNvSpPr txBox="1">
            <a:spLocks noChangeArrowheads="1"/>
          </p:cNvSpPr>
          <p:nvPr/>
        </p:nvSpPr>
        <p:spPr bwMode="auto">
          <a:xfrm>
            <a:off x="1260475" y="3717032"/>
            <a:ext cx="7704138"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smtClean="0">
                <a:solidFill>
                  <a:schemeClr val="tx2">
                    <a:lumMod val="95000"/>
                    <a:lumOff val="5000"/>
                  </a:schemeClr>
                </a:solidFill>
              </a:rPr>
              <a:t>静态成员通过</a:t>
            </a:r>
            <a:r>
              <a:rPr lang="en-US" altLang="zh-CN" sz="2000" dirty="0" smtClean="0">
                <a:solidFill>
                  <a:srgbClr val="C00000"/>
                </a:solidFill>
              </a:rPr>
              <a:t>static</a:t>
            </a:r>
            <a:r>
              <a:rPr lang="zh-CN" altLang="en-US" sz="2000" dirty="0" smtClean="0">
                <a:solidFill>
                  <a:schemeClr val="tx2">
                    <a:lumMod val="95000"/>
                    <a:lumOff val="5000"/>
                  </a:schemeClr>
                </a:solidFill>
              </a:rPr>
              <a:t>关键字来标识，位置在访问修饰符之后。静态成员可以是静态字段、方法或属性，它们属于类所有，使用时通过类名来调用，即类名</a:t>
            </a:r>
            <a:r>
              <a:rPr lang="en-US" altLang="zh-CN" sz="2000" dirty="0" smtClean="0">
                <a:solidFill>
                  <a:schemeClr val="tx2">
                    <a:lumMod val="95000"/>
                    <a:lumOff val="5000"/>
                  </a:schemeClr>
                </a:solidFill>
              </a:rPr>
              <a:t>.</a:t>
            </a:r>
            <a:r>
              <a:rPr lang="zh-CN" altLang="en-US" sz="2000" dirty="0" smtClean="0">
                <a:solidFill>
                  <a:schemeClr val="tx2">
                    <a:lumMod val="95000"/>
                    <a:lumOff val="5000"/>
                  </a:schemeClr>
                </a:solidFill>
              </a:rPr>
              <a:t>成员名，而非静态成员（即实例成员）是属于对象的，通过对象名来调用，即对象名</a:t>
            </a:r>
            <a:r>
              <a:rPr lang="en-US" altLang="zh-CN" sz="2000" dirty="0" smtClean="0">
                <a:solidFill>
                  <a:schemeClr val="tx2">
                    <a:lumMod val="95000"/>
                    <a:lumOff val="5000"/>
                  </a:schemeClr>
                </a:solidFill>
              </a:rPr>
              <a:t>.</a:t>
            </a:r>
            <a:r>
              <a:rPr lang="zh-CN" altLang="en-US" sz="2000" dirty="0" smtClean="0">
                <a:solidFill>
                  <a:schemeClr val="tx2">
                    <a:lumMod val="95000"/>
                    <a:lumOff val="5000"/>
                  </a:schemeClr>
                </a:solidFill>
              </a:rPr>
              <a:t>成员名。</a:t>
            </a:r>
            <a:r>
              <a:rPr lang="zh-CN" altLang="en-US" sz="2000" dirty="0" smtClean="0">
                <a:solidFill>
                  <a:srgbClr val="0000FF"/>
                </a:solidFill>
              </a:rPr>
              <a:t>静态类中只包含静态成员，非静态类中的成员可以是静态成员，也可以是非静态成员。</a:t>
            </a:r>
            <a:r>
              <a:rPr lang="zh-CN" altLang="en-US" sz="2000" dirty="0" smtClean="0">
                <a:solidFill>
                  <a:schemeClr val="tx2">
                    <a:lumMod val="95000"/>
                    <a:lumOff val="5000"/>
                  </a:schemeClr>
                </a:solidFill>
              </a:rPr>
              <a:t> </a:t>
            </a:r>
          </a:p>
        </p:txBody>
      </p:sp>
      <p:sp>
        <p:nvSpPr>
          <p:cNvPr id="3" name="Rectangle 9"/>
          <p:cNvSpPr>
            <a:spLocks noChangeArrowheads="1"/>
          </p:cNvSpPr>
          <p:nvPr/>
        </p:nvSpPr>
        <p:spPr bwMode="auto">
          <a:xfrm>
            <a:off x="468313" y="5373216"/>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r>
              <a:rPr lang="en-US" altLang="zh-CN" dirty="0" smtClean="0"/>
              <a:t>5.4.3 </a:t>
            </a:r>
            <a:r>
              <a:rPr lang="zh-CN" altLang="en-US" dirty="0"/>
              <a:t>静态构造函数 </a:t>
            </a:r>
          </a:p>
        </p:txBody>
      </p:sp>
      <p:sp>
        <p:nvSpPr>
          <p:cNvPr id="24584" name="Text Box 10"/>
          <p:cNvSpPr txBox="1">
            <a:spLocks noChangeArrowheads="1"/>
          </p:cNvSpPr>
          <p:nvPr/>
        </p:nvSpPr>
        <p:spPr bwMode="auto">
          <a:xfrm>
            <a:off x="1260475" y="5889154"/>
            <a:ext cx="7704138"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smtClean="0">
                <a:solidFill>
                  <a:schemeClr val="tx2">
                    <a:lumMod val="95000"/>
                    <a:lumOff val="5000"/>
                  </a:schemeClr>
                </a:solidFill>
              </a:rPr>
              <a:t>静态构造函数可以完成静态类的初始化任务。一个类只能有一个静态构造函数，该构造函数不能有访问修饰符，也不能带任何参数。 </a:t>
            </a:r>
          </a:p>
        </p:txBody>
      </p:sp>
      <p:sp>
        <p:nvSpPr>
          <p:cNvPr id="9" name="Rectangle 3"/>
          <p:cNvSpPr txBox="1">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5.4.1 </a:t>
            </a:r>
            <a:r>
              <a:rPr lang="zh-CN" altLang="en-US" dirty="0"/>
              <a:t>静态类</a:t>
            </a:r>
          </a:p>
        </p:txBody>
      </p:sp>
      <p:sp>
        <p:nvSpPr>
          <p:cNvPr id="10" name="燕尾形 9">
            <a:hlinkClick r:id="rId2" action="ppaction://hlinksldjump"/>
          </p:cNvPr>
          <p:cNvSpPr/>
          <p:nvPr/>
        </p:nvSpPr>
        <p:spPr>
          <a:xfrm>
            <a:off x="8296175" y="6560367"/>
            <a:ext cx="720080" cy="253009"/>
          </a:xfrm>
          <a:prstGeom prst="chevron">
            <a:avLst/>
          </a:prstGeom>
          <a:solidFill>
            <a:schemeClr val="accent4">
              <a:lumMod val="60000"/>
              <a:lumOff val="40000"/>
            </a:schemeClr>
          </a:solidFill>
          <a:ln>
            <a:solidFill>
              <a:schemeClr val="accent1">
                <a:lumMod val="20000"/>
                <a:lumOff val="80000"/>
              </a:schemeClr>
            </a:solidFill>
          </a:ln>
          <a:effectLst>
            <a:glow rad="63500">
              <a:schemeClr val="accent2">
                <a:satMod val="175000"/>
                <a:alpha val="40000"/>
              </a:schemeClr>
            </a:glow>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slide(fromLeft)">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checkerboard(across)">
                                      <p:cBhvr>
                                        <p:cTn id="12" dur="500"/>
                                        <p:tgtEl>
                                          <p:spTgt spid="24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3" presetClass="entr" presetSubtype="16" fill="hold" grpId="0" nodeType="clickEffect">
                                  <p:stCondLst>
                                    <p:cond delay="0"/>
                                  </p:stCondLst>
                                  <p:childTnLst>
                                    <p:set>
                                      <p:cBhvr>
                                        <p:cTn id="22" dur="1" fill="hold">
                                          <p:stCondLst>
                                            <p:cond delay="0"/>
                                          </p:stCondLst>
                                        </p:cTn>
                                        <p:tgtEl>
                                          <p:spTgt spid="24582"/>
                                        </p:tgtEl>
                                        <p:attrNameLst>
                                          <p:attrName>style.visibility</p:attrName>
                                        </p:attrNameLst>
                                      </p:cBhvr>
                                      <p:to>
                                        <p:strVal val="visible"/>
                                      </p:to>
                                    </p:set>
                                    <p:animEffect transition="in" filter="plus(in)">
                                      <p:cBhvr>
                                        <p:cTn id="23" dur="2000"/>
                                        <p:tgtEl>
                                          <p:spTgt spid="2458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p:tgtEl>
                                          <p:spTgt spid="3"/>
                                        </p:tgtEl>
                                        <p:attrNameLst>
                                          <p:attrName>ppt_x</p:attrName>
                                        </p:attrNameLst>
                                      </p:cBhvr>
                                      <p:tavLst>
                                        <p:tav tm="0">
                                          <p:val>
                                            <p:strVal val="#ppt_x-#ppt_w*1.125000"/>
                                          </p:val>
                                        </p:tav>
                                        <p:tav tm="100000">
                                          <p:val>
                                            <p:strVal val="#ppt_x"/>
                                          </p:val>
                                        </p:tav>
                                      </p:tavLst>
                                    </p:anim>
                                    <p:animEffect transition="in" filter="wipe(righ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4584"/>
                                        </p:tgtEl>
                                        <p:attrNameLst>
                                          <p:attrName>style.visibility</p:attrName>
                                        </p:attrNameLst>
                                      </p:cBhvr>
                                      <p:to>
                                        <p:strVal val="visible"/>
                                      </p:to>
                                    </p:set>
                                    <p:animEffect transition="in" filter="circle(in)">
                                      <p:cBhvr>
                                        <p:cTn id="34" dur="75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 grpId="0"/>
      <p:bldP spid="24582" grpId="0"/>
      <p:bldP spid="3" grpId="0"/>
      <p:bldP spid="24584" grpId="0"/>
      <p:bldP spid="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smtClean="0"/>
              <a:t>5.5 </a:t>
            </a:r>
            <a:r>
              <a:rPr lang="zh-CN" altLang="en-US" dirty="0" smtClean="0"/>
              <a:t>对象的创建和存储 </a:t>
            </a:r>
          </a:p>
        </p:txBody>
      </p:sp>
      <p:sp>
        <p:nvSpPr>
          <p:cNvPr id="25604" name="Text Box 4"/>
          <p:cNvSpPr txBox="1">
            <a:spLocks noChangeArrowheads="1"/>
          </p:cNvSpPr>
          <p:nvPr/>
        </p:nvSpPr>
        <p:spPr bwMode="auto">
          <a:xfrm>
            <a:off x="1260475" y="1841500"/>
            <a:ext cx="691197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Aft>
                <a:spcPct val="20000"/>
              </a:spcAft>
              <a:defRPr/>
            </a:pPr>
            <a:r>
              <a:rPr lang="en-US" altLang="zh-CN" sz="2000" dirty="0" smtClean="0">
                <a:solidFill>
                  <a:schemeClr val="tx2">
                    <a:lumMod val="95000"/>
                    <a:lumOff val="5000"/>
                  </a:schemeClr>
                </a:solidFill>
              </a:rPr>
              <a:t>C#</a:t>
            </a:r>
            <a:r>
              <a:rPr lang="zh-CN" altLang="en-US" sz="2000" dirty="0" smtClean="0">
                <a:solidFill>
                  <a:schemeClr val="tx2">
                    <a:lumMod val="95000"/>
                    <a:lumOff val="5000"/>
                  </a:schemeClr>
                </a:solidFill>
              </a:rPr>
              <a:t>使用</a:t>
            </a:r>
            <a:r>
              <a:rPr lang="en-US" altLang="zh-CN" sz="2000" dirty="0" smtClean="0">
                <a:solidFill>
                  <a:schemeClr val="tx2">
                    <a:lumMod val="95000"/>
                    <a:lumOff val="5000"/>
                  </a:schemeClr>
                </a:solidFill>
              </a:rPr>
              <a:t>new</a:t>
            </a:r>
            <a:r>
              <a:rPr lang="zh-CN" altLang="en-US" sz="2000" dirty="0" smtClean="0">
                <a:solidFill>
                  <a:schemeClr val="tx2">
                    <a:lumMod val="95000"/>
                    <a:lumOff val="5000"/>
                  </a:schemeClr>
                </a:solidFill>
              </a:rPr>
              <a:t>运算符来创建类的对象，格式如下：</a:t>
            </a:r>
          </a:p>
          <a:p>
            <a:pPr eaLnBrk="1" hangingPunct="1">
              <a:defRPr/>
            </a:pPr>
            <a:r>
              <a:rPr lang="zh-CN" altLang="en-US" sz="2000" dirty="0" smtClean="0">
                <a:solidFill>
                  <a:srgbClr val="CC6600"/>
                </a:solidFill>
              </a:rPr>
              <a:t>类名 对象名</a:t>
            </a:r>
            <a:r>
              <a:rPr lang="en-US" altLang="zh-CN" sz="2000" dirty="0" smtClean="0">
                <a:solidFill>
                  <a:srgbClr val="CC6600"/>
                </a:solidFill>
              </a:rPr>
              <a:t>=new </a:t>
            </a:r>
            <a:r>
              <a:rPr lang="zh-CN" altLang="en-US" sz="2000" dirty="0" smtClean="0">
                <a:solidFill>
                  <a:srgbClr val="CC6600"/>
                </a:solidFill>
              </a:rPr>
              <a:t>类名</a:t>
            </a:r>
            <a:r>
              <a:rPr lang="en-US" altLang="zh-CN" sz="2000" dirty="0" smtClean="0">
                <a:solidFill>
                  <a:srgbClr val="CC6600"/>
                </a:solidFill>
              </a:rPr>
              <a:t>([</a:t>
            </a:r>
            <a:r>
              <a:rPr lang="zh-CN" altLang="en-US" sz="2000" dirty="0" smtClean="0">
                <a:solidFill>
                  <a:srgbClr val="CC6600"/>
                </a:solidFill>
              </a:rPr>
              <a:t>参数表</a:t>
            </a:r>
            <a:r>
              <a:rPr lang="en-US" altLang="zh-CN" sz="2000" dirty="0" smtClean="0">
                <a:solidFill>
                  <a:srgbClr val="CC6600"/>
                </a:solidFill>
              </a:rPr>
              <a:t>])</a:t>
            </a:r>
          </a:p>
          <a:p>
            <a:pPr eaLnBrk="1" hangingPunct="1">
              <a:spcBef>
                <a:spcPct val="20000"/>
              </a:spcBef>
              <a:spcAft>
                <a:spcPct val="20000"/>
              </a:spcAft>
              <a:defRPr/>
            </a:pPr>
            <a:r>
              <a:rPr lang="zh-CN" altLang="en-US" sz="2000" dirty="0" smtClean="0">
                <a:solidFill>
                  <a:schemeClr val="tx2">
                    <a:lumMod val="95000"/>
                    <a:lumOff val="5000"/>
                  </a:schemeClr>
                </a:solidFill>
              </a:rPr>
              <a:t>或</a:t>
            </a:r>
          </a:p>
          <a:p>
            <a:pPr eaLnBrk="1" hangingPunct="1">
              <a:defRPr/>
            </a:pPr>
            <a:r>
              <a:rPr lang="zh-CN" altLang="en-US" sz="2000" dirty="0" smtClean="0">
                <a:solidFill>
                  <a:srgbClr val="CC6600"/>
                </a:solidFill>
              </a:rPr>
              <a:t>类名 对象名；</a:t>
            </a:r>
          </a:p>
          <a:p>
            <a:pPr eaLnBrk="1" hangingPunct="1">
              <a:defRPr/>
            </a:pPr>
            <a:r>
              <a:rPr lang="zh-CN" altLang="en-US" sz="2000" dirty="0" smtClean="0">
                <a:solidFill>
                  <a:srgbClr val="CC6600"/>
                </a:solidFill>
              </a:rPr>
              <a:t>对象名</a:t>
            </a:r>
            <a:r>
              <a:rPr lang="en-US" altLang="zh-CN" sz="2000" dirty="0" smtClean="0">
                <a:solidFill>
                  <a:srgbClr val="CC6600"/>
                </a:solidFill>
              </a:rPr>
              <a:t>=new </a:t>
            </a:r>
            <a:r>
              <a:rPr lang="zh-CN" altLang="en-US" sz="2000" dirty="0" smtClean="0">
                <a:solidFill>
                  <a:srgbClr val="CC6600"/>
                </a:solidFill>
              </a:rPr>
              <a:t>类名</a:t>
            </a:r>
            <a:r>
              <a:rPr lang="en-US" altLang="zh-CN" sz="2000" dirty="0" smtClean="0">
                <a:solidFill>
                  <a:srgbClr val="CC6600"/>
                </a:solidFill>
              </a:rPr>
              <a:t>([</a:t>
            </a:r>
            <a:r>
              <a:rPr lang="zh-CN" altLang="en-US" sz="2000" dirty="0" smtClean="0">
                <a:solidFill>
                  <a:srgbClr val="CC6600"/>
                </a:solidFill>
              </a:rPr>
              <a:t>参数表</a:t>
            </a:r>
            <a:r>
              <a:rPr lang="en-US" altLang="zh-CN" sz="2000" dirty="0" smtClean="0">
                <a:solidFill>
                  <a:srgbClr val="CC6600"/>
                </a:solidFill>
              </a:rPr>
              <a:t>])</a:t>
            </a:r>
            <a:r>
              <a:rPr lang="zh-CN" altLang="en-US" sz="2000" dirty="0" smtClean="0">
                <a:solidFill>
                  <a:srgbClr val="CC6600"/>
                </a:solidFill>
              </a:rPr>
              <a:t>；</a:t>
            </a:r>
          </a:p>
        </p:txBody>
      </p:sp>
      <p:sp>
        <p:nvSpPr>
          <p:cNvPr id="25605" name="Rectangle 5"/>
          <p:cNvSpPr>
            <a:spLocks noChangeArrowheads="1"/>
          </p:cNvSpPr>
          <p:nvPr/>
        </p:nvSpPr>
        <p:spPr bwMode="auto">
          <a:xfrm>
            <a:off x="468313" y="3862388"/>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r>
              <a:rPr lang="en-US" altLang="zh-CN" dirty="0" smtClean="0"/>
              <a:t>5.5.2 </a:t>
            </a:r>
            <a:r>
              <a:rPr lang="zh-CN" altLang="en-US" dirty="0"/>
              <a:t>对象的存储</a:t>
            </a:r>
          </a:p>
        </p:txBody>
      </p:sp>
      <p:sp>
        <p:nvSpPr>
          <p:cNvPr id="25606" name="Text Box 6"/>
          <p:cNvSpPr txBox="1">
            <a:spLocks noChangeArrowheads="1"/>
          </p:cNvSpPr>
          <p:nvPr/>
        </p:nvSpPr>
        <p:spPr bwMode="auto">
          <a:xfrm>
            <a:off x="1260475" y="4437063"/>
            <a:ext cx="74882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smtClean="0">
                <a:solidFill>
                  <a:schemeClr val="tx2">
                    <a:lumMod val="95000"/>
                    <a:lumOff val="5000"/>
                  </a:schemeClr>
                </a:solidFill>
              </a:rPr>
              <a:t>一个类可以创建多个对象实例，每个对象实例都独自占有一定的资源。但是，并非所有的对象都完全按照类的成员组成来创建，例如，静态字段就不在对象实例中。 </a:t>
            </a:r>
          </a:p>
        </p:txBody>
      </p:sp>
      <p:sp>
        <p:nvSpPr>
          <p:cNvPr id="25607" name="Rectangle 7"/>
          <p:cNvSpPr>
            <a:spLocks noChangeArrowheads="1"/>
          </p:cNvSpPr>
          <p:nvPr/>
        </p:nvSpPr>
        <p:spPr bwMode="auto">
          <a:xfrm>
            <a:off x="468313" y="5586413"/>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r>
              <a:rPr lang="en-US" altLang="zh-CN" dirty="0" smtClean="0"/>
              <a:t>5.5.3 </a:t>
            </a:r>
            <a:r>
              <a:rPr lang="zh-CN" altLang="en-US" dirty="0"/>
              <a:t>对象成员的引用 </a:t>
            </a:r>
          </a:p>
        </p:txBody>
      </p:sp>
      <p:sp>
        <p:nvSpPr>
          <p:cNvPr id="25608" name="Text Box 8"/>
          <p:cNvSpPr txBox="1">
            <a:spLocks noChangeArrowheads="1"/>
          </p:cNvSpPr>
          <p:nvPr/>
        </p:nvSpPr>
        <p:spPr bwMode="auto">
          <a:xfrm>
            <a:off x="1260475" y="6127750"/>
            <a:ext cx="7056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smtClean="0">
                <a:solidFill>
                  <a:schemeClr val="tx2">
                    <a:lumMod val="95000"/>
                    <a:lumOff val="5000"/>
                  </a:schemeClr>
                </a:solidFill>
              </a:rPr>
              <a:t>对象使用“</a:t>
            </a:r>
            <a:r>
              <a:rPr lang="en-US" altLang="zh-CN" sz="2000" dirty="0" smtClean="0">
                <a:solidFill>
                  <a:schemeClr val="tx2">
                    <a:lumMod val="95000"/>
                    <a:lumOff val="5000"/>
                  </a:schemeClr>
                </a:solidFill>
              </a:rPr>
              <a:t>.”</a:t>
            </a:r>
            <a:r>
              <a:rPr lang="zh-CN" altLang="en-US" sz="2000" dirty="0" smtClean="0">
                <a:solidFill>
                  <a:schemeClr val="tx2">
                    <a:lumMod val="95000"/>
                    <a:lumOff val="5000"/>
                  </a:schemeClr>
                </a:solidFill>
              </a:rPr>
              <a:t>运算符来引用类的成员，格式为：对象</a:t>
            </a:r>
            <a:r>
              <a:rPr lang="en-US" altLang="zh-CN" sz="2000" dirty="0" smtClean="0">
                <a:solidFill>
                  <a:schemeClr val="tx2">
                    <a:lumMod val="95000"/>
                    <a:lumOff val="5000"/>
                  </a:schemeClr>
                </a:solidFill>
              </a:rPr>
              <a:t>.</a:t>
            </a:r>
            <a:r>
              <a:rPr lang="zh-CN" altLang="en-US" sz="2000" dirty="0" smtClean="0">
                <a:solidFill>
                  <a:schemeClr val="tx2">
                    <a:lumMod val="95000"/>
                    <a:lumOff val="5000"/>
                  </a:schemeClr>
                </a:solidFill>
              </a:rPr>
              <a:t>成员 </a:t>
            </a:r>
          </a:p>
        </p:txBody>
      </p:sp>
      <p:pic>
        <p:nvPicPr>
          <p:cNvPr id="2560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2349500"/>
            <a:ext cx="3552825"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
          <p:cNvSpPr txBox="1">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5.5.1 </a:t>
            </a:r>
            <a:r>
              <a:rPr lang="zh-CN" altLang="en-US" dirty="0"/>
              <a:t>对象的创建</a:t>
            </a:r>
          </a:p>
        </p:txBody>
      </p:sp>
      <p:sp>
        <p:nvSpPr>
          <p:cNvPr id="12" name="燕尾形 11">
            <a:hlinkClick r:id="rId3" action="ppaction://hlinksldjump"/>
          </p:cNvPr>
          <p:cNvSpPr/>
          <p:nvPr/>
        </p:nvSpPr>
        <p:spPr>
          <a:xfrm>
            <a:off x="8296175" y="6489103"/>
            <a:ext cx="720080" cy="253009"/>
          </a:xfrm>
          <a:prstGeom prst="chevron">
            <a:avLst/>
          </a:prstGeom>
          <a:solidFill>
            <a:schemeClr val="accent4">
              <a:lumMod val="60000"/>
              <a:lumOff val="40000"/>
            </a:schemeClr>
          </a:solidFill>
          <a:ln>
            <a:solidFill>
              <a:schemeClr val="accent1">
                <a:lumMod val="20000"/>
                <a:lumOff val="80000"/>
              </a:schemeClr>
            </a:solidFill>
          </a:ln>
          <a:effectLst>
            <a:glow rad="63500">
              <a:schemeClr val="accent2">
                <a:satMod val="175000"/>
                <a:alpha val="40000"/>
              </a:schemeClr>
            </a:glow>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Left)">
                                      <p:cBhvr>
                                        <p:cTn id="7" dur="500"/>
                                        <p:tgtEl>
                                          <p:spTgt spid="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randombar(horizontal)">
                                      <p:cBhvr>
                                        <p:cTn id="12" dur="5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 calcmode="lin" valueType="num">
                                      <p:cBhvr additive="base">
                                        <p:cTn id="17" dur="500"/>
                                        <p:tgtEl>
                                          <p:spTgt spid="25605"/>
                                        </p:tgtEl>
                                        <p:attrNameLst>
                                          <p:attrName>ppt_x</p:attrName>
                                        </p:attrNameLst>
                                      </p:cBhvr>
                                      <p:tavLst>
                                        <p:tav tm="0">
                                          <p:val>
                                            <p:strVal val="#ppt_x-#ppt_w*1.125000"/>
                                          </p:val>
                                        </p:tav>
                                        <p:tav tm="100000">
                                          <p:val>
                                            <p:strVal val="#ppt_x"/>
                                          </p:val>
                                        </p:tav>
                                      </p:tavLst>
                                    </p:anim>
                                    <p:animEffect transition="in" filter="wipe(right)">
                                      <p:cBhvr>
                                        <p:cTn id="18" dur="500"/>
                                        <p:tgtEl>
                                          <p:spTgt spid="2560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5606"/>
                                        </p:tgtEl>
                                        <p:attrNameLst>
                                          <p:attrName>style.visibility</p:attrName>
                                        </p:attrNameLst>
                                      </p:cBhvr>
                                      <p:to>
                                        <p:strVal val="visible"/>
                                      </p:to>
                                    </p:set>
                                    <p:animEffect transition="in" filter="dissolve">
                                      <p:cBhvr>
                                        <p:cTn id="23" dur="500"/>
                                        <p:tgtEl>
                                          <p:spTgt spid="2560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0" presetClass="entr" presetSubtype="0" fill="hold" nodeType="clickEffect">
                                  <p:stCondLst>
                                    <p:cond delay="0"/>
                                  </p:stCondLst>
                                  <p:childTnLst>
                                    <p:set>
                                      <p:cBhvr>
                                        <p:cTn id="27" dur="1" fill="hold">
                                          <p:stCondLst>
                                            <p:cond delay="0"/>
                                          </p:stCondLst>
                                        </p:cTn>
                                        <p:tgtEl>
                                          <p:spTgt spid="25609"/>
                                        </p:tgtEl>
                                        <p:attrNameLst>
                                          <p:attrName>style.visibility</p:attrName>
                                        </p:attrNameLst>
                                      </p:cBhvr>
                                      <p:to>
                                        <p:strVal val="visible"/>
                                      </p:to>
                                    </p:set>
                                    <p:animEffect transition="in" filter="wedge">
                                      <p:cBhvr>
                                        <p:cTn id="28" dur="1000"/>
                                        <p:tgtEl>
                                          <p:spTgt spid="2560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25607"/>
                                        </p:tgtEl>
                                        <p:attrNameLst>
                                          <p:attrName>style.visibility</p:attrName>
                                        </p:attrNameLst>
                                      </p:cBhvr>
                                      <p:to>
                                        <p:strVal val="visible"/>
                                      </p:to>
                                    </p:set>
                                    <p:anim calcmode="lin" valueType="num">
                                      <p:cBhvr additive="base">
                                        <p:cTn id="33" dur="500"/>
                                        <p:tgtEl>
                                          <p:spTgt spid="25607"/>
                                        </p:tgtEl>
                                        <p:attrNameLst>
                                          <p:attrName>ppt_x</p:attrName>
                                        </p:attrNameLst>
                                      </p:cBhvr>
                                      <p:tavLst>
                                        <p:tav tm="0">
                                          <p:val>
                                            <p:strVal val="#ppt_x-#ppt_w*1.125000"/>
                                          </p:val>
                                        </p:tav>
                                        <p:tav tm="100000">
                                          <p:val>
                                            <p:strVal val="#ppt_x"/>
                                          </p:val>
                                        </p:tav>
                                      </p:tavLst>
                                    </p:anim>
                                    <p:animEffect transition="in" filter="wipe(right)">
                                      <p:cBhvr>
                                        <p:cTn id="34" dur="500"/>
                                        <p:tgtEl>
                                          <p:spTgt spid="2560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12" fill="hold" grpId="0" nodeType="clickEffect">
                                  <p:stCondLst>
                                    <p:cond delay="0"/>
                                  </p:stCondLst>
                                  <p:childTnLst>
                                    <p:set>
                                      <p:cBhvr>
                                        <p:cTn id="38" dur="1" fill="hold">
                                          <p:stCondLst>
                                            <p:cond delay="0"/>
                                          </p:stCondLst>
                                        </p:cTn>
                                        <p:tgtEl>
                                          <p:spTgt spid="25608"/>
                                        </p:tgtEl>
                                        <p:attrNameLst>
                                          <p:attrName>style.visibility</p:attrName>
                                        </p:attrNameLst>
                                      </p:cBhvr>
                                      <p:to>
                                        <p:strVal val="visible"/>
                                      </p:to>
                                    </p:set>
                                    <p:animEffect transition="in" filter="strips(downLeft)">
                                      <p:cBhvr>
                                        <p:cTn id="39" dur="500"/>
                                        <p:tgtEl>
                                          <p:spTgt spid="2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p:bldP spid="25606" grpId="0"/>
      <p:bldP spid="25607" grpId="0"/>
      <p:bldP spid="25608" grpId="0"/>
      <p:bldP spid="1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t>5.6 </a:t>
            </a:r>
            <a:r>
              <a:rPr lang="en-US" altLang="zh-CN" dirty="0" smtClean="0"/>
              <a:t>VS 2010</a:t>
            </a:r>
            <a:r>
              <a:rPr lang="zh-CN" altLang="en-US" dirty="0"/>
              <a:t>中的</a:t>
            </a:r>
            <a:r>
              <a:rPr lang="en-US" altLang="zh-CN" dirty="0"/>
              <a:t>OOP</a:t>
            </a:r>
            <a:r>
              <a:rPr lang="zh-CN" altLang="en-US" dirty="0"/>
              <a:t>工具</a:t>
            </a:r>
            <a:endParaRPr lang="zh-CN" altLang="en-US" dirty="0" smtClean="0"/>
          </a:p>
        </p:txBody>
      </p:sp>
      <p:sp>
        <p:nvSpPr>
          <p:cNvPr id="10" name="Rectangle 3"/>
          <p:cNvSpPr txBox="1">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5.6.1 </a:t>
            </a:r>
            <a:r>
              <a:rPr lang="zh-CN" altLang="en-US" dirty="0"/>
              <a:t>类视图</a:t>
            </a:r>
            <a:endParaRPr lang="zh-CN" altLang="en-US" dirty="0"/>
          </a:p>
        </p:txBody>
      </p:sp>
      <p:grpSp>
        <p:nvGrpSpPr>
          <p:cNvPr id="13" name="组合 12"/>
          <p:cNvGrpSpPr/>
          <p:nvPr/>
        </p:nvGrpSpPr>
        <p:grpSpPr>
          <a:xfrm>
            <a:off x="1562099" y="1916832"/>
            <a:ext cx="5114925" cy="3943350"/>
            <a:chOff x="0" y="0"/>
            <a:chExt cx="5114925" cy="394335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0"/>
              <a:ext cx="30099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90725"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83105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t>5.6 </a:t>
            </a:r>
            <a:r>
              <a:rPr lang="en-US" altLang="zh-CN" dirty="0" smtClean="0"/>
              <a:t>VS 2010</a:t>
            </a:r>
            <a:r>
              <a:rPr lang="zh-CN" altLang="en-US" dirty="0"/>
              <a:t>中的</a:t>
            </a:r>
            <a:r>
              <a:rPr lang="en-US" altLang="zh-CN" dirty="0"/>
              <a:t>OOP</a:t>
            </a:r>
            <a:r>
              <a:rPr lang="zh-CN" altLang="en-US" dirty="0"/>
              <a:t>工具</a:t>
            </a:r>
            <a:endParaRPr lang="zh-CN" altLang="en-US" dirty="0" smtClean="0"/>
          </a:p>
        </p:txBody>
      </p:sp>
      <p:sp>
        <p:nvSpPr>
          <p:cNvPr id="10" name="Rectangle 3"/>
          <p:cNvSpPr txBox="1">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5.6.2</a:t>
            </a:r>
            <a:r>
              <a:rPr lang="zh-CN" altLang="en-US" dirty="0"/>
              <a:t>对象浏览器</a:t>
            </a:r>
            <a:endParaRPr lang="zh-CN" altLang="en-US" dirty="0"/>
          </a:p>
        </p:txBody>
      </p:sp>
      <p:pic>
        <p:nvPicPr>
          <p:cNvPr id="6" name="Picture 1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38" y="2005010"/>
            <a:ext cx="6582347" cy="310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6315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Left)">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t>5.6 </a:t>
            </a:r>
            <a:r>
              <a:rPr lang="en-US" altLang="zh-CN" dirty="0" smtClean="0"/>
              <a:t>VS 2010</a:t>
            </a:r>
            <a:r>
              <a:rPr lang="zh-CN" altLang="en-US" dirty="0"/>
              <a:t>中的</a:t>
            </a:r>
            <a:r>
              <a:rPr lang="en-US" altLang="zh-CN" dirty="0"/>
              <a:t>OOP</a:t>
            </a:r>
            <a:r>
              <a:rPr lang="zh-CN" altLang="en-US" dirty="0"/>
              <a:t>工具</a:t>
            </a:r>
            <a:endParaRPr lang="zh-CN" altLang="en-US" dirty="0" smtClean="0"/>
          </a:p>
        </p:txBody>
      </p:sp>
      <p:sp>
        <p:nvSpPr>
          <p:cNvPr id="10" name="Rectangle 3"/>
          <p:cNvSpPr txBox="1">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5.6.3 </a:t>
            </a:r>
            <a:r>
              <a:rPr lang="zh-CN" altLang="zh-CN" dirty="0" smtClean="0"/>
              <a:t>添加</a:t>
            </a:r>
            <a:r>
              <a:rPr lang="zh-CN" altLang="zh-CN" dirty="0"/>
              <a:t>类文件</a:t>
            </a:r>
            <a:endParaRPr lang="zh-CN" altLang="en-US" dirty="0"/>
          </a:p>
        </p:txBody>
      </p:sp>
      <p:sp>
        <p:nvSpPr>
          <p:cNvPr id="7" name="Text Box 6"/>
          <p:cNvSpPr txBox="1">
            <a:spLocks noChangeArrowheads="1"/>
          </p:cNvSpPr>
          <p:nvPr/>
        </p:nvSpPr>
        <p:spPr bwMode="auto">
          <a:xfrm>
            <a:off x="1115616" y="1916832"/>
            <a:ext cx="748823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a:solidFill>
                  <a:schemeClr val="tx2">
                    <a:lumMod val="95000"/>
                    <a:lumOff val="5000"/>
                  </a:schemeClr>
                </a:solidFill>
              </a:rPr>
              <a:t>打开“项目”菜单，选择“添加新项”命令，或在“解决方案资源管理器”窗口中右击项目，选择“添加”→“新建项”命令，显示如</a:t>
            </a:r>
            <a:r>
              <a:rPr lang="zh-CN" altLang="en-US" sz="2000" dirty="0" smtClean="0">
                <a:solidFill>
                  <a:schemeClr val="tx2">
                    <a:lumMod val="95000"/>
                    <a:lumOff val="5000"/>
                  </a:schemeClr>
                </a:solidFill>
              </a:rPr>
              <a:t>图所</a:t>
            </a:r>
            <a:r>
              <a:rPr lang="zh-CN" altLang="en-US" sz="2000" dirty="0">
                <a:solidFill>
                  <a:schemeClr val="tx2">
                    <a:lumMod val="95000"/>
                    <a:lumOff val="5000"/>
                  </a:schemeClr>
                </a:solidFill>
              </a:rPr>
              <a:t>示的对话框，在对话框中选择要添加的项，例如：类，在“名称”框中输入文件名，再单击“添加”按钮，即在项目中添加了一个类，类名和文件名相同。 </a:t>
            </a:r>
            <a:endParaRPr lang="zh-CN" altLang="en-US" sz="2000" dirty="0" smtClean="0">
              <a:solidFill>
                <a:schemeClr val="tx2">
                  <a:lumMod val="95000"/>
                  <a:lumOff val="5000"/>
                </a:schemeClr>
              </a:solidFill>
            </a:endParaRPr>
          </a:p>
        </p:txBody>
      </p:sp>
      <p:pic>
        <p:nvPicPr>
          <p:cNvPr id="8" name="Picture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3531955"/>
            <a:ext cx="5585715" cy="321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4160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t>5.6 </a:t>
            </a:r>
            <a:r>
              <a:rPr lang="en-US" altLang="zh-CN" dirty="0" smtClean="0"/>
              <a:t>VS 2010</a:t>
            </a:r>
            <a:r>
              <a:rPr lang="zh-CN" altLang="en-US" dirty="0"/>
              <a:t>中的</a:t>
            </a:r>
            <a:r>
              <a:rPr lang="en-US" altLang="zh-CN" dirty="0"/>
              <a:t>OOP</a:t>
            </a:r>
            <a:r>
              <a:rPr lang="zh-CN" altLang="en-US" dirty="0"/>
              <a:t>工具</a:t>
            </a:r>
            <a:endParaRPr lang="zh-CN" altLang="en-US" dirty="0" smtClean="0"/>
          </a:p>
        </p:txBody>
      </p:sp>
      <p:sp>
        <p:nvSpPr>
          <p:cNvPr id="10" name="Rectangle 3"/>
          <p:cNvSpPr txBox="1">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5.6.4 </a:t>
            </a:r>
            <a:r>
              <a:rPr lang="zh-CN" altLang="zh-CN" dirty="0" smtClean="0"/>
              <a:t>类</a:t>
            </a:r>
            <a:r>
              <a:rPr lang="zh-CN" altLang="en-US" dirty="0" smtClean="0"/>
              <a:t>图</a:t>
            </a:r>
            <a:endParaRPr lang="zh-CN" altLang="en-US" dirty="0"/>
          </a:p>
        </p:txBody>
      </p:sp>
      <p:sp>
        <p:nvSpPr>
          <p:cNvPr id="7" name="Text Box 6"/>
          <p:cNvSpPr txBox="1">
            <a:spLocks noChangeArrowheads="1"/>
          </p:cNvSpPr>
          <p:nvPr/>
        </p:nvSpPr>
        <p:spPr bwMode="auto">
          <a:xfrm>
            <a:off x="971600" y="4797152"/>
            <a:ext cx="7488238"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a:solidFill>
                  <a:schemeClr val="tx2">
                    <a:lumMod val="95000"/>
                    <a:lumOff val="5000"/>
                  </a:schemeClr>
                </a:solidFill>
              </a:rPr>
              <a:t>在类图中，可以完成以下</a:t>
            </a:r>
            <a:r>
              <a:rPr lang="zh-CN" altLang="en-US" sz="2000" dirty="0" smtClean="0">
                <a:solidFill>
                  <a:schemeClr val="tx2">
                    <a:lumMod val="95000"/>
                    <a:lumOff val="5000"/>
                  </a:schemeClr>
                </a:solidFill>
              </a:rPr>
              <a:t>操作：</a:t>
            </a:r>
            <a:endParaRPr lang="en-US" altLang="zh-CN" sz="2000" dirty="0" smtClean="0">
              <a:solidFill>
                <a:schemeClr val="tx2">
                  <a:lumMod val="95000"/>
                  <a:lumOff val="5000"/>
                </a:schemeClr>
              </a:solidFill>
            </a:endParaRPr>
          </a:p>
          <a:p>
            <a:pPr marL="342900" indent="-342900" eaLnBrk="1" hangingPunct="1">
              <a:spcBef>
                <a:spcPct val="50000"/>
              </a:spcBef>
              <a:buFont typeface="Wingdings" pitchFamily="2" charset="2"/>
              <a:buChar char="Ø"/>
              <a:defRPr/>
            </a:pPr>
            <a:r>
              <a:rPr lang="zh-CN" altLang="en-US" sz="2000" dirty="0">
                <a:solidFill>
                  <a:schemeClr val="tx2">
                    <a:lumMod val="95000"/>
                    <a:lumOff val="5000"/>
                  </a:schemeClr>
                </a:solidFill>
              </a:rPr>
              <a:t>展开或折叠某个</a:t>
            </a:r>
            <a:r>
              <a:rPr lang="zh-CN" altLang="en-US" sz="2000" dirty="0" smtClean="0">
                <a:solidFill>
                  <a:schemeClr val="tx2">
                    <a:lumMod val="95000"/>
                    <a:lumOff val="5000"/>
                  </a:schemeClr>
                </a:solidFill>
              </a:rPr>
              <a:t>类型</a:t>
            </a:r>
            <a:endParaRPr lang="en-US" altLang="zh-CN" sz="2000" dirty="0" smtClean="0">
              <a:solidFill>
                <a:schemeClr val="tx2">
                  <a:lumMod val="95000"/>
                  <a:lumOff val="5000"/>
                </a:schemeClr>
              </a:solidFill>
            </a:endParaRPr>
          </a:p>
          <a:p>
            <a:pPr marL="342900" indent="-342900" eaLnBrk="1" hangingPunct="1">
              <a:spcBef>
                <a:spcPct val="50000"/>
              </a:spcBef>
              <a:buFont typeface="Wingdings" pitchFamily="2" charset="2"/>
              <a:buChar char="Ø"/>
              <a:defRPr/>
            </a:pPr>
            <a:r>
              <a:rPr lang="zh-CN" altLang="zh-CN" sz="2000" dirty="0">
                <a:solidFill>
                  <a:schemeClr val="tx2">
                    <a:lumMod val="95000"/>
                    <a:lumOff val="5000"/>
                  </a:schemeClr>
                </a:solidFill>
              </a:rPr>
              <a:t>添加新</a:t>
            </a:r>
            <a:r>
              <a:rPr lang="zh-CN" altLang="zh-CN" sz="2000" dirty="0" smtClean="0">
                <a:solidFill>
                  <a:schemeClr val="tx2">
                    <a:lumMod val="95000"/>
                    <a:lumOff val="5000"/>
                  </a:schemeClr>
                </a:solidFill>
              </a:rPr>
              <a:t>项</a:t>
            </a:r>
            <a:endParaRPr lang="en-US" altLang="zh-CN" sz="2000" dirty="0" smtClean="0">
              <a:solidFill>
                <a:schemeClr val="tx2">
                  <a:lumMod val="95000"/>
                  <a:lumOff val="5000"/>
                </a:schemeClr>
              </a:solidFill>
            </a:endParaRPr>
          </a:p>
          <a:p>
            <a:pPr marL="342900" indent="-342900" eaLnBrk="1" hangingPunct="1">
              <a:spcBef>
                <a:spcPct val="50000"/>
              </a:spcBef>
              <a:buFont typeface="Wingdings" pitchFamily="2" charset="2"/>
              <a:buChar char="Ø"/>
              <a:defRPr/>
            </a:pPr>
            <a:r>
              <a:rPr lang="zh-CN" altLang="en-US" sz="2000" dirty="0">
                <a:solidFill>
                  <a:schemeClr val="tx2">
                    <a:lumMod val="95000"/>
                    <a:lumOff val="5000"/>
                  </a:schemeClr>
                </a:solidFill>
              </a:rPr>
              <a:t>添加修改类成员</a:t>
            </a:r>
          </a:p>
        </p:txBody>
      </p:sp>
      <p:grpSp>
        <p:nvGrpSpPr>
          <p:cNvPr id="6" name="组合 5"/>
          <p:cNvGrpSpPr/>
          <p:nvPr/>
        </p:nvGrpSpPr>
        <p:grpSpPr>
          <a:xfrm>
            <a:off x="1403648" y="2047875"/>
            <a:ext cx="5895975" cy="1847850"/>
            <a:chOff x="0" y="0"/>
            <a:chExt cx="5895975" cy="1847850"/>
          </a:xfrm>
        </p:grpSpPr>
        <p:grpSp>
          <p:nvGrpSpPr>
            <p:cNvPr id="9" name="组合 8"/>
            <p:cNvGrpSpPr>
              <a:grpSpLocks/>
            </p:cNvGrpSpPr>
            <p:nvPr/>
          </p:nvGrpSpPr>
          <p:grpSpPr bwMode="auto">
            <a:xfrm>
              <a:off x="0" y="0"/>
              <a:ext cx="2057400" cy="1847850"/>
              <a:chOff x="0" y="0"/>
              <a:chExt cx="2057400" cy="1847850"/>
            </a:xfrm>
          </p:grpSpPr>
          <p:pic>
            <p:nvPicPr>
              <p:cNvPr id="12" name="图片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0574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733425"/>
                <a:ext cx="6286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AutoShape 6"/>
              <p:cNvCxnSpPr>
                <a:cxnSpLocks noChangeShapeType="1"/>
              </p:cNvCxnSpPr>
              <p:nvPr/>
            </p:nvCxnSpPr>
            <p:spPr bwMode="auto">
              <a:xfrm flipH="1" flipV="1">
                <a:off x="1219200" y="466725"/>
                <a:ext cx="261620" cy="29718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pic>
          <p:nvPicPr>
            <p:cNvPr id="11"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81225" y="333375"/>
              <a:ext cx="371475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8672401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dirty="0"/>
              <a:t>5.6 </a:t>
            </a:r>
            <a:r>
              <a:rPr lang="en-US" altLang="zh-CN" dirty="0" smtClean="0"/>
              <a:t>VS 2010</a:t>
            </a:r>
            <a:r>
              <a:rPr lang="zh-CN" altLang="en-US" dirty="0"/>
              <a:t>中的</a:t>
            </a:r>
            <a:r>
              <a:rPr lang="en-US" altLang="zh-CN" dirty="0"/>
              <a:t>OOP</a:t>
            </a:r>
            <a:r>
              <a:rPr lang="zh-CN" altLang="en-US" dirty="0"/>
              <a:t>工具</a:t>
            </a:r>
            <a:endParaRPr lang="zh-CN" altLang="en-US" dirty="0" smtClean="0"/>
          </a:p>
        </p:txBody>
      </p:sp>
      <p:sp>
        <p:nvSpPr>
          <p:cNvPr id="10" name="Rectangle 3"/>
          <p:cNvSpPr txBox="1">
            <a:spLocks noChangeArrowheads="1"/>
          </p:cNvSpPr>
          <p:nvPr/>
        </p:nvSpPr>
        <p:spPr bwMode="auto">
          <a:xfrm>
            <a:off x="468313" y="1268413"/>
            <a:ext cx="59753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80000"/>
              </a:lnSpc>
              <a:spcAft>
                <a:spcPct val="20000"/>
              </a:spcAft>
            </a:pPr>
            <a:r>
              <a:rPr lang="en-US" altLang="zh-CN" dirty="0" smtClean="0"/>
              <a:t>5.6.5</a:t>
            </a:r>
            <a:r>
              <a:rPr lang="zh-CN" altLang="en-US" dirty="0"/>
              <a:t>类库项目</a:t>
            </a:r>
            <a:endParaRPr lang="zh-CN" altLang="en-US" dirty="0"/>
          </a:p>
        </p:txBody>
      </p:sp>
      <p:sp>
        <p:nvSpPr>
          <p:cNvPr id="7" name="Text Box 6"/>
          <p:cNvSpPr txBox="1">
            <a:spLocks noChangeArrowheads="1"/>
          </p:cNvSpPr>
          <p:nvPr/>
        </p:nvSpPr>
        <p:spPr bwMode="auto">
          <a:xfrm>
            <a:off x="941548" y="2060848"/>
            <a:ext cx="748823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r>
              <a:rPr lang="zh-CN" altLang="en-US" sz="2000" dirty="0">
                <a:solidFill>
                  <a:schemeClr val="tx2">
                    <a:lumMod val="95000"/>
                    <a:lumOff val="5000"/>
                  </a:schemeClr>
                </a:solidFill>
              </a:rPr>
              <a:t>除了在项目中把类放在不同的文件中之外，还可以把它们放在完全不同的项目中。如果一个项目什么都不包含，只包含类（以及其他相关的类型定义，但没有入口点），该项目就称为类库。类库项目编译为</a:t>
            </a:r>
            <a:r>
              <a:rPr lang="en-US" altLang="zh-CN" sz="2000" dirty="0">
                <a:solidFill>
                  <a:schemeClr val="tx2">
                    <a:lumMod val="95000"/>
                    <a:lumOff val="5000"/>
                  </a:schemeClr>
                </a:solidFill>
              </a:rPr>
              <a:t>.</a:t>
            </a:r>
            <a:r>
              <a:rPr lang="en-US" altLang="zh-CN" sz="2000" dirty="0" err="1">
                <a:solidFill>
                  <a:schemeClr val="tx2">
                    <a:lumMod val="95000"/>
                    <a:lumOff val="5000"/>
                  </a:schemeClr>
                </a:solidFill>
              </a:rPr>
              <a:t>dll</a:t>
            </a:r>
            <a:r>
              <a:rPr lang="zh-CN" altLang="en-US" sz="2000" dirty="0">
                <a:solidFill>
                  <a:schemeClr val="tx2">
                    <a:lumMod val="95000"/>
                    <a:lumOff val="5000"/>
                  </a:schemeClr>
                </a:solidFill>
              </a:rPr>
              <a:t>程序集，在其他项目中添加对类库项目的引用，就可以访问它的</a:t>
            </a:r>
            <a:r>
              <a:rPr lang="zh-CN" altLang="en-US" sz="2000" dirty="0" smtClean="0">
                <a:solidFill>
                  <a:schemeClr val="tx2">
                    <a:lumMod val="95000"/>
                    <a:lumOff val="5000"/>
                  </a:schemeClr>
                </a:solidFill>
              </a:rPr>
              <a:t>内容。</a:t>
            </a:r>
            <a:endParaRPr lang="zh-CN" altLang="en-US" sz="2000" dirty="0">
              <a:solidFill>
                <a:schemeClr val="tx2">
                  <a:lumMod val="95000"/>
                  <a:lumOff val="5000"/>
                </a:schemeClr>
              </a:solidFill>
            </a:endParaRPr>
          </a:p>
        </p:txBody>
      </p:sp>
      <p:sp>
        <p:nvSpPr>
          <p:cNvPr id="15" name="燕尾形 14">
            <a:hlinkClick r:id="rId2" action="ppaction://hlinksldjump"/>
          </p:cNvPr>
          <p:cNvSpPr/>
          <p:nvPr/>
        </p:nvSpPr>
        <p:spPr>
          <a:xfrm>
            <a:off x="8296175" y="6489103"/>
            <a:ext cx="720080" cy="253009"/>
          </a:xfrm>
          <a:prstGeom prst="chevron">
            <a:avLst/>
          </a:prstGeom>
          <a:solidFill>
            <a:schemeClr val="accent4">
              <a:lumMod val="60000"/>
              <a:lumOff val="40000"/>
            </a:schemeClr>
          </a:solidFill>
          <a:ln>
            <a:solidFill>
              <a:schemeClr val="accent1">
                <a:lumMod val="20000"/>
                <a:lumOff val="80000"/>
              </a:schemeClr>
            </a:solidFill>
          </a:ln>
          <a:effectLst>
            <a:glow rad="63500">
              <a:schemeClr val="accent2">
                <a:satMod val="175000"/>
                <a:alpha val="40000"/>
              </a:schemeClr>
            </a:glow>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tx1"/>
              </a:solidFill>
            </a:endParaRPr>
          </a:p>
        </p:txBody>
      </p:sp>
      <p:sp>
        <p:nvSpPr>
          <p:cNvPr id="16" name="Text Box 5"/>
          <p:cNvSpPr txBox="1">
            <a:spLocks noChangeArrowheads="1"/>
          </p:cNvSpPr>
          <p:nvPr/>
        </p:nvSpPr>
        <p:spPr bwMode="auto">
          <a:xfrm>
            <a:off x="1052674" y="4077072"/>
            <a:ext cx="7377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smtClean="0">
                <a:solidFill>
                  <a:srgbClr val="FF0000"/>
                </a:solidFill>
              </a:rPr>
              <a:t>【</a:t>
            </a:r>
            <a:r>
              <a:rPr lang="zh-CN" altLang="en-US" sz="2000" b="1" dirty="0" smtClean="0">
                <a:solidFill>
                  <a:srgbClr val="FF0000"/>
                </a:solidFill>
              </a:rPr>
              <a:t>例</a:t>
            </a:r>
            <a:r>
              <a:rPr lang="en-US" altLang="zh-CN" sz="2000" b="1" dirty="0" smtClean="0">
                <a:solidFill>
                  <a:srgbClr val="FF0000"/>
                </a:solidFill>
              </a:rPr>
              <a:t>5-10】</a:t>
            </a:r>
            <a:r>
              <a:rPr lang="zh-CN" altLang="en-US" sz="2000" b="1" smtClean="0">
                <a:solidFill>
                  <a:srgbClr val="FF0000"/>
                </a:solidFill>
              </a:rPr>
              <a:t>创建一个类库项目，在控制台应用程序中引用它</a:t>
            </a:r>
            <a:endParaRPr lang="zh-CN" altLang="en-US" sz="2000" dirty="0"/>
          </a:p>
        </p:txBody>
      </p:sp>
    </p:spTree>
    <p:extLst>
      <p:ext uri="{BB962C8B-B14F-4D97-AF65-F5344CB8AC3E}">
        <p14:creationId xmlns:p14="http://schemas.microsoft.com/office/powerpoint/2010/main" val="63313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slide(from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1+#ppt_w/2"/>
                                          </p:val>
                                        </p:tav>
                                        <p:tav tm="100000">
                                          <p:val>
                                            <p:strVal val="#ppt_x"/>
                                          </p:val>
                                        </p:tav>
                                      </p:tavLst>
                                    </p:anim>
                                    <p:anim calcmode="lin" valueType="num">
                                      <p:cBhvr additive="base">
                                        <p:cTn id="1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7"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5</a:t>
            </a:r>
            <a:r>
              <a:rPr lang="en-US" altLang="zh-CN" dirty="0" smtClean="0"/>
              <a:t>.1 </a:t>
            </a:r>
            <a:r>
              <a:rPr lang="zh-CN" altLang="en-US" dirty="0"/>
              <a:t>面向对象的概念 </a:t>
            </a:r>
          </a:p>
        </p:txBody>
      </p:sp>
      <p:sp>
        <p:nvSpPr>
          <p:cNvPr id="7171" name="Rectangle 3"/>
          <p:cNvSpPr>
            <a:spLocks noGrp="1" noChangeArrowheads="1"/>
          </p:cNvSpPr>
          <p:nvPr>
            <p:ph type="body" idx="1"/>
          </p:nvPr>
        </p:nvSpPr>
        <p:spPr>
          <a:xfrm>
            <a:off x="468313" y="1268412"/>
            <a:ext cx="8229600" cy="4968899"/>
          </a:xfrm>
        </p:spPr>
        <p:txBody>
          <a:bodyPr/>
          <a:lstStyle/>
          <a:p>
            <a:pPr>
              <a:spcAft>
                <a:spcPct val="20000"/>
              </a:spcAft>
            </a:pPr>
            <a:r>
              <a:rPr lang="en-US" altLang="zh-CN" dirty="0">
                <a:ea typeface="宋体" pitchFamily="2" charset="-122"/>
              </a:rPr>
              <a:t>5</a:t>
            </a:r>
            <a:r>
              <a:rPr lang="en-US" altLang="zh-CN" dirty="0" smtClean="0">
                <a:ea typeface="宋体" pitchFamily="2" charset="-122"/>
              </a:rPr>
              <a:t>.1.1 </a:t>
            </a:r>
            <a:r>
              <a:rPr lang="zh-CN" altLang="en-US" dirty="0">
                <a:ea typeface="宋体" pitchFamily="2" charset="-122"/>
              </a:rPr>
              <a:t>面向对象编程 </a:t>
            </a:r>
          </a:p>
          <a:p>
            <a:pPr>
              <a:spcBef>
                <a:spcPts val="1200"/>
              </a:spcBef>
            </a:pPr>
            <a:r>
              <a:rPr lang="zh-CN" altLang="en-US" sz="2000" dirty="0" smtClean="0">
                <a:ea typeface="宋体" pitchFamily="2" charset="-122"/>
              </a:rPr>
              <a:t>前面介绍的编程方法称为</a:t>
            </a:r>
            <a:r>
              <a:rPr lang="zh-CN" altLang="en-US" sz="2000" b="1" dirty="0" smtClean="0">
                <a:solidFill>
                  <a:srgbClr val="FF0000"/>
                </a:solidFill>
                <a:ea typeface="宋体" pitchFamily="2" charset="-122"/>
              </a:rPr>
              <a:t>面向过程的程序设计</a:t>
            </a:r>
            <a:r>
              <a:rPr lang="zh-CN" altLang="en-US" sz="2000" dirty="0" smtClean="0">
                <a:ea typeface="宋体" pitchFamily="2" charset="-122"/>
              </a:rPr>
              <a:t>，求解问题的基本策略是</a:t>
            </a:r>
            <a:r>
              <a:rPr lang="zh-CN" altLang="en-US" sz="2000" b="1" dirty="0" smtClean="0">
                <a:solidFill>
                  <a:srgbClr val="FF0000"/>
                </a:solidFill>
                <a:ea typeface="宋体" pitchFamily="2" charset="-122"/>
              </a:rPr>
              <a:t>问题分解</a:t>
            </a:r>
            <a:r>
              <a:rPr lang="zh-CN" altLang="en-US" sz="2000" dirty="0" smtClean="0">
                <a:ea typeface="宋体" pitchFamily="2" charset="-122"/>
              </a:rPr>
              <a:t>。缺点：缺乏对问题的基本组成对象的分析，</a:t>
            </a:r>
            <a:r>
              <a:rPr lang="zh-CN" altLang="en-US" sz="2000" b="1" dirty="0" smtClean="0">
                <a:solidFill>
                  <a:schemeClr val="accent2">
                    <a:lumMod val="50000"/>
                  </a:schemeClr>
                </a:solidFill>
                <a:ea typeface="宋体" pitchFamily="2" charset="-122"/>
              </a:rPr>
              <a:t>当功能需求发生变化时，将导致大量修改</a:t>
            </a:r>
            <a:r>
              <a:rPr lang="zh-CN" altLang="en-US" sz="2000" dirty="0" smtClean="0">
                <a:ea typeface="宋体" pitchFamily="2" charset="-122"/>
              </a:rPr>
              <a:t>。</a:t>
            </a:r>
            <a:endParaRPr lang="en-US" altLang="zh-CN" sz="2000" dirty="0" smtClean="0">
              <a:ea typeface="宋体" pitchFamily="2" charset="-122"/>
            </a:endParaRPr>
          </a:p>
          <a:p>
            <a:pPr>
              <a:spcBef>
                <a:spcPts val="1200"/>
              </a:spcBef>
            </a:pPr>
            <a:r>
              <a:rPr lang="zh-CN" altLang="en-US" sz="2000" dirty="0" smtClean="0">
                <a:ea typeface="宋体" pitchFamily="2" charset="-122"/>
              </a:rPr>
              <a:t>面向对象程序设计</a:t>
            </a:r>
            <a:r>
              <a:rPr lang="zh-CN" altLang="en-US" sz="2000" dirty="0">
                <a:ea typeface="宋体" pitchFamily="2" charset="-122"/>
              </a:rPr>
              <a:t>的基本思想是</a:t>
            </a:r>
            <a:r>
              <a:rPr lang="zh-CN" altLang="en-US" sz="2000" b="1" dirty="0">
                <a:solidFill>
                  <a:srgbClr val="FF0000"/>
                </a:solidFill>
                <a:ea typeface="宋体" pitchFamily="2" charset="-122"/>
              </a:rPr>
              <a:t>从要解决的问题本身出发，尽可能运用人类的思维方式，以现实世界中的事物为中心思考问题、认识问题，使得软件开发的方法与过程尽可能接近人类认识世界、解决问题的方法与过程</a:t>
            </a:r>
            <a:r>
              <a:rPr lang="zh-CN" altLang="en-US" sz="2000" dirty="0">
                <a:ea typeface="宋体" pitchFamily="2" charset="-122"/>
              </a:rPr>
              <a:t>。面向对象技术以对象为基本单位，将数据和操作封装在对象内部，不受外界干扰。它使得一个复杂的软件系统可以通过定义一组相对独立的模块来实现，这些独立模块彼此之间只需交换那些为了完成系统功能所必须交换的信息。当模块内部实现发生变化而导致代码修改时，只要对外接口操作的功能不变，就不会给软件系统带来影响，因此，</a:t>
            </a:r>
            <a:r>
              <a:rPr lang="zh-CN" altLang="en-US" sz="2000" b="1" dirty="0">
                <a:solidFill>
                  <a:schemeClr val="accent2">
                    <a:lumMod val="50000"/>
                  </a:schemeClr>
                </a:solidFill>
                <a:ea typeface="宋体" pitchFamily="2" charset="-122"/>
              </a:rPr>
              <a:t>提高了软件的可维护性，也增加了重用代码的机会</a:t>
            </a:r>
            <a:r>
              <a:rPr lang="zh-CN" altLang="en-US" sz="2000" dirty="0">
                <a:ea typeface="宋体" pitchFamily="2" charset="-122"/>
              </a:rPr>
              <a:t>。 </a:t>
            </a:r>
          </a:p>
        </p:txBody>
      </p:sp>
    </p:spTree>
    <p:extLst>
      <p:ext uri="{BB962C8B-B14F-4D97-AF65-F5344CB8AC3E}">
        <p14:creationId xmlns:p14="http://schemas.microsoft.com/office/powerpoint/2010/main" val="2780741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a:t>5</a:t>
            </a:r>
            <a:r>
              <a:rPr lang="en-US" altLang="zh-CN" dirty="0" smtClean="0"/>
              <a:t>.1 </a:t>
            </a:r>
            <a:r>
              <a:rPr lang="zh-CN" altLang="en-US" dirty="0"/>
              <a:t>面向对象的概念 </a:t>
            </a:r>
          </a:p>
        </p:txBody>
      </p:sp>
      <p:sp>
        <p:nvSpPr>
          <p:cNvPr id="70659" name="Rectangle 3"/>
          <p:cNvSpPr>
            <a:spLocks noGrp="1" noChangeArrowheads="1"/>
          </p:cNvSpPr>
          <p:nvPr>
            <p:ph type="body" idx="1"/>
          </p:nvPr>
        </p:nvSpPr>
        <p:spPr>
          <a:xfrm>
            <a:off x="468313" y="1268413"/>
            <a:ext cx="8229600" cy="5400675"/>
          </a:xfrm>
        </p:spPr>
        <p:txBody>
          <a:bodyPr/>
          <a:lstStyle/>
          <a:p>
            <a:pPr>
              <a:spcAft>
                <a:spcPct val="20000"/>
              </a:spcAft>
            </a:pPr>
            <a:r>
              <a:rPr lang="en-US" altLang="zh-CN" dirty="0">
                <a:ea typeface="宋体" pitchFamily="2" charset="-122"/>
              </a:rPr>
              <a:t>5</a:t>
            </a:r>
            <a:r>
              <a:rPr lang="en-US" altLang="zh-CN" dirty="0" smtClean="0">
                <a:ea typeface="宋体" pitchFamily="2" charset="-122"/>
              </a:rPr>
              <a:t>.1.2 </a:t>
            </a:r>
            <a:r>
              <a:rPr lang="zh-CN" altLang="en-US" dirty="0">
                <a:ea typeface="宋体" pitchFamily="2" charset="-122"/>
              </a:rPr>
              <a:t>类和对象的概念</a:t>
            </a:r>
            <a:r>
              <a:rPr lang="zh-CN" altLang="en-US" sz="2400" dirty="0">
                <a:ea typeface="宋体" pitchFamily="2" charset="-122"/>
              </a:rPr>
              <a:t> </a:t>
            </a:r>
          </a:p>
          <a:p>
            <a:r>
              <a:rPr lang="zh-CN" altLang="en-US" sz="2000" b="1" dirty="0">
                <a:solidFill>
                  <a:srgbClr val="C00000"/>
                </a:solidFill>
                <a:ea typeface="宋体" pitchFamily="2" charset="-122"/>
              </a:rPr>
              <a:t>在客观世界中，</a:t>
            </a:r>
            <a:r>
              <a:rPr lang="zh-CN" altLang="en-US" sz="2000" b="1" dirty="0">
                <a:solidFill>
                  <a:schemeClr val="accent6">
                    <a:lumMod val="50000"/>
                  </a:schemeClr>
                </a:solidFill>
                <a:ea typeface="宋体" pitchFamily="2" charset="-122"/>
              </a:rPr>
              <a:t>每一个有明确意义和边界的事物都可以看作一个对象</a:t>
            </a:r>
            <a:r>
              <a:rPr lang="zh-CN" altLang="en-US" sz="2000" dirty="0">
                <a:ea typeface="宋体" pitchFamily="2" charset="-122"/>
              </a:rPr>
              <a:t>，它是一个可以辨识的实体。对象充满着整个世界，任何具体的事物都是一个对象。例如，日常生活中我们要与不同的对象打交道，我们坐的公交车是对象，用</a:t>
            </a:r>
            <a:r>
              <a:rPr lang="zh-CN" altLang="en-US" sz="2000" dirty="0" smtClean="0">
                <a:ea typeface="宋体" pitchFamily="2" charset="-122"/>
              </a:rPr>
              <a:t>的</a:t>
            </a:r>
            <a:r>
              <a:rPr lang="zh-CN" altLang="en-US" sz="2000" dirty="0">
                <a:ea typeface="宋体" pitchFamily="2" charset="-122"/>
              </a:rPr>
              <a:t>计算机</a:t>
            </a:r>
            <a:r>
              <a:rPr lang="zh-CN" altLang="en-US" sz="2000" dirty="0" smtClean="0">
                <a:ea typeface="宋体" pitchFamily="2" charset="-122"/>
              </a:rPr>
              <a:t>是</a:t>
            </a:r>
            <a:r>
              <a:rPr lang="zh-CN" altLang="en-US" sz="2000" dirty="0">
                <a:ea typeface="宋体" pitchFamily="2" charset="-122"/>
              </a:rPr>
              <a:t>对象，看的电视是对象</a:t>
            </a:r>
            <a:r>
              <a:rPr lang="en-US" altLang="zh-CN" sz="2000" dirty="0">
                <a:ea typeface="宋体" pitchFamily="2" charset="-122"/>
              </a:rPr>
              <a:t>……</a:t>
            </a:r>
            <a:r>
              <a:rPr lang="zh-CN" altLang="en-US" sz="2000" dirty="0">
                <a:ea typeface="宋体" pitchFamily="2" charset="-122"/>
              </a:rPr>
              <a:t>一旦睁开双眼，你会发现对象无处不在。</a:t>
            </a:r>
            <a:r>
              <a:rPr lang="zh-CN" altLang="en-US" sz="2000" b="1" dirty="0">
                <a:solidFill>
                  <a:srgbClr val="7030A0"/>
                </a:solidFill>
                <a:ea typeface="宋体" pitchFamily="2" charset="-122"/>
              </a:rPr>
              <a:t>每个对象都有其状态和行为，以区别于其他对象。</a:t>
            </a:r>
            <a:r>
              <a:rPr lang="zh-CN" altLang="en-US" sz="2000" dirty="0">
                <a:ea typeface="宋体" pitchFamily="2" charset="-122"/>
              </a:rPr>
              <a:t>例如，一台电视有型号、尺寸、生产厂家等状态，也有开机、换台等行为。我们可以</a:t>
            </a:r>
            <a:r>
              <a:rPr lang="zh-CN" altLang="en-US" sz="2000" b="1" dirty="0">
                <a:solidFill>
                  <a:srgbClr val="008000"/>
                </a:solidFill>
                <a:ea typeface="宋体" pitchFamily="2" charset="-122"/>
              </a:rPr>
              <a:t>把具有相似特征的事物归为一类</a:t>
            </a:r>
            <a:r>
              <a:rPr lang="zh-CN" altLang="en-US" sz="2000" dirty="0">
                <a:ea typeface="宋体" pitchFamily="2" charset="-122"/>
              </a:rPr>
              <a:t>，例如，所有的电视机可以归为“电视机类”。</a:t>
            </a:r>
          </a:p>
          <a:p>
            <a:pPr>
              <a:spcBef>
                <a:spcPts val="1200"/>
              </a:spcBef>
            </a:pPr>
            <a:r>
              <a:rPr lang="zh-CN" altLang="en-US" sz="2000" b="1" dirty="0">
                <a:solidFill>
                  <a:srgbClr val="C00000"/>
                </a:solidFill>
                <a:ea typeface="宋体" pitchFamily="2" charset="-122"/>
              </a:rPr>
              <a:t>在面向对象的程序设计中</a:t>
            </a:r>
            <a:r>
              <a:rPr lang="zh-CN" altLang="en-US" sz="2000" dirty="0">
                <a:ea typeface="宋体" pitchFamily="2" charset="-122"/>
              </a:rPr>
              <a:t>，</a:t>
            </a:r>
            <a:r>
              <a:rPr lang="zh-CN" altLang="en-US" sz="2000" b="1" dirty="0">
                <a:solidFill>
                  <a:schemeClr val="accent2">
                    <a:lumMod val="50000"/>
                  </a:schemeClr>
                </a:solidFill>
                <a:ea typeface="宋体" pitchFamily="2" charset="-122"/>
              </a:rPr>
              <a:t>对象的概念就是对现实世界中对象的模型化，它同样有自己的状态和行为</a:t>
            </a:r>
            <a:r>
              <a:rPr lang="zh-CN" altLang="en-US" sz="2000" dirty="0">
                <a:ea typeface="宋体" pitchFamily="2" charset="-122"/>
              </a:rPr>
              <a:t>，</a:t>
            </a:r>
            <a:r>
              <a:rPr lang="zh-CN" altLang="en-US" sz="2000" b="1" dirty="0">
                <a:solidFill>
                  <a:srgbClr val="7030A0"/>
                </a:solidFill>
                <a:ea typeface="宋体" pitchFamily="2" charset="-122"/>
              </a:rPr>
              <a:t>对象的状态用数据来表示，称为属性；对象的行为用代码来表示，称为方法</a:t>
            </a:r>
            <a:r>
              <a:rPr lang="zh-CN" altLang="en-US" sz="2000" dirty="0">
                <a:ea typeface="宋体" pitchFamily="2" charset="-122"/>
              </a:rPr>
              <a:t>。而</a:t>
            </a:r>
            <a:r>
              <a:rPr lang="zh-CN" altLang="en-US" sz="2000" b="1" dirty="0">
                <a:solidFill>
                  <a:srgbClr val="008000"/>
                </a:solidFill>
                <a:ea typeface="宋体" pitchFamily="2" charset="-122"/>
              </a:rPr>
              <a:t>类则是对具有相同属性和方法的一组相似对象的描述</a:t>
            </a:r>
            <a:r>
              <a:rPr lang="zh-CN" altLang="en-US" sz="2000" dirty="0">
                <a:ea typeface="宋体" pitchFamily="2" charset="-122"/>
              </a:rPr>
              <a:t>。从另一个角度来看，对象就是类的一个实例。 </a:t>
            </a:r>
          </a:p>
        </p:txBody>
      </p:sp>
    </p:spTree>
    <p:extLst>
      <p:ext uri="{BB962C8B-B14F-4D97-AF65-F5344CB8AC3E}">
        <p14:creationId xmlns:p14="http://schemas.microsoft.com/office/powerpoint/2010/main" val="33784557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CN" dirty="0"/>
              <a:t>5</a:t>
            </a:r>
            <a:r>
              <a:rPr lang="en-US" altLang="zh-CN" dirty="0" smtClean="0"/>
              <a:t>.1 </a:t>
            </a:r>
            <a:r>
              <a:rPr lang="zh-CN" altLang="en-US" dirty="0" smtClean="0"/>
              <a:t>面向对象的概念 </a:t>
            </a:r>
          </a:p>
        </p:txBody>
      </p:sp>
      <p:sp>
        <p:nvSpPr>
          <p:cNvPr id="71683" name="Rectangle 3"/>
          <p:cNvSpPr>
            <a:spLocks noGrp="1" noChangeArrowheads="1"/>
          </p:cNvSpPr>
          <p:nvPr>
            <p:ph type="body" idx="1"/>
          </p:nvPr>
        </p:nvSpPr>
        <p:spPr>
          <a:xfrm>
            <a:off x="468313" y="1220788"/>
            <a:ext cx="8229600" cy="1223962"/>
          </a:xfrm>
        </p:spPr>
        <p:txBody>
          <a:bodyPr/>
          <a:lstStyle/>
          <a:p>
            <a:pPr eaLnBrk="1" hangingPunct="1">
              <a:spcAft>
                <a:spcPct val="20000"/>
              </a:spcAft>
            </a:pPr>
            <a:r>
              <a:rPr lang="en-US" altLang="zh-CN" dirty="0">
                <a:ea typeface="宋体" pitchFamily="2" charset="-122"/>
              </a:rPr>
              <a:t>5</a:t>
            </a:r>
            <a:r>
              <a:rPr lang="en-US" altLang="zh-CN" dirty="0" smtClean="0">
                <a:ea typeface="宋体" pitchFamily="2" charset="-122"/>
              </a:rPr>
              <a:t>.1.3 </a:t>
            </a:r>
            <a:r>
              <a:rPr lang="zh-CN" altLang="en-US" dirty="0" smtClean="0">
                <a:ea typeface="宋体" pitchFamily="2" charset="-122"/>
              </a:rPr>
              <a:t>面向对象的特点</a:t>
            </a:r>
            <a:r>
              <a:rPr lang="zh-CN" altLang="en-US" sz="3200" dirty="0" smtClean="0">
                <a:ea typeface="宋体" pitchFamily="2" charset="-122"/>
              </a:rPr>
              <a:t> </a:t>
            </a:r>
          </a:p>
          <a:p>
            <a:pPr eaLnBrk="1" hangingPunct="1"/>
            <a:r>
              <a:rPr lang="en-US" altLang="zh-CN" sz="2400" dirty="0" smtClean="0">
                <a:solidFill>
                  <a:srgbClr val="FF0000"/>
                </a:solidFill>
                <a:ea typeface="宋体" pitchFamily="2" charset="-122"/>
              </a:rPr>
              <a:t>1.</a:t>
            </a:r>
            <a:r>
              <a:rPr lang="en-US" altLang="zh-CN" sz="2400" dirty="0" smtClean="0">
                <a:solidFill>
                  <a:srgbClr val="CC0000"/>
                </a:solidFill>
                <a:ea typeface="宋体" pitchFamily="2" charset="-122"/>
              </a:rPr>
              <a:t> </a:t>
            </a:r>
            <a:r>
              <a:rPr lang="zh-CN" altLang="en-US" sz="2400" dirty="0" smtClean="0">
                <a:solidFill>
                  <a:srgbClr val="FF0000"/>
                </a:solidFill>
                <a:ea typeface="宋体" pitchFamily="2" charset="-122"/>
              </a:rPr>
              <a:t>封装性</a:t>
            </a:r>
          </a:p>
        </p:txBody>
      </p:sp>
      <p:sp>
        <p:nvSpPr>
          <p:cNvPr id="71684" name="Text Box 4"/>
          <p:cNvSpPr txBox="1">
            <a:spLocks noChangeArrowheads="1"/>
          </p:cNvSpPr>
          <p:nvPr/>
        </p:nvSpPr>
        <p:spPr bwMode="auto">
          <a:xfrm>
            <a:off x="1168400" y="2349500"/>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a:solidFill>
                  <a:schemeClr val="tx2"/>
                </a:solidFill>
              </a:rPr>
              <a:t>在</a:t>
            </a:r>
            <a:r>
              <a:rPr lang="en-US" altLang="zh-CN" sz="2000">
                <a:solidFill>
                  <a:schemeClr val="tx2"/>
                </a:solidFill>
              </a:rPr>
              <a:t>OOP</a:t>
            </a:r>
            <a:r>
              <a:rPr lang="zh-CN" altLang="en-US" sz="2000">
                <a:solidFill>
                  <a:schemeClr val="tx2"/>
                </a:solidFill>
              </a:rPr>
              <a:t>中，把对象的数据和代码组合在同一个结构中，这就是对象的封装性。封装的目的在于将对象的使用者与设计者分开，使用者不必了解对象方法的具体实现，只需要用设计者提供的消息接口来访问该对象。 </a:t>
            </a:r>
          </a:p>
        </p:txBody>
      </p:sp>
      <p:sp>
        <p:nvSpPr>
          <p:cNvPr id="71686" name="Rectangle 6"/>
          <p:cNvSpPr>
            <a:spLocks noChangeArrowheads="1"/>
          </p:cNvSpPr>
          <p:nvPr/>
        </p:nvSpPr>
        <p:spPr bwMode="auto">
          <a:xfrm>
            <a:off x="468313" y="3665538"/>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2. </a:t>
            </a:r>
            <a:r>
              <a:rPr lang="zh-CN" altLang="en-US" sz="2400">
                <a:solidFill>
                  <a:srgbClr val="FF0000"/>
                </a:solidFill>
              </a:rPr>
              <a:t>继承性 </a:t>
            </a:r>
          </a:p>
        </p:txBody>
      </p:sp>
      <p:sp>
        <p:nvSpPr>
          <p:cNvPr id="71687" name="Text Box 7"/>
          <p:cNvSpPr txBox="1">
            <a:spLocks noChangeArrowheads="1"/>
          </p:cNvSpPr>
          <p:nvPr/>
        </p:nvSpPr>
        <p:spPr bwMode="auto">
          <a:xfrm>
            <a:off x="1163638" y="4078288"/>
            <a:ext cx="7848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a:solidFill>
                  <a:schemeClr val="tx2"/>
                </a:solidFill>
              </a:rPr>
              <a:t>继承性是指特殊类的对象拥有一般类的属性和方法。其中，一般类称为基类或父类，特殊类称为派生类或子类。继承的好处是共享代码，继承后，父类的所有属性和方法都将存在于子类中。 </a:t>
            </a:r>
          </a:p>
        </p:txBody>
      </p:sp>
      <p:sp>
        <p:nvSpPr>
          <p:cNvPr id="71688" name="Rectangle 8"/>
          <p:cNvSpPr>
            <a:spLocks noChangeArrowheads="1"/>
          </p:cNvSpPr>
          <p:nvPr/>
        </p:nvSpPr>
        <p:spPr bwMode="auto">
          <a:xfrm>
            <a:off x="468313" y="5157788"/>
            <a:ext cx="82296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90000"/>
              </a:lnSpc>
            </a:pPr>
            <a:r>
              <a:rPr lang="en-US" altLang="zh-CN" sz="2400">
                <a:solidFill>
                  <a:srgbClr val="FF0000"/>
                </a:solidFill>
              </a:rPr>
              <a:t>3. </a:t>
            </a:r>
            <a:r>
              <a:rPr lang="zh-CN" altLang="en-US" sz="2400">
                <a:solidFill>
                  <a:srgbClr val="FF0000"/>
                </a:solidFill>
              </a:rPr>
              <a:t>多态性</a:t>
            </a:r>
            <a:r>
              <a:rPr lang="zh-CN" altLang="en-US" sz="2400"/>
              <a:t>  </a:t>
            </a:r>
          </a:p>
        </p:txBody>
      </p:sp>
      <p:sp>
        <p:nvSpPr>
          <p:cNvPr id="71689" name="Text Box 9"/>
          <p:cNvSpPr txBox="1">
            <a:spLocks noChangeArrowheads="1"/>
          </p:cNvSpPr>
          <p:nvPr/>
        </p:nvSpPr>
        <p:spPr bwMode="auto">
          <a:xfrm>
            <a:off x="1168400" y="5502275"/>
            <a:ext cx="7848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dirty="0">
                <a:solidFill>
                  <a:schemeClr val="tx2"/>
                </a:solidFill>
              </a:rPr>
              <a:t>同一操作作用于同一类型的不同对象时，可以有不同的解释，产生不同的执行结果，这就是多态性。换句话说，同一个类型的实例调用“相同”的方法，产生的结果是不同的。。 </a:t>
            </a:r>
          </a:p>
        </p:txBody>
      </p:sp>
      <p:sp>
        <p:nvSpPr>
          <p:cNvPr id="24" name="燕尾形 23">
            <a:hlinkClick r:id="rId2" action="ppaction://hlinksldjump"/>
          </p:cNvPr>
          <p:cNvSpPr/>
          <p:nvPr/>
        </p:nvSpPr>
        <p:spPr>
          <a:xfrm>
            <a:off x="8296175" y="6536728"/>
            <a:ext cx="720080" cy="253009"/>
          </a:xfrm>
          <a:prstGeom prst="chevron">
            <a:avLst/>
          </a:prstGeom>
          <a:solidFill>
            <a:schemeClr val="accent4">
              <a:lumMod val="60000"/>
              <a:lumOff val="40000"/>
            </a:schemeClr>
          </a:solidFill>
          <a:ln>
            <a:solidFill>
              <a:schemeClr val="accent1">
                <a:lumMod val="20000"/>
                <a:lumOff val="80000"/>
              </a:schemeClr>
            </a:solidFill>
          </a:ln>
          <a:effectLst>
            <a:glow rad="63500">
              <a:schemeClr val="accent2">
                <a:satMod val="175000"/>
                <a:alpha val="40000"/>
              </a:schemeClr>
            </a:glow>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ox(in)">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ox(in)">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1684"/>
                                        </p:tgtEl>
                                        <p:attrNameLst>
                                          <p:attrName>style.visibility</p:attrName>
                                        </p:attrNameLst>
                                      </p:cBhvr>
                                      <p:to>
                                        <p:strVal val="visible"/>
                                      </p:to>
                                    </p:set>
                                    <p:anim calcmode="lin" valueType="num">
                                      <p:cBhvr additive="base">
                                        <p:cTn id="17" dur="500" fill="hold"/>
                                        <p:tgtEl>
                                          <p:spTgt spid="71684"/>
                                        </p:tgtEl>
                                        <p:attrNameLst>
                                          <p:attrName>ppt_x</p:attrName>
                                        </p:attrNameLst>
                                      </p:cBhvr>
                                      <p:tavLst>
                                        <p:tav tm="0">
                                          <p:val>
                                            <p:strVal val="1+#ppt_w/2"/>
                                          </p:val>
                                        </p:tav>
                                        <p:tav tm="100000">
                                          <p:val>
                                            <p:strVal val="#ppt_x"/>
                                          </p:val>
                                        </p:tav>
                                      </p:tavLst>
                                    </p:anim>
                                    <p:anim calcmode="lin" valueType="num">
                                      <p:cBhvr additive="base">
                                        <p:cTn id="1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1686"/>
                                        </p:tgtEl>
                                        <p:attrNameLst>
                                          <p:attrName>style.visibility</p:attrName>
                                        </p:attrNameLst>
                                      </p:cBhvr>
                                      <p:to>
                                        <p:strVal val="visible"/>
                                      </p:to>
                                    </p:set>
                                    <p:animEffect transition="in" filter="box(in)">
                                      <p:cBhvr>
                                        <p:cTn id="23" dur="500"/>
                                        <p:tgtEl>
                                          <p:spTgt spid="716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71687"/>
                                        </p:tgtEl>
                                        <p:attrNameLst>
                                          <p:attrName>style.visibility</p:attrName>
                                        </p:attrNameLst>
                                      </p:cBhvr>
                                      <p:to>
                                        <p:strVal val="visible"/>
                                      </p:to>
                                    </p:set>
                                    <p:anim calcmode="lin" valueType="num">
                                      <p:cBhvr additive="base">
                                        <p:cTn id="28" dur="500" fill="hold"/>
                                        <p:tgtEl>
                                          <p:spTgt spid="71687"/>
                                        </p:tgtEl>
                                        <p:attrNameLst>
                                          <p:attrName>ppt_x</p:attrName>
                                        </p:attrNameLst>
                                      </p:cBhvr>
                                      <p:tavLst>
                                        <p:tav tm="0">
                                          <p:val>
                                            <p:strVal val="1+#ppt_w/2"/>
                                          </p:val>
                                        </p:tav>
                                        <p:tav tm="100000">
                                          <p:val>
                                            <p:strVal val="#ppt_x"/>
                                          </p:val>
                                        </p:tav>
                                      </p:tavLst>
                                    </p:anim>
                                    <p:anim calcmode="lin" valueType="num">
                                      <p:cBhvr additive="base">
                                        <p:cTn id="29" dur="500" fill="hold"/>
                                        <p:tgtEl>
                                          <p:spTgt spid="71687"/>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1688"/>
                                        </p:tgtEl>
                                        <p:attrNameLst>
                                          <p:attrName>style.visibility</p:attrName>
                                        </p:attrNameLst>
                                      </p:cBhvr>
                                      <p:to>
                                        <p:strVal val="visible"/>
                                      </p:to>
                                    </p:set>
                                    <p:animEffect transition="in" filter="box(in)">
                                      <p:cBhvr>
                                        <p:cTn id="34" dur="500"/>
                                        <p:tgtEl>
                                          <p:spTgt spid="7168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1689"/>
                                        </p:tgtEl>
                                        <p:attrNameLst>
                                          <p:attrName>style.visibility</p:attrName>
                                        </p:attrNameLst>
                                      </p:cBhvr>
                                      <p:to>
                                        <p:strVal val="visible"/>
                                      </p:to>
                                    </p:set>
                                    <p:anim calcmode="lin" valueType="num">
                                      <p:cBhvr additive="base">
                                        <p:cTn id="39" dur="500" fill="hold"/>
                                        <p:tgtEl>
                                          <p:spTgt spid="71689"/>
                                        </p:tgtEl>
                                        <p:attrNameLst>
                                          <p:attrName>ppt_x</p:attrName>
                                        </p:attrNameLst>
                                      </p:cBhvr>
                                      <p:tavLst>
                                        <p:tav tm="0">
                                          <p:val>
                                            <p:strVal val="1+#ppt_w/2"/>
                                          </p:val>
                                        </p:tav>
                                        <p:tav tm="100000">
                                          <p:val>
                                            <p:strVal val="#ppt_x"/>
                                          </p:val>
                                        </p:tav>
                                      </p:tavLst>
                                    </p:anim>
                                    <p:anim calcmode="lin" valueType="num">
                                      <p:cBhvr additive="base">
                                        <p:cTn id="40" dur="500" fill="hold"/>
                                        <p:tgtEl>
                                          <p:spTgt spid="71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684" grpId="0"/>
      <p:bldP spid="71686" grpId="0"/>
      <p:bldP spid="71687" grpId="0"/>
      <p:bldP spid="71688" grpId="0"/>
      <p:bldP spid="716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dirty="0"/>
              <a:t>5</a:t>
            </a:r>
            <a:r>
              <a:rPr lang="en-US" altLang="zh-CN" dirty="0" smtClean="0"/>
              <a:t>.2 </a:t>
            </a:r>
            <a:r>
              <a:rPr lang="zh-CN" altLang="en-US" dirty="0" smtClean="0"/>
              <a:t>类的声明 </a:t>
            </a:r>
          </a:p>
        </p:txBody>
      </p:sp>
      <p:sp>
        <p:nvSpPr>
          <p:cNvPr id="72707" name="Rectangle 3"/>
          <p:cNvSpPr>
            <a:spLocks noGrp="1" noChangeArrowheads="1"/>
          </p:cNvSpPr>
          <p:nvPr>
            <p:ph type="body" idx="1"/>
          </p:nvPr>
        </p:nvSpPr>
        <p:spPr>
          <a:xfrm>
            <a:off x="179512" y="1268413"/>
            <a:ext cx="8229600" cy="504825"/>
          </a:xfrm>
        </p:spPr>
        <p:txBody>
          <a:bodyPr/>
          <a:lstStyle/>
          <a:p>
            <a:pPr eaLnBrk="1" hangingPunct="1"/>
            <a:r>
              <a:rPr lang="en-US" altLang="zh-CN" sz="2000" dirty="0" smtClean="0">
                <a:solidFill>
                  <a:schemeClr val="tx2"/>
                </a:solidFill>
                <a:ea typeface="宋体" pitchFamily="2" charset="-122"/>
              </a:rPr>
              <a:t>C#</a:t>
            </a:r>
            <a:r>
              <a:rPr lang="zh-CN" altLang="en-US" sz="2000" dirty="0" smtClean="0">
                <a:solidFill>
                  <a:schemeClr val="tx2"/>
                </a:solidFill>
                <a:ea typeface="宋体" pitchFamily="2" charset="-122"/>
              </a:rPr>
              <a:t>中类是一种数据类型，使用前必须先声明，格式如下：</a:t>
            </a:r>
          </a:p>
        </p:txBody>
      </p:sp>
      <p:sp>
        <p:nvSpPr>
          <p:cNvPr id="72708" name="Text Box 4"/>
          <p:cNvSpPr txBox="1">
            <a:spLocks noChangeArrowheads="1"/>
          </p:cNvSpPr>
          <p:nvPr/>
        </p:nvSpPr>
        <p:spPr bwMode="auto">
          <a:xfrm>
            <a:off x="611312" y="1806575"/>
            <a:ext cx="5329238"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sz="2000" b="1" dirty="0">
                <a:solidFill>
                  <a:srgbClr val="CC6600"/>
                </a:solidFill>
              </a:rPr>
              <a:t>[</a:t>
            </a:r>
            <a:r>
              <a:rPr lang="zh-CN" altLang="en-US" sz="2000" b="1" dirty="0">
                <a:solidFill>
                  <a:srgbClr val="CC6600"/>
                </a:solidFill>
              </a:rPr>
              <a:t>访问修饰符</a:t>
            </a:r>
            <a:r>
              <a:rPr lang="en-US" altLang="zh-CN" sz="2000" b="1" dirty="0">
                <a:solidFill>
                  <a:srgbClr val="CC6600"/>
                </a:solidFill>
              </a:rPr>
              <a:t>] class </a:t>
            </a:r>
            <a:r>
              <a:rPr lang="zh-CN" altLang="en-US" sz="2000" b="1" dirty="0">
                <a:solidFill>
                  <a:srgbClr val="CC6600"/>
                </a:solidFill>
              </a:rPr>
              <a:t>类</a:t>
            </a:r>
            <a:r>
              <a:rPr lang="zh-CN" altLang="en-US" sz="2000" b="1" dirty="0" smtClean="0">
                <a:solidFill>
                  <a:srgbClr val="CC6600"/>
                </a:solidFill>
              </a:rPr>
              <a:t>名</a:t>
            </a:r>
            <a:r>
              <a:rPr lang="en-US" altLang="zh-CN" sz="2000" b="1" dirty="0" smtClean="0">
                <a:solidFill>
                  <a:srgbClr val="CC6600"/>
                </a:solidFill>
              </a:rPr>
              <a:t>[</a:t>
            </a:r>
            <a:r>
              <a:rPr lang="zh-CN" altLang="en-US" sz="2000" b="1" dirty="0" smtClean="0">
                <a:solidFill>
                  <a:srgbClr val="CC6600"/>
                </a:solidFill>
              </a:rPr>
              <a:t>：</a:t>
            </a:r>
            <a:r>
              <a:rPr lang="zh-CN" altLang="en-US" sz="2000" b="1" dirty="0">
                <a:solidFill>
                  <a:srgbClr val="CC6600"/>
                </a:solidFill>
              </a:rPr>
              <a:t>基</a:t>
            </a:r>
            <a:r>
              <a:rPr lang="zh-CN" altLang="en-US" sz="2000" b="1" dirty="0" smtClean="0">
                <a:solidFill>
                  <a:srgbClr val="CC6600"/>
                </a:solidFill>
              </a:rPr>
              <a:t>类</a:t>
            </a:r>
            <a:r>
              <a:rPr lang="en-US" altLang="zh-CN" sz="2000" b="1" dirty="0" smtClean="0">
                <a:solidFill>
                  <a:srgbClr val="CC6600"/>
                </a:solidFill>
              </a:rPr>
              <a:t>]</a:t>
            </a:r>
            <a:endParaRPr lang="zh-CN" altLang="en-US" sz="2000" b="1" dirty="0">
              <a:solidFill>
                <a:srgbClr val="CC6600"/>
              </a:solidFill>
            </a:endParaRPr>
          </a:p>
          <a:p>
            <a:pPr eaLnBrk="1" hangingPunct="1">
              <a:spcBef>
                <a:spcPct val="0"/>
              </a:spcBef>
              <a:buFontTx/>
              <a:buNone/>
            </a:pPr>
            <a:r>
              <a:rPr lang="en-US" altLang="zh-CN" sz="2000" b="1" dirty="0">
                <a:solidFill>
                  <a:srgbClr val="CC6600"/>
                </a:solidFill>
              </a:rPr>
              <a:t>{</a:t>
            </a:r>
          </a:p>
          <a:p>
            <a:pPr eaLnBrk="1" hangingPunct="1">
              <a:spcBef>
                <a:spcPct val="0"/>
              </a:spcBef>
              <a:buFontTx/>
              <a:buNone/>
            </a:pPr>
            <a:r>
              <a:rPr lang="en-US" altLang="zh-CN" sz="2000" b="1" dirty="0">
                <a:solidFill>
                  <a:srgbClr val="CC6600"/>
                </a:solidFill>
              </a:rPr>
              <a:t>      </a:t>
            </a:r>
            <a:r>
              <a:rPr lang="zh-CN" altLang="en-US" sz="2000" b="1" dirty="0">
                <a:solidFill>
                  <a:srgbClr val="CC6600"/>
                </a:solidFill>
              </a:rPr>
              <a:t>类的成员</a:t>
            </a:r>
          </a:p>
          <a:p>
            <a:pPr eaLnBrk="1" hangingPunct="1">
              <a:spcBef>
                <a:spcPct val="0"/>
              </a:spcBef>
              <a:buFontTx/>
              <a:buNone/>
            </a:pPr>
            <a:r>
              <a:rPr lang="en-US" altLang="zh-CN" sz="2000" b="1" dirty="0">
                <a:solidFill>
                  <a:srgbClr val="CC6600"/>
                </a:solidFill>
              </a:rPr>
              <a:t>}</a:t>
            </a:r>
          </a:p>
        </p:txBody>
      </p:sp>
      <p:sp>
        <p:nvSpPr>
          <p:cNvPr id="72709" name="Text Box 5"/>
          <p:cNvSpPr txBox="1">
            <a:spLocks noChangeArrowheads="1"/>
          </p:cNvSpPr>
          <p:nvPr/>
        </p:nvSpPr>
        <p:spPr bwMode="auto">
          <a:xfrm>
            <a:off x="554161" y="3141663"/>
            <a:ext cx="858983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b="1" dirty="0">
                <a:solidFill>
                  <a:srgbClr val="6666FF"/>
                </a:solidFill>
              </a:rPr>
              <a:t>说明：</a:t>
            </a:r>
          </a:p>
          <a:p>
            <a:pPr eaLnBrk="1" hangingPunct="1">
              <a:buFontTx/>
              <a:buNone/>
            </a:pPr>
            <a:r>
              <a:rPr lang="zh-CN" altLang="en-US" sz="2000" dirty="0">
                <a:solidFill>
                  <a:schemeClr val="tx2"/>
                </a:solidFill>
              </a:rPr>
              <a:t>⑴ 访问修饰符用来限制类的作用范围或访问级别</a:t>
            </a:r>
            <a:r>
              <a:rPr lang="zh-CN" altLang="en-US" sz="2000" dirty="0" smtClean="0">
                <a:solidFill>
                  <a:schemeClr val="tx2"/>
                </a:solidFill>
              </a:rPr>
              <a:t>，可省略，默认</a:t>
            </a:r>
            <a:r>
              <a:rPr lang="zh-CN" altLang="en-US" sz="2000" dirty="0">
                <a:solidFill>
                  <a:schemeClr val="tx2"/>
                </a:solidFill>
              </a:rPr>
              <a:t>为</a:t>
            </a:r>
            <a:r>
              <a:rPr lang="en-US" altLang="zh-CN" sz="2000" dirty="0" smtClean="0">
                <a:solidFill>
                  <a:schemeClr val="tx2"/>
                </a:solidFill>
              </a:rPr>
              <a:t>internal</a:t>
            </a:r>
            <a:r>
              <a:rPr lang="zh-CN" altLang="en-US" sz="2000" dirty="0" smtClean="0">
                <a:solidFill>
                  <a:schemeClr val="tx2"/>
                </a:solidFill>
              </a:rPr>
              <a:t>；</a:t>
            </a:r>
            <a:endParaRPr lang="zh-CN" altLang="en-US" sz="2000" dirty="0">
              <a:solidFill>
                <a:schemeClr val="tx2"/>
              </a:solidFill>
            </a:endParaRPr>
          </a:p>
        </p:txBody>
      </p:sp>
      <p:sp>
        <p:nvSpPr>
          <p:cNvPr id="72711" name="Text Box 7"/>
          <p:cNvSpPr txBox="1">
            <a:spLocks noChangeArrowheads="1"/>
          </p:cNvSpPr>
          <p:nvPr/>
        </p:nvSpPr>
        <p:spPr bwMode="auto">
          <a:xfrm>
            <a:off x="554162" y="3861048"/>
            <a:ext cx="8050213" cy="11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10000"/>
              </a:lnSpc>
              <a:spcBef>
                <a:spcPct val="0"/>
              </a:spcBef>
              <a:buFontTx/>
              <a:buNone/>
            </a:pPr>
            <a:r>
              <a:rPr lang="en-US" altLang="zh-CN" sz="2000" dirty="0">
                <a:solidFill>
                  <a:schemeClr val="tx2"/>
                </a:solidFill>
              </a:rPr>
              <a:t>⑵ </a:t>
            </a:r>
            <a:r>
              <a:rPr lang="zh-CN" altLang="en-US" sz="2000" dirty="0">
                <a:solidFill>
                  <a:schemeClr val="tx2"/>
                </a:solidFill>
              </a:rPr>
              <a:t>类名表示所定义的类的名称，必须符合</a:t>
            </a:r>
            <a:r>
              <a:rPr lang="en-US" altLang="zh-CN" sz="2000" dirty="0">
                <a:solidFill>
                  <a:schemeClr val="tx2"/>
                </a:solidFill>
              </a:rPr>
              <a:t>C#</a:t>
            </a:r>
            <a:r>
              <a:rPr lang="zh-CN" altLang="en-US" sz="2000" dirty="0">
                <a:solidFill>
                  <a:schemeClr val="tx2"/>
                </a:solidFill>
              </a:rPr>
              <a:t>标识符的命名规则；</a:t>
            </a:r>
          </a:p>
          <a:p>
            <a:pPr eaLnBrk="1" hangingPunct="1">
              <a:lnSpc>
                <a:spcPct val="110000"/>
              </a:lnSpc>
              <a:spcBef>
                <a:spcPct val="0"/>
              </a:spcBef>
              <a:buFontTx/>
              <a:buNone/>
            </a:pPr>
            <a:r>
              <a:rPr lang="zh-CN" altLang="en-US" sz="2000" dirty="0">
                <a:solidFill>
                  <a:schemeClr val="tx2"/>
                </a:solidFill>
              </a:rPr>
              <a:t>⑶ 基类表示所定义的类是一个派生类，默认继承于</a:t>
            </a:r>
            <a:r>
              <a:rPr lang="en-US" altLang="zh-CN" sz="2000" dirty="0" err="1">
                <a:solidFill>
                  <a:schemeClr val="tx2"/>
                </a:solidFill>
              </a:rPr>
              <a:t>System.Object</a:t>
            </a:r>
            <a:r>
              <a:rPr lang="zh-CN" altLang="en-US" sz="2000" dirty="0">
                <a:solidFill>
                  <a:schemeClr val="tx2"/>
                </a:solidFill>
              </a:rPr>
              <a:t>；</a:t>
            </a:r>
          </a:p>
          <a:p>
            <a:pPr eaLnBrk="1" hangingPunct="1">
              <a:lnSpc>
                <a:spcPct val="110000"/>
              </a:lnSpc>
              <a:spcBef>
                <a:spcPct val="0"/>
              </a:spcBef>
              <a:buFontTx/>
              <a:buNone/>
            </a:pPr>
            <a:r>
              <a:rPr lang="zh-CN" altLang="en-US" sz="2000" dirty="0">
                <a:solidFill>
                  <a:schemeClr val="tx2"/>
                </a:solidFill>
              </a:rPr>
              <a:t>⑷ 类的成员是构成类的主体，用来定义类的数据和行为。</a:t>
            </a:r>
          </a:p>
        </p:txBody>
      </p:sp>
      <p:sp>
        <p:nvSpPr>
          <p:cNvPr id="72712" name="Text Box 8"/>
          <p:cNvSpPr txBox="1">
            <a:spLocks noChangeArrowheads="1"/>
          </p:cNvSpPr>
          <p:nvPr/>
        </p:nvSpPr>
        <p:spPr bwMode="auto">
          <a:xfrm>
            <a:off x="665089" y="5478735"/>
            <a:ext cx="2951163" cy="1190625"/>
          </a:xfrm>
          <a:prstGeom prst="rect">
            <a:avLst/>
          </a:prstGeom>
          <a:solidFill>
            <a:srgbClr val="33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1800">
                <a:solidFill>
                  <a:schemeClr val="bg1"/>
                </a:solidFill>
              </a:rPr>
              <a:t> class Circle</a:t>
            </a:r>
          </a:p>
          <a:p>
            <a:pPr eaLnBrk="1" hangingPunct="1">
              <a:spcBef>
                <a:spcPct val="0"/>
              </a:spcBef>
              <a:buFontTx/>
              <a:buNone/>
            </a:pPr>
            <a:r>
              <a:rPr lang="en-US" altLang="zh-CN" sz="1800">
                <a:solidFill>
                  <a:schemeClr val="bg1"/>
                </a:solidFill>
              </a:rPr>
              <a:t>  {</a:t>
            </a:r>
          </a:p>
          <a:p>
            <a:pPr eaLnBrk="1" hangingPunct="1">
              <a:spcBef>
                <a:spcPct val="0"/>
              </a:spcBef>
              <a:buFontTx/>
              <a:buNone/>
            </a:pPr>
            <a:r>
              <a:rPr lang="en-US" altLang="zh-CN" sz="1800">
                <a:solidFill>
                  <a:schemeClr val="bg1"/>
                </a:solidFill>
              </a:rPr>
              <a:t>         //</a:t>
            </a:r>
            <a:r>
              <a:rPr lang="zh-CN" altLang="en-US" sz="1800">
                <a:solidFill>
                  <a:schemeClr val="bg1"/>
                </a:solidFill>
              </a:rPr>
              <a:t>类成员</a:t>
            </a:r>
          </a:p>
          <a:p>
            <a:pPr eaLnBrk="1" hangingPunct="1">
              <a:spcBef>
                <a:spcPct val="0"/>
              </a:spcBef>
              <a:buFontTx/>
              <a:buNone/>
            </a:pPr>
            <a:r>
              <a:rPr lang="zh-CN" altLang="en-US" sz="1800">
                <a:solidFill>
                  <a:schemeClr val="bg1"/>
                </a:solidFill>
              </a:rPr>
              <a:t>  </a:t>
            </a:r>
            <a:r>
              <a:rPr lang="en-US" altLang="zh-CN" sz="1800">
                <a:solidFill>
                  <a:schemeClr val="bg1"/>
                </a:solidFill>
              </a:rPr>
              <a:t>}</a:t>
            </a:r>
          </a:p>
        </p:txBody>
      </p:sp>
      <p:sp>
        <p:nvSpPr>
          <p:cNvPr id="24" name="燕尾形 23">
            <a:hlinkClick r:id="rId2" action="ppaction://hlinksldjump"/>
          </p:cNvPr>
          <p:cNvSpPr/>
          <p:nvPr/>
        </p:nvSpPr>
        <p:spPr>
          <a:xfrm>
            <a:off x="8296175" y="6489103"/>
            <a:ext cx="720080" cy="253009"/>
          </a:xfrm>
          <a:prstGeom prst="chevron">
            <a:avLst/>
          </a:prstGeom>
          <a:solidFill>
            <a:schemeClr val="accent4">
              <a:lumMod val="60000"/>
              <a:lumOff val="40000"/>
            </a:schemeClr>
          </a:solidFill>
          <a:ln>
            <a:solidFill>
              <a:schemeClr val="accent1">
                <a:lumMod val="20000"/>
                <a:lumOff val="80000"/>
              </a:schemeClr>
            </a:solidFill>
          </a:ln>
          <a:effectLst>
            <a:glow rad="63500">
              <a:schemeClr val="accent2">
                <a:satMod val="175000"/>
                <a:alpha val="40000"/>
              </a:schemeClr>
            </a:glow>
          </a:effectLst>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solidFill>
                <a:schemeClr val="tx1"/>
              </a:solidFill>
            </a:endParaRPr>
          </a:p>
        </p:txBody>
      </p:sp>
      <p:sp>
        <p:nvSpPr>
          <p:cNvPr id="72714" name="Text Box 10"/>
          <p:cNvSpPr txBox="1">
            <a:spLocks noChangeArrowheads="1"/>
          </p:cNvSpPr>
          <p:nvPr/>
        </p:nvSpPr>
        <p:spPr bwMode="auto">
          <a:xfrm>
            <a:off x="468239" y="5085035"/>
            <a:ext cx="3167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smtClean="0">
                <a:solidFill>
                  <a:srgbClr val="FF0000"/>
                </a:solidFill>
              </a:rPr>
              <a:t>【</a:t>
            </a:r>
            <a:r>
              <a:rPr lang="zh-CN" altLang="en-US" sz="2000" b="1" dirty="0" smtClean="0">
                <a:solidFill>
                  <a:srgbClr val="FF0000"/>
                </a:solidFill>
              </a:rPr>
              <a:t>例</a:t>
            </a:r>
            <a:r>
              <a:rPr lang="en-US" altLang="zh-CN" sz="2000" b="1" dirty="0" smtClean="0">
                <a:solidFill>
                  <a:srgbClr val="FF0000"/>
                </a:solidFill>
              </a:rPr>
              <a:t>5-1】</a:t>
            </a:r>
            <a:r>
              <a:rPr lang="zh-CN" altLang="en-US" sz="2000" b="1" dirty="0"/>
              <a:t>声明</a:t>
            </a:r>
            <a:r>
              <a:rPr lang="en-US" altLang="zh-CN" sz="2000" b="1" dirty="0" smtClean="0"/>
              <a:t>Circle</a:t>
            </a:r>
            <a:r>
              <a:rPr lang="zh-CN" altLang="en-US" sz="2000" b="1" dirty="0"/>
              <a:t>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 to="" calcmode="lin" valueType="num">
                                      <p:cBhvr>
                                        <p:cTn id="7" dur="1" fill="hold"/>
                                        <p:tgtEl>
                                          <p:spTgt spid="72707">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08"/>
                                        </p:tgtEl>
                                        <p:attrNameLst>
                                          <p:attrName>style.visibility</p:attrName>
                                        </p:attrNameLst>
                                      </p:cBhvr>
                                      <p:to>
                                        <p:strVal val="visible"/>
                                      </p:to>
                                    </p:set>
                                    <p:animEffect transition="in" filter="box(in)">
                                      <p:cBhvr>
                                        <p:cTn id="12" dur="500"/>
                                        <p:tgtEl>
                                          <p:spTgt spid="72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72709">
                                            <p:txEl>
                                              <p:pRg st="0" end="0"/>
                                            </p:txEl>
                                          </p:spTgt>
                                        </p:tgtEl>
                                        <p:attrNameLst>
                                          <p:attrName>style.visibility</p:attrName>
                                        </p:attrNameLst>
                                      </p:cBhvr>
                                      <p:to>
                                        <p:strVal val="visible"/>
                                      </p:to>
                                    </p:set>
                                    <p:animEffect transition="in" filter="checkerboard(across)">
                                      <p:cBhvr>
                                        <p:cTn id="17" dur="500"/>
                                        <p:tgtEl>
                                          <p:spTgt spid="7270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72709">
                                            <p:txEl>
                                              <p:pRg st="1" end="1"/>
                                            </p:txEl>
                                          </p:spTgt>
                                        </p:tgtEl>
                                        <p:attrNameLst>
                                          <p:attrName>style.visibility</p:attrName>
                                        </p:attrNameLst>
                                      </p:cBhvr>
                                      <p:to>
                                        <p:strVal val="visible"/>
                                      </p:to>
                                    </p:set>
                                    <p:animEffect transition="in" filter="checkerboard(across)">
                                      <p:cBhvr>
                                        <p:cTn id="22" dur="500"/>
                                        <p:tgtEl>
                                          <p:spTgt spid="7270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2711">
                                            <p:txEl>
                                              <p:pRg st="0" end="0"/>
                                            </p:txEl>
                                          </p:spTgt>
                                        </p:tgtEl>
                                        <p:attrNameLst>
                                          <p:attrName>style.visibility</p:attrName>
                                        </p:attrNameLst>
                                      </p:cBhvr>
                                      <p:to>
                                        <p:strVal val="visible"/>
                                      </p:to>
                                    </p:set>
                                    <p:animEffect transition="in" filter="checkerboard(across)">
                                      <p:cBhvr>
                                        <p:cTn id="27" dur="500"/>
                                        <p:tgtEl>
                                          <p:spTgt spid="7271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72711">
                                            <p:txEl>
                                              <p:pRg st="1" end="1"/>
                                            </p:txEl>
                                          </p:spTgt>
                                        </p:tgtEl>
                                        <p:attrNameLst>
                                          <p:attrName>style.visibility</p:attrName>
                                        </p:attrNameLst>
                                      </p:cBhvr>
                                      <p:to>
                                        <p:strVal val="visible"/>
                                      </p:to>
                                    </p:set>
                                    <p:animEffect transition="in" filter="checkerboard(across)">
                                      <p:cBhvr>
                                        <p:cTn id="32" dur="500"/>
                                        <p:tgtEl>
                                          <p:spTgt spid="72711">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2711">
                                            <p:txEl>
                                              <p:pRg st="2" end="2"/>
                                            </p:txEl>
                                          </p:spTgt>
                                        </p:tgtEl>
                                        <p:attrNameLst>
                                          <p:attrName>style.visibility</p:attrName>
                                        </p:attrNameLst>
                                      </p:cBhvr>
                                      <p:to>
                                        <p:strVal val="visible"/>
                                      </p:to>
                                    </p:set>
                                    <p:animEffect transition="in" filter="checkerboard(across)">
                                      <p:cBhvr>
                                        <p:cTn id="37" dur="500"/>
                                        <p:tgtEl>
                                          <p:spTgt spid="72711">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100"/>
                                  </p:iterate>
                                  <p:childTnLst>
                                    <p:set>
                                      <p:cBhvr>
                                        <p:cTn id="41" dur="1" fill="hold">
                                          <p:stCondLst>
                                            <p:cond delay="0"/>
                                          </p:stCondLst>
                                        </p:cTn>
                                        <p:tgtEl>
                                          <p:spTgt spid="7271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72712"/>
                                        </p:tgtEl>
                                        <p:attrNameLst>
                                          <p:attrName>style.visibility</p:attrName>
                                        </p:attrNameLst>
                                      </p:cBhvr>
                                      <p:to>
                                        <p:strVal val="visible"/>
                                      </p:to>
                                    </p:set>
                                    <p:anim calcmode="lin" valueType="num">
                                      <p:cBhvr additive="base">
                                        <p:cTn id="46" dur="500" fill="hold"/>
                                        <p:tgtEl>
                                          <p:spTgt spid="72712"/>
                                        </p:tgtEl>
                                        <p:attrNameLst>
                                          <p:attrName>ppt_x</p:attrName>
                                        </p:attrNameLst>
                                      </p:cBhvr>
                                      <p:tavLst>
                                        <p:tav tm="0">
                                          <p:val>
                                            <p:strVal val="1+#ppt_w/2"/>
                                          </p:val>
                                        </p:tav>
                                        <p:tav tm="100000">
                                          <p:val>
                                            <p:strVal val="#ppt_x"/>
                                          </p:val>
                                        </p:tav>
                                      </p:tavLst>
                                    </p:anim>
                                    <p:anim calcmode="lin" valueType="num">
                                      <p:cBhvr additive="base">
                                        <p:cTn id="47" dur="500" fill="hold"/>
                                        <p:tgtEl>
                                          <p:spTgt spid="727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08" grpId="0"/>
      <p:bldP spid="72709" grpId="0" build="p"/>
      <p:bldP spid="72711" grpId="0" build="p"/>
      <p:bldP spid="72712" grpId="0" animBg="1"/>
      <p:bldP spid="727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5</a:t>
            </a:r>
            <a:r>
              <a:rPr lang="en-US" altLang="zh-CN" dirty="0" smtClean="0"/>
              <a:t>.3 </a:t>
            </a:r>
            <a:r>
              <a:rPr lang="zh-CN" altLang="en-US" dirty="0" smtClean="0"/>
              <a:t>类的成员  </a:t>
            </a:r>
          </a:p>
        </p:txBody>
      </p:sp>
      <p:sp>
        <p:nvSpPr>
          <p:cNvPr id="73731" name="Rectangle 3"/>
          <p:cNvSpPr>
            <a:spLocks noGrp="1" noChangeArrowheads="1"/>
          </p:cNvSpPr>
          <p:nvPr>
            <p:ph type="body" idx="1"/>
          </p:nvPr>
        </p:nvSpPr>
        <p:spPr>
          <a:xfrm>
            <a:off x="468313" y="1412305"/>
            <a:ext cx="8496300" cy="1944687"/>
          </a:xfrm>
        </p:spPr>
        <p:txBody>
          <a:bodyPr/>
          <a:lstStyle/>
          <a:p>
            <a:pPr eaLnBrk="1" hangingPunct="1">
              <a:lnSpc>
                <a:spcPct val="120000"/>
              </a:lnSpc>
              <a:spcBef>
                <a:spcPts val="600"/>
              </a:spcBef>
            </a:pPr>
            <a:r>
              <a:rPr lang="zh-CN" altLang="en-US" sz="2000" dirty="0" smtClean="0">
                <a:solidFill>
                  <a:schemeClr val="tx2"/>
                </a:solidFill>
                <a:ea typeface="宋体" pitchFamily="2" charset="-122"/>
              </a:rPr>
              <a:t>类的成员可以分为两大类：</a:t>
            </a:r>
            <a:r>
              <a:rPr lang="zh-CN" altLang="en-US" sz="2000" dirty="0" smtClean="0">
                <a:solidFill>
                  <a:srgbClr val="FF0000"/>
                </a:solidFill>
                <a:ea typeface="宋体" pitchFamily="2" charset="-122"/>
              </a:rPr>
              <a:t>类本身所声明的</a:t>
            </a:r>
            <a:r>
              <a:rPr lang="zh-CN" altLang="en-US" sz="2000" dirty="0" smtClean="0">
                <a:solidFill>
                  <a:schemeClr val="tx2"/>
                </a:solidFill>
                <a:ea typeface="宋体" pitchFamily="2" charset="-122"/>
              </a:rPr>
              <a:t>以及</a:t>
            </a:r>
            <a:r>
              <a:rPr lang="zh-CN" altLang="en-US" sz="2000" dirty="0" smtClean="0">
                <a:solidFill>
                  <a:srgbClr val="FF0000"/>
                </a:solidFill>
                <a:ea typeface="宋体" pitchFamily="2" charset="-122"/>
              </a:rPr>
              <a:t>从基类中继承来的</a:t>
            </a:r>
            <a:r>
              <a:rPr lang="zh-CN" altLang="en-US" sz="2000" dirty="0" smtClean="0">
                <a:solidFill>
                  <a:schemeClr val="tx2"/>
                </a:solidFill>
                <a:ea typeface="宋体" pitchFamily="2" charset="-122"/>
              </a:rPr>
              <a:t>，包含</a:t>
            </a:r>
            <a:r>
              <a:rPr lang="zh-CN" altLang="en-US" sz="2000" dirty="0" smtClean="0">
                <a:solidFill>
                  <a:srgbClr val="FF0000"/>
                </a:solidFill>
                <a:ea typeface="宋体" pitchFamily="2" charset="-122"/>
              </a:rPr>
              <a:t>常量</a:t>
            </a:r>
            <a:r>
              <a:rPr lang="zh-CN" altLang="en-US" sz="2000" dirty="0" smtClean="0">
                <a:solidFill>
                  <a:schemeClr val="tx2"/>
                </a:solidFill>
                <a:ea typeface="宋体" pitchFamily="2" charset="-122"/>
              </a:rPr>
              <a:t>、</a:t>
            </a:r>
            <a:r>
              <a:rPr lang="zh-CN" altLang="en-US" sz="2000" dirty="0" smtClean="0">
                <a:solidFill>
                  <a:srgbClr val="FF0000"/>
                </a:solidFill>
                <a:ea typeface="宋体" pitchFamily="2" charset="-122"/>
              </a:rPr>
              <a:t>字段</a:t>
            </a:r>
            <a:r>
              <a:rPr lang="zh-CN" altLang="en-US" sz="2000" dirty="0" smtClean="0">
                <a:solidFill>
                  <a:schemeClr val="tx2"/>
                </a:solidFill>
                <a:ea typeface="宋体" pitchFamily="2" charset="-122"/>
              </a:rPr>
              <a:t>、</a:t>
            </a:r>
            <a:r>
              <a:rPr lang="zh-CN" altLang="en-US" sz="2000" dirty="0" smtClean="0">
                <a:solidFill>
                  <a:srgbClr val="FF0000"/>
                </a:solidFill>
                <a:ea typeface="宋体" pitchFamily="2" charset="-122"/>
              </a:rPr>
              <a:t>属性</a:t>
            </a:r>
            <a:r>
              <a:rPr lang="zh-CN" altLang="en-US" sz="2000" dirty="0" smtClean="0">
                <a:solidFill>
                  <a:schemeClr val="tx2"/>
                </a:solidFill>
                <a:ea typeface="宋体" pitchFamily="2" charset="-122"/>
              </a:rPr>
              <a:t>、</a:t>
            </a:r>
            <a:r>
              <a:rPr lang="zh-CN" altLang="en-US" sz="2000" dirty="0" smtClean="0">
                <a:solidFill>
                  <a:srgbClr val="FF0000"/>
                </a:solidFill>
                <a:ea typeface="宋体" pitchFamily="2" charset="-122"/>
              </a:rPr>
              <a:t>索引器</a:t>
            </a:r>
            <a:r>
              <a:rPr lang="zh-CN" altLang="en-US" sz="2000" dirty="0" smtClean="0">
                <a:solidFill>
                  <a:schemeClr val="tx2"/>
                </a:solidFill>
                <a:ea typeface="宋体" pitchFamily="2" charset="-122"/>
              </a:rPr>
              <a:t>、</a:t>
            </a:r>
            <a:r>
              <a:rPr lang="zh-CN" altLang="en-US" sz="2000" dirty="0" smtClean="0">
                <a:solidFill>
                  <a:srgbClr val="FF0000"/>
                </a:solidFill>
                <a:ea typeface="宋体" pitchFamily="2" charset="-122"/>
              </a:rPr>
              <a:t>方法</a:t>
            </a:r>
            <a:r>
              <a:rPr lang="zh-CN" altLang="en-US" sz="2000" dirty="0" smtClean="0">
                <a:solidFill>
                  <a:schemeClr val="tx2"/>
                </a:solidFill>
                <a:ea typeface="宋体" pitchFamily="2" charset="-122"/>
              </a:rPr>
              <a:t>、</a:t>
            </a:r>
            <a:r>
              <a:rPr lang="zh-CN" altLang="en-US" sz="2000" dirty="0" smtClean="0">
                <a:solidFill>
                  <a:srgbClr val="FF0000"/>
                </a:solidFill>
                <a:ea typeface="宋体" pitchFamily="2" charset="-122"/>
              </a:rPr>
              <a:t>事件</a:t>
            </a:r>
            <a:r>
              <a:rPr lang="zh-CN" altLang="en-US" sz="2000" dirty="0" smtClean="0">
                <a:solidFill>
                  <a:schemeClr val="tx2"/>
                </a:solidFill>
                <a:ea typeface="宋体" pitchFamily="2" charset="-122"/>
              </a:rPr>
              <a:t>、</a:t>
            </a:r>
            <a:r>
              <a:rPr lang="zh-CN" altLang="en-US" sz="2000" dirty="0" smtClean="0">
                <a:solidFill>
                  <a:srgbClr val="FF0000"/>
                </a:solidFill>
                <a:ea typeface="宋体" pitchFamily="2" charset="-122"/>
              </a:rPr>
              <a:t>构造函数</a:t>
            </a:r>
            <a:r>
              <a:rPr lang="zh-CN" altLang="en-US" sz="2000" dirty="0" smtClean="0">
                <a:solidFill>
                  <a:schemeClr val="tx2"/>
                </a:solidFill>
                <a:ea typeface="宋体" pitchFamily="2" charset="-122"/>
              </a:rPr>
              <a:t>和</a:t>
            </a:r>
            <a:r>
              <a:rPr lang="zh-CN" altLang="en-US" sz="2000" dirty="0" smtClean="0">
                <a:solidFill>
                  <a:srgbClr val="FF0000"/>
                </a:solidFill>
                <a:ea typeface="宋体" pitchFamily="2" charset="-122"/>
              </a:rPr>
              <a:t>析构函数</a:t>
            </a:r>
            <a:r>
              <a:rPr lang="zh-CN" altLang="en-US" sz="2000" dirty="0" smtClean="0">
                <a:solidFill>
                  <a:schemeClr val="tx2"/>
                </a:solidFill>
                <a:ea typeface="宋体" pitchFamily="2" charset="-122"/>
              </a:rPr>
              <a:t>。</a:t>
            </a:r>
          </a:p>
          <a:p>
            <a:pPr eaLnBrk="1" hangingPunct="1">
              <a:lnSpc>
                <a:spcPct val="120000"/>
              </a:lnSpc>
              <a:spcBef>
                <a:spcPts val="600"/>
              </a:spcBef>
            </a:pPr>
            <a:r>
              <a:rPr lang="zh-CN" altLang="en-US" sz="2000" dirty="0" smtClean="0">
                <a:solidFill>
                  <a:schemeClr val="tx2"/>
                </a:solidFill>
                <a:ea typeface="宋体" pitchFamily="2" charset="-122"/>
              </a:rPr>
              <a:t>类的每个成员都需要设定访问修饰符，不同的修饰符会造成对成员访问能力不一样。若没有显式指定类成员的访问修饰符，则</a:t>
            </a:r>
            <a:r>
              <a:rPr lang="zh-CN" altLang="en-US" sz="2000" dirty="0" smtClean="0">
                <a:solidFill>
                  <a:srgbClr val="FF0000"/>
                </a:solidFill>
                <a:ea typeface="宋体" pitchFamily="2" charset="-122"/>
              </a:rPr>
              <a:t>默认为</a:t>
            </a:r>
            <a:r>
              <a:rPr lang="en-US" altLang="zh-CN" sz="2000" dirty="0" smtClean="0">
                <a:solidFill>
                  <a:srgbClr val="FF0000"/>
                </a:solidFill>
                <a:ea typeface="宋体" pitchFamily="2" charset="-122"/>
              </a:rPr>
              <a:t>private</a:t>
            </a:r>
            <a:r>
              <a:rPr lang="zh-CN" altLang="en-US" sz="2000" dirty="0" smtClean="0">
                <a:solidFill>
                  <a:schemeClr val="tx2"/>
                </a:solidFill>
                <a:ea typeface="宋体" pitchFamily="2" charset="-122"/>
              </a:rPr>
              <a:t>。 </a:t>
            </a:r>
          </a:p>
        </p:txBody>
      </p:sp>
      <p:pic>
        <p:nvPicPr>
          <p:cNvPr id="73736"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t="7260" r="19769"/>
          <a:stretch/>
        </p:blipFill>
        <p:spPr bwMode="auto">
          <a:xfrm>
            <a:off x="1043608" y="3356992"/>
            <a:ext cx="7242263"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checkerboard(across)">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checkerboard(across)">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73736"/>
                                        </p:tgtEl>
                                        <p:attrNameLst>
                                          <p:attrName>style.visibility</p:attrName>
                                        </p:attrNameLst>
                                      </p:cBhvr>
                                      <p:to>
                                        <p:strVal val="visible"/>
                                      </p:to>
                                    </p:set>
                                    <p:animEffect transition="in" filter="circle(in)">
                                      <p:cBhvr>
                                        <p:cTn id="17" dur="500"/>
                                        <p:tgtEl>
                                          <p:spTgt spid="73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t>5</a:t>
            </a:r>
            <a:r>
              <a:rPr lang="en-US" altLang="zh-CN" dirty="0" smtClean="0"/>
              <a:t>.3 </a:t>
            </a:r>
            <a:r>
              <a:rPr lang="zh-CN" altLang="en-US" dirty="0" smtClean="0"/>
              <a:t>类的成员  </a:t>
            </a:r>
          </a:p>
        </p:txBody>
      </p:sp>
      <p:sp>
        <p:nvSpPr>
          <p:cNvPr id="74755" name="Rectangle 3"/>
          <p:cNvSpPr>
            <a:spLocks noGrp="1" noChangeArrowheads="1"/>
          </p:cNvSpPr>
          <p:nvPr>
            <p:ph type="body" idx="1"/>
          </p:nvPr>
        </p:nvSpPr>
        <p:spPr>
          <a:xfrm>
            <a:off x="468313" y="1268413"/>
            <a:ext cx="2808287" cy="431800"/>
          </a:xfrm>
        </p:spPr>
        <p:txBody>
          <a:bodyPr/>
          <a:lstStyle/>
          <a:p>
            <a:pPr eaLnBrk="1" hangingPunct="1">
              <a:lnSpc>
                <a:spcPct val="80000"/>
              </a:lnSpc>
            </a:pPr>
            <a:r>
              <a:rPr lang="en-US" altLang="zh-CN" dirty="0">
                <a:ea typeface="宋体" pitchFamily="2" charset="-122"/>
              </a:rPr>
              <a:t>5</a:t>
            </a:r>
            <a:r>
              <a:rPr lang="en-US" altLang="zh-CN" dirty="0" smtClean="0">
                <a:ea typeface="宋体" pitchFamily="2" charset="-122"/>
              </a:rPr>
              <a:t>.3.1 </a:t>
            </a:r>
            <a:r>
              <a:rPr lang="zh-CN" altLang="en-US" dirty="0" smtClean="0">
                <a:ea typeface="宋体" pitchFamily="2" charset="-122"/>
              </a:rPr>
              <a:t>常量 </a:t>
            </a:r>
          </a:p>
        </p:txBody>
      </p:sp>
      <p:sp>
        <p:nvSpPr>
          <p:cNvPr id="74759" name="Text Box 7"/>
          <p:cNvSpPr txBox="1">
            <a:spLocks noChangeArrowheads="1"/>
          </p:cNvSpPr>
          <p:nvPr/>
        </p:nvSpPr>
        <p:spPr bwMode="auto">
          <a:xfrm>
            <a:off x="611188" y="1773238"/>
            <a:ext cx="8281987"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lnSpc>
                <a:spcPct val="120000"/>
              </a:lnSpc>
              <a:spcBef>
                <a:spcPct val="0"/>
              </a:spcBef>
              <a:buFontTx/>
              <a:buNone/>
            </a:pPr>
            <a:r>
              <a:rPr lang="zh-CN" altLang="en-US" sz="2000" dirty="0">
                <a:solidFill>
                  <a:schemeClr val="tx2"/>
                </a:solidFill>
              </a:rPr>
              <a:t>类的常量成员是一种符号常量，这种符号常量在声明时必须进行初始化，而在程序运行时不能再对它的值进行更改。</a:t>
            </a:r>
            <a:endParaRPr lang="zh-CN" altLang="en-US" sz="2000" b="1" dirty="0">
              <a:solidFill>
                <a:srgbClr val="CC6600"/>
              </a:solidFill>
            </a:endParaRPr>
          </a:p>
        </p:txBody>
      </p:sp>
      <p:sp>
        <p:nvSpPr>
          <p:cNvPr id="74760" name="Text Box 8"/>
          <p:cNvSpPr txBox="1">
            <a:spLocks noChangeArrowheads="1"/>
          </p:cNvSpPr>
          <p:nvPr/>
        </p:nvSpPr>
        <p:spPr bwMode="auto">
          <a:xfrm>
            <a:off x="1763713" y="3973513"/>
            <a:ext cx="5256212" cy="1323439"/>
          </a:xfrm>
          <a:prstGeom prst="rect">
            <a:avLst/>
          </a:prstGeom>
          <a:solidFill>
            <a:schemeClr val="bg2">
              <a:lumMod val="60000"/>
              <a:lumOff val="40000"/>
            </a:schemeClr>
          </a:solidFill>
          <a:ln>
            <a:noFill/>
          </a:ln>
          <a:effectLst/>
        </p:spPr>
        <p:txBody>
          <a:bodyPr>
            <a:spAutoFit/>
          </a:bodyPr>
          <a:lstStyle/>
          <a:p>
            <a:pPr>
              <a:defRPr/>
            </a:pPr>
            <a:r>
              <a:rPr lang="en-US" altLang="zh-CN" sz="2000" b="1" dirty="0">
                <a:solidFill>
                  <a:srgbClr val="7030A0"/>
                </a:solidFill>
                <a:latin typeface="Courier New" panose="02070309020205020404" pitchFamily="49" charset="0"/>
                <a:cs typeface="Courier New" panose="02070309020205020404" pitchFamily="49" charset="0"/>
              </a:rPr>
              <a:t>class Circle</a:t>
            </a:r>
          </a:p>
          <a:p>
            <a:pPr>
              <a:defRPr/>
            </a:pPr>
            <a:r>
              <a:rPr lang="en-US" altLang="zh-CN" sz="2000" b="1" dirty="0">
                <a:solidFill>
                  <a:srgbClr val="7030A0"/>
                </a:solidFill>
                <a:latin typeface="Courier New" panose="02070309020205020404" pitchFamily="49" charset="0"/>
                <a:cs typeface="Courier New" panose="02070309020205020404" pitchFamily="49" charset="0"/>
              </a:rPr>
              <a:t>{</a:t>
            </a:r>
          </a:p>
          <a:p>
            <a:pPr>
              <a:defRPr/>
            </a:pPr>
            <a:r>
              <a:rPr lang="en-US" altLang="zh-CN" sz="2000" b="1" dirty="0">
                <a:solidFill>
                  <a:srgbClr val="7030A0"/>
                </a:solidFill>
                <a:latin typeface="Courier New" panose="02070309020205020404" pitchFamily="49" charset="0"/>
                <a:cs typeface="Courier New" panose="02070309020205020404" pitchFamily="49" charset="0"/>
              </a:rPr>
              <a:t>    </a:t>
            </a:r>
            <a:r>
              <a:rPr lang="en-US" altLang="zh-CN" sz="2000" b="1" dirty="0" err="1">
                <a:solidFill>
                  <a:srgbClr val="7030A0"/>
                </a:solidFill>
                <a:latin typeface="Courier New" panose="02070309020205020404" pitchFamily="49" charset="0"/>
                <a:cs typeface="Courier New" panose="02070309020205020404" pitchFamily="49" charset="0"/>
              </a:rPr>
              <a:t>const</a:t>
            </a:r>
            <a:r>
              <a:rPr lang="en-US" altLang="zh-CN" sz="2000" b="1" dirty="0">
                <a:solidFill>
                  <a:srgbClr val="7030A0"/>
                </a:solidFill>
                <a:latin typeface="Courier New" panose="02070309020205020404" pitchFamily="49" charset="0"/>
                <a:cs typeface="Courier New" panose="02070309020205020404" pitchFamily="49" charset="0"/>
              </a:rPr>
              <a:t> float pi=3.14f;</a:t>
            </a:r>
          </a:p>
          <a:p>
            <a:pPr>
              <a:defRPr/>
            </a:pPr>
            <a:r>
              <a:rPr lang="en-US" altLang="zh-CN" sz="2000" b="1" dirty="0" smtClean="0">
                <a:solidFill>
                  <a:srgbClr val="7030A0"/>
                </a:solidFill>
                <a:latin typeface="Courier New" panose="02070309020205020404" pitchFamily="49" charset="0"/>
                <a:cs typeface="Courier New" panose="02070309020205020404" pitchFamily="49" charset="0"/>
              </a:rPr>
              <a:t>}</a:t>
            </a:r>
            <a:endParaRPr lang="en-US" altLang="zh-CN" sz="2000" b="1" dirty="0">
              <a:solidFill>
                <a:srgbClr val="7030A0"/>
              </a:solidFill>
              <a:latin typeface="Courier New" panose="02070309020205020404" pitchFamily="49" charset="0"/>
              <a:cs typeface="Courier New" panose="02070309020205020404" pitchFamily="49" charset="0"/>
            </a:endParaRPr>
          </a:p>
        </p:txBody>
      </p:sp>
      <p:sp>
        <p:nvSpPr>
          <p:cNvPr id="74761" name="Text Box 9"/>
          <p:cNvSpPr txBox="1">
            <a:spLocks noChangeArrowheads="1"/>
          </p:cNvSpPr>
          <p:nvPr/>
        </p:nvSpPr>
        <p:spPr bwMode="auto">
          <a:xfrm>
            <a:off x="500063" y="3527425"/>
            <a:ext cx="85645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en-US" altLang="zh-CN" sz="2000" b="1" dirty="0" smtClean="0">
                <a:solidFill>
                  <a:srgbClr val="FF0000"/>
                </a:solidFill>
              </a:rPr>
              <a:t>【</a:t>
            </a:r>
            <a:r>
              <a:rPr lang="zh-CN" altLang="en-US" sz="2000" b="1" dirty="0" smtClean="0">
                <a:solidFill>
                  <a:srgbClr val="FF0000"/>
                </a:solidFill>
              </a:rPr>
              <a:t>例</a:t>
            </a:r>
            <a:r>
              <a:rPr lang="en-US" altLang="zh-CN" sz="2000" b="1" dirty="0">
                <a:solidFill>
                  <a:srgbClr val="FF0000"/>
                </a:solidFill>
              </a:rPr>
              <a:t>5</a:t>
            </a:r>
            <a:r>
              <a:rPr lang="en-US" altLang="zh-CN" sz="2000" b="1" dirty="0" smtClean="0">
                <a:solidFill>
                  <a:srgbClr val="FF0000"/>
                </a:solidFill>
              </a:rPr>
              <a:t>-2】</a:t>
            </a:r>
            <a:r>
              <a:rPr lang="zh-CN" altLang="en-US" sz="2000" b="1" dirty="0"/>
              <a:t>完善</a:t>
            </a:r>
            <a:r>
              <a:rPr lang="en-US" altLang="zh-CN" sz="2000" b="1" dirty="0"/>
              <a:t>Circle</a:t>
            </a:r>
            <a:r>
              <a:rPr lang="zh-CN" altLang="en-US" sz="2000" b="1" dirty="0"/>
              <a:t>类，增加常量成员</a:t>
            </a:r>
            <a:r>
              <a:rPr lang="en-US" altLang="zh-CN" sz="2000" b="1" dirty="0"/>
              <a:t>pi</a:t>
            </a:r>
            <a:r>
              <a:rPr lang="zh-CN" altLang="en-US" sz="2000" b="1" dirty="0"/>
              <a:t>，表示圆周率</a:t>
            </a:r>
            <a:endParaRPr lang="zh-CN" altLang="en-US" sz="2000" dirty="0"/>
          </a:p>
        </p:txBody>
      </p:sp>
      <p:sp>
        <p:nvSpPr>
          <p:cNvPr id="9" name="Text Box 7"/>
          <p:cNvSpPr txBox="1">
            <a:spLocks noChangeArrowheads="1"/>
          </p:cNvSpPr>
          <p:nvPr/>
        </p:nvSpPr>
        <p:spPr bwMode="auto">
          <a:xfrm>
            <a:off x="611188" y="3036888"/>
            <a:ext cx="62642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en-US" altLang="zh-CN" sz="2000" b="1">
                <a:solidFill>
                  <a:srgbClr val="CC6600"/>
                </a:solidFill>
              </a:rPr>
              <a:t>[</a:t>
            </a:r>
            <a:r>
              <a:rPr lang="zh-CN" altLang="en-US" sz="2000" b="1">
                <a:solidFill>
                  <a:srgbClr val="CC6600"/>
                </a:solidFill>
              </a:rPr>
              <a:t>访问修饰符</a:t>
            </a:r>
            <a:r>
              <a:rPr lang="en-US" altLang="zh-CN" sz="2000" b="1">
                <a:solidFill>
                  <a:srgbClr val="CC6600"/>
                </a:solidFill>
              </a:rPr>
              <a:t>] const </a:t>
            </a:r>
            <a:r>
              <a:rPr lang="zh-CN" altLang="en-US" sz="2000" b="1">
                <a:solidFill>
                  <a:srgbClr val="CC6600"/>
                </a:solidFill>
              </a:rPr>
              <a:t>数据类型 常量名</a:t>
            </a:r>
            <a:r>
              <a:rPr lang="en-US" altLang="zh-CN" sz="2000" b="1">
                <a:solidFill>
                  <a:srgbClr val="CC6600"/>
                </a:solidFill>
              </a:rPr>
              <a:t>=</a:t>
            </a:r>
            <a:r>
              <a:rPr lang="zh-CN" altLang="en-US" sz="2000" b="1">
                <a:solidFill>
                  <a:srgbClr val="CC6600"/>
                </a:solidFill>
              </a:rPr>
              <a:t>常量的值</a:t>
            </a:r>
          </a:p>
        </p:txBody>
      </p:sp>
      <p:sp>
        <p:nvSpPr>
          <p:cNvPr id="10" name="Text Box 7"/>
          <p:cNvSpPr txBox="1">
            <a:spLocks noChangeArrowheads="1"/>
          </p:cNvSpPr>
          <p:nvPr/>
        </p:nvSpPr>
        <p:spPr bwMode="auto">
          <a:xfrm>
            <a:off x="611188" y="2636838"/>
            <a:ext cx="331311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ts val="600"/>
              </a:spcBef>
              <a:spcAft>
                <a:spcPct val="25000"/>
              </a:spcAft>
              <a:buFontTx/>
              <a:buNone/>
            </a:pPr>
            <a:r>
              <a:rPr lang="zh-CN" altLang="en-US" sz="2000" b="1">
                <a:solidFill>
                  <a:srgbClr val="6666FF"/>
                </a:solidFill>
              </a:rPr>
              <a:t>声明格式：</a:t>
            </a:r>
            <a:endParaRPr lang="zh-CN" altLang="en-US" sz="2000" b="1">
              <a:solidFill>
                <a:srgbClr val="CC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4759"/>
                                        </p:tgtEl>
                                        <p:attrNameLst>
                                          <p:attrName>style.visibility</p:attrName>
                                        </p:attrNameLst>
                                      </p:cBhvr>
                                      <p:to>
                                        <p:strVal val="visible"/>
                                      </p:to>
                                    </p:set>
                                    <p:anim calcmode="lin" valueType="num">
                                      <p:cBhvr>
                                        <p:cTn id="12" dur="500" fill="hold"/>
                                        <p:tgtEl>
                                          <p:spTgt spid="74759"/>
                                        </p:tgtEl>
                                        <p:attrNameLst>
                                          <p:attrName>ppt_w</p:attrName>
                                        </p:attrNameLst>
                                      </p:cBhvr>
                                      <p:tavLst>
                                        <p:tav tm="0">
                                          <p:val>
                                            <p:fltVal val="0"/>
                                          </p:val>
                                        </p:tav>
                                        <p:tav tm="100000">
                                          <p:val>
                                            <p:strVal val="#ppt_w"/>
                                          </p:val>
                                        </p:tav>
                                      </p:tavLst>
                                    </p:anim>
                                    <p:anim calcmode="lin" valueType="num">
                                      <p:cBhvr>
                                        <p:cTn id="13" dur="500" fill="hold"/>
                                        <p:tgtEl>
                                          <p:spTgt spid="74759"/>
                                        </p:tgtEl>
                                        <p:attrNameLst>
                                          <p:attrName>ppt_h</p:attrName>
                                        </p:attrNameLst>
                                      </p:cBhvr>
                                      <p:tavLst>
                                        <p:tav tm="0">
                                          <p:val>
                                            <p:fltVal val="0"/>
                                          </p:val>
                                        </p:tav>
                                        <p:tav tm="100000">
                                          <p:val>
                                            <p:strVal val="#ppt_h"/>
                                          </p:val>
                                        </p:tav>
                                      </p:tavLst>
                                    </p:anim>
                                    <p:animEffect transition="in" filter="fade">
                                      <p:cBhvr>
                                        <p:cTn id="14" dur="500"/>
                                        <p:tgtEl>
                                          <p:spTgt spid="7475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strVal val="#ppt_w*0.70"/>
                                          </p:val>
                                        </p:tav>
                                        <p:tav tm="100000">
                                          <p:val>
                                            <p:strVal val="#ppt_w"/>
                                          </p:val>
                                        </p:tav>
                                      </p:tavLst>
                                    </p:anim>
                                    <p:anim calcmode="lin" valueType="num">
                                      <p:cBhvr>
                                        <p:cTn id="20" dur="500" fill="hold"/>
                                        <p:tgtEl>
                                          <p:spTgt spid="10"/>
                                        </p:tgtEl>
                                        <p:attrNameLst>
                                          <p:attrName>ppt_h</p:attrName>
                                        </p:attrNameLst>
                                      </p:cBhvr>
                                      <p:tavLst>
                                        <p:tav tm="0">
                                          <p:val>
                                            <p:strVal val="#ppt_h"/>
                                          </p:val>
                                        </p:tav>
                                        <p:tav tm="100000">
                                          <p:val>
                                            <p:strVal val="#ppt_h"/>
                                          </p:val>
                                        </p:tav>
                                      </p:tavLst>
                                    </p:anim>
                                    <p:animEffect transition="in" filter="fade">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lt">
                                    <p:tmAbs val="100"/>
                                  </p:iterate>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74761"/>
                                        </p:tgtEl>
                                        <p:attrNameLst>
                                          <p:attrName>style.visibility</p:attrName>
                                        </p:attrNameLst>
                                      </p:cBhvr>
                                      <p:to>
                                        <p:strVal val="visible"/>
                                      </p:to>
                                    </p:set>
                                    <p:anim calcmode="lin" valueType="num">
                                      <p:cBhvr additive="base">
                                        <p:cTn id="30" dur="500" fill="hold"/>
                                        <p:tgtEl>
                                          <p:spTgt spid="74761"/>
                                        </p:tgtEl>
                                        <p:attrNameLst>
                                          <p:attrName>ppt_x</p:attrName>
                                        </p:attrNameLst>
                                      </p:cBhvr>
                                      <p:tavLst>
                                        <p:tav tm="0">
                                          <p:val>
                                            <p:strVal val="1+#ppt_w/2"/>
                                          </p:val>
                                        </p:tav>
                                        <p:tav tm="100000">
                                          <p:val>
                                            <p:strVal val="#ppt_x"/>
                                          </p:val>
                                        </p:tav>
                                      </p:tavLst>
                                    </p:anim>
                                    <p:anim calcmode="lin" valueType="num">
                                      <p:cBhvr additive="base">
                                        <p:cTn id="31" dur="500" fill="hold"/>
                                        <p:tgtEl>
                                          <p:spTgt spid="7476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1" presetClass="entr" presetSubtype="0" fill="hold" grpId="0" nodeType="clickEffect">
                                  <p:stCondLst>
                                    <p:cond delay="0"/>
                                  </p:stCondLst>
                                  <p:childTnLst>
                                    <p:set>
                                      <p:cBhvr>
                                        <p:cTn id="35" dur="1" fill="hold">
                                          <p:stCondLst>
                                            <p:cond delay="0"/>
                                          </p:stCondLst>
                                        </p:cTn>
                                        <p:tgtEl>
                                          <p:spTgt spid="74760"/>
                                        </p:tgtEl>
                                        <p:attrNameLst>
                                          <p:attrName>style.visibility</p:attrName>
                                        </p:attrNameLst>
                                      </p:cBhvr>
                                      <p:to>
                                        <p:strVal val="visible"/>
                                      </p:to>
                                    </p:set>
                                    <p:anim calcmode="lin" valueType="num">
                                      <p:cBhvr>
                                        <p:cTn id="36" dur="500" fill="hold"/>
                                        <p:tgtEl>
                                          <p:spTgt spid="74760"/>
                                        </p:tgtEl>
                                        <p:attrNameLst>
                                          <p:attrName>ppt_w</p:attrName>
                                        </p:attrNameLst>
                                      </p:cBhvr>
                                      <p:tavLst>
                                        <p:tav tm="0">
                                          <p:val>
                                            <p:fltVal val="0"/>
                                          </p:val>
                                        </p:tav>
                                        <p:tav tm="100000">
                                          <p:val>
                                            <p:strVal val="#ppt_w"/>
                                          </p:val>
                                        </p:tav>
                                      </p:tavLst>
                                    </p:anim>
                                    <p:anim calcmode="lin" valueType="num">
                                      <p:cBhvr>
                                        <p:cTn id="37" dur="500" fill="hold"/>
                                        <p:tgtEl>
                                          <p:spTgt spid="74760"/>
                                        </p:tgtEl>
                                        <p:attrNameLst>
                                          <p:attrName>ppt_h</p:attrName>
                                        </p:attrNameLst>
                                      </p:cBhvr>
                                      <p:tavLst>
                                        <p:tav tm="0">
                                          <p:val>
                                            <p:fltVal val="0"/>
                                          </p:val>
                                        </p:tav>
                                        <p:tav tm="100000">
                                          <p:val>
                                            <p:strVal val="#ppt_h"/>
                                          </p:val>
                                        </p:tav>
                                      </p:tavLst>
                                    </p:anim>
                                    <p:anim calcmode="lin" valueType="num">
                                      <p:cBhvr>
                                        <p:cTn id="38" dur="500" fill="hold"/>
                                        <p:tgtEl>
                                          <p:spTgt spid="74760"/>
                                        </p:tgtEl>
                                        <p:attrNameLst>
                                          <p:attrName>style.rotation</p:attrName>
                                        </p:attrNameLst>
                                      </p:cBhvr>
                                      <p:tavLst>
                                        <p:tav tm="0">
                                          <p:val>
                                            <p:fltVal val="90"/>
                                          </p:val>
                                        </p:tav>
                                        <p:tav tm="100000">
                                          <p:val>
                                            <p:fltVal val="0"/>
                                          </p:val>
                                        </p:tav>
                                      </p:tavLst>
                                    </p:anim>
                                    <p:animEffect transition="in" filter="fade">
                                      <p:cBhvr>
                                        <p:cTn id="39"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9" grpId="0"/>
      <p:bldP spid="74760" grpId="0" animBg="1"/>
      <p:bldP spid="74761" grpId="0"/>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t>5</a:t>
            </a:r>
            <a:r>
              <a:rPr lang="en-US" altLang="zh-CN" dirty="0" smtClean="0"/>
              <a:t>.3 </a:t>
            </a:r>
            <a:r>
              <a:rPr lang="zh-CN" altLang="en-US" dirty="0" smtClean="0"/>
              <a:t>类的成员  </a:t>
            </a:r>
          </a:p>
        </p:txBody>
      </p:sp>
      <p:sp>
        <p:nvSpPr>
          <p:cNvPr id="75779" name="Rectangle 3"/>
          <p:cNvSpPr>
            <a:spLocks noGrp="1" noChangeArrowheads="1"/>
          </p:cNvSpPr>
          <p:nvPr>
            <p:ph type="body" idx="1"/>
          </p:nvPr>
        </p:nvSpPr>
        <p:spPr>
          <a:xfrm>
            <a:off x="468313" y="1268413"/>
            <a:ext cx="2808287" cy="431800"/>
          </a:xfrm>
        </p:spPr>
        <p:txBody>
          <a:bodyPr/>
          <a:lstStyle/>
          <a:p>
            <a:pPr eaLnBrk="1" hangingPunct="1">
              <a:lnSpc>
                <a:spcPct val="80000"/>
              </a:lnSpc>
            </a:pPr>
            <a:r>
              <a:rPr lang="en-US" altLang="zh-CN" dirty="0">
                <a:ea typeface="宋体" pitchFamily="2" charset="-122"/>
              </a:rPr>
              <a:t>5</a:t>
            </a:r>
            <a:r>
              <a:rPr lang="en-US" altLang="zh-CN" dirty="0" smtClean="0">
                <a:ea typeface="宋体" pitchFamily="2" charset="-122"/>
              </a:rPr>
              <a:t>.3.2 </a:t>
            </a:r>
            <a:r>
              <a:rPr lang="zh-CN" altLang="en-US" dirty="0" smtClean="0">
                <a:ea typeface="宋体" pitchFamily="2" charset="-122"/>
              </a:rPr>
              <a:t>字段 </a:t>
            </a:r>
          </a:p>
        </p:txBody>
      </p:sp>
      <p:sp>
        <p:nvSpPr>
          <p:cNvPr id="75780" name="Text Box 4"/>
          <p:cNvSpPr txBox="1">
            <a:spLocks noChangeArrowheads="1"/>
          </p:cNvSpPr>
          <p:nvPr/>
        </p:nvSpPr>
        <p:spPr bwMode="auto">
          <a:xfrm>
            <a:off x="611188" y="1773238"/>
            <a:ext cx="82089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0"/>
              </a:spcBef>
              <a:buFontTx/>
              <a:buNone/>
            </a:pPr>
            <a:r>
              <a:rPr lang="zh-CN" altLang="en-US" sz="2000">
                <a:solidFill>
                  <a:schemeClr val="tx2"/>
                </a:solidFill>
              </a:rPr>
              <a:t>字段是在类范围内声明的变量，用于保存类或对象的状态数据。</a:t>
            </a:r>
          </a:p>
        </p:txBody>
      </p:sp>
      <p:sp>
        <p:nvSpPr>
          <p:cNvPr id="75783" name="Text Box 7"/>
          <p:cNvSpPr txBox="1">
            <a:spLocks noChangeArrowheads="1"/>
          </p:cNvSpPr>
          <p:nvPr/>
        </p:nvSpPr>
        <p:spPr bwMode="auto">
          <a:xfrm>
            <a:off x="611188" y="3011488"/>
            <a:ext cx="8353425"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ct val="50000"/>
              </a:spcBef>
              <a:buFontTx/>
              <a:buNone/>
            </a:pPr>
            <a:r>
              <a:rPr lang="zh-CN" altLang="en-US" sz="2000">
                <a:solidFill>
                  <a:schemeClr val="tx2"/>
                </a:solidFill>
              </a:rPr>
              <a:t>声明字段时可以使用赋值运算符为字段指定一个初始值，字段的初始化恰好在调用对象实例的构造函数之前。如果构造函数为字段分配了值，则该值将覆盖字段声明期间给出的任何值。</a:t>
            </a:r>
          </a:p>
          <a:p>
            <a:pPr eaLnBrk="1" hangingPunct="1">
              <a:spcBef>
                <a:spcPct val="50000"/>
              </a:spcBef>
              <a:buFontTx/>
              <a:buNone/>
            </a:pPr>
            <a:r>
              <a:rPr lang="zh-CN" altLang="en-US" sz="2000">
                <a:solidFill>
                  <a:schemeClr val="tx2"/>
                </a:solidFill>
              </a:rPr>
              <a:t>可以使用</a:t>
            </a:r>
            <a:r>
              <a:rPr lang="en-US" altLang="zh-CN" sz="2000">
                <a:solidFill>
                  <a:srgbClr val="7030A0"/>
                </a:solidFill>
              </a:rPr>
              <a:t>readonly</a:t>
            </a:r>
            <a:r>
              <a:rPr lang="zh-CN" altLang="en-US" sz="2000">
                <a:solidFill>
                  <a:schemeClr val="tx2"/>
                </a:solidFill>
              </a:rPr>
              <a:t>关键字声明只读字段，其值可以在定义时设定，也可以在构造函数中进行设定，但不能在其他地方给只读字段赋值。只读字段类似于常量，但比常量灵活得多 。</a:t>
            </a:r>
          </a:p>
        </p:txBody>
      </p:sp>
      <p:pic>
        <p:nvPicPr>
          <p:cNvPr id="75785" name="Picture 9"/>
          <p:cNvPicPr>
            <a:picLocks noChangeAspect="1" noChangeArrowheads="1"/>
          </p:cNvPicPr>
          <p:nvPr/>
        </p:nvPicPr>
        <p:blipFill>
          <a:blip r:embed="rId2">
            <a:extLst>
              <a:ext uri="{28A0092B-C50C-407E-A947-70E740481C1C}">
                <a14:useLocalDpi xmlns:a14="http://schemas.microsoft.com/office/drawing/2010/main" val="0"/>
              </a:ext>
            </a:extLst>
          </a:blip>
          <a:srcRect t="9192"/>
          <a:stretch>
            <a:fillRect/>
          </a:stretch>
        </p:blipFill>
        <p:spPr bwMode="auto">
          <a:xfrm>
            <a:off x="1595438" y="5229225"/>
            <a:ext cx="6145212" cy="142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p:cNvSpPr txBox="1">
            <a:spLocks noChangeArrowheads="1"/>
          </p:cNvSpPr>
          <p:nvPr/>
        </p:nvSpPr>
        <p:spPr bwMode="auto">
          <a:xfrm>
            <a:off x="611188" y="2211388"/>
            <a:ext cx="6913562"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Font typeface="Wingdings" pitchFamily="2" charset="2"/>
              <a:buChar char="§"/>
              <a:defRPr sz="2800">
                <a:solidFill>
                  <a:schemeClr val="tx1"/>
                </a:solidFill>
                <a:latin typeface="Arial" charset="0"/>
              </a:defRPr>
            </a:lvl1pPr>
            <a:lvl2pPr marL="742950" indent="-285750" eaLnBrk="0" hangingPunct="0">
              <a:spcBef>
                <a:spcPct val="20000"/>
              </a:spcBef>
              <a:buSzPct val="50000"/>
              <a:buFont typeface="Wingdings 2" pitchFamily="18" charset="2"/>
              <a:buChar char=""/>
              <a:defRPr sz="2400">
                <a:solidFill>
                  <a:schemeClr val="tx1"/>
                </a:solidFill>
                <a:latin typeface="Arial" charset="0"/>
              </a:defRPr>
            </a:lvl2pPr>
            <a:lvl3pPr marL="1143000" indent="-228600" eaLnBrk="0" hangingPunct="0">
              <a:spcBef>
                <a:spcPct val="20000"/>
              </a:spcBef>
              <a:buFont typeface="Wingdings" pitchFamily="2" charset="2"/>
              <a:buChar char="§"/>
              <a:defRPr sz="2000">
                <a:solidFill>
                  <a:schemeClr val="tx1"/>
                </a:solidFill>
                <a:latin typeface="Arial" charset="0"/>
              </a:defRPr>
            </a:lvl3pPr>
            <a:lvl4pPr marL="1600200" indent="-228600" eaLnBrk="0" hangingPunct="0">
              <a:spcBef>
                <a:spcPct val="20000"/>
              </a:spcBef>
              <a:buSzPct val="60000"/>
              <a:buFont typeface="Wingdings 2" pitchFamily="18" charset="2"/>
              <a:buChar char=""/>
              <a:defRPr>
                <a:solidFill>
                  <a:schemeClr val="tx1"/>
                </a:solidFill>
                <a:latin typeface="Arial" charset="0"/>
              </a:defRPr>
            </a:lvl4pPr>
            <a:lvl5pPr marL="2057400" indent="-228600" eaLnBrk="0" hangingPunct="0">
              <a:spcBef>
                <a:spcPct val="20000"/>
              </a:spcBef>
              <a:buFont typeface="Wingdings" pitchFamily="2" charset="2"/>
              <a:buChar char="§"/>
              <a:defRPr sz="1600">
                <a:solidFill>
                  <a:schemeClr val="tx1"/>
                </a:solidFill>
                <a:latin typeface="Arial" charset="0"/>
              </a:defRPr>
            </a:lvl5pPr>
            <a:lvl6pPr marL="2514600" indent="-228600" eaLnBrk="0" fontAlgn="base" hangingPunct="0">
              <a:spcBef>
                <a:spcPct val="20000"/>
              </a:spcBef>
              <a:spcAft>
                <a:spcPct val="0"/>
              </a:spcAft>
              <a:buFont typeface="Wingdings" pitchFamily="2" charset="2"/>
              <a:buChar char="§"/>
              <a:defRPr sz="1600">
                <a:solidFill>
                  <a:schemeClr val="tx1"/>
                </a:solidFill>
                <a:latin typeface="Arial" charset="0"/>
              </a:defRPr>
            </a:lvl6pPr>
            <a:lvl7pPr marL="2971800" indent="-228600" eaLnBrk="0" fontAlgn="base" hangingPunct="0">
              <a:spcBef>
                <a:spcPct val="20000"/>
              </a:spcBef>
              <a:spcAft>
                <a:spcPct val="0"/>
              </a:spcAft>
              <a:buFont typeface="Wingdings" pitchFamily="2" charset="2"/>
              <a:buChar char="§"/>
              <a:defRPr sz="1600">
                <a:solidFill>
                  <a:schemeClr val="tx1"/>
                </a:solidFill>
                <a:latin typeface="Arial" charset="0"/>
              </a:defRPr>
            </a:lvl7pPr>
            <a:lvl8pPr marL="3429000" indent="-228600" eaLnBrk="0" fontAlgn="base" hangingPunct="0">
              <a:spcBef>
                <a:spcPct val="20000"/>
              </a:spcBef>
              <a:spcAft>
                <a:spcPct val="0"/>
              </a:spcAft>
              <a:buFont typeface="Wingdings" pitchFamily="2" charset="2"/>
              <a:buChar char="§"/>
              <a:defRPr sz="1600">
                <a:solidFill>
                  <a:schemeClr val="tx1"/>
                </a:solidFill>
                <a:latin typeface="Arial" charset="0"/>
              </a:defRPr>
            </a:lvl8pPr>
            <a:lvl9pPr marL="3886200" indent="-228600" eaLnBrk="0" fontAlgn="base" hangingPunct="0">
              <a:spcBef>
                <a:spcPct val="20000"/>
              </a:spcBef>
              <a:spcAft>
                <a:spcPct val="0"/>
              </a:spcAft>
              <a:buFont typeface="Wingdings" pitchFamily="2" charset="2"/>
              <a:buChar char="§"/>
              <a:defRPr sz="1600">
                <a:solidFill>
                  <a:schemeClr val="tx1"/>
                </a:solidFill>
                <a:latin typeface="Arial" charset="0"/>
              </a:defRPr>
            </a:lvl9pPr>
          </a:lstStyle>
          <a:p>
            <a:pPr eaLnBrk="1" hangingPunct="1">
              <a:spcBef>
                <a:spcPts val="600"/>
              </a:spcBef>
              <a:spcAft>
                <a:spcPct val="25000"/>
              </a:spcAft>
              <a:buFontTx/>
              <a:buNone/>
            </a:pPr>
            <a:r>
              <a:rPr lang="zh-CN" altLang="en-US" sz="2000" b="1">
                <a:solidFill>
                  <a:srgbClr val="6666FF"/>
                </a:solidFill>
              </a:rPr>
              <a:t>声明格式：</a:t>
            </a:r>
          </a:p>
          <a:p>
            <a:pPr eaLnBrk="1" hangingPunct="1">
              <a:spcBef>
                <a:spcPct val="0"/>
              </a:spcBef>
              <a:buFontTx/>
              <a:buNone/>
            </a:pPr>
            <a:r>
              <a:rPr lang="en-US" altLang="zh-CN" sz="2000" b="1">
                <a:solidFill>
                  <a:srgbClr val="CC6600"/>
                </a:solidFill>
              </a:rPr>
              <a:t>[</a:t>
            </a:r>
            <a:r>
              <a:rPr lang="zh-CN" altLang="en-US" sz="2000" b="1">
                <a:solidFill>
                  <a:srgbClr val="CC6600"/>
                </a:solidFill>
              </a:rPr>
              <a:t>访问修饰符</a:t>
            </a:r>
            <a:r>
              <a:rPr lang="en-US" altLang="zh-CN" sz="2000" b="1">
                <a:solidFill>
                  <a:srgbClr val="CC6600"/>
                </a:solidFill>
              </a:rPr>
              <a:t>] </a:t>
            </a:r>
            <a:r>
              <a:rPr lang="zh-CN" altLang="en-US" sz="2000" b="1">
                <a:solidFill>
                  <a:srgbClr val="CC6600"/>
                </a:solidFill>
              </a:rPr>
              <a:t>数据类型  字段名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barn(inVertical)">
                                      <p:cBhvr>
                                        <p:cTn id="12" dur="500"/>
                                        <p:tgtEl>
                                          <p:spTgt spid="757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5783">
                                            <p:txEl>
                                              <p:pRg st="0" end="0"/>
                                            </p:txEl>
                                          </p:spTgt>
                                        </p:tgtEl>
                                        <p:attrNameLst>
                                          <p:attrName>style.visibility</p:attrName>
                                        </p:attrNameLst>
                                      </p:cBhvr>
                                      <p:to>
                                        <p:strVal val="visible"/>
                                      </p:to>
                                    </p:set>
                                    <p:anim calcmode="lin" valueType="num">
                                      <p:cBhvr>
                                        <p:cTn id="22" dur="500" fill="hold"/>
                                        <p:tgtEl>
                                          <p:spTgt spid="7578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7578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75783">
                                            <p:txEl>
                                              <p:pRg st="1" end="1"/>
                                            </p:txEl>
                                          </p:spTgt>
                                        </p:tgtEl>
                                        <p:attrNameLst>
                                          <p:attrName>style.visibility</p:attrName>
                                        </p:attrNameLst>
                                      </p:cBhvr>
                                      <p:to>
                                        <p:strVal val="visible"/>
                                      </p:to>
                                    </p:set>
                                    <p:anim calcmode="lin" valueType="num">
                                      <p:cBhvr>
                                        <p:cTn id="28" dur="500" fill="hold"/>
                                        <p:tgtEl>
                                          <p:spTgt spid="75783">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7578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0" presetClass="entr" presetSubtype="0" fill="hold" nodeType="clickEffect">
                                  <p:stCondLst>
                                    <p:cond delay="0"/>
                                  </p:stCondLst>
                                  <p:childTnLst>
                                    <p:set>
                                      <p:cBhvr>
                                        <p:cTn id="33" dur="1" fill="hold">
                                          <p:stCondLst>
                                            <p:cond delay="0"/>
                                          </p:stCondLst>
                                        </p:cTn>
                                        <p:tgtEl>
                                          <p:spTgt spid="75785"/>
                                        </p:tgtEl>
                                        <p:attrNameLst>
                                          <p:attrName>style.visibility</p:attrName>
                                        </p:attrNameLst>
                                      </p:cBhvr>
                                      <p:to>
                                        <p:strVal val="visible"/>
                                      </p:to>
                                    </p:set>
                                    <p:animEffect transition="in" filter="fade">
                                      <p:cBhvr>
                                        <p:cTn id="34" dur="800" decel="100000"/>
                                        <p:tgtEl>
                                          <p:spTgt spid="75785"/>
                                        </p:tgtEl>
                                      </p:cBhvr>
                                    </p:animEffect>
                                    <p:anim calcmode="lin" valueType="num">
                                      <p:cBhvr>
                                        <p:cTn id="35" dur="800" decel="100000" fill="hold"/>
                                        <p:tgtEl>
                                          <p:spTgt spid="75785"/>
                                        </p:tgtEl>
                                        <p:attrNameLst>
                                          <p:attrName>style.rotation</p:attrName>
                                        </p:attrNameLst>
                                      </p:cBhvr>
                                      <p:tavLst>
                                        <p:tav tm="0">
                                          <p:val>
                                            <p:fltVal val="-90"/>
                                          </p:val>
                                        </p:tav>
                                        <p:tav tm="100000">
                                          <p:val>
                                            <p:fltVal val="0"/>
                                          </p:val>
                                        </p:tav>
                                      </p:tavLst>
                                    </p:anim>
                                    <p:anim calcmode="lin" valueType="num">
                                      <p:cBhvr>
                                        <p:cTn id="36" dur="800" decel="100000" fill="hold"/>
                                        <p:tgtEl>
                                          <p:spTgt spid="75785"/>
                                        </p:tgtEl>
                                        <p:attrNameLst>
                                          <p:attrName>ppt_x</p:attrName>
                                        </p:attrNameLst>
                                      </p:cBhvr>
                                      <p:tavLst>
                                        <p:tav tm="0">
                                          <p:val>
                                            <p:strVal val="#ppt_x+0.4"/>
                                          </p:val>
                                        </p:tav>
                                        <p:tav tm="100000">
                                          <p:val>
                                            <p:strVal val="#ppt_x-0.05"/>
                                          </p:val>
                                        </p:tav>
                                      </p:tavLst>
                                    </p:anim>
                                    <p:anim calcmode="lin" valueType="num">
                                      <p:cBhvr>
                                        <p:cTn id="37" dur="800" decel="100000" fill="hold"/>
                                        <p:tgtEl>
                                          <p:spTgt spid="75785"/>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75785"/>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7578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P spid="75780" grpId="0"/>
      <p:bldP spid="75783" grpId="0" build="p"/>
      <p:bldP spid="9" grpId="0"/>
    </p:bldLst>
  </p:timing>
</p:sld>
</file>

<file path=ppt/theme/theme1.xml><?xml version="1.0" encoding="utf-8"?>
<a:theme xmlns:a="http://schemas.openxmlformats.org/drawingml/2006/main" name="ms01_1">
  <a:themeElements>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fontScheme name="ms01_1">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s01_1 1">
        <a:dk1>
          <a:srgbClr val="1D528D"/>
        </a:dk1>
        <a:lt1>
          <a:srgbClr val="FFFFFF"/>
        </a:lt1>
        <a:dk2>
          <a:srgbClr val="000000"/>
        </a:dk2>
        <a:lt2>
          <a:srgbClr val="B2B2B2"/>
        </a:lt2>
        <a:accent1>
          <a:srgbClr val="2D6BC7"/>
        </a:accent1>
        <a:accent2>
          <a:srgbClr val="FF9900"/>
        </a:accent2>
        <a:accent3>
          <a:srgbClr val="FFFFFF"/>
        </a:accent3>
        <a:accent4>
          <a:srgbClr val="174578"/>
        </a:accent4>
        <a:accent5>
          <a:srgbClr val="ADBAE0"/>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ms01_1 2">
        <a:dk1>
          <a:srgbClr val="808080"/>
        </a:dk1>
        <a:lt1>
          <a:srgbClr val="FFFFFF"/>
        </a:lt1>
        <a:dk2>
          <a:srgbClr val="000000"/>
        </a:dk2>
        <a:lt2>
          <a:srgbClr val="B2B2B2"/>
        </a:lt2>
        <a:accent1>
          <a:srgbClr val="058089"/>
        </a:accent1>
        <a:accent2>
          <a:srgbClr val="66BE0E"/>
        </a:accent2>
        <a:accent3>
          <a:srgbClr val="FFFFFF"/>
        </a:accent3>
        <a:accent4>
          <a:srgbClr val="6C6C6C"/>
        </a:accent4>
        <a:accent5>
          <a:srgbClr val="AAC0C4"/>
        </a:accent5>
        <a:accent6>
          <a:srgbClr val="5CAC0C"/>
        </a:accent6>
        <a:hlink>
          <a:srgbClr val="2CA9D0"/>
        </a:hlink>
        <a:folHlink>
          <a:srgbClr val="4841D9"/>
        </a:folHlink>
      </a:clrScheme>
      <a:clrMap bg1="lt1" tx1="dk1" bg2="lt2" tx2="dk2" accent1="accent1" accent2="accent2" accent3="accent3" accent4="accent4" accent5="accent5" accent6="accent6" hlink="hlink" folHlink="folHlink"/>
    </a:extraClrScheme>
    <a:extraClrScheme>
      <a:clrScheme name="ms01_1 3">
        <a:dk1>
          <a:srgbClr val="1D528D"/>
        </a:dk1>
        <a:lt1>
          <a:srgbClr val="FFFFFF"/>
        </a:lt1>
        <a:dk2>
          <a:srgbClr val="000000"/>
        </a:dk2>
        <a:lt2>
          <a:srgbClr val="CACACA"/>
        </a:lt2>
        <a:accent1>
          <a:srgbClr val="0099CC"/>
        </a:accent1>
        <a:accent2>
          <a:srgbClr val="8BC84E"/>
        </a:accent2>
        <a:accent3>
          <a:srgbClr val="FFFFFF"/>
        </a:accent3>
        <a:accent4>
          <a:srgbClr val="174578"/>
        </a:accent4>
        <a:accent5>
          <a:srgbClr val="AACAE2"/>
        </a:accent5>
        <a:accent6>
          <a:srgbClr val="7DB546"/>
        </a:accent6>
        <a:hlink>
          <a:srgbClr val="6E81E0"/>
        </a:hlink>
        <a:folHlink>
          <a:srgbClr val="0099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01136802</Template>
  <TotalTime>1597</TotalTime>
  <Words>3563</Words>
  <Application>Microsoft Office PowerPoint</Application>
  <PresentationFormat>全屏显示(4:3)</PresentationFormat>
  <Paragraphs>275</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ms01_1</vt:lpstr>
      <vt:lpstr>Image</vt:lpstr>
      <vt:lpstr>C#程序设计教程</vt:lpstr>
      <vt:lpstr>目录</vt:lpstr>
      <vt:lpstr>5.1 面向对象的概念 </vt:lpstr>
      <vt:lpstr>5.1 面向对象的概念 </vt:lpstr>
      <vt:lpstr>5.1 面向对象的概念 </vt:lpstr>
      <vt:lpstr>5.2 类的声明 </vt:lpstr>
      <vt:lpstr>5.3 类的成员  </vt:lpstr>
      <vt:lpstr>5.3 类的成员  </vt:lpstr>
      <vt:lpstr>5.3 类的成员  </vt:lpstr>
      <vt:lpstr>5.3 类的成员  </vt:lpstr>
      <vt:lpstr>5.3 类的成员  </vt:lpstr>
      <vt:lpstr>5.3 类的成员  </vt:lpstr>
      <vt:lpstr>5.3 类的成员  </vt:lpstr>
      <vt:lpstr>5.3 类的成员  </vt:lpstr>
      <vt:lpstr>5.3 类的成员  </vt:lpstr>
      <vt:lpstr>5.3 类的成员  </vt:lpstr>
      <vt:lpstr>5.3 类的成员  </vt:lpstr>
      <vt:lpstr>5.3 类的成员  </vt:lpstr>
      <vt:lpstr>5.3 类的成员  </vt:lpstr>
      <vt:lpstr>5.3 类的成员  </vt:lpstr>
      <vt:lpstr>5.3 类的成员  </vt:lpstr>
      <vt:lpstr>5.4 静态类与静态成员 </vt:lpstr>
      <vt:lpstr>5.5 对象的创建和存储 </vt:lpstr>
      <vt:lpstr>5.6 VS 2010中的OOP工具</vt:lpstr>
      <vt:lpstr>5.6 VS 2010中的OOP工具</vt:lpstr>
      <vt:lpstr>5.6 VS 2010中的OOP工具</vt:lpstr>
      <vt:lpstr>5.6 VS 2010中的OOP工具</vt:lpstr>
      <vt:lpstr>5.6 VS 2010中的OOP工具</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C#程序设计教程</dc:title>
  <dc:creator>HOME</dc:creator>
  <cp:lastModifiedBy>jszx</cp:lastModifiedBy>
  <cp:revision>87</cp:revision>
  <dcterms:created xsi:type="dcterms:W3CDTF">2013-08-30T08:54:01Z</dcterms:created>
  <dcterms:modified xsi:type="dcterms:W3CDTF">2017-05-09T07:53:04Z</dcterms:modified>
</cp:coreProperties>
</file>