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5"/>
  </p:notesMasterIdLst>
  <p:sldIdLst>
    <p:sldId id="256" r:id="rId2"/>
    <p:sldId id="257" r:id="rId3"/>
    <p:sldId id="269" r:id="rId4"/>
    <p:sldId id="266" r:id="rId5"/>
    <p:sldId id="267" r:id="rId6"/>
    <p:sldId id="270" r:id="rId7"/>
    <p:sldId id="259" r:id="rId8"/>
    <p:sldId id="268" r:id="rId9"/>
    <p:sldId id="261" r:id="rId10"/>
    <p:sldId id="262" r:id="rId11"/>
    <p:sldId id="272" r:id="rId12"/>
    <p:sldId id="263" r:id="rId13"/>
    <p:sldId id="264" r:id="rId1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000000"/>
    <a:srgbClr val="2456A0"/>
    <a:srgbClr val="13365D"/>
    <a:srgbClr val="FF7C80"/>
    <a:srgbClr val="6666FF"/>
    <a:srgbClr val="FF33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2" autoAdjust="0"/>
    <p:restoredTop sz="94073" autoAdjust="0"/>
  </p:normalViewPr>
  <p:slideViewPr>
    <p:cSldViewPr>
      <p:cViewPr>
        <p:scale>
          <a:sx n="60" d="100"/>
          <a:sy n="60" d="100"/>
        </p:scale>
        <p:origin x="-1740" y="-6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30DF31-25F7-44A6-8FFE-03DDA6A6EE31}" type="datetimeFigureOut">
              <a:rPr lang="zh-CN" altLang="en-US" smtClean="0"/>
              <a:t>2017/5/9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C466A5-0265-474E-A080-0D384100E075}" type="slidenum">
              <a:rPr lang="zh-CN" altLang="en-US" smtClean="0"/>
              <a:t>‹#›</a:t>
            </a:fld>
            <a:endParaRPr lang="zh-CN" altLang="en-US"/>
          </a:p>
        </p:txBody>
      </p:sp>
    </p:spTree>
    <p:extLst>
      <p:ext uri="{BB962C8B-B14F-4D97-AF65-F5344CB8AC3E}">
        <p14:creationId xmlns:p14="http://schemas.microsoft.com/office/powerpoint/2010/main" val="2376854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C466A5-0265-474E-A080-0D384100E075}" type="slidenum">
              <a:rPr lang="zh-CN" altLang="en-US" smtClean="0"/>
              <a:t>6</a:t>
            </a:fld>
            <a:endParaRPr lang="zh-CN" altLang="en-US"/>
          </a:p>
        </p:txBody>
      </p:sp>
    </p:spTree>
    <p:extLst>
      <p:ext uri="{BB962C8B-B14F-4D97-AF65-F5344CB8AC3E}">
        <p14:creationId xmlns:p14="http://schemas.microsoft.com/office/powerpoint/2010/main" val="26763823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1600200" y="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 name="Rectangle 8"/>
          <p:cNvSpPr>
            <a:spLocks noChangeArrowheads="1"/>
          </p:cNvSpPr>
          <p:nvPr/>
        </p:nvSpPr>
        <p:spPr bwMode="ltGray">
          <a:xfrm>
            <a:off x="5895975" y="0"/>
            <a:ext cx="3248025" cy="27813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nvGrpSpPr>
          <p:cNvPr id="6" name="Group 9"/>
          <p:cNvGrpSpPr>
            <a:grpSpLocks/>
          </p:cNvGrpSpPr>
          <p:nvPr/>
        </p:nvGrpSpPr>
        <p:grpSpPr bwMode="auto">
          <a:xfrm>
            <a:off x="19050" y="2330450"/>
            <a:ext cx="9115425" cy="358775"/>
            <a:chOff x="3827" y="1468"/>
            <a:chExt cx="1927" cy="226"/>
          </a:xfrm>
        </p:grpSpPr>
        <p:sp>
          <p:nvSpPr>
            <p:cNvPr id="7" name="Line 10"/>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11"/>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2"/>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3"/>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876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5"/>
          <p:cNvSpPr>
            <a:spLocks noChangeArrowheads="1"/>
          </p:cNvSpPr>
          <p:nvPr/>
        </p:nvSpPr>
        <p:spPr bwMode="black">
          <a:xfrm>
            <a:off x="0" y="2787650"/>
            <a:ext cx="9144000" cy="71438"/>
          </a:xfrm>
          <a:prstGeom prst="rect">
            <a:avLst/>
          </a:prstGeom>
          <a:solidFill>
            <a:schemeClr val="tx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3" name="Rectangle 16"/>
          <p:cNvSpPr>
            <a:spLocks noChangeArrowheads="1"/>
          </p:cNvSpPr>
          <p:nvPr/>
        </p:nvSpPr>
        <p:spPr bwMode="gray">
          <a:xfrm>
            <a:off x="2895600" y="2819400"/>
            <a:ext cx="6248400" cy="6858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1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0"/>
            <a:ext cx="301148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subTitle" idx="1"/>
          </p:nvPr>
        </p:nvSpPr>
        <p:spPr bwMode="grayWhite">
          <a:xfrm>
            <a:off x="2895600" y="4038600"/>
            <a:ext cx="6019800" cy="457200"/>
          </a:xfrm>
          <a:solidFill>
            <a:schemeClr val="tx1"/>
          </a:solidFill>
        </p:spPr>
        <p:txBody>
          <a:bodyPr/>
          <a:lstStyle>
            <a:lvl1pPr marL="0" indent="0">
              <a:buFont typeface="Wingdings" pitchFamily="2" charset="2"/>
              <a:buNone/>
              <a:defRPr sz="2400">
                <a:solidFill>
                  <a:schemeClr val="accent1"/>
                </a:solidFill>
              </a:defRPr>
            </a:lvl1pPr>
          </a:lstStyle>
          <a:p>
            <a:pPr lvl="0"/>
            <a:r>
              <a:rPr lang="zh-CN" altLang="en-US" noProof="0" smtClean="0"/>
              <a:t>单击此处编辑母版副标题样式</a:t>
            </a:r>
          </a:p>
        </p:txBody>
      </p:sp>
      <p:sp>
        <p:nvSpPr>
          <p:cNvPr id="12305" name="Rectangle 17"/>
          <p:cNvSpPr>
            <a:spLocks noGrp="1" noChangeArrowheads="1"/>
          </p:cNvSpPr>
          <p:nvPr>
            <p:ph type="ctrTitle"/>
          </p:nvPr>
        </p:nvSpPr>
        <p:spPr bwMode="ltGray">
          <a:xfrm>
            <a:off x="3124200" y="2819400"/>
            <a:ext cx="5791200" cy="685800"/>
          </a:xfr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a:lvl1pPr>
          </a:lstStyle>
          <a:p>
            <a:pPr lvl="0"/>
            <a:r>
              <a:rPr lang="zh-CN" altLang="en-US" noProof="0" smtClean="0"/>
              <a:t>单击此处编辑母版标题样式</a:t>
            </a:r>
          </a:p>
        </p:txBody>
      </p:sp>
      <p:sp>
        <p:nvSpPr>
          <p:cNvPr id="15" name="Rectangle 4"/>
          <p:cNvSpPr>
            <a:spLocks noGrp="1" noChangeArrowheads="1"/>
          </p:cNvSpPr>
          <p:nvPr>
            <p:ph type="dt" sz="half" idx="10"/>
          </p:nvPr>
        </p:nvSpPr>
        <p:spPr>
          <a:xfrm>
            <a:off x="457200" y="6400800"/>
            <a:ext cx="2133600" cy="320675"/>
          </a:xfrm>
        </p:spPr>
        <p:txBody>
          <a:bodyPr/>
          <a:lstStyle>
            <a:lvl1pPr>
              <a:defRPr>
                <a:solidFill>
                  <a:schemeClr val="tx2"/>
                </a:solidFill>
              </a:defRPr>
            </a:lvl1pPr>
          </a:lstStyle>
          <a:p>
            <a:pPr>
              <a:defRPr/>
            </a:pPr>
            <a:endParaRPr lang="en-US" altLang="zh-CN"/>
          </a:p>
        </p:txBody>
      </p:sp>
      <p:sp>
        <p:nvSpPr>
          <p:cNvPr id="16" name="Rectangle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en-US" altLang="zh-CN"/>
          </a:p>
        </p:txBody>
      </p:sp>
      <p:sp>
        <p:nvSpPr>
          <p:cNvPr id="17" name="Rectangle 6"/>
          <p:cNvSpPr>
            <a:spLocks noGrp="1" noChangeArrowheads="1"/>
          </p:cNvSpPr>
          <p:nvPr>
            <p:ph type="sldNum" sz="quarter" idx="12"/>
          </p:nvPr>
        </p:nvSpPr>
        <p:spPr>
          <a:xfrm>
            <a:off x="6553200" y="6400800"/>
            <a:ext cx="2133600" cy="320675"/>
          </a:xfrm>
        </p:spPr>
        <p:txBody>
          <a:bodyPr/>
          <a:lstStyle>
            <a:lvl1pPr>
              <a:defRPr>
                <a:solidFill>
                  <a:schemeClr val="tx2"/>
                </a:solidFill>
              </a:defRPr>
            </a:lvl1pPr>
          </a:lstStyle>
          <a:p>
            <a:pPr>
              <a:defRPr/>
            </a:pPr>
            <a:fld id="{AB857998-4270-4012-A050-3933F1CE4C32}" type="slidenum">
              <a:rPr lang="en-US" altLang="zh-CN"/>
              <a:pPr>
                <a:defRPr/>
              </a:pPr>
              <a:t>‹#›</a:t>
            </a:fld>
            <a:endParaRPr lang="en-US" altLang="zh-CN"/>
          </a:p>
        </p:txBody>
      </p:sp>
    </p:spTree>
    <p:extLst>
      <p:ext uri="{BB962C8B-B14F-4D97-AF65-F5344CB8AC3E}">
        <p14:creationId xmlns:p14="http://schemas.microsoft.com/office/powerpoint/2010/main" val="297092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3512A844-365A-4E1B-9C42-B7F188A3BDD0}" type="slidenum">
              <a:rPr lang="en-US" altLang="zh-CN"/>
              <a:pPr>
                <a:defRPr/>
              </a:pPr>
              <a:t>‹#›</a:t>
            </a:fld>
            <a:endParaRPr lang="en-US" altLang="zh-CN"/>
          </a:p>
        </p:txBody>
      </p:sp>
    </p:spTree>
    <p:extLst>
      <p:ext uri="{BB962C8B-B14F-4D97-AF65-F5344CB8AC3E}">
        <p14:creationId xmlns:p14="http://schemas.microsoft.com/office/powerpoint/2010/main" val="139166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103188"/>
            <a:ext cx="2057400" cy="6191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03188"/>
            <a:ext cx="6019800" cy="6191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54AF834C-049A-403A-B2F4-25E06A9B19BC}" type="slidenum">
              <a:rPr lang="en-US" altLang="zh-CN"/>
              <a:pPr>
                <a:defRPr/>
              </a:pPr>
              <a:t>‹#›</a:t>
            </a:fld>
            <a:endParaRPr lang="en-US" altLang="zh-CN"/>
          </a:p>
        </p:txBody>
      </p:sp>
    </p:spTree>
    <p:extLst>
      <p:ext uri="{BB962C8B-B14F-4D97-AF65-F5344CB8AC3E}">
        <p14:creationId xmlns:p14="http://schemas.microsoft.com/office/powerpoint/2010/main" val="297754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45DF7DB6-06C0-478B-97CA-FDA87773C1D4}" type="slidenum">
              <a:rPr lang="en-US" altLang="zh-CN"/>
              <a:pPr>
                <a:defRPr/>
              </a:pPr>
              <a:t>‹#›</a:t>
            </a:fld>
            <a:endParaRPr lang="en-US" altLang="zh-CN"/>
          </a:p>
        </p:txBody>
      </p:sp>
    </p:spTree>
    <p:extLst>
      <p:ext uri="{BB962C8B-B14F-4D97-AF65-F5344CB8AC3E}">
        <p14:creationId xmlns:p14="http://schemas.microsoft.com/office/powerpoint/2010/main" val="334667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2DF75237-D076-4176-AD42-2D31BD2D4D27}" type="slidenum">
              <a:rPr lang="en-US" altLang="zh-CN"/>
              <a:pPr>
                <a:defRPr/>
              </a:pPr>
              <a:t>‹#›</a:t>
            </a:fld>
            <a:endParaRPr lang="en-US" altLang="zh-CN"/>
          </a:p>
        </p:txBody>
      </p:sp>
    </p:spTree>
    <p:extLst>
      <p:ext uri="{BB962C8B-B14F-4D97-AF65-F5344CB8AC3E}">
        <p14:creationId xmlns:p14="http://schemas.microsoft.com/office/powerpoint/2010/main" val="16604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C79A1E32-2477-4005-BD08-3A0B1663232B}" type="slidenum">
              <a:rPr lang="en-US" altLang="zh-CN"/>
              <a:pPr>
                <a:defRPr/>
              </a:pPr>
              <a:t>‹#›</a:t>
            </a:fld>
            <a:endParaRPr lang="en-US" altLang="zh-CN"/>
          </a:p>
        </p:txBody>
      </p:sp>
    </p:spTree>
    <p:extLst>
      <p:ext uri="{BB962C8B-B14F-4D97-AF65-F5344CB8AC3E}">
        <p14:creationId xmlns:p14="http://schemas.microsoft.com/office/powerpoint/2010/main" val="304016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a:ln/>
        </p:spPr>
        <p:txBody>
          <a:bodyPr/>
          <a:lstStyle>
            <a:lvl1pPr>
              <a:defRPr/>
            </a:lvl1pPr>
          </a:lstStyle>
          <a:p>
            <a:pPr>
              <a:defRPr/>
            </a:pPr>
            <a:fld id="{7B277AB0-A50B-4E4C-8B0A-A58FDF304B28}" type="slidenum">
              <a:rPr lang="en-US" altLang="zh-CN"/>
              <a:pPr>
                <a:defRPr/>
              </a:pPr>
              <a:t>‹#›</a:t>
            </a:fld>
            <a:endParaRPr lang="en-US" altLang="zh-CN"/>
          </a:p>
        </p:txBody>
      </p:sp>
    </p:spTree>
    <p:extLst>
      <p:ext uri="{BB962C8B-B14F-4D97-AF65-F5344CB8AC3E}">
        <p14:creationId xmlns:p14="http://schemas.microsoft.com/office/powerpoint/2010/main" val="1341414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a:ln/>
        </p:spPr>
        <p:txBody>
          <a:bodyPr/>
          <a:lstStyle>
            <a:lvl1pPr>
              <a:defRPr/>
            </a:lvl1pPr>
          </a:lstStyle>
          <a:p>
            <a:pPr>
              <a:defRPr/>
            </a:pPr>
            <a:fld id="{E037FB1F-CED0-40EE-84FA-7A5D7B3A30FE}" type="slidenum">
              <a:rPr lang="en-US" altLang="zh-CN"/>
              <a:pPr>
                <a:defRPr/>
              </a:pPr>
              <a:t>‹#›</a:t>
            </a:fld>
            <a:endParaRPr lang="en-US" altLang="zh-CN"/>
          </a:p>
        </p:txBody>
      </p:sp>
    </p:spTree>
    <p:extLst>
      <p:ext uri="{BB962C8B-B14F-4D97-AF65-F5344CB8AC3E}">
        <p14:creationId xmlns:p14="http://schemas.microsoft.com/office/powerpoint/2010/main" val="259082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a:ln/>
        </p:spPr>
        <p:txBody>
          <a:bodyPr/>
          <a:lstStyle>
            <a:lvl1pPr>
              <a:defRPr/>
            </a:lvl1pPr>
          </a:lstStyle>
          <a:p>
            <a:pPr>
              <a:defRPr/>
            </a:pPr>
            <a:fld id="{A7061BC0-9778-4221-9740-3104DFC60304}" type="slidenum">
              <a:rPr lang="en-US" altLang="zh-CN"/>
              <a:pPr>
                <a:defRPr/>
              </a:pPr>
              <a:t>‹#›</a:t>
            </a:fld>
            <a:endParaRPr lang="en-US" altLang="zh-CN"/>
          </a:p>
        </p:txBody>
      </p:sp>
    </p:spTree>
    <p:extLst>
      <p:ext uri="{BB962C8B-B14F-4D97-AF65-F5344CB8AC3E}">
        <p14:creationId xmlns:p14="http://schemas.microsoft.com/office/powerpoint/2010/main" val="164861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073E5A0A-FB63-4C1A-A507-255F06A80B66}" type="slidenum">
              <a:rPr lang="en-US" altLang="zh-CN"/>
              <a:pPr>
                <a:defRPr/>
              </a:pPr>
              <a:t>‹#›</a:t>
            </a:fld>
            <a:endParaRPr lang="en-US" altLang="zh-CN"/>
          </a:p>
        </p:txBody>
      </p:sp>
    </p:spTree>
    <p:extLst>
      <p:ext uri="{BB962C8B-B14F-4D97-AF65-F5344CB8AC3E}">
        <p14:creationId xmlns:p14="http://schemas.microsoft.com/office/powerpoint/2010/main" val="423883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06A06E1B-8F9E-4D30-A3BF-880EAA1FE7CE}" type="slidenum">
              <a:rPr lang="en-US" altLang="zh-CN"/>
              <a:pPr>
                <a:defRPr/>
              </a:pPr>
              <a:t>‹#›</a:t>
            </a:fld>
            <a:endParaRPr lang="en-US" altLang="zh-CN"/>
          </a:p>
        </p:txBody>
      </p:sp>
    </p:spTree>
    <p:extLst>
      <p:ext uri="{BB962C8B-B14F-4D97-AF65-F5344CB8AC3E}">
        <p14:creationId xmlns:p14="http://schemas.microsoft.com/office/powerpoint/2010/main" val="1549400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11113" y="0"/>
            <a:ext cx="9132887" cy="9461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nvGrpSpPr>
          <p:cNvPr id="1027" name="Group 3"/>
          <p:cNvGrpSpPr>
            <a:grpSpLocks/>
          </p:cNvGrpSpPr>
          <p:nvPr/>
        </p:nvGrpSpPr>
        <p:grpSpPr bwMode="auto">
          <a:xfrm>
            <a:off x="0" y="735013"/>
            <a:ext cx="9144000" cy="144462"/>
            <a:chOff x="1519" y="554"/>
            <a:chExt cx="4241" cy="91"/>
          </a:xfrm>
        </p:grpSpPr>
        <p:sp>
          <p:nvSpPr>
            <p:cNvPr id="1039" name="Line 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Line 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1" name="Line 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8" name="Group 7"/>
          <p:cNvGrpSpPr>
            <a:grpSpLocks noChangeAspect="1"/>
          </p:cNvGrpSpPr>
          <p:nvPr/>
        </p:nvGrpSpPr>
        <p:grpSpPr bwMode="auto">
          <a:xfrm>
            <a:off x="0" y="-11113"/>
            <a:ext cx="1874838" cy="900113"/>
            <a:chOff x="0" y="0"/>
            <a:chExt cx="1475" cy="694"/>
          </a:xfrm>
        </p:grpSpPr>
        <p:graphicFrame>
          <p:nvGraphicFramePr>
            <p:cNvPr id="1037" name="Object 8"/>
            <p:cNvGraphicFramePr>
              <a:graphicFrameLocks noChangeAspect="1"/>
            </p:cNvGraphicFramePr>
            <p:nvPr userDrawn="1"/>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1064" name="Image" r:id="rId15" imgW="3646321" imgH="3931376" progId="Photoshop.Image.6">
                    <p:embed/>
                  </p:oleObj>
                </mc:Choice>
                <mc:Fallback>
                  <p:oleObj name="Image" r:id="rId15" imgW="3646321" imgH="3931376" progId="Photoshop.Image.6">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b="11470"/>
                        <a:stretch>
                          <a:fillRect/>
                        </a:stretch>
                      </p:blipFill>
                      <p:spPr bwMode="auto">
                        <a:xfrm>
                          <a:off x="695" y="0"/>
                          <a:ext cx="780"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8" name="Object 9"/>
            <p:cNvGraphicFramePr>
              <a:graphicFrameLocks noChangeAspect="1"/>
            </p:cNvGraphicFramePr>
            <p:nvPr userDrawn="1"/>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1065" name="Image" r:id="rId17" imgW="2575783" imgH="2545301" progId="Photoshop.Image.6">
                    <p:embed/>
                  </p:oleObj>
                </mc:Choice>
                <mc:Fallback>
                  <p:oleObj name="Image" r:id="rId17" imgW="2575783" imgH="2545301" progId="Photoshop.Image.6">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737"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29" name="Rectangle 10"/>
          <p:cNvSpPr>
            <a:spLocks noGrp="1" noChangeArrowheads="1"/>
          </p:cNvSpPr>
          <p:nvPr>
            <p:ph type="title"/>
          </p:nvPr>
        </p:nvSpPr>
        <p:spPr bwMode="auto">
          <a:xfrm>
            <a:off x="2063750" y="103188"/>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1"/>
          <p:cNvSpPr>
            <a:spLocks noGrp="1" noChangeArrowheads="1"/>
          </p:cNvSpPr>
          <p:nvPr>
            <p:ph type="body" idx="1"/>
          </p:nvPr>
        </p:nvSpPr>
        <p:spPr bwMode="auto">
          <a:xfrm>
            <a:off x="468313" y="1268413"/>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6" name="Rectangle 12"/>
          <p:cNvSpPr>
            <a:spLocks noGrp="1" noChangeArrowheads="1"/>
          </p:cNvSpPr>
          <p:nvPr>
            <p:ph type="dt" sz="half" idx="2"/>
          </p:nvPr>
        </p:nvSpPr>
        <p:spPr bwMode="auto">
          <a:xfrm>
            <a:off x="457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pPr>
              <a:defRPr/>
            </a:pPr>
            <a:endParaRPr lang="en-US" altLang="zh-CN"/>
          </a:p>
        </p:txBody>
      </p:sp>
      <p:sp>
        <p:nvSpPr>
          <p:cNvPr id="11277" name="Rectangle 13"/>
          <p:cNvSpPr>
            <a:spLocks noGrp="1" noChangeArrowheads="1"/>
          </p:cNvSpPr>
          <p:nvPr>
            <p:ph type="ftr" sz="quarter" idx="3"/>
          </p:nvPr>
        </p:nvSpPr>
        <p:spPr bwMode="auto">
          <a:xfrm>
            <a:off x="3124200" y="65214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pPr>
              <a:defRPr/>
            </a:pPr>
            <a:endParaRPr lang="en-US" altLang="zh-CN"/>
          </a:p>
        </p:txBody>
      </p:sp>
      <p:sp>
        <p:nvSpPr>
          <p:cNvPr id="11278" name="Rectangle 14"/>
          <p:cNvSpPr>
            <a:spLocks noGrp="1" noChangeArrowheads="1"/>
          </p:cNvSpPr>
          <p:nvPr>
            <p:ph type="sldNum" sz="quarter" idx="4"/>
          </p:nvPr>
        </p:nvSpPr>
        <p:spPr bwMode="auto">
          <a:xfrm>
            <a:off x="6553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pPr>
              <a:defRPr/>
            </a:pPr>
            <a:fld id="{8013C510-E1DC-4B80-BF8A-2F5BCF0DABA7}" type="slidenum">
              <a:rPr lang="en-US" altLang="zh-CN"/>
              <a:pPr>
                <a:defRPr/>
              </a:pPr>
              <a:t>‹#›</a:t>
            </a:fld>
            <a:endParaRPr lang="en-US" altLang="zh-CN"/>
          </a:p>
        </p:txBody>
      </p:sp>
      <p:grpSp>
        <p:nvGrpSpPr>
          <p:cNvPr id="1034" name="Group 15"/>
          <p:cNvGrpSpPr>
            <a:grpSpLocks/>
          </p:cNvGrpSpPr>
          <p:nvPr/>
        </p:nvGrpSpPr>
        <p:grpSpPr bwMode="auto">
          <a:xfrm>
            <a:off x="0" y="946150"/>
            <a:ext cx="9144000" cy="169863"/>
            <a:chOff x="0" y="699"/>
            <a:chExt cx="5760" cy="107"/>
          </a:xfrm>
        </p:grpSpPr>
        <p:sp>
          <p:nvSpPr>
            <p:cNvPr id="1035" name="Rectangle 16"/>
            <p:cNvSpPr>
              <a:spLocks noChangeArrowheads="1"/>
            </p:cNvSpPr>
            <p:nvPr userDrawn="1"/>
          </p:nvSpPr>
          <p:spPr bwMode="gray">
            <a:xfrm>
              <a:off x="0" y="699"/>
              <a:ext cx="5760" cy="4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6" name="Rectangle 17"/>
            <p:cNvSpPr>
              <a:spLocks noChangeArrowheads="1"/>
            </p:cNvSpPr>
            <p:nvPr userDrawn="1"/>
          </p:nvSpPr>
          <p:spPr bwMode="gray">
            <a:xfrm>
              <a:off x="1476" y="713"/>
              <a:ext cx="4284" cy="9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3688"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ea typeface="黑体" pitchFamily="2" charset="-122"/>
        </a:defRPr>
      </a:lvl2pPr>
      <a:lvl3pPr algn="l" rtl="0" eaLnBrk="0" fontAlgn="base" hangingPunct="0">
        <a:spcBef>
          <a:spcPct val="0"/>
        </a:spcBef>
        <a:spcAft>
          <a:spcPct val="0"/>
        </a:spcAft>
        <a:defRPr sz="3600">
          <a:solidFill>
            <a:schemeClr val="bg1"/>
          </a:solidFill>
          <a:latin typeface="Arial" charset="0"/>
          <a:ea typeface="黑体" pitchFamily="2" charset="-122"/>
        </a:defRPr>
      </a:lvl3pPr>
      <a:lvl4pPr algn="l" rtl="0" eaLnBrk="0" fontAlgn="base" hangingPunct="0">
        <a:spcBef>
          <a:spcPct val="0"/>
        </a:spcBef>
        <a:spcAft>
          <a:spcPct val="0"/>
        </a:spcAft>
        <a:defRPr sz="3600">
          <a:solidFill>
            <a:schemeClr val="bg1"/>
          </a:solidFill>
          <a:latin typeface="Arial" charset="0"/>
          <a:ea typeface="黑体" pitchFamily="2" charset="-122"/>
        </a:defRPr>
      </a:lvl4pPr>
      <a:lvl5pPr algn="l" rtl="0" eaLnBrk="0" fontAlgn="base" hangingPunct="0">
        <a:spcBef>
          <a:spcPct val="0"/>
        </a:spcBef>
        <a:spcAft>
          <a:spcPct val="0"/>
        </a:spcAft>
        <a:defRPr sz="3600">
          <a:solidFill>
            <a:schemeClr val="bg1"/>
          </a:solidFill>
          <a:latin typeface="Arial" charset="0"/>
          <a:ea typeface="黑体" pitchFamily="2" charset="-122"/>
        </a:defRPr>
      </a:lvl5pPr>
      <a:lvl6pPr marL="457200" algn="l" rtl="0" fontAlgn="base">
        <a:spcBef>
          <a:spcPct val="0"/>
        </a:spcBef>
        <a:spcAft>
          <a:spcPct val="0"/>
        </a:spcAft>
        <a:defRPr sz="3600">
          <a:solidFill>
            <a:schemeClr val="bg1"/>
          </a:solidFill>
          <a:latin typeface="Arial" charset="0"/>
          <a:ea typeface="黑体" pitchFamily="2" charset="-122"/>
        </a:defRPr>
      </a:lvl6pPr>
      <a:lvl7pPr marL="914400" algn="l" rtl="0" fontAlgn="base">
        <a:spcBef>
          <a:spcPct val="0"/>
        </a:spcBef>
        <a:spcAft>
          <a:spcPct val="0"/>
        </a:spcAft>
        <a:defRPr sz="3600">
          <a:solidFill>
            <a:schemeClr val="bg1"/>
          </a:solidFill>
          <a:latin typeface="Arial" charset="0"/>
          <a:ea typeface="黑体" pitchFamily="2" charset="-122"/>
        </a:defRPr>
      </a:lvl7pPr>
      <a:lvl8pPr marL="1371600" algn="l" rtl="0" fontAlgn="base">
        <a:spcBef>
          <a:spcPct val="0"/>
        </a:spcBef>
        <a:spcAft>
          <a:spcPct val="0"/>
        </a:spcAft>
        <a:defRPr sz="3600">
          <a:solidFill>
            <a:schemeClr val="bg1"/>
          </a:solidFill>
          <a:latin typeface="Arial" charset="0"/>
          <a:ea typeface="黑体" pitchFamily="2" charset="-122"/>
        </a:defRPr>
      </a:lvl8pPr>
      <a:lvl9pPr marL="1828800" algn="l" rtl="0" fontAlgn="base">
        <a:spcBef>
          <a:spcPct val="0"/>
        </a:spcBef>
        <a:spcAft>
          <a:spcPct val="0"/>
        </a:spcAft>
        <a:defRPr sz="36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sz="24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SzPct val="60000"/>
        <a:buFont typeface="Wingdings 2" pitchFamily="18" charset="2"/>
        <a:buChar char=""/>
        <a:defRPr>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smtClean="0"/>
              <a:t>C#</a:t>
            </a:r>
            <a:r>
              <a:rPr lang="zh-CN" altLang="en-US" smtClean="0"/>
              <a:t>程序设计教程</a:t>
            </a:r>
          </a:p>
        </p:txBody>
      </p:sp>
      <p:sp>
        <p:nvSpPr>
          <p:cNvPr id="3075" name="Rectangle 3"/>
          <p:cNvSpPr>
            <a:spLocks noGrp="1" noChangeArrowheads="1"/>
          </p:cNvSpPr>
          <p:nvPr>
            <p:ph type="subTitle" idx="1"/>
          </p:nvPr>
        </p:nvSpPr>
        <p:spPr/>
        <p:txBody>
          <a:bodyPr/>
          <a:lstStyle/>
          <a:p>
            <a:pPr eaLnBrk="1" hangingPunct="1"/>
            <a:r>
              <a:rPr lang="zh-CN" altLang="en-US" b="1" dirty="0" smtClean="0">
                <a:solidFill>
                  <a:srgbClr val="FFFF00"/>
                </a:solidFill>
                <a:ea typeface="宋体" pitchFamily="2" charset="-122"/>
              </a:rPr>
              <a:t>第</a:t>
            </a:r>
            <a:r>
              <a:rPr lang="en-US" altLang="zh-CN" b="1" dirty="0" smtClean="0">
                <a:solidFill>
                  <a:srgbClr val="FFFF00"/>
                </a:solidFill>
                <a:ea typeface="宋体" pitchFamily="2" charset="-122"/>
              </a:rPr>
              <a:t>6</a:t>
            </a:r>
            <a:r>
              <a:rPr lang="zh-CN" altLang="en-US" b="1" dirty="0" smtClean="0">
                <a:solidFill>
                  <a:srgbClr val="FFFF00"/>
                </a:solidFill>
                <a:ea typeface="宋体" pitchFamily="2" charset="-122"/>
              </a:rPr>
              <a:t>章 </a:t>
            </a:r>
            <a:r>
              <a:rPr lang="zh-CN" altLang="en-US" b="1" dirty="0" smtClean="0">
                <a:solidFill>
                  <a:srgbClr val="FFFF00"/>
                </a:solidFill>
                <a:ea typeface="宋体" pitchFamily="2" charset="-122"/>
              </a:rPr>
              <a:t>面向对象的高级程序设计</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smtClean="0"/>
              <a:t>6.3 </a:t>
            </a:r>
            <a:r>
              <a:rPr lang="zh-CN" altLang="en-US" dirty="0" smtClean="0"/>
              <a:t>抽象类和密封类 </a:t>
            </a:r>
          </a:p>
        </p:txBody>
      </p:sp>
      <p:sp>
        <p:nvSpPr>
          <p:cNvPr id="11267" name="Rectangle 3"/>
          <p:cNvSpPr>
            <a:spLocks noGrp="1" noChangeArrowheads="1"/>
          </p:cNvSpPr>
          <p:nvPr>
            <p:ph type="body" idx="1"/>
          </p:nvPr>
        </p:nvSpPr>
        <p:spPr>
          <a:xfrm>
            <a:off x="468313" y="1268413"/>
            <a:ext cx="8424862" cy="504825"/>
          </a:xfrm>
        </p:spPr>
        <p:txBody>
          <a:bodyPr/>
          <a:lstStyle/>
          <a:p>
            <a:pPr eaLnBrk="1" hangingPunct="1">
              <a:lnSpc>
                <a:spcPct val="90000"/>
              </a:lnSpc>
              <a:spcAft>
                <a:spcPct val="20000"/>
              </a:spcAft>
            </a:pPr>
            <a:r>
              <a:rPr lang="en-US" altLang="zh-CN" dirty="0" smtClean="0">
                <a:ea typeface="宋体" pitchFamily="2" charset="-122"/>
              </a:rPr>
              <a:t>6.3.1 </a:t>
            </a:r>
            <a:r>
              <a:rPr lang="zh-CN" altLang="en-US" dirty="0" smtClean="0">
                <a:ea typeface="宋体" pitchFamily="2" charset="-122"/>
              </a:rPr>
              <a:t>抽象类</a:t>
            </a:r>
          </a:p>
        </p:txBody>
      </p:sp>
      <p:sp>
        <p:nvSpPr>
          <p:cNvPr id="11268" name="Rectangle 8"/>
          <p:cNvSpPr>
            <a:spLocks noChangeArrowheads="1"/>
          </p:cNvSpPr>
          <p:nvPr/>
        </p:nvSpPr>
        <p:spPr bwMode="auto">
          <a:xfrm>
            <a:off x="468313" y="4797152"/>
            <a:ext cx="842486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Aft>
                <a:spcPct val="20000"/>
              </a:spcAft>
            </a:pPr>
            <a:r>
              <a:rPr lang="en-US" altLang="zh-CN" dirty="0" smtClean="0"/>
              <a:t>6.3.2 </a:t>
            </a:r>
            <a:r>
              <a:rPr lang="zh-CN" altLang="en-US" dirty="0"/>
              <a:t>密封类</a:t>
            </a:r>
            <a:endParaRPr lang="zh-CN" altLang="en-US" sz="2000" dirty="0">
              <a:solidFill>
                <a:srgbClr val="000000"/>
              </a:solidFill>
            </a:endParaRPr>
          </a:p>
        </p:txBody>
      </p:sp>
      <p:sp>
        <p:nvSpPr>
          <p:cNvPr id="11272" name="Rectangle 3"/>
          <p:cNvSpPr>
            <a:spLocks noChangeArrowheads="1"/>
          </p:cNvSpPr>
          <p:nvPr/>
        </p:nvSpPr>
        <p:spPr bwMode="auto">
          <a:xfrm>
            <a:off x="468313" y="1772816"/>
            <a:ext cx="8496300"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algn="just" eaLnBrk="1" hangingPunct="1">
              <a:lnSpc>
                <a:spcPct val="110000"/>
              </a:lnSpc>
              <a:spcAft>
                <a:spcPct val="20000"/>
              </a:spcAft>
            </a:pPr>
            <a:r>
              <a:rPr lang="zh-CN" altLang="en-US" sz="2000" dirty="0">
                <a:solidFill>
                  <a:srgbClr val="000000"/>
                </a:solidFill>
              </a:rPr>
              <a:t>抽象类是基类的一种特殊类型，不能直接实例化。在</a:t>
            </a:r>
            <a:r>
              <a:rPr lang="en-US" altLang="zh-CN" sz="2000" dirty="0">
                <a:solidFill>
                  <a:srgbClr val="000000"/>
                </a:solidFill>
              </a:rPr>
              <a:t>C#</a:t>
            </a:r>
            <a:r>
              <a:rPr lang="zh-CN" altLang="en-US" sz="2000" dirty="0">
                <a:solidFill>
                  <a:srgbClr val="000000"/>
                </a:solidFill>
              </a:rPr>
              <a:t>中，抽象类使用关键字</a:t>
            </a:r>
            <a:r>
              <a:rPr lang="en-US" altLang="zh-CN" sz="2000" dirty="0">
                <a:solidFill>
                  <a:srgbClr val="000000"/>
                </a:solidFill>
              </a:rPr>
              <a:t>abstract</a:t>
            </a:r>
            <a:r>
              <a:rPr lang="zh-CN" altLang="en-US" sz="2000" dirty="0">
                <a:solidFill>
                  <a:srgbClr val="000000"/>
                </a:solidFill>
              </a:rPr>
              <a:t>声明。抽象类除了拥有普通的类成员之外，还有抽象类成员，如抽象属性和抽象方法，它们只有声明（使用关键字</a:t>
            </a:r>
            <a:r>
              <a:rPr lang="en-US" altLang="zh-CN" sz="2000" dirty="0">
                <a:solidFill>
                  <a:srgbClr val="000000"/>
                </a:solidFill>
              </a:rPr>
              <a:t>abstract</a:t>
            </a:r>
            <a:r>
              <a:rPr lang="zh-CN" altLang="en-US" sz="2000" dirty="0">
                <a:solidFill>
                  <a:srgbClr val="000000"/>
                </a:solidFill>
              </a:rPr>
              <a:t>）而没有实现部分。从抽象类派生的类必须对基类中包含的所有抽象属性和抽象方法提供实现过程，其方式与覆盖一个虚方法相同。</a:t>
            </a:r>
            <a:r>
              <a:rPr lang="zh-CN" altLang="en-US" sz="2000" dirty="0"/>
              <a:t> </a:t>
            </a:r>
          </a:p>
        </p:txBody>
      </p:sp>
      <p:sp>
        <p:nvSpPr>
          <p:cNvPr id="11273" name="Text Box 9"/>
          <p:cNvSpPr txBox="1">
            <a:spLocks noChangeArrowheads="1"/>
          </p:cNvSpPr>
          <p:nvPr/>
        </p:nvSpPr>
        <p:spPr bwMode="auto">
          <a:xfrm>
            <a:off x="900112" y="3573016"/>
            <a:ext cx="5688000" cy="1138773"/>
          </a:xfrm>
          <a:prstGeom prst="rect">
            <a:avLst/>
          </a:prstGeom>
          <a:solidFill>
            <a:srgbClr val="FFCC99"/>
          </a:solidFill>
          <a:ln w="9525">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700" dirty="0"/>
              <a:t> abstract class Automobile</a:t>
            </a:r>
          </a:p>
          <a:p>
            <a:pPr eaLnBrk="1" hangingPunct="1"/>
            <a:r>
              <a:rPr lang="en-US" altLang="zh-CN" sz="1700" dirty="0"/>
              <a:t> {</a:t>
            </a:r>
          </a:p>
          <a:p>
            <a:pPr eaLnBrk="1" hangingPunct="1"/>
            <a:r>
              <a:rPr lang="en-US" altLang="zh-CN" sz="1700" dirty="0"/>
              <a:t>        public abstract double </a:t>
            </a:r>
            <a:r>
              <a:rPr lang="en-US" altLang="zh-CN" sz="1700" dirty="0" err="1"/>
              <a:t>MoveForward</a:t>
            </a:r>
            <a:r>
              <a:rPr lang="en-US" altLang="zh-CN" sz="1700" dirty="0"/>
              <a:t>(double hours);</a:t>
            </a:r>
          </a:p>
          <a:p>
            <a:pPr eaLnBrk="1" hangingPunct="1"/>
            <a:r>
              <a:rPr lang="en-US" altLang="zh-CN" sz="1700" dirty="0"/>
              <a:t> }</a:t>
            </a:r>
            <a:endParaRPr lang="zh-CN" altLang="en-US" sz="1700" dirty="0"/>
          </a:p>
        </p:txBody>
      </p:sp>
      <p:sp>
        <p:nvSpPr>
          <p:cNvPr id="11274" name="Rectangle 8"/>
          <p:cNvSpPr>
            <a:spLocks noChangeArrowheads="1"/>
          </p:cNvSpPr>
          <p:nvPr/>
        </p:nvSpPr>
        <p:spPr bwMode="auto">
          <a:xfrm>
            <a:off x="468313" y="5301208"/>
            <a:ext cx="8424862" cy="148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algn="just" eaLnBrk="1" hangingPunct="1">
              <a:lnSpc>
                <a:spcPct val="110000"/>
              </a:lnSpc>
              <a:spcAft>
                <a:spcPct val="20000"/>
              </a:spcAft>
            </a:pPr>
            <a:r>
              <a:rPr lang="zh-CN" altLang="en-US" sz="2000" dirty="0">
                <a:solidFill>
                  <a:srgbClr val="000000"/>
                </a:solidFill>
              </a:rPr>
              <a:t>如果所有的类都可以被继承，则类的层次结构将会变得十分复杂，从而加重理解类的困难。因此，有些时候并不希望所编写的类被继承，此时，可以使用关键字</a:t>
            </a:r>
            <a:r>
              <a:rPr lang="en-US" altLang="zh-CN" sz="2000" dirty="0">
                <a:solidFill>
                  <a:srgbClr val="000000"/>
                </a:solidFill>
              </a:rPr>
              <a:t>sealed</a:t>
            </a:r>
            <a:r>
              <a:rPr lang="zh-CN" altLang="en-US" sz="2000" dirty="0">
                <a:solidFill>
                  <a:srgbClr val="000000"/>
                </a:solidFill>
              </a:rPr>
              <a:t>将其声明为密封类</a:t>
            </a:r>
            <a:r>
              <a:rPr lang="zh-CN" altLang="en-US" sz="2000" dirty="0" smtClean="0">
                <a:solidFill>
                  <a:srgbClr val="000000"/>
                </a:solidFill>
              </a:rPr>
              <a:t>。</a:t>
            </a:r>
            <a:endParaRPr lang="en-US" altLang="zh-CN" sz="2000" dirty="0" smtClean="0">
              <a:solidFill>
                <a:srgbClr val="000000"/>
              </a:solidFill>
            </a:endParaRPr>
          </a:p>
          <a:p>
            <a:pPr algn="just" eaLnBrk="1" hangingPunct="1">
              <a:lnSpc>
                <a:spcPct val="110000"/>
              </a:lnSpc>
              <a:spcBef>
                <a:spcPts val="0"/>
              </a:spcBef>
              <a:spcAft>
                <a:spcPts val="0"/>
              </a:spcAft>
            </a:pPr>
            <a:r>
              <a:rPr lang="zh-CN" altLang="en-US" sz="2000" dirty="0">
                <a:solidFill>
                  <a:srgbClr val="000000"/>
                </a:solidFill>
              </a:rPr>
              <a:t>密封类不能被继承，因此密封类中不能包含虚方法和抽象方法。 </a:t>
            </a:r>
            <a:r>
              <a:rPr lang="zh-CN" altLang="en-US" sz="2000" dirty="0" smtClean="0">
                <a:solidFill>
                  <a:srgbClr val="000000"/>
                </a:solidFill>
              </a:rPr>
              <a:t> </a:t>
            </a:r>
            <a:endParaRPr lang="zh-CN" altLang="en-US" sz="2000" dirty="0">
              <a:solidFill>
                <a:srgbClr val="000000"/>
              </a:solidFill>
            </a:endParaRPr>
          </a:p>
        </p:txBody>
      </p:sp>
      <p:sp>
        <p:nvSpPr>
          <p:cNvPr id="11275" name="Text Box 11"/>
          <p:cNvSpPr txBox="1">
            <a:spLocks noChangeArrowheads="1"/>
          </p:cNvSpPr>
          <p:nvPr/>
        </p:nvSpPr>
        <p:spPr bwMode="auto">
          <a:xfrm>
            <a:off x="6804918" y="3573016"/>
            <a:ext cx="2087562" cy="1654175"/>
          </a:xfrm>
          <a:prstGeom prst="rect">
            <a:avLst/>
          </a:prstGeom>
          <a:solidFill>
            <a:srgbClr val="FFCC99"/>
          </a:solidFill>
          <a:ln w="9525">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700"/>
              <a:t> class A </a:t>
            </a:r>
          </a:p>
          <a:p>
            <a:pPr eaLnBrk="1" hangingPunct="1"/>
            <a:r>
              <a:rPr lang="en-US" altLang="zh-CN" sz="1700"/>
              <a:t> {</a:t>
            </a:r>
          </a:p>
          <a:p>
            <a:pPr eaLnBrk="1" hangingPunct="1"/>
            <a:r>
              <a:rPr lang="en-US" altLang="zh-CN" sz="1700"/>
              <a:t> } </a:t>
            </a:r>
          </a:p>
          <a:p>
            <a:pPr eaLnBrk="1" hangingPunct="1"/>
            <a:r>
              <a:rPr lang="en-US" altLang="zh-CN" sz="1700"/>
              <a:t> sealed class B : A </a:t>
            </a:r>
          </a:p>
          <a:p>
            <a:pPr eaLnBrk="1" hangingPunct="1"/>
            <a:r>
              <a:rPr lang="en-US" altLang="zh-CN" sz="1700"/>
              <a:t> {</a:t>
            </a:r>
          </a:p>
          <a:p>
            <a:pPr eaLnBrk="1" hangingPunct="1"/>
            <a:r>
              <a:rPr lang="en-US" altLang="zh-CN" sz="1700"/>
              <a:t> }</a:t>
            </a:r>
            <a:endParaRPr lang="zh-CN" altLang="en-US" sz="17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272"/>
                                        </p:tgtEl>
                                        <p:attrNameLst>
                                          <p:attrName>style.visibility</p:attrName>
                                        </p:attrNameLst>
                                      </p:cBhvr>
                                      <p:to>
                                        <p:strVal val="visible"/>
                                      </p:to>
                                    </p:set>
                                    <p:animEffect transition="in" filter="checkerboard(across)">
                                      <p:cBhvr>
                                        <p:cTn id="12" dur="500"/>
                                        <p:tgtEl>
                                          <p:spTgt spid="112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1273"/>
                                        </p:tgtEl>
                                        <p:attrNameLst>
                                          <p:attrName>style.visibility</p:attrName>
                                        </p:attrNameLst>
                                      </p:cBhvr>
                                      <p:to>
                                        <p:strVal val="visible"/>
                                      </p:to>
                                    </p:set>
                                    <p:animEffect transition="in" filter="barn(inHorizontal)">
                                      <p:cBhvr>
                                        <p:cTn id="17" dur="500"/>
                                        <p:tgtEl>
                                          <p:spTgt spid="112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8"/>
                                        </p:tgtEl>
                                        <p:attrNameLst>
                                          <p:attrName>style.visibility</p:attrName>
                                        </p:attrNameLst>
                                      </p:cBhvr>
                                      <p:to>
                                        <p:strVal val="visible"/>
                                      </p:to>
                                    </p:set>
                                    <p:animEffect transition="in" filter="wipe(left)">
                                      <p:cBhvr>
                                        <p:cTn id="22" dur="500"/>
                                        <p:tgtEl>
                                          <p:spTgt spid="112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heckerboard(down)">
                                      <p:cBhvr>
                                        <p:cTn id="27" dur="500"/>
                                        <p:tgtEl>
                                          <p:spTgt spid="112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275"/>
                                        </p:tgtEl>
                                        <p:attrNameLst>
                                          <p:attrName>style.visibility</p:attrName>
                                        </p:attrNameLst>
                                      </p:cBhvr>
                                      <p:to>
                                        <p:strVal val="visible"/>
                                      </p:to>
                                    </p:set>
                                    <p:animEffect transition="in" filter="barn(inVertical)">
                                      <p:cBhvr>
                                        <p:cTn id="32" dur="500"/>
                                        <p:tgtEl>
                                          <p:spTgt spid="11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68" grpId="0"/>
      <p:bldP spid="11272" grpId="0"/>
      <p:bldP spid="11273" grpId="0" animBg="1"/>
      <p:bldP spid="11274" grpId="0"/>
      <p:bldP spid="112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smtClean="0"/>
              <a:t>6.4 </a:t>
            </a:r>
            <a:r>
              <a:rPr lang="zh-CN" altLang="en-US" dirty="0" smtClean="0"/>
              <a:t>接口 </a:t>
            </a:r>
          </a:p>
        </p:txBody>
      </p:sp>
      <p:sp>
        <p:nvSpPr>
          <p:cNvPr id="12292" name="Text Box 7"/>
          <p:cNvSpPr txBox="1">
            <a:spLocks noChangeArrowheads="1"/>
          </p:cNvSpPr>
          <p:nvPr/>
        </p:nvSpPr>
        <p:spPr bwMode="auto">
          <a:xfrm>
            <a:off x="815975" y="1556792"/>
            <a:ext cx="8077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a:lnSpc>
                <a:spcPct val="120000"/>
              </a:lnSpc>
              <a:buNone/>
            </a:pPr>
            <a:r>
              <a:rPr lang="zh-CN" altLang="zh-CN" sz="2000" dirty="0">
                <a:solidFill>
                  <a:schemeClr val="tx2"/>
                </a:solidFill>
              </a:rPr>
              <a:t>接口是</a:t>
            </a:r>
            <a:r>
              <a:rPr lang="en-US" altLang="zh-CN" sz="2000" dirty="0">
                <a:solidFill>
                  <a:schemeClr val="tx2"/>
                </a:solidFill>
              </a:rPr>
              <a:t>C#</a:t>
            </a:r>
            <a:r>
              <a:rPr lang="zh-CN" altLang="zh-CN" sz="2000" dirty="0">
                <a:solidFill>
                  <a:schemeClr val="tx2"/>
                </a:solidFill>
              </a:rPr>
              <a:t>的一种数据类型，主要用来控制类和结构实现</a:t>
            </a:r>
            <a:r>
              <a:rPr lang="zh-CN" altLang="zh-CN" sz="2000" dirty="0" smtClean="0">
                <a:solidFill>
                  <a:schemeClr val="tx2"/>
                </a:solidFill>
              </a:rPr>
              <a:t>特定成员</a:t>
            </a:r>
            <a:r>
              <a:rPr lang="zh-CN" altLang="zh-CN" sz="2000" dirty="0">
                <a:solidFill>
                  <a:schemeClr val="tx2"/>
                </a:solidFill>
              </a:rPr>
              <a:t>集。前面的汽车示例中，</a:t>
            </a:r>
            <a:r>
              <a:rPr lang="en-US" altLang="zh-CN" sz="2000" dirty="0">
                <a:solidFill>
                  <a:schemeClr val="tx2"/>
                </a:solidFill>
              </a:rPr>
              <a:t>Automobile</a:t>
            </a:r>
            <a:r>
              <a:rPr lang="zh-CN" altLang="zh-CN" sz="2000" dirty="0">
                <a:solidFill>
                  <a:schemeClr val="tx2"/>
                </a:solidFill>
              </a:rPr>
              <a:t>类包含抽象方法</a:t>
            </a:r>
            <a:r>
              <a:rPr lang="en-US" altLang="zh-CN" sz="2000" dirty="0" err="1">
                <a:solidFill>
                  <a:schemeClr val="tx2"/>
                </a:solidFill>
              </a:rPr>
              <a:t>MoveForward</a:t>
            </a:r>
            <a:r>
              <a:rPr lang="en-US" altLang="zh-CN" sz="2000" dirty="0">
                <a:solidFill>
                  <a:schemeClr val="tx2"/>
                </a:solidFill>
              </a:rPr>
              <a:t>()</a:t>
            </a:r>
            <a:r>
              <a:rPr lang="zh-CN" altLang="zh-CN" sz="2000" dirty="0">
                <a:solidFill>
                  <a:schemeClr val="tx2"/>
                </a:solidFill>
              </a:rPr>
              <a:t>，这使得其派生类</a:t>
            </a:r>
            <a:r>
              <a:rPr lang="en-US" altLang="zh-CN" sz="2000" dirty="0">
                <a:solidFill>
                  <a:schemeClr val="tx2"/>
                </a:solidFill>
              </a:rPr>
              <a:t>Car</a:t>
            </a:r>
            <a:r>
              <a:rPr lang="zh-CN" altLang="zh-CN" sz="2000" dirty="0">
                <a:solidFill>
                  <a:schemeClr val="tx2"/>
                </a:solidFill>
              </a:rPr>
              <a:t>、</a:t>
            </a:r>
            <a:r>
              <a:rPr lang="en-US" altLang="zh-CN" sz="2000" dirty="0" err="1">
                <a:solidFill>
                  <a:schemeClr val="tx2"/>
                </a:solidFill>
              </a:rPr>
              <a:t>Passengerbus</a:t>
            </a:r>
            <a:r>
              <a:rPr lang="zh-CN" altLang="zh-CN" sz="2000" dirty="0">
                <a:solidFill>
                  <a:schemeClr val="tx2"/>
                </a:solidFill>
              </a:rPr>
              <a:t>和</a:t>
            </a:r>
            <a:r>
              <a:rPr lang="en-US" altLang="zh-CN" sz="2000" dirty="0">
                <a:solidFill>
                  <a:schemeClr val="tx2"/>
                </a:solidFill>
              </a:rPr>
              <a:t>Truck</a:t>
            </a:r>
            <a:r>
              <a:rPr lang="zh-CN" altLang="zh-CN" sz="2000" dirty="0">
                <a:solidFill>
                  <a:schemeClr val="tx2"/>
                </a:solidFill>
              </a:rPr>
              <a:t>都必须实现该方法。现假定对该程序进行扩充，需要处理一只蚂蚁（</a:t>
            </a:r>
            <a:r>
              <a:rPr lang="en-US" altLang="zh-CN" sz="2000" dirty="0">
                <a:solidFill>
                  <a:schemeClr val="tx2"/>
                </a:solidFill>
              </a:rPr>
              <a:t>Ant</a:t>
            </a:r>
            <a:r>
              <a:rPr lang="zh-CN" altLang="zh-CN" sz="2000" dirty="0">
                <a:solidFill>
                  <a:schemeClr val="tx2"/>
                </a:solidFill>
              </a:rPr>
              <a:t>），它和</a:t>
            </a:r>
            <a:r>
              <a:rPr lang="en-US" altLang="zh-CN" sz="2000" dirty="0">
                <a:solidFill>
                  <a:schemeClr val="tx2"/>
                </a:solidFill>
              </a:rPr>
              <a:t>Car</a:t>
            </a:r>
            <a:r>
              <a:rPr lang="zh-CN" altLang="zh-CN" sz="2000" dirty="0">
                <a:solidFill>
                  <a:schemeClr val="tx2"/>
                </a:solidFill>
              </a:rPr>
              <a:t>一样，也具有</a:t>
            </a:r>
            <a:r>
              <a:rPr lang="en-US" altLang="zh-CN" sz="2000" dirty="0" err="1">
                <a:solidFill>
                  <a:schemeClr val="tx2"/>
                </a:solidFill>
              </a:rPr>
              <a:t>MoveForward</a:t>
            </a:r>
            <a:r>
              <a:rPr lang="en-US" altLang="zh-CN" sz="2000" dirty="0">
                <a:solidFill>
                  <a:schemeClr val="tx2"/>
                </a:solidFill>
              </a:rPr>
              <a:t>()</a:t>
            </a:r>
            <a:r>
              <a:rPr lang="zh-CN" altLang="zh-CN" sz="2000" dirty="0">
                <a:solidFill>
                  <a:schemeClr val="tx2"/>
                </a:solidFill>
              </a:rPr>
              <a:t>方法，同时，还要求同样利用多态性来调用该方法。</a:t>
            </a:r>
          </a:p>
        </p:txBody>
      </p:sp>
      <p:sp>
        <p:nvSpPr>
          <p:cNvPr id="12297" name="Text Box 7"/>
          <p:cNvSpPr txBox="1">
            <a:spLocks noChangeArrowheads="1"/>
          </p:cNvSpPr>
          <p:nvPr/>
        </p:nvSpPr>
        <p:spPr bwMode="auto">
          <a:xfrm>
            <a:off x="815975" y="3893656"/>
            <a:ext cx="8077200" cy="227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20000"/>
              </a:lnSpc>
              <a:buFontTx/>
              <a:buNone/>
            </a:pPr>
            <a:r>
              <a:rPr lang="zh-CN" altLang="zh-CN" sz="2000" dirty="0">
                <a:solidFill>
                  <a:schemeClr val="tx2"/>
                </a:solidFill>
              </a:rPr>
              <a:t>这时该怎么办呢？让蚂蚁由汽车派生？这显然不符合逻辑。另一种办法是：新建一个抽象类</a:t>
            </a:r>
            <a:r>
              <a:rPr lang="en-US" altLang="zh-CN" sz="2000" dirty="0">
                <a:solidFill>
                  <a:schemeClr val="tx2"/>
                </a:solidFill>
              </a:rPr>
              <a:t>Unknown</a:t>
            </a:r>
            <a:r>
              <a:rPr lang="zh-CN" altLang="zh-CN" sz="2000" dirty="0">
                <a:solidFill>
                  <a:schemeClr val="tx2"/>
                </a:solidFill>
              </a:rPr>
              <a:t>，让</a:t>
            </a:r>
            <a:r>
              <a:rPr lang="en-US" altLang="zh-CN" sz="2000" dirty="0">
                <a:solidFill>
                  <a:schemeClr val="tx2"/>
                </a:solidFill>
              </a:rPr>
              <a:t>Car</a:t>
            </a:r>
            <a:r>
              <a:rPr lang="zh-CN" altLang="zh-CN" sz="2000" dirty="0">
                <a:solidFill>
                  <a:schemeClr val="tx2"/>
                </a:solidFill>
              </a:rPr>
              <a:t>、</a:t>
            </a:r>
            <a:r>
              <a:rPr lang="en-US" altLang="zh-CN" sz="2000" dirty="0" err="1">
                <a:solidFill>
                  <a:schemeClr val="tx2"/>
                </a:solidFill>
              </a:rPr>
              <a:t>Passengerbus</a:t>
            </a:r>
            <a:r>
              <a:rPr lang="en-US" altLang="zh-CN" sz="2000" dirty="0">
                <a:solidFill>
                  <a:schemeClr val="tx2"/>
                </a:solidFill>
              </a:rPr>
              <a:t> </a:t>
            </a:r>
            <a:r>
              <a:rPr lang="zh-CN" altLang="zh-CN" sz="2000" dirty="0">
                <a:solidFill>
                  <a:schemeClr val="tx2"/>
                </a:solidFill>
              </a:rPr>
              <a:t>、</a:t>
            </a:r>
            <a:r>
              <a:rPr lang="en-US" altLang="zh-CN" sz="2000" dirty="0">
                <a:solidFill>
                  <a:schemeClr val="tx2"/>
                </a:solidFill>
              </a:rPr>
              <a:t>Truck </a:t>
            </a:r>
            <a:r>
              <a:rPr lang="zh-CN" altLang="zh-CN" sz="2000" dirty="0">
                <a:solidFill>
                  <a:schemeClr val="tx2"/>
                </a:solidFill>
              </a:rPr>
              <a:t>和</a:t>
            </a:r>
            <a:r>
              <a:rPr lang="en-US" altLang="zh-CN" sz="2000" dirty="0">
                <a:solidFill>
                  <a:schemeClr val="tx2"/>
                </a:solidFill>
              </a:rPr>
              <a:t>Ant</a:t>
            </a:r>
            <a:r>
              <a:rPr lang="zh-CN" altLang="zh-CN" sz="2000" dirty="0">
                <a:solidFill>
                  <a:schemeClr val="tx2"/>
                </a:solidFill>
              </a:rPr>
              <a:t>都派生于</a:t>
            </a:r>
            <a:r>
              <a:rPr lang="en-US" altLang="zh-CN" sz="2000" dirty="0">
                <a:solidFill>
                  <a:schemeClr val="tx2"/>
                </a:solidFill>
              </a:rPr>
              <a:t>Unknown</a:t>
            </a:r>
            <a:r>
              <a:rPr lang="zh-CN" altLang="zh-CN" sz="2000" dirty="0">
                <a:solidFill>
                  <a:schemeClr val="tx2"/>
                </a:solidFill>
              </a:rPr>
              <a:t>，然后用</a:t>
            </a:r>
            <a:r>
              <a:rPr lang="en-US" altLang="zh-CN" sz="2000" dirty="0" err="1" smtClean="0">
                <a:solidFill>
                  <a:schemeClr val="tx2"/>
                </a:solidFill>
              </a:rPr>
              <a:t>Unknown.MoveForward</a:t>
            </a:r>
            <a:r>
              <a:rPr lang="en-US" altLang="zh-CN" sz="2000" dirty="0">
                <a:solidFill>
                  <a:schemeClr val="tx2"/>
                </a:solidFill>
              </a:rPr>
              <a:t>()</a:t>
            </a:r>
            <a:r>
              <a:rPr lang="zh-CN" altLang="zh-CN" sz="2000" dirty="0">
                <a:solidFill>
                  <a:schemeClr val="tx2"/>
                </a:solidFill>
              </a:rPr>
              <a:t>的方式调用。因为在一个类层次中要充分利用多态，必须具备一组有相同祖先的类。但</a:t>
            </a:r>
            <a:r>
              <a:rPr lang="en-US" altLang="zh-CN" sz="2000" dirty="0">
                <a:solidFill>
                  <a:schemeClr val="tx2"/>
                </a:solidFill>
              </a:rPr>
              <a:t>C#</a:t>
            </a:r>
            <a:r>
              <a:rPr lang="zh-CN" altLang="zh-CN" sz="2000" dirty="0">
                <a:solidFill>
                  <a:schemeClr val="tx2"/>
                </a:solidFill>
              </a:rPr>
              <a:t>不支持多继承，也就是说，</a:t>
            </a:r>
            <a:r>
              <a:rPr lang="en-US" altLang="zh-CN" sz="2000" dirty="0">
                <a:solidFill>
                  <a:schemeClr val="tx2"/>
                </a:solidFill>
              </a:rPr>
              <a:t>Car</a:t>
            </a:r>
            <a:r>
              <a:rPr lang="zh-CN" altLang="zh-CN" sz="2000" dirty="0">
                <a:solidFill>
                  <a:schemeClr val="tx2"/>
                </a:solidFill>
              </a:rPr>
              <a:t>、</a:t>
            </a:r>
            <a:r>
              <a:rPr lang="en-US" altLang="zh-CN" sz="2000" dirty="0" err="1">
                <a:solidFill>
                  <a:schemeClr val="tx2"/>
                </a:solidFill>
              </a:rPr>
              <a:t>Passengerbus</a:t>
            </a:r>
            <a:r>
              <a:rPr lang="zh-CN" altLang="zh-CN" sz="2000" dirty="0">
                <a:solidFill>
                  <a:schemeClr val="tx2"/>
                </a:solidFill>
              </a:rPr>
              <a:t>和</a:t>
            </a:r>
            <a:r>
              <a:rPr lang="en-US" altLang="zh-CN" sz="2000" dirty="0">
                <a:solidFill>
                  <a:schemeClr val="tx2"/>
                </a:solidFill>
              </a:rPr>
              <a:t>Truck</a:t>
            </a:r>
            <a:r>
              <a:rPr lang="zh-CN" altLang="zh-CN" sz="2000" dirty="0">
                <a:solidFill>
                  <a:schemeClr val="tx2"/>
                </a:solidFill>
              </a:rPr>
              <a:t>不能既继承</a:t>
            </a:r>
            <a:r>
              <a:rPr lang="en-US" altLang="zh-CN" sz="2000" dirty="0">
                <a:solidFill>
                  <a:schemeClr val="tx2"/>
                </a:solidFill>
              </a:rPr>
              <a:t>Automobile</a:t>
            </a:r>
            <a:r>
              <a:rPr lang="zh-CN" altLang="zh-CN" sz="2000" dirty="0">
                <a:solidFill>
                  <a:schemeClr val="tx2"/>
                </a:solidFill>
              </a:rPr>
              <a:t>类又继承</a:t>
            </a:r>
            <a:r>
              <a:rPr lang="en-US" altLang="zh-CN" sz="2000" dirty="0">
                <a:solidFill>
                  <a:schemeClr val="tx2"/>
                </a:solidFill>
              </a:rPr>
              <a:t>Unknown</a:t>
            </a:r>
            <a:r>
              <a:rPr lang="zh-CN" altLang="zh-CN" sz="2000" dirty="0">
                <a:solidFill>
                  <a:schemeClr val="tx2"/>
                </a:solidFill>
              </a:rPr>
              <a:t>类。我们可以使用接口解决这个</a:t>
            </a:r>
            <a:r>
              <a:rPr lang="zh-CN" altLang="zh-CN" sz="2000" dirty="0" smtClean="0">
                <a:solidFill>
                  <a:schemeClr val="tx2"/>
                </a:solidFill>
              </a:rPr>
              <a:t>问题</a:t>
            </a:r>
            <a:r>
              <a:rPr lang="zh-CN" altLang="en-US" sz="2000" dirty="0" smtClean="0">
                <a:solidFill>
                  <a:schemeClr val="tx2"/>
                </a:solidFill>
              </a:rPr>
              <a:t>。</a:t>
            </a:r>
            <a:endParaRPr lang="zh-CN" altLang="en-US" sz="2000" dirty="0">
              <a:solidFill>
                <a:schemeClr val="tx2"/>
              </a:solidFill>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99" y="3717032"/>
            <a:ext cx="7882414" cy="2906078"/>
          </a:xfrm>
          <a:prstGeom prst="rect">
            <a:avLst/>
          </a:prstGeom>
          <a:noFill/>
          <a:ln w="28575">
            <a:solidFill>
              <a:schemeClr val="accent6">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05675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up)">
                                      <p:cBhvr>
                                        <p:cTn id="7" dur="500"/>
                                        <p:tgtEl>
                                          <p:spTgt spid="12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7">
                                            <p:txEl>
                                              <p:pRg st="0" end="0"/>
                                            </p:txEl>
                                          </p:spTgt>
                                        </p:tgtEl>
                                        <p:attrNameLst>
                                          <p:attrName>style.visibility</p:attrName>
                                        </p:attrNameLst>
                                      </p:cBhvr>
                                      <p:to>
                                        <p:strVal val="visible"/>
                                      </p:to>
                                    </p:set>
                                    <p:animEffect transition="in" filter="blinds(horizontal)">
                                      <p:cBhvr>
                                        <p:cTn id="12" dur="500"/>
                                        <p:tgtEl>
                                          <p:spTgt spid="122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smtClean="0"/>
              <a:t>6.4 </a:t>
            </a:r>
            <a:r>
              <a:rPr lang="zh-CN" altLang="en-US" dirty="0" smtClean="0"/>
              <a:t>接口 </a:t>
            </a:r>
          </a:p>
        </p:txBody>
      </p:sp>
      <p:sp>
        <p:nvSpPr>
          <p:cNvPr id="12292" name="Text Box 7"/>
          <p:cNvSpPr txBox="1">
            <a:spLocks noChangeArrowheads="1"/>
          </p:cNvSpPr>
          <p:nvPr/>
        </p:nvSpPr>
        <p:spPr bwMode="auto">
          <a:xfrm>
            <a:off x="815975" y="1831975"/>
            <a:ext cx="8077200"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spcAft>
                <a:spcPct val="30000"/>
              </a:spcAft>
              <a:buFontTx/>
              <a:buNone/>
            </a:pPr>
            <a:r>
              <a:rPr lang="zh-CN" altLang="en-US" sz="2000"/>
              <a:t>定义接口的格式：</a:t>
            </a:r>
          </a:p>
          <a:p>
            <a:pPr eaLnBrk="1" hangingPunct="1">
              <a:buFontTx/>
              <a:buNone/>
            </a:pPr>
            <a:r>
              <a:rPr lang="en-US" altLang="zh-CN" sz="2000" b="1">
                <a:solidFill>
                  <a:srgbClr val="CC6600"/>
                </a:solidFill>
              </a:rPr>
              <a:t>[</a:t>
            </a:r>
            <a:r>
              <a:rPr lang="zh-CN" altLang="en-US" sz="2000" b="1">
                <a:solidFill>
                  <a:srgbClr val="CC6600"/>
                </a:solidFill>
              </a:rPr>
              <a:t>访问修饰符</a:t>
            </a:r>
            <a:r>
              <a:rPr lang="en-US" altLang="zh-CN" sz="2000" b="1">
                <a:solidFill>
                  <a:srgbClr val="CC6600"/>
                </a:solidFill>
              </a:rPr>
              <a:t>] interface </a:t>
            </a:r>
            <a:r>
              <a:rPr lang="zh-CN" altLang="en-US" sz="2000" b="1">
                <a:solidFill>
                  <a:srgbClr val="CC6600"/>
                </a:solidFill>
              </a:rPr>
              <a:t>接口名 </a:t>
            </a:r>
            <a:r>
              <a:rPr lang="en-US" altLang="zh-CN" sz="2000" b="1">
                <a:solidFill>
                  <a:srgbClr val="CC6600"/>
                </a:solidFill>
              </a:rPr>
              <a:t>[</a:t>
            </a:r>
            <a:r>
              <a:rPr lang="zh-CN" altLang="en-US" sz="2000" b="1">
                <a:solidFill>
                  <a:srgbClr val="CC6600"/>
                </a:solidFill>
              </a:rPr>
              <a:t>：基接口列表</a:t>
            </a:r>
            <a:r>
              <a:rPr lang="en-US" altLang="zh-CN" sz="2000" b="1">
                <a:solidFill>
                  <a:srgbClr val="CC6600"/>
                </a:solidFill>
              </a:rPr>
              <a:t>]</a:t>
            </a:r>
          </a:p>
          <a:p>
            <a:pPr eaLnBrk="1" hangingPunct="1">
              <a:spcBef>
                <a:spcPct val="10000"/>
              </a:spcBef>
              <a:buFontTx/>
              <a:buNone/>
            </a:pPr>
            <a:r>
              <a:rPr lang="en-US" altLang="zh-CN" sz="2000" b="1">
                <a:solidFill>
                  <a:srgbClr val="CC6600"/>
                </a:solidFill>
              </a:rPr>
              <a:t>{</a:t>
            </a:r>
          </a:p>
          <a:p>
            <a:pPr eaLnBrk="1" hangingPunct="1">
              <a:spcBef>
                <a:spcPct val="0"/>
              </a:spcBef>
              <a:buFontTx/>
              <a:buNone/>
            </a:pPr>
            <a:r>
              <a:rPr lang="zh-CN" altLang="en-US" sz="2000" b="1">
                <a:solidFill>
                  <a:srgbClr val="CC6600"/>
                </a:solidFill>
              </a:rPr>
              <a:t>      接口成员</a:t>
            </a:r>
          </a:p>
          <a:p>
            <a:pPr eaLnBrk="1" hangingPunct="1">
              <a:spcBef>
                <a:spcPct val="0"/>
              </a:spcBef>
              <a:buFontTx/>
              <a:buNone/>
            </a:pPr>
            <a:r>
              <a:rPr lang="en-US" altLang="zh-CN" sz="2000" b="1">
                <a:solidFill>
                  <a:srgbClr val="CC6600"/>
                </a:solidFill>
              </a:rPr>
              <a:t>}</a:t>
            </a:r>
          </a:p>
        </p:txBody>
      </p:sp>
      <p:sp>
        <p:nvSpPr>
          <p:cNvPr id="12295" name="Rectangle 3"/>
          <p:cNvSpPr>
            <a:spLocks noChangeArrowheads="1"/>
          </p:cNvSpPr>
          <p:nvPr/>
        </p:nvSpPr>
        <p:spPr bwMode="auto">
          <a:xfrm>
            <a:off x="468313" y="1268413"/>
            <a:ext cx="84248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spcAft>
                <a:spcPct val="20000"/>
              </a:spcAft>
            </a:pPr>
            <a:r>
              <a:rPr lang="en-US" altLang="zh-CN" dirty="0" smtClean="0"/>
              <a:t>6.4.1 </a:t>
            </a:r>
            <a:r>
              <a:rPr lang="zh-CN" altLang="en-US" dirty="0"/>
              <a:t>定义接口</a:t>
            </a:r>
          </a:p>
        </p:txBody>
      </p:sp>
      <p:sp>
        <p:nvSpPr>
          <p:cNvPr id="12297" name="Text Box 7"/>
          <p:cNvSpPr txBox="1">
            <a:spLocks noChangeArrowheads="1"/>
          </p:cNvSpPr>
          <p:nvPr/>
        </p:nvSpPr>
        <p:spPr bwMode="auto">
          <a:xfrm>
            <a:off x="815975" y="3644900"/>
            <a:ext cx="8077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20000"/>
              </a:lnSpc>
              <a:buFontTx/>
              <a:buNone/>
            </a:pPr>
            <a:r>
              <a:rPr lang="zh-CN" altLang="en-US" sz="2000" b="1">
                <a:solidFill>
                  <a:srgbClr val="FF3300"/>
                </a:solidFill>
              </a:rPr>
              <a:t>说明：</a:t>
            </a:r>
          </a:p>
          <a:p>
            <a:pPr eaLnBrk="1" hangingPunct="1">
              <a:lnSpc>
                <a:spcPct val="120000"/>
              </a:lnSpc>
              <a:spcBef>
                <a:spcPct val="0"/>
              </a:spcBef>
              <a:buFontTx/>
              <a:buNone/>
            </a:pPr>
            <a:r>
              <a:rPr lang="zh-CN" altLang="en-US" sz="2000">
                <a:solidFill>
                  <a:srgbClr val="000000"/>
                </a:solidFill>
              </a:rPr>
              <a:t>⑴ 访问修饰符和普通的类的修饰符含义一样；</a:t>
            </a:r>
          </a:p>
          <a:p>
            <a:pPr eaLnBrk="1" hangingPunct="1">
              <a:lnSpc>
                <a:spcPct val="120000"/>
              </a:lnSpc>
              <a:spcBef>
                <a:spcPct val="0"/>
              </a:spcBef>
              <a:buFontTx/>
              <a:buNone/>
            </a:pPr>
            <a:r>
              <a:rPr lang="zh-CN" altLang="en-US" sz="2000">
                <a:solidFill>
                  <a:srgbClr val="000000"/>
                </a:solidFill>
              </a:rPr>
              <a:t>⑵ 为了与类相区别，接口名一般以“</a:t>
            </a:r>
            <a:r>
              <a:rPr lang="en-US" altLang="zh-CN" sz="2000">
                <a:solidFill>
                  <a:srgbClr val="000000"/>
                </a:solidFill>
              </a:rPr>
              <a:t>I”</a:t>
            </a:r>
            <a:r>
              <a:rPr lang="zh-CN" altLang="en-US" sz="2000">
                <a:solidFill>
                  <a:srgbClr val="000000"/>
                </a:solidFill>
              </a:rPr>
              <a:t>开头；</a:t>
            </a:r>
          </a:p>
          <a:p>
            <a:pPr eaLnBrk="1" hangingPunct="1">
              <a:lnSpc>
                <a:spcPct val="120000"/>
              </a:lnSpc>
              <a:spcBef>
                <a:spcPct val="0"/>
              </a:spcBef>
              <a:buFontTx/>
              <a:buNone/>
            </a:pPr>
            <a:r>
              <a:rPr lang="zh-CN" altLang="en-US" sz="2000">
                <a:solidFill>
                  <a:srgbClr val="000000"/>
                </a:solidFill>
              </a:rPr>
              <a:t>⑶ 若从多个基接口继承，基接口名之间用逗号分隔；</a:t>
            </a:r>
          </a:p>
          <a:p>
            <a:pPr eaLnBrk="1" hangingPunct="1">
              <a:lnSpc>
                <a:spcPct val="120000"/>
              </a:lnSpc>
              <a:spcBef>
                <a:spcPct val="0"/>
              </a:spcBef>
              <a:buFontTx/>
              <a:buNone/>
            </a:pPr>
            <a:r>
              <a:rPr lang="zh-CN" altLang="en-US" sz="2000">
                <a:solidFill>
                  <a:srgbClr val="000000"/>
                </a:solidFill>
              </a:rPr>
              <a:t>⑷ 接口成员只可以是属性、方法、事件和索引器，且只是说明而没有</a:t>
            </a:r>
          </a:p>
          <a:p>
            <a:pPr eaLnBrk="1" hangingPunct="1">
              <a:lnSpc>
                <a:spcPct val="120000"/>
              </a:lnSpc>
              <a:spcBef>
                <a:spcPct val="0"/>
              </a:spcBef>
              <a:buFontTx/>
              <a:buNone/>
            </a:pPr>
            <a:r>
              <a:rPr lang="zh-CN" altLang="en-US" sz="2000">
                <a:solidFill>
                  <a:srgbClr val="000000"/>
                </a:solidFill>
              </a:rPr>
              <a:t>    实现，不能包含字段、构造函数、析构函数或静态成员；</a:t>
            </a:r>
          </a:p>
          <a:p>
            <a:pPr eaLnBrk="1" hangingPunct="1">
              <a:lnSpc>
                <a:spcPct val="120000"/>
              </a:lnSpc>
              <a:spcBef>
                <a:spcPct val="0"/>
              </a:spcBef>
              <a:buFontTx/>
              <a:buNone/>
            </a:pPr>
            <a:r>
              <a:rPr lang="zh-CN" altLang="en-US" sz="2000">
                <a:solidFill>
                  <a:srgbClr val="000000"/>
                </a:solidFill>
              </a:rPr>
              <a:t>⑸ 接口中的所有成员都隐式地声明为</a:t>
            </a:r>
            <a:r>
              <a:rPr lang="en-US" altLang="zh-CN" sz="2000">
                <a:solidFill>
                  <a:srgbClr val="000000"/>
                </a:solidFill>
              </a:rPr>
              <a:t>public</a:t>
            </a:r>
            <a:r>
              <a:rPr lang="zh-CN" altLang="en-US" sz="2000">
                <a:solidFill>
                  <a:srgbClr val="000000"/>
                </a:solidFill>
              </a:rPr>
              <a:t>，因此在成员前不能添加任</a:t>
            </a:r>
          </a:p>
          <a:p>
            <a:pPr eaLnBrk="1" hangingPunct="1">
              <a:lnSpc>
                <a:spcPct val="120000"/>
              </a:lnSpc>
              <a:spcBef>
                <a:spcPct val="0"/>
              </a:spcBef>
              <a:buFontTx/>
              <a:buNone/>
            </a:pPr>
            <a:r>
              <a:rPr lang="zh-CN" altLang="en-US" sz="2000">
                <a:solidFill>
                  <a:srgbClr val="000000"/>
                </a:solidFill>
              </a:rPr>
              <a:t>    何访问修饰符。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5">
                                            <p:txEl>
                                              <p:pRg st="0" end="0"/>
                                            </p:txEl>
                                          </p:spTgt>
                                        </p:tgtEl>
                                        <p:attrNameLst>
                                          <p:attrName>style.visibility</p:attrName>
                                        </p:attrNameLst>
                                      </p:cBhvr>
                                      <p:to>
                                        <p:strVal val="visible"/>
                                      </p:to>
                                    </p:set>
                                    <p:animEffect transition="in" filter="wipe(left)">
                                      <p:cBhvr>
                                        <p:cTn id="7" dur="500"/>
                                        <p:tgtEl>
                                          <p:spTgt spid="122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wipe(up)">
                                      <p:cBhvr>
                                        <p:cTn id="12" dur="500"/>
                                        <p:tgtEl>
                                          <p:spTgt spid="122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7">
                                            <p:txEl>
                                              <p:pRg st="0" end="0"/>
                                            </p:txEl>
                                          </p:spTgt>
                                        </p:tgtEl>
                                        <p:attrNameLst>
                                          <p:attrName>style.visibility</p:attrName>
                                        </p:attrNameLst>
                                      </p:cBhvr>
                                      <p:to>
                                        <p:strVal val="visible"/>
                                      </p:to>
                                    </p:set>
                                    <p:animEffect transition="in" filter="blinds(horizontal)">
                                      <p:cBhvr>
                                        <p:cTn id="17" dur="500"/>
                                        <p:tgtEl>
                                          <p:spTgt spid="1229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7">
                                            <p:txEl>
                                              <p:pRg st="1" end="1"/>
                                            </p:txEl>
                                          </p:spTgt>
                                        </p:tgtEl>
                                        <p:attrNameLst>
                                          <p:attrName>style.visibility</p:attrName>
                                        </p:attrNameLst>
                                      </p:cBhvr>
                                      <p:to>
                                        <p:strVal val="visible"/>
                                      </p:to>
                                    </p:set>
                                    <p:animEffect transition="in" filter="blinds(horizontal)">
                                      <p:cBhvr>
                                        <p:cTn id="22" dur="500"/>
                                        <p:tgtEl>
                                          <p:spTgt spid="1229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7">
                                            <p:txEl>
                                              <p:pRg st="2" end="2"/>
                                            </p:txEl>
                                          </p:spTgt>
                                        </p:tgtEl>
                                        <p:attrNameLst>
                                          <p:attrName>style.visibility</p:attrName>
                                        </p:attrNameLst>
                                      </p:cBhvr>
                                      <p:to>
                                        <p:strVal val="visible"/>
                                      </p:to>
                                    </p:set>
                                    <p:animEffect transition="in" filter="blinds(horizontal)">
                                      <p:cBhvr>
                                        <p:cTn id="27" dur="500"/>
                                        <p:tgtEl>
                                          <p:spTgt spid="1229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7">
                                            <p:txEl>
                                              <p:pRg st="3" end="3"/>
                                            </p:txEl>
                                          </p:spTgt>
                                        </p:tgtEl>
                                        <p:attrNameLst>
                                          <p:attrName>style.visibility</p:attrName>
                                        </p:attrNameLst>
                                      </p:cBhvr>
                                      <p:to>
                                        <p:strVal val="visible"/>
                                      </p:to>
                                    </p:set>
                                    <p:animEffect transition="in" filter="blinds(horizontal)">
                                      <p:cBhvr>
                                        <p:cTn id="32" dur="500"/>
                                        <p:tgtEl>
                                          <p:spTgt spid="12297">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297">
                                            <p:txEl>
                                              <p:pRg st="4" end="4"/>
                                            </p:txEl>
                                          </p:spTgt>
                                        </p:tgtEl>
                                        <p:attrNameLst>
                                          <p:attrName>style.visibility</p:attrName>
                                        </p:attrNameLst>
                                      </p:cBhvr>
                                      <p:to>
                                        <p:strVal val="visible"/>
                                      </p:to>
                                    </p:set>
                                    <p:animEffect transition="in" filter="blinds(horizontal)">
                                      <p:cBhvr>
                                        <p:cTn id="37" dur="500"/>
                                        <p:tgtEl>
                                          <p:spTgt spid="12297">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297">
                                            <p:txEl>
                                              <p:pRg st="5" end="5"/>
                                            </p:txEl>
                                          </p:spTgt>
                                        </p:tgtEl>
                                        <p:attrNameLst>
                                          <p:attrName>style.visibility</p:attrName>
                                        </p:attrNameLst>
                                      </p:cBhvr>
                                      <p:to>
                                        <p:strVal val="visible"/>
                                      </p:to>
                                    </p:set>
                                    <p:animEffect transition="in" filter="blinds(horizontal)">
                                      <p:cBhvr>
                                        <p:cTn id="42" dur="500"/>
                                        <p:tgtEl>
                                          <p:spTgt spid="12297">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297">
                                            <p:txEl>
                                              <p:pRg st="6" end="6"/>
                                            </p:txEl>
                                          </p:spTgt>
                                        </p:tgtEl>
                                        <p:attrNameLst>
                                          <p:attrName>style.visibility</p:attrName>
                                        </p:attrNameLst>
                                      </p:cBhvr>
                                      <p:to>
                                        <p:strVal val="visible"/>
                                      </p:to>
                                    </p:set>
                                    <p:animEffect transition="in" filter="blinds(horizontal)">
                                      <p:cBhvr>
                                        <p:cTn id="47" dur="500"/>
                                        <p:tgtEl>
                                          <p:spTgt spid="12297">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297">
                                            <p:txEl>
                                              <p:pRg st="7" end="7"/>
                                            </p:txEl>
                                          </p:spTgt>
                                        </p:tgtEl>
                                        <p:attrNameLst>
                                          <p:attrName>style.visibility</p:attrName>
                                        </p:attrNameLst>
                                      </p:cBhvr>
                                      <p:to>
                                        <p:strVal val="visible"/>
                                      </p:to>
                                    </p:set>
                                    <p:animEffect transition="in" filter="blinds(horizontal)">
                                      <p:cBhvr>
                                        <p:cTn id="52" dur="500"/>
                                        <p:tgtEl>
                                          <p:spTgt spid="122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5" grpId="0" build="p"/>
      <p:bldP spid="1229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t>6.4 </a:t>
            </a:r>
            <a:r>
              <a:rPr lang="zh-CN" altLang="en-US" dirty="0" smtClean="0"/>
              <a:t>接口 </a:t>
            </a:r>
          </a:p>
        </p:txBody>
      </p:sp>
      <p:sp>
        <p:nvSpPr>
          <p:cNvPr id="13316" name="Text Box 4"/>
          <p:cNvSpPr txBox="1">
            <a:spLocks noChangeArrowheads="1"/>
          </p:cNvSpPr>
          <p:nvPr/>
        </p:nvSpPr>
        <p:spPr bwMode="auto">
          <a:xfrm>
            <a:off x="828675" y="5624513"/>
            <a:ext cx="7343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en-US" sz="2000">
                <a:solidFill>
                  <a:srgbClr val="000000"/>
                </a:solidFill>
              </a:rPr>
              <a:t>实现接口的方式有两种：隐式实现和显式实现。 </a:t>
            </a:r>
          </a:p>
        </p:txBody>
      </p:sp>
      <p:sp>
        <p:nvSpPr>
          <p:cNvPr id="13318" name="Rectangle 3"/>
          <p:cNvSpPr>
            <a:spLocks noChangeArrowheads="1"/>
          </p:cNvSpPr>
          <p:nvPr/>
        </p:nvSpPr>
        <p:spPr bwMode="auto">
          <a:xfrm>
            <a:off x="468313" y="1268413"/>
            <a:ext cx="84248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spcAft>
                <a:spcPct val="20000"/>
              </a:spcAft>
            </a:pPr>
            <a:r>
              <a:rPr lang="en-US" altLang="zh-CN" dirty="0" smtClean="0"/>
              <a:t>6.4.2 </a:t>
            </a:r>
            <a:r>
              <a:rPr lang="zh-CN" altLang="en-US" dirty="0"/>
              <a:t>实现接口</a:t>
            </a:r>
          </a:p>
        </p:txBody>
      </p:sp>
      <p:sp>
        <p:nvSpPr>
          <p:cNvPr id="13319" name="Text Box 7"/>
          <p:cNvSpPr txBox="1">
            <a:spLocks noChangeArrowheads="1"/>
          </p:cNvSpPr>
          <p:nvPr/>
        </p:nvSpPr>
        <p:spPr bwMode="auto">
          <a:xfrm>
            <a:off x="815975" y="1831975"/>
            <a:ext cx="80772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spcAft>
                <a:spcPct val="30000"/>
              </a:spcAft>
              <a:buFontTx/>
              <a:buNone/>
            </a:pPr>
            <a:r>
              <a:rPr lang="zh-CN" altLang="en-US" sz="2000">
                <a:solidFill>
                  <a:srgbClr val="000000"/>
                </a:solidFill>
              </a:rPr>
              <a:t>类或结构如果要实现接口，则要在定义的类名或结构名后添加冒号和接口名；如果要实现多个接口，则接口名依次列出，中间用逗号分隔，接口名的前后次序没有要求。当一个类既要继承一个基类又要实现接口时，基类放在所有接口的前面。</a:t>
            </a:r>
          </a:p>
        </p:txBody>
      </p:sp>
      <p:sp>
        <p:nvSpPr>
          <p:cNvPr id="13320" name="Text Box 7"/>
          <p:cNvSpPr txBox="1">
            <a:spLocks noChangeArrowheads="1"/>
          </p:cNvSpPr>
          <p:nvPr/>
        </p:nvSpPr>
        <p:spPr bwMode="auto">
          <a:xfrm>
            <a:off x="815975" y="3213100"/>
            <a:ext cx="80772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spcAft>
                <a:spcPct val="30000"/>
              </a:spcAft>
              <a:buFontTx/>
              <a:buNone/>
            </a:pPr>
            <a:r>
              <a:rPr lang="zh-CN" altLang="en-US" sz="2000"/>
              <a:t>类实现接口的格式：</a:t>
            </a:r>
          </a:p>
          <a:p>
            <a:pPr eaLnBrk="1" hangingPunct="1">
              <a:spcBef>
                <a:spcPct val="0"/>
              </a:spcBef>
              <a:buFontTx/>
              <a:buNone/>
            </a:pPr>
            <a:r>
              <a:rPr lang="en-US" altLang="zh-CN" sz="2000" b="1">
                <a:solidFill>
                  <a:srgbClr val="CC6600"/>
                </a:solidFill>
              </a:rPr>
              <a:t>[</a:t>
            </a:r>
            <a:r>
              <a:rPr lang="zh-CN" altLang="en-US" sz="2000" b="1">
                <a:solidFill>
                  <a:srgbClr val="CC6600"/>
                </a:solidFill>
              </a:rPr>
              <a:t>访问修饰符</a:t>
            </a:r>
            <a:r>
              <a:rPr lang="en-US" altLang="zh-CN" sz="2000" b="1">
                <a:solidFill>
                  <a:srgbClr val="CC6600"/>
                </a:solidFill>
              </a:rPr>
              <a:t>] class </a:t>
            </a:r>
            <a:r>
              <a:rPr lang="zh-CN" altLang="en-US" sz="2000" b="1">
                <a:solidFill>
                  <a:srgbClr val="CC6600"/>
                </a:solidFill>
              </a:rPr>
              <a:t>类名：</a:t>
            </a:r>
            <a:r>
              <a:rPr lang="en-US" altLang="zh-CN" sz="2000" b="1">
                <a:solidFill>
                  <a:srgbClr val="CC6600"/>
                </a:solidFill>
              </a:rPr>
              <a:t>[</a:t>
            </a:r>
            <a:r>
              <a:rPr lang="zh-CN" altLang="en-US" sz="2000" b="1">
                <a:solidFill>
                  <a:srgbClr val="CC6600"/>
                </a:solidFill>
              </a:rPr>
              <a:t>基类名，</a:t>
            </a:r>
            <a:r>
              <a:rPr lang="en-US" altLang="zh-CN" sz="2000" b="1">
                <a:solidFill>
                  <a:srgbClr val="CC6600"/>
                </a:solidFill>
              </a:rPr>
              <a:t>] </a:t>
            </a:r>
            <a:r>
              <a:rPr lang="zh-CN" altLang="en-US" sz="2000" b="1">
                <a:solidFill>
                  <a:srgbClr val="CC6600"/>
                </a:solidFill>
              </a:rPr>
              <a:t>接口名列表</a:t>
            </a:r>
          </a:p>
          <a:p>
            <a:pPr eaLnBrk="1" hangingPunct="1">
              <a:buFontTx/>
              <a:buNone/>
            </a:pPr>
            <a:r>
              <a:rPr lang="en-US" altLang="zh-CN" sz="2000" b="1">
                <a:solidFill>
                  <a:srgbClr val="CC6600"/>
                </a:solidFill>
              </a:rPr>
              <a:t>{</a:t>
            </a:r>
          </a:p>
          <a:p>
            <a:pPr eaLnBrk="1" hangingPunct="1">
              <a:spcBef>
                <a:spcPct val="0"/>
              </a:spcBef>
              <a:buFontTx/>
              <a:buNone/>
            </a:pPr>
            <a:r>
              <a:rPr lang="en-US" altLang="zh-CN" sz="2000" b="1">
                <a:solidFill>
                  <a:srgbClr val="CC6600"/>
                </a:solidFill>
              </a:rPr>
              <a:t>      </a:t>
            </a:r>
            <a:r>
              <a:rPr lang="en-US" altLang="zh-CN" sz="1800" b="1">
                <a:solidFill>
                  <a:srgbClr val="CC6600"/>
                </a:solidFill>
              </a:rPr>
              <a:t>……</a:t>
            </a:r>
          </a:p>
          <a:p>
            <a:pPr eaLnBrk="1" hangingPunct="1">
              <a:spcBef>
                <a:spcPct val="0"/>
              </a:spcBef>
              <a:buFontTx/>
              <a:buNone/>
            </a:pPr>
            <a:r>
              <a:rPr lang="zh-CN" altLang="en-US" sz="1800" b="1">
                <a:solidFill>
                  <a:srgbClr val="CC6600"/>
                </a:solidFill>
              </a:rPr>
              <a:t>       </a:t>
            </a:r>
            <a:r>
              <a:rPr lang="en-US" altLang="zh-CN" sz="1800" b="1">
                <a:solidFill>
                  <a:srgbClr val="CC6600"/>
                </a:solidFill>
              </a:rPr>
              <a:t>//</a:t>
            </a:r>
            <a:r>
              <a:rPr lang="zh-CN" altLang="en-US" sz="2000" b="1">
                <a:solidFill>
                  <a:srgbClr val="CC6600"/>
                </a:solidFill>
              </a:rPr>
              <a:t>类实现接口的代码</a:t>
            </a:r>
          </a:p>
          <a:p>
            <a:pPr eaLnBrk="1" hangingPunct="1">
              <a:spcBef>
                <a:spcPct val="0"/>
              </a:spcBef>
              <a:buFontTx/>
              <a:buNone/>
            </a:pPr>
            <a:r>
              <a:rPr lang="en-US" altLang="zh-CN" sz="2000" b="1">
                <a:solidFill>
                  <a:srgbClr val="CC6600"/>
                </a:solidFill>
              </a:rPr>
              <a:t>      ……</a:t>
            </a:r>
          </a:p>
          <a:p>
            <a:pPr eaLnBrk="1" hangingPunct="1">
              <a:spcBef>
                <a:spcPct val="0"/>
              </a:spcBef>
              <a:buFontTx/>
              <a:buNone/>
            </a:pPr>
            <a:r>
              <a:rPr lang="en-US" altLang="zh-CN" sz="2000" b="1">
                <a:solidFill>
                  <a:srgbClr val="CC66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animEffect transition="in" filter="wipe(left)">
                                      <p:cBhvr>
                                        <p:cTn id="7" dur="500"/>
                                        <p:tgtEl>
                                          <p:spTgt spid="133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19"/>
                                        </p:tgtEl>
                                        <p:attrNameLst>
                                          <p:attrName>style.visibility</p:attrName>
                                        </p:attrNameLst>
                                      </p:cBhvr>
                                      <p:to>
                                        <p:strVal val="visible"/>
                                      </p:to>
                                    </p:set>
                                    <p:animEffect transition="in" filter="wipe(up)">
                                      <p:cBhvr>
                                        <p:cTn id="12" dur="500"/>
                                        <p:tgtEl>
                                          <p:spTgt spid="133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320"/>
                                        </p:tgtEl>
                                        <p:attrNameLst>
                                          <p:attrName>style.visibility</p:attrName>
                                        </p:attrNameLst>
                                      </p:cBhvr>
                                      <p:to>
                                        <p:strVal val="visible"/>
                                      </p:to>
                                    </p:set>
                                    <p:animEffect transition="in" filter="wipe(up)">
                                      <p:cBhvr>
                                        <p:cTn id="17" dur="500"/>
                                        <p:tgtEl>
                                          <p:spTgt spid="133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6" fill="hold" grpId="0" nodeType="clickEffect">
                                  <p:stCondLst>
                                    <p:cond delay="0"/>
                                  </p:stCondLst>
                                  <p:childTnLst>
                                    <p:set>
                                      <p:cBhvr>
                                        <p:cTn id="21" dur="1" fill="hold">
                                          <p:stCondLst>
                                            <p:cond delay="0"/>
                                          </p:stCondLst>
                                        </p:cTn>
                                        <p:tgtEl>
                                          <p:spTgt spid="13316"/>
                                        </p:tgtEl>
                                        <p:attrNameLst>
                                          <p:attrName>style.visibility</p:attrName>
                                        </p:attrNameLst>
                                      </p:cBhvr>
                                      <p:to>
                                        <p:strVal val="visible"/>
                                      </p:to>
                                    </p:set>
                                    <p:anim calcmode="lin" valueType="num">
                                      <p:cBhvr additive="base">
                                        <p:cTn id="22" dur="500" fill="hold"/>
                                        <p:tgtEl>
                                          <p:spTgt spid="13316"/>
                                        </p:tgtEl>
                                        <p:attrNameLst>
                                          <p:attrName>ppt_x</p:attrName>
                                        </p:attrNameLst>
                                      </p:cBhvr>
                                      <p:tavLst>
                                        <p:tav tm="0">
                                          <p:val>
                                            <p:strVal val="1+#ppt_w/2"/>
                                          </p:val>
                                        </p:tav>
                                        <p:tav tm="100000">
                                          <p:val>
                                            <p:strVal val="#ppt_x"/>
                                          </p:val>
                                        </p:tav>
                                      </p:tavLst>
                                    </p:anim>
                                    <p:anim calcmode="lin" valueType="num">
                                      <p:cBhvr additive="base">
                                        <p:cTn id="23"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8" grpId="0" build="p"/>
      <p:bldP spid="13319" grpId="0"/>
      <p:bldP spid="133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dirty="0" smtClean="0"/>
              <a:t>6.1 </a:t>
            </a:r>
            <a:r>
              <a:rPr lang="zh-CN" altLang="en-US" dirty="0" smtClean="0"/>
              <a:t>继承 </a:t>
            </a:r>
          </a:p>
        </p:txBody>
      </p:sp>
      <p:sp>
        <p:nvSpPr>
          <p:cNvPr id="7171" name="Rectangle 3"/>
          <p:cNvSpPr>
            <a:spLocks noGrp="1" noChangeArrowheads="1"/>
          </p:cNvSpPr>
          <p:nvPr>
            <p:ph type="body" idx="1"/>
          </p:nvPr>
        </p:nvSpPr>
        <p:spPr>
          <a:xfrm>
            <a:off x="468313" y="1268413"/>
            <a:ext cx="8229600" cy="576262"/>
          </a:xfrm>
        </p:spPr>
        <p:txBody>
          <a:bodyPr/>
          <a:lstStyle/>
          <a:p>
            <a:pPr eaLnBrk="1" hangingPunct="1">
              <a:lnSpc>
                <a:spcPct val="90000"/>
              </a:lnSpc>
              <a:spcAft>
                <a:spcPct val="20000"/>
              </a:spcAft>
            </a:pPr>
            <a:r>
              <a:rPr lang="en-US" altLang="zh-CN" dirty="0" smtClean="0">
                <a:ea typeface="宋体" pitchFamily="2" charset="-122"/>
              </a:rPr>
              <a:t>6.1.1 </a:t>
            </a:r>
            <a:r>
              <a:rPr lang="zh-CN" altLang="en-US" dirty="0" smtClean="0">
                <a:ea typeface="宋体" pitchFamily="2" charset="-122"/>
              </a:rPr>
              <a:t>继承的定义 </a:t>
            </a:r>
          </a:p>
        </p:txBody>
      </p:sp>
      <p:sp>
        <p:nvSpPr>
          <p:cNvPr id="7172" name="Text Box 4"/>
          <p:cNvSpPr txBox="1">
            <a:spLocks noChangeArrowheads="1"/>
          </p:cNvSpPr>
          <p:nvPr/>
        </p:nvSpPr>
        <p:spPr bwMode="auto">
          <a:xfrm>
            <a:off x="827088" y="4652963"/>
            <a:ext cx="7993062"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en-US" sz="2000" dirty="0">
                <a:solidFill>
                  <a:srgbClr val="000000"/>
                </a:solidFill>
              </a:rPr>
              <a:t>关于继承，需要注意以下几点：</a:t>
            </a:r>
          </a:p>
          <a:p>
            <a:pPr eaLnBrk="1" hangingPunct="1">
              <a:spcBef>
                <a:spcPct val="0"/>
              </a:spcBef>
              <a:buFontTx/>
              <a:buNone/>
            </a:pPr>
            <a:r>
              <a:rPr lang="zh-CN" altLang="en-US" sz="2000" dirty="0">
                <a:solidFill>
                  <a:srgbClr val="000000"/>
                </a:solidFill>
              </a:rPr>
              <a:t>⑴ 继承是传递的。</a:t>
            </a:r>
          </a:p>
          <a:p>
            <a:pPr eaLnBrk="1" hangingPunct="1">
              <a:spcBef>
                <a:spcPct val="0"/>
              </a:spcBef>
              <a:buFontTx/>
              <a:buNone/>
            </a:pPr>
            <a:r>
              <a:rPr lang="zh-CN" altLang="en-US" sz="2000" dirty="0">
                <a:solidFill>
                  <a:srgbClr val="000000"/>
                </a:solidFill>
              </a:rPr>
              <a:t>⑵ 派生类能够扩展它的基类。⑶ 构造函数和析构函数不能被继承。</a:t>
            </a:r>
          </a:p>
          <a:p>
            <a:pPr eaLnBrk="1" hangingPunct="1">
              <a:spcBef>
                <a:spcPct val="0"/>
              </a:spcBef>
              <a:buFontTx/>
              <a:buNone/>
            </a:pPr>
            <a:r>
              <a:rPr lang="zh-CN" altLang="en-US" sz="2000" dirty="0">
                <a:solidFill>
                  <a:srgbClr val="000000"/>
                </a:solidFill>
              </a:rPr>
              <a:t>⑷ 派生类可以通过用相同的名称和签名，声明一个新的成员方法来隐藏继承的成员，即覆盖。</a:t>
            </a:r>
          </a:p>
          <a:p>
            <a:pPr eaLnBrk="1" hangingPunct="1">
              <a:spcBef>
                <a:spcPct val="0"/>
              </a:spcBef>
              <a:buFontTx/>
              <a:buNone/>
            </a:pPr>
            <a:r>
              <a:rPr lang="zh-CN" altLang="en-US" sz="2000" dirty="0">
                <a:solidFill>
                  <a:srgbClr val="000000"/>
                </a:solidFill>
              </a:rPr>
              <a:t>⑸ 类可以声明虚拟方法、属性以及索引，并且派生类可以覆盖这些功能成员的执行，这使得类可以展示多态性。</a:t>
            </a:r>
          </a:p>
        </p:txBody>
      </p:sp>
      <p:sp>
        <p:nvSpPr>
          <p:cNvPr id="7173" name="Rectangle 5"/>
          <p:cNvSpPr>
            <a:spLocks noChangeArrowheads="1"/>
          </p:cNvSpPr>
          <p:nvPr/>
        </p:nvSpPr>
        <p:spPr bwMode="auto">
          <a:xfrm>
            <a:off x="468313" y="1844675"/>
            <a:ext cx="8229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Aft>
                <a:spcPct val="20000"/>
              </a:spcAft>
            </a:pPr>
            <a:r>
              <a:rPr lang="zh-CN" altLang="en-US" sz="2000" dirty="0">
                <a:solidFill>
                  <a:srgbClr val="000000"/>
                </a:solidFill>
              </a:rPr>
              <a:t>继承是面向对象程序设计中实现代码重用的重要原理。通过继承可以在类之间建立一种关系，使得新定义的派生类的实例可以继承已有的基类的特征和能力，同时可以加入新的特性或修改已有的特性。</a:t>
            </a:r>
            <a:endParaRPr lang="zh-CN" altLang="en-US" sz="2400" dirty="0">
              <a:solidFill>
                <a:srgbClr val="000000"/>
              </a:solidFill>
            </a:endParaRPr>
          </a:p>
        </p:txBody>
      </p:sp>
      <p:sp>
        <p:nvSpPr>
          <p:cNvPr id="7174" name="Rectangle 6"/>
          <p:cNvSpPr>
            <a:spLocks noChangeArrowheads="1"/>
          </p:cNvSpPr>
          <p:nvPr/>
        </p:nvSpPr>
        <p:spPr bwMode="auto">
          <a:xfrm>
            <a:off x="468313" y="2924175"/>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r>
              <a:rPr lang="zh-CN" altLang="en-US" sz="2000"/>
              <a:t>从一个基类派生一个子类的语法：</a:t>
            </a:r>
          </a:p>
          <a:p>
            <a:pPr lvl="1" eaLnBrk="1" hangingPunct="1">
              <a:buFont typeface="Wingdings 2" pitchFamily="18" charset="2"/>
              <a:buNone/>
            </a:pPr>
            <a:r>
              <a:rPr lang="en-US" altLang="zh-CN" sz="2000" b="1">
                <a:solidFill>
                  <a:srgbClr val="CC6600"/>
                </a:solidFill>
              </a:rPr>
              <a:t>[</a:t>
            </a:r>
            <a:r>
              <a:rPr lang="zh-CN" altLang="en-US" sz="2000" b="1">
                <a:solidFill>
                  <a:srgbClr val="CC6600"/>
                </a:solidFill>
              </a:rPr>
              <a:t>访问修饰符</a:t>
            </a:r>
            <a:r>
              <a:rPr lang="en-US" altLang="zh-CN" sz="2000" b="1">
                <a:solidFill>
                  <a:srgbClr val="CC6600"/>
                </a:solidFill>
              </a:rPr>
              <a:t>] class </a:t>
            </a:r>
            <a:r>
              <a:rPr lang="zh-CN" altLang="en-US" sz="2000" b="1">
                <a:solidFill>
                  <a:srgbClr val="CC6600"/>
                </a:solidFill>
              </a:rPr>
              <a:t>派生类名称：基类名称</a:t>
            </a:r>
          </a:p>
          <a:p>
            <a:pPr lvl="1" eaLnBrk="1" hangingPunct="1">
              <a:spcBef>
                <a:spcPct val="10000"/>
              </a:spcBef>
              <a:buFont typeface="Wingdings 2" pitchFamily="18" charset="2"/>
              <a:buNone/>
            </a:pPr>
            <a:r>
              <a:rPr lang="en-US" altLang="zh-CN" sz="2000" b="1">
                <a:solidFill>
                  <a:srgbClr val="CC6600"/>
                </a:solidFill>
              </a:rPr>
              <a:t>{</a:t>
            </a:r>
          </a:p>
          <a:p>
            <a:pPr lvl="1" eaLnBrk="1" hangingPunct="1">
              <a:spcBef>
                <a:spcPct val="10000"/>
              </a:spcBef>
              <a:buFont typeface="Wingdings 2" pitchFamily="18" charset="2"/>
              <a:buNone/>
            </a:pPr>
            <a:r>
              <a:rPr lang="en-US" altLang="zh-CN" sz="2000" b="1">
                <a:solidFill>
                  <a:srgbClr val="CC6600"/>
                </a:solidFill>
              </a:rPr>
              <a:t>	</a:t>
            </a:r>
            <a:r>
              <a:rPr lang="zh-CN" altLang="en-US" sz="2000" b="1">
                <a:solidFill>
                  <a:srgbClr val="CC6600"/>
                </a:solidFill>
              </a:rPr>
              <a:t>类的成员</a:t>
            </a:r>
          </a:p>
          <a:p>
            <a:pPr lvl="1" eaLnBrk="1" hangingPunct="1">
              <a:spcBef>
                <a:spcPct val="10000"/>
              </a:spcBef>
              <a:buFont typeface="Wingdings 2" pitchFamily="18" charset="2"/>
              <a:buNone/>
            </a:pPr>
            <a:r>
              <a:rPr lang="en-US" altLang="zh-CN" sz="2000" b="1">
                <a:solidFill>
                  <a:srgbClr val="CC66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diamond(in)">
                                      <p:cBhvr>
                                        <p:cTn id="12" dur="500"/>
                                        <p:tgtEl>
                                          <p:spTgt spid="7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checkerboard(across)">
                                      <p:cBhvr>
                                        <p:cTn id="17" dur="500"/>
                                        <p:tgtEl>
                                          <p:spTgt spid="71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172"/>
                                        </p:tgtEl>
                                        <p:attrNameLst>
                                          <p:attrName>style.visibility</p:attrName>
                                        </p:attrNameLst>
                                      </p:cBhvr>
                                      <p:to>
                                        <p:strVal val="visible"/>
                                      </p:to>
                                    </p:set>
                                    <p:animEffect transition="in" filter="box(in)">
                                      <p:cBhvr>
                                        <p:cTn id="22"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172" grpId="0"/>
      <p:bldP spid="7173" grpId="0"/>
      <p:bldP spid="71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smtClean="0"/>
              <a:t>6.1 </a:t>
            </a:r>
            <a:r>
              <a:rPr lang="zh-CN" altLang="en-US" dirty="0" smtClean="0"/>
              <a:t>继承 </a:t>
            </a:r>
          </a:p>
        </p:txBody>
      </p:sp>
      <p:sp>
        <p:nvSpPr>
          <p:cNvPr id="96262" name="Text Box 6"/>
          <p:cNvSpPr txBox="1">
            <a:spLocks noChangeArrowheads="1"/>
          </p:cNvSpPr>
          <p:nvPr/>
        </p:nvSpPr>
        <p:spPr bwMode="auto">
          <a:xfrm>
            <a:off x="323850" y="6496050"/>
            <a:ext cx="882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zh-CN" altLang="en-US" sz="1800"/>
              <a:t>实例化派生类</a:t>
            </a:r>
            <a:r>
              <a:rPr lang="en-US" altLang="zh-CN" sz="1800"/>
              <a:t>B</a:t>
            </a:r>
            <a:r>
              <a:rPr lang="zh-CN" altLang="en-US" sz="1800"/>
              <a:t>时，构造函数的执行顺序为：</a:t>
            </a:r>
            <a:r>
              <a:rPr lang="en-US" altLang="zh-CN" sz="1800"/>
              <a:t>System.Object.Object()→A .A()→B .B() </a:t>
            </a:r>
          </a:p>
        </p:txBody>
      </p:sp>
      <p:sp>
        <p:nvSpPr>
          <p:cNvPr id="96267" name="Rectangle 11"/>
          <p:cNvSpPr>
            <a:spLocks noChangeArrowheads="1"/>
          </p:cNvSpPr>
          <p:nvPr/>
        </p:nvSpPr>
        <p:spPr bwMode="auto">
          <a:xfrm>
            <a:off x="468313" y="1268413"/>
            <a:ext cx="82296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spcAft>
                <a:spcPct val="20000"/>
              </a:spcAft>
            </a:pPr>
            <a:r>
              <a:rPr lang="en-US" altLang="zh-CN" dirty="0" smtClean="0"/>
              <a:t>6.1.2 </a:t>
            </a:r>
            <a:r>
              <a:rPr lang="zh-CN" altLang="en-US" dirty="0"/>
              <a:t>构造函数的执行顺序 </a:t>
            </a:r>
          </a:p>
        </p:txBody>
      </p:sp>
      <p:sp>
        <p:nvSpPr>
          <p:cNvPr id="96269" name="Text Box 13"/>
          <p:cNvSpPr txBox="1">
            <a:spLocks noChangeArrowheads="1"/>
          </p:cNvSpPr>
          <p:nvPr/>
        </p:nvSpPr>
        <p:spPr bwMode="auto">
          <a:xfrm>
            <a:off x="827088" y="1773238"/>
            <a:ext cx="8064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zh-CN" altLang="en-US" sz="2000">
                <a:solidFill>
                  <a:srgbClr val="000000"/>
                </a:solidFill>
              </a:rPr>
              <a:t>为了实例化派生类，就必须实例化它的基类。而要实例化这个基类，又必须实例化这个基类的基类，这样一直到实例化</a:t>
            </a:r>
            <a:r>
              <a:rPr lang="en-US" altLang="zh-CN" sz="2000">
                <a:solidFill>
                  <a:srgbClr val="000000"/>
                </a:solidFill>
              </a:rPr>
              <a:t>System.Object</a:t>
            </a:r>
            <a:r>
              <a:rPr lang="zh-CN" altLang="en-US" sz="2000">
                <a:solidFill>
                  <a:srgbClr val="000000"/>
                </a:solidFill>
              </a:rPr>
              <a:t>为止。</a:t>
            </a:r>
          </a:p>
        </p:txBody>
      </p:sp>
      <p:sp>
        <p:nvSpPr>
          <p:cNvPr id="96270" name="Text Box 14"/>
          <p:cNvSpPr txBox="1">
            <a:spLocks noChangeArrowheads="1"/>
          </p:cNvSpPr>
          <p:nvPr/>
        </p:nvSpPr>
        <p:spPr bwMode="auto">
          <a:xfrm>
            <a:off x="3635375" y="2808288"/>
            <a:ext cx="4968875"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342900" indent="-3429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lvl="2" eaLnBrk="1" hangingPunct="1">
              <a:lnSpc>
                <a:spcPct val="120000"/>
              </a:lnSpc>
            </a:pPr>
            <a:r>
              <a:rPr lang="zh-CN" altLang="en-US" sz="1800"/>
              <a:t>如果使用下面的语句实例化：</a:t>
            </a:r>
          </a:p>
          <a:p>
            <a:pPr eaLnBrk="1" hangingPunct="1">
              <a:lnSpc>
                <a:spcPct val="120000"/>
              </a:lnSpc>
              <a:spcBef>
                <a:spcPct val="0"/>
              </a:spcBef>
              <a:buFontTx/>
              <a:buNone/>
            </a:pPr>
            <a:r>
              <a:rPr lang="zh-CN" altLang="en-US" sz="1800"/>
              <a:t>     </a:t>
            </a:r>
            <a:r>
              <a:rPr lang="en-US" altLang="zh-CN" sz="1800"/>
              <a:t>B b1=new B(2);</a:t>
            </a:r>
          </a:p>
          <a:p>
            <a:pPr eaLnBrk="1" hangingPunct="1">
              <a:lnSpc>
                <a:spcPct val="120000"/>
              </a:lnSpc>
              <a:spcBef>
                <a:spcPct val="0"/>
              </a:spcBef>
              <a:buFontTx/>
              <a:buNone/>
            </a:pPr>
            <a:r>
              <a:rPr lang="en-US" altLang="zh-CN" sz="1800"/>
              <a:t>     </a:t>
            </a:r>
            <a:r>
              <a:rPr lang="zh-CN" altLang="en-US" sz="1800"/>
              <a:t>则构造函数的执行顺序为：</a:t>
            </a:r>
          </a:p>
          <a:p>
            <a:pPr eaLnBrk="1" hangingPunct="1">
              <a:lnSpc>
                <a:spcPct val="120000"/>
              </a:lnSpc>
              <a:spcBef>
                <a:spcPct val="0"/>
              </a:spcBef>
              <a:buFontTx/>
              <a:buNone/>
            </a:pPr>
            <a:r>
              <a:rPr lang="zh-CN" altLang="en-US" sz="1800"/>
              <a:t>     </a:t>
            </a:r>
            <a:r>
              <a:rPr lang="en-US" altLang="zh-CN" sz="1800"/>
              <a:t>System.Object.Object()→A.A()→B.B(int i)</a:t>
            </a:r>
          </a:p>
        </p:txBody>
      </p:sp>
      <p:sp>
        <p:nvSpPr>
          <p:cNvPr id="96271" name="Text Box 15"/>
          <p:cNvSpPr txBox="1">
            <a:spLocks noChangeArrowheads="1"/>
          </p:cNvSpPr>
          <p:nvPr/>
        </p:nvSpPr>
        <p:spPr bwMode="auto">
          <a:xfrm>
            <a:off x="3635375" y="4464050"/>
            <a:ext cx="5329238"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342900" indent="-3429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lvl="2" eaLnBrk="1" hangingPunct="1">
              <a:lnSpc>
                <a:spcPct val="120000"/>
              </a:lnSpc>
            </a:pPr>
            <a:r>
              <a:rPr lang="zh-CN" altLang="en-US" sz="1800"/>
              <a:t>如果使用下面的语句实例化：</a:t>
            </a:r>
          </a:p>
          <a:p>
            <a:pPr eaLnBrk="1" hangingPunct="1">
              <a:lnSpc>
                <a:spcPct val="120000"/>
              </a:lnSpc>
              <a:spcBef>
                <a:spcPct val="0"/>
              </a:spcBef>
              <a:buFontTx/>
              <a:buNone/>
            </a:pPr>
            <a:r>
              <a:rPr lang="zh-CN" altLang="en-US" sz="1800"/>
              <a:t>     </a:t>
            </a:r>
            <a:r>
              <a:rPr lang="en-US" altLang="zh-CN" sz="1800"/>
              <a:t>B b1=new B(2,4); </a:t>
            </a:r>
            <a:br>
              <a:rPr lang="en-US" altLang="zh-CN" sz="1800"/>
            </a:br>
            <a:r>
              <a:rPr lang="en-US" altLang="zh-CN" sz="1800"/>
              <a:t>     </a:t>
            </a:r>
            <a:r>
              <a:rPr lang="zh-CN" altLang="en-US" sz="1800"/>
              <a:t>则构造函数的执行顺序为：    </a:t>
            </a:r>
            <a:endParaRPr lang="en-US" altLang="zh-CN" sz="1800"/>
          </a:p>
          <a:p>
            <a:pPr eaLnBrk="1" hangingPunct="1">
              <a:lnSpc>
                <a:spcPct val="120000"/>
              </a:lnSpc>
              <a:spcBef>
                <a:spcPct val="0"/>
              </a:spcBef>
              <a:buFontTx/>
              <a:buNone/>
            </a:pPr>
            <a:r>
              <a:rPr lang="en-US" altLang="zh-CN" sz="1800"/>
              <a:t>     System.Object.Object()→A.A()→B.B(int i, int j) </a:t>
            </a:r>
          </a:p>
        </p:txBody>
      </p:sp>
      <p:sp>
        <p:nvSpPr>
          <p:cNvPr id="2" name="TextBox 1"/>
          <p:cNvSpPr txBox="1"/>
          <p:nvPr/>
        </p:nvSpPr>
        <p:spPr>
          <a:xfrm>
            <a:off x="936625" y="2462213"/>
            <a:ext cx="2627313" cy="4016375"/>
          </a:xfrm>
          <a:prstGeom prst="rect">
            <a:avLst/>
          </a:prstGeom>
          <a:solidFill>
            <a:schemeClr val="accent6">
              <a:lumMod val="40000"/>
              <a:lumOff val="60000"/>
            </a:schemeClr>
          </a:solidFill>
          <a:ln>
            <a:solidFill>
              <a:schemeClr val="accent6">
                <a:lumMod val="75000"/>
              </a:schemeClr>
            </a:solidFill>
          </a:ln>
        </p:spPr>
        <p:txBody>
          <a:bodyPr>
            <a:spAutoFit/>
          </a:bodyPr>
          <a:lstStyle/>
          <a:p>
            <a:pPr>
              <a:lnSpc>
                <a:spcPts val="900"/>
              </a:lnSpc>
              <a:defRPr/>
            </a:pPr>
            <a:r>
              <a:rPr lang="en-US" altLang="zh-CN" sz="800" dirty="0">
                <a:solidFill>
                  <a:schemeClr val="tx2">
                    <a:lumMod val="95000"/>
                    <a:lumOff val="5000"/>
                  </a:schemeClr>
                </a:solidFill>
              </a:rPr>
              <a:t>public class A</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A()</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基类</a:t>
            </a:r>
            <a:r>
              <a:rPr lang="en-US" altLang="zh-CN" sz="800" dirty="0">
                <a:solidFill>
                  <a:schemeClr val="tx2">
                    <a:lumMod val="95000"/>
                    <a:lumOff val="5000"/>
                  </a:schemeClr>
                </a:solidFill>
              </a:rPr>
              <a:t>A</a:t>
            </a:r>
            <a:r>
              <a:rPr lang="zh-CN" altLang="zh-CN" sz="800" dirty="0">
                <a:solidFill>
                  <a:schemeClr val="tx2">
                    <a:lumMod val="95000"/>
                    <a:lumOff val="5000"/>
                  </a:schemeClr>
                </a:solidFill>
              </a:rPr>
              <a:t>的无参构造函数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A(</a:t>
            </a:r>
            <a:r>
              <a:rPr lang="en-US" altLang="zh-CN" sz="800" dirty="0" err="1">
                <a:solidFill>
                  <a:schemeClr val="tx2">
                    <a:lumMod val="95000"/>
                    <a:lumOff val="5000"/>
                  </a:schemeClr>
                </a:solidFill>
              </a:rPr>
              <a:t>int</a:t>
            </a:r>
            <a:r>
              <a:rPr lang="en-US" altLang="zh-CN" sz="800" dirty="0">
                <a:solidFill>
                  <a:schemeClr val="tx2">
                    <a:lumMod val="95000"/>
                    <a:lumOff val="5000"/>
                  </a:schemeClr>
                </a:solidFill>
              </a:rPr>
              <a:t> i)</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基类</a:t>
            </a:r>
            <a:r>
              <a:rPr lang="en-US" altLang="zh-CN" sz="800" dirty="0">
                <a:solidFill>
                  <a:schemeClr val="tx2">
                    <a:lumMod val="95000"/>
                    <a:lumOff val="5000"/>
                  </a:schemeClr>
                </a:solidFill>
              </a:rPr>
              <a:t>A</a:t>
            </a:r>
            <a:r>
              <a:rPr lang="zh-CN" altLang="zh-CN" sz="800" dirty="0">
                <a:solidFill>
                  <a:schemeClr val="tx2">
                    <a:lumMod val="95000"/>
                    <a:lumOff val="5000"/>
                  </a:schemeClr>
                </a:solidFill>
              </a:rPr>
              <a:t>的有参构造函数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class B : A</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B()</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派生类</a:t>
            </a:r>
            <a:r>
              <a:rPr lang="en-US" altLang="zh-CN" sz="800" dirty="0">
                <a:solidFill>
                  <a:schemeClr val="tx2">
                    <a:lumMod val="95000"/>
                    <a:lumOff val="5000"/>
                  </a:schemeClr>
                </a:solidFill>
              </a:rPr>
              <a:t>B</a:t>
            </a:r>
            <a:r>
              <a:rPr lang="zh-CN" altLang="zh-CN" sz="800" dirty="0">
                <a:solidFill>
                  <a:schemeClr val="tx2">
                    <a:lumMod val="95000"/>
                    <a:lumOff val="5000"/>
                  </a:schemeClr>
                </a:solidFill>
              </a:rPr>
              <a:t>的无参构造函数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B(</a:t>
            </a:r>
            <a:r>
              <a:rPr lang="en-US" altLang="zh-CN" sz="800" dirty="0" err="1">
                <a:solidFill>
                  <a:schemeClr val="tx2">
                    <a:lumMod val="95000"/>
                    <a:lumOff val="5000"/>
                  </a:schemeClr>
                </a:solidFill>
              </a:rPr>
              <a:t>int</a:t>
            </a:r>
            <a:r>
              <a:rPr lang="en-US" altLang="zh-CN" sz="800" dirty="0">
                <a:solidFill>
                  <a:schemeClr val="tx2">
                    <a:lumMod val="95000"/>
                    <a:lumOff val="5000"/>
                  </a:schemeClr>
                </a:solidFill>
              </a:rPr>
              <a:t> i)</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派生类</a:t>
            </a:r>
            <a:r>
              <a:rPr lang="en-US" altLang="zh-CN" sz="800" dirty="0">
                <a:solidFill>
                  <a:schemeClr val="tx2">
                    <a:lumMod val="95000"/>
                    <a:lumOff val="5000"/>
                  </a:schemeClr>
                </a:solidFill>
              </a:rPr>
              <a:t>B</a:t>
            </a:r>
            <a:r>
              <a:rPr lang="zh-CN" altLang="zh-CN" sz="800" dirty="0">
                <a:solidFill>
                  <a:schemeClr val="tx2">
                    <a:lumMod val="95000"/>
                    <a:lumOff val="5000"/>
                  </a:schemeClr>
                </a:solidFill>
              </a:rPr>
              <a:t>的单参构造函数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B(</a:t>
            </a:r>
            <a:r>
              <a:rPr lang="en-US" altLang="zh-CN" sz="800" dirty="0" err="1">
                <a:solidFill>
                  <a:schemeClr val="tx2">
                    <a:lumMod val="95000"/>
                    <a:lumOff val="5000"/>
                  </a:schemeClr>
                </a:solidFill>
              </a:rPr>
              <a:t>int</a:t>
            </a: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i,int</a:t>
            </a:r>
            <a:r>
              <a:rPr lang="en-US" altLang="zh-CN" sz="800" dirty="0">
                <a:solidFill>
                  <a:schemeClr val="tx2">
                    <a:lumMod val="95000"/>
                    <a:lumOff val="5000"/>
                  </a:schemeClr>
                </a:solidFill>
              </a:rPr>
              <a:t> j)</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派生类</a:t>
            </a:r>
            <a:r>
              <a:rPr lang="en-US" altLang="zh-CN" sz="800" dirty="0">
                <a:solidFill>
                  <a:schemeClr val="tx2">
                    <a:lumMod val="95000"/>
                    <a:lumOff val="5000"/>
                  </a:schemeClr>
                </a:solidFill>
              </a:rPr>
              <a:t>B</a:t>
            </a:r>
            <a:r>
              <a:rPr lang="zh-CN" altLang="zh-CN" sz="800" dirty="0">
                <a:solidFill>
                  <a:schemeClr val="tx2">
                    <a:lumMod val="95000"/>
                    <a:lumOff val="5000"/>
                  </a:schemeClr>
                </a:solidFill>
              </a:rPr>
              <a:t>的双参构造函数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class Program</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static void Main(string[] </a:t>
            </a:r>
            <a:r>
              <a:rPr lang="en-US" altLang="zh-CN" sz="800" dirty="0" err="1">
                <a:solidFill>
                  <a:schemeClr val="tx2">
                    <a:lumMod val="95000"/>
                    <a:lumOff val="5000"/>
                  </a:schemeClr>
                </a:solidFill>
              </a:rPr>
              <a:t>args</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B b1=new B();</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Console.Read</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p>
          <a:p>
            <a:pPr>
              <a:lnSpc>
                <a:spcPts val="900"/>
              </a:lnSpc>
              <a:defRPr/>
            </a:pPr>
            <a:r>
              <a:rPr lang="en-US" altLang="zh-CN" sz="800" dirty="0">
                <a:solidFill>
                  <a:schemeClr val="tx2">
                    <a:lumMod val="95000"/>
                    <a:lumOff val="5000"/>
                  </a:schemeClr>
                </a:solidFill>
              </a:rPr>
              <a:t>}</a:t>
            </a:r>
            <a:endParaRPr lang="zh-CN" altLang="en-US" sz="800" dirty="0">
              <a:solidFill>
                <a:schemeClr val="tx2">
                  <a:lumMod val="95000"/>
                  <a:lumOff val="5000"/>
                </a:schemeClr>
              </a:solidFill>
            </a:endParaRPr>
          </a:p>
        </p:txBody>
      </p:sp>
    </p:spTree>
    <p:extLst>
      <p:ext uri="{BB962C8B-B14F-4D97-AF65-F5344CB8AC3E}">
        <p14:creationId xmlns:p14="http://schemas.microsoft.com/office/powerpoint/2010/main" val="1616652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267">
                                            <p:txEl>
                                              <p:pRg st="0" end="0"/>
                                            </p:txEl>
                                          </p:spTgt>
                                        </p:tgtEl>
                                        <p:attrNameLst>
                                          <p:attrName>style.visibility</p:attrName>
                                        </p:attrNameLst>
                                      </p:cBhvr>
                                      <p:to>
                                        <p:strVal val="visible"/>
                                      </p:to>
                                    </p:set>
                                    <p:animEffect transition="in" filter="wipe(left)">
                                      <p:cBhvr>
                                        <p:cTn id="7" dur="500"/>
                                        <p:tgtEl>
                                          <p:spTgt spid="96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96269"/>
                                        </p:tgtEl>
                                        <p:attrNameLst>
                                          <p:attrName>style.visibility</p:attrName>
                                        </p:attrNameLst>
                                      </p:cBhvr>
                                      <p:to>
                                        <p:strVal val="visible"/>
                                      </p:to>
                                    </p:set>
                                    <p:animEffect transition="in" filter="diamond(in)">
                                      <p:cBhvr>
                                        <p:cTn id="12" dur="500"/>
                                        <p:tgtEl>
                                          <p:spTgt spid="96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plus(in)">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6262"/>
                                        </p:tgtEl>
                                        <p:attrNameLst>
                                          <p:attrName>style.visibility</p:attrName>
                                        </p:attrNameLst>
                                      </p:cBhvr>
                                      <p:to>
                                        <p:strVal val="visible"/>
                                      </p:to>
                                    </p:set>
                                    <p:animEffect transition="in" filter="checkerboard(across)">
                                      <p:cBhvr>
                                        <p:cTn id="22" dur="500"/>
                                        <p:tgtEl>
                                          <p:spTgt spid="962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96270"/>
                                        </p:tgtEl>
                                        <p:attrNameLst>
                                          <p:attrName>style.visibility</p:attrName>
                                        </p:attrNameLst>
                                      </p:cBhvr>
                                      <p:to>
                                        <p:strVal val="visible"/>
                                      </p:to>
                                    </p:set>
                                    <p:anim to="" calcmode="lin" valueType="num">
                                      <p:cBhvr>
                                        <p:cTn id="27" dur="1" fill="hold"/>
                                        <p:tgtEl>
                                          <p:spTgt spid="96270"/>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96271"/>
                                        </p:tgtEl>
                                        <p:attrNameLst>
                                          <p:attrName>style.visibility</p:attrName>
                                        </p:attrNameLst>
                                      </p:cBhvr>
                                      <p:to>
                                        <p:strVal val="visible"/>
                                      </p:to>
                                    </p:set>
                                    <p:anim to="" calcmode="lin" valueType="num">
                                      <p:cBhvr>
                                        <p:cTn id="32" dur="1" fill="hold"/>
                                        <p:tgtEl>
                                          <p:spTgt spid="9627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p:bldP spid="96267" grpId="0" build="p"/>
      <p:bldP spid="96269" grpId="0"/>
      <p:bldP spid="96270" grpId="0"/>
      <p:bldP spid="96271" grpId="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dirty="0" smtClean="0"/>
              <a:t>6.1 </a:t>
            </a:r>
            <a:r>
              <a:rPr lang="zh-CN" altLang="en-US" dirty="0" smtClean="0"/>
              <a:t>继承 </a:t>
            </a:r>
          </a:p>
        </p:txBody>
      </p:sp>
      <p:sp>
        <p:nvSpPr>
          <p:cNvPr id="104453" name="Text Box 5"/>
          <p:cNvSpPr txBox="1">
            <a:spLocks noChangeArrowheads="1"/>
          </p:cNvSpPr>
          <p:nvPr/>
        </p:nvSpPr>
        <p:spPr bwMode="auto">
          <a:xfrm>
            <a:off x="3779838" y="2611438"/>
            <a:ext cx="4967287"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10000"/>
              </a:lnSpc>
              <a:spcBef>
                <a:spcPct val="50000"/>
              </a:spcBef>
              <a:buFontTx/>
              <a:buNone/>
            </a:pPr>
            <a:r>
              <a:rPr lang="zh-CN" altLang="en-US" sz="1800"/>
              <a:t>在派生类的构造函数中可以使用</a:t>
            </a:r>
            <a:r>
              <a:rPr lang="en-US" altLang="zh-CN" sz="1800"/>
              <a:t>base</a:t>
            </a:r>
            <a:r>
              <a:rPr lang="zh-CN" altLang="en-US" sz="1800"/>
              <a:t>和</a:t>
            </a:r>
            <a:r>
              <a:rPr lang="en-US" altLang="zh-CN" sz="1800"/>
              <a:t>this</a:t>
            </a:r>
            <a:r>
              <a:rPr lang="zh-CN" altLang="en-US" sz="1800"/>
              <a:t>关键字。</a:t>
            </a:r>
            <a:r>
              <a:rPr lang="en-US" altLang="zh-CN" sz="1800"/>
              <a:t>base</a:t>
            </a:r>
            <a:r>
              <a:rPr lang="zh-CN" altLang="en-US" sz="1800"/>
              <a:t>关键字指定</a:t>
            </a:r>
            <a:r>
              <a:rPr lang="en-US" altLang="zh-CN" sz="1800"/>
              <a:t>.NET</a:t>
            </a:r>
            <a:r>
              <a:rPr lang="zh-CN" altLang="en-US" sz="1800"/>
              <a:t>实例化过程使用基类中有指定参数的构造函数</a:t>
            </a:r>
            <a:r>
              <a:rPr lang="en-US" altLang="zh-CN" sz="1800"/>
              <a:t>; this</a:t>
            </a:r>
            <a:r>
              <a:rPr lang="zh-CN" altLang="en-US" sz="1800"/>
              <a:t>关键字指定</a:t>
            </a:r>
            <a:r>
              <a:rPr lang="en-US" altLang="zh-CN" sz="1800"/>
              <a:t>.NET</a:t>
            </a:r>
            <a:r>
              <a:rPr lang="zh-CN" altLang="en-US" sz="1800"/>
              <a:t>实例化过程使用当前类的非默认的构造函数。 </a:t>
            </a:r>
          </a:p>
        </p:txBody>
      </p:sp>
      <p:sp>
        <p:nvSpPr>
          <p:cNvPr id="6148" name="Rectangle 6"/>
          <p:cNvSpPr>
            <a:spLocks noChangeArrowheads="1"/>
          </p:cNvSpPr>
          <p:nvPr/>
        </p:nvSpPr>
        <p:spPr bwMode="auto">
          <a:xfrm>
            <a:off x="468313" y="1268413"/>
            <a:ext cx="82296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spcAft>
                <a:spcPct val="20000"/>
              </a:spcAft>
            </a:pPr>
            <a:r>
              <a:rPr lang="en-US" altLang="zh-CN" dirty="0" smtClean="0"/>
              <a:t>6.1.2 </a:t>
            </a:r>
            <a:r>
              <a:rPr lang="zh-CN" altLang="en-US" dirty="0"/>
              <a:t>构造函数的执行顺序 </a:t>
            </a:r>
          </a:p>
        </p:txBody>
      </p:sp>
      <p:sp>
        <p:nvSpPr>
          <p:cNvPr id="6149" name="Text Box 7"/>
          <p:cNvSpPr txBox="1">
            <a:spLocks noChangeArrowheads="1"/>
          </p:cNvSpPr>
          <p:nvPr/>
        </p:nvSpPr>
        <p:spPr bwMode="auto">
          <a:xfrm>
            <a:off x="827088" y="1773238"/>
            <a:ext cx="8064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zh-CN" altLang="en-US" sz="2000" dirty="0">
                <a:solidFill>
                  <a:srgbClr val="000000"/>
                </a:solidFill>
              </a:rPr>
              <a:t>为了实例化派生类，就必须实例化它的基类。而要实例化这个基类，又必须实例化这个基类的基类，这样一直到实例化</a:t>
            </a:r>
            <a:r>
              <a:rPr lang="en-US" altLang="zh-CN" sz="2000" dirty="0" err="1">
                <a:solidFill>
                  <a:srgbClr val="000000"/>
                </a:solidFill>
              </a:rPr>
              <a:t>System.Object</a:t>
            </a:r>
            <a:r>
              <a:rPr lang="zh-CN" altLang="en-US" sz="2000" dirty="0">
                <a:solidFill>
                  <a:srgbClr val="000000"/>
                </a:solidFill>
              </a:rPr>
              <a:t>为止。</a:t>
            </a:r>
          </a:p>
        </p:txBody>
      </p:sp>
      <p:sp>
        <p:nvSpPr>
          <p:cNvPr id="104458" name="Text Box 10"/>
          <p:cNvSpPr txBox="1">
            <a:spLocks noChangeArrowheads="1"/>
          </p:cNvSpPr>
          <p:nvPr/>
        </p:nvSpPr>
        <p:spPr bwMode="auto">
          <a:xfrm>
            <a:off x="3922713" y="4149725"/>
            <a:ext cx="4752975" cy="1079500"/>
          </a:xfrm>
          <a:prstGeom prst="rect">
            <a:avLst/>
          </a:prstGeom>
          <a:solidFill>
            <a:srgbClr val="FFFFCC"/>
          </a:solidFill>
          <a:ln w="28575">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en-US" altLang="zh-CN" sz="1600">
                <a:solidFill>
                  <a:srgbClr val="2456A0"/>
                </a:solidFill>
              </a:rPr>
              <a:t>public B():base(3)</a:t>
            </a:r>
          </a:p>
          <a:p>
            <a:pPr eaLnBrk="1" hangingPunct="1">
              <a:spcBef>
                <a:spcPct val="0"/>
              </a:spcBef>
              <a:buFontTx/>
              <a:buNone/>
            </a:pPr>
            <a:r>
              <a:rPr lang="en-US" altLang="zh-CN" sz="1600">
                <a:solidFill>
                  <a:srgbClr val="2456A0"/>
                </a:solidFill>
              </a:rPr>
              <a:t>{</a:t>
            </a:r>
          </a:p>
          <a:p>
            <a:pPr eaLnBrk="1" hangingPunct="1">
              <a:spcBef>
                <a:spcPct val="0"/>
              </a:spcBef>
              <a:buFontTx/>
              <a:buNone/>
            </a:pPr>
            <a:r>
              <a:rPr lang="en-US" altLang="zh-CN" sz="1600">
                <a:solidFill>
                  <a:srgbClr val="2456A0"/>
                </a:solidFill>
              </a:rPr>
              <a:t>     Console.WriteLine("</a:t>
            </a:r>
            <a:r>
              <a:rPr lang="zh-CN" altLang="en-US" sz="1600">
                <a:solidFill>
                  <a:srgbClr val="2456A0"/>
                </a:solidFill>
              </a:rPr>
              <a:t>派生类</a:t>
            </a:r>
            <a:r>
              <a:rPr lang="en-US" altLang="zh-CN" sz="1600">
                <a:solidFill>
                  <a:srgbClr val="2456A0"/>
                </a:solidFill>
              </a:rPr>
              <a:t>B</a:t>
            </a:r>
            <a:r>
              <a:rPr lang="zh-CN" altLang="en-US" sz="1600">
                <a:solidFill>
                  <a:srgbClr val="2456A0"/>
                </a:solidFill>
              </a:rPr>
              <a:t>的无参构造函数</a:t>
            </a:r>
            <a:r>
              <a:rPr lang="en-US" altLang="zh-CN" sz="1600">
                <a:solidFill>
                  <a:srgbClr val="2456A0"/>
                </a:solidFill>
              </a:rPr>
              <a:t>");</a:t>
            </a:r>
          </a:p>
          <a:p>
            <a:pPr eaLnBrk="1" hangingPunct="1">
              <a:spcBef>
                <a:spcPct val="0"/>
              </a:spcBef>
              <a:buFontTx/>
              <a:buNone/>
            </a:pPr>
            <a:r>
              <a:rPr lang="en-US" altLang="zh-CN" sz="1600">
                <a:solidFill>
                  <a:srgbClr val="2456A0"/>
                </a:solidFill>
              </a:rPr>
              <a:t>}</a:t>
            </a:r>
          </a:p>
        </p:txBody>
      </p:sp>
      <p:sp>
        <p:nvSpPr>
          <p:cNvPr id="104459" name="Text Box 11"/>
          <p:cNvSpPr txBox="1">
            <a:spLocks noChangeArrowheads="1"/>
          </p:cNvSpPr>
          <p:nvPr/>
        </p:nvSpPr>
        <p:spPr bwMode="auto">
          <a:xfrm>
            <a:off x="3851275" y="5373688"/>
            <a:ext cx="47529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30000"/>
              </a:spcBef>
              <a:buFontTx/>
              <a:buNone/>
            </a:pPr>
            <a:r>
              <a:rPr lang="zh-CN" altLang="en-US" sz="1800"/>
              <a:t>构造函数的执行顺序为：</a:t>
            </a:r>
          </a:p>
          <a:p>
            <a:pPr eaLnBrk="1" hangingPunct="1">
              <a:spcBef>
                <a:spcPct val="30000"/>
              </a:spcBef>
              <a:buFontTx/>
              <a:buNone/>
            </a:pPr>
            <a:r>
              <a:rPr lang="en-US" altLang="zh-CN" sz="1800"/>
              <a:t>System.Object.Object()→A.A(int i)→B.B() </a:t>
            </a:r>
          </a:p>
        </p:txBody>
      </p:sp>
      <p:sp>
        <p:nvSpPr>
          <p:cNvPr id="12" name="TextBox 11"/>
          <p:cNvSpPr txBox="1"/>
          <p:nvPr/>
        </p:nvSpPr>
        <p:spPr>
          <a:xfrm>
            <a:off x="936625" y="2462213"/>
            <a:ext cx="2627313" cy="4016375"/>
          </a:xfrm>
          <a:prstGeom prst="rect">
            <a:avLst/>
          </a:prstGeom>
          <a:solidFill>
            <a:schemeClr val="accent6">
              <a:lumMod val="40000"/>
              <a:lumOff val="60000"/>
            </a:schemeClr>
          </a:solidFill>
          <a:ln>
            <a:solidFill>
              <a:schemeClr val="accent6">
                <a:lumMod val="75000"/>
              </a:schemeClr>
            </a:solidFill>
          </a:ln>
        </p:spPr>
        <p:txBody>
          <a:bodyPr>
            <a:spAutoFit/>
          </a:bodyPr>
          <a:lstStyle/>
          <a:p>
            <a:pPr>
              <a:lnSpc>
                <a:spcPts val="900"/>
              </a:lnSpc>
              <a:defRPr/>
            </a:pPr>
            <a:r>
              <a:rPr lang="en-US" altLang="zh-CN" sz="800" dirty="0">
                <a:solidFill>
                  <a:schemeClr val="tx2">
                    <a:lumMod val="95000"/>
                    <a:lumOff val="5000"/>
                  </a:schemeClr>
                </a:solidFill>
              </a:rPr>
              <a:t>public class A</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A()</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基类</a:t>
            </a:r>
            <a:r>
              <a:rPr lang="en-US" altLang="zh-CN" sz="800" dirty="0">
                <a:solidFill>
                  <a:schemeClr val="tx2">
                    <a:lumMod val="95000"/>
                    <a:lumOff val="5000"/>
                  </a:schemeClr>
                </a:solidFill>
              </a:rPr>
              <a:t>A</a:t>
            </a:r>
            <a:r>
              <a:rPr lang="zh-CN" altLang="zh-CN" sz="800" dirty="0">
                <a:solidFill>
                  <a:schemeClr val="tx2">
                    <a:lumMod val="95000"/>
                    <a:lumOff val="5000"/>
                  </a:schemeClr>
                </a:solidFill>
              </a:rPr>
              <a:t>的无参构造函数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A(</a:t>
            </a:r>
            <a:r>
              <a:rPr lang="en-US" altLang="zh-CN" sz="800" dirty="0" err="1">
                <a:solidFill>
                  <a:schemeClr val="tx2">
                    <a:lumMod val="95000"/>
                    <a:lumOff val="5000"/>
                  </a:schemeClr>
                </a:solidFill>
              </a:rPr>
              <a:t>int</a:t>
            </a:r>
            <a:r>
              <a:rPr lang="en-US" altLang="zh-CN" sz="800" dirty="0">
                <a:solidFill>
                  <a:schemeClr val="tx2">
                    <a:lumMod val="95000"/>
                    <a:lumOff val="5000"/>
                  </a:schemeClr>
                </a:solidFill>
              </a:rPr>
              <a:t> i)</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基类</a:t>
            </a:r>
            <a:r>
              <a:rPr lang="en-US" altLang="zh-CN" sz="800" dirty="0">
                <a:solidFill>
                  <a:schemeClr val="tx2">
                    <a:lumMod val="95000"/>
                    <a:lumOff val="5000"/>
                  </a:schemeClr>
                </a:solidFill>
              </a:rPr>
              <a:t>A</a:t>
            </a:r>
            <a:r>
              <a:rPr lang="zh-CN" altLang="zh-CN" sz="800" dirty="0">
                <a:solidFill>
                  <a:schemeClr val="tx2">
                    <a:lumMod val="95000"/>
                    <a:lumOff val="5000"/>
                  </a:schemeClr>
                </a:solidFill>
              </a:rPr>
              <a:t>的有参构造函数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class B : A</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B()</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派生类</a:t>
            </a:r>
            <a:r>
              <a:rPr lang="en-US" altLang="zh-CN" sz="800" dirty="0">
                <a:solidFill>
                  <a:schemeClr val="tx2">
                    <a:lumMod val="95000"/>
                    <a:lumOff val="5000"/>
                  </a:schemeClr>
                </a:solidFill>
              </a:rPr>
              <a:t>B</a:t>
            </a:r>
            <a:r>
              <a:rPr lang="zh-CN" altLang="zh-CN" sz="800" dirty="0">
                <a:solidFill>
                  <a:schemeClr val="tx2">
                    <a:lumMod val="95000"/>
                    <a:lumOff val="5000"/>
                  </a:schemeClr>
                </a:solidFill>
              </a:rPr>
              <a:t>的无参构造函数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B(</a:t>
            </a:r>
            <a:r>
              <a:rPr lang="en-US" altLang="zh-CN" sz="800" dirty="0" err="1">
                <a:solidFill>
                  <a:schemeClr val="tx2">
                    <a:lumMod val="95000"/>
                    <a:lumOff val="5000"/>
                  </a:schemeClr>
                </a:solidFill>
              </a:rPr>
              <a:t>int</a:t>
            </a:r>
            <a:r>
              <a:rPr lang="en-US" altLang="zh-CN" sz="800" dirty="0">
                <a:solidFill>
                  <a:schemeClr val="tx2">
                    <a:lumMod val="95000"/>
                    <a:lumOff val="5000"/>
                  </a:schemeClr>
                </a:solidFill>
              </a:rPr>
              <a:t> i)</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派生类</a:t>
            </a:r>
            <a:r>
              <a:rPr lang="en-US" altLang="zh-CN" sz="800" dirty="0">
                <a:solidFill>
                  <a:schemeClr val="tx2">
                    <a:lumMod val="95000"/>
                    <a:lumOff val="5000"/>
                  </a:schemeClr>
                </a:solidFill>
              </a:rPr>
              <a:t>B</a:t>
            </a:r>
            <a:r>
              <a:rPr lang="zh-CN" altLang="zh-CN" sz="800" dirty="0">
                <a:solidFill>
                  <a:schemeClr val="tx2">
                    <a:lumMod val="95000"/>
                    <a:lumOff val="5000"/>
                  </a:schemeClr>
                </a:solidFill>
              </a:rPr>
              <a:t>的单参构造函数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B(</a:t>
            </a:r>
            <a:r>
              <a:rPr lang="en-US" altLang="zh-CN" sz="800" dirty="0" err="1">
                <a:solidFill>
                  <a:schemeClr val="tx2">
                    <a:lumMod val="95000"/>
                    <a:lumOff val="5000"/>
                  </a:schemeClr>
                </a:solidFill>
              </a:rPr>
              <a:t>int</a:t>
            </a: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i,int</a:t>
            </a:r>
            <a:r>
              <a:rPr lang="en-US" altLang="zh-CN" sz="800" dirty="0">
                <a:solidFill>
                  <a:schemeClr val="tx2">
                    <a:lumMod val="95000"/>
                    <a:lumOff val="5000"/>
                  </a:schemeClr>
                </a:solidFill>
              </a:rPr>
              <a:t> j)</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派生类</a:t>
            </a:r>
            <a:r>
              <a:rPr lang="en-US" altLang="zh-CN" sz="800" dirty="0">
                <a:solidFill>
                  <a:schemeClr val="tx2">
                    <a:lumMod val="95000"/>
                    <a:lumOff val="5000"/>
                  </a:schemeClr>
                </a:solidFill>
              </a:rPr>
              <a:t>B</a:t>
            </a:r>
            <a:r>
              <a:rPr lang="zh-CN" altLang="zh-CN" sz="800" dirty="0">
                <a:solidFill>
                  <a:schemeClr val="tx2">
                    <a:lumMod val="95000"/>
                    <a:lumOff val="5000"/>
                  </a:schemeClr>
                </a:solidFill>
              </a:rPr>
              <a:t>的双参构造函数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class Program</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static void Main(string[] </a:t>
            </a:r>
            <a:r>
              <a:rPr lang="en-US" altLang="zh-CN" sz="800" dirty="0" err="1">
                <a:solidFill>
                  <a:schemeClr val="tx2">
                    <a:lumMod val="95000"/>
                    <a:lumOff val="5000"/>
                  </a:schemeClr>
                </a:solidFill>
              </a:rPr>
              <a:t>args</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B b1=new B();</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Console.Read</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p>
          <a:p>
            <a:pPr>
              <a:lnSpc>
                <a:spcPts val="900"/>
              </a:lnSpc>
              <a:defRPr/>
            </a:pPr>
            <a:r>
              <a:rPr lang="en-US" altLang="zh-CN" sz="800" dirty="0">
                <a:solidFill>
                  <a:schemeClr val="tx2">
                    <a:lumMod val="95000"/>
                    <a:lumOff val="5000"/>
                  </a:schemeClr>
                </a:solidFill>
              </a:rPr>
              <a:t>}</a:t>
            </a:r>
            <a:endParaRPr lang="zh-CN" altLang="en-US" sz="800" dirty="0">
              <a:solidFill>
                <a:schemeClr val="tx2">
                  <a:lumMod val="95000"/>
                  <a:lumOff val="5000"/>
                </a:schemeClr>
              </a:solidFill>
            </a:endParaRPr>
          </a:p>
        </p:txBody>
      </p:sp>
      <p:sp>
        <p:nvSpPr>
          <p:cNvPr id="6153" name="Text Box 6"/>
          <p:cNvSpPr txBox="1">
            <a:spLocks noChangeArrowheads="1"/>
          </p:cNvSpPr>
          <p:nvPr/>
        </p:nvSpPr>
        <p:spPr bwMode="auto">
          <a:xfrm>
            <a:off x="323850" y="6496050"/>
            <a:ext cx="882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zh-CN" altLang="en-US" sz="1800"/>
              <a:t>实例化派生类</a:t>
            </a:r>
            <a:r>
              <a:rPr lang="en-US" altLang="zh-CN" sz="1800"/>
              <a:t>B</a:t>
            </a:r>
            <a:r>
              <a:rPr lang="zh-CN" altLang="en-US" sz="1800"/>
              <a:t>时，构造函数的执行顺序为：</a:t>
            </a:r>
            <a:r>
              <a:rPr lang="en-US" altLang="zh-CN" sz="1800"/>
              <a:t>System.Object.Object()→A .A()→B .B() </a:t>
            </a:r>
          </a:p>
        </p:txBody>
      </p:sp>
      <p:sp>
        <p:nvSpPr>
          <p:cNvPr id="2" name="圆角矩形 1"/>
          <p:cNvSpPr/>
          <p:nvPr/>
        </p:nvSpPr>
        <p:spPr>
          <a:xfrm>
            <a:off x="1189038" y="3995738"/>
            <a:ext cx="2305050" cy="455612"/>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 name="直接箭头连接符 3"/>
          <p:cNvCxnSpPr/>
          <p:nvPr/>
        </p:nvCxnSpPr>
        <p:spPr>
          <a:xfrm>
            <a:off x="3538538" y="4224338"/>
            <a:ext cx="358775" cy="246062"/>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4453"/>
                                        </p:tgtEl>
                                        <p:attrNameLst>
                                          <p:attrName>style.visibility</p:attrName>
                                        </p:attrNameLst>
                                      </p:cBhvr>
                                      <p:to>
                                        <p:strVal val="visible"/>
                                      </p:to>
                                    </p:set>
                                    <p:anim calcmode="lin" valueType="num">
                                      <p:cBhvr additive="base">
                                        <p:cTn id="7" dur="500" fill="hold"/>
                                        <p:tgtEl>
                                          <p:spTgt spid="104453"/>
                                        </p:tgtEl>
                                        <p:attrNameLst>
                                          <p:attrName>ppt_x</p:attrName>
                                        </p:attrNameLst>
                                      </p:cBhvr>
                                      <p:tavLst>
                                        <p:tav tm="0">
                                          <p:val>
                                            <p:strVal val="1+#ppt_w/2"/>
                                          </p:val>
                                        </p:tav>
                                        <p:tav tm="100000">
                                          <p:val>
                                            <p:strVal val="#ppt_x"/>
                                          </p:val>
                                        </p:tav>
                                      </p:tavLst>
                                    </p:anim>
                                    <p:anim calcmode="lin" valueType="num">
                                      <p:cBhvr additive="base">
                                        <p:cTn id="8" dur="500" fill="hold"/>
                                        <p:tgtEl>
                                          <p:spTgt spid="10445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4458"/>
                                        </p:tgtEl>
                                        <p:attrNameLst>
                                          <p:attrName>style.visibility</p:attrName>
                                        </p:attrNameLst>
                                      </p:cBhvr>
                                      <p:to>
                                        <p:strVal val="visible"/>
                                      </p:to>
                                    </p:set>
                                    <p:animEffect transition="in" filter="dissolve">
                                      <p:cBhvr>
                                        <p:cTn id="23" dur="500"/>
                                        <p:tgtEl>
                                          <p:spTgt spid="1044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4459"/>
                                        </p:tgtEl>
                                        <p:attrNameLst>
                                          <p:attrName>style.visibility</p:attrName>
                                        </p:attrNameLst>
                                      </p:cBhvr>
                                      <p:to>
                                        <p:strVal val="visible"/>
                                      </p:to>
                                    </p:set>
                                    <p:animEffect transition="in" filter="barn(inVertical)">
                                      <p:cBhvr>
                                        <p:cTn id="28" dur="5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p:bldP spid="104458" grpId="0" animBg="1"/>
      <p:bldP spid="104459"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dirty="0" smtClean="0"/>
              <a:t>6.1 </a:t>
            </a:r>
            <a:r>
              <a:rPr lang="zh-CN" altLang="en-US" dirty="0" smtClean="0"/>
              <a:t>继承 </a:t>
            </a:r>
          </a:p>
        </p:txBody>
      </p:sp>
      <p:sp>
        <p:nvSpPr>
          <p:cNvPr id="7171" name="Rectangle 6"/>
          <p:cNvSpPr>
            <a:spLocks noChangeArrowheads="1"/>
          </p:cNvSpPr>
          <p:nvPr/>
        </p:nvSpPr>
        <p:spPr bwMode="auto">
          <a:xfrm>
            <a:off x="468313" y="1268413"/>
            <a:ext cx="82296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spcAft>
                <a:spcPct val="20000"/>
              </a:spcAft>
            </a:pPr>
            <a:r>
              <a:rPr lang="en-US" altLang="zh-CN" dirty="0" smtClean="0"/>
              <a:t>6.1.2 </a:t>
            </a:r>
            <a:r>
              <a:rPr lang="zh-CN" altLang="en-US" dirty="0"/>
              <a:t>构造函数的执行顺序 </a:t>
            </a:r>
          </a:p>
        </p:txBody>
      </p:sp>
      <p:sp>
        <p:nvSpPr>
          <p:cNvPr id="7172" name="Text Box 7"/>
          <p:cNvSpPr txBox="1">
            <a:spLocks noChangeArrowheads="1"/>
          </p:cNvSpPr>
          <p:nvPr/>
        </p:nvSpPr>
        <p:spPr bwMode="auto">
          <a:xfrm>
            <a:off x="827088" y="1773238"/>
            <a:ext cx="8064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zh-CN" altLang="en-US" sz="2000">
                <a:solidFill>
                  <a:srgbClr val="000000"/>
                </a:solidFill>
              </a:rPr>
              <a:t>为了实例化派生类，就必须实例化它的基类。而要实例化这个基类，又必须实例化这个基类的基类，这样一直到实例化</a:t>
            </a:r>
            <a:r>
              <a:rPr lang="en-US" altLang="zh-CN" sz="2000">
                <a:solidFill>
                  <a:srgbClr val="000000"/>
                </a:solidFill>
              </a:rPr>
              <a:t>System.Object</a:t>
            </a:r>
            <a:r>
              <a:rPr lang="zh-CN" altLang="en-US" sz="2000">
                <a:solidFill>
                  <a:srgbClr val="000000"/>
                </a:solidFill>
              </a:rPr>
              <a:t>为止。</a:t>
            </a:r>
          </a:p>
        </p:txBody>
      </p:sp>
      <p:sp>
        <p:nvSpPr>
          <p:cNvPr id="105480" name="Text Box 8"/>
          <p:cNvSpPr txBox="1">
            <a:spLocks noChangeArrowheads="1"/>
          </p:cNvSpPr>
          <p:nvPr/>
        </p:nvSpPr>
        <p:spPr bwMode="auto">
          <a:xfrm>
            <a:off x="3922713" y="4149725"/>
            <a:ext cx="4752975" cy="1079500"/>
          </a:xfrm>
          <a:prstGeom prst="rect">
            <a:avLst/>
          </a:prstGeom>
          <a:solidFill>
            <a:srgbClr val="FFFFCC"/>
          </a:solidFill>
          <a:ln w="28575">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en-US" altLang="zh-CN" sz="1600">
                <a:solidFill>
                  <a:srgbClr val="2456A0"/>
                </a:solidFill>
              </a:rPr>
              <a:t>public B():this(5,6)</a:t>
            </a:r>
          </a:p>
          <a:p>
            <a:pPr eaLnBrk="1" hangingPunct="1">
              <a:spcBef>
                <a:spcPct val="0"/>
              </a:spcBef>
              <a:buFontTx/>
              <a:buNone/>
            </a:pPr>
            <a:r>
              <a:rPr lang="en-US" altLang="zh-CN" sz="1600">
                <a:solidFill>
                  <a:srgbClr val="2456A0"/>
                </a:solidFill>
              </a:rPr>
              <a:t>{</a:t>
            </a:r>
          </a:p>
          <a:p>
            <a:pPr eaLnBrk="1" hangingPunct="1">
              <a:spcBef>
                <a:spcPct val="0"/>
              </a:spcBef>
              <a:buFontTx/>
              <a:buNone/>
            </a:pPr>
            <a:r>
              <a:rPr lang="en-US" altLang="zh-CN" sz="1600">
                <a:solidFill>
                  <a:srgbClr val="2456A0"/>
                </a:solidFill>
              </a:rPr>
              <a:t>     Console.WriteLine("</a:t>
            </a:r>
            <a:r>
              <a:rPr lang="zh-CN" altLang="en-US" sz="1600">
                <a:solidFill>
                  <a:srgbClr val="2456A0"/>
                </a:solidFill>
              </a:rPr>
              <a:t>派生类</a:t>
            </a:r>
            <a:r>
              <a:rPr lang="en-US" altLang="zh-CN" sz="1600">
                <a:solidFill>
                  <a:srgbClr val="2456A0"/>
                </a:solidFill>
              </a:rPr>
              <a:t>B</a:t>
            </a:r>
            <a:r>
              <a:rPr lang="zh-CN" altLang="en-US" sz="1600">
                <a:solidFill>
                  <a:srgbClr val="2456A0"/>
                </a:solidFill>
              </a:rPr>
              <a:t>的无参构造函数</a:t>
            </a:r>
            <a:r>
              <a:rPr lang="en-US" altLang="zh-CN" sz="1600">
                <a:solidFill>
                  <a:srgbClr val="2456A0"/>
                </a:solidFill>
              </a:rPr>
              <a:t>");</a:t>
            </a:r>
          </a:p>
          <a:p>
            <a:pPr eaLnBrk="1" hangingPunct="1">
              <a:spcBef>
                <a:spcPct val="0"/>
              </a:spcBef>
              <a:buFontTx/>
              <a:buNone/>
            </a:pPr>
            <a:r>
              <a:rPr lang="en-US" altLang="zh-CN" sz="1600">
                <a:solidFill>
                  <a:srgbClr val="2456A0"/>
                </a:solidFill>
              </a:rPr>
              <a:t>} </a:t>
            </a:r>
          </a:p>
        </p:txBody>
      </p:sp>
      <p:sp>
        <p:nvSpPr>
          <p:cNvPr id="105481" name="Text Box 9"/>
          <p:cNvSpPr txBox="1">
            <a:spLocks noChangeArrowheads="1"/>
          </p:cNvSpPr>
          <p:nvPr/>
        </p:nvSpPr>
        <p:spPr bwMode="auto">
          <a:xfrm>
            <a:off x="3851275" y="5373688"/>
            <a:ext cx="51482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zh-CN" altLang="en-US" sz="1800"/>
              <a:t>构造函数的执行顺序为：</a:t>
            </a:r>
          </a:p>
          <a:p>
            <a:pPr eaLnBrk="1" hangingPunct="1">
              <a:spcBef>
                <a:spcPct val="30000"/>
              </a:spcBef>
              <a:buFontTx/>
              <a:buNone/>
            </a:pPr>
            <a:r>
              <a:rPr lang="en-US" altLang="en-US" sz="1800"/>
              <a:t>System.Object.Object()→A.A()→B.B(int i, int j)</a:t>
            </a:r>
            <a:r>
              <a:rPr lang="en-US" altLang="zh-CN" sz="1800"/>
              <a:t> </a:t>
            </a:r>
            <a:r>
              <a:rPr lang="en-US" altLang="en-US" sz="1800"/>
              <a:t>→B.B()</a:t>
            </a:r>
            <a:endParaRPr lang="en-US" altLang="zh-CN" sz="1800"/>
          </a:p>
        </p:txBody>
      </p:sp>
      <p:sp>
        <p:nvSpPr>
          <p:cNvPr id="7175" name="Text Box 10"/>
          <p:cNvSpPr txBox="1">
            <a:spLocks noChangeArrowheads="1"/>
          </p:cNvSpPr>
          <p:nvPr/>
        </p:nvSpPr>
        <p:spPr bwMode="auto">
          <a:xfrm>
            <a:off x="3779838" y="2611438"/>
            <a:ext cx="4967287"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10000"/>
              </a:lnSpc>
              <a:spcBef>
                <a:spcPct val="50000"/>
              </a:spcBef>
              <a:buFontTx/>
              <a:buNone/>
            </a:pPr>
            <a:r>
              <a:rPr lang="zh-CN" altLang="en-US" sz="1800"/>
              <a:t>在派生类的构造函数中可以使用</a:t>
            </a:r>
            <a:r>
              <a:rPr lang="en-US" altLang="zh-CN" sz="1800"/>
              <a:t>base</a:t>
            </a:r>
            <a:r>
              <a:rPr lang="zh-CN" altLang="en-US" sz="1800"/>
              <a:t>和</a:t>
            </a:r>
            <a:r>
              <a:rPr lang="en-US" altLang="zh-CN" sz="1800"/>
              <a:t>this</a:t>
            </a:r>
            <a:r>
              <a:rPr lang="zh-CN" altLang="en-US" sz="1800"/>
              <a:t>关键字。</a:t>
            </a:r>
            <a:r>
              <a:rPr lang="en-US" altLang="zh-CN" sz="1800"/>
              <a:t>base</a:t>
            </a:r>
            <a:r>
              <a:rPr lang="zh-CN" altLang="en-US" sz="1800"/>
              <a:t>关键字指定</a:t>
            </a:r>
            <a:r>
              <a:rPr lang="en-US" altLang="zh-CN" sz="1800"/>
              <a:t>.NET</a:t>
            </a:r>
            <a:r>
              <a:rPr lang="zh-CN" altLang="en-US" sz="1800"/>
              <a:t>实例化过程使用基类中有指定参数的构造函数</a:t>
            </a:r>
            <a:r>
              <a:rPr lang="en-US" altLang="zh-CN" sz="1800"/>
              <a:t>; this</a:t>
            </a:r>
            <a:r>
              <a:rPr lang="zh-CN" altLang="en-US" sz="1800"/>
              <a:t>关键字指定</a:t>
            </a:r>
            <a:r>
              <a:rPr lang="en-US" altLang="zh-CN" sz="1800"/>
              <a:t>.NET</a:t>
            </a:r>
            <a:r>
              <a:rPr lang="zh-CN" altLang="en-US" sz="1800"/>
              <a:t>实例化过程使用当前类的非默认的构造函数。 </a:t>
            </a:r>
          </a:p>
        </p:txBody>
      </p:sp>
      <p:sp>
        <p:nvSpPr>
          <p:cNvPr id="12" name="TextBox 11"/>
          <p:cNvSpPr txBox="1"/>
          <p:nvPr/>
        </p:nvSpPr>
        <p:spPr>
          <a:xfrm>
            <a:off x="936625" y="2462213"/>
            <a:ext cx="2627313" cy="4016375"/>
          </a:xfrm>
          <a:prstGeom prst="rect">
            <a:avLst/>
          </a:prstGeom>
          <a:solidFill>
            <a:schemeClr val="accent6">
              <a:lumMod val="40000"/>
              <a:lumOff val="60000"/>
            </a:schemeClr>
          </a:solidFill>
          <a:ln>
            <a:solidFill>
              <a:schemeClr val="accent6">
                <a:lumMod val="75000"/>
              </a:schemeClr>
            </a:solidFill>
          </a:ln>
        </p:spPr>
        <p:txBody>
          <a:bodyPr>
            <a:spAutoFit/>
          </a:bodyPr>
          <a:lstStyle/>
          <a:p>
            <a:pPr>
              <a:lnSpc>
                <a:spcPts val="900"/>
              </a:lnSpc>
              <a:defRPr/>
            </a:pPr>
            <a:r>
              <a:rPr lang="en-US" altLang="zh-CN" sz="800" dirty="0">
                <a:solidFill>
                  <a:schemeClr val="tx2">
                    <a:lumMod val="95000"/>
                    <a:lumOff val="5000"/>
                  </a:schemeClr>
                </a:solidFill>
              </a:rPr>
              <a:t>public class A</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A()</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基类</a:t>
            </a:r>
            <a:r>
              <a:rPr lang="en-US" altLang="zh-CN" sz="800" dirty="0">
                <a:solidFill>
                  <a:schemeClr val="tx2">
                    <a:lumMod val="95000"/>
                    <a:lumOff val="5000"/>
                  </a:schemeClr>
                </a:solidFill>
              </a:rPr>
              <a:t>A</a:t>
            </a:r>
            <a:r>
              <a:rPr lang="zh-CN" altLang="zh-CN" sz="800" dirty="0">
                <a:solidFill>
                  <a:schemeClr val="tx2">
                    <a:lumMod val="95000"/>
                    <a:lumOff val="5000"/>
                  </a:schemeClr>
                </a:solidFill>
              </a:rPr>
              <a:t>的无参构造函数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A(</a:t>
            </a:r>
            <a:r>
              <a:rPr lang="en-US" altLang="zh-CN" sz="800" dirty="0" err="1">
                <a:solidFill>
                  <a:schemeClr val="tx2">
                    <a:lumMod val="95000"/>
                    <a:lumOff val="5000"/>
                  </a:schemeClr>
                </a:solidFill>
              </a:rPr>
              <a:t>int</a:t>
            </a:r>
            <a:r>
              <a:rPr lang="en-US" altLang="zh-CN" sz="800" dirty="0">
                <a:solidFill>
                  <a:schemeClr val="tx2">
                    <a:lumMod val="95000"/>
                    <a:lumOff val="5000"/>
                  </a:schemeClr>
                </a:solidFill>
              </a:rPr>
              <a:t> i)</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基类</a:t>
            </a:r>
            <a:r>
              <a:rPr lang="en-US" altLang="zh-CN" sz="800" dirty="0">
                <a:solidFill>
                  <a:schemeClr val="tx2">
                    <a:lumMod val="95000"/>
                    <a:lumOff val="5000"/>
                  </a:schemeClr>
                </a:solidFill>
              </a:rPr>
              <a:t>A</a:t>
            </a:r>
            <a:r>
              <a:rPr lang="zh-CN" altLang="zh-CN" sz="800" dirty="0">
                <a:solidFill>
                  <a:schemeClr val="tx2">
                    <a:lumMod val="95000"/>
                    <a:lumOff val="5000"/>
                  </a:schemeClr>
                </a:solidFill>
              </a:rPr>
              <a:t>的有参构造函数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class B : A</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B()</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派生类</a:t>
            </a:r>
            <a:r>
              <a:rPr lang="en-US" altLang="zh-CN" sz="800" dirty="0">
                <a:solidFill>
                  <a:schemeClr val="tx2">
                    <a:lumMod val="95000"/>
                    <a:lumOff val="5000"/>
                  </a:schemeClr>
                </a:solidFill>
              </a:rPr>
              <a:t>B</a:t>
            </a:r>
            <a:r>
              <a:rPr lang="zh-CN" altLang="zh-CN" sz="800" dirty="0">
                <a:solidFill>
                  <a:schemeClr val="tx2">
                    <a:lumMod val="95000"/>
                    <a:lumOff val="5000"/>
                  </a:schemeClr>
                </a:solidFill>
              </a:rPr>
              <a:t>的无参构造函数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B(</a:t>
            </a:r>
            <a:r>
              <a:rPr lang="en-US" altLang="zh-CN" sz="800" dirty="0" err="1">
                <a:solidFill>
                  <a:schemeClr val="tx2">
                    <a:lumMod val="95000"/>
                    <a:lumOff val="5000"/>
                  </a:schemeClr>
                </a:solidFill>
              </a:rPr>
              <a:t>int</a:t>
            </a:r>
            <a:r>
              <a:rPr lang="en-US" altLang="zh-CN" sz="800" dirty="0">
                <a:solidFill>
                  <a:schemeClr val="tx2">
                    <a:lumMod val="95000"/>
                    <a:lumOff val="5000"/>
                  </a:schemeClr>
                </a:solidFill>
              </a:rPr>
              <a:t> i)</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派生类</a:t>
            </a:r>
            <a:r>
              <a:rPr lang="en-US" altLang="zh-CN" sz="800" dirty="0">
                <a:solidFill>
                  <a:schemeClr val="tx2">
                    <a:lumMod val="95000"/>
                    <a:lumOff val="5000"/>
                  </a:schemeClr>
                </a:solidFill>
              </a:rPr>
              <a:t>B</a:t>
            </a:r>
            <a:r>
              <a:rPr lang="zh-CN" altLang="zh-CN" sz="800" dirty="0">
                <a:solidFill>
                  <a:schemeClr val="tx2">
                    <a:lumMod val="95000"/>
                    <a:lumOff val="5000"/>
                  </a:schemeClr>
                </a:solidFill>
              </a:rPr>
              <a:t>的单参构造函数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public B(</a:t>
            </a:r>
            <a:r>
              <a:rPr lang="en-US" altLang="zh-CN" sz="800" dirty="0" err="1">
                <a:solidFill>
                  <a:schemeClr val="tx2">
                    <a:lumMod val="95000"/>
                    <a:lumOff val="5000"/>
                  </a:schemeClr>
                </a:solidFill>
              </a:rPr>
              <a:t>int</a:t>
            </a: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i,int</a:t>
            </a:r>
            <a:r>
              <a:rPr lang="en-US" altLang="zh-CN" sz="800" dirty="0">
                <a:solidFill>
                  <a:schemeClr val="tx2">
                    <a:lumMod val="95000"/>
                    <a:lumOff val="5000"/>
                  </a:schemeClr>
                </a:solidFill>
              </a:rPr>
              <a:t> j)</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Console.WriteLine</a:t>
            </a:r>
            <a:r>
              <a:rPr lang="en-US" altLang="zh-CN" sz="800" dirty="0">
                <a:solidFill>
                  <a:schemeClr val="tx2">
                    <a:lumMod val="95000"/>
                    <a:lumOff val="5000"/>
                  </a:schemeClr>
                </a:solidFill>
              </a:rPr>
              <a:t>("</a:t>
            </a:r>
            <a:r>
              <a:rPr lang="zh-CN" altLang="zh-CN" sz="800" dirty="0">
                <a:solidFill>
                  <a:schemeClr val="tx2">
                    <a:lumMod val="95000"/>
                    <a:lumOff val="5000"/>
                  </a:schemeClr>
                </a:solidFill>
              </a:rPr>
              <a:t>派生类</a:t>
            </a:r>
            <a:r>
              <a:rPr lang="en-US" altLang="zh-CN" sz="800" dirty="0">
                <a:solidFill>
                  <a:schemeClr val="tx2">
                    <a:lumMod val="95000"/>
                    <a:lumOff val="5000"/>
                  </a:schemeClr>
                </a:solidFill>
              </a:rPr>
              <a:t>B</a:t>
            </a:r>
            <a:r>
              <a:rPr lang="zh-CN" altLang="zh-CN" sz="800" dirty="0">
                <a:solidFill>
                  <a:schemeClr val="tx2">
                    <a:lumMod val="95000"/>
                    <a:lumOff val="5000"/>
                  </a:schemeClr>
                </a:solidFill>
              </a:rPr>
              <a:t>的双参构造函数</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class Program</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static void Main(string[] </a:t>
            </a:r>
            <a:r>
              <a:rPr lang="en-US" altLang="zh-CN" sz="800" dirty="0" err="1">
                <a:solidFill>
                  <a:schemeClr val="tx2">
                    <a:lumMod val="95000"/>
                    <a:lumOff val="5000"/>
                  </a:schemeClr>
                </a:solidFill>
              </a:rPr>
              <a:t>args</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B b1=new B();</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r>
              <a:rPr lang="en-US" altLang="zh-CN" sz="800" dirty="0" err="1">
                <a:solidFill>
                  <a:schemeClr val="tx2">
                    <a:lumMod val="95000"/>
                    <a:lumOff val="5000"/>
                  </a:schemeClr>
                </a:solidFill>
              </a:rPr>
              <a:t>Console.Read</a:t>
            </a:r>
            <a:r>
              <a:rPr lang="en-US" altLang="zh-CN" sz="800" dirty="0">
                <a:solidFill>
                  <a:schemeClr val="tx2">
                    <a:lumMod val="95000"/>
                    <a:lumOff val="5000"/>
                  </a:schemeClr>
                </a:solidFill>
              </a:rPr>
              <a:t>();</a:t>
            </a:r>
            <a:endParaRPr lang="zh-CN" altLang="zh-CN" sz="800" dirty="0">
              <a:solidFill>
                <a:schemeClr val="tx2">
                  <a:lumMod val="95000"/>
                  <a:lumOff val="5000"/>
                </a:schemeClr>
              </a:solidFill>
            </a:endParaRPr>
          </a:p>
          <a:p>
            <a:pPr>
              <a:lnSpc>
                <a:spcPts val="900"/>
              </a:lnSpc>
              <a:defRPr/>
            </a:pPr>
            <a:r>
              <a:rPr lang="en-US" altLang="zh-CN" sz="800" dirty="0">
                <a:solidFill>
                  <a:schemeClr val="tx2">
                    <a:lumMod val="95000"/>
                    <a:lumOff val="5000"/>
                  </a:schemeClr>
                </a:solidFill>
              </a:rPr>
              <a:t>        }</a:t>
            </a:r>
          </a:p>
          <a:p>
            <a:pPr>
              <a:lnSpc>
                <a:spcPts val="900"/>
              </a:lnSpc>
              <a:defRPr/>
            </a:pPr>
            <a:r>
              <a:rPr lang="en-US" altLang="zh-CN" sz="800" dirty="0">
                <a:solidFill>
                  <a:schemeClr val="tx2">
                    <a:lumMod val="95000"/>
                    <a:lumOff val="5000"/>
                  </a:schemeClr>
                </a:solidFill>
              </a:rPr>
              <a:t>}</a:t>
            </a:r>
            <a:endParaRPr lang="zh-CN" altLang="en-US" sz="800" dirty="0">
              <a:solidFill>
                <a:schemeClr val="tx2">
                  <a:lumMod val="95000"/>
                  <a:lumOff val="5000"/>
                </a:schemeClr>
              </a:solidFill>
            </a:endParaRPr>
          </a:p>
        </p:txBody>
      </p:sp>
      <p:sp>
        <p:nvSpPr>
          <p:cNvPr id="13" name="圆角矩形 12"/>
          <p:cNvSpPr/>
          <p:nvPr/>
        </p:nvSpPr>
        <p:spPr>
          <a:xfrm>
            <a:off x="1189038" y="3995738"/>
            <a:ext cx="2305050" cy="455612"/>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4" name="直接箭头连接符 13"/>
          <p:cNvCxnSpPr/>
          <p:nvPr/>
        </p:nvCxnSpPr>
        <p:spPr>
          <a:xfrm>
            <a:off x="3538538" y="4224338"/>
            <a:ext cx="358775" cy="246062"/>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179" name="Text Box 6"/>
          <p:cNvSpPr txBox="1">
            <a:spLocks noChangeArrowheads="1"/>
          </p:cNvSpPr>
          <p:nvPr/>
        </p:nvSpPr>
        <p:spPr bwMode="auto">
          <a:xfrm>
            <a:off x="323850" y="6496050"/>
            <a:ext cx="882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zh-CN" altLang="en-US" sz="1800"/>
              <a:t>实例化派生类</a:t>
            </a:r>
            <a:r>
              <a:rPr lang="en-US" altLang="zh-CN" sz="1800"/>
              <a:t>B</a:t>
            </a:r>
            <a:r>
              <a:rPr lang="zh-CN" altLang="en-US" sz="1800"/>
              <a:t>时，构造函数的执行顺序为：</a:t>
            </a:r>
            <a:r>
              <a:rPr lang="en-US" altLang="zh-CN" sz="1800"/>
              <a:t>System.Object.Object()→A .A()→B .B()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480"/>
                                        </p:tgtEl>
                                        <p:attrNameLst>
                                          <p:attrName>style.visibility</p:attrName>
                                        </p:attrNameLst>
                                      </p:cBhvr>
                                      <p:to>
                                        <p:strVal val="visible"/>
                                      </p:to>
                                    </p:set>
                                    <p:animEffect transition="in" filter="dissolve">
                                      <p:cBhvr>
                                        <p:cTn id="7" dur="500"/>
                                        <p:tgtEl>
                                          <p:spTgt spid="1054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5481"/>
                                        </p:tgtEl>
                                        <p:attrNameLst>
                                          <p:attrName>style.visibility</p:attrName>
                                        </p:attrNameLst>
                                      </p:cBhvr>
                                      <p:to>
                                        <p:strVal val="visible"/>
                                      </p:to>
                                    </p:set>
                                    <p:animEffect transition="in" filter="barn(outVertical)">
                                      <p:cBhvr>
                                        <p:cTn id="12" dur="5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0" grpId="0" animBg="1"/>
      <p:bldP spid="10548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smtClean="0"/>
              <a:t>6.1 </a:t>
            </a:r>
            <a:r>
              <a:rPr lang="zh-CN" altLang="en-US" dirty="0" smtClean="0"/>
              <a:t>继承 </a:t>
            </a:r>
          </a:p>
        </p:txBody>
      </p:sp>
      <p:sp>
        <p:nvSpPr>
          <p:cNvPr id="96267" name="Rectangle 11"/>
          <p:cNvSpPr>
            <a:spLocks noChangeArrowheads="1"/>
          </p:cNvSpPr>
          <p:nvPr/>
        </p:nvSpPr>
        <p:spPr bwMode="auto">
          <a:xfrm>
            <a:off x="468313" y="1268413"/>
            <a:ext cx="82296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spcAft>
                <a:spcPct val="20000"/>
              </a:spcAft>
            </a:pPr>
            <a:r>
              <a:rPr lang="en-US" altLang="zh-CN" dirty="0" smtClean="0"/>
              <a:t>6.1.2 </a:t>
            </a:r>
            <a:r>
              <a:rPr lang="zh-CN" altLang="en-US" dirty="0"/>
              <a:t>构造函数的执行顺序 </a:t>
            </a:r>
          </a:p>
        </p:txBody>
      </p:sp>
      <p:sp>
        <p:nvSpPr>
          <p:cNvPr id="10" name="TextBox 9"/>
          <p:cNvSpPr txBox="1"/>
          <p:nvPr/>
        </p:nvSpPr>
        <p:spPr>
          <a:xfrm>
            <a:off x="467866" y="1868626"/>
            <a:ext cx="4320158" cy="1815882"/>
          </a:xfrm>
          <a:prstGeom prst="rect">
            <a:avLst/>
          </a:prstGeom>
          <a:solidFill>
            <a:schemeClr val="bg2">
              <a:lumMod val="40000"/>
              <a:lumOff val="60000"/>
            </a:schemeClr>
          </a:solidFill>
        </p:spPr>
        <p:txBody>
          <a:bodyPr wrap="square" rtlCol="0">
            <a:spAutoFit/>
          </a:bodyPr>
          <a:lstStyle/>
          <a:p>
            <a:r>
              <a:rPr lang="en-US" altLang="zh-CN" sz="1600" dirty="0" smtClean="0"/>
              <a:t>class </a:t>
            </a:r>
            <a:r>
              <a:rPr lang="en-US" altLang="zh-CN" sz="1600" dirty="0"/>
              <a:t>Car</a:t>
            </a:r>
            <a:endParaRPr lang="zh-CN" altLang="zh-CN" sz="1600" dirty="0"/>
          </a:p>
          <a:p>
            <a:r>
              <a:rPr lang="en-US" altLang="zh-CN" sz="1600" dirty="0" smtClean="0"/>
              <a:t>{</a:t>
            </a:r>
            <a:endParaRPr lang="zh-CN" altLang="zh-CN" sz="1600" dirty="0"/>
          </a:p>
          <a:p>
            <a:r>
              <a:rPr lang="en-US" altLang="zh-CN" sz="1600" dirty="0"/>
              <a:t>        public Car()</a:t>
            </a:r>
            <a:endParaRPr lang="zh-CN" altLang="zh-CN" sz="1600" dirty="0"/>
          </a:p>
          <a:p>
            <a:r>
              <a:rPr lang="en-US" altLang="zh-CN" sz="1600" dirty="0"/>
              <a:t>        {</a:t>
            </a:r>
            <a:endParaRPr lang="zh-CN" altLang="zh-CN" sz="1600" dirty="0"/>
          </a:p>
          <a:p>
            <a:r>
              <a:rPr lang="en-US" altLang="zh-CN" sz="1600" dirty="0"/>
              <a:t>            </a:t>
            </a:r>
            <a:r>
              <a:rPr lang="en-US" altLang="zh-CN" sz="1600" dirty="0" err="1"/>
              <a:t>Console.WriteLine</a:t>
            </a:r>
            <a:r>
              <a:rPr lang="en-US" altLang="zh-CN" sz="1600" dirty="0"/>
              <a:t>("</a:t>
            </a:r>
            <a:r>
              <a:rPr lang="zh-CN" altLang="zh-CN" sz="1600" dirty="0"/>
              <a:t>汽车实例：</a:t>
            </a:r>
            <a:r>
              <a:rPr lang="en-US" altLang="zh-CN" sz="1600" dirty="0"/>
              <a:t>");</a:t>
            </a:r>
            <a:endParaRPr lang="zh-CN" altLang="zh-CN" sz="1600" dirty="0"/>
          </a:p>
          <a:p>
            <a:r>
              <a:rPr lang="en-US" altLang="zh-CN" sz="1600" dirty="0"/>
              <a:t>        }</a:t>
            </a:r>
            <a:endParaRPr lang="zh-CN" altLang="zh-CN" sz="1600" dirty="0"/>
          </a:p>
          <a:p>
            <a:r>
              <a:rPr lang="en-US" altLang="zh-CN" sz="1600" dirty="0" smtClean="0"/>
              <a:t>}</a:t>
            </a:r>
            <a:endParaRPr lang="en-US" altLang="zh-CN" sz="1600" dirty="0"/>
          </a:p>
        </p:txBody>
      </p:sp>
      <p:sp>
        <p:nvSpPr>
          <p:cNvPr id="4" name="TextBox 3"/>
          <p:cNvSpPr txBox="1"/>
          <p:nvPr/>
        </p:nvSpPr>
        <p:spPr>
          <a:xfrm>
            <a:off x="4932040" y="1868626"/>
            <a:ext cx="4032448" cy="2062103"/>
          </a:xfrm>
          <a:prstGeom prst="rect">
            <a:avLst/>
          </a:prstGeom>
          <a:solidFill>
            <a:schemeClr val="bg2">
              <a:lumMod val="40000"/>
              <a:lumOff val="60000"/>
            </a:schemeClr>
          </a:solidFill>
        </p:spPr>
        <p:txBody>
          <a:bodyPr wrap="square" rtlCol="0">
            <a:spAutoFit/>
          </a:bodyPr>
          <a:lstStyle/>
          <a:p>
            <a:r>
              <a:rPr lang="en-US" altLang="zh-CN" sz="1600" dirty="0" smtClean="0"/>
              <a:t>class </a:t>
            </a:r>
            <a:r>
              <a:rPr lang="en-US" altLang="zh-CN" sz="1600" dirty="0"/>
              <a:t>Program</a:t>
            </a:r>
            <a:endParaRPr lang="zh-CN" altLang="zh-CN" sz="1600" dirty="0"/>
          </a:p>
          <a:p>
            <a:r>
              <a:rPr lang="en-US" altLang="zh-CN" sz="1600" dirty="0" smtClean="0"/>
              <a:t>{</a:t>
            </a:r>
            <a:endParaRPr lang="zh-CN" altLang="zh-CN" sz="1600" dirty="0"/>
          </a:p>
          <a:p>
            <a:r>
              <a:rPr lang="en-US" altLang="zh-CN" sz="1600" dirty="0"/>
              <a:t>        static void Main(string[] </a:t>
            </a:r>
            <a:r>
              <a:rPr lang="en-US" altLang="zh-CN" sz="1600" dirty="0" err="1"/>
              <a:t>args</a:t>
            </a:r>
            <a:r>
              <a:rPr lang="en-US" altLang="zh-CN" sz="1600" dirty="0"/>
              <a:t>)</a:t>
            </a:r>
            <a:endParaRPr lang="zh-CN" altLang="zh-CN" sz="1600" dirty="0"/>
          </a:p>
          <a:p>
            <a:r>
              <a:rPr lang="en-US" altLang="zh-CN" sz="1600" dirty="0"/>
              <a:t>        {</a:t>
            </a:r>
            <a:endParaRPr lang="zh-CN" altLang="zh-CN" sz="1600" dirty="0"/>
          </a:p>
          <a:p>
            <a:r>
              <a:rPr lang="en-US" altLang="zh-CN" sz="1600" dirty="0"/>
              <a:t>            Bora b1 = new Bora("</a:t>
            </a:r>
            <a:r>
              <a:rPr lang="zh-CN" altLang="zh-CN" sz="1600" dirty="0"/>
              <a:t>冀</a:t>
            </a:r>
            <a:r>
              <a:rPr lang="en-US" altLang="zh-CN" sz="1600" dirty="0"/>
              <a:t>B S6882");</a:t>
            </a:r>
            <a:endParaRPr lang="zh-CN" altLang="zh-CN" sz="1600" dirty="0"/>
          </a:p>
          <a:p>
            <a:r>
              <a:rPr lang="en-US" altLang="zh-CN" sz="1600" dirty="0"/>
              <a:t>            </a:t>
            </a:r>
            <a:r>
              <a:rPr lang="en-US" altLang="zh-CN" sz="1600" dirty="0" err="1"/>
              <a:t>Console.Read</a:t>
            </a:r>
            <a:r>
              <a:rPr lang="en-US" altLang="zh-CN" sz="1600" dirty="0"/>
              <a:t>();</a:t>
            </a:r>
            <a:endParaRPr lang="zh-CN" altLang="zh-CN" sz="1600" dirty="0"/>
          </a:p>
          <a:p>
            <a:r>
              <a:rPr lang="en-US" altLang="zh-CN" sz="1600" dirty="0"/>
              <a:t>        }</a:t>
            </a:r>
            <a:endParaRPr lang="zh-CN" altLang="zh-CN" sz="1600" dirty="0"/>
          </a:p>
          <a:p>
            <a:r>
              <a:rPr lang="en-US" altLang="zh-CN" sz="1600" dirty="0" smtClean="0"/>
              <a:t>}</a:t>
            </a:r>
            <a:endParaRPr lang="zh-CN" altLang="zh-CN" sz="1600" dirty="0"/>
          </a:p>
        </p:txBody>
      </p:sp>
      <p:sp>
        <p:nvSpPr>
          <p:cNvPr id="7" name="TextBox 6"/>
          <p:cNvSpPr txBox="1"/>
          <p:nvPr/>
        </p:nvSpPr>
        <p:spPr>
          <a:xfrm>
            <a:off x="467866" y="3717032"/>
            <a:ext cx="4320158" cy="3046988"/>
          </a:xfrm>
          <a:prstGeom prst="rect">
            <a:avLst/>
          </a:prstGeom>
          <a:solidFill>
            <a:schemeClr val="bg2">
              <a:lumMod val="40000"/>
              <a:lumOff val="60000"/>
            </a:schemeClr>
          </a:solidFill>
        </p:spPr>
        <p:txBody>
          <a:bodyPr wrap="square" rtlCol="0">
            <a:spAutoFit/>
          </a:bodyPr>
          <a:lstStyle/>
          <a:p>
            <a:r>
              <a:rPr lang="en-US" altLang="zh-CN" sz="1600" dirty="0" smtClean="0"/>
              <a:t>class </a:t>
            </a:r>
            <a:r>
              <a:rPr lang="en-US" altLang="zh-CN" sz="1600" dirty="0"/>
              <a:t>Bora: Car</a:t>
            </a:r>
            <a:endParaRPr lang="zh-CN" altLang="zh-CN" sz="1600" dirty="0"/>
          </a:p>
          <a:p>
            <a:r>
              <a:rPr lang="en-US" altLang="zh-CN" sz="1600" dirty="0" smtClean="0"/>
              <a:t>{</a:t>
            </a:r>
            <a:endParaRPr lang="zh-CN" altLang="zh-CN" sz="1600" dirty="0"/>
          </a:p>
          <a:p>
            <a:r>
              <a:rPr lang="en-US" altLang="zh-CN" sz="1600" dirty="0"/>
              <a:t>        public Bora()</a:t>
            </a:r>
            <a:endParaRPr lang="zh-CN" altLang="zh-CN" sz="1600" dirty="0"/>
          </a:p>
          <a:p>
            <a:r>
              <a:rPr lang="en-US" altLang="zh-CN" sz="1600" dirty="0"/>
              <a:t>        {</a:t>
            </a:r>
            <a:endParaRPr lang="zh-CN" altLang="zh-CN" sz="1600" dirty="0"/>
          </a:p>
          <a:p>
            <a:r>
              <a:rPr lang="en-US" altLang="zh-CN" sz="1600" dirty="0"/>
              <a:t>            </a:t>
            </a:r>
            <a:r>
              <a:rPr lang="en-US" altLang="zh-CN" sz="1600" dirty="0" err="1"/>
              <a:t>Console.Write</a:t>
            </a:r>
            <a:r>
              <a:rPr lang="en-US" altLang="zh-CN" sz="1600" dirty="0"/>
              <a:t>("</a:t>
            </a:r>
            <a:r>
              <a:rPr lang="zh-CN" altLang="zh-CN" sz="1600" dirty="0"/>
              <a:t>宝来</a:t>
            </a:r>
            <a:r>
              <a:rPr lang="en-US" altLang="zh-CN" sz="1600" dirty="0"/>
              <a:t>");</a:t>
            </a:r>
            <a:endParaRPr lang="zh-CN" altLang="zh-CN" sz="1600" dirty="0"/>
          </a:p>
          <a:p>
            <a:r>
              <a:rPr lang="en-US" altLang="zh-CN" sz="1600" dirty="0"/>
              <a:t>        }</a:t>
            </a:r>
            <a:endParaRPr lang="zh-CN" altLang="zh-CN" sz="1600" dirty="0"/>
          </a:p>
          <a:p>
            <a:r>
              <a:rPr lang="en-US" altLang="zh-CN" sz="1600" dirty="0"/>
              <a:t>        public Bora(string </a:t>
            </a:r>
            <a:r>
              <a:rPr lang="en-US" altLang="zh-CN" sz="1600" dirty="0" err="1"/>
              <a:t>platenumber</a:t>
            </a:r>
            <a:r>
              <a:rPr lang="en-US" altLang="zh-CN" sz="1600" dirty="0"/>
              <a:t> ) :this()</a:t>
            </a:r>
            <a:endParaRPr lang="zh-CN" altLang="zh-CN" sz="1600" dirty="0"/>
          </a:p>
          <a:p>
            <a:r>
              <a:rPr lang="en-US" altLang="zh-CN" sz="1600" dirty="0"/>
              <a:t>        {</a:t>
            </a:r>
            <a:endParaRPr lang="zh-CN" altLang="zh-CN" sz="1600" dirty="0"/>
          </a:p>
          <a:p>
            <a:r>
              <a:rPr lang="en-US" altLang="zh-CN" sz="1600" dirty="0"/>
              <a:t>            </a:t>
            </a:r>
            <a:r>
              <a:rPr lang="en-US" altLang="zh-CN" sz="1600" dirty="0" err="1"/>
              <a:t>Console.WriteLine</a:t>
            </a:r>
            <a:r>
              <a:rPr lang="en-US" altLang="zh-CN" sz="1600" dirty="0"/>
              <a:t>(</a:t>
            </a:r>
            <a:r>
              <a:rPr lang="en-US" altLang="zh-CN" sz="1600" dirty="0" err="1"/>
              <a:t>platenumber</a:t>
            </a:r>
            <a:r>
              <a:rPr lang="en-US" altLang="zh-CN" sz="1600" dirty="0"/>
              <a:t>);</a:t>
            </a:r>
            <a:endParaRPr lang="zh-CN" altLang="zh-CN" sz="1600" dirty="0"/>
          </a:p>
          <a:p>
            <a:r>
              <a:rPr lang="en-US" altLang="zh-CN" sz="1600" dirty="0"/>
              <a:t>        }</a:t>
            </a:r>
            <a:endParaRPr lang="zh-CN" altLang="zh-CN" sz="1600" dirty="0"/>
          </a:p>
          <a:p>
            <a:r>
              <a:rPr lang="en-US" altLang="zh-CN" sz="1600" dirty="0"/>
              <a:t>    }</a:t>
            </a:r>
            <a:endParaRPr lang="zh-CN" altLang="zh-CN" sz="1600" dirty="0"/>
          </a:p>
          <a:p>
            <a:r>
              <a:rPr lang="en-US" altLang="zh-CN" sz="1600" dirty="0" smtClean="0"/>
              <a:t>}</a:t>
            </a:r>
            <a:endParaRPr lang="zh-CN" altLang="zh-CN"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933056"/>
            <a:ext cx="4032448"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150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dirty="0" smtClean="0"/>
              <a:t>6.2 </a:t>
            </a:r>
            <a:r>
              <a:rPr lang="zh-CN" altLang="en-US" dirty="0" smtClean="0"/>
              <a:t>多态 </a:t>
            </a:r>
          </a:p>
        </p:txBody>
      </p:sp>
      <p:sp>
        <p:nvSpPr>
          <p:cNvPr id="97283" name="Rectangle 3"/>
          <p:cNvSpPr>
            <a:spLocks noGrp="1" noChangeArrowheads="1"/>
          </p:cNvSpPr>
          <p:nvPr>
            <p:ph type="body" idx="1"/>
          </p:nvPr>
        </p:nvSpPr>
        <p:spPr>
          <a:xfrm>
            <a:off x="468313" y="1411288"/>
            <a:ext cx="8229600" cy="865187"/>
          </a:xfrm>
        </p:spPr>
        <p:txBody>
          <a:bodyPr/>
          <a:lstStyle/>
          <a:p>
            <a:pPr eaLnBrk="1" hangingPunct="1"/>
            <a:r>
              <a:rPr lang="zh-CN" altLang="en-US" sz="2000" smtClean="0">
                <a:solidFill>
                  <a:srgbClr val="000000"/>
                </a:solidFill>
                <a:ea typeface="宋体" pitchFamily="2" charset="-122"/>
              </a:rPr>
              <a:t>如果在派生类中定义新的成员方法时，无意中定义了一个和基类中名称相同的方法，将会出现什么情况呢？</a:t>
            </a:r>
          </a:p>
        </p:txBody>
      </p:sp>
      <p:sp>
        <p:nvSpPr>
          <p:cNvPr id="97284" name="Text Box 4"/>
          <p:cNvSpPr txBox="1">
            <a:spLocks noChangeArrowheads="1"/>
          </p:cNvSpPr>
          <p:nvPr/>
        </p:nvSpPr>
        <p:spPr bwMode="auto">
          <a:xfrm>
            <a:off x="833438" y="2205038"/>
            <a:ext cx="4608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en-US" sz="2000">
                <a:solidFill>
                  <a:srgbClr val="000000"/>
                </a:solidFill>
              </a:rPr>
              <a:t>例如： </a:t>
            </a:r>
          </a:p>
        </p:txBody>
      </p:sp>
      <p:sp>
        <p:nvSpPr>
          <p:cNvPr id="97286" name="Text Box 6"/>
          <p:cNvSpPr txBox="1">
            <a:spLocks noChangeArrowheads="1"/>
          </p:cNvSpPr>
          <p:nvPr/>
        </p:nvSpPr>
        <p:spPr bwMode="auto">
          <a:xfrm>
            <a:off x="828675" y="4391769"/>
            <a:ext cx="83153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spcAft>
                <a:spcPct val="20000"/>
              </a:spcAft>
              <a:buFontTx/>
              <a:buNone/>
            </a:pPr>
            <a:r>
              <a:rPr lang="zh-CN" altLang="en-US" sz="2000" dirty="0">
                <a:solidFill>
                  <a:srgbClr val="000000"/>
                </a:solidFill>
              </a:rPr>
              <a:t>尽管这段代码运行正常，但会产生一个警告，说明隐藏了一个基类成员</a:t>
            </a:r>
            <a:r>
              <a:rPr lang="zh-CN" altLang="en-US" sz="2000" dirty="0" smtClean="0">
                <a:solidFill>
                  <a:srgbClr val="000000"/>
                </a:solidFill>
              </a:rPr>
              <a:t>。</a:t>
            </a:r>
            <a:endParaRPr lang="zh-CN" altLang="en-US" sz="2000" dirty="0">
              <a:solidFill>
                <a:srgbClr val="000000"/>
              </a:solidFill>
            </a:endParaRPr>
          </a:p>
        </p:txBody>
      </p:sp>
      <p:sp>
        <p:nvSpPr>
          <p:cNvPr id="97288" name="Text Box 8"/>
          <p:cNvSpPr txBox="1">
            <a:spLocks noChangeArrowheads="1"/>
          </p:cNvSpPr>
          <p:nvPr/>
        </p:nvSpPr>
        <p:spPr bwMode="auto">
          <a:xfrm>
            <a:off x="827088" y="5751513"/>
            <a:ext cx="67691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342900" indent="-3429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lvl="2" eaLnBrk="1" hangingPunct="1">
              <a:lnSpc>
                <a:spcPct val="120000"/>
              </a:lnSpc>
            </a:pPr>
            <a:r>
              <a:rPr lang="zh-CN" altLang="en-US" dirty="0"/>
              <a:t>如果确实要定义一个新的方法，可以使用</a:t>
            </a:r>
            <a:r>
              <a:rPr lang="en-US" altLang="zh-CN" dirty="0"/>
              <a:t>new</a:t>
            </a:r>
            <a:r>
              <a:rPr lang="zh-CN" altLang="en-US" dirty="0"/>
              <a:t>关键字；</a:t>
            </a:r>
          </a:p>
          <a:p>
            <a:pPr lvl="2" eaLnBrk="1" hangingPunct="1">
              <a:lnSpc>
                <a:spcPct val="120000"/>
              </a:lnSpc>
            </a:pPr>
            <a:r>
              <a:rPr lang="zh-CN" altLang="en-US" dirty="0"/>
              <a:t>如果要覆盖基类中的方法，必须使用</a:t>
            </a:r>
            <a:r>
              <a:rPr lang="en-US" altLang="zh-CN" dirty="0"/>
              <a:t>override</a:t>
            </a:r>
            <a:r>
              <a:rPr lang="zh-CN" altLang="en-US" dirty="0"/>
              <a:t>关键字。</a:t>
            </a:r>
          </a:p>
        </p:txBody>
      </p:sp>
      <p:sp>
        <p:nvSpPr>
          <p:cNvPr id="2" name="TextBox 1"/>
          <p:cNvSpPr txBox="1"/>
          <p:nvPr/>
        </p:nvSpPr>
        <p:spPr>
          <a:xfrm>
            <a:off x="1619250" y="2333198"/>
            <a:ext cx="3240212" cy="1815882"/>
          </a:xfrm>
          <a:prstGeom prst="rect">
            <a:avLst/>
          </a:prstGeom>
          <a:solidFill>
            <a:schemeClr val="accent5">
              <a:lumMod val="40000"/>
              <a:lumOff val="60000"/>
            </a:schemeClr>
          </a:solidFill>
          <a:ln>
            <a:solidFill>
              <a:schemeClr val="accent1">
                <a:lumMod val="75000"/>
              </a:schemeClr>
            </a:solidFill>
          </a:ln>
        </p:spPr>
        <p:txBody>
          <a:bodyPr wrap="square">
            <a:spAutoFit/>
          </a:bodyPr>
          <a:lstStyle/>
          <a:p>
            <a:pPr>
              <a:defRPr/>
            </a:pPr>
            <a:r>
              <a:rPr lang="en-US" altLang="zh-CN" sz="1600" dirty="0"/>
              <a:t>class A</a:t>
            </a:r>
            <a:endParaRPr lang="zh-CN" altLang="zh-CN" sz="1600" dirty="0"/>
          </a:p>
          <a:p>
            <a:pPr>
              <a:defRPr/>
            </a:pPr>
            <a:r>
              <a:rPr lang="en-US" altLang="zh-CN" sz="1600" dirty="0"/>
              <a:t>{</a:t>
            </a:r>
            <a:endParaRPr lang="zh-CN" altLang="zh-CN" sz="1600" dirty="0"/>
          </a:p>
          <a:p>
            <a:pPr>
              <a:defRPr/>
            </a:pPr>
            <a:r>
              <a:rPr lang="en-US" altLang="zh-CN" sz="1600" dirty="0"/>
              <a:t>      public void show()</a:t>
            </a:r>
            <a:endParaRPr lang="zh-CN" altLang="zh-CN" sz="1600" dirty="0"/>
          </a:p>
          <a:p>
            <a:pPr>
              <a:defRPr/>
            </a:pPr>
            <a:r>
              <a:rPr lang="en-US" altLang="zh-CN" sz="1600" dirty="0"/>
              <a:t>      {</a:t>
            </a:r>
            <a:endParaRPr lang="zh-CN" altLang="zh-CN" sz="1600" dirty="0"/>
          </a:p>
          <a:p>
            <a:pPr>
              <a:defRPr/>
            </a:pPr>
            <a:r>
              <a:rPr lang="en-US" altLang="zh-CN" sz="1600" dirty="0"/>
              <a:t>             </a:t>
            </a:r>
            <a:r>
              <a:rPr lang="en-US" altLang="zh-CN" sz="1600" dirty="0" err="1"/>
              <a:t>Console.WriteLine</a:t>
            </a:r>
            <a:r>
              <a:rPr lang="en-US" altLang="zh-CN" sz="1600" dirty="0"/>
              <a:t>("A");</a:t>
            </a:r>
            <a:endParaRPr lang="zh-CN" altLang="zh-CN" sz="1600" dirty="0"/>
          </a:p>
          <a:p>
            <a:pPr>
              <a:defRPr/>
            </a:pPr>
            <a:r>
              <a:rPr lang="en-US" altLang="zh-CN" sz="1600" dirty="0"/>
              <a:t>      }</a:t>
            </a:r>
            <a:endParaRPr lang="zh-CN" altLang="zh-CN" sz="1600" dirty="0"/>
          </a:p>
          <a:p>
            <a:pPr>
              <a:defRPr/>
            </a:pPr>
            <a:r>
              <a:rPr lang="en-US" altLang="zh-CN" sz="1600" dirty="0" smtClean="0"/>
              <a:t>}</a:t>
            </a:r>
            <a:endParaRPr lang="zh-CN" altLang="zh-CN"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838" y="4823817"/>
            <a:ext cx="5505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5004048" y="2320324"/>
            <a:ext cx="3240212" cy="1815882"/>
          </a:xfrm>
          <a:prstGeom prst="rect">
            <a:avLst/>
          </a:prstGeom>
          <a:solidFill>
            <a:schemeClr val="accent5">
              <a:lumMod val="40000"/>
              <a:lumOff val="60000"/>
            </a:schemeClr>
          </a:solidFill>
          <a:ln>
            <a:solidFill>
              <a:schemeClr val="accent1">
                <a:lumMod val="75000"/>
              </a:schemeClr>
            </a:solidFill>
          </a:ln>
        </p:spPr>
        <p:txBody>
          <a:bodyPr wrap="square">
            <a:spAutoFit/>
          </a:bodyPr>
          <a:lstStyle/>
          <a:p>
            <a:pPr>
              <a:defRPr/>
            </a:pPr>
            <a:r>
              <a:rPr lang="en-US" altLang="zh-CN" sz="1600" dirty="0" smtClean="0"/>
              <a:t>class </a:t>
            </a:r>
            <a:r>
              <a:rPr lang="en-US" altLang="zh-CN" sz="1600" dirty="0"/>
              <a:t>B:A</a:t>
            </a:r>
            <a:endParaRPr lang="zh-CN" altLang="zh-CN" sz="1600" dirty="0"/>
          </a:p>
          <a:p>
            <a:pPr>
              <a:defRPr/>
            </a:pPr>
            <a:r>
              <a:rPr lang="en-US" altLang="zh-CN" sz="1600" dirty="0"/>
              <a:t>{</a:t>
            </a:r>
            <a:endParaRPr lang="zh-CN" altLang="zh-CN" sz="1600" dirty="0"/>
          </a:p>
          <a:p>
            <a:pPr>
              <a:defRPr/>
            </a:pPr>
            <a:r>
              <a:rPr lang="en-US" altLang="zh-CN" sz="1600" dirty="0"/>
              <a:t>      public void show()</a:t>
            </a:r>
            <a:endParaRPr lang="zh-CN" altLang="zh-CN" sz="1600" dirty="0"/>
          </a:p>
          <a:p>
            <a:pPr>
              <a:defRPr/>
            </a:pPr>
            <a:r>
              <a:rPr lang="en-US" altLang="zh-CN" sz="1600" dirty="0"/>
              <a:t>      {</a:t>
            </a:r>
            <a:endParaRPr lang="zh-CN" altLang="zh-CN" sz="1600" dirty="0"/>
          </a:p>
          <a:p>
            <a:pPr>
              <a:defRPr/>
            </a:pPr>
            <a:r>
              <a:rPr lang="en-US" altLang="zh-CN" sz="1600" dirty="0"/>
              <a:t>             </a:t>
            </a:r>
            <a:r>
              <a:rPr lang="en-US" altLang="zh-CN" sz="1600" dirty="0" err="1"/>
              <a:t>Console.WriteLine</a:t>
            </a:r>
            <a:r>
              <a:rPr lang="en-US" altLang="zh-CN" sz="1600" dirty="0"/>
              <a:t>("B");</a:t>
            </a:r>
            <a:endParaRPr lang="zh-CN" altLang="zh-CN" sz="1600" dirty="0"/>
          </a:p>
          <a:p>
            <a:pPr>
              <a:defRPr/>
            </a:pPr>
            <a:r>
              <a:rPr lang="en-US" altLang="zh-CN" sz="1600" dirty="0"/>
              <a:t>      }</a:t>
            </a:r>
            <a:endParaRPr lang="zh-CN" altLang="zh-CN" sz="1600" dirty="0"/>
          </a:p>
          <a:p>
            <a:pPr>
              <a:defRPr/>
            </a:pPr>
            <a:r>
              <a:rPr lang="en-US" altLang="zh-CN" sz="1600" dirty="0"/>
              <a:t>}</a:t>
            </a:r>
            <a:endParaRPr lang="zh-CN" altLang="en-US" sz="1600" dirty="0"/>
          </a:p>
        </p:txBody>
      </p:sp>
      <p:sp>
        <p:nvSpPr>
          <p:cNvPr id="10" name="Text Box 6"/>
          <p:cNvSpPr txBox="1">
            <a:spLocks noChangeArrowheads="1"/>
          </p:cNvSpPr>
          <p:nvPr/>
        </p:nvSpPr>
        <p:spPr bwMode="auto">
          <a:xfrm>
            <a:off x="828675" y="5301208"/>
            <a:ext cx="7415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spcAft>
                <a:spcPct val="20000"/>
              </a:spcAft>
              <a:buFontTx/>
              <a:buNone/>
            </a:pPr>
            <a:r>
              <a:rPr lang="zh-CN" altLang="en-US" sz="2000" dirty="0" smtClean="0">
                <a:solidFill>
                  <a:srgbClr val="000000"/>
                </a:solidFill>
              </a:rPr>
              <a:t>要</a:t>
            </a:r>
            <a:r>
              <a:rPr lang="zh-CN" altLang="en-US" sz="2000" dirty="0">
                <a:solidFill>
                  <a:srgbClr val="000000"/>
                </a:solidFill>
              </a:rPr>
              <a:t>避免出现警告信息，必须在方法声明时表明原始意图：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diamond(in)">
                                      <p:cBhvr>
                                        <p:cTn id="7" dur="500"/>
                                        <p:tgtEl>
                                          <p:spTgt spid="97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284"/>
                                        </p:tgtEl>
                                        <p:attrNameLst>
                                          <p:attrName>style.visibility</p:attrName>
                                        </p:attrNameLst>
                                      </p:cBhvr>
                                      <p:to>
                                        <p:strVal val="visible"/>
                                      </p:to>
                                    </p:set>
                                    <p:animEffect transition="in" filter="wipe(left)">
                                      <p:cBhvr>
                                        <p:cTn id="12" dur="500"/>
                                        <p:tgtEl>
                                          <p:spTgt spid="972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amond(in)">
                                      <p:cBhvr>
                                        <p:cTn id="17" dur="1000"/>
                                        <p:tgtEl>
                                          <p:spTgt spid="2"/>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amond(in)">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97286"/>
                                        </p:tgtEl>
                                        <p:attrNameLst>
                                          <p:attrName>style.visibility</p:attrName>
                                        </p:attrNameLst>
                                      </p:cBhvr>
                                      <p:to>
                                        <p:strVal val="visible"/>
                                      </p:to>
                                    </p:set>
                                    <p:animEffect transition="in" filter="checkerboard(across)">
                                      <p:cBhvr>
                                        <p:cTn id="25" dur="500"/>
                                        <p:tgtEl>
                                          <p:spTgt spid="9728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098"/>
                                        </p:tgtEl>
                                        <p:attrNameLst>
                                          <p:attrName>style.visibility</p:attrName>
                                        </p:attrNameLst>
                                      </p:cBhvr>
                                      <p:to>
                                        <p:strVal val="visible"/>
                                      </p:to>
                                    </p:set>
                                    <p:anim calcmode="lin" valueType="num">
                                      <p:cBhvr additive="base">
                                        <p:cTn id="30" dur="500" fill="hold"/>
                                        <p:tgtEl>
                                          <p:spTgt spid="4098"/>
                                        </p:tgtEl>
                                        <p:attrNameLst>
                                          <p:attrName>ppt_x</p:attrName>
                                        </p:attrNameLst>
                                      </p:cBhvr>
                                      <p:tavLst>
                                        <p:tav tm="0">
                                          <p:val>
                                            <p:strVal val="#ppt_x"/>
                                          </p:val>
                                        </p:tav>
                                        <p:tav tm="100000">
                                          <p:val>
                                            <p:strVal val="#ppt_x"/>
                                          </p:val>
                                        </p:tav>
                                      </p:tavLst>
                                    </p:anim>
                                    <p:anim calcmode="lin" valueType="num">
                                      <p:cBhvr additive="base">
                                        <p:cTn id="31"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heckerboard(across)">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97288"/>
                                        </p:tgtEl>
                                        <p:attrNameLst>
                                          <p:attrName>style.visibility</p:attrName>
                                        </p:attrNameLst>
                                      </p:cBhvr>
                                      <p:to>
                                        <p:strVal val="visible"/>
                                      </p:to>
                                    </p:set>
                                    <p:animEffect transition="in" filter="checkerboard(across)">
                                      <p:cBhvr>
                                        <p:cTn id="41" dur="500"/>
                                        <p:tgtEl>
                                          <p:spTgt spid="97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P spid="97284" grpId="0"/>
      <p:bldP spid="97286" grpId="0"/>
      <p:bldP spid="97288" grpId="0"/>
      <p:bldP spid="2" grpId="0" animBg="1"/>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4540" y="2767013"/>
            <a:ext cx="4343400" cy="4054956"/>
          </a:xfrm>
          <a:prstGeom prst="rect">
            <a:avLst/>
          </a:prstGeom>
          <a:solidFill>
            <a:schemeClr val="accent6">
              <a:lumMod val="40000"/>
              <a:lumOff val="60000"/>
            </a:schemeClr>
          </a:solidFill>
          <a:ln>
            <a:solidFill>
              <a:schemeClr val="accent6">
                <a:lumMod val="75000"/>
              </a:schemeClr>
            </a:solidFill>
          </a:ln>
        </p:spPr>
        <p:txBody>
          <a:bodyPr>
            <a:spAutoFit/>
          </a:bodyPr>
          <a:lstStyle/>
          <a:p>
            <a:pPr>
              <a:lnSpc>
                <a:spcPts val="1000"/>
              </a:lnSpc>
              <a:spcBef>
                <a:spcPts val="100"/>
              </a:spcBef>
              <a:defRPr/>
            </a:pPr>
            <a:r>
              <a:rPr lang="en-US" altLang="zh-CN" sz="900" dirty="0"/>
              <a:t> class Person</a:t>
            </a:r>
            <a:endParaRPr lang="zh-CN" altLang="zh-CN" sz="900" dirty="0"/>
          </a:p>
          <a:p>
            <a:pPr>
              <a:lnSpc>
                <a:spcPts val="1000"/>
              </a:lnSpc>
              <a:spcBef>
                <a:spcPts val="100"/>
              </a:spcBef>
              <a:defRPr/>
            </a:pPr>
            <a:r>
              <a:rPr lang="en-US" altLang="zh-CN" sz="900" dirty="0"/>
              <a:t>  {</a:t>
            </a:r>
            <a:endParaRPr lang="zh-CN" altLang="zh-CN" sz="900" dirty="0"/>
          </a:p>
          <a:p>
            <a:pPr>
              <a:lnSpc>
                <a:spcPts val="1000"/>
              </a:lnSpc>
              <a:spcBef>
                <a:spcPts val="0"/>
              </a:spcBef>
              <a:defRPr/>
            </a:pPr>
            <a:r>
              <a:rPr lang="en-US" altLang="zh-CN" sz="900" dirty="0"/>
              <a:t>        public string id;</a:t>
            </a:r>
            <a:endParaRPr lang="zh-CN" altLang="zh-CN" sz="900" dirty="0"/>
          </a:p>
          <a:p>
            <a:pPr>
              <a:lnSpc>
                <a:spcPts val="1000"/>
              </a:lnSpc>
              <a:spcBef>
                <a:spcPts val="100"/>
              </a:spcBef>
              <a:defRPr/>
            </a:pPr>
            <a:r>
              <a:rPr lang="en-US" altLang="zh-CN" sz="900" dirty="0"/>
              <a:t>        public string name;</a:t>
            </a:r>
            <a:endParaRPr lang="zh-CN" altLang="zh-CN" sz="900" dirty="0"/>
          </a:p>
          <a:p>
            <a:pPr>
              <a:lnSpc>
                <a:spcPts val="1000"/>
              </a:lnSpc>
              <a:spcBef>
                <a:spcPts val="100"/>
              </a:spcBef>
              <a:defRPr/>
            </a:pPr>
            <a:r>
              <a:rPr lang="en-US" altLang="zh-CN" sz="900" dirty="0"/>
              <a:t>        public string sex;</a:t>
            </a:r>
            <a:endParaRPr lang="zh-CN" altLang="zh-CN" sz="900" dirty="0"/>
          </a:p>
          <a:p>
            <a:pPr>
              <a:lnSpc>
                <a:spcPts val="1000"/>
              </a:lnSpc>
              <a:spcBef>
                <a:spcPts val="100"/>
              </a:spcBef>
              <a:defRPr/>
            </a:pPr>
            <a:r>
              <a:rPr lang="en-US" altLang="zh-CN" sz="900" dirty="0"/>
              <a:t>        public string </a:t>
            </a:r>
            <a:r>
              <a:rPr lang="en-US" altLang="zh-CN" sz="900" dirty="0" err="1"/>
              <a:t>RetuInfo</a:t>
            </a:r>
            <a:r>
              <a:rPr lang="en-US" altLang="zh-CN" sz="900" dirty="0"/>
              <a:t>()</a:t>
            </a:r>
            <a:endParaRPr lang="zh-CN" altLang="zh-CN" sz="900" dirty="0"/>
          </a:p>
          <a:p>
            <a:pPr>
              <a:lnSpc>
                <a:spcPts val="1000"/>
              </a:lnSpc>
              <a:spcBef>
                <a:spcPts val="100"/>
              </a:spcBef>
              <a:defRPr/>
            </a:pPr>
            <a:r>
              <a:rPr lang="en-US" altLang="zh-CN" sz="900" dirty="0"/>
              <a:t>        {</a:t>
            </a:r>
            <a:endParaRPr lang="zh-CN" altLang="zh-CN" sz="900" dirty="0"/>
          </a:p>
          <a:p>
            <a:pPr>
              <a:lnSpc>
                <a:spcPts val="1000"/>
              </a:lnSpc>
              <a:spcBef>
                <a:spcPts val="100"/>
              </a:spcBef>
              <a:defRPr/>
            </a:pPr>
            <a:r>
              <a:rPr lang="en-US" altLang="zh-CN" sz="900" dirty="0"/>
              <a:t>               return </a:t>
            </a:r>
            <a:r>
              <a:rPr lang="en-US" altLang="zh-CN" sz="900" dirty="0" err="1"/>
              <a:t>string.Format</a:t>
            </a:r>
            <a:r>
              <a:rPr lang="en-US" altLang="zh-CN" sz="900" dirty="0"/>
              <a:t>("</a:t>
            </a:r>
            <a:r>
              <a:rPr lang="zh-CN" altLang="zh-CN" sz="900" dirty="0"/>
              <a:t>身份证号</a:t>
            </a:r>
            <a:r>
              <a:rPr lang="en-US" altLang="zh-CN" sz="900" dirty="0"/>
              <a:t>:{0}</a:t>
            </a:r>
            <a:r>
              <a:rPr lang="zh-CN" altLang="zh-CN" sz="900" dirty="0"/>
              <a:t>，姓名</a:t>
            </a:r>
            <a:r>
              <a:rPr lang="en-US" altLang="zh-CN" sz="900" dirty="0"/>
              <a:t>:{1}</a:t>
            </a:r>
            <a:r>
              <a:rPr lang="zh-CN" altLang="zh-CN" sz="900" dirty="0"/>
              <a:t>，性别</a:t>
            </a:r>
            <a:r>
              <a:rPr lang="en-US" altLang="zh-CN" sz="900" dirty="0"/>
              <a:t>:{2}",</a:t>
            </a:r>
            <a:r>
              <a:rPr lang="en-US" altLang="zh-CN" sz="900" dirty="0" err="1"/>
              <a:t>id,name,sex</a:t>
            </a:r>
            <a:r>
              <a:rPr lang="en-US" altLang="zh-CN" sz="900" dirty="0"/>
              <a:t>);</a:t>
            </a:r>
            <a:endParaRPr lang="zh-CN" altLang="zh-CN" sz="900" dirty="0"/>
          </a:p>
          <a:p>
            <a:pPr>
              <a:lnSpc>
                <a:spcPts val="1000"/>
              </a:lnSpc>
              <a:spcBef>
                <a:spcPts val="0"/>
              </a:spcBef>
              <a:defRPr/>
            </a:pPr>
            <a:r>
              <a:rPr lang="en-US" altLang="zh-CN" sz="900" dirty="0"/>
              <a:t>        }</a:t>
            </a:r>
            <a:endParaRPr lang="zh-CN" altLang="zh-CN" sz="900" dirty="0"/>
          </a:p>
          <a:p>
            <a:pPr>
              <a:lnSpc>
                <a:spcPts val="1000"/>
              </a:lnSpc>
              <a:spcBef>
                <a:spcPts val="0"/>
              </a:spcBef>
              <a:defRPr/>
            </a:pPr>
            <a:r>
              <a:rPr lang="en-US" altLang="zh-CN" sz="900" dirty="0"/>
              <a:t>  }</a:t>
            </a:r>
            <a:endParaRPr lang="zh-CN" altLang="zh-CN" sz="900" dirty="0"/>
          </a:p>
          <a:p>
            <a:pPr>
              <a:lnSpc>
                <a:spcPts val="1000"/>
              </a:lnSpc>
              <a:spcBef>
                <a:spcPts val="100"/>
              </a:spcBef>
              <a:defRPr/>
            </a:pPr>
            <a:r>
              <a:rPr lang="en-US" altLang="zh-CN" sz="900" dirty="0"/>
              <a:t>  class Student : Person</a:t>
            </a:r>
            <a:endParaRPr lang="zh-CN" altLang="zh-CN" sz="900" dirty="0"/>
          </a:p>
          <a:p>
            <a:pPr>
              <a:lnSpc>
                <a:spcPts val="1000"/>
              </a:lnSpc>
              <a:spcBef>
                <a:spcPts val="100"/>
              </a:spcBef>
              <a:defRPr/>
            </a:pPr>
            <a:r>
              <a:rPr lang="en-US" altLang="zh-CN" sz="900" dirty="0"/>
              <a:t>  {</a:t>
            </a:r>
            <a:endParaRPr lang="zh-CN" altLang="zh-CN" sz="900" dirty="0"/>
          </a:p>
          <a:p>
            <a:pPr>
              <a:lnSpc>
                <a:spcPts val="1000"/>
              </a:lnSpc>
              <a:spcBef>
                <a:spcPts val="0"/>
              </a:spcBef>
              <a:defRPr/>
            </a:pPr>
            <a:r>
              <a:rPr lang="en-US" altLang="zh-CN" sz="900" dirty="0"/>
              <a:t>        public </a:t>
            </a:r>
            <a:r>
              <a:rPr lang="en-US" altLang="zh-CN" sz="900" b="1" dirty="0">
                <a:solidFill>
                  <a:srgbClr val="FF0000"/>
                </a:solidFill>
              </a:rPr>
              <a:t>new</a:t>
            </a:r>
            <a:r>
              <a:rPr lang="en-US" altLang="zh-CN" sz="900" dirty="0"/>
              <a:t> string </a:t>
            </a:r>
            <a:r>
              <a:rPr lang="en-US" altLang="zh-CN" sz="900" dirty="0" err="1"/>
              <a:t>RetuInfo</a:t>
            </a:r>
            <a:r>
              <a:rPr lang="en-US" altLang="zh-CN" sz="900" dirty="0"/>
              <a:t>()</a:t>
            </a:r>
            <a:endParaRPr lang="zh-CN" altLang="zh-CN" sz="900" dirty="0"/>
          </a:p>
          <a:p>
            <a:pPr>
              <a:lnSpc>
                <a:spcPts val="1000"/>
              </a:lnSpc>
              <a:spcBef>
                <a:spcPts val="100"/>
              </a:spcBef>
              <a:defRPr/>
            </a:pPr>
            <a:r>
              <a:rPr lang="en-US" altLang="zh-CN" sz="900" dirty="0"/>
              <a:t>        {</a:t>
            </a:r>
            <a:endParaRPr lang="zh-CN" altLang="zh-CN" sz="900" dirty="0"/>
          </a:p>
          <a:p>
            <a:pPr>
              <a:lnSpc>
                <a:spcPts val="1000"/>
              </a:lnSpc>
              <a:spcBef>
                <a:spcPts val="100"/>
              </a:spcBef>
              <a:defRPr/>
            </a:pPr>
            <a:r>
              <a:rPr lang="en-US" altLang="zh-CN" sz="900" dirty="0"/>
              <a:t>                return </a:t>
            </a:r>
            <a:r>
              <a:rPr lang="en-US" altLang="zh-CN" sz="900" dirty="0" err="1"/>
              <a:t>string.Format</a:t>
            </a:r>
            <a:r>
              <a:rPr lang="en-US" altLang="zh-CN" sz="900" dirty="0"/>
              <a:t>("</a:t>
            </a:r>
            <a:r>
              <a:rPr lang="zh-CN" altLang="zh-CN" sz="900" dirty="0"/>
              <a:t>学号</a:t>
            </a:r>
            <a:r>
              <a:rPr lang="en-US" altLang="zh-CN" sz="900" dirty="0"/>
              <a:t>:{0}</a:t>
            </a:r>
            <a:r>
              <a:rPr lang="zh-CN" altLang="zh-CN" sz="900" dirty="0"/>
              <a:t>，姓名</a:t>
            </a:r>
            <a:r>
              <a:rPr lang="en-US" altLang="zh-CN" sz="900" dirty="0"/>
              <a:t>:{1}</a:t>
            </a:r>
            <a:r>
              <a:rPr lang="zh-CN" altLang="zh-CN" sz="900" dirty="0"/>
              <a:t>，性别</a:t>
            </a:r>
            <a:r>
              <a:rPr lang="en-US" altLang="zh-CN" sz="900" dirty="0"/>
              <a:t>:{2}", id, name, sex);</a:t>
            </a:r>
            <a:endParaRPr lang="zh-CN" altLang="zh-CN" sz="900" dirty="0"/>
          </a:p>
          <a:p>
            <a:pPr>
              <a:lnSpc>
                <a:spcPts val="1000"/>
              </a:lnSpc>
              <a:spcBef>
                <a:spcPts val="0"/>
              </a:spcBef>
              <a:defRPr/>
            </a:pPr>
            <a:r>
              <a:rPr lang="en-US" altLang="zh-CN" sz="900" dirty="0"/>
              <a:t>        }</a:t>
            </a:r>
            <a:endParaRPr lang="zh-CN" altLang="zh-CN" sz="900" dirty="0"/>
          </a:p>
          <a:p>
            <a:pPr>
              <a:lnSpc>
                <a:spcPts val="1000"/>
              </a:lnSpc>
              <a:spcBef>
                <a:spcPts val="0"/>
              </a:spcBef>
              <a:defRPr/>
            </a:pPr>
            <a:r>
              <a:rPr lang="en-US" altLang="zh-CN" sz="900" dirty="0"/>
              <a:t>  }</a:t>
            </a:r>
            <a:endParaRPr lang="zh-CN" altLang="zh-CN" sz="900" dirty="0"/>
          </a:p>
          <a:p>
            <a:pPr>
              <a:lnSpc>
                <a:spcPts val="1000"/>
              </a:lnSpc>
              <a:spcBef>
                <a:spcPts val="100"/>
              </a:spcBef>
              <a:defRPr/>
            </a:pPr>
            <a:r>
              <a:rPr lang="en-US" altLang="zh-CN" sz="900" dirty="0"/>
              <a:t>  class Program</a:t>
            </a:r>
            <a:endParaRPr lang="zh-CN" altLang="zh-CN" sz="900" dirty="0"/>
          </a:p>
          <a:p>
            <a:pPr>
              <a:lnSpc>
                <a:spcPts val="1000"/>
              </a:lnSpc>
              <a:spcBef>
                <a:spcPts val="100"/>
              </a:spcBef>
              <a:defRPr/>
            </a:pPr>
            <a:r>
              <a:rPr lang="en-US" altLang="zh-CN" sz="900" dirty="0"/>
              <a:t>  {</a:t>
            </a:r>
            <a:endParaRPr lang="zh-CN" altLang="zh-CN" sz="900" dirty="0"/>
          </a:p>
          <a:p>
            <a:pPr>
              <a:lnSpc>
                <a:spcPts val="1000"/>
              </a:lnSpc>
              <a:spcBef>
                <a:spcPts val="100"/>
              </a:spcBef>
              <a:defRPr/>
            </a:pPr>
            <a:r>
              <a:rPr lang="en-US" altLang="zh-CN" sz="900" dirty="0"/>
              <a:t>        static void Main(string[] </a:t>
            </a:r>
            <a:r>
              <a:rPr lang="en-US" altLang="zh-CN" sz="900" dirty="0" err="1"/>
              <a:t>args</a:t>
            </a:r>
            <a:r>
              <a:rPr lang="en-US" altLang="zh-CN" sz="900" dirty="0"/>
              <a:t>)</a:t>
            </a:r>
            <a:endParaRPr lang="zh-CN" altLang="zh-CN" sz="900" dirty="0"/>
          </a:p>
          <a:p>
            <a:pPr>
              <a:lnSpc>
                <a:spcPts val="1000"/>
              </a:lnSpc>
              <a:spcBef>
                <a:spcPts val="100"/>
              </a:spcBef>
              <a:defRPr/>
            </a:pPr>
            <a:r>
              <a:rPr lang="en-US" altLang="zh-CN" sz="900" dirty="0"/>
              <a:t>        {</a:t>
            </a:r>
            <a:endParaRPr lang="zh-CN" altLang="zh-CN" sz="900" dirty="0"/>
          </a:p>
          <a:p>
            <a:pPr>
              <a:lnSpc>
                <a:spcPts val="1000"/>
              </a:lnSpc>
              <a:spcBef>
                <a:spcPts val="0"/>
              </a:spcBef>
              <a:defRPr/>
            </a:pPr>
            <a:r>
              <a:rPr lang="en-US" altLang="zh-CN" sz="900" dirty="0"/>
              <a:t>               Student s1 = new Student();</a:t>
            </a:r>
            <a:endParaRPr lang="zh-CN" altLang="zh-CN" sz="900" dirty="0"/>
          </a:p>
          <a:p>
            <a:pPr>
              <a:lnSpc>
                <a:spcPts val="1000"/>
              </a:lnSpc>
              <a:spcBef>
                <a:spcPts val="100"/>
              </a:spcBef>
              <a:defRPr/>
            </a:pPr>
            <a:r>
              <a:rPr lang="en-US" altLang="zh-CN" sz="900" dirty="0"/>
              <a:t>               s1.id = "0001";</a:t>
            </a:r>
            <a:endParaRPr lang="zh-CN" altLang="zh-CN" sz="900" dirty="0"/>
          </a:p>
          <a:p>
            <a:pPr>
              <a:lnSpc>
                <a:spcPts val="1000"/>
              </a:lnSpc>
              <a:spcBef>
                <a:spcPts val="100"/>
              </a:spcBef>
              <a:defRPr/>
            </a:pPr>
            <a:r>
              <a:rPr lang="en-US" altLang="zh-CN" sz="900" dirty="0"/>
              <a:t>               s1.name = "</a:t>
            </a:r>
            <a:r>
              <a:rPr lang="zh-CN" altLang="zh-CN" sz="900" dirty="0"/>
              <a:t>王伟</a:t>
            </a:r>
            <a:r>
              <a:rPr lang="en-US" altLang="zh-CN" sz="900" dirty="0"/>
              <a:t>";</a:t>
            </a:r>
            <a:endParaRPr lang="zh-CN" altLang="zh-CN" sz="900" dirty="0"/>
          </a:p>
          <a:p>
            <a:pPr>
              <a:lnSpc>
                <a:spcPts val="1000"/>
              </a:lnSpc>
              <a:spcBef>
                <a:spcPts val="100"/>
              </a:spcBef>
              <a:defRPr/>
            </a:pPr>
            <a:r>
              <a:rPr lang="en-US" altLang="zh-CN" sz="900" dirty="0"/>
              <a:t>               s1.sex = "</a:t>
            </a:r>
            <a:r>
              <a:rPr lang="zh-CN" altLang="zh-CN" sz="900" dirty="0"/>
              <a:t>男</a:t>
            </a:r>
            <a:r>
              <a:rPr lang="en-US" altLang="zh-CN" sz="900" dirty="0"/>
              <a:t>";</a:t>
            </a:r>
            <a:endParaRPr lang="zh-CN" altLang="zh-CN" sz="900" dirty="0"/>
          </a:p>
          <a:p>
            <a:pPr>
              <a:lnSpc>
                <a:spcPts val="1000"/>
              </a:lnSpc>
              <a:spcBef>
                <a:spcPts val="100"/>
              </a:spcBef>
              <a:defRPr/>
            </a:pPr>
            <a:r>
              <a:rPr lang="en-US" altLang="zh-CN" sz="900" dirty="0"/>
              <a:t>               </a:t>
            </a:r>
            <a:r>
              <a:rPr lang="en-US" altLang="zh-CN" sz="900" dirty="0" err="1"/>
              <a:t>Console.WriteLine</a:t>
            </a:r>
            <a:r>
              <a:rPr lang="en-US" altLang="zh-CN" sz="900" dirty="0"/>
              <a:t>(s1.RetuInfo());</a:t>
            </a:r>
            <a:endParaRPr lang="zh-CN" altLang="zh-CN" sz="900" dirty="0"/>
          </a:p>
          <a:p>
            <a:pPr>
              <a:lnSpc>
                <a:spcPts val="1000"/>
              </a:lnSpc>
              <a:spcBef>
                <a:spcPts val="100"/>
              </a:spcBef>
              <a:defRPr/>
            </a:pPr>
            <a:r>
              <a:rPr lang="en-US" altLang="zh-CN" sz="900" dirty="0"/>
              <a:t>               </a:t>
            </a:r>
            <a:r>
              <a:rPr lang="en-US" altLang="zh-CN" sz="900" dirty="0" err="1"/>
              <a:t>Console.Read</a:t>
            </a:r>
            <a:r>
              <a:rPr lang="en-US" altLang="zh-CN" sz="900" dirty="0"/>
              <a:t>();</a:t>
            </a:r>
            <a:endParaRPr lang="zh-CN" altLang="zh-CN" sz="900" dirty="0"/>
          </a:p>
          <a:p>
            <a:pPr>
              <a:lnSpc>
                <a:spcPts val="1000"/>
              </a:lnSpc>
              <a:spcBef>
                <a:spcPts val="0"/>
              </a:spcBef>
              <a:defRPr/>
            </a:pPr>
            <a:r>
              <a:rPr lang="en-US" altLang="zh-CN" sz="900" dirty="0"/>
              <a:t>        }</a:t>
            </a:r>
            <a:endParaRPr lang="zh-CN" altLang="zh-CN" sz="900" dirty="0"/>
          </a:p>
          <a:p>
            <a:pPr>
              <a:lnSpc>
                <a:spcPts val="1000"/>
              </a:lnSpc>
              <a:spcBef>
                <a:spcPts val="0"/>
              </a:spcBef>
              <a:defRPr/>
            </a:pPr>
            <a:r>
              <a:rPr lang="en-US" altLang="zh-CN" sz="900" dirty="0"/>
              <a:t>  }</a:t>
            </a:r>
            <a:endParaRPr lang="zh-CN" altLang="en-US" sz="900" dirty="0"/>
          </a:p>
        </p:txBody>
      </p:sp>
      <p:sp>
        <p:nvSpPr>
          <p:cNvPr id="9218" name="Rectangle 2"/>
          <p:cNvSpPr>
            <a:spLocks noGrp="1" noChangeArrowheads="1"/>
          </p:cNvSpPr>
          <p:nvPr>
            <p:ph type="title"/>
          </p:nvPr>
        </p:nvSpPr>
        <p:spPr/>
        <p:txBody>
          <a:bodyPr/>
          <a:lstStyle/>
          <a:p>
            <a:pPr eaLnBrk="1" hangingPunct="1"/>
            <a:r>
              <a:rPr lang="en-US" altLang="zh-CN" dirty="0" smtClean="0"/>
              <a:t>6.2 </a:t>
            </a:r>
            <a:r>
              <a:rPr lang="zh-CN" altLang="en-US" dirty="0" smtClean="0"/>
              <a:t>多态 </a:t>
            </a:r>
          </a:p>
        </p:txBody>
      </p:sp>
      <p:sp>
        <p:nvSpPr>
          <p:cNvPr id="106501" name="Rectangle 5"/>
          <p:cNvSpPr>
            <a:spLocks noChangeArrowheads="1"/>
          </p:cNvSpPr>
          <p:nvPr/>
        </p:nvSpPr>
        <p:spPr bwMode="auto">
          <a:xfrm>
            <a:off x="323528" y="1268413"/>
            <a:ext cx="82296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spcAft>
                <a:spcPct val="20000"/>
              </a:spcAft>
            </a:pPr>
            <a:r>
              <a:rPr lang="en-US" altLang="zh-CN" dirty="0" smtClean="0"/>
              <a:t>6.2.1 </a:t>
            </a:r>
            <a:r>
              <a:rPr lang="zh-CN" altLang="en-US" dirty="0"/>
              <a:t>隐藏基类成员</a:t>
            </a:r>
          </a:p>
        </p:txBody>
      </p:sp>
      <p:sp>
        <p:nvSpPr>
          <p:cNvPr id="106506" name="Text Box 10"/>
          <p:cNvSpPr txBox="1">
            <a:spLocks noChangeArrowheads="1"/>
          </p:cNvSpPr>
          <p:nvPr/>
        </p:nvSpPr>
        <p:spPr bwMode="auto">
          <a:xfrm>
            <a:off x="755328" y="1773238"/>
            <a:ext cx="8064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zh-CN" altLang="en-US" sz="2000" dirty="0">
                <a:solidFill>
                  <a:srgbClr val="000000"/>
                </a:solidFill>
              </a:rPr>
              <a:t>使用</a:t>
            </a:r>
            <a:r>
              <a:rPr lang="en-US" altLang="zh-CN" sz="2000" dirty="0">
                <a:solidFill>
                  <a:srgbClr val="000000"/>
                </a:solidFill>
              </a:rPr>
              <a:t>new</a:t>
            </a:r>
            <a:r>
              <a:rPr lang="zh-CN" altLang="en-US" sz="2000" dirty="0">
                <a:solidFill>
                  <a:srgbClr val="000000"/>
                </a:solidFill>
              </a:rPr>
              <a:t>关键字定义与基类中同名的成员，即可隐藏基类的成员。如果基类定义了一个方法、字段或属性，则</a:t>
            </a:r>
            <a:r>
              <a:rPr lang="en-US" altLang="zh-CN" sz="2000" dirty="0">
                <a:solidFill>
                  <a:srgbClr val="000000"/>
                </a:solidFill>
              </a:rPr>
              <a:t>new</a:t>
            </a:r>
            <a:r>
              <a:rPr lang="zh-CN" altLang="en-US" sz="2000" dirty="0">
                <a:solidFill>
                  <a:srgbClr val="000000"/>
                </a:solidFill>
              </a:rPr>
              <a:t>关键字用于在派生类中创建该方法、字段或属性的新定义。</a:t>
            </a:r>
            <a:r>
              <a:rPr lang="en-US" altLang="zh-CN" sz="2000" dirty="0">
                <a:solidFill>
                  <a:srgbClr val="000000"/>
                </a:solidFill>
              </a:rPr>
              <a:t>new</a:t>
            </a:r>
            <a:r>
              <a:rPr lang="zh-CN" altLang="en-US" sz="2000" dirty="0">
                <a:solidFill>
                  <a:srgbClr val="000000"/>
                </a:solidFill>
              </a:rPr>
              <a:t>关键字要放在类成员的类型之前。</a:t>
            </a:r>
          </a:p>
        </p:txBody>
      </p:sp>
      <p:sp>
        <p:nvSpPr>
          <p:cNvPr id="106508" name="Text Box 12"/>
          <p:cNvSpPr txBox="1">
            <a:spLocks noChangeArrowheads="1"/>
          </p:cNvSpPr>
          <p:nvPr/>
        </p:nvSpPr>
        <p:spPr bwMode="auto">
          <a:xfrm>
            <a:off x="5506715" y="5430838"/>
            <a:ext cx="32416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a:t>new</a:t>
            </a:r>
            <a:r>
              <a:rPr lang="zh-CN" altLang="en-US" sz="2000"/>
              <a:t>关键字只是隐藏了基类中的成员，通过基类的引用仍然可以调用被隐藏的基类成员。 </a:t>
            </a:r>
          </a:p>
        </p:txBody>
      </p:sp>
      <p:pic>
        <p:nvPicPr>
          <p:cNvPr id="10650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190" y="2792413"/>
            <a:ext cx="30559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1331590" y="5622925"/>
            <a:ext cx="1693863" cy="1809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 name="直接箭头连接符 3"/>
          <p:cNvCxnSpPr/>
          <p:nvPr/>
        </p:nvCxnSpPr>
        <p:spPr>
          <a:xfrm flipV="1">
            <a:off x="2411090" y="5229225"/>
            <a:ext cx="360363" cy="3937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411090" y="4948238"/>
            <a:ext cx="2376488" cy="273050"/>
          </a:xfrm>
          <a:prstGeom prst="rect">
            <a:avLst/>
          </a:prstGeom>
          <a:solidFill>
            <a:schemeClr val="accent6">
              <a:lumMod val="40000"/>
              <a:lumOff val="60000"/>
            </a:schemeClr>
          </a:solidFill>
          <a:ln>
            <a:solidFill>
              <a:srgbClr val="CC6600"/>
            </a:solidFill>
          </a:ln>
        </p:spPr>
        <p:txBody>
          <a:bodyPr tIns="21600" bIns="36000">
            <a:spAutoFit/>
          </a:bodyPr>
          <a:lstStyle/>
          <a:p>
            <a:pPr>
              <a:defRPr/>
            </a:pPr>
            <a:r>
              <a:rPr lang="en-US" altLang="zh-CN" sz="1400" dirty="0"/>
              <a:t>Person s1 = new Student();</a:t>
            </a:r>
            <a:endParaRPr lang="zh-CN" altLang="en-US" sz="1400" dirty="0"/>
          </a:p>
        </p:txBody>
      </p:sp>
      <p:pic>
        <p:nvPicPr>
          <p:cNvPr id="10651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190" y="4081463"/>
            <a:ext cx="3051175"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501">
                                            <p:txEl>
                                              <p:pRg st="0" end="0"/>
                                            </p:txEl>
                                          </p:spTgt>
                                        </p:tgtEl>
                                        <p:attrNameLst>
                                          <p:attrName>style.visibility</p:attrName>
                                        </p:attrNameLst>
                                      </p:cBhvr>
                                      <p:to>
                                        <p:strVal val="visible"/>
                                      </p:to>
                                    </p:set>
                                    <p:animEffect transition="in" filter="wipe(left)">
                                      <p:cBhvr>
                                        <p:cTn id="7" dur="500"/>
                                        <p:tgtEl>
                                          <p:spTgt spid="1065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106506"/>
                                        </p:tgtEl>
                                        <p:attrNameLst>
                                          <p:attrName>style.visibility</p:attrName>
                                        </p:attrNameLst>
                                      </p:cBhvr>
                                      <p:to>
                                        <p:strVal val="visible"/>
                                      </p:to>
                                    </p:set>
                                    <p:animEffect transition="in" filter="fade">
                                      <p:cBhvr>
                                        <p:cTn id="12" dur="1000"/>
                                        <p:tgtEl>
                                          <p:spTgt spid="106506"/>
                                        </p:tgtEl>
                                      </p:cBhvr>
                                    </p:animEffect>
                                    <p:anim calcmode="lin" valueType="num">
                                      <p:cBhvr>
                                        <p:cTn id="13" dur="1000" fill="hold"/>
                                        <p:tgtEl>
                                          <p:spTgt spid="106506"/>
                                        </p:tgtEl>
                                        <p:attrNameLst>
                                          <p:attrName>ppt_x</p:attrName>
                                        </p:attrNameLst>
                                      </p:cBhvr>
                                      <p:tavLst>
                                        <p:tav tm="0">
                                          <p:val>
                                            <p:strVal val="#ppt_x"/>
                                          </p:val>
                                        </p:tav>
                                        <p:tav tm="100000">
                                          <p:val>
                                            <p:strVal val="#ppt_x"/>
                                          </p:val>
                                        </p:tav>
                                      </p:tavLst>
                                    </p:anim>
                                    <p:anim calcmode="lin" valueType="num">
                                      <p:cBhvr>
                                        <p:cTn id="14" dur="900" decel="100000" fill="hold"/>
                                        <p:tgtEl>
                                          <p:spTgt spid="106506"/>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06506"/>
                                        </p:tgtEl>
                                        <p:attrNameLst>
                                          <p:attrName>ppt_y</p:attrName>
                                        </p:attrNameLst>
                                      </p:cBhvr>
                                      <p:tavLst>
                                        <p:tav tm="0">
                                          <p:val>
                                            <p:strVal val="#ppt_y-.03"/>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anim calcmode="lin" valueType="num">
                                      <p:cBhvr>
                                        <p:cTn id="21" dur="500" fill="hold"/>
                                        <p:tgtEl>
                                          <p:spTgt spid="6"/>
                                        </p:tgtEl>
                                        <p:attrNameLst>
                                          <p:attrName>ppt_x</p:attrName>
                                        </p:attrNameLst>
                                      </p:cBhvr>
                                      <p:tavLst>
                                        <p:tav tm="0">
                                          <p:val>
                                            <p:strVal val="#ppt_x"/>
                                          </p:val>
                                        </p:tav>
                                        <p:tav tm="100000">
                                          <p:val>
                                            <p:strVal val="#ppt_x"/>
                                          </p:val>
                                        </p:tav>
                                      </p:tavLst>
                                    </p:anim>
                                    <p:anim calcmode="lin" valueType="num">
                                      <p:cBhvr>
                                        <p:cTn id="22"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106509"/>
                                        </p:tgtEl>
                                        <p:attrNameLst>
                                          <p:attrName>style.visibility</p:attrName>
                                        </p:attrNameLst>
                                      </p:cBhvr>
                                      <p:to>
                                        <p:strVal val="visible"/>
                                      </p:to>
                                    </p:set>
                                    <p:animEffect transition="in" filter="wheel(1)">
                                      <p:cBhvr>
                                        <p:cTn id="27" dur="1000"/>
                                        <p:tgtEl>
                                          <p:spTgt spid="10650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6508"/>
                                        </p:tgtEl>
                                        <p:attrNameLst>
                                          <p:attrName>style.visibility</p:attrName>
                                        </p:attrNameLst>
                                      </p:cBhvr>
                                      <p:to>
                                        <p:strVal val="visible"/>
                                      </p:to>
                                    </p:set>
                                    <p:animEffect transition="in" filter="barn(inVertical)">
                                      <p:cBhvr>
                                        <p:cTn id="32" dur="500"/>
                                        <p:tgtEl>
                                          <p:spTgt spid="10650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106511"/>
                                        </p:tgtEl>
                                        <p:attrNameLst>
                                          <p:attrName>style.visibility</p:attrName>
                                        </p:attrNameLst>
                                      </p:cBhvr>
                                      <p:to>
                                        <p:strVal val="visible"/>
                                      </p:to>
                                    </p:set>
                                    <p:animEffect transition="in" filter="wheel(1)">
                                      <p:cBhvr>
                                        <p:cTn id="50" dur="1000"/>
                                        <p:tgtEl>
                                          <p:spTgt spid="106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6501" grpId="0" build="p"/>
      <p:bldP spid="106506" grpId="0"/>
      <p:bldP spid="106508" grpId="0"/>
      <p:bldP spid="2"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smtClean="0"/>
              <a:t>6.2 </a:t>
            </a:r>
            <a:r>
              <a:rPr lang="zh-CN" altLang="en-US" dirty="0" smtClean="0"/>
              <a:t>多态</a:t>
            </a:r>
          </a:p>
        </p:txBody>
      </p:sp>
      <p:sp>
        <p:nvSpPr>
          <p:cNvPr id="99331" name="Rectangle 3"/>
          <p:cNvSpPr>
            <a:spLocks noGrp="1" noChangeArrowheads="1"/>
          </p:cNvSpPr>
          <p:nvPr>
            <p:ph type="body" idx="1"/>
          </p:nvPr>
        </p:nvSpPr>
        <p:spPr>
          <a:xfrm>
            <a:off x="323528" y="1268413"/>
            <a:ext cx="4032250" cy="504825"/>
          </a:xfrm>
        </p:spPr>
        <p:txBody>
          <a:bodyPr/>
          <a:lstStyle/>
          <a:p>
            <a:pPr eaLnBrk="1" hangingPunct="1">
              <a:lnSpc>
                <a:spcPct val="90000"/>
              </a:lnSpc>
              <a:spcAft>
                <a:spcPct val="20000"/>
              </a:spcAft>
            </a:pPr>
            <a:r>
              <a:rPr lang="en-US" altLang="zh-CN" dirty="0" smtClean="0">
                <a:ea typeface="宋体" pitchFamily="2" charset="-122"/>
              </a:rPr>
              <a:t>6.2.2 </a:t>
            </a:r>
            <a:r>
              <a:rPr lang="zh-CN" altLang="en-US" dirty="0" smtClean="0">
                <a:ea typeface="宋体" pitchFamily="2" charset="-122"/>
              </a:rPr>
              <a:t>重写基类</a:t>
            </a:r>
            <a:endParaRPr lang="zh-CN" altLang="en-US" sz="2000" dirty="0" smtClean="0">
              <a:ea typeface="宋体" pitchFamily="2" charset="-122"/>
            </a:endParaRPr>
          </a:p>
        </p:txBody>
      </p:sp>
      <p:sp>
        <p:nvSpPr>
          <p:cNvPr id="99336" name="Text Box 8"/>
          <p:cNvSpPr txBox="1">
            <a:spLocks noChangeArrowheads="1"/>
          </p:cNvSpPr>
          <p:nvPr/>
        </p:nvSpPr>
        <p:spPr bwMode="auto">
          <a:xfrm>
            <a:off x="5580112" y="5345921"/>
            <a:ext cx="35638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zh-CN" altLang="en-US" sz="2000" dirty="0">
                <a:solidFill>
                  <a:srgbClr val="000000"/>
                </a:solidFill>
              </a:rPr>
              <a:t>虚方法是多态的基础。从语言实现的角度来说，多态是通过基类引用指向派生类对象，调用其虚方法实现的。 </a:t>
            </a:r>
          </a:p>
        </p:txBody>
      </p:sp>
      <p:sp>
        <p:nvSpPr>
          <p:cNvPr id="9" name="Rectangle 3"/>
          <p:cNvSpPr txBox="1">
            <a:spLocks noChangeArrowheads="1"/>
          </p:cNvSpPr>
          <p:nvPr/>
        </p:nvSpPr>
        <p:spPr bwMode="auto">
          <a:xfrm>
            <a:off x="-36513" y="1700808"/>
            <a:ext cx="475297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SzPct val="50000"/>
              <a:buFont typeface="Wingdings 2" pitchFamily="18" charset="2"/>
              <a:buChar char=""/>
              <a:defRPr sz="2400">
                <a:solidFill>
                  <a:schemeClr val="tx1"/>
                </a:solidFill>
                <a:latin typeface="+mn-lt"/>
              </a:defRPr>
            </a:lvl2pPr>
            <a:lvl3pPr marL="1143000" indent="-228600" algn="l" rtl="0" fontAlgn="base">
              <a:spcBef>
                <a:spcPct val="20000"/>
              </a:spcBef>
              <a:spcAft>
                <a:spcPct val="0"/>
              </a:spcAft>
              <a:buFont typeface="Wingdings" pitchFamily="2" charset="2"/>
              <a:buChar char="§"/>
              <a:defRPr sz="2000">
                <a:solidFill>
                  <a:schemeClr val="tx1"/>
                </a:solidFill>
                <a:latin typeface="+mn-lt"/>
              </a:defRPr>
            </a:lvl3pPr>
            <a:lvl4pPr marL="1600200" indent="-228600" algn="l" rtl="0" fontAlgn="base">
              <a:spcBef>
                <a:spcPct val="20000"/>
              </a:spcBef>
              <a:spcAft>
                <a:spcPct val="0"/>
              </a:spcAft>
              <a:buSzPct val="60000"/>
              <a:buFont typeface="Wingdings 2" pitchFamily="18" charset="2"/>
              <a:buChar char=""/>
              <a:defRPr>
                <a:solidFill>
                  <a:schemeClr val="tx1"/>
                </a:solidFill>
                <a:latin typeface="+mn-lt"/>
              </a:defRPr>
            </a:lvl4pPr>
            <a:lvl5pPr marL="2057400" indent="-228600" algn="l" rtl="0" fontAlgn="base">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a:lstStyle>
          <a:p>
            <a:pPr>
              <a:defRPr/>
            </a:pPr>
            <a:r>
              <a:rPr lang="zh-CN" altLang="en-US" sz="2000" dirty="0" smtClean="0">
                <a:solidFill>
                  <a:schemeClr val="tx2">
                    <a:lumMod val="95000"/>
                    <a:lumOff val="5000"/>
                  </a:schemeClr>
                </a:solidFill>
                <a:ea typeface="宋体" pitchFamily="2" charset="-122"/>
              </a:rPr>
              <a:t>使用</a:t>
            </a:r>
            <a:r>
              <a:rPr lang="en-US" altLang="zh-CN" sz="2000" dirty="0" smtClean="0">
                <a:solidFill>
                  <a:schemeClr val="tx2">
                    <a:lumMod val="95000"/>
                    <a:lumOff val="5000"/>
                  </a:schemeClr>
                </a:solidFill>
                <a:ea typeface="宋体" pitchFamily="2" charset="-122"/>
              </a:rPr>
              <a:t>new</a:t>
            </a:r>
            <a:r>
              <a:rPr lang="zh-CN" altLang="en-US" sz="2000" dirty="0" smtClean="0">
                <a:solidFill>
                  <a:schemeClr val="tx2">
                    <a:lumMod val="95000"/>
                    <a:lumOff val="5000"/>
                  </a:schemeClr>
                </a:solidFill>
                <a:ea typeface="宋体" pitchFamily="2" charset="-122"/>
              </a:rPr>
              <a:t>关键字声明类的成员可以通过基类引用继续访问基类的成员。为了使派生类的实例完全替换来自基类的成员，只需把基类的相关成员声明为虚拟成员。</a:t>
            </a:r>
          </a:p>
          <a:p>
            <a:pPr>
              <a:spcBef>
                <a:spcPct val="35000"/>
              </a:spcBef>
              <a:defRPr/>
            </a:pPr>
            <a:r>
              <a:rPr lang="zh-CN" altLang="en-US" sz="2000" dirty="0" smtClean="0">
                <a:solidFill>
                  <a:schemeClr val="tx2">
                    <a:lumMod val="95000"/>
                    <a:lumOff val="5000"/>
                  </a:schemeClr>
                </a:solidFill>
                <a:ea typeface="宋体" pitchFamily="2" charset="-122"/>
              </a:rPr>
              <a:t>首先在基类中用</a:t>
            </a:r>
            <a:r>
              <a:rPr lang="en-US" altLang="zh-CN" sz="2000" dirty="0" smtClean="0">
                <a:solidFill>
                  <a:schemeClr val="tx2">
                    <a:lumMod val="95000"/>
                    <a:lumOff val="5000"/>
                  </a:schemeClr>
                </a:solidFill>
                <a:ea typeface="宋体" pitchFamily="2" charset="-122"/>
              </a:rPr>
              <a:t>virtual</a:t>
            </a:r>
            <a:r>
              <a:rPr lang="zh-CN" altLang="en-US" sz="2000" dirty="0" smtClean="0">
                <a:solidFill>
                  <a:schemeClr val="tx2">
                    <a:lumMod val="95000"/>
                    <a:lumOff val="5000"/>
                  </a:schemeClr>
                </a:solidFill>
                <a:ea typeface="宋体" pitchFamily="2" charset="-122"/>
              </a:rPr>
              <a:t>关键字标识虚拟成员，然后在派生类中使用</a:t>
            </a:r>
            <a:r>
              <a:rPr lang="en-US" altLang="zh-CN" sz="2000" dirty="0" smtClean="0">
                <a:solidFill>
                  <a:schemeClr val="tx2">
                    <a:lumMod val="95000"/>
                    <a:lumOff val="5000"/>
                  </a:schemeClr>
                </a:solidFill>
                <a:ea typeface="宋体" pitchFamily="2" charset="-122"/>
              </a:rPr>
              <a:t>override</a:t>
            </a:r>
            <a:r>
              <a:rPr lang="zh-CN" altLang="en-US" sz="2000" dirty="0" smtClean="0">
                <a:solidFill>
                  <a:schemeClr val="tx2">
                    <a:lumMod val="95000"/>
                    <a:lumOff val="5000"/>
                  </a:schemeClr>
                </a:solidFill>
                <a:ea typeface="宋体" pitchFamily="2" charset="-122"/>
              </a:rPr>
              <a:t>关键字重写基类中的虚拟成员。 </a:t>
            </a:r>
          </a:p>
        </p:txBody>
      </p:sp>
      <p:grpSp>
        <p:nvGrpSpPr>
          <p:cNvPr id="3" name="组合 2"/>
          <p:cNvGrpSpPr/>
          <p:nvPr/>
        </p:nvGrpSpPr>
        <p:grpSpPr>
          <a:xfrm>
            <a:off x="4797871" y="1268413"/>
            <a:ext cx="4238625" cy="3667125"/>
            <a:chOff x="4797871" y="1268413"/>
            <a:chExt cx="4238625" cy="3667125"/>
          </a:xfrm>
        </p:grpSpPr>
        <p:pic>
          <p:nvPicPr>
            <p:cNvPr id="1024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7871" y="1268413"/>
              <a:ext cx="4238625" cy="36671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 1"/>
            <p:cNvSpPr/>
            <p:nvPr/>
          </p:nvSpPr>
          <p:spPr>
            <a:xfrm>
              <a:off x="5544000" y="4149304"/>
              <a:ext cx="540000" cy="21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107504" y="4392000"/>
            <a:ext cx="5400675" cy="2447925"/>
            <a:chOff x="107504" y="4437459"/>
            <a:chExt cx="5400675" cy="2447925"/>
          </a:xfrm>
        </p:grpSpPr>
        <p:pic>
          <p:nvPicPr>
            <p:cNvPr id="1024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437459"/>
              <a:ext cx="5400675" cy="24479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0" name="圆角矩形 9"/>
            <p:cNvSpPr/>
            <p:nvPr/>
          </p:nvSpPr>
          <p:spPr>
            <a:xfrm>
              <a:off x="802800" y="6084000"/>
              <a:ext cx="612000" cy="21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wipe(left)">
                                      <p:cBhvr>
                                        <p:cTn id="7" dur="500"/>
                                        <p:tgtEl>
                                          <p:spTgt spid="99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fade">
                                      <p:cBhvr>
                                        <p:cTn id="19" dur="1000"/>
                                        <p:tgtEl>
                                          <p:spTgt spid="9">
                                            <p:txEl>
                                              <p:pRg st="1" end="1"/>
                                            </p:txEl>
                                          </p:spTgt>
                                        </p:tgtEl>
                                      </p:cBhvr>
                                    </p:animEffect>
                                    <p:anim calcmode="lin" valueType="num">
                                      <p:cBhvr>
                                        <p:cTn id="20"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amond(i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3"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plus(in)">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6" fill="hold" grpId="0" nodeType="clickEffect">
                                  <p:stCondLst>
                                    <p:cond delay="0"/>
                                  </p:stCondLst>
                                  <p:childTnLst>
                                    <p:set>
                                      <p:cBhvr>
                                        <p:cTn id="35" dur="1" fill="hold">
                                          <p:stCondLst>
                                            <p:cond delay="0"/>
                                          </p:stCondLst>
                                        </p:cTn>
                                        <p:tgtEl>
                                          <p:spTgt spid="99336"/>
                                        </p:tgtEl>
                                        <p:attrNameLst>
                                          <p:attrName>style.visibility</p:attrName>
                                        </p:attrNameLst>
                                      </p:cBhvr>
                                      <p:to>
                                        <p:strVal val="visible"/>
                                      </p:to>
                                    </p:set>
                                    <p:animEffect transition="in" filter="barn(inHorizontal)">
                                      <p:cBhvr>
                                        <p:cTn id="36" dur="500"/>
                                        <p:tgtEl>
                                          <p:spTgt spid="9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P spid="99336" grpId="0"/>
      <p:bldP spid="9" grpId="0" build="p"/>
    </p:bldLst>
  </p:timing>
</p:sld>
</file>

<file path=ppt/theme/theme1.xml><?xml version="1.0" encoding="utf-8"?>
<a:theme xmlns:a="http://schemas.openxmlformats.org/drawingml/2006/main" name="ms01_1">
  <a:themeElements>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ms01_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01136802</Template>
  <TotalTime>1146</TotalTime>
  <Words>2299</Words>
  <Application>Microsoft Office PowerPoint</Application>
  <PresentationFormat>全屏显示(4:3)</PresentationFormat>
  <Paragraphs>285</Paragraphs>
  <Slides>13</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5" baseType="lpstr">
      <vt:lpstr>ms01_1</vt:lpstr>
      <vt:lpstr>Image</vt:lpstr>
      <vt:lpstr>C#程序设计教程</vt:lpstr>
      <vt:lpstr>6.1 继承 </vt:lpstr>
      <vt:lpstr>6.1 继承 </vt:lpstr>
      <vt:lpstr>6.1 继承 </vt:lpstr>
      <vt:lpstr>6.1 继承 </vt:lpstr>
      <vt:lpstr>6.1 继承 </vt:lpstr>
      <vt:lpstr>6.2 多态 </vt:lpstr>
      <vt:lpstr>6.2 多态 </vt:lpstr>
      <vt:lpstr>6.2 多态</vt:lpstr>
      <vt:lpstr>6.3 抽象类和密封类 </vt:lpstr>
      <vt:lpstr>6.4 接口 </vt:lpstr>
      <vt:lpstr>6.4 接口 </vt:lpstr>
      <vt:lpstr>6.4 接口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C#程序设计教程</dc:title>
  <dc:creator>HOME</dc:creator>
  <cp:lastModifiedBy>jszx</cp:lastModifiedBy>
  <cp:revision>42</cp:revision>
  <dcterms:created xsi:type="dcterms:W3CDTF">2013-08-30T08:54:01Z</dcterms:created>
  <dcterms:modified xsi:type="dcterms:W3CDTF">2017-05-09T08:06:59Z</dcterms:modified>
</cp:coreProperties>
</file>