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321" r:id="rId3"/>
    <p:sldId id="257" r:id="rId4"/>
    <p:sldId id="258" r:id="rId5"/>
    <p:sldId id="299" r:id="rId6"/>
    <p:sldId id="259" r:id="rId7"/>
    <p:sldId id="300" r:id="rId8"/>
    <p:sldId id="301" r:id="rId9"/>
    <p:sldId id="323" r:id="rId10"/>
    <p:sldId id="303" r:id="rId11"/>
    <p:sldId id="304" r:id="rId12"/>
    <p:sldId id="270" r:id="rId13"/>
    <p:sldId id="305" r:id="rId14"/>
    <p:sldId id="271" r:id="rId15"/>
    <p:sldId id="272" r:id="rId16"/>
    <p:sldId id="273" r:id="rId17"/>
    <p:sldId id="306" r:id="rId18"/>
    <p:sldId id="307" r:id="rId19"/>
    <p:sldId id="277" r:id="rId20"/>
    <p:sldId id="278" r:id="rId21"/>
    <p:sldId id="279" r:id="rId22"/>
    <p:sldId id="281" r:id="rId23"/>
    <p:sldId id="282" r:id="rId24"/>
    <p:sldId id="308" r:id="rId25"/>
    <p:sldId id="284" r:id="rId26"/>
    <p:sldId id="325" r:id="rId27"/>
    <p:sldId id="287" r:id="rId28"/>
    <p:sldId id="291" r:id="rId29"/>
    <p:sldId id="310" r:id="rId30"/>
    <p:sldId id="311" r:id="rId31"/>
    <p:sldId id="326" r:id="rId32"/>
    <p:sldId id="327" r:id="rId33"/>
    <p:sldId id="328" r:id="rId34"/>
    <p:sldId id="329" r:id="rId35"/>
    <p:sldId id="292" r:id="rId36"/>
    <p:sldId id="294" r:id="rId37"/>
    <p:sldId id="295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456A0"/>
    <a:srgbClr val="13365D"/>
    <a:srgbClr val="CC6600"/>
    <a:srgbClr val="FF7C80"/>
    <a:srgbClr val="6666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>
      <p:cViewPr varScale="1">
        <p:scale>
          <a:sx n="74" d="100"/>
          <a:sy n="74" d="100"/>
        </p:scale>
        <p:origin x="12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7" name="Line 10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5"/>
          <p:cNvSpPr>
            <a:spLocks noChangeArrowheads="1"/>
          </p:cNvSpPr>
          <p:nvPr/>
        </p:nvSpPr>
        <p:spPr bwMode="black">
          <a:xfrm>
            <a:off x="0" y="278765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gray">
          <a:xfrm>
            <a:off x="2895600" y="2819400"/>
            <a:ext cx="6248400" cy="685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4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0"/>
            <a:ext cx="301148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2895600" y="4038600"/>
            <a:ext cx="6019800" cy="457200"/>
          </a:xfrm>
          <a:solidFill>
            <a:schemeClr val="tx1"/>
          </a:solidFill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2305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2819400"/>
            <a:ext cx="57912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01A8976-C2D3-43BD-9049-10EE3ADA86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32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0F233-F2BA-4BA1-A079-F11EF38EDC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81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103188"/>
            <a:ext cx="2057400" cy="6191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03188"/>
            <a:ext cx="6019800" cy="6191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AC00A-388A-4249-898A-E6244FF995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9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38923-4F2F-4E2F-8D5A-CACCE60E3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6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15D81-66B8-432E-AB56-D29BC11593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19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83722-0699-423F-8CE2-0FCF96C4D7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54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797F2-B360-4EDB-A217-0529395E12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30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FBE12-B7F2-43DC-BE81-E59F53649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22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0FF64-EAFE-48B0-B31B-2E88BDFF9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17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6A3B7-B64E-43BF-AA66-1CADFBCA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848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93EA3-0F17-4CFE-80AC-EFDEA6E8AF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629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11113" y="0"/>
            <a:ext cx="9132887" cy="946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735013"/>
            <a:ext cx="9144000" cy="144462"/>
            <a:chOff x="1519" y="554"/>
            <a:chExt cx="4241" cy="91"/>
          </a:xfrm>
        </p:grpSpPr>
        <p:sp>
          <p:nvSpPr>
            <p:cNvPr id="1039" name="Line 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Line 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Line 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7"/>
          <p:cNvGrpSpPr>
            <a:grpSpLocks noChangeAspect="1"/>
          </p:cNvGrpSpPr>
          <p:nvPr/>
        </p:nvGrpSpPr>
        <p:grpSpPr bwMode="auto">
          <a:xfrm>
            <a:off x="0" y="-11113"/>
            <a:ext cx="1874838" cy="900113"/>
            <a:chOff x="0" y="0"/>
            <a:chExt cx="1475" cy="694"/>
          </a:xfrm>
        </p:grpSpPr>
        <p:graphicFrame>
          <p:nvGraphicFramePr>
            <p:cNvPr id="1037" name="Object 8"/>
            <p:cNvGraphicFramePr>
              <a:graphicFrameLocks noChangeAspect="1"/>
            </p:cNvGraphicFramePr>
            <p:nvPr userDrawn="1"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" name="Image" r:id="rId15" imgW="3646321" imgH="3931376" progId="Photoshop.Image.6">
                    <p:embed/>
                  </p:oleObj>
                </mc:Choice>
                <mc:Fallback>
                  <p:oleObj name="Image" r:id="rId15" imgW="3646321" imgH="3931376" progId="Photoshop.Image.6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8" name="Object 9"/>
            <p:cNvGraphicFramePr>
              <a:graphicFrameLocks noChangeAspect="1"/>
            </p:cNvGraphicFramePr>
            <p:nvPr userDrawn="1"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" name="Image" r:id="rId17" imgW="2575783" imgH="2545301" progId="Photoshop.Image.6">
                    <p:embed/>
                  </p:oleObj>
                </mc:Choice>
                <mc:Fallback>
                  <p:oleObj name="Image" r:id="rId17" imgW="2575783" imgH="2545301" progId="Photoshop.Image.6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063750" y="103188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219FD91-A0E4-42F8-896B-F54C340A99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4" name="Group 15"/>
          <p:cNvGrpSpPr>
            <a:grpSpLocks/>
          </p:cNvGrpSpPr>
          <p:nvPr/>
        </p:nvGrpSpPr>
        <p:grpSpPr bwMode="auto">
          <a:xfrm>
            <a:off x="0" y="946150"/>
            <a:ext cx="9144000" cy="169863"/>
            <a:chOff x="0" y="699"/>
            <a:chExt cx="5760" cy="107"/>
          </a:xfrm>
        </p:grpSpPr>
        <p:sp>
          <p:nvSpPr>
            <p:cNvPr id="1035" name="Rectangle 16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6" name="Rectangle 17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C#</a:t>
            </a:r>
            <a:r>
              <a:rPr lang="zh-CN" altLang="en-US" smtClean="0"/>
              <a:t>程序设计教程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FF00"/>
                </a:solidFill>
                <a:ea typeface="宋体" pitchFamily="2" charset="-122"/>
              </a:rPr>
              <a:t>第</a:t>
            </a:r>
            <a:r>
              <a:rPr lang="en-US" altLang="zh-CN" b="1" smtClean="0">
                <a:solidFill>
                  <a:srgbClr val="FFFF00"/>
                </a:solidFill>
                <a:ea typeface="宋体" pitchFamily="2" charset="-122"/>
              </a:rPr>
              <a:t>7</a:t>
            </a:r>
            <a:r>
              <a:rPr lang="zh-CN" altLang="en-US" b="1" smtClean="0">
                <a:solidFill>
                  <a:srgbClr val="FFFF00"/>
                </a:solidFill>
                <a:ea typeface="宋体" pitchFamily="2" charset="-122"/>
              </a:rPr>
              <a:t>章	</a:t>
            </a:r>
            <a:r>
              <a:rPr lang="en-US" altLang="zh-CN" b="1" smtClean="0">
                <a:solidFill>
                  <a:srgbClr val="FFFF00"/>
                </a:solidFill>
                <a:ea typeface="宋体" pitchFamily="2" charset="-122"/>
              </a:rPr>
              <a:t>Window</a:t>
            </a:r>
            <a:r>
              <a:rPr lang="zh-CN" altLang="en-US" b="1" smtClean="0">
                <a:solidFill>
                  <a:srgbClr val="FFFF00"/>
                </a:solidFill>
                <a:ea typeface="宋体" pitchFamily="2" charset="-122"/>
              </a:rPr>
              <a:t>编程基础</a:t>
            </a:r>
            <a:r>
              <a:rPr lang="zh-CN" altLang="en-US" smtClean="0">
                <a:solidFill>
                  <a:srgbClr val="FFFF00"/>
                </a:solidFill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7.3 Windows</a:t>
            </a:r>
            <a:r>
              <a:rPr lang="zh-CN" altLang="en-US" smtClean="0"/>
              <a:t>窗体与控件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smtClean="0">
                <a:ea typeface="宋体" pitchFamily="2" charset="-122"/>
              </a:rPr>
              <a:t>7.3.1 窗体</a:t>
            </a:r>
            <a:endParaRPr lang="zh-CN" altLang="en-US" b="1" smtClean="0">
              <a:ea typeface="宋体" pitchFamily="2" charset="-122"/>
            </a:endParaRPr>
          </a:p>
        </p:txBody>
      </p:sp>
      <p:sp>
        <p:nvSpPr>
          <p:cNvPr id="11268" name="Rectangle 10"/>
          <p:cNvSpPr>
            <a:spLocks noChangeArrowheads="1"/>
          </p:cNvSpPr>
          <p:nvPr/>
        </p:nvSpPr>
        <p:spPr bwMode="auto">
          <a:xfrm>
            <a:off x="468313" y="1844675"/>
            <a:ext cx="3959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 b="1">
                <a:solidFill>
                  <a:srgbClr val="C00000"/>
                </a:solidFill>
              </a:rPr>
              <a:t>1. 新建窗体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1269" name="Rectangle 11"/>
          <p:cNvSpPr>
            <a:spLocks noChangeArrowheads="1"/>
          </p:cNvSpPr>
          <p:nvPr/>
        </p:nvSpPr>
        <p:spPr bwMode="auto">
          <a:xfrm>
            <a:off x="468313" y="2349500"/>
            <a:ext cx="3959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 b="1">
                <a:solidFill>
                  <a:srgbClr val="C00000"/>
                </a:solidFill>
              </a:rPr>
              <a:t>2. 设置启动窗体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1270" name="Rectangle 11"/>
          <p:cNvSpPr>
            <a:spLocks noChangeArrowheads="1"/>
          </p:cNvSpPr>
          <p:nvPr/>
        </p:nvSpPr>
        <p:spPr bwMode="auto">
          <a:xfrm>
            <a:off x="468313" y="2901950"/>
            <a:ext cx="3959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zh-CN" sz="2400" b="1">
                <a:solidFill>
                  <a:srgbClr val="C00000"/>
                </a:solidFill>
              </a:rPr>
              <a:t>3</a:t>
            </a:r>
            <a:r>
              <a:rPr lang="en-US" altLang="en-US" sz="2400" b="1">
                <a:solidFill>
                  <a:srgbClr val="C00000"/>
                </a:solidFill>
              </a:rPr>
              <a:t>. 窗体</a:t>
            </a:r>
            <a:r>
              <a:rPr lang="zh-CN" altLang="en-US" sz="2400" b="1">
                <a:solidFill>
                  <a:srgbClr val="C00000"/>
                </a:solidFill>
              </a:rPr>
              <a:t>的属性</a:t>
            </a:r>
          </a:p>
        </p:txBody>
      </p:sp>
      <p:sp>
        <p:nvSpPr>
          <p:cNvPr id="11271" name="Rectangle 11"/>
          <p:cNvSpPr>
            <a:spLocks noChangeArrowheads="1"/>
          </p:cNvSpPr>
          <p:nvPr/>
        </p:nvSpPr>
        <p:spPr bwMode="auto">
          <a:xfrm>
            <a:off x="468313" y="3448050"/>
            <a:ext cx="3959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zh-CN" sz="2400" b="1">
                <a:solidFill>
                  <a:srgbClr val="C00000"/>
                </a:solidFill>
              </a:rPr>
              <a:t>4</a:t>
            </a:r>
            <a:r>
              <a:rPr lang="en-US" altLang="en-US" sz="2400" b="1">
                <a:solidFill>
                  <a:srgbClr val="C00000"/>
                </a:solidFill>
              </a:rPr>
              <a:t>. 窗体的</a:t>
            </a:r>
            <a:r>
              <a:rPr lang="zh-CN" altLang="en-US" sz="2400" b="1">
                <a:solidFill>
                  <a:srgbClr val="C00000"/>
                </a:solidFill>
              </a:rPr>
              <a:t>方法</a:t>
            </a:r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1114425" y="4684713"/>
            <a:ext cx="19446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25000"/>
              </a:spcAft>
              <a:buFontTx/>
              <a:buNone/>
            </a:pPr>
            <a:r>
              <a:rPr lang="en-US" altLang="zh-CN" sz="2000"/>
              <a:t>⑴ Load</a:t>
            </a:r>
            <a:r>
              <a:rPr lang="zh-CN" altLang="en-US" sz="2000"/>
              <a:t>事件</a:t>
            </a:r>
            <a:endParaRPr lang="en-US" altLang="zh-CN" sz="1200">
              <a:solidFill>
                <a:srgbClr val="CC6600"/>
              </a:solidFill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116013" y="5189538"/>
            <a:ext cx="19446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25000"/>
              </a:spcAft>
              <a:buFontTx/>
              <a:buNone/>
            </a:pPr>
            <a:r>
              <a:rPr lang="en-US" altLang="zh-CN" sz="2000"/>
              <a:t>⑵ Click</a:t>
            </a:r>
            <a:r>
              <a:rPr lang="zh-CN" altLang="en-US" sz="2000"/>
              <a:t>事件</a:t>
            </a:r>
            <a:endParaRPr lang="en-US" altLang="zh-CN" sz="1200">
              <a:solidFill>
                <a:srgbClr val="CC6600"/>
              </a:solidFill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1116013" y="5692775"/>
            <a:ext cx="3743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25000"/>
              </a:spcAft>
              <a:buFontTx/>
              <a:buNone/>
            </a:pPr>
            <a:r>
              <a:rPr lang="zh-CN" altLang="en-US" sz="2000"/>
              <a:t>⑶ </a:t>
            </a:r>
            <a:r>
              <a:rPr lang="en-US" altLang="zh-CN" sz="2000"/>
              <a:t>FormClosing</a:t>
            </a:r>
            <a:r>
              <a:rPr lang="zh-CN" altLang="en-US" sz="2000"/>
              <a:t>事件</a:t>
            </a:r>
            <a:r>
              <a:rPr lang="zh-CN" altLang="en-US" sz="1200">
                <a:solidFill>
                  <a:srgbClr val="CC6600"/>
                </a:solidFill>
              </a:rPr>
              <a:t>       </a:t>
            </a:r>
            <a:endParaRPr lang="en-US" altLang="zh-CN" sz="1200">
              <a:solidFill>
                <a:srgbClr val="CC6600"/>
              </a:solidFill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468313" y="4033838"/>
            <a:ext cx="39592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zh-CN" sz="2400" b="1">
                <a:solidFill>
                  <a:srgbClr val="C00000"/>
                </a:solidFill>
              </a:rPr>
              <a:t>5</a:t>
            </a:r>
            <a:r>
              <a:rPr lang="en-US" altLang="en-US" sz="2400" b="1">
                <a:solidFill>
                  <a:srgbClr val="C00000"/>
                </a:solidFill>
              </a:rPr>
              <a:t>. 窗体的</a:t>
            </a:r>
            <a:r>
              <a:rPr lang="zh-CN" altLang="en-US" sz="2400" b="1">
                <a:solidFill>
                  <a:srgbClr val="C00000"/>
                </a:solidFill>
              </a:rPr>
              <a:t>事件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298825" y="1268413"/>
            <a:ext cx="5761038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defRPr/>
            </a:pP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当第一次直接或间接调用</a:t>
            </a:r>
            <a:r>
              <a:rPr lang="en-US" altLang="zh-CN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Show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方法来显示窗体时，窗体会进行且只进行一次加载，并且在加载操作完成后会引发</a:t>
            </a:r>
            <a:r>
              <a:rPr lang="en-US" altLang="zh-CN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Load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事件。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通常在</a:t>
            </a:r>
            <a:r>
              <a:rPr lang="en-US" altLang="zh-CN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Load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事件处理程序中执行一些初始化操作。 </a:t>
            </a:r>
          </a:p>
        </p:txBody>
      </p:sp>
      <p:pic>
        <p:nvPicPr>
          <p:cNvPr id="24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938" y="2682875"/>
            <a:ext cx="3276600" cy="1228725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6125" y="3729038"/>
            <a:ext cx="3257550" cy="62865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1116013" y="6086475"/>
            <a:ext cx="796131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窗体关闭时引发的事件，直接或间接调用</a:t>
            </a:r>
            <a:r>
              <a:rPr lang="en-US" altLang="zh-CN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Close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方法都会引发该事件。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在</a:t>
            </a:r>
            <a:r>
              <a:rPr lang="en-US" altLang="zh-CN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FormClosing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事件中，通常进行关闭前的确认和资源释放操作。</a:t>
            </a:r>
          </a:p>
        </p:txBody>
      </p:sp>
      <p:pic>
        <p:nvPicPr>
          <p:cNvPr id="27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19475" y="4464050"/>
            <a:ext cx="5657850" cy="123825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4560888" y="4727575"/>
            <a:ext cx="811212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" name="直接箭头连接符 3"/>
          <p:cNvCxnSpPr>
            <a:stCxn id="2" idx="2"/>
          </p:cNvCxnSpPr>
          <p:nvPr/>
        </p:nvCxnSpPr>
        <p:spPr>
          <a:xfrm>
            <a:off x="4965700" y="4943475"/>
            <a:ext cx="0" cy="3952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19475" y="5337175"/>
            <a:ext cx="4248150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显示可包含文本、按钮和符号的消息框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  <p:bldP spid="16" grpId="0"/>
      <p:bldP spid="18" grpId="0"/>
      <p:bldP spid="22" grpId="0"/>
      <p:bldP spid="23" grpId="0"/>
      <p:bldP spid="26" grpId="0"/>
      <p:bldP spid="2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7.3 Windows</a:t>
            </a:r>
            <a:r>
              <a:rPr lang="zh-CN" altLang="en-US" smtClean="0"/>
              <a:t>窗体与控件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smtClean="0">
                <a:ea typeface="宋体" pitchFamily="2" charset="-122"/>
              </a:rPr>
              <a:t>7.3.2 控件</a:t>
            </a:r>
            <a:endParaRPr lang="zh-CN" altLang="en-US" b="1" smtClean="0">
              <a:ea typeface="宋体" pitchFamily="2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4588" y="1773238"/>
            <a:ext cx="77057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控件是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Windows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编程的基础，也是重要的可视化编程工具。控件包含在窗体对象中，具有自身的属性、事件和方法。它可以向用户显示信息，或者响应用户的输入。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7.3 Windows</a:t>
            </a:r>
            <a:r>
              <a:rPr lang="zh-CN" altLang="en-US" smtClean="0"/>
              <a:t>窗体与控件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smtClean="0">
                <a:ea typeface="宋体" pitchFamily="2" charset="-122"/>
              </a:rPr>
              <a:t>7.3.2 控件</a:t>
            </a:r>
            <a:endParaRPr lang="zh-CN" altLang="en-US" b="1" smtClean="0">
              <a:ea typeface="宋体" pitchFamily="2" charset="-122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8313" y="1844675"/>
            <a:ext cx="3959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 b="1">
                <a:solidFill>
                  <a:srgbClr val="C00000"/>
                </a:solidFill>
              </a:rPr>
              <a:t>1. 控件的布局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116013" y="2349500"/>
            <a:ext cx="7777162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布局就是对多个控件进行对齐、大小、间距、叠放次序等操作。对控件进行布局，可以通过“格式”菜单或“布局”工具栏实现。如果“布局”工具栏没有显示，可以通过“视图”菜单下的“工具栏</a:t>
            </a:r>
            <a:r>
              <a:rPr lang="en-US" altLang="zh-CN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|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布局”命令来显示工具栏。 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468313" y="2420938"/>
            <a:ext cx="39592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zh-CN" sz="2400" b="1">
                <a:solidFill>
                  <a:srgbClr val="C00000"/>
                </a:solidFill>
              </a:rPr>
              <a:t>2. </a:t>
            </a:r>
            <a:r>
              <a:rPr lang="zh-CN" altLang="en-US" sz="2400" b="1">
                <a:solidFill>
                  <a:srgbClr val="C00000"/>
                </a:solidFill>
              </a:rPr>
              <a:t>控件的常用属性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468313" y="2997200"/>
            <a:ext cx="3959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 b="1">
                <a:solidFill>
                  <a:srgbClr val="C00000"/>
                </a:solidFill>
              </a:rPr>
              <a:t>3. 控件的常用事件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2127250"/>
            <a:ext cx="54102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573463"/>
            <a:ext cx="71532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7.3 Windows</a:t>
            </a:r>
            <a:r>
              <a:rPr lang="zh-CN" altLang="en-US" smtClean="0"/>
              <a:t>窗体与控件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smtClean="0">
                <a:ea typeface="宋体" pitchFamily="2" charset="-122"/>
              </a:rPr>
              <a:t>7.3.2 控件</a:t>
            </a:r>
            <a:endParaRPr lang="zh-CN" altLang="en-US" b="1" smtClean="0">
              <a:ea typeface="宋体" pitchFamily="2" charset="-122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68313" y="1844675"/>
            <a:ext cx="3959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 b="1">
                <a:solidFill>
                  <a:srgbClr val="C00000"/>
                </a:solidFill>
              </a:rPr>
              <a:t>1. 控件的布局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116013" y="3500438"/>
            <a:ext cx="7777162" cy="284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当</a:t>
            </a:r>
            <a:r>
              <a:rPr lang="en-US" altLang="zh-CN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Windows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窗体中任意一个事件发生时，系统都要调用一个事件方法。这个事件方法可以从窗体或控件的基类继承，但继承的事件方法只能具有通用功能。如果希望在事件发生时完成一些特定的操作，则需要添加事件的处理程序，重新定义相应的事件方法。</a:t>
            </a:r>
            <a:endParaRPr lang="en-US" altLang="zh-CN" sz="20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添加事件处理程序有以下两种方法：</a:t>
            </a:r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eaLnBrk="1" hangingPunct="1">
              <a:lnSpc>
                <a:spcPct val="120000"/>
              </a:lnSpc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通过属性窗口添加事件处理程序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eaLnBrk="1" hangingPunct="1">
              <a:lnSpc>
                <a:spcPct val="120000"/>
              </a:lnSpc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在窗体设计器中双击控件，进入该控件默认事件的处理程序</a:t>
            </a:r>
          </a:p>
        </p:txBody>
      </p:sp>
      <p:sp>
        <p:nvSpPr>
          <p:cNvPr id="14342" name="Rectangle 14"/>
          <p:cNvSpPr>
            <a:spLocks noChangeArrowheads="1"/>
          </p:cNvSpPr>
          <p:nvPr/>
        </p:nvSpPr>
        <p:spPr bwMode="auto">
          <a:xfrm>
            <a:off x="468313" y="2420938"/>
            <a:ext cx="39592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zh-CN" sz="2400" b="1">
                <a:solidFill>
                  <a:srgbClr val="C00000"/>
                </a:solidFill>
              </a:rPr>
              <a:t>2. </a:t>
            </a:r>
            <a:r>
              <a:rPr lang="zh-CN" altLang="en-US" sz="2400" b="1">
                <a:solidFill>
                  <a:srgbClr val="C00000"/>
                </a:solidFill>
              </a:rPr>
              <a:t>控件的常用属性</a:t>
            </a:r>
          </a:p>
        </p:txBody>
      </p:sp>
      <p:sp>
        <p:nvSpPr>
          <p:cNvPr id="14343" name="Rectangle 16"/>
          <p:cNvSpPr>
            <a:spLocks noChangeArrowheads="1"/>
          </p:cNvSpPr>
          <p:nvPr/>
        </p:nvSpPr>
        <p:spPr bwMode="auto">
          <a:xfrm>
            <a:off x="468313" y="2997200"/>
            <a:ext cx="3959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 b="1">
                <a:solidFill>
                  <a:srgbClr val="C00000"/>
                </a:solidFill>
              </a:rPr>
              <a:t>3. 控件的常用事件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7.4 </a:t>
            </a:r>
            <a:r>
              <a:rPr lang="zh-CN" altLang="en-US" smtClean="0"/>
              <a:t>常用控件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dirty="0" smtClean="0">
                <a:ea typeface="宋体" pitchFamily="2" charset="-122"/>
              </a:rPr>
              <a:t>7.4.1 </a:t>
            </a:r>
            <a:r>
              <a:rPr lang="en-US" altLang="en-US" b="1" dirty="0" smtClean="0">
                <a:ea typeface="宋体" pitchFamily="2" charset="-122"/>
              </a:rPr>
              <a:t>Button</a:t>
            </a:r>
            <a:r>
              <a:rPr lang="zh-CN" altLang="en-US" b="1" dirty="0" smtClean="0">
                <a:ea typeface="宋体" pitchFamily="2" charset="-122"/>
              </a:rPr>
              <a:t>控件</a:t>
            </a:r>
            <a:endParaRPr lang="zh-CN" altLang="en-US" b="1" dirty="0" smtClean="0">
              <a:ea typeface="宋体" pitchFamily="2" charset="-122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68313" y="2347913"/>
            <a:ext cx="489585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zh-CN" sz="2400" b="1"/>
              <a:t>Button</a:t>
            </a:r>
            <a:r>
              <a:rPr lang="zh-CN" altLang="en-US" sz="2400" b="1"/>
              <a:t>控件的常用属性 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187450" y="6165850"/>
            <a:ext cx="2736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Click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事件</a:t>
            </a:r>
          </a:p>
        </p:txBody>
      </p:sp>
      <p:pic>
        <p:nvPicPr>
          <p:cNvPr id="1331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957513"/>
            <a:ext cx="56388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AutoShape 11"/>
          <p:cNvSpPr>
            <a:spLocks/>
          </p:cNvSpPr>
          <p:nvPr/>
        </p:nvSpPr>
        <p:spPr bwMode="auto">
          <a:xfrm>
            <a:off x="5076825" y="5430838"/>
            <a:ext cx="3852863" cy="731837"/>
          </a:xfrm>
          <a:prstGeom prst="accentBorderCallout1">
            <a:avLst>
              <a:gd name="adj1" fmla="val 49287"/>
              <a:gd name="adj2" fmla="val -2551"/>
              <a:gd name="adj3" fmla="val -31968"/>
              <a:gd name="adj4" fmla="val -13579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FF00"/>
                </a:solidFill>
              </a:rPr>
              <a:t>设置</a:t>
            </a:r>
            <a:r>
              <a:rPr lang="en-US" altLang="zh-CN" sz="1800" b="1">
                <a:solidFill>
                  <a:srgbClr val="FFFF00"/>
                </a:solidFill>
              </a:rPr>
              <a:t>Button</a:t>
            </a:r>
            <a:r>
              <a:rPr lang="zh-CN" altLang="en-US" sz="1800" b="1">
                <a:solidFill>
                  <a:srgbClr val="FFFF00"/>
                </a:solidFill>
              </a:rPr>
              <a:t>控件的</a:t>
            </a:r>
            <a:r>
              <a:rPr lang="en-US" altLang="zh-CN" sz="1800" b="1">
                <a:solidFill>
                  <a:srgbClr val="FFFF00"/>
                </a:solidFill>
              </a:rPr>
              <a:t>Text</a:t>
            </a:r>
            <a:r>
              <a:rPr lang="zh-CN" altLang="en-US" sz="1800" b="1">
                <a:solidFill>
                  <a:srgbClr val="FFFF00"/>
                </a:solidFill>
              </a:rPr>
              <a:t>属性时，可以使用“</a:t>
            </a:r>
            <a:r>
              <a:rPr lang="en-US" altLang="zh-CN" sz="1800" b="1">
                <a:solidFill>
                  <a:srgbClr val="FFFF00"/>
                </a:solidFill>
              </a:rPr>
              <a:t>&amp;”</a:t>
            </a:r>
            <a:r>
              <a:rPr lang="zh-CN" altLang="en-US" sz="1800" b="1">
                <a:solidFill>
                  <a:srgbClr val="FFFF00"/>
                </a:solidFill>
              </a:rPr>
              <a:t>符号为按钮指定快捷键 </a:t>
            </a:r>
          </a:p>
        </p:txBody>
      </p:sp>
      <p:sp>
        <p:nvSpPr>
          <p:cNvPr id="13320" name="Rectangle 12"/>
          <p:cNvSpPr>
            <a:spLocks noChangeArrowheads="1"/>
          </p:cNvSpPr>
          <p:nvPr/>
        </p:nvSpPr>
        <p:spPr bwMode="auto">
          <a:xfrm>
            <a:off x="468313" y="5661025"/>
            <a:ext cx="48958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zh-CN" sz="2400" b="1"/>
              <a:t>Button</a:t>
            </a:r>
            <a:r>
              <a:rPr lang="zh-CN" altLang="en-US" sz="2400" b="1"/>
              <a:t>控件的常用事件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27088" y="1804988"/>
            <a:ext cx="77057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按钮（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Button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）是用户与应用程序交互常用的一种控件。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6" grpId="0"/>
      <p:bldP spid="13317" grpId="0"/>
      <p:bldP spid="13319" grpId="0" animBg="1"/>
      <p:bldP spid="13320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7.4 </a:t>
            </a:r>
            <a:r>
              <a:rPr lang="zh-CN" altLang="en-US" smtClean="0"/>
              <a:t>常用控件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dirty="0" smtClean="0">
                <a:ea typeface="宋体" pitchFamily="2" charset="-122"/>
              </a:rPr>
              <a:t>7.4.2 </a:t>
            </a:r>
            <a:r>
              <a:rPr lang="en-US" altLang="en-US" b="1" dirty="0" smtClean="0">
                <a:ea typeface="宋体" pitchFamily="2" charset="-122"/>
              </a:rPr>
              <a:t>Label</a:t>
            </a:r>
            <a:r>
              <a:rPr lang="zh-CN" altLang="en-US" b="1" dirty="0" smtClean="0">
                <a:ea typeface="宋体" pitchFamily="2" charset="-122"/>
              </a:rPr>
              <a:t>控件</a:t>
            </a:r>
            <a:endParaRPr lang="zh-CN" altLang="en-US" b="1" dirty="0" smtClean="0">
              <a:ea typeface="宋体" pitchFamily="2" charset="-122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68313" y="1844675"/>
            <a:ext cx="48958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 b="1"/>
              <a:t>Label</a:t>
            </a:r>
            <a:r>
              <a:rPr lang="zh-CN" altLang="en-US" sz="2400" b="1"/>
              <a:t>控件：</a:t>
            </a:r>
            <a:r>
              <a:rPr lang="zh-CN" altLang="en-US" sz="2000" b="1"/>
              <a:t>用于在窗体上显示文本 </a:t>
            </a:r>
          </a:p>
        </p:txBody>
      </p:sp>
      <p:pic>
        <p:nvPicPr>
          <p:cNvPr id="1434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391147"/>
            <a:ext cx="61722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7.4 </a:t>
            </a:r>
            <a:r>
              <a:rPr lang="zh-CN" altLang="en-US" smtClean="0"/>
              <a:t>常用控件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dirty="0" smtClean="0">
                <a:ea typeface="宋体" pitchFamily="2" charset="-122"/>
              </a:rPr>
              <a:t>7.4.3 </a:t>
            </a:r>
            <a:r>
              <a:rPr lang="en-US" altLang="en-US" b="1" dirty="0" err="1" smtClean="0">
                <a:ea typeface="宋体" pitchFamily="2" charset="-122"/>
              </a:rPr>
              <a:t>TextBox</a:t>
            </a:r>
            <a:r>
              <a:rPr lang="zh-CN" altLang="en-US" b="1" dirty="0" smtClean="0">
                <a:ea typeface="宋体" pitchFamily="2" charset="-122"/>
              </a:rPr>
              <a:t>控件</a:t>
            </a:r>
            <a:endParaRPr lang="zh-CN" altLang="en-US" b="1" dirty="0" smtClean="0">
              <a:ea typeface="宋体" pitchFamily="2" charset="-122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68313" y="1844675"/>
            <a:ext cx="7848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b="1"/>
              <a:t>文本框</a:t>
            </a:r>
            <a:r>
              <a:rPr lang="en-US" altLang="zh-CN" sz="2400" b="1"/>
              <a:t>TextBox </a:t>
            </a:r>
            <a:r>
              <a:rPr lang="zh-CN" altLang="en-US" sz="2400"/>
              <a:t>：</a:t>
            </a:r>
            <a:r>
              <a:rPr lang="zh-CN" altLang="en-US" sz="2000" b="1"/>
              <a:t>用于提供基本的文本输入和编辑功能 </a:t>
            </a:r>
          </a:p>
        </p:txBody>
      </p:sp>
      <p:sp>
        <p:nvSpPr>
          <p:cNvPr id="17413" name="TextBox 1"/>
          <p:cNvSpPr txBox="1">
            <a:spLocks noChangeArrowheads="1"/>
          </p:cNvSpPr>
          <p:nvPr/>
        </p:nvSpPr>
        <p:spPr bwMode="auto">
          <a:xfrm>
            <a:off x="852488" y="2276475"/>
            <a:ext cx="1919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1.</a:t>
            </a:r>
            <a:r>
              <a:rPr lang="zh-CN" altLang="en-US" sz="2000" b="1">
                <a:solidFill>
                  <a:srgbClr val="C00000"/>
                </a:solidFill>
              </a:rPr>
              <a:t>常用属性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692400"/>
            <a:ext cx="80962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7412" grpId="0"/>
      <p:bldP spid="174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7.4 </a:t>
            </a:r>
            <a:r>
              <a:rPr lang="zh-CN" altLang="en-US" smtClean="0"/>
              <a:t>常用控件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dirty="0" smtClean="0">
                <a:ea typeface="宋体" pitchFamily="2" charset="-122"/>
              </a:rPr>
              <a:t>7.4.3 </a:t>
            </a:r>
            <a:r>
              <a:rPr lang="en-US" altLang="en-US" b="1" dirty="0" err="1" smtClean="0">
                <a:ea typeface="宋体" pitchFamily="2" charset="-122"/>
              </a:rPr>
              <a:t>TextBox</a:t>
            </a:r>
            <a:r>
              <a:rPr lang="zh-CN" altLang="en-US" b="1" dirty="0" smtClean="0">
                <a:ea typeface="宋体" pitchFamily="2" charset="-122"/>
              </a:rPr>
              <a:t>控件</a:t>
            </a:r>
            <a:endParaRPr lang="zh-CN" altLang="en-US" b="1" dirty="0" smtClean="0">
              <a:ea typeface="宋体" pitchFamily="2" charset="-122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68313" y="1844675"/>
            <a:ext cx="7848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b="1"/>
              <a:t>文本框</a:t>
            </a:r>
            <a:r>
              <a:rPr lang="en-US" altLang="zh-CN" sz="2400" b="1"/>
              <a:t>TextBox </a:t>
            </a:r>
            <a:r>
              <a:rPr lang="zh-CN" altLang="en-US" sz="2400"/>
              <a:t>：</a:t>
            </a:r>
            <a:r>
              <a:rPr lang="zh-CN" altLang="en-US" sz="2000" b="1"/>
              <a:t>用于提供基本的文本输入和编辑功能 </a:t>
            </a:r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852488" y="2276475"/>
            <a:ext cx="1919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1.</a:t>
            </a:r>
            <a:r>
              <a:rPr lang="zh-CN" altLang="en-US" sz="2000" b="1">
                <a:solidFill>
                  <a:srgbClr val="C00000"/>
                </a:solidFill>
              </a:rPr>
              <a:t>常用属性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852488" y="2708275"/>
            <a:ext cx="1919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2.</a:t>
            </a:r>
            <a:r>
              <a:rPr lang="zh-CN" altLang="en-US" sz="2000" b="1">
                <a:solidFill>
                  <a:srgbClr val="C00000"/>
                </a:solidFill>
              </a:rPr>
              <a:t>常用方法</a:t>
            </a:r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3178175"/>
            <a:ext cx="70770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7.4 </a:t>
            </a:r>
            <a:r>
              <a:rPr lang="zh-CN" altLang="en-US" smtClean="0"/>
              <a:t>常用控件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dirty="0" smtClean="0">
                <a:ea typeface="宋体" pitchFamily="2" charset="-122"/>
              </a:rPr>
              <a:t>7.4.3 </a:t>
            </a:r>
            <a:r>
              <a:rPr lang="en-US" altLang="en-US" b="1" dirty="0" err="1" smtClean="0">
                <a:ea typeface="宋体" pitchFamily="2" charset="-122"/>
              </a:rPr>
              <a:t>TextBox</a:t>
            </a:r>
            <a:r>
              <a:rPr lang="zh-CN" altLang="en-US" b="1" dirty="0" smtClean="0">
                <a:ea typeface="宋体" pitchFamily="2" charset="-122"/>
              </a:rPr>
              <a:t>控件</a:t>
            </a:r>
            <a:endParaRPr lang="zh-CN" altLang="en-US" b="1" dirty="0" smtClean="0">
              <a:ea typeface="宋体" pitchFamily="2" charset="-122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68313" y="1844675"/>
            <a:ext cx="7848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b="1"/>
              <a:t>文本框</a:t>
            </a:r>
            <a:r>
              <a:rPr lang="en-US" altLang="zh-CN" sz="2400" b="1"/>
              <a:t>TextBox </a:t>
            </a:r>
            <a:r>
              <a:rPr lang="zh-CN" altLang="en-US" sz="2400"/>
              <a:t>：</a:t>
            </a:r>
            <a:r>
              <a:rPr lang="zh-CN" altLang="en-US" sz="2000" b="1"/>
              <a:t>用于提供基本的文本输入和编辑功能 </a:t>
            </a:r>
          </a:p>
        </p:txBody>
      </p:sp>
      <p:sp>
        <p:nvSpPr>
          <p:cNvPr id="19461" name="TextBox 1"/>
          <p:cNvSpPr txBox="1">
            <a:spLocks noChangeArrowheads="1"/>
          </p:cNvSpPr>
          <p:nvPr/>
        </p:nvSpPr>
        <p:spPr bwMode="auto">
          <a:xfrm>
            <a:off x="852488" y="2276475"/>
            <a:ext cx="1919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1.</a:t>
            </a:r>
            <a:r>
              <a:rPr lang="zh-CN" altLang="en-US" sz="2000" b="1">
                <a:solidFill>
                  <a:srgbClr val="C00000"/>
                </a:solidFill>
              </a:rPr>
              <a:t>常用属性</a:t>
            </a:r>
          </a:p>
        </p:txBody>
      </p:sp>
      <p:sp>
        <p:nvSpPr>
          <p:cNvPr id="19462" name="TextBox 1"/>
          <p:cNvSpPr txBox="1">
            <a:spLocks noChangeArrowheads="1"/>
          </p:cNvSpPr>
          <p:nvPr/>
        </p:nvSpPr>
        <p:spPr bwMode="auto">
          <a:xfrm>
            <a:off x="852488" y="2708275"/>
            <a:ext cx="1919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2.</a:t>
            </a:r>
            <a:r>
              <a:rPr lang="zh-CN" altLang="en-US" sz="2000" b="1">
                <a:solidFill>
                  <a:srgbClr val="C00000"/>
                </a:solidFill>
              </a:rPr>
              <a:t>常用方法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858838" y="3162300"/>
            <a:ext cx="1919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3.</a:t>
            </a:r>
            <a:r>
              <a:rPr lang="zh-CN" altLang="en-US" sz="2000" b="1">
                <a:solidFill>
                  <a:srgbClr val="C00000"/>
                </a:solidFill>
              </a:rPr>
              <a:t>常用事件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0" y="3025775"/>
            <a:ext cx="43021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TextChanged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Enter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Leave</a:t>
            </a:r>
          </a:p>
          <a:p>
            <a:pPr>
              <a:defRPr/>
            </a:pPr>
            <a:r>
              <a:rPr lang="en-US" altLang="zh-CN" sz="20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KeyDown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KeyPress</a:t>
            </a:r>
            <a:r>
              <a:rPr lang="zh-CN" altLang="en-US" sz="200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00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KeyUp</a:t>
            </a:r>
            <a:endParaRPr lang="zh-CN" altLang="en-US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84213" y="3789040"/>
            <a:ext cx="813593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D60093"/>
                </a:solidFill>
              </a:rPr>
              <a:t>【</a:t>
            </a:r>
            <a:r>
              <a:rPr lang="zh-CN" altLang="en-US" sz="2000" b="1" dirty="0">
                <a:solidFill>
                  <a:srgbClr val="D60093"/>
                </a:solidFill>
              </a:rPr>
              <a:t>例</a:t>
            </a:r>
            <a:r>
              <a:rPr lang="en-US" altLang="zh-CN" sz="2000" b="1" dirty="0">
                <a:solidFill>
                  <a:srgbClr val="D60093"/>
                </a:solidFill>
              </a:rPr>
              <a:t>7-2】</a:t>
            </a:r>
            <a:r>
              <a:rPr lang="zh-CN" altLang="en-US" sz="2000" dirty="0">
                <a:solidFill>
                  <a:srgbClr val="D60093"/>
                </a:solidFill>
              </a:rPr>
              <a:t>设计一个简单的登录界面，当用户输入正确的帐户名和密码</a:t>
            </a:r>
            <a:endParaRPr lang="en-US" altLang="zh-CN" sz="2000" dirty="0">
              <a:solidFill>
                <a:srgbClr val="D60093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>
                <a:solidFill>
                  <a:srgbClr val="D60093"/>
                </a:solidFill>
              </a:rPr>
              <a:t>                 时，显示</a:t>
            </a:r>
            <a:r>
              <a:rPr lang="en-US" altLang="zh-CN" sz="2000" dirty="0">
                <a:solidFill>
                  <a:srgbClr val="D60093"/>
                </a:solidFill>
              </a:rPr>
              <a:t>Form2</a:t>
            </a:r>
            <a:r>
              <a:rPr lang="zh-CN" altLang="en-US" sz="2000" dirty="0">
                <a:solidFill>
                  <a:srgbClr val="D60093"/>
                </a:solidFill>
              </a:rPr>
              <a:t>窗体，否则给出错误的提示。 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4724078"/>
            <a:ext cx="22383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八边形 2"/>
          <p:cNvSpPr/>
          <p:nvPr/>
        </p:nvSpPr>
        <p:spPr>
          <a:xfrm>
            <a:off x="858838" y="4619303"/>
            <a:ext cx="863600" cy="576262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FF00"/>
                </a:solidFill>
              </a:rPr>
              <a:t>思考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22438" y="4724078"/>
            <a:ext cx="4518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/>
              <a:t>密码三次错误，退出系统，如何实现？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11" grpId="0"/>
      <p:bldP spid="3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7.4 </a:t>
            </a:r>
            <a:r>
              <a:rPr lang="zh-CN" altLang="en-US" smtClean="0"/>
              <a:t>常用控件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dirty="0" smtClean="0">
                <a:ea typeface="宋体" pitchFamily="2" charset="-122"/>
              </a:rPr>
              <a:t>7.4.4 </a:t>
            </a:r>
            <a:r>
              <a:rPr lang="en-US" altLang="en-US" b="1" dirty="0" err="1" smtClean="0">
                <a:ea typeface="宋体" pitchFamily="2" charset="-122"/>
              </a:rPr>
              <a:t>RadioButton</a:t>
            </a:r>
            <a:r>
              <a:rPr lang="zh-CN" altLang="en-US" b="1" dirty="0" smtClean="0">
                <a:ea typeface="宋体" pitchFamily="2" charset="-122"/>
              </a:rPr>
              <a:t>和</a:t>
            </a:r>
            <a:r>
              <a:rPr lang="en-US" altLang="zh-CN" b="1" dirty="0" err="1" smtClean="0">
                <a:ea typeface="宋体" pitchFamily="2" charset="-122"/>
              </a:rPr>
              <a:t>CheckBox</a:t>
            </a:r>
            <a:r>
              <a:rPr lang="zh-CN" altLang="en-US" b="1" dirty="0" smtClean="0">
                <a:ea typeface="宋体" pitchFamily="2" charset="-122"/>
              </a:rPr>
              <a:t>控件</a:t>
            </a:r>
            <a:endParaRPr lang="zh-CN" altLang="en-US" b="1" dirty="0" smtClean="0">
              <a:ea typeface="宋体" pitchFamily="2" charset="-122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68313" y="1772816"/>
            <a:ext cx="7848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b="1" dirty="0"/>
              <a:t>单选按钮</a:t>
            </a:r>
            <a:r>
              <a:rPr lang="en-US" altLang="zh-CN" sz="2400" b="1" dirty="0" err="1"/>
              <a:t>RadioButton</a:t>
            </a:r>
            <a:endParaRPr lang="en-US" altLang="zh-CN" sz="2400" b="1" dirty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187450" y="2418854"/>
            <a:ext cx="770413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None/>
              <a:defRPr/>
            </a:pPr>
            <a:r>
              <a:rPr lang="en-US" altLang="zh-CN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RadioButton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控件用于在应用程序的多个选项中进行唯一选择。</a:t>
            </a:r>
            <a:endParaRPr lang="en-US" altLang="zh-CN" sz="20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CN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RadioButton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控件是成组的，当选中其中的一个单选按钮后，其他的单选按钮就处于未选中的状态。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1187450" y="5299174"/>
            <a:ext cx="7956550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buFontTx/>
              <a:buNone/>
              <a:defRPr/>
            </a:pPr>
            <a:r>
              <a:rPr lang="en-US" altLang="zh-CN" sz="2000" b="1" dirty="0" err="1" smtClean="0">
                <a:solidFill>
                  <a:srgbClr val="C00000"/>
                </a:solidFill>
              </a:rPr>
              <a:t>RadioButton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控件的事件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en-US" sz="2000" dirty="0" err="1" smtClean="0"/>
              <a:t>CheckedChanged</a:t>
            </a:r>
            <a:r>
              <a:rPr lang="zh-CN" altLang="en-US" sz="2000" dirty="0" smtClean="0"/>
              <a:t>事件：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当</a:t>
            </a:r>
            <a:r>
              <a:rPr lang="en-US" altLang="zh-CN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Checked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属性值改变时引发 。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000" dirty="0" smtClean="0"/>
              <a:t>Click</a:t>
            </a:r>
            <a:r>
              <a:rPr lang="zh-CN" altLang="en-US" sz="2000" dirty="0" smtClean="0"/>
              <a:t>事件：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单击控件时引发。</a:t>
            </a:r>
          </a:p>
        </p:txBody>
      </p:sp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3694534"/>
            <a:ext cx="61341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75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  <p:bldP spid="21508" grpId="0"/>
      <p:bldP spid="21509" grpId="0"/>
      <p:bldP spid="215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目录</a:t>
            </a:r>
          </a:p>
        </p:txBody>
      </p:sp>
      <p:sp>
        <p:nvSpPr>
          <p:cNvPr id="4099" name="Rectangle 6">
            <a:hlinkClick r:id="rId2" action="ppaction://hlinksldjump"/>
          </p:cNvPr>
          <p:cNvSpPr>
            <a:spLocks noChangeArrowheads="1"/>
          </p:cNvSpPr>
          <p:nvPr/>
        </p:nvSpPr>
        <p:spPr bwMode="black">
          <a:xfrm>
            <a:off x="1936750" y="2294235"/>
            <a:ext cx="64516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ea typeface="黑体" pitchFamily="49" charset="-122"/>
              </a:rPr>
              <a:t>7</a:t>
            </a:r>
            <a:r>
              <a:rPr lang="en-US" altLang="zh-CN" dirty="0" smtClean="0">
                <a:ea typeface="黑体" pitchFamily="49" charset="-122"/>
              </a:rPr>
              <a:t>.1  Windows</a:t>
            </a:r>
            <a:r>
              <a:rPr lang="zh-CN" altLang="en-US" dirty="0" smtClean="0">
                <a:ea typeface="黑体" pitchFamily="49" charset="-122"/>
              </a:rPr>
              <a:t>应用程序开发步骤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4101" name="Rectangle 56">
            <a:hlinkClick r:id="rId3" action="ppaction://hlinksldjump"/>
          </p:cNvPr>
          <p:cNvSpPr>
            <a:spLocks noChangeArrowheads="1"/>
          </p:cNvSpPr>
          <p:nvPr/>
        </p:nvSpPr>
        <p:spPr bwMode="black">
          <a:xfrm>
            <a:off x="1936750" y="3665835"/>
            <a:ext cx="45132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ea typeface="黑体" pitchFamily="49" charset="-122"/>
              </a:rPr>
              <a:t>7</a:t>
            </a:r>
            <a:r>
              <a:rPr lang="en-US" altLang="zh-CN" dirty="0" smtClean="0">
                <a:ea typeface="黑体" pitchFamily="49" charset="-122"/>
              </a:rPr>
              <a:t>.3  Windows</a:t>
            </a:r>
            <a:r>
              <a:rPr lang="zh-CN" altLang="en-US" dirty="0" smtClean="0">
                <a:ea typeface="黑体" pitchFamily="49" charset="-122"/>
              </a:rPr>
              <a:t>窗体与控件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4102" name="Rectangle 59">
            <a:hlinkClick r:id="rId4" action="ppaction://hlinksldjump"/>
          </p:cNvPr>
          <p:cNvSpPr>
            <a:spLocks noChangeArrowheads="1"/>
          </p:cNvSpPr>
          <p:nvPr/>
        </p:nvSpPr>
        <p:spPr bwMode="black">
          <a:xfrm>
            <a:off x="1936750" y="4350047"/>
            <a:ext cx="453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ea typeface="黑体" pitchFamily="49" charset="-122"/>
              </a:rPr>
              <a:t>7</a:t>
            </a:r>
            <a:r>
              <a:rPr lang="en-US" altLang="zh-CN" dirty="0" smtClean="0">
                <a:ea typeface="黑体" pitchFamily="49" charset="-122"/>
              </a:rPr>
              <a:t>.4  </a:t>
            </a:r>
            <a:r>
              <a:rPr lang="zh-CN" altLang="en-US" dirty="0" smtClean="0">
                <a:ea typeface="黑体" pitchFamily="49" charset="-122"/>
              </a:rPr>
              <a:t>常用控件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4103" name="Rectangle 6">
            <a:hlinkClick r:id="rId5" action="ppaction://hlinksldjump"/>
          </p:cNvPr>
          <p:cNvSpPr>
            <a:spLocks noChangeArrowheads="1"/>
          </p:cNvSpPr>
          <p:nvPr/>
        </p:nvSpPr>
        <p:spPr bwMode="black">
          <a:xfrm>
            <a:off x="1936750" y="2980035"/>
            <a:ext cx="64516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ea typeface="黑体" pitchFamily="49" charset="-122"/>
              </a:rPr>
              <a:t>7.2 </a:t>
            </a:r>
            <a:r>
              <a:rPr lang="en-US" altLang="zh-CN" dirty="0" smtClean="0">
                <a:ea typeface="黑体" pitchFamily="49" charset="-122"/>
              </a:rPr>
              <a:t> Windows</a:t>
            </a:r>
            <a:r>
              <a:rPr lang="zh-CN" altLang="en-US" dirty="0">
                <a:ea typeface="黑体" pitchFamily="49" charset="-122"/>
              </a:rPr>
              <a:t>应用程序</a:t>
            </a:r>
            <a:r>
              <a:rPr lang="zh-CN" altLang="en-US" dirty="0" smtClean="0">
                <a:ea typeface="黑体" pitchFamily="49" charset="-122"/>
              </a:rPr>
              <a:t>的</a:t>
            </a:r>
            <a:r>
              <a:rPr lang="zh-CN" altLang="en-US" dirty="0">
                <a:ea typeface="黑体" pitchFamily="49" charset="-122"/>
              </a:rPr>
              <a:t>组织结构</a:t>
            </a:r>
          </a:p>
        </p:txBody>
      </p:sp>
    </p:spTree>
    <p:extLst>
      <p:ext uri="{BB962C8B-B14F-4D97-AF65-F5344CB8AC3E}">
        <p14:creationId xmlns:p14="http://schemas.microsoft.com/office/powerpoint/2010/main" val="12973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7.4 </a:t>
            </a:r>
            <a:r>
              <a:rPr lang="zh-CN" altLang="en-US" smtClean="0"/>
              <a:t>常用控件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dirty="0" smtClean="0">
                <a:ea typeface="宋体" pitchFamily="2" charset="-122"/>
              </a:rPr>
              <a:t>7.4.4 </a:t>
            </a:r>
            <a:r>
              <a:rPr lang="en-US" altLang="en-US" b="1" dirty="0" err="1">
                <a:ea typeface="宋体" pitchFamily="2" charset="-122"/>
              </a:rPr>
              <a:t>RadioButton</a:t>
            </a:r>
            <a:r>
              <a:rPr lang="zh-CN" altLang="en-US" b="1" dirty="0">
                <a:ea typeface="宋体" pitchFamily="2" charset="-122"/>
              </a:rPr>
              <a:t>和</a:t>
            </a:r>
            <a:r>
              <a:rPr lang="en-US" altLang="zh-CN" b="1" dirty="0" err="1">
                <a:ea typeface="宋体" pitchFamily="2" charset="-122"/>
              </a:rPr>
              <a:t>CheckBox</a:t>
            </a:r>
            <a:r>
              <a:rPr lang="zh-CN" altLang="en-US" b="1" dirty="0">
                <a:ea typeface="宋体" pitchFamily="2" charset="-122"/>
              </a:rPr>
              <a:t>控件</a:t>
            </a:r>
            <a:endParaRPr lang="zh-CN" altLang="en-US" b="1" dirty="0" smtClean="0">
              <a:ea typeface="宋体" pitchFamily="2" charset="-122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8313" y="1844675"/>
            <a:ext cx="7848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b="1"/>
              <a:t>复选框</a:t>
            </a:r>
            <a:r>
              <a:rPr lang="en-US" altLang="zh-CN" sz="2400" b="1"/>
              <a:t>CheckBox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187450" y="2344738"/>
            <a:ext cx="7704138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CheckBox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用于布尔型变量的设置，允许用户同时选择多个选项。</a:t>
            </a:r>
          </a:p>
          <a:p>
            <a:pPr eaLnBrk="1" hangingPunct="1">
              <a:spcBef>
                <a:spcPct val="30000"/>
              </a:spcBef>
              <a:buFontTx/>
              <a:buNone/>
              <a:defRPr/>
            </a:pPr>
            <a:r>
              <a:rPr lang="en-US" altLang="zh-CN" sz="2000" b="1" dirty="0" err="1" smtClean="0">
                <a:solidFill>
                  <a:srgbClr val="C00000"/>
                </a:solidFill>
              </a:rPr>
              <a:t>CheckBox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的常用属性：</a:t>
            </a: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3213100"/>
            <a:ext cx="61261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8" y="5416550"/>
            <a:ext cx="60674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Rectangle 10"/>
          <p:cNvSpPr>
            <a:spLocks noChangeArrowheads="1"/>
          </p:cNvSpPr>
          <p:nvPr/>
        </p:nvSpPr>
        <p:spPr bwMode="auto">
          <a:xfrm>
            <a:off x="1187450" y="4868863"/>
            <a:ext cx="4032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CheckBox</a:t>
            </a:r>
            <a:r>
              <a:rPr lang="zh-CN" altLang="en-US" sz="2000" b="1">
                <a:solidFill>
                  <a:srgbClr val="C00000"/>
                </a:solidFill>
              </a:rPr>
              <a:t>的常用事件：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3" grpId="0" build="p"/>
      <p:bldP spid="225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7.4 </a:t>
            </a:r>
            <a:r>
              <a:rPr lang="zh-CN" altLang="en-US" dirty="0" smtClean="0"/>
              <a:t>常用控件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dirty="0" smtClean="0">
                <a:ea typeface="宋体" pitchFamily="2" charset="-122"/>
              </a:rPr>
              <a:t>7.4.5 </a:t>
            </a:r>
            <a:r>
              <a:rPr lang="en-US" altLang="en-US" b="1" dirty="0" err="1" smtClean="0">
                <a:ea typeface="宋体" pitchFamily="2" charset="-122"/>
              </a:rPr>
              <a:t>GroupBox</a:t>
            </a:r>
            <a:r>
              <a:rPr lang="zh-CN" altLang="en-US" b="1" dirty="0" smtClean="0">
                <a:ea typeface="宋体" pitchFamily="2" charset="-122"/>
              </a:rPr>
              <a:t>控件</a:t>
            </a:r>
            <a:endParaRPr lang="zh-CN" altLang="en-US" b="1" dirty="0" smtClean="0">
              <a:ea typeface="宋体" pitchFamily="2" charset="-122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1187450" y="1844824"/>
            <a:ext cx="7704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分组框（</a:t>
            </a:r>
            <a:r>
              <a:rPr lang="en-US" altLang="zh-CN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GroupBox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）控件用来分组窗体上的控件，并为同一组控件添加边框和标题。</a:t>
            </a:r>
          </a:p>
        </p:txBody>
      </p:sp>
      <p:sp>
        <p:nvSpPr>
          <p:cNvPr id="23557" name="Rectangle 9"/>
          <p:cNvSpPr>
            <a:spLocks noChangeArrowheads="1"/>
          </p:cNvSpPr>
          <p:nvPr/>
        </p:nvSpPr>
        <p:spPr bwMode="auto">
          <a:xfrm>
            <a:off x="1187450" y="2492896"/>
            <a:ext cx="7848600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分组框是一个容器控件。在应用程序中，可以将完成相同功能的控件放在一个分组框中，这样不仅可以使窗体一目了然，而且可以利用分组框的特性，使框内的各控件一起消失、一起显示、一起屏蔽、一起激活、一起移动并保持框内各控件之间的相对位置不变。</a:t>
            </a:r>
            <a:endParaRPr lang="zh-CN" altLang="en-US" sz="20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在窗体上创建</a:t>
            </a:r>
            <a:r>
              <a:rPr lang="en-US" altLang="zh-CN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GroupBox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控件及其内部控件时，必须先建立</a:t>
            </a:r>
            <a:r>
              <a:rPr lang="en-US" altLang="zh-CN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GroupBox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控件，然后再在其内建立各种控件。如果要将窗体上已经创建好的控件置于分组框中，则应先将该控件复制到剪贴板，然后选中分组框，再执行粘贴操作。</a:t>
            </a: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4409004" y="4869160"/>
            <a:ext cx="4476750" cy="2009775"/>
            <a:chOff x="0" y="0"/>
            <a:chExt cx="4476750" cy="20097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28850" cy="200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975" y="28575"/>
              <a:ext cx="2390775" cy="194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87451" y="5172293"/>
            <a:ext cx="322155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D60093"/>
                </a:solidFill>
              </a:rPr>
              <a:t>【</a:t>
            </a:r>
            <a:r>
              <a:rPr lang="zh-CN" altLang="en-US" sz="2000" b="1" dirty="0">
                <a:solidFill>
                  <a:srgbClr val="D60093"/>
                </a:solidFill>
              </a:rPr>
              <a:t>例</a:t>
            </a:r>
            <a:r>
              <a:rPr lang="en-US" altLang="zh-CN" sz="2000" b="1" dirty="0">
                <a:solidFill>
                  <a:srgbClr val="D60093"/>
                </a:solidFill>
              </a:rPr>
              <a:t>7-3</a:t>
            </a:r>
            <a:r>
              <a:rPr lang="en-US" altLang="zh-CN" sz="2000" b="1" dirty="0" smtClean="0">
                <a:solidFill>
                  <a:srgbClr val="D60093"/>
                </a:solidFill>
              </a:rPr>
              <a:t>】 </a:t>
            </a:r>
            <a:r>
              <a:rPr lang="zh-CN" altLang="en-US" sz="2000" dirty="0" smtClean="0">
                <a:solidFill>
                  <a:srgbClr val="D60093"/>
                </a:solidFill>
              </a:rPr>
              <a:t>设计窗体如</a:t>
            </a:r>
            <a:r>
              <a:rPr lang="zh-CN" altLang="en-US" sz="2000" dirty="0">
                <a:solidFill>
                  <a:srgbClr val="D60093"/>
                </a:solidFill>
              </a:rPr>
              <a:t>图所</a:t>
            </a:r>
            <a:r>
              <a:rPr lang="zh-CN" altLang="en-US" sz="2000" dirty="0" smtClean="0">
                <a:solidFill>
                  <a:srgbClr val="D60093"/>
                </a:solidFill>
              </a:rPr>
              <a:t>示，</a:t>
            </a:r>
            <a:r>
              <a:rPr lang="zh-CN" altLang="en-US" sz="2000" dirty="0">
                <a:solidFill>
                  <a:srgbClr val="D60093"/>
                </a:solidFill>
              </a:rPr>
              <a:t>单击“确定”按钮，显示用户设置的信息。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23556" grpId="0"/>
      <p:bldP spid="23557" grpId="0" uiExpand="1" build="p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7.4 </a:t>
            </a:r>
            <a:r>
              <a:rPr lang="zh-CN" altLang="en-US" smtClean="0"/>
              <a:t>常用控件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dirty="0" smtClean="0">
                <a:ea typeface="宋体" pitchFamily="2" charset="-122"/>
              </a:rPr>
              <a:t>7.4.6 </a:t>
            </a:r>
            <a:r>
              <a:rPr lang="en-US" altLang="en-US" b="1" dirty="0" err="1" smtClean="0">
                <a:ea typeface="宋体" pitchFamily="2" charset="-122"/>
              </a:rPr>
              <a:t>L</a:t>
            </a:r>
            <a:r>
              <a:rPr lang="en-US" altLang="zh-CN" b="1" dirty="0" err="1" smtClean="0">
                <a:ea typeface="宋体" pitchFamily="2" charset="-122"/>
              </a:rPr>
              <a:t>istBox</a:t>
            </a:r>
            <a:r>
              <a:rPr lang="zh-CN" altLang="en-US" b="1" dirty="0" smtClean="0">
                <a:ea typeface="宋体" pitchFamily="2" charset="-122"/>
              </a:rPr>
              <a:t>控件</a:t>
            </a:r>
            <a:endParaRPr lang="zh-CN" altLang="en-US" b="1" dirty="0" smtClean="0">
              <a:ea typeface="宋体" pitchFamily="2" charset="-122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1187450" y="1916113"/>
            <a:ext cx="7704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ListBox控件用于以列表形式显示多个数据项，并允许用户一次选中其中的一项或多项。</a:t>
            </a:r>
            <a:endParaRPr lang="zh-CN" altLang="en-US" sz="20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079750"/>
            <a:ext cx="68008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187450" y="2620963"/>
            <a:ext cx="4032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ListBox</a:t>
            </a:r>
            <a:r>
              <a:rPr lang="zh-CN" altLang="en-US" sz="2000" b="1">
                <a:solidFill>
                  <a:srgbClr val="C00000"/>
                </a:solidFill>
              </a:rPr>
              <a:t>的常用属性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24580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7.4 </a:t>
            </a:r>
            <a:r>
              <a:rPr lang="zh-CN" altLang="en-US" smtClean="0"/>
              <a:t>常用控件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dirty="0" smtClean="0">
                <a:ea typeface="宋体" pitchFamily="2" charset="-122"/>
              </a:rPr>
              <a:t>7.4.6 </a:t>
            </a:r>
            <a:r>
              <a:rPr lang="en-US" altLang="en-US" b="1" dirty="0" err="1" smtClean="0">
                <a:ea typeface="宋体" pitchFamily="2" charset="-122"/>
              </a:rPr>
              <a:t>ListBox</a:t>
            </a:r>
            <a:r>
              <a:rPr lang="zh-CN" altLang="en-US" b="1" dirty="0" smtClean="0">
                <a:ea typeface="宋体" pitchFamily="2" charset="-122"/>
              </a:rPr>
              <a:t>控件</a:t>
            </a:r>
            <a:endParaRPr lang="zh-CN" altLang="en-US" b="1" dirty="0" smtClean="0">
              <a:ea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87450" y="1916113"/>
            <a:ext cx="7704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ListBox控件用于以列表形式显示多个数据项，并允许用户一次选中其中的一项或多项。</a:t>
            </a:r>
            <a:endParaRPr lang="zh-CN" altLang="en-US" sz="20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187450" y="3032125"/>
            <a:ext cx="4032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ListBox</a:t>
            </a:r>
            <a:r>
              <a:rPr lang="zh-CN" altLang="en-US" sz="2000" b="1">
                <a:solidFill>
                  <a:srgbClr val="C00000"/>
                </a:solidFill>
              </a:rPr>
              <a:t>的常用方法</a:t>
            </a: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3500438"/>
            <a:ext cx="77343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1187450" y="2620963"/>
            <a:ext cx="4032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ListBox</a:t>
            </a:r>
            <a:r>
              <a:rPr lang="zh-CN" altLang="en-US" sz="2000" b="1">
                <a:solidFill>
                  <a:srgbClr val="C00000"/>
                </a:solidFill>
              </a:rPr>
              <a:t>的常用属性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75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7.4 </a:t>
            </a:r>
            <a:r>
              <a:rPr lang="zh-CN" altLang="en-US" smtClean="0"/>
              <a:t>常用控件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dirty="0" smtClean="0">
                <a:ea typeface="宋体" pitchFamily="2" charset="-122"/>
              </a:rPr>
              <a:t>7.4.6 </a:t>
            </a:r>
            <a:r>
              <a:rPr lang="en-US" altLang="en-US" b="1" dirty="0" err="1" smtClean="0">
                <a:ea typeface="宋体" pitchFamily="2" charset="-122"/>
              </a:rPr>
              <a:t>ListBox</a:t>
            </a:r>
            <a:r>
              <a:rPr lang="zh-CN" altLang="en-US" b="1" dirty="0" smtClean="0">
                <a:ea typeface="宋体" pitchFamily="2" charset="-122"/>
              </a:rPr>
              <a:t>控件</a:t>
            </a:r>
            <a:endParaRPr lang="zh-CN" altLang="en-US" b="1" dirty="0" smtClean="0">
              <a:ea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87450" y="1916113"/>
            <a:ext cx="7704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ListBox控件用于以列表形式显示多个数据项，并允许用户一次选中其中的一项或多项。</a:t>
            </a:r>
            <a:endParaRPr lang="zh-CN" altLang="en-US" sz="20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701" name="Rectangle 10"/>
          <p:cNvSpPr>
            <a:spLocks noChangeArrowheads="1"/>
          </p:cNvSpPr>
          <p:nvPr/>
        </p:nvSpPr>
        <p:spPr bwMode="auto">
          <a:xfrm>
            <a:off x="1187450" y="3032125"/>
            <a:ext cx="4032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ListBox</a:t>
            </a:r>
            <a:r>
              <a:rPr lang="zh-CN" altLang="en-US" sz="2000" b="1">
                <a:solidFill>
                  <a:srgbClr val="C00000"/>
                </a:solidFill>
              </a:rPr>
              <a:t>的常用方法</a:t>
            </a:r>
          </a:p>
        </p:txBody>
      </p:sp>
      <p:sp>
        <p:nvSpPr>
          <p:cNvPr id="29702" name="Rectangle 10"/>
          <p:cNvSpPr>
            <a:spLocks noChangeArrowheads="1"/>
          </p:cNvSpPr>
          <p:nvPr/>
        </p:nvSpPr>
        <p:spPr bwMode="auto">
          <a:xfrm>
            <a:off x="1187450" y="2620963"/>
            <a:ext cx="4032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ListBox</a:t>
            </a:r>
            <a:r>
              <a:rPr lang="zh-CN" altLang="en-US" sz="2000" b="1">
                <a:solidFill>
                  <a:srgbClr val="C00000"/>
                </a:solidFill>
              </a:rPr>
              <a:t>的常用属性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187450" y="3500438"/>
            <a:ext cx="4032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ListBox</a:t>
            </a:r>
            <a:r>
              <a:rPr lang="zh-CN" altLang="en-US" sz="2000" b="1">
                <a:solidFill>
                  <a:srgbClr val="C00000"/>
                </a:solidFill>
              </a:rPr>
              <a:t>的常用事件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187624" y="3933056"/>
            <a:ext cx="76327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 err="1" smtClean="0">
                <a:solidFill>
                  <a:schemeClr val="tx1">
                    <a:lumMod val="75000"/>
                  </a:schemeClr>
                </a:solidFill>
              </a:rPr>
              <a:t>SelectedIndexChanged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</a:rPr>
              <a:t>：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列表框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的</a:t>
            </a:r>
            <a:r>
              <a:rPr lang="en-US" altLang="zh-CN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SelectedIndex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属性值改变时，将引发该事件。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187450" y="4907179"/>
            <a:ext cx="4568998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D60093"/>
                </a:solidFill>
              </a:rPr>
              <a:t>【</a:t>
            </a:r>
            <a:r>
              <a:rPr lang="zh-CN" altLang="en-US" sz="2000" b="1" dirty="0">
                <a:solidFill>
                  <a:srgbClr val="D60093"/>
                </a:solidFill>
              </a:rPr>
              <a:t>例</a:t>
            </a:r>
            <a:r>
              <a:rPr lang="en-US" altLang="zh-CN" sz="2000" b="1" dirty="0" smtClean="0">
                <a:solidFill>
                  <a:srgbClr val="D60093"/>
                </a:solidFill>
              </a:rPr>
              <a:t>7-4</a:t>
            </a:r>
            <a:r>
              <a:rPr lang="en-US" altLang="zh-CN" sz="2000" b="1" dirty="0" smtClean="0">
                <a:solidFill>
                  <a:srgbClr val="D60093"/>
                </a:solidFill>
              </a:rPr>
              <a:t>】</a:t>
            </a:r>
            <a:r>
              <a:rPr lang="zh-CN" altLang="en-US" sz="2000" dirty="0" smtClean="0">
                <a:solidFill>
                  <a:srgbClr val="D60093"/>
                </a:solidFill>
              </a:rPr>
              <a:t>找</a:t>
            </a:r>
            <a:r>
              <a:rPr lang="zh-CN" altLang="en-US" sz="2000" dirty="0" smtClean="0">
                <a:solidFill>
                  <a:srgbClr val="D60093"/>
                </a:solidFill>
              </a:rPr>
              <a:t>出</a:t>
            </a:r>
            <a:r>
              <a:rPr lang="en-US" altLang="zh-CN" sz="2000" dirty="0">
                <a:solidFill>
                  <a:srgbClr val="D60093"/>
                </a:solidFill>
              </a:rPr>
              <a:t>351-432</a:t>
            </a:r>
            <a:r>
              <a:rPr lang="zh-CN" altLang="en-US" sz="2000" dirty="0">
                <a:solidFill>
                  <a:srgbClr val="D60093"/>
                </a:solidFill>
              </a:rPr>
              <a:t>之间既不能被</a:t>
            </a:r>
            <a:r>
              <a:rPr lang="en-US" altLang="zh-CN" sz="2000" dirty="0">
                <a:solidFill>
                  <a:srgbClr val="D60093"/>
                </a:solidFill>
              </a:rPr>
              <a:t>3</a:t>
            </a:r>
            <a:r>
              <a:rPr lang="zh-CN" altLang="en-US" sz="2000" dirty="0">
                <a:solidFill>
                  <a:srgbClr val="D60093"/>
                </a:solidFill>
              </a:rPr>
              <a:t>整除又不能被</a:t>
            </a:r>
            <a:r>
              <a:rPr lang="en-US" altLang="zh-CN" sz="2000" dirty="0">
                <a:solidFill>
                  <a:srgbClr val="D60093"/>
                </a:solidFill>
              </a:rPr>
              <a:t>8</a:t>
            </a:r>
            <a:r>
              <a:rPr lang="zh-CN" altLang="en-US" sz="2000" dirty="0">
                <a:solidFill>
                  <a:srgbClr val="D60093"/>
                </a:solidFill>
              </a:rPr>
              <a:t>整除的数，并统计个数</a:t>
            </a:r>
            <a:r>
              <a:rPr lang="zh-CN" altLang="en-US" sz="2000" dirty="0" smtClean="0">
                <a:solidFill>
                  <a:srgbClr val="D60093"/>
                </a:solidFill>
              </a:rPr>
              <a:t>。 </a:t>
            </a:r>
            <a:endParaRPr lang="zh-CN" altLang="en-US" sz="2000" dirty="0">
              <a:solidFill>
                <a:srgbClr val="D60093"/>
              </a:solidFill>
            </a:endParaRPr>
          </a:p>
        </p:txBody>
      </p:sp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358911"/>
            <a:ext cx="28765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7.4 </a:t>
            </a:r>
            <a:r>
              <a:rPr lang="zh-CN" altLang="en-US" smtClean="0"/>
              <a:t>常用控件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dirty="0" smtClean="0">
                <a:ea typeface="宋体" pitchFamily="2" charset="-122"/>
              </a:rPr>
              <a:t>7.4.7 </a:t>
            </a:r>
            <a:r>
              <a:rPr lang="en-US" altLang="en-US" b="1" dirty="0" err="1" smtClean="0">
                <a:ea typeface="宋体" pitchFamily="2" charset="-122"/>
              </a:rPr>
              <a:t>ComboBox</a:t>
            </a:r>
            <a:r>
              <a:rPr lang="zh-CN" altLang="en-US" b="1" dirty="0" smtClean="0">
                <a:ea typeface="宋体" pitchFamily="2" charset="-122"/>
              </a:rPr>
              <a:t>控件</a:t>
            </a:r>
            <a:endParaRPr lang="zh-CN" altLang="en-US" b="1" dirty="0" smtClean="0">
              <a:ea typeface="宋体" pitchFamily="2" charset="-122"/>
            </a:endParaRP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116013" y="1800225"/>
            <a:ext cx="7704137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组合框（</a:t>
            </a:r>
            <a:r>
              <a:rPr lang="en-US" altLang="zh-CN" sz="20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ComboBox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）控件把文本框和列表框组合在一起，使用户可以从列表中选择项，也可以输入新文本。组合框的用法与</a:t>
            </a:r>
            <a:r>
              <a:rPr lang="en-US" altLang="zh-CN" sz="20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ListBox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大致相同，但不能同时选择多项。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0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ComboBox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的</a:t>
            </a:r>
            <a:r>
              <a:rPr lang="en-US" altLang="zh-CN" sz="20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DropDownStyle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属性确定要显示的组合框的样式。</a:t>
            </a:r>
            <a:endParaRPr lang="zh-CN" alt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03648" y="3356992"/>
            <a:ext cx="4086225" cy="1666875"/>
            <a:chOff x="0" y="0"/>
            <a:chExt cx="4086225" cy="16668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575" y="0"/>
              <a:ext cx="3295650" cy="166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组合 7"/>
            <p:cNvGrpSpPr>
              <a:grpSpLocks/>
            </p:cNvGrpSpPr>
            <p:nvPr/>
          </p:nvGrpSpPr>
          <p:grpSpPr bwMode="auto">
            <a:xfrm>
              <a:off x="0" y="866775"/>
              <a:ext cx="940435" cy="215900"/>
              <a:chOff x="0" y="0"/>
              <a:chExt cx="940435" cy="215900"/>
            </a:xfrm>
          </p:grpSpPr>
          <p:cxnSp>
            <p:nvCxnSpPr>
              <p:cNvPr id="15" name="Line 5"/>
              <p:cNvCxnSpPr>
                <a:cxnSpLocks noChangeShapeType="1"/>
              </p:cNvCxnSpPr>
              <p:nvPr/>
            </p:nvCxnSpPr>
            <p:spPr bwMode="auto">
              <a:xfrm>
                <a:off x="581025" y="104775"/>
                <a:ext cx="3594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71500" cy="215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Simple</a:t>
                </a:r>
                <a:endParaRPr lang="zh-CN" sz="12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组合 8"/>
            <p:cNvGrpSpPr>
              <a:grpSpLocks/>
            </p:cNvGrpSpPr>
            <p:nvPr/>
          </p:nvGrpSpPr>
          <p:grpSpPr bwMode="auto">
            <a:xfrm>
              <a:off x="2066925" y="695325"/>
              <a:ext cx="723900" cy="406400"/>
              <a:chOff x="0" y="0"/>
              <a:chExt cx="723900" cy="406400"/>
            </a:xfrm>
          </p:grpSpPr>
          <p:cxnSp>
            <p:nvCxnSpPr>
              <p:cNvPr id="13" name="Line 7"/>
              <p:cNvCxnSpPr>
                <a:cxnSpLocks noChangeShapeType="1"/>
              </p:cNvCxnSpPr>
              <p:nvPr/>
            </p:nvCxnSpPr>
            <p:spPr bwMode="auto">
              <a:xfrm>
                <a:off x="323850" y="0"/>
                <a:ext cx="0" cy="198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" name="Text Box 8"/>
              <p:cNvSpPr txBox="1">
                <a:spLocks noChangeArrowheads="1"/>
              </p:cNvSpPr>
              <p:nvPr/>
            </p:nvSpPr>
            <p:spPr bwMode="auto">
              <a:xfrm>
                <a:off x="0" y="190500"/>
                <a:ext cx="723900" cy="215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00" dirty="0" err="1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DropDown</a:t>
                </a:r>
                <a:endParaRPr lang="zh-CN" sz="12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组合 9"/>
            <p:cNvGrpSpPr>
              <a:grpSpLocks/>
            </p:cNvGrpSpPr>
            <p:nvPr/>
          </p:nvGrpSpPr>
          <p:grpSpPr bwMode="auto">
            <a:xfrm>
              <a:off x="3038474" y="695325"/>
              <a:ext cx="952501" cy="406400"/>
              <a:chOff x="-1" y="0"/>
              <a:chExt cx="952501" cy="406400"/>
            </a:xfrm>
          </p:grpSpPr>
          <p:cxnSp>
            <p:nvCxnSpPr>
              <p:cNvPr id="11" name="Line 9"/>
              <p:cNvCxnSpPr>
                <a:cxnSpLocks noChangeShapeType="1"/>
              </p:cNvCxnSpPr>
              <p:nvPr/>
            </p:nvCxnSpPr>
            <p:spPr bwMode="auto">
              <a:xfrm>
                <a:off x="400050" y="0"/>
                <a:ext cx="0" cy="198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-1" y="190500"/>
                <a:ext cx="952501" cy="215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00" dirty="0" err="1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DropDownList</a:t>
                </a:r>
                <a:endParaRPr lang="zh-CN" sz="12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7" name="Picture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555" y="4331543"/>
            <a:ext cx="29432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174831" y="5344542"/>
            <a:ext cx="4680520" cy="12003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D60093"/>
                </a:solidFill>
              </a:rPr>
              <a:t>【</a:t>
            </a:r>
            <a:r>
              <a:rPr lang="zh-CN" altLang="en-US" sz="2000" b="1" dirty="0">
                <a:solidFill>
                  <a:srgbClr val="D60093"/>
                </a:solidFill>
              </a:rPr>
              <a:t>例</a:t>
            </a:r>
            <a:r>
              <a:rPr lang="en-US" altLang="zh-CN" sz="2000" b="1" dirty="0" smtClean="0">
                <a:solidFill>
                  <a:srgbClr val="D60093"/>
                </a:solidFill>
              </a:rPr>
              <a:t>7-5】</a:t>
            </a:r>
            <a:r>
              <a:rPr lang="zh-CN" altLang="en-US" sz="2000" dirty="0">
                <a:solidFill>
                  <a:srgbClr val="D60093"/>
                </a:solidFill>
              </a:rPr>
              <a:t>编写一个</a:t>
            </a:r>
            <a:r>
              <a:rPr lang="en-US" altLang="zh-CN" sz="2000" dirty="0">
                <a:solidFill>
                  <a:srgbClr val="D60093"/>
                </a:solidFill>
              </a:rPr>
              <a:t>Windows</a:t>
            </a:r>
            <a:r>
              <a:rPr lang="zh-CN" altLang="en-US" sz="2000" dirty="0">
                <a:solidFill>
                  <a:srgbClr val="D60093"/>
                </a:solidFill>
              </a:rPr>
              <a:t>应用程序，能对文本框中的文字进行格式设置，运行效果如</a:t>
            </a:r>
            <a:r>
              <a:rPr lang="zh-CN" altLang="en-US" sz="2000" dirty="0" smtClean="0">
                <a:solidFill>
                  <a:srgbClr val="D60093"/>
                </a:solidFill>
              </a:rPr>
              <a:t>图所</a:t>
            </a:r>
            <a:r>
              <a:rPr lang="zh-CN" altLang="en-US" sz="2000" dirty="0">
                <a:solidFill>
                  <a:srgbClr val="D60093"/>
                </a:solidFill>
              </a:rPr>
              <a:t>示</a:t>
            </a:r>
            <a:r>
              <a:rPr lang="zh-CN" altLang="en-US" sz="2000" dirty="0" smtClean="0">
                <a:solidFill>
                  <a:srgbClr val="D60093"/>
                </a:solidFill>
              </a:rPr>
              <a:t>。 </a:t>
            </a:r>
            <a:endParaRPr lang="zh-CN" altLang="en-US" sz="2000" dirty="0">
              <a:solidFill>
                <a:srgbClr val="D6009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76" grpId="0" uiExpand="1" build="p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1268413"/>
            <a:ext cx="8229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kern="0" dirty="0" smtClean="0">
                <a:ea typeface="宋体" pitchFamily="2" charset="-122"/>
              </a:rPr>
              <a:t>7.4.8 </a:t>
            </a:r>
            <a:r>
              <a:rPr lang="en-US" altLang="en-US" b="1" kern="0" dirty="0" err="1" smtClean="0">
                <a:ea typeface="宋体" pitchFamily="2" charset="-122"/>
              </a:rPr>
              <a:t>P</a:t>
            </a:r>
            <a:r>
              <a:rPr lang="en-US" altLang="zh-CN" b="1" kern="0" dirty="0" err="1" smtClean="0">
                <a:ea typeface="宋体" pitchFamily="2" charset="-122"/>
              </a:rPr>
              <a:t>ictureBox</a:t>
            </a:r>
            <a:r>
              <a:rPr lang="zh-CN" altLang="en-US" b="1" kern="0" dirty="0" smtClean="0">
                <a:ea typeface="宋体" pitchFamily="2" charset="-122"/>
              </a:rPr>
              <a:t>控件</a:t>
            </a:r>
            <a:endParaRPr lang="zh-CN" altLang="en-US" b="1" kern="0" dirty="0" smtClean="0">
              <a:ea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9038" y="1989138"/>
            <a:ext cx="7704137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图片框（</a:t>
            </a:r>
            <a:r>
              <a:rPr lang="en-US" altLang="zh-CN" sz="20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PictureBox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）控件用于显示图像。图片框中可以显示</a:t>
            </a: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BMP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WMF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ICO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JPG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GIF 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或</a:t>
            </a: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PNG 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文件中的图形。 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000" dirty="0">
                <a:solidFill>
                  <a:srgbClr val="C00000"/>
                </a:solidFill>
              </a:rPr>
              <a:t>Image</a:t>
            </a:r>
            <a:r>
              <a:rPr lang="zh-CN" altLang="en-US" sz="2000" dirty="0">
                <a:solidFill>
                  <a:srgbClr val="C00000"/>
                </a:solidFill>
              </a:rPr>
              <a:t>属性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用来设置图片框控件中要显示的图像。可以在设计时通过属性窗口设置，也可以在运行时用代码设置。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89038" y="3429000"/>
            <a:ext cx="698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在运行时设置</a:t>
            </a:r>
            <a:r>
              <a:rPr lang="en-US" altLang="zh-CN" sz="2000"/>
              <a:t>Image</a:t>
            </a:r>
            <a:r>
              <a:rPr lang="zh-CN" altLang="en-US" sz="2000"/>
              <a:t>属性，有以下两种方法：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1113" y="3860800"/>
            <a:ext cx="7632700" cy="831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/>
              <a:t>pictureBox1.Image = new Bitmap(</a:t>
            </a:r>
            <a:r>
              <a:rPr lang="en-US" altLang="zh-CN" sz="1600" dirty="0" err="1"/>
              <a:t>Application.StartupPath</a:t>
            </a:r>
            <a:r>
              <a:rPr lang="en-US" altLang="zh-CN" sz="1600" dirty="0"/>
              <a:t> + "\\Jellyfish.jpg");</a:t>
            </a:r>
            <a:endParaRPr lang="zh-CN" altLang="zh-CN" sz="1600" dirty="0"/>
          </a:p>
          <a:p>
            <a:pPr>
              <a:defRPr/>
            </a:pPr>
            <a:r>
              <a:rPr lang="zh-CN" altLang="zh-CN" sz="1600" dirty="0"/>
              <a:t>或</a:t>
            </a:r>
          </a:p>
          <a:p>
            <a:pPr>
              <a:defRPr/>
            </a:pPr>
            <a:r>
              <a:rPr lang="en-US" altLang="zh-CN" sz="1600" dirty="0"/>
              <a:t>pictureBox1.Image = </a:t>
            </a:r>
            <a:r>
              <a:rPr lang="en-US" altLang="zh-CN" sz="1600" dirty="0" err="1"/>
              <a:t>Image.FromFile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Application.StartupPath</a:t>
            </a:r>
            <a:r>
              <a:rPr lang="en-US" altLang="zh-CN" sz="1600" dirty="0"/>
              <a:t> + "\\Jellyfish.jpg");</a:t>
            </a:r>
            <a:endParaRPr lang="zh-CN" altLang="en-US" sz="16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87450" y="4797425"/>
            <a:ext cx="7885113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en-US" altLang="zh-CN" sz="1900">
                <a:solidFill>
                  <a:srgbClr val="C00000"/>
                </a:solidFill>
              </a:rPr>
              <a:t>SizeMode</a:t>
            </a:r>
            <a:r>
              <a:rPr lang="zh-CN" altLang="zh-CN" sz="1900">
                <a:solidFill>
                  <a:srgbClr val="C00000"/>
                </a:solidFill>
              </a:rPr>
              <a:t>属性</a:t>
            </a:r>
            <a:r>
              <a:rPr lang="zh-CN" altLang="zh-CN" sz="1900"/>
              <a:t>决定图像的显示模式，</a:t>
            </a:r>
            <a:r>
              <a:rPr lang="en-US" altLang="zh-CN" sz="1900"/>
              <a:t>PictureBoxSizeMode</a:t>
            </a:r>
            <a:r>
              <a:rPr lang="zh-CN" altLang="zh-CN" sz="1900"/>
              <a:t>枚举类型</a:t>
            </a:r>
            <a:endParaRPr lang="en-US" altLang="zh-CN" sz="1900"/>
          </a:p>
          <a:p>
            <a:pPr eaLnBrk="1" hangingPunct="1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en-US" altLang="zh-CN" sz="1900"/>
              <a:t>Normal</a:t>
            </a:r>
            <a:r>
              <a:rPr lang="zh-CN" altLang="zh-CN" sz="1900"/>
              <a:t>：图像置于</a:t>
            </a:r>
            <a:r>
              <a:rPr lang="en-US" altLang="zh-CN" sz="1900"/>
              <a:t>PictureBox</a:t>
            </a:r>
            <a:r>
              <a:rPr lang="zh-CN" altLang="zh-CN" sz="1900"/>
              <a:t>的左上角，</a:t>
            </a:r>
            <a:r>
              <a:rPr lang="zh-CN" altLang="en-US" sz="1900"/>
              <a:t>超出</a:t>
            </a:r>
            <a:r>
              <a:rPr lang="zh-CN" altLang="zh-CN" sz="1900"/>
              <a:t>图片框的部分将被剪裁掉</a:t>
            </a:r>
            <a:endParaRPr lang="en-US" altLang="zh-CN" sz="1900"/>
          </a:p>
          <a:p>
            <a:pPr eaLnBrk="1" hangingPunct="1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en-US" altLang="zh-CN" sz="1900"/>
              <a:t>StretchImage</a:t>
            </a:r>
            <a:r>
              <a:rPr lang="zh-CN" altLang="zh-CN" sz="1900"/>
              <a:t>：拉伸或收缩图像以适应图片框的大小</a:t>
            </a:r>
            <a:endParaRPr lang="en-US" altLang="zh-CN" sz="1900"/>
          </a:p>
          <a:p>
            <a:pPr eaLnBrk="1" hangingPunct="1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en-US" altLang="zh-CN" sz="1900"/>
              <a:t>AutoSize</a:t>
            </a:r>
            <a:r>
              <a:rPr lang="zh-CN" altLang="zh-CN" sz="1900"/>
              <a:t>：自动调整控件大小以适应图像的大小</a:t>
            </a:r>
            <a:endParaRPr lang="en-US" altLang="zh-CN" sz="1900"/>
          </a:p>
          <a:p>
            <a:pPr eaLnBrk="1" hangingPunct="1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en-US" altLang="zh-CN" sz="1900"/>
              <a:t>CenterImage</a:t>
            </a:r>
            <a:r>
              <a:rPr lang="zh-CN" altLang="zh-CN" sz="1900"/>
              <a:t>：图像居于工作区的中心</a:t>
            </a:r>
            <a:endParaRPr lang="en-US" altLang="zh-CN" sz="1900"/>
          </a:p>
          <a:p>
            <a:pPr eaLnBrk="1" hangingPunct="1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en-US" altLang="zh-CN" sz="1900"/>
              <a:t>Zoom</a:t>
            </a:r>
            <a:r>
              <a:rPr lang="zh-CN" altLang="zh-CN" sz="1900"/>
              <a:t>：拉伸或收缩图像以适应图片框的大小，但仍然保持原始纵横比</a:t>
            </a:r>
            <a:endParaRPr lang="zh-CN" altLang="en-US" sz="19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103188"/>
            <a:ext cx="6324600" cy="5334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7.4 </a:t>
            </a:r>
            <a:r>
              <a:rPr lang="zh-CN" altLang="en-US" dirty="0" smtClean="0"/>
              <a:t>常用控件 </a:t>
            </a:r>
          </a:p>
        </p:txBody>
      </p:sp>
    </p:spTree>
    <p:extLst>
      <p:ext uri="{BB962C8B-B14F-4D97-AF65-F5344CB8AC3E}">
        <p14:creationId xmlns:p14="http://schemas.microsoft.com/office/powerpoint/2010/main" val="184155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7.4 </a:t>
            </a:r>
            <a:r>
              <a:rPr lang="zh-CN" altLang="en-US" smtClean="0"/>
              <a:t>常用控件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dirty="0" smtClean="0">
                <a:ea typeface="宋体" pitchFamily="2" charset="-122"/>
              </a:rPr>
              <a:t>7.4.9 </a:t>
            </a:r>
            <a:r>
              <a:rPr lang="en-US" altLang="en-US" b="1" dirty="0" smtClean="0">
                <a:ea typeface="宋体" pitchFamily="2" charset="-122"/>
              </a:rPr>
              <a:t>Timer</a:t>
            </a:r>
            <a:r>
              <a:rPr lang="zh-CN" altLang="en-US" b="1" dirty="0" smtClean="0">
                <a:ea typeface="宋体" pitchFamily="2" charset="-122"/>
              </a:rPr>
              <a:t>控件</a:t>
            </a:r>
            <a:endParaRPr lang="zh-CN" altLang="en-US" b="1" dirty="0" smtClean="0">
              <a:ea typeface="宋体" pitchFamily="2" charset="-122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189038" y="1844675"/>
            <a:ext cx="77041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定时器（</a:t>
            </a: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Timer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）的作用是按一定的时间间隔周期性地触发一个名为</a:t>
            </a: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Tick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的事件。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189038" y="2636912"/>
            <a:ext cx="777557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Enabled</a:t>
            </a:r>
            <a:r>
              <a:rPr lang="zh-CN" altLang="en-US" sz="2000" dirty="0">
                <a:solidFill>
                  <a:srgbClr val="C00000"/>
                </a:solidFill>
              </a:rPr>
              <a:t>属性</a:t>
            </a:r>
            <a:r>
              <a:rPr lang="zh-CN" altLang="en-US" sz="2000" dirty="0"/>
              <a:t>用来设置定时器是否正在运行。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Interval</a:t>
            </a:r>
            <a:r>
              <a:rPr lang="zh-CN" altLang="en-US" sz="2000" dirty="0">
                <a:solidFill>
                  <a:srgbClr val="C00000"/>
                </a:solidFill>
              </a:rPr>
              <a:t>属性</a:t>
            </a:r>
            <a:r>
              <a:rPr lang="zh-CN" altLang="en-US" sz="2000" dirty="0"/>
              <a:t>用来设置两次</a:t>
            </a:r>
            <a:r>
              <a:rPr lang="en-US" altLang="zh-CN" sz="2000" dirty="0"/>
              <a:t>Tick</a:t>
            </a:r>
            <a:r>
              <a:rPr lang="zh-CN" altLang="en-US" sz="2000" dirty="0"/>
              <a:t>事件发生的时间间隔，单位为毫秒。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Start</a:t>
            </a:r>
            <a:r>
              <a:rPr lang="zh-CN" altLang="en-US" sz="2000" dirty="0">
                <a:solidFill>
                  <a:srgbClr val="C00000"/>
                </a:solidFill>
              </a:rPr>
              <a:t>方法</a:t>
            </a:r>
            <a:r>
              <a:rPr lang="zh-CN" altLang="en-US" sz="2000" dirty="0"/>
              <a:t>用来启动定时器。格式：</a:t>
            </a:r>
            <a:r>
              <a:rPr lang="en-US" altLang="zh-CN" sz="2000" dirty="0"/>
              <a:t>Timer</a:t>
            </a:r>
            <a:r>
              <a:rPr lang="zh-CN" altLang="en-US" sz="2000" dirty="0"/>
              <a:t>控件名</a:t>
            </a:r>
            <a:r>
              <a:rPr lang="en-US" altLang="zh-CN" sz="2000" dirty="0"/>
              <a:t>.start();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Stop</a:t>
            </a:r>
            <a:r>
              <a:rPr lang="zh-CN" altLang="en-US" sz="2000" dirty="0">
                <a:solidFill>
                  <a:srgbClr val="C00000"/>
                </a:solidFill>
              </a:rPr>
              <a:t>方法</a:t>
            </a:r>
            <a:r>
              <a:rPr lang="zh-CN" altLang="en-US" sz="2000" dirty="0"/>
              <a:t>用来停止定时器。格式：</a:t>
            </a:r>
            <a:r>
              <a:rPr lang="en-US" altLang="zh-CN" sz="2000" dirty="0"/>
              <a:t>Timer</a:t>
            </a:r>
            <a:r>
              <a:rPr lang="zh-CN" altLang="en-US" sz="2000" dirty="0"/>
              <a:t>控件名</a:t>
            </a:r>
            <a:r>
              <a:rPr lang="en-US" altLang="zh-CN" sz="2000" dirty="0"/>
              <a:t>.stop();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000" dirty="0"/>
              <a:t>定时器控件响应的事件只有</a:t>
            </a:r>
            <a:r>
              <a:rPr lang="en-US" altLang="zh-CN" sz="2000" dirty="0">
                <a:solidFill>
                  <a:srgbClr val="C00000"/>
                </a:solidFill>
              </a:rPr>
              <a:t>Tick</a:t>
            </a:r>
            <a:r>
              <a:rPr lang="zh-CN" altLang="en-US" sz="2000" dirty="0">
                <a:solidFill>
                  <a:srgbClr val="C00000"/>
                </a:solidFill>
              </a:rPr>
              <a:t>事件</a:t>
            </a:r>
            <a:r>
              <a:rPr lang="zh-CN" altLang="en-US" sz="2000" dirty="0"/>
              <a:t>，每隔</a:t>
            </a:r>
            <a:r>
              <a:rPr lang="en-US" altLang="zh-CN" sz="2000" dirty="0"/>
              <a:t>Interval</a:t>
            </a:r>
            <a:r>
              <a:rPr lang="zh-CN" altLang="en-US" sz="2000" dirty="0"/>
              <a:t>时间将引发一次该事件。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104900" y="4941168"/>
            <a:ext cx="461922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D60093"/>
                </a:solidFill>
              </a:rPr>
              <a:t>【</a:t>
            </a:r>
            <a:r>
              <a:rPr lang="zh-CN" altLang="en-US" sz="2000" b="1" dirty="0">
                <a:solidFill>
                  <a:srgbClr val="D60093"/>
                </a:solidFill>
              </a:rPr>
              <a:t>例</a:t>
            </a:r>
            <a:r>
              <a:rPr lang="en-US" altLang="zh-CN" sz="2000" b="1" dirty="0" smtClean="0">
                <a:solidFill>
                  <a:srgbClr val="D60093"/>
                </a:solidFill>
              </a:rPr>
              <a:t>7-6】</a:t>
            </a:r>
            <a:r>
              <a:rPr lang="zh-CN" altLang="en-US" sz="2000" dirty="0">
                <a:solidFill>
                  <a:srgbClr val="D60093"/>
                </a:solidFill>
              </a:rPr>
              <a:t>制作一个照片展示程序，程序启动后循环显示照片，每张照片在屏幕上停留</a:t>
            </a:r>
            <a:r>
              <a:rPr lang="en-US" altLang="zh-CN" sz="2000" dirty="0">
                <a:solidFill>
                  <a:srgbClr val="D60093"/>
                </a:solidFill>
              </a:rPr>
              <a:t>2</a:t>
            </a:r>
            <a:r>
              <a:rPr lang="zh-CN" altLang="en-US" sz="2000" dirty="0">
                <a:solidFill>
                  <a:srgbClr val="D60093"/>
                </a:solidFill>
              </a:rPr>
              <a:t>秒。当用户单击照片时停止展示，再次单击继续展示</a:t>
            </a:r>
            <a:r>
              <a:rPr lang="zh-CN" altLang="en-US" sz="2000" dirty="0" smtClean="0">
                <a:solidFill>
                  <a:srgbClr val="D60093"/>
                </a:solidFill>
              </a:rPr>
              <a:t>。 </a:t>
            </a:r>
            <a:endParaRPr lang="zh-CN" altLang="en-US" sz="2000" dirty="0">
              <a:solidFill>
                <a:srgbClr val="D60093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39" y="4653136"/>
            <a:ext cx="28670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  <p:bldP spid="30724" grpId="0"/>
      <p:bldP spid="30725" grpId="0" build="p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7.4 </a:t>
            </a:r>
            <a:r>
              <a:rPr lang="zh-CN" altLang="en-US" smtClean="0"/>
              <a:t>常用控件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dirty="0" smtClean="0">
                <a:ea typeface="宋体" pitchFamily="2" charset="-122"/>
              </a:rPr>
              <a:t>7.4.10 </a:t>
            </a:r>
            <a:r>
              <a:rPr lang="en-US" altLang="en-US" b="1" dirty="0" err="1" smtClean="0">
                <a:ea typeface="宋体" pitchFamily="2" charset="-122"/>
              </a:rPr>
              <a:t>RichTextBox</a:t>
            </a:r>
            <a:r>
              <a:rPr lang="zh-CN" altLang="en-US" b="1" dirty="0" smtClean="0">
                <a:ea typeface="宋体" pitchFamily="2" charset="-122"/>
              </a:rPr>
              <a:t>控件</a:t>
            </a:r>
            <a:endParaRPr lang="zh-CN" altLang="en-US" b="1" dirty="0" smtClean="0">
              <a:ea typeface="宋体" pitchFamily="2" charset="-122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044575" y="1916113"/>
            <a:ext cx="79200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defRPr/>
            </a:pPr>
            <a:r>
              <a:rPr lang="en-US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RichTextBox用于显示和输入格式化的文本。该控件支持RTF格式，可以设定文字的字体和段落格式、显示链接、支持字符串查找功能，还可以从文件加载文本和嵌入的图像。</a:t>
            </a:r>
            <a:endParaRPr lang="zh-CN" altLang="en-US" sz="20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989" name="Text Box 8"/>
          <p:cNvSpPr txBox="1">
            <a:spLocks noChangeArrowheads="1"/>
          </p:cNvSpPr>
          <p:nvPr/>
        </p:nvSpPr>
        <p:spPr bwMode="auto">
          <a:xfrm>
            <a:off x="1044575" y="2997200"/>
            <a:ext cx="172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C00000"/>
                </a:solidFill>
              </a:rPr>
              <a:t>特有属性</a:t>
            </a:r>
          </a:p>
        </p:txBody>
      </p:sp>
      <p:pic>
        <p:nvPicPr>
          <p:cNvPr id="4199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3021013"/>
            <a:ext cx="64008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7.4 </a:t>
            </a:r>
            <a:r>
              <a:rPr lang="zh-CN" altLang="en-US" smtClean="0"/>
              <a:t>常用控件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dirty="0" smtClean="0">
                <a:ea typeface="宋体" pitchFamily="2" charset="-122"/>
              </a:rPr>
              <a:t>7.4.10 </a:t>
            </a:r>
            <a:r>
              <a:rPr lang="en-US" altLang="en-US" b="1" dirty="0" err="1">
                <a:ea typeface="宋体" pitchFamily="2" charset="-122"/>
              </a:rPr>
              <a:t>RichTextBox</a:t>
            </a:r>
            <a:r>
              <a:rPr lang="zh-CN" altLang="en-US" b="1" dirty="0">
                <a:ea typeface="宋体" pitchFamily="2" charset="-122"/>
              </a:rPr>
              <a:t>控件</a:t>
            </a:r>
            <a:endParaRPr lang="zh-CN" altLang="en-US" b="1" dirty="0" smtClean="0">
              <a:ea typeface="宋体" pitchFamily="2" charset="-122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044575" y="1916113"/>
            <a:ext cx="79200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defRPr/>
            </a:pPr>
            <a:r>
              <a:rPr lang="en-US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RichTextBox用于显示和输入格式化的文本。该控件支持RTF格式，可以设定文字的字体和段落格式、显示链接、支持字符串查找功能，还可以从文件加载文本和嵌入的图像。</a:t>
            </a:r>
            <a:endParaRPr lang="zh-CN" altLang="en-US" sz="20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013" name="Text Box 8"/>
          <p:cNvSpPr txBox="1">
            <a:spLocks noChangeArrowheads="1"/>
          </p:cNvSpPr>
          <p:nvPr/>
        </p:nvSpPr>
        <p:spPr bwMode="auto">
          <a:xfrm>
            <a:off x="1044575" y="3411538"/>
            <a:ext cx="172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C00000"/>
                </a:solidFill>
              </a:rPr>
              <a:t>特有方法</a:t>
            </a:r>
          </a:p>
        </p:txBody>
      </p:sp>
      <p:sp>
        <p:nvSpPr>
          <p:cNvPr id="43014" name="Text Box 8"/>
          <p:cNvSpPr txBox="1">
            <a:spLocks noChangeArrowheads="1"/>
          </p:cNvSpPr>
          <p:nvPr/>
        </p:nvSpPr>
        <p:spPr bwMode="auto">
          <a:xfrm>
            <a:off x="1044575" y="2997200"/>
            <a:ext cx="172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C00000"/>
                </a:solidFill>
              </a:rPr>
              <a:t>特有属性</a:t>
            </a:r>
          </a:p>
        </p:txBody>
      </p:sp>
      <p:pic>
        <p:nvPicPr>
          <p:cNvPr id="430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3905250"/>
            <a:ext cx="80010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103188"/>
            <a:ext cx="6829425" cy="533400"/>
          </a:xfrm>
        </p:spPr>
        <p:txBody>
          <a:bodyPr/>
          <a:lstStyle/>
          <a:p>
            <a:pPr eaLnBrk="1" hangingPunct="1"/>
            <a:r>
              <a:rPr lang="en-US" altLang="zh-CN" smtClean="0"/>
              <a:t>7.1 Windows</a:t>
            </a:r>
            <a:r>
              <a:rPr lang="zh-CN" altLang="en-US" smtClean="0"/>
              <a:t>应用程序开发步骤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4258023"/>
            <a:ext cx="3959225" cy="576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 b="1" dirty="0" smtClean="0">
                <a:ea typeface="宋体" pitchFamily="2" charset="-122"/>
              </a:rPr>
              <a:t>1. </a:t>
            </a:r>
            <a:r>
              <a:rPr lang="en-US" altLang="en-US" sz="2400" b="1" dirty="0" err="1" smtClean="0">
                <a:ea typeface="宋体" pitchFamily="2" charset="-122"/>
              </a:rPr>
              <a:t>新建项目</a:t>
            </a:r>
            <a:endParaRPr lang="zh-CN" altLang="en-US" sz="2400" b="1" dirty="0" smtClean="0">
              <a:ea typeface="宋体" pitchFamily="2" charset="-122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758825" y="5266085"/>
            <a:ext cx="395922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zh-CN" sz="2400" b="1"/>
              <a:t>3. </a:t>
            </a:r>
            <a:r>
              <a:rPr lang="zh-CN" altLang="en-US" sz="2400" b="1"/>
              <a:t>编写程序代码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758825" y="5764214"/>
            <a:ext cx="3959225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zh-CN" sz="2400" b="1"/>
              <a:t>4. </a:t>
            </a:r>
            <a:r>
              <a:rPr lang="zh-CN" altLang="en-US" sz="2400" b="1"/>
              <a:t>程序运行与调试 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58825" y="4762848"/>
            <a:ext cx="3959225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zh-CN" sz="2400" b="1"/>
              <a:t>2. </a:t>
            </a:r>
            <a:r>
              <a:rPr lang="zh-CN" altLang="en-US" sz="2400" b="1"/>
              <a:t>界面设计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34076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【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7-1】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设计实现一个简单的加法器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10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2001391"/>
            <a:ext cx="36671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27984" y="3938498"/>
            <a:ext cx="4320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Windows</a:t>
            </a:r>
            <a:r>
              <a:rPr lang="zh-CN" altLang="zh-CN" sz="2000" dirty="0"/>
              <a:t>应用程序设计采用的是</a:t>
            </a:r>
            <a:r>
              <a:rPr lang="zh-CN" altLang="zh-CN" sz="2000" b="1" dirty="0">
                <a:solidFill>
                  <a:srgbClr val="FF0000"/>
                </a:solidFill>
              </a:rPr>
              <a:t>事件驱动机制</a:t>
            </a:r>
            <a:r>
              <a:rPr lang="zh-CN" altLang="zh-CN" sz="2000" dirty="0"/>
              <a:t>，事件的发生顺序完全由用户的操作决定。当用户操作触发了某一事件，在该事件过程中的代码就会被执行，执行结束后，把控制权交给系统，等待下一事件发生。因此，程序员不必考虑程序的执行顺序，只需针对对象的事件编写出相应的事件处理程序即可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7175" grpId="0"/>
      <p:bldP spid="7177" grpId="0"/>
      <p:bldP spid="11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7.4 </a:t>
            </a:r>
            <a:r>
              <a:rPr lang="zh-CN" altLang="en-US" smtClean="0"/>
              <a:t>常用控件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dirty="0" smtClean="0">
                <a:ea typeface="宋体" pitchFamily="2" charset="-122"/>
              </a:rPr>
              <a:t>7.4.10 </a:t>
            </a:r>
            <a:r>
              <a:rPr lang="en-US" altLang="en-US" b="1" dirty="0" err="1">
                <a:ea typeface="宋体" pitchFamily="2" charset="-122"/>
              </a:rPr>
              <a:t>RichTextBox</a:t>
            </a:r>
            <a:r>
              <a:rPr lang="zh-CN" altLang="en-US" b="1" dirty="0">
                <a:ea typeface="宋体" pitchFamily="2" charset="-122"/>
              </a:rPr>
              <a:t>控件</a:t>
            </a:r>
            <a:endParaRPr lang="zh-CN" altLang="en-US" b="1" dirty="0" smtClean="0">
              <a:ea typeface="宋体" pitchFamily="2" charset="-122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044575" y="1916113"/>
            <a:ext cx="79200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defRPr/>
            </a:pPr>
            <a:r>
              <a:rPr lang="en-US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RichTextBox用于显示和输入格式化的文本。该控件支持RTF格式，可以设定文字的字体和段落格式、显示链接、支持字符串查找功能，还可以从文件加载文本和嵌入的图像。</a:t>
            </a:r>
            <a:endParaRPr lang="zh-CN" altLang="en-US" sz="20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037" name="Text Box 8"/>
          <p:cNvSpPr txBox="1">
            <a:spLocks noChangeArrowheads="1"/>
          </p:cNvSpPr>
          <p:nvPr/>
        </p:nvSpPr>
        <p:spPr bwMode="auto">
          <a:xfrm>
            <a:off x="1044575" y="3411538"/>
            <a:ext cx="172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C00000"/>
                </a:solidFill>
              </a:rPr>
              <a:t>特有方法</a:t>
            </a:r>
          </a:p>
        </p:txBody>
      </p:sp>
      <p:sp>
        <p:nvSpPr>
          <p:cNvPr id="44038" name="Text Box 8"/>
          <p:cNvSpPr txBox="1">
            <a:spLocks noChangeArrowheads="1"/>
          </p:cNvSpPr>
          <p:nvPr/>
        </p:nvSpPr>
        <p:spPr bwMode="auto">
          <a:xfrm>
            <a:off x="1044575" y="2997200"/>
            <a:ext cx="172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C00000"/>
                </a:solidFill>
              </a:rPr>
              <a:t>特有属性</a:t>
            </a:r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1042988" y="3824288"/>
            <a:ext cx="172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C00000"/>
                </a:solidFill>
              </a:rPr>
              <a:t>特有事件</a:t>
            </a:r>
          </a:p>
        </p:txBody>
      </p:sp>
      <p:sp>
        <p:nvSpPr>
          <p:cNvPr id="44040" name="TextBox 1"/>
          <p:cNvSpPr txBox="1">
            <a:spLocks noChangeArrowheads="1"/>
          </p:cNvSpPr>
          <p:nvPr/>
        </p:nvSpPr>
        <p:spPr bwMode="auto">
          <a:xfrm>
            <a:off x="1042988" y="4221163"/>
            <a:ext cx="6337300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/>
              <a:t>SelectionChanged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zh-CN" altLang="zh-CN" sz="2000" dirty="0" smtClean="0"/>
              <a:t>当选</a:t>
            </a:r>
            <a:r>
              <a:rPr lang="zh-CN" altLang="zh-CN" sz="2000" dirty="0"/>
              <a:t>中文本发生变化时引发</a:t>
            </a:r>
            <a:endParaRPr lang="zh-CN" altLang="en-US" sz="2000" dirty="0"/>
          </a:p>
        </p:txBody>
      </p:sp>
      <p:sp>
        <p:nvSpPr>
          <p:cNvPr id="44041" name="Text Box 6"/>
          <p:cNvSpPr txBox="1">
            <a:spLocks noChangeArrowheads="1"/>
          </p:cNvSpPr>
          <p:nvPr/>
        </p:nvSpPr>
        <p:spPr bwMode="auto">
          <a:xfrm>
            <a:off x="928687" y="5110152"/>
            <a:ext cx="421937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rgbClr val="D60093"/>
                </a:solidFill>
              </a:rPr>
              <a:t>【</a:t>
            </a:r>
            <a:r>
              <a:rPr lang="zh-CN" altLang="en-US" sz="2000" b="1" dirty="0">
                <a:solidFill>
                  <a:srgbClr val="D60093"/>
                </a:solidFill>
              </a:rPr>
              <a:t>例</a:t>
            </a:r>
            <a:r>
              <a:rPr lang="en-US" altLang="zh-CN" sz="2000" b="1" dirty="0" smtClean="0">
                <a:solidFill>
                  <a:srgbClr val="D60093"/>
                </a:solidFill>
              </a:rPr>
              <a:t>7-7】</a:t>
            </a:r>
            <a:r>
              <a:rPr lang="zh-CN" altLang="en-US" sz="2000" dirty="0">
                <a:solidFill>
                  <a:srgbClr val="D60093"/>
                </a:solidFill>
              </a:rPr>
              <a:t>编写一个能够对</a:t>
            </a:r>
            <a:r>
              <a:rPr lang="en-US" altLang="zh-CN" sz="2000" dirty="0">
                <a:solidFill>
                  <a:srgbClr val="D60093"/>
                </a:solidFill>
              </a:rPr>
              <a:t>RTF</a:t>
            </a:r>
            <a:r>
              <a:rPr lang="zh-CN" altLang="en-US" sz="2000" dirty="0">
                <a:solidFill>
                  <a:srgbClr val="D60093"/>
                </a:solidFill>
              </a:rPr>
              <a:t>文件进行操作的程序，要求字体、颜色和对齐方式只能从组合框中选择，字号既可以选择也可以</a:t>
            </a:r>
            <a:r>
              <a:rPr lang="zh-CN" altLang="en-US" sz="2000" dirty="0" smtClean="0">
                <a:solidFill>
                  <a:srgbClr val="D60093"/>
                </a:solidFill>
              </a:rPr>
              <a:t>输入。 </a:t>
            </a:r>
            <a:endParaRPr lang="zh-CN" altLang="en-US" sz="2000" dirty="0">
              <a:solidFill>
                <a:srgbClr val="D60093"/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365478"/>
            <a:ext cx="36671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7.4 </a:t>
            </a:r>
            <a:r>
              <a:rPr lang="zh-CN" altLang="en-US" smtClean="0"/>
              <a:t>常用控件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dirty="0" smtClean="0">
                <a:ea typeface="宋体" pitchFamily="2" charset="-122"/>
              </a:rPr>
              <a:t>7.4.11 </a:t>
            </a:r>
            <a:r>
              <a:rPr lang="en-US" altLang="en-US" b="1" dirty="0" err="1" smtClean="0">
                <a:ea typeface="宋体" pitchFamily="2" charset="-122"/>
              </a:rPr>
              <a:t>TreeView</a:t>
            </a:r>
            <a:r>
              <a:rPr lang="zh-CN" altLang="en-US" b="1" dirty="0" smtClean="0">
                <a:ea typeface="宋体" pitchFamily="2" charset="-122"/>
              </a:rPr>
              <a:t>和</a:t>
            </a:r>
            <a:r>
              <a:rPr lang="en-US" altLang="zh-CN" b="1" dirty="0" err="1" smtClean="0">
                <a:ea typeface="宋体" pitchFamily="2" charset="-122"/>
              </a:rPr>
              <a:t>ListView</a:t>
            </a:r>
            <a:r>
              <a:rPr lang="zh-CN" altLang="en-US" b="1" dirty="0" smtClean="0">
                <a:ea typeface="宋体" pitchFamily="2" charset="-122"/>
              </a:rPr>
              <a:t>控件</a:t>
            </a:r>
            <a:endParaRPr lang="zh-CN" altLang="en-US" b="1" dirty="0" smtClean="0">
              <a:ea typeface="宋体" pitchFamily="2" charset="-122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044575" y="2349500"/>
            <a:ext cx="741521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TreeView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控件可以为用户显示节点层次结构。树视图中的各个节点可能包含其他节点，称为“子节点”。用户可以展开或折叠包含子节点的节点。</a:t>
            </a:r>
            <a:endParaRPr lang="zh-CN" alt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468313" y="1844675"/>
            <a:ext cx="7848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b="1"/>
              <a:t>树视图</a:t>
            </a:r>
            <a:r>
              <a:rPr lang="en-US" altLang="zh-CN" sz="2400" b="1"/>
              <a:t>TreeView</a:t>
            </a:r>
          </a:p>
        </p:txBody>
      </p:sp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503613"/>
            <a:ext cx="5462587" cy="330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60450" y="3417888"/>
            <a:ext cx="1439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C00000"/>
                </a:solidFill>
              </a:rPr>
              <a:t>常用属性：</a:t>
            </a:r>
          </a:p>
        </p:txBody>
      </p:sp>
    </p:spTree>
    <p:extLst>
      <p:ext uri="{BB962C8B-B14F-4D97-AF65-F5344CB8AC3E}">
        <p14:creationId xmlns:p14="http://schemas.microsoft.com/office/powerpoint/2010/main" val="273746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  <p:bldP spid="39940" grpId="0" build="p"/>
      <p:bldP spid="39941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7.4 </a:t>
            </a:r>
            <a:r>
              <a:rPr lang="zh-CN" altLang="en-US" smtClean="0"/>
              <a:t>常用控件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dirty="0" smtClean="0">
                <a:ea typeface="宋体" pitchFamily="2" charset="-122"/>
              </a:rPr>
              <a:t>7.4.11 </a:t>
            </a:r>
            <a:r>
              <a:rPr lang="en-US" altLang="en-US" b="1" dirty="0" err="1">
                <a:ea typeface="宋体" pitchFamily="2" charset="-122"/>
              </a:rPr>
              <a:t>TreeView</a:t>
            </a:r>
            <a:r>
              <a:rPr lang="zh-CN" altLang="en-US" b="1" dirty="0">
                <a:ea typeface="宋体" pitchFamily="2" charset="-122"/>
              </a:rPr>
              <a:t>和</a:t>
            </a:r>
            <a:r>
              <a:rPr lang="en-US" altLang="zh-CN" b="1" dirty="0" err="1">
                <a:ea typeface="宋体" pitchFamily="2" charset="-122"/>
              </a:rPr>
              <a:t>ListView</a:t>
            </a:r>
            <a:r>
              <a:rPr lang="zh-CN" altLang="en-US" b="1" dirty="0">
                <a:ea typeface="宋体" pitchFamily="2" charset="-122"/>
              </a:rPr>
              <a:t>控件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endParaRPr lang="zh-CN" altLang="en-US" b="1" dirty="0" smtClean="0">
              <a:ea typeface="宋体" pitchFamily="2" charset="-122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044575" y="2349500"/>
            <a:ext cx="741521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TreeView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控件可以为用户显示节点层次结构。树视图中的各个节点可能包含其他节点，称为“子节点”。用户可以展开或折叠包含子节点的节点。</a:t>
            </a:r>
            <a:endParaRPr lang="zh-CN" alt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468313" y="1844675"/>
            <a:ext cx="7848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b="1"/>
              <a:t>树视图</a:t>
            </a:r>
            <a:r>
              <a:rPr lang="en-US" altLang="zh-CN" sz="2400" b="1"/>
              <a:t>TreeView</a:t>
            </a:r>
          </a:p>
        </p:txBody>
      </p:sp>
      <p:pic>
        <p:nvPicPr>
          <p:cNvPr id="4096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500438"/>
            <a:ext cx="568642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60450" y="3417888"/>
            <a:ext cx="1439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C00000"/>
                </a:solidFill>
              </a:rPr>
              <a:t>常用方法：</a:t>
            </a:r>
          </a:p>
        </p:txBody>
      </p:sp>
    </p:spTree>
    <p:extLst>
      <p:ext uri="{BB962C8B-B14F-4D97-AF65-F5344CB8AC3E}">
        <p14:creationId xmlns:p14="http://schemas.microsoft.com/office/powerpoint/2010/main" val="222946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7.4 </a:t>
            </a:r>
            <a:r>
              <a:rPr lang="zh-CN" altLang="en-US" smtClean="0"/>
              <a:t>常用控件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dirty="0">
                <a:ea typeface="宋体" pitchFamily="2" charset="-122"/>
              </a:rPr>
              <a:t>7.4.11 </a:t>
            </a:r>
            <a:r>
              <a:rPr lang="en-US" altLang="en-US" b="1" dirty="0" err="1">
                <a:ea typeface="宋体" pitchFamily="2" charset="-122"/>
              </a:rPr>
              <a:t>TreeView</a:t>
            </a:r>
            <a:r>
              <a:rPr lang="zh-CN" altLang="en-US" b="1" dirty="0">
                <a:ea typeface="宋体" pitchFamily="2" charset="-122"/>
              </a:rPr>
              <a:t>和</a:t>
            </a:r>
            <a:r>
              <a:rPr lang="en-US" altLang="zh-CN" b="1" dirty="0" err="1">
                <a:ea typeface="宋体" pitchFamily="2" charset="-122"/>
              </a:rPr>
              <a:t>ListView</a:t>
            </a:r>
            <a:r>
              <a:rPr lang="zh-CN" altLang="en-US" b="1" dirty="0">
                <a:ea typeface="宋体" pitchFamily="2" charset="-122"/>
              </a:rPr>
              <a:t>控件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044575" y="2349500"/>
            <a:ext cx="78486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ListView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控件用于显示带图标的项的列表。该控件有四种视图模式：大图标、小图标、列表和详细信息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468313" y="1844675"/>
            <a:ext cx="7848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b="1"/>
              <a:t>列表视图</a:t>
            </a:r>
            <a:r>
              <a:rPr lang="en-US" altLang="zh-CN" sz="2400" b="1"/>
              <a:t>ListView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76425"/>
            <a:ext cx="82296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3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  <p:bldP spid="4198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7.4 </a:t>
            </a:r>
            <a:r>
              <a:rPr lang="zh-CN" altLang="en-US" smtClean="0"/>
              <a:t>常用控件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dirty="0" smtClean="0">
                <a:ea typeface="宋体" pitchFamily="2" charset="-122"/>
              </a:rPr>
              <a:t>7.4.15 </a:t>
            </a:r>
            <a:r>
              <a:rPr lang="en-US" altLang="en-US" b="1" dirty="0" err="1">
                <a:ea typeface="宋体" pitchFamily="2" charset="-122"/>
              </a:rPr>
              <a:t>TreeView</a:t>
            </a:r>
            <a:r>
              <a:rPr lang="zh-CN" altLang="en-US" b="1" dirty="0">
                <a:ea typeface="宋体" pitchFamily="2" charset="-122"/>
              </a:rPr>
              <a:t>和</a:t>
            </a:r>
            <a:r>
              <a:rPr lang="en-US" altLang="zh-CN" b="1" dirty="0" err="1">
                <a:ea typeface="宋体" pitchFamily="2" charset="-122"/>
              </a:rPr>
              <a:t>ListView</a:t>
            </a:r>
            <a:r>
              <a:rPr lang="zh-CN" altLang="en-US" b="1" dirty="0">
                <a:ea typeface="宋体" pitchFamily="2" charset="-122"/>
              </a:rPr>
              <a:t>控件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044575" y="2349500"/>
            <a:ext cx="78486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ListView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控件用于显示带图标的项的列表。该控件有四种视图模式：大图标、小图标、列表和详细信息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468313" y="1844675"/>
            <a:ext cx="7848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b="1"/>
              <a:t>列表视图</a:t>
            </a:r>
            <a:r>
              <a:rPr lang="en-US" altLang="zh-CN" sz="2400" b="1"/>
              <a:t>ListView</a:t>
            </a:r>
          </a:p>
        </p:txBody>
      </p:sp>
      <p:pic>
        <p:nvPicPr>
          <p:cNvPr id="522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141663"/>
            <a:ext cx="80772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7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7.4 </a:t>
            </a:r>
            <a:r>
              <a:rPr lang="zh-CN" altLang="en-US" smtClean="0"/>
              <a:t>常用控件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dirty="0" smtClean="0">
                <a:ea typeface="宋体" pitchFamily="2" charset="-122"/>
              </a:rPr>
              <a:t>7.4.12 </a:t>
            </a:r>
            <a:r>
              <a:rPr lang="en-US" altLang="en-US" b="1" dirty="0" err="1" smtClean="0">
                <a:ea typeface="宋体" pitchFamily="2" charset="-122"/>
              </a:rPr>
              <a:t>TabControl控件</a:t>
            </a:r>
            <a:endParaRPr lang="zh-CN" altLang="en-US" b="1" dirty="0" smtClean="0">
              <a:ea typeface="宋体" pitchFamily="2" charset="-122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044575" y="1916113"/>
            <a:ext cx="809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TabControl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包含选项卡页</a:t>
            </a:r>
            <a:r>
              <a:rPr lang="en-US" altLang="zh-CN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TabPage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，工作方式与</a:t>
            </a:r>
            <a:r>
              <a:rPr lang="en-US" altLang="zh-CN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GroupBox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控件类似 。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1092200" y="2295525"/>
            <a:ext cx="172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C00000"/>
                </a:solidFill>
              </a:rPr>
              <a:t>常用属性：</a:t>
            </a:r>
          </a:p>
        </p:txBody>
      </p:sp>
      <p:pic>
        <p:nvPicPr>
          <p:cNvPr id="3687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6126162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  <p:bldP spid="36868" grpId="0"/>
      <p:bldP spid="3686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7.4 </a:t>
            </a:r>
            <a:r>
              <a:rPr lang="zh-CN" altLang="en-US" smtClean="0"/>
              <a:t>常用控件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dirty="0" smtClean="0">
                <a:ea typeface="宋体" pitchFamily="2" charset="-122"/>
              </a:rPr>
              <a:t>7.4.13 Panel</a:t>
            </a:r>
            <a:r>
              <a:rPr lang="zh-CN" altLang="en-US" b="1" dirty="0" smtClean="0">
                <a:ea typeface="宋体" pitchFamily="2" charset="-122"/>
              </a:rPr>
              <a:t>和</a:t>
            </a:r>
            <a:r>
              <a:rPr lang="en-US" altLang="zh-CN" b="1" dirty="0" err="1" smtClean="0">
                <a:ea typeface="宋体" pitchFamily="2" charset="-122"/>
              </a:rPr>
              <a:t>SplitContainer</a:t>
            </a:r>
            <a:r>
              <a:rPr lang="zh-CN" altLang="en-US" b="1" dirty="0" smtClean="0">
                <a:ea typeface="宋体" pitchFamily="2" charset="-122"/>
              </a:rPr>
              <a:t>控件</a:t>
            </a:r>
            <a:endParaRPr lang="en-US" altLang="zh-CN" b="1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endParaRPr lang="zh-CN" altLang="en-US" b="1" dirty="0" smtClean="0">
              <a:ea typeface="宋体" pitchFamily="2" charset="-122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044575" y="2492375"/>
            <a:ext cx="74152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Panel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控件用于为其他控件提供可识别的分组。 </a:t>
            </a:r>
            <a:r>
              <a:rPr lang="en-US" altLang="zh-CN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Panel 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控件类似于</a:t>
            </a:r>
            <a:r>
              <a:rPr lang="en-US" altLang="zh-CN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GroupBox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，可以同时显示、隐藏或移动面板内的控件组，与</a:t>
            </a:r>
            <a:r>
              <a:rPr lang="en-US" altLang="zh-CN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GroupBox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不同的是，面板内可以有滚动条，但不能显示标题。 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092200" y="3752850"/>
            <a:ext cx="70802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Panel</a:t>
            </a:r>
            <a:r>
              <a:rPr lang="zh-CN" altLang="en-US" sz="200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控件默认没有边框，可以通过</a:t>
            </a:r>
            <a:r>
              <a:rPr lang="en-US" altLang="zh-CN" sz="200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BorderStyle</a:t>
            </a:r>
            <a:r>
              <a:rPr lang="zh-CN" altLang="en-US" sz="200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属性设置其边框效果，也可以通过</a:t>
            </a:r>
            <a:r>
              <a:rPr lang="en-US" altLang="zh-CN" sz="200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BackColor</a:t>
            </a:r>
            <a:r>
              <a:rPr lang="zh-CN" altLang="en-US" sz="200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00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BackgroundImage</a:t>
            </a:r>
            <a:r>
              <a:rPr lang="zh-CN" altLang="en-US" sz="200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等属性美化面板的外观。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zh-CN" altLang="en-US" sz="200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如果要</a:t>
            </a:r>
            <a:r>
              <a:rPr lang="en-US" altLang="zh-CN" sz="200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Panel</a:t>
            </a:r>
            <a:r>
              <a:rPr lang="zh-CN" altLang="en-US" sz="200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控件显示滚动条，只需将</a:t>
            </a:r>
            <a:r>
              <a:rPr lang="en-US" altLang="zh-CN" sz="200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AutoScroll</a:t>
            </a:r>
            <a:r>
              <a:rPr lang="zh-CN" altLang="en-US" sz="200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属性设置为</a:t>
            </a:r>
            <a:r>
              <a:rPr lang="en-US" altLang="zh-CN" sz="200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true</a:t>
            </a:r>
            <a:r>
              <a:rPr lang="zh-CN" altLang="en-US" sz="200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，当</a:t>
            </a:r>
            <a:r>
              <a:rPr lang="en-US" altLang="zh-CN" sz="200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Panel</a:t>
            </a:r>
            <a:r>
              <a:rPr lang="zh-CN" altLang="en-US" sz="200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控件的内容大于它的可见区域时就会自动显示滚动条。</a:t>
            </a:r>
          </a:p>
        </p:txBody>
      </p:sp>
      <p:sp>
        <p:nvSpPr>
          <p:cNvPr id="37894" name="Rectangle 10"/>
          <p:cNvSpPr>
            <a:spLocks noChangeArrowheads="1"/>
          </p:cNvSpPr>
          <p:nvPr/>
        </p:nvSpPr>
        <p:spPr bwMode="auto">
          <a:xfrm>
            <a:off x="468313" y="1844675"/>
            <a:ext cx="7848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zh-CN" sz="2400" b="1"/>
              <a:t>面板Panel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  <p:bldP spid="37892" grpId="0"/>
      <p:bldP spid="37893" grpId="0" build="p"/>
      <p:bldP spid="3789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7.4 </a:t>
            </a:r>
            <a:r>
              <a:rPr lang="zh-CN" altLang="en-US" smtClean="0"/>
              <a:t>常用控件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dirty="0" smtClean="0">
                <a:ea typeface="宋体" pitchFamily="2" charset="-122"/>
              </a:rPr>
              <a:t>7.4.13 </a:t>
            </a:r>
            <a:r>
              <a:rPr lang="en-US" altLang="en-US" b="1" dirty="0">
                <a:ea typeface="宋体" pitchFamily="2" charset="-122"/>
              </a:rPr>
              <a:t>Panel</a:t>
            </a:r>
            <a:r>
              <a:rPr lang="zh-CN" altLang="en-US" b="1" dirty="0">
                <a:ea typeface="宋体" pitchFamily="2" charset="-122"/>
              </a:rPr>
              <a:t>和</a:t>
            </a:r>
            <a:r>
              <a:rPr lang="en-US" altLang="zh-CN" b="1" dirty="0" err="1">
                <a:ea typeface="宋体" pitchFamily="2" charset="-122"/>
              </a:rPr>
              <a:t>SplitContainer</a:t>
            </a:r>
            <a:r>
              <a:rPr lang="zh-CN" altLang="en-US" b="1" dirty="0">
                <a:ea typeface="宋体" pitchFamily="2" charset="-122"/>
              </a:rPr>
              <a:t>控件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044575" y="2492375"/>
            <a:ext cx="741521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SplitContainer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是由一个可移动的拆分条分隔的两个面板。当鼠标指针悬停在拆分条上时，指针将相应地改变形状以显示拆分条是可移动的。使用</a:t>
            </a:r>
            <a:r>
              <a:rPr lang="en-US" altLang="zh-CN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SplitContainer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控件，可以创建复合的用户界面。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zh-CN" altLang="en-US" sz="2000" b="1" dirty="0" smtClean="0">
                <a:solidFill>
                  <a:srgbClr val="C00000"/>
                </a:solidFill>
              </a:rPr>
              <a:t>常用属性：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468313" y="1844675"/>
            <a:ext cx="7848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b="1" dirty="0"/>
              <a:t>拆分器</a:t>
            </a:r>
            <a:r>
              <a:rPr lang="en-US" altLang="zh-CN" sz="2400" b="1" dirty="0" err="1"/>
              <a:t>SplitContainer</a:t>
            </a:r>
            <a:endParaRPr lang="en-US" altLang="zh-CN" sz="2400" b="1" dirty="0"/>
          </a:p>
        </p:txBody>
      </p:sp>
      <p:pic>
        <p:nvPicPr>
          <p:cNvPr id="3891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860800"/>
            <a:ext cx="56959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/>
      <p:bldP spid="389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103188"/>
            <a:ext cx="6972300" cy="533400"/>
          </a:xfrm>
        </p:spPr>
        <p:txBody>
          <a:bodyPr/>
          <a:lstStyle/>
          <a:p>
            <a:pPr eaLnBrk="1" hangingPunct="1"/>
            <a:r>
              <a:rPr lang="en-US" altLang="zh-CN" smtClean="0"/>
              <a:t>7.2 Windows</a:t>
            </a:r>
            <a:r>
              <a:rPr lang="zh-CN" altLang="en-US" smtClean="0"/>
              <a:t>应用程序的组织结构 </a:t>
            </a:r>
          </a:p>
        </p:txBody>
      </p:sp>
      <p:pic>
        <p:nvPicPr>
          <p:cNvPr id="5123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963" y="1989138"/>
            <a:ext cx="23622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77" name="Line 29"/>
          <p:cNvSpPr>
            <a:spLocks noChangeShapeType="1"/>
          </p:cNvSpPr>
          <p:nvPr/>
        </p:nvSpPr>
        <p:spPr bwMode="auto">
          <a:xfrm flipV="1">
            <a:off x="3779838" y="1844675"/>
            <a:ext cx="0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8" name="Text Box 30"/>
          <p:cNvSpPr txBox="1">
            <a:spLocks noChangeArrowheads="1"/>
          </p:cNvSpPr>
          <p:nvPr/>
        </p:nvSpPr>
        <p:spPr bwMode="auto">
          <a:xfrm>
            <a:off x="323850" y="1249363"/>
            <a:ext cx="8388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“Properties”</a:t>
            </a:r>
            <a:r>
              <a:rPr lang="zh-CN" altLang="en-US" sz="1800"/>
              <a:t>包含程序集信息文件</a:t>
            </a:r>
            <a:r>
              <a:rPr lang="en-US" altLang="zh-CN" sz="1800"/>
              <a:t>AssemblyInfo.cs</a:t>
            </a:r>
            <a:r>
              <a:rPr lang="zh-CN" altLang="en-US" sz="1800"/>
              <a:t>、项目资源文件</a:t>
            </a:r>
            <a:r>
              <a:rPr lang="en-US" altLang="zh-CN" sz="1800"/>
              <a:t>Resources.resx</a:t>
            </a:r>
            <a:r>
              <a:rPr lang="zh-CN" altLang="en-US" sz="1800"/>
              <a:t>和项目设置文件</a:t>
            </a:r>
            <a:r>
              <a:rPr lang="en-US" altLang="zh-CN" sz="1800"/>
              <a:t>Settings.settings </a:t>
            </a:r>
          </a:p>
        </p:txBody>
      </p:sp>
      <p:sp>
        <p:nvSpPr>
          <p:cNvPr id="104479" name="Line 31"/>
          <p:cNvSpPr>
            <a:spLocks noChangeShapeType="1"/>
          </p:cNvSpPr>
          <p:nvPr/>
        </p:nvSpPr>
        <p:spPr bwMode="auto">
          <a:xfrm flipV="1">
            <a:off x="4640263" y="2432050"/>
            <a:ext cx="1079500" cy="503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0" name="Text Box 32"/>
          <p:cNvSpPr txBox="1">
            <a:spLocks noChangeArrowheads="1"/>
          </p:cNvSpPr>
          <p:nvPr/>
        </p:nvSpPr>
        <p:spPr bwMode="auto">
          <a:xfrm>
            <a:off x="5651500" y="1854200"/>
            <a:ext cx="33115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AssemblyInfo.cs</a:t>
            </a:r>
            <a:r>
              <a:rPr lang="zh-CN" altLang="en-US" sz="1600"/>
              <a:t>用来设置有关程序集的信息，如：程序集的名称、所属公司、功能描述、配置信息、版权信息、版本号等 </a:t>
            </a:r>
          </a:p>
        </p:txBody>
      </p:sp>
      <p:sp>
        <p:nvSpPr>
          <p:cNvPr id="104481" name="Line 33"/>
          <p:cNvSpPr>
            <a:spLocks noChangeShapeType="1"/>
          </p:cNvSpPr>
          <p:nvPr/>
        </p:nvSpPr>
        <p:spPr bwMode="auto">
          <a:xfrm flipH="1" flipV="1">
            <a:off x="4597400" y="3163888"/>
            <a:ext cx="1133475" cy="90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2" name="Text Box 34"/>
          <p:cNvSpPr txBox="1">
            <a:spLocks noChangeArrowheads="1"/>
          </p:cNvSpPr>
          <p:nvPr/>
        </p:nvSpPr>
        <p:spPr bwMode="auto">
          <a:xfrm>
            <a:off x="5651500" y="2922588"/>
            <a:ext cx="25923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Resources.resx</a:t>
            </a:r>
            <a:r>
              <a:rPr lang="zh-CN" altLang="en-US" sz="1600"/>
              <a:t>包含本项目共用的图像、图标、音频等资源 </a:t>
            </a:r>
          </a:p>
        </p:txBody>
      </p:sp>
      <p:sp>
        <p:nvSpPr>
          <p:cNvPr id="104483" name="Line 35"/>
          <p:cNvSpPr>
            <a:spLocks noChangeShapeType="1"/>
          </p:cNvSpPr>
          <p:nvPr/>
        </p:nvSpPr>
        <p:spPr bwMode="auto">
          <a:xfrm>
            <a:off x="4629150" y="3357563"/>
            <a:ext cx="1079500" cy="512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4" name="Text Box 36"/>
          <p:cNvSpPr txBox="1">
            <a:spLocks noChangeArrowheads="1"/>
          </p:cNvSpPr>
          <p:nvPr/>
        </p:nvSpPr>
        <p:spPr bwMode="auto">
          <a:xfrm>
            <a:off x="5651500" y="3740150"/>
            <a:ext cx="331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Settings.settings</a:t>
            </a:r>
            <a:r>
              <a:rPr lang="zh-CN" altLang="en-US" sz="1600"/>
              <a:t>用来设置配置信息 </a:t>
            </a:r>
          </a:p>
        </p:txBody>
      </p:sp>
      <p:sp>
        <p:nvSpPr>
          <p:cNvPr id="104485" name="Line 37"/>
          <p:cNvSpPr>
            <a:spLocks noChangeShapeType="1"/>
          </p:cNvSpPr>
          <p:nvPr/>
        </p:nvSpPr>
        <p:spPr bwMode="auto">
          <a:xfrm flipH="1" flipV="1">
            <a:off x="2586038" y="4138613"/>
            <a:ext cx="720725" cy="719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6" name="Text Box 38"/>
          <p:cNvSpPr txBox="1">
            <a:spLocks noChangeArrowheads="1"/>
          </p:cNvSpPr>
          <p:nvPr/>
        </p:nvSpPr>
        <p:spPr bwMode="auto">
          <a:xfrm>
            <a:off x="323850" y="3429000"/>
            <a:ext cx="251936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Form1.cs</a:t>
            </a:r>
            <a:r>
              <a:rPr lang="zh-CN" altLang="en-US" sz="1600"/>
              <a:t>是窗体</a:t>
            </a:r>
            <a:r>
              <a:rPr lang="en-US" altLang="zh-CN" sz="1600"/>
              <a:t>Form1</a:t>
            </a:r>
            <a:r>
              <a:rPr lang="zh-CN" altLang="en-US" sz="1600"/>
              <a:t>的程序文件，包含</a:t>
            </a:r>
            <a:r>
              <a:rPr lang="en-US" altLang="zh-CN" sz="1600"/>
              <a:t>Form1.Designer.cs</a:t>
            </a:r>
            <a:r>
              <a:rPr lang="zh-CN" altLang="en-US" sz="1600"/>
              <a:t>和</a:t>
            </a:r>
            <a:r>
              <a:rPr lang="en-US" altLang="zh-CN" sz="1600"/>
              <a:t>Form1.resx </a:t>
            </a:r>
          </a:p>
        </p:txBody>
      </p:sp>
      <p:sp>
        <p:nvSpPr>
          <p:cNvPr id="104487" name="Line 39"/>
          <p:cNvSpPr>
            <a:spLocks noChangeShapeType="1"/>
          </p:cNvSpPr>
          <p:nvPr/>
        </p:nvSpPr>
        <p:spPr bwMode="auto">
          <a:xfrm flipV="1">
            <a:off x="4749800" y="4960938"/>
            <a:ext cx="90170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8" name="Text Box 40"/>
          <p:cNvSpPr txBox="1">
            <a:spLocks noChangeArrowheads="1"/>
          </p:cNvSpPr>
          <p:nvPr/>
        </p:nvSpPr>
        <p:spPr bwMode="auto">
          <a:xfrm>
            <a:off x="5651500" y="4548188"/>
            <a:ext cx="32400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/>
              <a:t>设计器所产生的代码都在</a:t>
            </a:r>
            <a:r>
              <a:rPr lang="en-US" altLang="zh-CN" sz="1600"/>
              <a:t>Form1.Designer.cs</a:t>
            </a:r>
            <a:r>
              <a:rPr lang="zh-CN" altLang="en-US" sz="1600"/>
              <a:t>文件中，一般不需要编辑 </a:t>
            </a:r>
          </a:p>
        </p:txBody>
      </p:sp>
      <p:sp>
        <p:nvSpPr>
          <p:cNvPr id="104489" name="Line 41"/>
          <p:cNvSpPr>
            <a:spLocks noChangeShapeType="1"/>
          </p:cNvSpPr>
          <p:nvPr/>
        </p:nvSpPr>
        <p:spPr bwMode="auto">
          <a:xfrm flipH="1">
            <a:off x="2700338" y="5229225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90" name="Text Box 42"/>
          <p:cNvSpPr txBox="1">
            <a:spLocks noChangeArrowheads="1"/>
          </p:cNvSpPr>
          <p:nvPr/>
        </p:nvSpPr>
        <p:spPr bwMode="auto">
          <a:xfrm>
            <a:off x="323850" y="4795838"/>
            <a:ext cx="25193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Form1.resx</a:t>
            </a:r>
            <a:r>
              <a:rPr lang="zh-CN" altLang="en-US" sz="1600"/>
              <a:t>是窗体编辑器生成的资源文件，包含窗体中用到的本地资源 </a:t>
            </a:r>
          </a:p>
        </p:txBody>
      </p:sp>
      <p:sp>
        <p:nvSpPr>
          <p:cNvPr id="104491" name="Line 43"/>
          <p:cNvSpPr>
            <a:spLocks noChangeShapeType="1"/>
          </p:cNvSpPr>
          <p:nvPr/>
        </p:nvSpPr>
        <p:spPr bwMode="auto">
          <a:xfrm>
            <a:off x="3851275" y="551656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92" name="Text Box 44"/>
          <p:cNvSpPr txBox="1">
            <a:spLocks noChangeArrowheads="1"/>
          </p:cNvSpPr>
          <p:nvPr/>
        </p:nvSpPr>
        <p:spPr bwMode="auto">
          <a:xfrm>
            <a:off x="323850" y="5853113"/>
            <a:ext cx="88201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“Program.cs”</a:t>
            </a:r>
            <a:r>
              <a:rPr lang="zh-CN" altLang="en-US" sz="1600"/>
              <a:t>是项目启动执行程序，包含</a:t>
            </a:r>
            <a:r>
              <a:rPr lang="en-US" altLang="zh-CN" sz="1600"/>
              <a:t>Main</a:t>
            </a:r>
            <a:r>
              <a:rPr lang="zh-CN" altLang="en-US" sz="1600"/>
              <a:t>方法。</a:t>
            </a:r>
            <a:r>
              <a:rPr lang="en-US" altLang="zh-CN" sz="1600"/>
              <a:t>Windows</a:t>
            </a:r>
            <a:r>
              <a:rPr lang="zh-CN" altLang="en-US" sz="1600"/>
              <a:t>应用程序和控制台应用程序一样，必须从</a:t>
            </a:r>
            <a:r>
              <a:rPr lang="en-US" altLang="zh-CN" sz="1600"/>
              <a:t>Main</a:t>
            </a:r>
            <a:r>
              <a:rPr lang="zh-CN" altLang="en-US" sz="1600"/>
              <a:t>方法开始执行。在创建</a:t>
            </a:r>
            <a:r>
              <a:rPr lang="en-US" altLang="zh-CN" sz="1600"/>
              <a:t>Windows</a:t>
            </a:r>
            <a:r>
              <a:rPr lang="zh-CN" altLang="en-US" sz="1600"/>
              <a:t>应用程序时，</a:t>
            </a:r>
            <a:r>
              <a:rPr lang="en-US" altLang="zh-CN" sz="1600"/>
              <a:t>VS 2010</a:t>
            </a:r>
            <a:r>
              <a:rPr lang="zh-CN" altLang="en-US" sz="1600"/>
              <a:t>会自动生成</a:t>
            </a:r>
            <a:r>
              <a:rPr lang="en-US" altLang="zh-CN" sz="1600"/>
              <a:t>Programm.cs</a:t>
            </a:r>
            <a:r>
              <a:rPr lang="zh-CN" altLang="en-US" sz="1600"/>
              <a:t>文件，并在该文件中自动生成</a:t>
            </a:r>
            <a:r>
              <a:rPr lang="en-US" altLang="zh-CN" sz="1600"/>
              <a:t>Main</a:t>
            </a:r>
            <a:r>
              <a:rPr lang="zh-CN" altLang="en-US" sz="1600"/>
              <a:t>方法，也会根据程序设计员的操作自动更新</a:t>
            </a:r>
            <a:r>
              <a:rPr lang="en-US" altLang="zh-CN" sz="1600"/>
              <a:t>Main</a:t>
            </a:r>
            <a:r>
              <a:rPr lang="zh-CN" altLang="en-US" sz="1600"/>
              <a:t>方法中的语句。 </a:t>
            </a:r>
          </a:p>
        </p:txBody>
      </p:sp>
      <p:sp>
        <p:nvSpPr>
          <p:cNvPr id="22" name="Line 37"/>
          <p:cNvSpPr>
            <a:spLocks noChangeShapeType="1"/>
          </p:cNvSpPr>
          <p:nvPr/>
        </p:nvSpPr>
        <p:spPr bwMode="auto">
          <a:xfrm flipH="1" flipV="1">
            <a:off x="2373313" y="2911475"/>
            <a:ext cx="720725" cy="577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323850" y="2492375"/>
            <a:ext cx="251936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“</a:t>
            </a:r>
            <a:r>
              <a:rPr lang="zh-CN" altLang="en-US" sz="1600"/>
              <a:t>引用</a:t>
            </a:r>
            <a:r>
              <a:rPr lang="en-US" altLang="zh-CN" sz="1600"/>
              <a:t>”</a:t>
            </a:r>
            <a:r>
              <a:rPr lang="zh-CN" altLang="en-US" sz="1600"/>
              <a:t>包含该项目引用的类库的命名空间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10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10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1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1000"/>
                                        <p:tgtEl>
                                          <p:spTgt spid="10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1000"/>
                                        <p:tgtEl>
                                          <p:spTgt spid="10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0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1000"/>
                                        <p:tgtEl>
                                          <p:spTgt spid="1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3" dur="1000"/>
                                        <p:tgtEl>
                                          <p:spTgt spid="1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77" grpId="0" animBg="1"/>
      <p:bldP spid="104478" grpId="0"/>
      <p:bldP spid="104479" grpId="0" animBg="1"/>
      <p:bldP spid="104480" grpId="0"/>
      <p:bldP spid="104481" grpId="0" animBg="1"/>
      <p:bldP spid="104482" grpId="0"/>
      <p:bldP spid="104483" grpId="0" animBg="1"/>
      <p:bldP spid="104484" grpId="0"/>
      <p:bldP spid="104485" grpId="0" animBg="1"/>
      <p:bldP spid="104486" grpId="0"/>
      <p:bldP spid="104487" grpId="0" animBg="1"/>
      <p:bldP spid="104488" grpId="0"/>
      <p:bldP spid="104489" grpId="0" animBg="1"/>
      <p:bldP spid="104490" grpId="0"/>
      <p:bldP spid="104491" grpId="0" animBg="1"/>
      <p:bldP spid="104492" grpId="0"/>
      <p:bldP spid="22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7.3 Windows</a:t>
            </a:r>
            <a:r>
              <a:rPr lang="zh-CN" altLang="en-US" smtClean="0"/>
              <a:t>窗体与控件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smtClean="0">
                <a:ea typeface="宋体" pitchFamily="2" charset="-122"/>
              </a:rPr>
              <a:t>7.3.1 窗体</a:t>
            </a:r>
            <a:endParaRPr lang="zh-CN" altLang="en-US" b="1" smtClean="0">
              <a:ea typeface="宋体" pitchFamily="2" charset="-122"/>
            </a:endParaRP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1144588" y="1773238"/>
            <a:ext cx="77057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窗体是一个窗口或对话框，是存放各种控件的容器。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C#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中以类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Form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（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</a:rPr>
              <a:t>System.Windows.Forms.Form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）来封装窗体，一般来说，用户设计的窗体都是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Form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类的派生类。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44588" y="2276475"/>
            <a:ext cx="77057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选择“项目”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|“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添加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Windows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窗体”，或在解决方案资源管理器窗口中右击项目名称，从快捷菜单中选择“添加”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|“Windows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窗体”，打开“添加新项”对话框 。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68313" y="1844675"/>
            <a:ext cx="3959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 b="1">
                <a:solidFill>
                  <a:srgbClr val="C00000"/>
                </a:solidFill>
              </a:rPr>
              <a:t>1. 新建窗体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  <p:bldP spid="105476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7.3 Windows</a:t>
            </a:r>
            <a:r>
              <a:rPr lang="zh-CN" altLang="en-US" smtClean="0"/>
              <a:t>窗体与控件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smtClean="0">
                <a:ea typeface="宋体" pitchFamily="2" charset="-122"/>
              </a:rPr>
              <a:t>7.3.1 窗体</a:t>
            </a:r>
            <a:endParaRPr lang="zh-CN" altLang="en-US" b="1" smtClean="0">
              <a:ea typeface="宋体" pitchFamily="2" charset="-122"/>
            </a:endParaRPr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1116013" y="2780928"/>
            <a:ext cx="7777162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在应用程序中添加了多个窗体后，默认情况下，应用程序中的第一个窗体被自动指定为启动窗体。在应用程序开始运行时，此窗体就会显示出来。如果想在应用程序启动时，显示其他窗体，那么就要设置启动窗体</a:t>
            </a:r>
            <a:r>
              <a:rPr lang="zh-CN" altLang="en-US" sz="2000" dirty="0" smtClean="0">
                <a:solidFill>
                  <a:schemeClr val="accent4">
                    <a:lumMod val="50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2000" dirty="0" smtClean="0">
                <a:solidFill>
                  <a:schemeClr val="accent4">
                    <a:lumMod val="50000"/>
                  </a:schemeClr>
                </a:solidFill>
              </a:rPr>
              <a:t>在“解决方案资源管理器”窗口中，双击</a:t>
            </a:r>
            <a:r>
              <a:rPr lang="en-US" altLang="zh-CN" sz="2000" dirty="0" err="1" smtClean="0">
                <a:solidFill>
                  <a:schemeClr val="accent4">
                    <a:lumMod val="50000"/>
                  </a:schemeClr>
                </a:solidFill>
              </a:rPr>
              <a:t>Program.cs</a:t>
            </a:r>
            <a:r>
              <a:rPr lang="zh-CN" altLang="en-US" sz="2000" dirty="0" smtClean="0">
                <a:solidFill>
                  <a:schemeClr val="accent4">
                    <a:lumMod val="50000"/>
                  </a:schemeClr>
                </a:solidFill>
              </a:rPr>
              <a:t>文件。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173" name="Rectangle 10"/>
          <p:cNvSpPr>
            <a:spLocks noChangeArrowheads="1"/>
          </p:cNvSpPr>
          <p:nvPr/>
        </p:nvSpPr>
        <p:spPr bwMode="auto">
          <a:xfrm>
            <a:off x="468313" y="1844675"/>
            <a:ext cx="3959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 b="1">
                <a:solidFill>
                  <a:srgbClr val="C00000"/>
                </a:solidFill>
              </a:rPr>
              <a:t>1. 新建窗体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468313" y="2349500"/>
            <a:ext cx="3959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 b="1">
                <a:solidFill>
                  <a:srgbClr val="C00000"/>
                </a:solidFill>
              </a:rPr>
              <a:t>2. 设置启动窗体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8888" y="4509376"/>
            <a:ext cx="6408737" cy="230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/>
              <a:t>static class Program</a:t>
            </a:r>
            <a:endParaRPr lang="zh-CN" altLang="zh-CN" sz="1600" dirty="0"/>
          </a:p>
          <a:p>
            <a:pPr>
              <a:defRPr/>
            </a:pPr>
            <a:r>
              <a:rPr lang="en-US" altLang="zh-CN" sz="1600" dirty="0"/>
              <a:t>{</a:t>
            </a:r>
            <a:endParaRPr lang="zh-CN" altLang="zh-CN" sz="1600" dirty="0"/>
          </a:p>
          <a:p>
            <a:pPr>
              <a:defRPr/>
            </a:pPr>
            <a:r>
              <a:rPr lang="en-US" altLang="zh-CN" sz="1600" dirty="0"/>
              <a:t>    static void Main()</a:t>
            </a:r>
            <a:endParaRPr lang="zh-CN" altLang="zh-CN" sz="1600" dirty="0"/>
          </a:p>
          <a:p>
            <a:pPr>
              <a:defRPr/>
            </a:pPr>
            <a:r>
              <a:rPr lang="en-US" altLang="zh-CN" sz="1600" dirty="0"/>
              <a:t>    {</a:t>
            </a:r>
            <a:endParaRPr lang="zh-CN" altLang="zh-CN" sz="1600" dirty="0"/>
          </a:p>
          <a:p>
            <a:pPr>
              <a:lnSpc>
                <a:spcPct val="110000"/>
              </a:lnSpc>
              <a:defRPr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Application.EnableVisualStyles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>
              <a:lnSpc>
                <a:spcPct val="110000"/>
              </a:lnSpc>
              <a:defRPr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Application.SetCompatibleTextRenderingDefault</a:t>
            </a:r>
            <a:r>
              <a:rPr lang="en-US" altLang="zh-CN" sz="1600" dirty="0"/>
              <a:t>(false);</a:t>
            </a:r>
            <a:endParaRPr lang="zh-CN" altLang="zh-CN" sz="1600" dirty="0"/>
          </a:p>
          <a:p>
            <a:pPr>
              <a:lnSpc>
                <a:spcPct val="110000"/>
              </a:lnSpc>
              <a:defRPr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Application.Run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C00000"/>
                </a:solidFill>
              </a:rPr>
              <a:t>new Form1()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>
              <a:lnSpc>
                <a:spcPct val="90000"/>
              </a:lnSpc>
              <a:defRPr/>
            </a:pPr>
            <a:r>
              <a:rPr lang="en-US" altLang="zh-CN" sz="1600" dirty="0"/>
              <a:t>    }</a:t>
            </a:r>
            <a:endParaRPr lang="zh-CN" altLang="zh-CN" sz="1600" dirty="0"/>
          </a:p>
          <a:p>
            <a:pPr>
              <a:lnSpc>
                <a:spcPct val="90000"/>
              </a:lnSpc>
              <a:defRPr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1" grpId="0" build="p"/>
      <p:bldP spid="105483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7.3 Windows</a:t>
            </a:r>
            <a:r>
              <a:rPr lang="zh-CN" altLang="en-US" smtClean="0"/>
              <a:t>窗体与控件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smtClean="0">
                <a:ea typeface="宋体" pitchFamily="2" charset="-122"/>
              </a:rPr>
              <a:t>7.3.1 窗体</a:t>
            </a:r>
            <a:endParaRPr lang="zh-CN" altLang="en-US" b="1" smtClean="0">
              <a:ea typeface="宋体" pitchFamily="2" charset="-122"/>
            </a:endParaRPr>
          </a:p>
        </p:txBody>
      </p:sp>
      <p:sp>
        <p:nvSpPr>
          <p:cNvPr id="8196" name="Rectangle 10"/>
          <p:cNvSpPr>
            <a:spLocks noChangeArrowheads="1"/>
          </p:cNvSpPr>
          <p:nvPr/>
        </p:nvSpPr>
        <p:spPr bwMode="auto">
          <a:xfrm>
            <a:off x="468313" y="1844675"/>
            <a:ext cx="3959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 b="1">
                <a:solidFill>
                  <a:srgbClr val="C00000"/>
                </a:solidFill>
              </a:rPr>
              <a:t>1. 新建窗体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8197" name="Rectangle 11"/>
          <p:cNvSpPr>
            <a:spLocks noChangeArrowheads="1"/>
          </p:cNvSpPr>
          <p:nvPr/>
        </p:nvSpPr>
        <p:spPr bwMode="auto">
          <a:xfrm>
            <a:off x="468313" y="2349500"/>
            <a:ext cx="3959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 b="1">
                <a:solidFill>
                  <a:srgbClr val="C00000"/>
                </a:solidFill>
              </a:rPr>
              <a:t>2. 设置启动窗体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68313" y="2901950"/>
            <a:ext cx="3959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zh-CN" sz="2400" b="1">
                <a:solidFill>
                  <a:srgbClr val="C00000"/>
                </a:solidFill>
              </a:rPr>
              <a:t>3</a:t>
            </a:r>
            <a:r>
              <a:rPr lang="en-US" altLang="en-US" sz="2400" b="1">
                <a:solidFill>
                  <a:srgbClr val="C00000"/>
                </a:solidFill>
              </a:rPr>
              <a:t>. 窗体</a:t>
            </a:r>
            <a:r>
              <a:rPr lang="zh-CN" altLang="en-US" sz="2400" b="1">
                <a:solidFill>
                  <a:srgbClr val="C00000"/>
                </a:solidFill>
              </a:rPr>
              <a:t>的属性</a:t>
            </a:r>
          </a:p>
        </p:txBody>
      </p:sp>
      <p:pic>
        <p:nvPicPr>
          <p:cNvPr id="81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1196975"/>
            <a:ext cx="5748337" cy="553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3478213"/>
            <a:ext cx="23042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000" dirty="0">
                <a:solidFill>
                  <a:schemeClr val="tx2"/>
                </a:solidFill>
              </a:rPr>
              <a:t>大多数属性的值既可以在设计时通过属性窗口来设置，也可以在运行时用代码设置；少数属性只能在属性窗口中设置或者只能利用代码设置</a:t>
            </a:r>
            <a:r>
              <a:rPr lang="zh-CN" altLang="zh-CN" sz="2000" dirty="0" smtClean="0">
                <a:solidFill>
                  <a:schemeClr val="tx2"/>
                </a:solidFill>
              </a:rPr>
              <a:t>。</a:t>
            </a:r>
            <a:endParaRPr lang="zh-CN" altLang="zh-CN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7.3 Windows</a:t>
            </a:r>
            <a:r>
              <a:rPr lang="zh-CN" altLang="en-US" smtClean="0"/>
              <a:t>窗体与控件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smtClean="0">
                <a:ea typeface="宋体" pitchFamily="2" charset="-122"/>
              </a:rPr>
              <a:t>7.3.1 窗体</a:t>
            </a:r>
            <a:endParaRPr lang="zh-CN" altLang="en-US" b="1" smtClean="0">
              <a:ea typeface="宋体" pitchFamily="2" charset="-122"/>
            </a:endParaRPr>
          </a:p>
        </p:txBody>
      </p:sp>
      <p:sp>
        <p:nvSpPr>
          <p:cNvPr id="9220" name="Rectangle 10"/>
          <p:cNvSpPr>
            <a:spLocks noChangeArrowheads="1"/>
          </p:cNvSpPr>
          <p:nvPr/>
        </p:nvSpPr>
        <p:spPr bwMode="auto">
          <a:xfrm>
            <a:off x="468313" y="1844675"/>
            <a:ext cx="3959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 b="1">
                <a:solidFill>
                  <a:srgbClr val="C00000"/>
                </a:solidFill>
              </a:rPr>
              <a:t>1. 新建窗体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468313" y="2349500"/>
            <a:ext cx="3959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 b="1">
                <a:solidFill>
                  <a:srgbClr val="C00000"/>
                </a:solidFill>
              </a:rPr>
              <a:t>2. 设置启动窗体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9222" name="Rectangle 11"/>
          <p:cNvSpPr>
            <a:spLocks noChangeArrowheads="1"/>
          </p:cNvSpPr>
          <p:nvPr/>
        </p:nvSpPr>
        <p:spPr bwMode="auto">
          <a:xfrm>
            <a:off x="468313" y="2901950"/>
            <a:ext cx="3959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zh-CN" sz="2400" b="1">
                <a:solidFill>
                  <a:srgbClr val="C00000"/>
                </a:solidFill>
              </a:rPr>
              <a:t>3</a:t>
            </a:r>
            <a:r>
              <a:rPr lang="en-US" altLang="en-US" sz="2400" b="1">
                <a:solidFill>
                  <a:srgbClr val="C00000"/>
                </a:solidFill>
              </a:rPr>
              <a:t>. 窗体</a:t>
            </a:r>
            <a:r>
              <a:rPr lang="zh-CN" altLang="en-US" sz="2400" b="1">
                <a:solidFill>
                  <a:srgbClr val="C00000"/>
                </a:solidFill>
              </a:rPr>
              <a:t>的属性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68313" y="3429000"/>
            <a:ext cx="3959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zh-CN" sz="2400" b="1">
                <a:solidFill>
                  <a:srgbClr val="C00000"/>
                </a:solidFill>
              </a:rPr>
              <a:t>4</a:t>
            </a:r>
            <a:r>
              <a:rPr lang="en-US" altLang="en-US" sz="2400" b="1">
                <a:solidFill>
                  <a:srgbClr val="C00000"/>
                </a:solidFill>
              </a:rPr>
              <a:t>. 窗体的</a:t>
            </a:r>
            <a:r>
              <a:rPr lang="zh-CN" altLang="en-US" sz="2400" b="1">
                <a:solidFill>
                  <a:srgbClr val="C00000"/>
                </a:solidFill>
              </a:rPr>
              <a:t>方法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114425" y="4005064"/>
            <a:ext cx="19446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25000"/>
              </a:spcAft>
              <a:buFontTx/>
              <a:buNone/>
            </a:pPr>
            <a:r>
              <a:rPr lang="en-US" altLang="zh-CN" sz="2000"/>
              <a:t>⑴ </a:t>
            </a:r>
            <a:r>
              <a:rPr lang="zh-CN" altLang="en-US" sz="2000"/>
              <a:t>显示窗体</a:t>
            </a:r>
            <a:r>
              <a:rPr lang="zh-CN" altLang="en-US" sz="1200">
                <a:solidFill>
                  <a:srgbClr val="CC6600"/>
                </a:solidFill>
              </a:rPr>
              <a:t>       </a:t>
            </a:r>
            <a:endParaRPr lang="en-US" altLang="zh-CN" sz="1200">
              <a:solidFill>
                <a:srgbClr val="CC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475" y="1301750"/>
            <a:ext cx="5545138" cy="27340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spcAft>
                <a:spcPts val="600"/>
              </a:spcAft>
              <a:defRPr/>
            </a:pPr>
            <a:r>
              <a:rPr lang="zh-CN" altLang="zh-CN" sz="2000" b="1" dirty="0"/>
              <a:t>模式窗体和非模式窗体的区别</a:t>
            </a:r>
            <a:r>
              <a:rPr lang="zh-CN" altLang="en-US" sz="2000" b="1" dirty="0"/>
              <a:t>：</a:t>
            </a:r>
            <a:endParaRPr lang="en-US" altLang="zh-CN" sz="20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just">
              <a:defRPr/>
            </a:pP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如果窗体显示为有模式，则在关闭该窗体之前，不执行</a:t>
            </a:r>
            <a:r>
              <a:rPr lang="en-US" altLang="zh-CN" sz="20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ShowDialog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方法后面的代码。但是，当窗体显示为无模式时，那么该窗体显示之后，会立刻执行</a:t>
            </a: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Show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方法后面的代码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just">
              <a:spcBef>
                <a:spcPts val="600"/>
              </a:spcBef>
              <a:defRPr/>
            </a:pPr>
            <a:r>
              <a:rPr lang="zh-CN" altLang="zh-CN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非</a:t>
            </a:r>
            <a:r>
              <a:rPr lang="zh-CN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模式窗体弹出后依然可以对主窗体进行操作，而模式窗体弹出后不可以对主窗体进行操作，只有在其关闭或隐藏后才能将焦点切换到主窗体</a:t>
            </a:r>
            <a:r>
              <a:rPr lang="zh-CN" altLang="zh-CN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。</a:t>
            </a:r>
            <a:endParaRPr lang="en-US" altLang="zh-CN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17588" y="5909270"/>
            <a:ext cx="794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 dirty="0">
                <a:solidFill>
                  <a:srgbClr val="D60093"/>
                </a:solidFill>
              </a:rPr>
              <a:t>【例</a:t>
            </a:r>
            <a:r>
              <a:rPr lang="en-US" altLang="zh-CN" sz="2000" b="1" dirty="0">
                <a:solidFill>
                  <a:srgbClr val="D60093"/>
                </a:solidFill>
              </a:rPr>
              <a:t>7-1</a:t>
            </a:r>
            <a:r>
              <a:rPr lang="zh-CN" altLang="zh-CN" sz="2000" b="1" dirty="0">
                <a:solidFill>
                  <a:srgbClr val="D60093"/>
                </a:solidFill>
              </a:rPr>
              <a:t>】</a:t>
            </a:r>
            <a:r>
              <a:rPr lang="zh-CN" altLang="zh-CN" sz="2000" dirty="0">
                <a:solidFill>
                  <a:srgbClr val="D60093"/>
                </a:solidFill>
              </a:rPr>
              <a:t>在</a:t>
            </a:r>
            <a:r>
              <a:rPr lang="en-US" altLang="zh-CN" sz="2000" dirty="0">
                <a:solidFill>
                  <a:srgbClr val="D60093"/>
                </a:solidFill>
              </a:rPr>
              <a:t> Form1</a:t>
            </a:r>
            <a:r>
              <a:rPr lang="zh-CN" altLang="zh-CN" sz="2000" dirty="0">
                <a:solidFill>
                  <a:srgbClr val="D60093"/>
                </a:solidFill>
              </a:rPr>
              <a:t>中添加一个</a:t>
            </a:r>
            <a:r>
              <a:rPr lang="zh-CN" altLang="en-US" sz="2000" dirty="0">
                <a:solidFill>
                  <a:srgbClr val="D60093"/>
                </a:solidFill>
              </a:rPr>
              <a:t>按钮</a:t>
            </a:r>
            <a:r>
              <a:rPr lang="zh-CN" altLang="zh-CN" sz="2000" dirty="0">
                <a:solidFill>
                  <a:srgbClr val="D60093"/>
                </a:solidFill>
              </a:rPr>
              <a:t>，单击该按钮显示</a:t>
            </a:r>
            <a:r>
              <a:rPr lang="en-US" altLang="zh-CN" sz="2000" dirty="0">
                <a:solidFill>
                  <a:srgbClr val="D60093"/>
                </a:solidFill>
              </a:rPr>
              <a:t>Form2</a:t>
            </a:r>
            <a:r>
              <a:rPr lang="zh-CN" altLang="zh-CN" sz="2000" dirty="0">
                <a:solidFill>
                  <a:srgbClr val="D60093"/>
                </a:solidFill>
              </a:rPr>
              <a:t>窗体。</a:t>
            </a:r>
            <a:endParaRPr lang="zh-CN" altLang="en-US" sz="2000" dirty="0">
              <a:solidFill>
                <a:srgbClr val="D60093"/>
              </a:solidFill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1403350" y="4408289"/>
            <a:ext cx="57610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CC6600"/>
                </a:solidFill>
              </a:rPr>
              <a:t>窗体名</a:t>
            </a:r>
            <a:r>
              <a:rPr lang="en-US" altLang="zh-CN" sz="2000">
                <a:solidFill>
                  <a:srgbClr val="CC6600"/>
                </a:solidFill>
              </a:rPr>
              <a:t>.Show([IWin32Window owner])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CC6600"/>
                </a:solidFill>
              </a:rPr>
              <a:t>窗体名</a:t>
            </a:r>
            <a:r>
              <a:rPr lang="en-US" altLang="zh-CN" sz="2000">
                <a:solidFill>
                  <a:srgbClr val="CC6600"/>
                </a:solidFill>
              </a:rPr>
              <a:t>.ShowDialog([IWin32Window owner])</a:t>
            </a:r>
            <a:endParaRPr lang="zh-CN" altLang="en-US" sz="2000"/>
          </a:p>
        </p:txBody>
      </p:sp>
      <p:sp>
        <p:nvSpPr>
          <p:cNvPr id="18" name="AutoShape 15"/>
          <p:cNvSpPr>
            <a:spLocks/>
          </p:cNvSpPr>
          <p:nvPr/>
        </p:nvSpPr>
        <p:spPr bwMode="auto">
          <a:xfrm>
            <a:off x="3195638" y="4108251"/>
            <a:ext cx="2024062" cy="371475"/>
          </a:xfrm>
          <a:prstGeom prst="accentBorderCallout1">
            <a:avLst>
              <a:gd name="adj1" fmla="val 34616"/>
              <a:gd name="adj2" fmla="val -5042"/>
              <a:gd name="adj3" fmla="val 100481"/>
              <a:gd name="adj4" fmla="val -2794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6000"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FF00"/>
                </a:solidFill>
              </a:rPr>
              <a:t>显示非模式窗体</a:t>
            </a:r>
          </a:p>
        </p:txBody>
      </p:sp>
      <p:sp>
        <p:nvSpPr>
          <p:cNvPr id="19" name="AutoShape 16"/>
          <p:cNvSpPr>
            <a:spLocks/>
          </p:cNvSpPr>
          <p:nvPr/>
        </p:nvSpPr>
        <p:spPr bwMode="auto">
          <a:xfrm>
            <a:off x="3017838" y="5240139"/>
            <a:ext cx="1914525" cy="369887"/>
          </a:xfrm>
          <a:prstGeom prst="accentBorderCallout1">
            <a:avLst>
              <a:gd name="adj1" fmla="val 31718"/>
              <a:gd name="adj2" fmla="val -5292"/>
              <a:gd name="adj3" fmla="val -8370"/>
              <a:gd name="adj4" fmla="val -15324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6000"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FF00"/>
                </a:solidFill>
              </a:rPr>
              <a:t>显示模式窗体</a:t>
            </a:r>
            <a:endParaRPr lang="zh-CN" altLang="en-US" sz="1800"/>
          </a:p>
        </p:txBody>
      </p:sp>
      <p:sp>
        <p:nvSpPr>
          <p:cNvPr id="20" name="线形标注 1(带边框和强调线) 19"/>
          <p:cNvSpPr/>
          <p:nvPr/>
        </p:nvSpPr>
        <p:spPr>
          <a:xfrm>
            <a:off x="5651500" y="5240139"/>
            <a:ext cx="3168650" cy="369887"/>
          </a:xfrm>
          <a:prstGeom prst="accentBorderCallout1">
            <a:avLst>
              <a:gd name="adj1" fmla="val 26352"/>
              <a:gd name="adj2" fmla="val -2957"/>
              <a:gd name="adj3" fmla="val -23072"/>
              <a:gd name="adj4" fmla="val -8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anchor="ctr"/>
          <a:lstStyle/>
          <a:p>
            <a:pPr algn="ctr">
              <a:defRPr/>
            </a:pPr>
            <a:r>
              <a:rPr lang="zh-CN" altLang="zh-CN" b="1" dirty="0"/>
              <a:t>用于指定窗体的父子关系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/>
      <p:bldP spid="5" grpId="0"/>
      <p:bldP spid="17" grpId="0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7.3 Windows</a:t>
            </a:r>
            <a:r>
              <a:rPr lang="zh-CN" altLang="en-US" smtClean="0"/>
              <a:t>窗体与控件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b="1" smtClean="0">
                <a:ea typeface="宋体" pitchFamily="2" charset="-122"/>
              </a:rPr>
              <a:t>7.3.1 窗体</a:t>
            </a:r>
            <a:endParaRPr lang="zh-CN" altLang="en-US" b="1" smtClean="0">
              <a:ea typeface="宋体" pitchFamily="2" charset="-122"/>
            </a:endParaRPr>
          </a:p>
        </p:txBody>
      </p:sp>
      <p:sp>
        <p:nvSpPr>
          <p:cNvPr id="9220" name="Rectangle 10"/>
          <p:cNvSpPr>
            <a:spLocks noChangeArrowheads="1"/>
          </p:cNvSpPr>
          <p:nvPr/>
        </p:nvSpPr>
        <p:spPr bwMode="auto">
          <a:xfrm>
            <a:off x="468313" y="1844675"/>
            <a:ext cx="3959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 b="1">
                <a:solidFill>
                  <a:srgbClr val="C00000"/>
                </a:solidFill>
              </a:rPr>
              <a:t>1. 新建窗体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468313" y="2349500"/>
            <a:ext cx="3959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400" b="1">
                <a:solidFill>
                  <a:srgbClr val="C00000"/>
                </a:solidFill>
              </a:rPr>
              <a:t>2. 设置启动窗体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9222" name="Rectangle 11"/>
          <p:cNvSpPr>
            <a:spLocks noChangeArrowheads="1"/>
          </p:cNvSpPr>
          <p:nvPr/>
        </p:nvSpPr>
        <p:spPr bwMode="auto">
          <a:xfrm>
            <a:off x="468313" y="2901950"/>
            <a:ext cx="3959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zh-CN" sz="2400" b="1">
                <a:solidFill>
                  <a:srgbClr val="C00000"/>
                </a:solidFill>
              </a:rPr>
              <a:t>3</a:t>
            </a:r>
            <a:r>
              <a:rPr lang="en-US" altLang="en-US" sz="2400" b="1">
                <a:solidFill>
                  <a:srgbClr val="C00000"/>
                </a:solidFill>
              </a:rPr>
              <a:t>. 窗体</a:t>
            </a:r>
            <a:r>
              <a:rPr lang="zh-CN" altLang="en-US" sz="2400" b="1">
                <a:solidFill>
                  <a:srgbClr val="C00000"/>
                </a:solidFill>
              </a:rPr>
              <a:t>的属性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68313" y="3429000"/>
            <a:ext cx="3959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zh-CN" sz="2400" b="1">
                <a:solidFill>
                  <a:srgbClr val="C00000"/>
                </a:solidFill>
              </a:rPr>
              <a:t>4</a:t>
            </a:r>
            <a:r>
              <a:rPr lang="en-US" altLang="en-US" sz="2400" b="1">
                <a:solidFill>
                  <a:srgbClr val="C00000"/>
                </a:solidFill>
              </a:rPr>
              <a:t>. 窗体的</a:t>
            </a:r>
            <a:r>
              <a:rPr lang="zh-CN" altLang="en-US" sz="2400" b="1">
                <a:solidFill>
                  <a:srgbClr val="C00000"/>
                </a:solidFill>
              </a:rPr>
              <a:t>方法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114425" y="4005064"/>
            <a:ext cx="19446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25000"/>
              </a:spcAft>
              <a:buFontTx/>
              <a:buNone/>
            </a:pPr>
            <a:r>
              <a:rPr lang="en-US" altLang="zh-CN" sz="2000"/>
              <a:t>⑴ </a:t>
            </a:r>
            <a:r>
              <a:rPr lang="zh-CN" altLang="en-US" sz="2000"/>
              <a:t>显示窗体</a:t>
            </a:r>
            <a:r>
              <a:rPr lang="zh-CN" altLang="en-US" sz="1200">
                <a:solidFill>
                  <a:srgbClr val="CC6600"/>
                </a:solidFill>
              </a:rPr>
              <a:t>       </a:t>
            </a:r>
            <a:endParaRPr lang="en-US" altLang="zh-CN" sz="1200">
              <a:solidFill>
                <a:srgbClr val="CC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475" y="1301750"/>
            <a:ext cx="5545138" cy="27340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spcAft>
                <a:spcPts val="600"/>
              </a:spcAft>
              <a:defRPr/>
            </a:pPr>
            <a:r>
              <a:rPr lang="zh-CN" altLang="zh-CN" sz="2000" b="1" dirty="0"/>
              <a:t>模式窗体和非模式窗体的区别</a:t>
            </a:r>
            <a:r>
              <a:rPr lang="zh-CN" altLang="en-US" sz="2000" b="1" dirty="0"/>
              <a:t>：</a:t>
            </a:r>
            <a:endParaRPr lang="en-US" altLang="zh-CN" sz="20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just">
              <a:defRPr/>
            </a:pP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如果窗体显示为有模式，则在关闭该窗体之前，不执行</a:t>
            </a:r>
            <a:r>
              <a:rPr lang="en-US" altLang="zh-CN" sz="20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ShowDialog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方法后面的代码。但是，当窗体显示为无模式时，那么该窗体显示之后，会立刻执行</a:t>
            </a: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Show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方法后面的代码</a:t>
            </a:r>
            <a:r>
              <a:rPr lang="zh-CN" alt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just">
              <a:spcBef>
                <a:spcPts val="600"/>
              </a:spcBef>
              <a:defRPr/>
            </a:pPr>
            <a:r>
              <a:rPr lang="zh-CN" altLang="zh-CN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非</a:t>
            </a:r>
            <a:r>
              <a:rPr lang="zh-CN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模式窗体弹出后依然可以对主窗体进行操作，而模式窗体弹出后不可以对主窗体进行操作，只有在其关闭或隐藏后才能将焦点切换到主窗体</a:t>
            </a:r>
            <a:r>
              <a:rPr lang="zh-CN" altLang="zh-CN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。</a:t>
            </a:r>
            <a:endParaRPr lang="en-US" altLang="zh-CN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1403350" y="4408289"/>
            <a:ext cx="57610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CC6600"/>
                </a:solidFill>
              </a:rPr>
              <a:t>窗体名</a:t>
            </a:r>
            <a:r>
              <a:rPr lang="en-US" altLang="zh-CN" sz="2000">
                <a:solidFill>
                  <a:srgbClr val="CC6600"/>
                </a:solidFill>
              </a:rPr>
              <a:t>.Show([IWin32Window owner])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CC6600"/>
                </a:solidFill>
              </a:rPr>
              <a:t>窗体名</a:t>
            </a:r>
            <a:r>
              <a:rPr lang="en-US" altLang="zh-CN" sz="2000">
                <a:solidFill>
                  <a:srgbClr val="CC6600"/>
                </a:solidFill>
              </a:rPr>
              <a:t>.ShowDialog([IWin32Window owner])</a:t>
            </a:r>
            <a:endParaRPr lang="zh-CN" altLang="en-US" sz="2000"/>
          </a:p>
        </p:txBody>
      </p:sp>
      <p:sp>
        <p:nvSpPr>
          <p:cNvPr id="18" name="AutoShape 15"/>
          <p:cNvSpPr>
            <a:spLocks/>
          </p:cNvSpPr>
          <p:nvPr/>
        </p:nvSpPr>
        <p:spPr bwMode="auto">
          <a:xfrm>
            <a:off x="3195638" y="4108251"/>
            <a:ext cx="2024062" cy="371475"/>
          </a:xfrm>
          <a:prstGeom prst="accentBorderCallout1">
            <a:avLst>
              <a:gd name="adj1" fmla="val 34616"/>
              <a:gd name="adj2" fmla="val -5042"/>
              <a:gd name="adj3" fmla="val 100481"/>
              <a:gd name="adj4" fmla="val -2794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6000"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FF00"/>
                </a:solidFill>
              </a:rPr>
              <a:t>显示非模式窗体</a:t>
            </a:r>
          </a:p>
        </p:txBody>
      </p:sp>
      <p:sp>
        <p:nvSpPr>
          <p:cNvPr id="19" name="AutoShape 16"/>
          <p:cNvSpPr>
            <a:spLocks/>
          </p:cNvSpPr>
          <p:nvPr/>
        </p:nvSpPr>
        <p:spPr bwMode="auto">
          <a:xfrm>
            <a:off x="3017838" y="5240139"/>
            <a:ext cx="1914525" cy="369887"/>
          </a:xfrm>
          <a:prstGeom prst="accentBorderCallout1">
            <a:avLst>
              <a:gd name="adj1" fmla="val 31718"/>
              <a:gd name="adj2" fmla="val -5292"/>
              <a:gd name="adj3" fmla="val -8370"/>
              <a:gd name="adj4" fmla="val -15324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6000"/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FF00"/>
                </a:solidFill>
              </a:rPr>
              <a:t>显示模式窗体</a:t>
            </a:r>
            <a:endParaRPr lang="zh-CN" altLang="en-US" sz="1800"/>
          </a:p>
        </p:txBody>
      </p:sp>
      <p:sp>
        <p:nvSpPr>
          <p:cNvPr id="20" name="线形标注 1(带边框和强调线) 19"/>
          <p:cNvSpPr/>
          <p:nvPr/>
        </p:nvSpPr>
        <p:spPr>
          <a:xfrm>
            <a:off x="5651500" y="5240139"/>
            <a:ext cx="3168650" cy="369887"/>
          </a:xfrm>
          <a:prstGeom prst="accentBorderCallout1">
            <a:avLst>
              <a:gd name="adj1" fmla="val 26352"/>
              <a:gd name="adj2" fmla="val -2957"/>
              <a:gd name="adj3" fmla="val -23072"/>
              <a:gd name="adj4" fmla="val -8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anchor="ctr"/>
          <a:lstStyle/>
          <a:p>
            <a:pPr algn="ctr">
              <a:defRPr/>
            </a:pPr>
            <a:r>
              <a:rPr lang="zh-CN" altLang="zh-CN" b="1" dirty="0"/>
              <a:t>用于指定窗体的父子关系</a:t>
            </a:r>
            <a:endParaRPr lang="zh-CN" altLang="en-US" b="1" dirty="0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116013" y="5229200"/>
            <a:ext cx="19446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25000"/>
              </a:spcAft>
              <a:buFontTx/>
              <a:buNone/>
            </a:pPr>
            <a:r>
              <a:rPr lang="en-US" altLang="zh-CN" sz="2000" dirty="0"/>
              <a:t>⑵ </a:t>
            </a:r>
            <a:r>
              <a:rPr lang="zh-CN" altLang="en-US" sz="2000" dirty="0"/>
              <a:t>隐藏窗体</a:t>
            </a:r>
            <a:r>
              <a:rPr lang="zh-CN" altLang="en-US" sz="1200" dirty="0">
                <a:solidFill>
                  <a:srgbClr val="CC6600"/>
                </a:solidFill>
              </a:rPr>
              <a:t>       </a:t>
            </a:r>
            <a:endParaRPr lang="en-US" altLang="zh-CN" sz="1200" dirty="0">
              <a:solidFill>
                <a:srgbClr val="CC660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403350" y="5553050"/>
            <a:ext cx="26638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CC6600"/>
                </a:solidFill>
              </a:rPr>
              <a:t>窗体名</a:t>
            </a:r>
            <a:r>
              <a:rPr lang="en-US" altLang="zh-CN" sz="2000">
                <a:solidFill>
                  <a:srgbClr val="CC6600"/>
                </a:solidFill>
              </a:rPr>
              <a:t>.Hide()</a:t>
            </a:r>
            <a:endParaRPr lang="zh-CN" altLang="en-US" sz="2000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1116013" y="6021288"/>
            <a:ext cx="19446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25000"/>
              </a:spcAft>
              <a:buFontTx/>
              <a:buNone/>
            </a:pPr>
            <a:r>
              <a:rPr lang="zh-CN" altLang="en-US" sz="2000" dirty="0"/>
              <a:t>⑶ 关闭窗体</a:t>
            </a:r>
            <a:r>
              <a:rPr lang="zh-CN" altLang="en-US" sz="1200" dirty="0">
                <a:solidFill>
                  <a:srgbClr val="CC6600"/>
                </a:solidFill>
              </a:rPr>
              <a:t>       </a:t>
            </a:r>
            <a:endParaRPr lang="en-US" altLang="zh-CN" sz="1200" dirty="0">
              <a:solidFill>
                <a:srgbClr val="CC6600"/>
              </a:solidFill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403350" y="6321251"/>
            <a:ext cx="26638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itchFamily="18" charset="2"/>
              <a:buChar char="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itchFamily="18" charset="2"/>
              <a:buChar char="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CC6600"/>
                </a:solidFill>
              </a:rPr>
              <a:t>窗体名</a:t>
            </a:r>
            <a:r>
              <a:rPr lang="en-US" altLang="zh-CN" sz="2000" dirty="0">
                <a:solidFill>
                  <a:srgbClr val="CC6600"/>
                </a:solidFill>
              </a:rPr>
              <a:t>.Close()</a:t>
            </a:r>
            <a:endParaRPr lang="zh-CN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48038" y="6122888"/>
            <a:ext cx="57610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启动窗体调用</a:t>
            </a: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Close</a:t>
            </a:r>
            <a:r>
              <a:rPr lang="zh-CN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方法，会退出整个应用程序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。</a:t>
            </a:r>
            <a:endParaRPr lang="en-US" altLang="zh-CN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zh-CN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父窗体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调</a:t>
            </a:r>
            <a:r>
              <a:rPr lang="zh-CN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用</a:t>
            </a: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Close</a:t>
            </a:r>
            <a:r>
              <a:rPr lang="zh-CN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方法时，子窗体也会随之关闭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7925" y="3982491"/>
            <a:ext cx="7642225" cy="1965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dirty="0"/>
              <a:t>static void Main()</a:t>
            </a:r>
            <a:endParaRPr lang="zh-CN" altLang="zh-CN" dirty="0"/>
          </a:p>
          <a:p>
            <a:pPr>
              <a:spcBef>
                <a:spcPts val="300"/>
              </a:spcBef>
              <a:defRPr/>
            </a:pPr>
            <a:r>
              <a:rPr lang="en-US" altLang="zh-CN" dirty="0"/>
              <a:t>    {</a:t>
            </a:r>
            <a:endParaRPr lang="zh-CN" altLang="zh-CN" dirty="0"/>
          </a:p>
          <a:p>
            <a:pPr>
              <a:lnSpc>
                <a:spcPct val="110000"/>
              </a:lnSpc>
              <a:defRPr/>
            </a:pPr>
            <a:r>
              <a:rPr lang="en-US" altLang="zh-CN" dirty="0"/>
              <a:t>        </a:t>
            </a:r>
            <a:r>
              <a:rPr lang="en-US" altLang="zh-CN" dirty="0" err="1"/>
              <a:t>Application.EnableVisualStyles</a:t>
            </a:r>
            <a:r>
              <a:rPr lang="en-US" altLang="zh-CN" dirty="0"/>
              <a:t>();</a:t>
            </a:r>
            <a:endParaRPr lang="zh-CN" altLang="zh-CN" dirty="0"/>
          </a:p>
          <a:p>
            <a:pPr>
              <a:lnSpc>
                <a:spcPct val="110000"/>
              </a:lnSpc>
              <a:spcBef>
                <a:spcPts val="200"/>
              </a:spcBef>
              <a:defRPr/>
            </a:pPr>
            <a:r>
              <a:rPr lang="en-US" altLang="zh-CN" dirty="0"/>
              <a:t>        </a:t>
            </a:r>
            <a:r>
              <a:rPr lang="en-US" altLang="zh-CN" dirty="0" err="1"/>
              <a:t>Application.SetCompatibleTextRenderingDefault</a:t>
            </a:r>
            <a:r>
              <a:rPr lang="en-US" altLang="zh-CN" dirty="0"/>
              <a:t>(false);</a:t>
            </a:r>
            <a:endParaRPr lang="zh-CN" altLang="zh-CN" dirty="0"/>
          </a:p>
          <a:p>
            <a:pPr>
              <a:lnSpc>
                <a:spcPct val="110000"/>
              </a:lnSpc>
              <a:spcBef>
                <a:spcPts val="200"/>
              </a:spcBef>
              <a:defRPr/>
            </a:pPr>
            <a:r>
              <a:rPr lang="en-US" altLang="zh-CN" dirty="0"/>
              <a:t>        </a:t>
            </a:r>
            <a:r>
              <a:rPr lang="en-US" altLang="zh-CN" dirty="0" err="1"/>
              <a:t>Application.Run</a:t>
            </a:r>
            <a:r>
              <a:rPr lang="en-US" altLang="zh-CN" dirty="0"/>
              <a:t>(new Form1()); </a:t>
            </a:r>
            <a:endParaRPr lang="zh-CN" altLang="zh-CN" dirty="0"/>
          </a:p>
          <a:p>
            <a:pPr>
              <a:spcBef>
                <a:spcPts val="300"/>
              </a:spcBef>
              <a:spcAft>
                <a:spcPts val="600"/>
              </a:spcAft>
              <a:defRPr/>
            </a:pPr>
            <a:r>
              <a:rPr lang="en-US" altLang="zh-CN" dirty="0"/>
              <a:t>    }</a:t>
            </a:r>
            <a:endParaRPr lang="zh-CN" altLang="en-US" sz="8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932040" y="5422651"/>
            <a:ext cx="9366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80113" y="5241379"/>
            <a:ext cx="3095625" cy="923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Form1 </a:t>
            </a:r>
            <a:r>
              <a:rPr lang="en-US" altLang="zh-CN" dirty="0" err="1"/>
              <a:t>frm</a:t>
            </a:r>
            <a:r>
              <a:rPr lang="en-US" altLang="zh-CN" dirty="0"/>
              <a:t> = new Form1();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</a:t>
            </a:r>
            <a:r>
              <a:rPr lang="en-US" altLang="zh-CN" dirty="0" err="1"/>
              <a:t>frm.Show</a:t>
            </a:r>
            <a:r>
              <a:rPr lang="en-US" altLang="zh-CN" dirty="0"/>
              <a:t>();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Application.Run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4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1" grpId="0"/>
      <p:bldP spid="22" grpId="0"/>
      <p:bldP spid="23" grpId="0"/>
      <p:bldP spid="24" grpId="0" animBg="1"/>
      <p:bldP spid="26" grpId="0" animBg="1"/>
    </p:bldLst>
  </p:timing>
</p:sld>
</file>

<file path=ppt/theme/theme1.xml><?xml version="1.0" encoding="utf-8"?>
<a:theme xmlns:a="http://schemas.openxmlformats.org/drawingml/2006/main" name="ms01_1">
  <a:themeElements>
    <a:clrScheme name="ms01_1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ms01_1">
      <a:majorFont>
        <a:latin typeface="Arial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01136802</Template>
  <TotalTime>9529</TotalTime>
  <Words>2892</Words>
  <Application>Microsoft Office PowerPoint</Application>
  <PresentationFormat>全屏显示(4:3)</PresentationFormat>
  <Paragraphs>279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黑体</vt:lpstr>
      <vt:lpstr>宋体</vt:lpstr>
      <vt:lpstr>Arial</vt:lpstr>
      <vt:lpstr>Calibri</vt:lpstr>
      <vt:lpstr>Times New Roman</vt:lpstr>
      <vt:lpstr>Wingdings</vt:lpstr>
      <vt:lpstr>Wingdings 2</vt:lpstr>
      <vt:lpstr>ms01_1</vt:lpstr>
      <vt:lpstr>Image</vt:lpstr>
      <vt:lpstr>C#程序设计教程</vt:lpstr>
      <vt:lpstr>目录</vt:lpstr>
      <vt:lpstr>7.1 Windows应用程序开发步骤 </vt:lpstr>
      <vt:lpstr>7.2 Windows应用程序的组织结构 </vt:lpstr>
      <vt:lpstr>7.3 Windows窗体与控件 </vt:lpstr>
      <vt:lpstr>7.3 Windows窗体与控件 </vt:lpstr>
      <vt:lpstr>7.3 Windows窗体与控件 </vt:lpstr>
      <vt:lpstr>7.3 Windows窗体与控件 </vt:lpstr>
      <vt:lpstr>7.3 Windows窗体与控件 </vt:lpstr>
      <vt:lpstr>7.3 Windows窗体与控件 </vt:lpstr>
      <vt:lpstr>7.3 Windows窗体与控件 </vt:lpstr>
      <vt:lpstr>7.3 Windows窗体与控件 </vt:lpstr>
      <vt:lpstr>7.3 Windows窗体与控件 </vt:lpstr>
      <vt:lpstr>7.4 常用控件 </vt:lpstr>
      <vt:lpstr>7.4 常用控件 </vt:lpstr>
      <vt:lpstr>7.4 常用控件 </vt:lpstr>
      <vt:lpstr>7.4 常用控件 </vt:lpstr>
      <vt:lpstr>7.4 常用控件 </vt:lpstr>
      <vt:lpstr>7.4 常用控件 </vt:lpstr>
      <vt:lpstr>7.4 常用控件 </vt:lpstr>
      <vt:lpstr>7.4 常用控件 </vt:lpstr>
      <vt:lpstr>7.4 常用控件 </vt:lpstr>
      <vt:lpstr>7.4 常用控件 </vt:lpstr>
      <vt:lpstr>7.4 常用控件 </vt:lpstr>
      <vt:lpstr>7.4 常用控件 </vt:lpstr>
      <vt:lpstr>7.4 常用控件 </vt:lpstr>
      <vt:lpstr>7.4 常用控件 </vt:lpstr>
      <vt:lpstr>7.4 常用控件 </vt:lpstr>
      <vt:lpstr>7.4 常用控件 </vt:lpstr>
      <vt:lpstr>7.4 常用控件 </vt:lpstr>
      <vt:lpstr>7.4 常用控件 </vt:lpstr>
      <vt:lpstr>7.4 常用控件 </vt:lpstr>
      <vt:lpstr>7.4 常用控件 </vt:lpstr>
      <vt:lpstr>7.4 常用控件 </vt:lpstr>
      <vt:lpstr>7.4 常用控件 </vt:lpstr>
      <vt:lpstr>7.4 常用控件 </vt:lpstr>
      <vt:lpstr>7.4 常用控件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C#程序设计教程</dc:title>
  <dc:creator>HOME</dc:creator>
  <cp:lastModifiedBy>Windows 用户</cp:lastModifiedBy>
  <cp:revision>120</cp:revision>
  <dcterms:created xsi:type="dcterms:W3CDTF">2013-08-30T08:54:01Z</dcterms:created>
  <dcterms:modified xsi:type="dcterms:W3CDTF">2017-05-17T08:10:37Z</dcterms:modified>
</cp:coreProperties>
</file>