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257" r:id="rId3"/>
    <p:sldId id="283" r:id="rId4"/>
    <p:sldId id="285" r:id="rId5"/>
    <p:sldId id="286" r:id="rId6"/>
    <p:sldId id="287" r:id="rId7"/>
    <p:sldId id="288" r:id="rId8"/>
    <p:sldId id="289" r:id="rId9"/>
    <p:sldId id="261" r:id="rId10"/>
    <p:sldId id="290" r:id="rId11"/>
    <p:sldId id="292" r:id="rId12"/>
    <p:sldId id="267" r:id="rId13"/>
    <p:sldId id="293" r:id="rId14"/>
    <p:sldId id="294" r:id="rId15"/>
    <p:sldId id="271" r:id="rId16"/>
    <p:sldId id="272" r:id="rId17"/>
    <p:sldId id="275" r:id="rId18"/>
    <p:sldId id="276" r:id="rId19"/>
    <p:sldId id="277" r:id="rId20"/>
    <p:sldId id="278"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35B8"/>
    <a:srgbClr val="2456A0"/>
    <a:srgbClr val="13365D"/>
    <a:srgbClr val="CC6600"/>
    <a:srgbClr val="FF7C80"/>
    <a:srgbClr val="6666FF"/>
    <a:srgbClr val="8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64" autoAdjust="0"/>
  </p:normalViewPr>
  <p:slideViewPr>
    <p:cSldViewPr>
      <p:cViewPr varScale="1">
        <p:scale>
          <a:sx n="70" d="100"/>
          <a:sy n="70" d="100"/>
        </p:scale>
        <p:origin x="82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1600200" y="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5" name="Rectangle 8"/>
          <p:cNvSpPr>
            <a:spLocks noChangeArrowheads="1"/>
          </p:cNvSpPr>
          <p:nvPr/>
        </p:nvSpPr>
        <p:spPr bwMode="ltGray">
          <a:xfrm>
            <a:off x="5895975" y="0"/>
            <a:ext cx="3248025" cy="27813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nvGrpSpPr>
          <p:cNvPr id="6" name="Group 9"/>
          <p:cNvGrpSpPr>
            <a:grpSpLocks/>
          </p:cNvGrpSpPr>
          <p:nvPr/>
        </p:nvGrpSpPr>
        <p:grpSpPr bwMode="auto">
          <a:xfrm>
            <a:off x="19050" y="2330450"/>
            <a:ext cx="9115425" cy="358775"/>
            <a:chOff x="3827" y="1468"/>
            <a:chExt cx="1927" cy="226"/>
          </a:xfrm>
        </p:grpSpPr>
        <p:sp>
          <p:nvSpPr>
            <p:cNvPr id="7" name="Line 10"/>
            <p:cNvSpPr>
              <a:spLocks noChangeShapeType="1"/>
            </p:cNvSpPr>
            <p:nvPr/>
          </p:nvSpPr>
          <p:spPr bwMode="white">
            <a:xfrm>
              <a:off x="3827" y="1468"/>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11"/>
            <p:cNvSpPr>
              <a:spLocks noChangeShapeType="1"/>
            </p:cNvSpPr>
            <p:nvPr/>
          </p:nvSpPr>
          <p:spPr bwMode="white">
            <a:xfrm>
              <a:off x="3827" y="1540"/>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2"/>
            <p:cNvSpPr>
              <a:spLocks noChangeShapeType="1"/>
            </p:cNvSpPr>
            <p:nvPr/>
          </p:nvSpPr>
          <p:spPr bwMode="white">
            <a:xfrm>
              <a:off x="3827" y="1616"/>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3"/>
            <p:cNvSpPr>
              <a:spLocks noChangeShapeType="1"/>
            </p:cNvSpPr>
            <p:nvPr/>
          </p:nvSpPr>
          <p:spPr bwMode="white">
            <a:xfrm>
              <a:off x="3827" y="1694"/>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11"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87663"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5"/>
          <p:cNvSpPr>
            <a:spLocks noChangeArrowheads="1"/>
          </p:cNvSpPr>
          <p:nvPr/>
        </p:nvSpPr>
        <p:spPr bwMode="black">
          <a:xfrm>
            <a:off x="0" y="2787650"/>
            <a:ext cx="9144000" cy="71438"/>
          </a:xfrm>
          <a:prstGeom prst="rect">
            <a:avLst/>
          </a:prstGeom>
          <a:solidFill>
            <a:schemeClr val="tx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3" name="Rectangle 16"/>
          <p:cNvSpPr>
            <a:spLocks noChangeArrowheads="1"/>
          </p:cNvSpPr>
          <p:nvPr/>
        </p:nvSpPr>
        <p:spPr bwMode="gray">
          <a:xfrm>
            <a:off x="2895600" y="2819400"/>
            <a:ext cx="6248400" cy="6858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pic>
        <p:nvPicPr>
          <p:cNvPr id="14"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8" y="0"/>
            <a:ext cx="3011487"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subTitle" idx="1"/>
          </p:nvPr>
        </p:nvSpPr>
        <p:spPr bwMode="grayWhite">
          <a:xfrm>
            <a:off x="2895600" y="4038600"/>
            <a:ext cx="6019800" cy="457200"/>
          </a:xfrm>
          <a:solidFill>
            <a:schemeClr val="tx1"/>
          </a:solidFill>
        </p:spPr>
        <p:txBody>
          <a:bodyPr/>
          <a:lstStyle>
            <a:lvl1pPr marL="0" indent="0">
              <a:buFont typeface="Wingdings" pitchFamily="2" charset="2"/>
              <a:buNone/>
              <a:defRPr sz="2400">
                <a:solidFill>
                  <a:schemeClr val="accent1"/>
                </a:solidFill>
              </a:defRPr>
            </a:lvl1pPr>
          </a:lstStyle>
          <a:p>
            <a:pPr lvl="0"/>
            <a:r>
              <a:rPr lang="zh-CN" altLang="en-US" noProof="0" smtClean="0"/>
              <a:t>单击此处编辑母版副标题样式</a:t>
            </a:r>
          </a:p>
        </p:txBody>
      </p:sp>
      <p:sp>
        <p:nvSpPr>
          <p:cNvPr id="12305" name="Rectangle 17"/>
          <p:cNvSpPr>
            <a:spLocks noGrp="1" noChangeArrowheads="1"/>
          </p:cNvSpPr>
          <p:nvPr>
            <p:ph type="ctrTitle"/>
          </p:nvPr>
        </p:nvSpPr>
        <p:spPr bwMode="ltGray">
          <a:xfrm>
            <a:off x="3124200" y="2819400"/>
            <a:ext cx="5791200" cy="685800"/>
          </a:xfrm>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lvl1pPr>
              <a:defRPr/>
            </a:lvl1pPr>
          </a:lstStyle>
          <a:p>
            <a:pPr lvl="0"/>
            <a:r>
              <a:rPr lang="zh-CN" altLang="en-US" noProof="0" smtClean="0"/>
              <a:t>单击此处编辑母版标题样式</a:t>
            </a:r>
          </a:p>
        </p:txBody>
      </p:sp>
      <p:sp>
        <p:nvSpPr>
          <p:cNvPr id="15" name="Rectangle 4"/>
          <p:cNvSpPr>
            <a:spLocks noGrp="1" noChangeArrowheads="1"/>
          </p:cNvSpPr>
          <p:nvPr>
            <p:ph type="dt" sz="half" idx="10"/>
          </p:nvPr>
        </p:nvSpPr>
        <p:spPr>
          <a:xfrm>
            <a:off x="457200" y="6400800"/>
            <a:ext cx="2133600" cy="320675"/>
          </a:xfrm>
        </p:spPr>
        <p:txBody>
          <a:bodyPr/>
          <a:lstStyle>
            <a:lvl1pPr>
              <a:defRPr>
                <a:solidFill>
                  <a:schemeClr val="tx2"/>
                </a:solidFill>
              </a:defRPr>
            </a:lvl1pPr>
          </a:lstStyle>
          <a:p>
            <a:pPr>
              <a:defRPr/>
            </a:pPr>
            <a:endParaRPr lang="en-US" altLang="zh-CN"/>
          </a:p>
        </p:txBody>
      </p:sp>
      <p:sp>
        <p:nvSpPr>
          <p:cNvPr id="16" name="Rectangle 5"/>
          <p:cNvSpPr>
            <a:spLocks noGrp="1" noChangeArrowheads="1"/>
          </p:cNvSpPr>
          <p:nvPr>
            <p:ph type="ftr" sz="quarter" idx="11"/>
          </p:nvPr>
        </p:nvSpPr>
        <p:spPr>
          <a:xfrm>
            <a:off x="3124200" y="6400800"/>
            <a:ext cx="2895600" cy="320675"/>
          </a:xfrm>
        </p:spPr>
        <p:txBody>
          <a:bodyPr/>
          <a:lstStyle>
            <a:lvl1pPr>
              <a:defRPr>
                <a:solidFill>
                  <a:schemeClr val="tx2"/>
                </a:solidFill>
              </a:defRPr>
            </a:lvl1pPr>
          </a:lstStyle>
          <a:p>
            <a:pPr>
              <a:defRPr/>
            </a:pPr>
            <a:endParaRPr lang="en-US" altLang="zh-CN"/>
          </a:p>
        </p:txBody>
      </p:sp>
      <p:sp>
        <p:nvSpPr>
          <p:cNvPr id="17" name="Rectangle 6"/>
          <p:cNvSpPr>
            <a:spLocks noGrp="1" noChangeArrowheads="1"/>
          </p:cNvSpPr>
          <p:nvPr>
            <p:ph type="sldNum" sz="quarter" idx="12"/>
          </p:nvPr>
        </p:nvSpPr>
        <p:spPr>
          <a:xfrm>
            <a:off x="6553200" y="6400800"/>
            <a:ext cx="2133600" cy="320675"/>
          </a:xfrm>
        </p:spPr>
        <p:txBody>
          <a:bodyPr/>
          <a:lstStyle>
            <a:lvl1pPr>
              <a:defRPr>
                <a:solidFill>
                  <a:schemeClr val="tx2"/>
                </a:solidFill>
              </a:defRPr>
            </a:lvl1pPr>
          </a:lstStyle>
          <a:p>
            <a:pPr>
              <a:defRPr/>
            </a:pPr>
            <a:fld id="{A01603B4-0641-43FA-9E24-75A0FD311EAE}" type="slidenum">
              <a:rPr lang="en-US" altLang="zh-CN"/>
              <a:pPr>
                <a:defRPr/>
              </a:pPr>
              <a:t>‹#›</a:t>
            </a:fld>
            <a:endParaRPr lang="en-US" altLang="zh-CN"/>
          </a:p>
        </p:txBody>
      </p:sp>
    </p:spTree>
    <p:extLst>
      <p:ext uri="{BB962C8B-B14F-4D97-AF65-F5344CB8AC3E}">
        <p14:creationId xmlns:p14="http://schemas.microsoft.com/office/powerpoint/2010/main" val="3874084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EBB6A1CB-EC28-47B3-94AA-5114EDFFD59B}" type="slidenum">
              <a:rPr lang="en-US" altLang="zh-CN"/>
              <a:pPr>
                <a:defRPr/>
              </a:pPr>
              <a:t>‹#›</a:t>
            </a:fld>
            <a:endParaRPr lang="en-US" altLang="zh-CN"/>
          </a:p>
        </p:txBody>
      </p:sp>
    </p:spTree>
    <p:extLst>
      <p:ext uri="{BB962C8B-B14F-4D97-AF65-F5344CB8AC3E}">
        <p14:creationId xmlns:p14="http://schemas.microsoft.com/office/powerpoint/2010/main" val="40676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103188"/>
            <a:ext cx="2057400" cy="6191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03188"/>
            <a:ext cx="6019800" cy="6191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3B428FEA-1E60-4915-AF2C-A54E1B1887DA}" type="slidenum">
              <a:rPr lang="en-US" altLang="zh-CN"/>
              <a:pPr>
                <a:defRPr/>
              </a:pPr>
              <a:t>‹#›</a:t>
            </a:fld>
            <a:endParaRPr lang="en-US" altLang="zh-CN"/>
          </a:p>
        </p:txBody>
      </p:sp>
    </p:spTree>
    <p:extLst>
      <p:ext uri="{BB962C8B-B14F-4D97-AF65-F5344CB8AC3E}">
        <p14:creationId xmlns:p14="http://schemas.microsoft.com/office/powerpoint/2010/main" val="829347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8176E00A-2B95-4A7F-9978-B2C476D7E1AD}" type="slidenum">
              <a:rPr lang="en-US" altLang="zh-CN"/>
              <a:pPr>
                <a:defRPr/>
              </a:pPr>
              <a:t>‹#›</a:t>
            </a:fld>
            <a:endParaRPr lang="en-US" altLang="zh-CN"/>
          </a:p>
        </p:txBody>
      </p:sp>
    </p:spTree>
    <p:extLst>
      <p:ext uri="{BB962C8B-B14F-4D97-AF65-F5344CB8AC3E}">
        <p14:creationId xmlns:p14="http://schemas.microsoft.com/office/powerpoint/2010/main" val="421457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A80FEFD2-77EB-4DED-AFA4-28B999CE0B8F}" type="slidenum">
              <a:rPr lang="en-US" altLang="zh-CN"/>
              <a:pPr>
                <a:defRPr/>
              </a:pPr>
              <a:t>‹#›</a:t>
            </a:fld>
            <a:endParaRPr lang="en-US" altLang="zh-CN"/>
          </a:p>
        </p:txBody>
      </p:sp>
    </p:spTree>
    <p:extLst>
      <p:ext uri="{BB962C8B-B14F-4D97-AF65-F5344CB8AC3E}">
        <p14:creationId xmlns:p14="http://schemas.microsoft.com/office/powerpoint/2010/main" val="3937514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83E1F426-EC9D-4DCC-8294-B8CD9E28671B}" type="slidenum">
              <a:rPr lang="en-US" altLang="zh-CN"/>
              <a:pPr>
                <a:defRPr/>
              </a:pPr>
              <a:t>‹#›</a:t>
            </a:fld>
            <a:endParaRPr lang="en-US" altLang="zh-CN"/>
          </a:p>
        </p:txBody>
      </p:sp>
    </p:spTree>
    <p:extLst>
      <p:ext uri="{BB962C8B-B14F-4D97-AF65-F5344CB8AC3E}">
        <p14:creationId xmlns:p14="http://schemas.microsoft.com/office/powerpoint/2010/main" val="1043646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4"/>
          <p:cNvSpPr>
            <a:spLocks noGrp="1" noChangeArrowheads="1"/>
          </p:cNvSpPr>
          <p:nvPr>
            <p:ph type="sldNum" sz="quarter" idx="12"/>
          </p:nvPr>
        </p:nvSpPr>
        <p:spPr>
          <a:ln/>
        </p:spPr>
        <p:txBody>
          <a:bodyPr/>
          <a:lstStyle>
            <a:lvl1pPr>
              <a:defRPr/>
            </a:lvl1pPr>
          </a:lstStyle>
          <a:p>
            <a:pPr>
              <a:defRPr/>
            </a:pPr>
            <a:fld id="{F5C120CE-6170-4C17-9B37-949EEC872BAD}" type="slidenum">
              <a:rPr lang="en-US" altLang="zh-CN"/>
              <a:pPr>
                <a:defRPr/>
              </a:pPr>
              <a:t>‹#›</a:t>
            </a:fld>
            <a:endParaRPr lang="en-US" altLang="zh-CN"/>
          </a:p>
        </p:txBody>
      </p:sp>
    </p:spTree>
    <p:extLst>
      <p:ext uri="{BB962C8B-B14F-4D97-AF65-F5344CB8AC3E}">
        <p14:creationId xmlns:p14="http://schemas.microsoft.com/office/powerpoint/2010/main" val="2995389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4"/>
          <p:cNvSpPr>
            <a:spLocks noGrp="1" noChangeArrowheads="1"/>
          </p:cNvSpPr>
          <p:nvPr>
            <p:ph type="sldNum" sz="quarter" idx="12"/>
          </p:nvPr>
        </p:nvSpPr>
        <p:spPr>
          <a:ln/>
        </p:spPr>
        <p:txBody>
          <a:bodyPr/>
          <a:lstStyle>
            <a:lvl1pPr>
              <a:defRPr/>
            </a:lvl1pPr>
          </a:lstStyle>
          <a:p>
            <a:pPr>
              <a:defRPr/>
            </a:pPr>
            <a:fld id="{D74FFF66-80C1-468B-BD2E-A4B6E8EDFFBC}" type="slidenum">
              <a:rPr lang="en-US" altLang="zh-CN"/>
              <a:pPr>
                <a:defRPr/>
              </a:pPr>
              <a:t>‹#›</a:t>
            </a:fld>
            <a:endParaRPr lang="en-US" altLang="zh-CN"/>
          </a:p>
        </p:txBody>
      </p:sp>
    </p:spTree>
    <p:extLst>
      <p:ext uri="{BB962C8B-B14F-4D97-AF65-F5344CB8AC3E}">
        <p14:creationId xmlns:p14="http://schemas.microsoft.com/office/powerpoint/2010/main" val="2854230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4"/>
          <p:cNvSpPr>
            <a:spLocks noGrp="1" noChangeArrowheads="1"/>
          </p:cNvSpPr>
          <p:nvPr>
            <p:ph type="sldNum" sz="quarter" idx="12"/>
          </p:nvPr>
        </p:nvSpPr>
        <p:spPr>
          <a:ln/>
        </p:spPr>
        <p:txBody>
          <a:bodyPr/>
          <a:lstStyle>
            <a:lvl1pPr>
              <a:defRPr/>
            </a:lvl1pPr>
          </a:lstStyle>
          <a:p>
            <a:pPr>
              <a:defRPr/>
            </a:pPr>
            <a:fld id="{C969CCA9-2646-4618-8A3A-3DD294639172}" type="slidenum">
              <a:rPr lang="en-US" altLang="zh-CN"/>
              <a:pPr>
                <a:defRPr/>
              </a:pPr>
              <a:t>‹#›</a:t>
            </a:fld>
            <a:endParaRPr lang="en-US" altLang="zh-CN"/>
          </a:p>
        </p:txBody>
      </p:sp>
    </p:spTree>
    <p:extLst>
      <p:ext uri="{BB962C8B-B14F-4D97-AF65-F5344CB8AC3E}">
        <p14:creationId xmlns:p14="http://schemas.microsoft.com/office/powerpoint/2010/main" val="2885982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981B04CD-7753-45E4-9646-FD74D01375F9}" type="slidenum">
              <a:rPr lang="en-US" altLang="zh-CN"/>
              <a:pPr>
                <a:defRPr/>
              </a:pPr>
              <a:t>‹#›</a:t>
            </a:fld>
            <a:endParaRPr lang="en-US" altLang="zh-CN"/>
          </a:p>
        </p:txBody>
      </p:sp>
    </p:spTree>
    <p:extLst>
      <p:ext uri="{BB962C8B-B14F-4D97-AF65-F5344CB8AC3E}">
        <p14:creationId xmlns:p14="http://schemas.microsoft.com/office/powerpoint/2010/main" val="527987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C60268BC-801F-4D63-9D54-38AEA939C26C}" type="slidenum">
              <a:rPr lang="en-US" altLang="zh-CN"/>
              <a:pPr>
                <a:defRPr/>
              </a:pPr>
              <a:t>‹#›</a:t>
            </a:fld>
            <a:endParaRPr lang="en-US" altLang="zh-CN"/>
          </a:p>
        </p:txBody>
      </p:sp>
    </p:spTree>
    <p:extLst>
      <p:ext uri="{BB962C8B-B14F-4D97-AF65-F5344CB8AC3E}">
        <p14:creationId xmlns:p14="http://schemas.microsoft.com/office/powerpoint/2010/main" val="3328560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11113" y="0"/>
            <a:ext cx="9132887" cy="9461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nvGrpSpPr>
          <p:cNvPr id="1027" name="Group 3"/>
          <p:cNvGrpSpPr>
            <a:grpSpLocks/>
          </p:cNvGrpSpPr>
          <p:nvPr/>
        </p:nvGrpSpPr>
        <p:grpSpPr bwMode="auto">
          <a:xfrm>
            <a:off x="0" y="735013"/>
            <a:ext cx="9144000" cy="144462"/>
            <a:chOff x="1519" y="554"/>
            <a:chExt cx="4241" cy="91"/>
          </a:xfrm>
        </p:grpSpPr>
        <p:sp>
          <p:nvSpPr>
            <p:cNvPr id="1039" name="Line 4"/>
            <p:cNvSpPr>
              <a:spLocks noChangeShapeType="1"/>
            </p:cNvSpPr>
            <p:nvPr userDrawn="1"/>
          </p:nvSpPr>
          <p:spPr bwMode="white">
            <a:xfrm>
              <a:off x="1519" y="554"/>
              <a:ext cx="4241" cy="0"/>
            </a:xfrm>
            <a:prstGeom prst="line">
              <a:avLst/>
            </a:prstGeom>
            <a:noFill/>
            <a:ln w="127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0" name="Line 5"/>
            <p:cNvSpPr>
              <a:spLocks noChangeShapeType="1"/>
            </p:cNvSpPr>
            <p:nvPr userDrawn="1"/>
          </p:nvSpPr>
          <p:spPr bwMode="white">
            <a:xfrm>
              <a:off x="1519" y="599"/>
              <a:ext cx="4241" cy="0"/>
            </a:xfrm>
            <a:prstGeom prst="line">
              <a:avLst/>
            </a:prstGeom>
            <a:noFill/>
            <a:ln w="127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1" name="Line 6"/>
            <p:cNvSpPr>
              <a:spLocks noChangeShapeType="1"/>
            </p:cNvSpPr>
            <p:nvPr userDrawn="1"/>
          </p:nvSpPr>
          <p:spPr bwMode="white">
            <a:xfrm>
              <a:off x="1519" y="645"/>
              <a:ext cx="4241" cy="0"/>
            </a:xfrm>
            <a:prstGeom prst="line">
              <a:avLst/>
            </a:prstGeom>
            <a:noFill/>
            <a:ln w="127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28" name="Group 7"/>
          <p:cNvGrpSpPr>
            <a:grpSpLocks noChangeAspect="1"/>
          </p:cNvGrpSpPr>
          <p:nvPr/>
        </p:nvGrpSpPr>
        <p:grpSpPr bwMode="auto">
          <a:xfrm>
            <a:off x="0" y="-11113"/>
            <a:ext cx="1874838" cy="900113"/>
            <a:chOff x="0" y="0"/>
            <a:chExt cx="1475" cy="694"/>
          </a:xfrm>
        </p:grpSpPr>
        <p:graphicFrame>
          <p:nvGraphicFramePr>
            <p:cNvPr id="1037" name="Object 8"/>
            <p:cNvGraphicFramePr>
              <a:graphicFrameLocks noChangeAspect="1"/>
            </p:cNvGraphicFramePr>
            <p:nvPr userDrawn="1"/>
          </p:nvGraphicFramePr>
          <p:xfrm>
            <a:off x="695" y="0"/>
            <a:ext cx="780" cy="692"/>
          </p:xfrm>
          <a:graphic>
            <a:graphicData uri="http://schemas.openxmlformats.org/presentationml/2006/ole">
              <mc:AlternateContent xmlns:mc="http://schemas.openxmlformats.org/markup-compatibility/2006">
                <mc:Choice xmlns:v="urn:schemas-microsoft-com:vml" Requires="v">
                  <p:oleObj spid="_x0000_s1058" name="Image" r:id="rId15" imgW="3646321" imgH="3931376" progId="Photoshop.Image.6">
                    <p:embed/>
                  </p:oleObj>
                </mc:Choice>
                <mc:Fallback>
                  <p:oleObj name="Image" r:id="rId15" imgW="3646321" imgH="3931376" progId="Photoshop.Image.6">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b="11470"/>
                        <a:stretch>
                          <a:fillRect/>
                        </a:stretch>
                      </p:blipFill>
                      <p:spPr bwMode="auto">
                        <a:xfrm>
                          <a:off x="695" y="0"/>
                          <a:ext cx="780"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8" name="Object 9"/>
            <p:cNvGraphicFramePr>
              <a:graphicFrameLocks noChangeAspect="1"/>
            </p:cNvGraphicFramePr>
            <p:nvPr userDrawn="1"/>
          </p:nvGraphicFramePr>
          <p:xfrm>
            <a:off x="0" y="0"/>
            <a:ext cx="737" cy="694"/>
          </p:xfrm>
          <a:graphic>
            <a:graphicData uri="http://schemas.openxmlformats.org/presentationml/2006/ole">
              <mc:AlternateContent xmlns:mc="http://schemas.openxmlformats.org/markup-compatibility/2006">
                <mc:Choice xmlns:v="urn:schemas-microsoft-com:vml" Requires="v">
                  <p:oleObj spid="_x0000_s1059" name="Image" r:id="rId17" imgW="2575783" imgH="2545301" progId="Photoshop.Image.6">
                    <p:embed/>
                  </p:oleObj>
                </mc:Choice>
                <mc:Fallback>
                  <p:oleObj name="Image" r:id="rId17" imgW="2575783" imgH="2545301" progId="Photoshop.Image.6">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737" cy="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29" name="Rectangle 10"/>
          <p:cNvSpPr>
            <a:spLocks noGrp="1" noChangeArrowheads="1"/>
          </p:cNvSpPr>
          <p:nvPr>
            <p:ph type="title"/>
          </p:nvPr>
        </p:nvSpPr>
        <p:spPr bwMode="auto">
          <a:xfrm>
            <a:off x="2063750" y="103188"/>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000000">
                      <a:alpha val="50000"/>
                    </a:srgbClr>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1"/>
          <p:cNvSpPr>
            <a:spLocks noGrp="1" noChangeArrowheads="1"/>
          </p:cNvSpPr>
          <p:nvPr>
            <p:ph type="body" idx="1"/>
          </p:nvPr>
        </p:nvSpPr>
        <p:spPr bwMode="auto">
          <a:xfrm>
            <a:off x="468313" y="1268413"/>
            <a:ext cx="8229600" cy="502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6" name="Rectangle 12"/>
          <p:cNvSpPr>
            <a:spLocks noGrp="1" noChangeArrowheads="1"/>
          </p:cNvSpPr>
          <p:nvPr>
            <p:ph type="dt" sz="half" idx="2"/>
          </p:nvPr>
        </p:nvSpPr>
        <p:spPr bwMode="auto">
          <a:xfrm>
            <a:off x="457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1"/>
                </a:solidFill>
              </a:defRPr>
            </a:lvl1pPr>
          </a:lstStyle>
          <a:p>
            <a:pPr>
              <a:defRPr/>
            </a:pPr>
            <a:endParaRPr lang="en-US" altLang="zh-CN"/>
          </a:p>
        </p:txBody>
      </p:sp>
      <p:sp>
        <p:nvSpPr>
          <p:cNvPr id="11277" name="Rectangle 13"/>
          <p:cNvSpPr>
            <a:spLocks noGrp="1" noChangeArrowheads="1"/>
          </p:cNvSpPr>
          <p:nvPr>
            <p:ph type="ftr" sz="quarter" idx="3"/>
          </p:nvPr>
        </p:nvSpPr>
        <p:spPr bwMode="auto">
          <a:xfrm>
            <a:off x="3124200" y="652145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accent1"/>
                </a:solidFill>
              </a:defRPr>
            </a:lvl1pPr>
          </a:lstStyle>
          <a:p>
            <a:pPr>
              <a:defRPr/>
            </a:pPr>
            <a:endParaRPr lang="en-US" altLang="zh-CN"/>
          </a:p>
        </p:txBody>
      </p:sp>
      <p:sp>
        <p:nvSpPr>
          <p:cNvPr id="11278" name="Rectangle 14"/>
          <p:cNvSpPr>
            <a:spLocks noGrp="1" noChangeArrowheads="1"/>
          </p:cNvSpPr>
          <p:nvPr>
            <p:ph type="sldNum" sz="quarter" idx="4"/>
          </p:nvPr>
        </p:nvSpPr>
        <p:spPr bwMode="auto">
          <a:xfrm>
            <a:off x="6553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1"/>
                </a:solidFill>
              </a:defRPr>
            </a:lvl1pPr>
          </a:lstStyle>
          <a:p>
            <a:pPr>
              <a:defRPr/>
            </a:pPr>
            <a:fld id="{8EDD9761-DC48-4364-BE74-229B90389F54}" type="slidenum">
              <a:rPr lang="en-US" altLang="zh-CN"/>
              <a:pPr>
                <a:defRPr/>
              </a:pPr>
              <a:t>‹#›</a:t>
            </a:fld>
            <a:endParaRPr lang="en-US" altLang="zh-CN"/>
          </a:p>
        </p:txBody>
      </p:sp>
      <p:grpSp>
        <p:nvGrpSpPr>
          <p:cNvPr id="1034" name="Group 15"/>
          <p:cNvGrpSpPr>
            <a:grpSpLocks/>
          </p:cNvGrpSpPr>
          <p:nvPr/>
        </p:nvGrpSpPr>
        <p:grpSpPr bwMode="auto">
          <a:xfrm>
            <a:off x="0" y="946150"/>
            <a:ext cx="9144000" cy="169863"/>
            <a:chOff x="0" y="699"/>
            <a:chExt cx="5760" cy="107"/>
          </a:xfrm>
        </p:grpSpPr>
        <p:sp>
          <p:nvSpPr>
            <p:cNvPr id="1035" name="Rectangle 16"/>
            <p:cNvSpPr>
              <a:spLocks noChangeArrowheads="1"/>
            </p:cNvSpPr>
            <p:nvPr userDrawn="1"/>
          </p:nvSpPr>
          <p:spPr bwMode="gray">
            <a:xfrm>
              <a:off x="0" y="699"/>
              <a:ext cx="5760" cy="4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6" name="Rectangle 17"/>
            <p:cNvSpPr>
              <a:spLocks noChangeArrowheads="1"/>
            </p:cNvSpPr>
            <p:nvPr userDrawn="1"/>
          </p:nvSpPr>
          <p:spPr bwMode="gray">
            <a:xfrm>
              <a:off x="1476" y="713"/>
              <a:ext cx="4284" cy="9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spTree>
  </p:cSld>
  <p:clrMap bg1="lt1" tx1="dk1" bg2="lt2" tx2="dk2" accent1="accent1" accent2="accent2" accent3="accent3" accent4="accent4" accent5="accent5" accent6="accent6" hlink="hlink" folHlink="folHlink"/>
  <p:sldLayoutIdLst>
    <p:sldLayoutId id="2147483700"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iming>
    <p:tnLst>
      <p:par>
        <p:cTn id="1" dur="indefinite" restart="never" nodeType="tmRoot"/>
      </p:par>
    </p:tnLst>
  </p:timing>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charset="0"/>
          <a:ea typeface="黑体" pitchFamily="2" charset="-122"/>
        </a:defRPr>
      </a:lvl2pPr>
      <a:lvl3pPr algn="l" rtl="0" eaLnBrk="0" fontAlgn="base" hangingPunct="0">
        <a:spcBef>
          <a:spcPct val="0"/>
        </a:spcBef>
        <a:spcAft>
          <a:spcPct val="0"/>
        </a:spcAft>
        <a:defRPr sz="3600">
          <a:solidFill>
            <a:schemeClr val="bg1"/>
          </a:solidFill>
          <a:latin typeface="Arial" charset="0"/>
          <a:ea typeface="黑体" pitchFamily="2" charset="-122"/>
        </a:defRPr>
      </a:lvl3pPr>
      <a:lvl4pPr algn="l" rtl="0" eaLnBrk="0" fontAlgn="base" hangingPunct="0">
        <a:spcBef>
          <a:spcPct val="0"/>
        </a:spcBef>
        <a:spcAft>
          <a:spcPct val="0"/>
        </a:spcAft>
        <a:defRPr sz="3600">
          <a:solidFill>
            <a:schemeClr val="bg1"/>
          </a:solidFill>
          <a:latin typeface="Arial" charset="0"/>
          <a:ea typeface="黑体" pitchFamily="2" charset="-122"/>
        </a:defRPr>
      </a:lvl4pPr>
      <a:lvl5pPr algn="l" rtl="0" eaLnBrk="0" fontAlgn="base" hangingPunct="0">
        <a:spcBef>
          <a:spcPct val="0"/>
        </a:spcBef>
        <a:spcAft>
          <a:spcPct val="0"/>
        </a:spcAft>
        <a:defRPr sz="3600">
          <a:solidFill>
            <a:schemeClr val="bg1"/>
          </a:solidFill>
          <a:latin typeface="Arial" charset="0"/>
          <a:ea typeface="黑体" pitchFamily="2" charset="-122"/>
        </a:defRPr>
      </a:lvl5pPr>
      <a:lvl6pPr marL="457200" algn="l" rtl="0" fontAlgn="base">
        <a:spcBef>
          <a:spcPct val="0"/>
        </a:spcBef>
        <a:spcAft>
          <a:spcPct val="0"/>
        </a:spcAft>
        <a:defRPr sz="3600">
          <a:solidFill>
            <a:schemeClr val="bg1"/>
          </a:solidFill>
          <a:latin typeface="Arial" charset="0"/>
          <a:ea typeface="黑体" pitchFamily="2" charset="-122"/>
        </a:defRPr>
      </a:lvl6pPr>
      <a:lvl7pPr marL="914400" algn="l" rtl="0" fontAlgn="base">
        <a:spcBef>
          <a:spcPct val="0"/>
        </a:spcBef>
        <a:spcAft>
          <a:spcPct val="0"/>
        </a:spcAft>
        <a:defRPr sz="3600">
          <a:solidFill>
            <a:schemeClr val="bg1"/>
          </a:solidFill>
          <a:latin typeface="Arial" charset="0"/>
          <a:ea typeface="黑体" pitchFamily="2" charset="-122"/>
        </a:defRPr>
      </a:lvl7pPr>
      <a:lvl8pPr marL="1371600" algn="l" rtl="0" fontAlgn="base">
        <a:spcBef>
          <a:spcPct val="0"/>
        </a:spcBef>
        <a:spcAft>
          <a:spcPct val="0"/>
        </a:spcAft>
        <a:defRPr sz="3600">
          <a:solidFill>
            <a:schemeClr val="bg1"/>
          </a:solidFill>
          <a:latin typeface="Arial" charset="0"/>
          <a:ea typeface="黑体" pitchFamily="2" charset="-122"/>
        </a:defRPr>
      </a:lvl8pPr>
      <a:lvl9pPr marL="1828800" algn="l" rtl="0" fontAlgn="base">
        <a:spcBef>
          <a:spcPct val="0"/>
        </a:spcBef>
        <a:spcAft>
          <a:spcPct val="0"/>
        </a:spcAft>
        <a:defRPr sz="36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sz="24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000">
          <a:solidFill>
            <a:schemeClr val="tx1"/>
          </a:solidFill>
          <a:latin typeface="+mn-lt"/>
        </a:defRPr>
      </a:lvl3pPr>
      <a:lvl4pPr marL="1600200" indent="-228600" algn="l" rtl="0" eaLnBrk="0" fontAlgn="base" hangingPunct="0">
        <a:spcBef>
          <a:spcPct val="20000"/>
        </a:spcBef>
        <a:spcAft>
          <a:spcPct val="0"/>
        </a:spcAft>
        <a:buSzPct val="60000"/>
        <a:buFont typeface="Wingdings 2" pitchFamily="18" charset="2"/>
        <a:buChar char=""/>
        <a:defRPr>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1600">
          <a:solidFill>
            <a:schemeClr val="tx1"/>
          </a:solidFill>
          <a:latin typeface="+mn-lt"/>
        </a:defRPr>
      </a:lvl5pPr>
      <a:lvl6pPr marL="2514600" indent="-228600" algn="l" rtl="0" fontAlgn="base">
        <a:spcBef>
          <a:spcPct val="20000"/>
        </a:spcBef>
        <a:spcAft>
          <a:spcPct val="0"/>
        </a:spcAft>
        <a:buFont typeface="Wingdings" pitchFamily="2" charset="2"/>
        <a:buChar char="§"/>
        <a:defRPr sz="1600">
          <a:solidFill>
            <a:schemeClr val="tx1"/>
          </a:solidFill>
          <a:latin typeface="+mn-lt"/>
        </a:defRPr>
      </a:lvl6pPr>
      <a:lvl7pPr marL="2971800" indent="-228600" algn="l" rtl="0" fontAlgn="base">
        <a:spcBef>
          <a:spcPct val="20000"/>
        </a:spcBef>
        <a:spcAft>
          <a:spcPct val="0"/>
        </a:spcAft>
        <a:buFont typeface="Wingdings" pitchFamily="2" charset="2"/>
        <a:buChar char="§"/>
        <a:defRPr sz="1600">
          <a:solidFill>
            <a:schemeClr val="tx1"/>
          </a:solidFill>
          <a:latin typeface="+mn-lt"/>
        </a:defRPr>
      </a:lvl7pPr>
      <a:lvl8pPr marL="3429000" indent="-228600" algn="l" rtl="0" fontAlgn="base">
        <a:spcBef>
          <a:spcPct val="20000"/>
        </a:spcBef>
        <a:spcAft>
          <a:spcPct val="0"/>
        </a:spcAft>
        <a:buFont typeface="Wingdings" pitchFamily="2" charset="2"/>
        <a:buChar char="§"/>
        <a:defRPr sz="1600">
          <a:solidFill>
            <a:schemeClr val="tx1"/>
          </a:solidFill>
          <a:latin typeface="+mn-lt"/>
        </a:defRPr>
      </a:lvl8pPr>
      <a:lvl9pPr marL="3886200" indent="-228600" algn="l" rtl="0" fontAlgn="base">
        <a:spcBef>
          <a:spcPct val="20000"/>
        </a:spcBef>
        <a:spcAft>
          <a:spcPct val="0"/>
        </a:spcAft>
        <a:buFont typeface="Wingdings" pitchFamily="2" charset="2"/>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CN" smtClean="0"/>
              <a:t>C#</a:t>
            </a:r>
            <a:r>
              <a:rPr lang="zh-CN" altLang="en-US" smtClean="0"/>
              <a:t>程序设计教程</a:t>
            </a:r>
          </a:p>
        </p:txBody>
      </p:sp>
      <p:sp>
        <p:nvSpPr>
          <p:cNvPr id="3075" name="Rectangle 3"/>
          <p:cNvSpPr>
            <a:spLocks noGrp="1" noChangeArrowheads="1"/>
          </p:cNvSpPr>
          <p:nvPr>
            <p:ph type="subTitle" idx="1"/>
          </p:nvPr>
        </p:nvSpPr>
        <p:spPr/>
        <p:txBody>
          <a:bodyPr/>
          <a:lstStyle/>
          <a:p>
            <a:pPr eaLnBrk="1" hangingPunct="1"/>
            <a:r>
              <a:rPr lang="zh-CN" altLang="en-US" b="1" smtClean="0">
                <a:solidFill>
                  <a:srgbClr val="FFFF00"/>
                </a:solidFill>
                <a:ea typeface="宋体" pitchFamily="2" charset="-122"/>
              </a:rPr>
              <a:t>第</a:t>
            </a:r>
            <a:r>
              <a:rPr lang="en-US" altLang="zh-CN" b="1" smtClean="0">
                <a:solidFill>
                  <a:srgbClr val="FFFF00"/>
                </a:solidFill>
                <a:ea typeface="宋体" pitchFamily="2" charset="-122"/>
              </a:rPr>
              <a:t>8</a:t>
            </a:r>
            <a:r>
              <a:rPr lang="zh-CN" altLang="en-US" b="1" smtClean="0">
                <a:solidFill>
                  <a:srgbClr val="FFFF00"/>
                </a:solidFill>
                <a:ea typeface="宋体" pitchFamily="2" charset="-122"/>
              </a:rPr>
              <a:t>章	</a:t>
            </a:r>
            <a:r>
              <a:rPr lang="en-US" altLang="zh-CN" b="1" smtClean="0">
                <a:solidFill>
                  <a:srgbClr val="FFFF00"/>
                </a:solidFill>
                <a:ea typeface="宋体" pitchFamily="2" charset="-122"/>
              </a:rPr>
              <a:t>Window</a:t>
            </a:r>
            <a:r>
              <a:rPr lang="zh-CN" altLang="en-US" b="1" smtClean="0">
                <a:solidFill>
                  <a:srgbClr val="FFFF00"/>
                </a:solidFill>
                <a:ea typeface="宋体" pitchFamily="2" charset="-122"/>
              </a:rPr>
              <a:t>窗体的高级功能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063750" y="103188"/>
            <a:ext cx="6829425" cy="533400"/>
          </a:xfrm>
        </p:spPr>
        <p:txBody>
          <a:bodyPr/>
          <a:lstStyle/>
          <a:p>
            <a:pPr eaLnBrk="1" hangingPunct="1"/>
            <a:r>
              <a:rPr lang="en-US" altLang="zh-CN" smtClean="0"/>
              <a:t>8.2 </a:t>
            </a:r>
            <a:r>
              <a:rPr lang="zh-CN" altLang="en-US" smtClean="0"/>
              <a:t>工具栏和状态栏 </a:t>
            </a:r>
          </a:p>
        </p:txBody>
      </p:sp>
      <p:sp>
        <p:nvSpPr>
          <p:cNvPr id="14339" name="Rectangle 3"/>
          <p:cNvSpPr>
            <a:spLocks noGrp="1" noChangeArrowheads="1"/>
          </p:cNvSpPr>
          <p:nvPr>
            <p:ph type="body" idx="1"/>
          </p:nvPr>
        </p:nvSpPr>
        <p:spPr>
          <a:xfrm>
            <a:off x="468313" y="1268413"/>
            <a:ext cx="3959225" cy="576262"/>
          </a:xfrm>
        </p:spPr>
        <p:txBody>
          <a:bodyPr/>
          <a:lstStyle/>
          <a:p>
            <a:pPr eaLnBrk="1" hangingPunct="1">
              <a:lnSpc>
                <a:spcPct val="90000"/>
              </a:lnSpc>
              <a:spcAft>
                <a:spcPct val="20000"/>
              </a:spcAft>
              <a:defRPr/>
            </a:pPr>
            <a:r>
              <a:rPr lang="en-US" altLang="en-US" sz="2400" b="1" kern="1200" dirty="0">
                <a:solidFill>
                  <a:srgbClr val="C00000"/>
                </a:solidFill>
                <a:ea typeface="宋体" pitchFamily="2" charset="-122"/>
              </a:rPr>
              <a:t>1. </a:t>
            </a:r>
            <a:r>
              <a:rPr lang="en-US" altLang="en-US" sz="2400" b="1" kern="1200" dirty="0" err="1">
                <a:solidFill>
                  <a:srgbClr val="C00000"/>
                </a:solidFill>
                <a:ea typeface="宋体" pitchFamily="2" charset="-122"/>
              </a:rPr>
              <a:t>工具栏</a:t>
            </a:r>
            <a:endParaRPr lang="zh-CN" altLang="en-US" sz="2400" b="1" kern="1200" dirty="0">
              <a:solidFill>
                <a:srgbClr val="C00000"/>
              </a:solidFill>
              <a:ea typeface="宋体" pitchFamily="2" charset="-122"/>
            </a:endParaRPr>
          </a:p>
        </p:txBody>
      </p:sp>
      <p:sp>
        <p:nvSpPr>
          <p:cNvPr id="14340" name="Text Box 4"/>
          <p:cNvSpPr txBox="1">
            <a:spLocks noChangeArrowheads="1"/>
          </p:cNvSpPr>
          <p:nvPr/>
        </p:nvSpPr>
        <p:spPr bwMode="auto">
          <a:xfrm>
            <a:off x="1187450" y="1773238"/>
            <a:ext cx="7705725"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defRPr/>
            </a:pPr>
            <a:r>
              <a:rPr lang="zh-CN" altLang="en-US" sz="2000" dirty="0" smtClean="0"/>
              <a:t>创建工具栏的步骤：</a:t>
            </a:r>
          </a:p>
          <a:p>
            <a:pPr eaLnBrk="1" hangingPunct="1">
              <a:spcAft>
                <a:spcPct val="20000"/>
              </a:spcAft>
              <a:defRPr/>
            </a:pPr>
            <a:r>
              <a:rPr lang="zh-CN" altLang="en-US" sz="2000" dirty="0" smtClean="0">
                <a:solidFill>
                  <a:schemeClr val="tx2">
                    <a:lumMod val="95000"/>
                    <a:lumOff val="5000"/>
                  </a:schemeClr>
                </a:solidFill>
              </a:rPr>
              <a:t>⑴ 添加</a:t>
            </a:r>
            <a:r>
              <a:rPr lang="en-US" altLang="zh-CN" sz="2000" dirty="0" err="1" smtClean="0">
                <a:solidFill>
                  <a:schemeClr val="tx2">
                    <a:lumMod val="95000"/>
                    <a:lumOff val="5000"/>
                  </a:schemeClr>
                </a:solidFill>
              </a:rPr>
              <a:t>ToolStrip</a:t>
            </a:r>
            <a:r>
              <a:rPr lang="zh-CN" altLang="en-US" sz="2000" dirty="0" smtClean="0">
                <a:solidFill>
                  <a:schemeClr val="tx2">
                    <a:lumMod val="95000"/>
                    <a:lumOff val="5000"/>
                  </a:schemeClr>
                </a:solidFill>
              </a:rPr>
              <a:t>控件</a:t>
            </a:r>
          </a:p>
          <a:p>
            <a:pPr eaLnBrk="1" hangingPunct="1">
              <a:spcAft>
                <a:spcPct val="20000"/>
              </a:spcAft>
              <a:defRPr/>
            </a:pPr>
            <a:r>
              <a:rPr lang="zh-CN" altLang="en-US" sz="2000" dirty="0" smtClean="0">
                <a:solidFill>
                  <a:schemeClr val="tx2">
                    <a:lumMod val="95000"/>
                    <a:lumOff val="5000"/>
                  </a:schemeClr>
                </a:solidFill>
              </a:rPr>
              <a:t>⑵ 为工具栏添加工具项：单击工具栏控件中的下拉箭头按钮，将弹出一个下拉列表，从中选择一种工具项，即可完成该工具项的添加。</a:t>
            </a:r>
            <a:endParaRPr lang="en-US" altLang="zh-CN" sz="2000" dirty="0" smtClean="0">
              <a:solidFill>
                <a:schemeClr val="tx2">
                  <a:lumMod val="95000"/>
                  <a:lumOff val="5000"/>
                </a:schemeClr>
              </a:solidFill>
            </a:endParaRPr>
          </a:p>
          <a:p>
            <a:pPr eaLnBrk="1" hangingPunct="1">
              <a:spcAft>
                <a:spcPct val="20000"/>
              </a:spcAft>
              <a:defRPr/>
            </a:pPr>
            <a:r>
              <a:rPr lang="zh-CN" altLang="en-US" sz="2000" dirty="0">
                <a:solidFill>
                  <a:schemeClr val="tx2">
                    <a:lumMod val="95000"/>
                    <a:lumOff val="5000"/>
                  </a:schemeClr>
                </a:solidFill>
              </a:rPr>
              <a:t>也可以通过</a:t>
            </a:r>
            <a:r>
              <a:rPr lang="en-US" altLang="zh-CN" sz="2000" dirty="0" err="1">
                <a:solidFill>
                  <a:schemeClr val="tx2">
                    <a:lumMod val="95000"/>
                    <a:lumOff val="5000"/>
                  </a:schemeClr>
                </a:solidFill>
              </a:rPr>
              <a:t>ToolStrip</a:t>
            </a:r>
            <a:r>
              <a:rPr lang="zh-CN" altLang="en-US" sz="2000" dirty="0">
                <a:solidFill>
                  <a:schemeClr val="tx2">
                    <a:lumMod val="95000"/>
                    <a:lumOff val="5000"/>
                  </a:schemeClr>
                </a:solidFill>
              </a:rPr>
              <a:t>控件的</a:t>
            </a:r>
            <a:r>
              <a:rPr lang="en-US" altLang="zh-CN" sz="2000" dirty="0">
                <a:solidFill>
                  <a:schemeClr val="tx2">
                    <a:lumMod val="95000"/>
                    <a:lumOff val="5000"/>
                  </a:schemeClr>
                </a:solidFill>
              </a:rPr>
              <a:t>Items</a:t>
            </a:r>
            <a:r>
              <a:rPr lang="zh-CN" altLang="en-US" sz="2000" dirty="0">
                <a:solidFill>
                  <a:schemeClr val="tx2">
                    <a:lumMod val="95000"/>
                    <a:lumOff val="5000"/>
                  </a:schemeClr>
                </a:solidFill>
              </a:rPr>
              <a:t>属性，在“项集合编辑器”种添加工具项。</a:t>
            </a:r>
          </a:p>
          <a:p>
            <a:pPr eaLnBrk="1" hangingPunct="1">
              <a:spcAft>
                <a:spcPct val="20000"/>
              </a:spcAft>
              <a:defRPr/>
            </a:pPr>
            <a:endParaRPr lang="zh-CN" altLang="en-US" sz="2000" dirty="0" smtClean="0">
              <a:solidFill>
                <a:schemeClr val="tx2">
                  <a:lumMod val="95000"/>
                  <a:lumOff val="5000"/>
                </a:schemeClr>
              </a:solidFill>
            </a:endParaRPr>
          </a:p>
        </p:txBody>
      </p:sp>
      <p:sp>
        <p:nvSpPr>
          <p:cNvPr id="6" name="Text Box 5"/>
          <p:cNvSpPr txBox="1">
            <a:spLocks noChangeArrowheads="1"/>
          </p:cNvSpPr>
          <p:nvPr/>
        </p:nvSpPr>
        <p:spPr bwMode="auto">
          <a:xfrm>
            <a:off x="1258888" y="3933825"/>
            <a:ext cx="4752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en-US" altLang="zh-CN" sz="2000"/>
              <a:t>ToolStripButton</a:t>
            </a:r>
            <a:r>
              <a:rPr lang="zh-CN" altLang="en-US" sz="2000"/>
              <a:t>控件的常用属性 ：</a:t>
            </a:r>
          </a:p>
        </p:txBody>
      </p:sp>
      <p:pic>
        <p:nvPicPr>
          <p:cNvPr id="471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4437063"/>
            <a:ext cx="6000750"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122338"/>
            <a:ext cx="4624388" cy="289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4067944" y="1314450"/>
            <a:ext cx="507605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en-US" altLang="zh-CN" sz="2000" b="1" dirty="0">
                <a:solidFill>
                  <a:srgbClr val="D735B8"/>
                </a:solidFill>
              </a:rPr>
              <a:t>【</a:t>
            </a:r>
            <a:r>
              <a:rPr lang="zh-CN" altLang="en-US" sz="2000" b="1" dirty="0">
                <a:solidFill>
                  <a:srgbClr val="D735B8"/>
                </a:solidFill>
              </a:rPr>
              <a:t>例</a:t>
            </a:r>
            <a:r>
              <a:rPr lang="en-US" altLang="zh-CN" sz="2000" b="1" dirty="0" smtClean="0">
                <a:solidFill>
                  <a:srgbClr val="D735B8"/>
                </a:solidFill>
              </a:rPr>
              <a:t>8-2】</a:t>
            </a:r>
            <a:r>
              <a:rPr lang="zh-CN" altLang="en-US" sz="2000" b="1" dirty="0" smtClean="0">
                <a:solidFill>
                  <a:srgbClr val="D735B8"/>
                </a:solidFill>
              </a:rPr>
              <a:t>向例</a:t>
            </a:r>
            <a:r>
              <a:rPr lang="en-US" altLang="zh-CN" sz="2000" b="1" dirty="0" smtClean="0">
                <a:solidFill>
                  <a:srgbClr val="D735B8"/>
                </a:solidFill>
              </a:rPr>
              <a:t>8-1</a:t>
            </a:r>
            <a:r>
              <a:rPr lang="zh-CN" altLang="en-US" sz="2000" b="1" dirty="0" smtClean="0">
                <a:solidFill>
                  <a:srgbClr val="D735B8"/>
                </a:solidFill>
              </a:rPr>
              <a:t>的</a:t>
            </a:r>
            <a:r>
              <a:rPr lang="en-US" altLang="zh-CN" sz="2000" b="1" dirty="0">
                <a:solidFill>
                  <a:srgbClr val="D735B8"/>
                </a:solidFill>
              </a:rPr>
              <a:t>RTF</a:t>
            </a:r>
            <a:r>
              <a:rPr lang="zh-CN" altLang="en-US" sz="2000" b="1" dirty="0">
                <a:solidFill>
                  <a:srgbClr val="D735B8"/>
                </a:solidFill>
              </a:rPr>
              <a:t>文件编辑器中</a:t>
            </a:r>
            <a:r>
              <a:rPr lang="zh-CN" altLang="en-US" sz="2000" b="1" dirty="0" smtClean="0">
                <a:solidFill>
                  <a:srgbClr val="D735B8"/>
                </a:solidFill>
              </a:rPr>
              <a:t>添加  </a:t>
            </a:r>
            <a:endParaRPr lang="en-US" altLang="zh-CN" sz="2000" b="1" dirty="0" smtClean="0">
              <a:solidFill>
                <a:srgbClr val="D735B8"/>
              </a:solidFill>
            </a:endParaRPr>
          </a:p>
          <a:p>
            <a:pPr eaLnBrk="1" hangingPunct="1">
              <a:spcBef>
                <a:spcPts val="0"/>
              </a:spcBef>
              <a:buFontTx/>
              <a:buNone/>
            </a:pPr>
            <a:r>
              <a:rPr lang="en-US" altLang="zh-CN" sz="2000" b="1" dirty="0">
                <a:solidFill>
                  <a:srgbClr val="D735B8"/>
                </a:solidFill>
              </a:rPr>
              <a:t> </a:t>
            </a:r>
            <a:r>
              <a:rPr lang="zh-CN" altLang="en-US" sz="2000" b="1" dirty="0" smtClean="0">
                <a:solidFill>
                  <a:srgbClr val="D735B8"/>
                </a:solidFill>
              </a:rPr>
              <a:t>常用</a:t>
            </a:r>
            <a:r>
              <a:rPr lang="zh-CN" altLang="en-US" sz="2000" b="1" dirty="0">
                <a:solidFill>
                  <a:srgbClr val="D735B8"/>
                </a:solidFill>
              </a:rPr>
              <a:t>工具栏、格式工具栏和状态栏。</a:t>
            </a:r>
            <a:endParaRPr lang="zh-CN" altLang="en-US" sz="2000" b="1" dirty="0">
              <a:solidFill>
                <a:srgbClr val="D735B8"/>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wipe(left)">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randombar(horizontal)">
                                      <p:cBhvr>
                                        <p:cTn id="12" dur="500"/>
                                        <p:tgtEl>
                                          <p:spTgt spid="14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1" presetClass="entr" presetSubtype="0" fill="hold" nodeType="clickEffect">
                                  <p:stCondLst>
                                    <p:cond delay="0"/>
                                  </p:stCondLst>
                                  <p:childTnLst>
                                    <p:set>
                                      <p:cBhvr>
                                        <p:cTn id="23" dur="1" fill="hold">
                                          <p:stCondLst>
                                            <p:cond delay="0"/>
                                          </p:stCondLst>
                                        </p:cTn>
                                        <p:tgtEl>
                                          <p:spTgt spid="47107"/>
                                        </p:tgtEl>
                                        <p:attrNameLst>
                                          <p:attrName>style.visibility</p:attrName>
                                        </p:attrNameLst>
                                      </p:cBhvr>
                                      <p:to>
                                        <p:strVal val="visible"/>
                                      </p:to>
                                    </p:set>
                                    <p:anim calcmode="lin" valueType="num">
                                      <p:cBhvr>
                                        <p:cTn id="24" dur="500" fill="hold"/>
                                        <p:tgtEl>
                                          <p:spTgt spid="47107"/>
                                        </p:tgtEl>
                                        <p:attrNameLst>
                                          <p:attrName>ppt_w</p:attrName>
                                        </p:attrNameLst>
                                      </p:cBhvr>
                                      <p:tavLst>
                                        <p:tav tm="0">
                                          <p:val>
                                            <p:fltVal val="0"/>
                                          </p:val>
                                        </p:tav>
                                        <p:tav tm="100000">
                                          <p:val>
                                            <p:strVal val="#ppt_w"/>
                                          </p:val>
                                        </p:tav>
                                      </p:tavLst>
                                    </p:anim>
                                    <p:anim calcmode="lin" valueType="num">
                                      <p:cBhvr>
                                        <p:cTn id="25" dur="500" fill="hold"/>
                                        <p:tgtEl>
                                          <p:spTgt spid="47107"/>
                                        </p:tgtEl>
                                        <p:attrNameLst>
                                          <p:attrName>ppt_h</p:attrName>
                                        </p:attrNameLst>
                                      </p:cBhvr>
                                      <p:tavLst>
                                        <p:tav tm="0">
                                          <p:val>
                                            <p:fltVal val="0"/>
                                          </p:val>
                                        </p:tav>
                                        <p:tav tm="100000">
                                          <p:val>
                                            <p:strVal val="#ppt_h"/>
                                          </p:val>
                                        </p:tav>
                                      </p:tavLst>
                                    </p:anim>
                                    <p:anim calcmode="lin" valueType="num">
                                      <p:cBhvr>
                                        <p:cTn id="26" dur="500" fill="hold"/>
                                        <p:tgtEl>
                                          <p:spTgt spid="47107"/>
                                        </p:tgtEl>
                                        <p:attrNameLst>
                                          <p:attrName>style.rotation</p:attrName>
                                        </p:attrNameLst>
                                      </p:cBhvr>
                                      <p:tavLst>
                                        <p:tav tm="0">
                                          <p:val>
                                            <p:fltVal val="90"/>
                                          </p:val>
                                        </p:tav>
                                        <p:tav tm="100000">
                                          <p:val>
                                            <p:fltVal val="0"/>
                                          </p:val>
                                        </p:tav>
                                      </p:tavLst>
                                    </p:anim>
                                    <p:animEffect transition="in" filter="fade">
                                      <p:cBhvr>
                                        <p:cTn id="27" dur="500"/>
                                        <p:tgtEl>
                                          <p:spTgt spid="4710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par>
                                <p:cTn id="33" presetID="21" presetClass="entr" presetSubtype="1"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heel(1)">
                                      <p:cBhvr>
                                        <p:cTn id="35"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14340" grpId="0"/>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063750" y="103188"/>
            <a:ext cx="6829425" cy="533400"/>
          </a:xfrm>
        </p:spPr>
        <p:txBody>
          <a:bodyPr/>
          <a:lstStyle/>
          <a:p>
            <a:pPr eaLnBrk="1" hangingPunct="1"/>
            <a:r>
              <a:rPr lang="en-US" altLang="zh-CN" smtClean="0"/>
              <a:t>8.3 </a:t>
            </a:r>
            <a:r>
              <a:rPr lang="zh-CN" altLang="en-US" smtClean="0"/>
              <a:t>对话框 </a:t>
            </a:r>
          </a:p>
        </p:txBody>
      </p:sp>
      <p:sp>
        <p:nvSpPr>
          <p:cNvPr id="19459" name="Rectangle 3"/>
          <p:cNvSpPr>
            <a:spLocks noGrp="1" noChangeArrowheads="1"/>
          </p:cNvSpPr>
          <p:nvPr>
            <p:ph type="body" idx="1"/>
          </p:nvPr>
        </p:nvSpPr>
        <p:spPr>
          <a:xfrm>
            <a:off x="468313" y="1268413"/>
            <a:ext cx="3959225" cy="576262"/>
          </a:xfrm>
        </p:spPr>
        <p:txBody>
          <a:bodyPr/>
          <a:lstStyle/>
          <a:p>
            <a:pPr eaLnBrk="1" hangingPunct="1">
              <a:lnSpc>
                <a:spcPct val="90000"/>
              </a:lnSpc>
              <a:spcAft>
                <a:spcPct val="20000"/>
              </a:spcAft>
            </a:pPr>
            <a:r>
              <a:rPr lang="en-US" altLang="zh-CN" b="1" smtClean="0">
                <a:ea typeface="宋体" pitchFamily="2" charset="-122"/>
              </a:rPr>
              <a:t>8.3.1 </a:t>
            </a:r>
            <a:r>
              <a:rPr lang="zh-CN" altLang="en-US" b="1" smtClean="0">
                <a:ea typeface="宋体" pitchFamily="2" charset="-122"/>
              </a:rPr>
              <a:t>通用对话框 </a:t>
            </a:r>
          </a:p>
        </p:txBody>
      </p:sp>
      <p:sp>
        <p:nvSpPr>
          <p:cNvPr id="19460" name="Text Box 4"/>
          <p:cNvSpPr txBox="1">
            <a:spLocks noChangeArrowheads="1"/>
          </p:cNvSpPr>
          <p:nvPr/>
        </p:nvSpPr>
        <p:spPr bwMode="auto">
          <a:xfrm>
            <a:off x="1476375" y="1916113"/>
            <a:ext cx="7272338" cy="230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ts val="0"/>
              </a:spcBef>
              <a:defRPr/>
            </a:pPr>
            <a:r>
              <a:rPr lang="en-US" altLang="zh-CN" sz="2000" dirty="0" smtClean="0">
                <a:solidFill>
                  <a:schemeClr val="tx2">
                    <a:lumMod val="95000"/>
                    <a:lumOff val="5000"/>
                  </a:schemeClr>
                </a:solidFill>
              </a:rPr>
              <a:t>.NET</a:t>
            </a:r>
            <a:r>
              <a:rPr lang="zh-CN" altLang="en-US" sz="2000" dirty="0" smtClean="0">
                <a:solidFill>
                  <a:schemeClr val="tx2">
                    <a:lumMod val="95000"/>
                    <a:lumOff val="5000"/>
                  </a:schemeClr>
                </a:solidFill>
              </a:rPr>
              <a:t>框架提供了一组基于</a:t>
            </a:r>
            <a:r>
              <a:rPr lang="en-US" altLang="zh-CN" sz="2000" dirty="0" smtClean="0">
                <a:solidFill>
                  <a:schemeClr val="tx2">
                    <a:lumMod val="95000"/>
                    <a:lumOff val="5000"/>
                  </a:schemeClr>
                </a:solidFill>
              </a:rPr>
              <a:t>Windows</a:t>
            </a:r>
            <a:r>
              <a:rPr lang="zh-CN" altLang="en-US" sz="2000" dirty="0" smtClean="0">
                <a:solidFill>
                  <a:schemeClr val="tx2">
                    <a:lumMod val="95000"/>
                    <a:lumOff val="5000"/>
                  </a:schemeClr>
                </a:solidFill>
              </a:rPr>
              <a:t>的标准对话框，主要包括</a:t>
            </a:r>
            <a:r>
              <a:rPr lang="en-US" altLang="zh-CN" sz="2000" dirty="0" err="1" smtClean="0">
                <a:solidFill>
                  <a:schemeClr val="tx2">
                    <a:lumMod val="95000"/>
                    <a:lumOff val="5000"/>
                  </a:schemeClr>
                </a:solidFill>
              </a:rPr>
              <a:t>OpenFileDialog</a:t>
            </a:r>
            <a:r>
              <a:rPr lang="zh-CN" altLang="en-US" sz="2000" dirty="0" smtClean="0">
                <a:solidFill>
                  <a:schemeClr val="tx2">
                    <a:lumMod val="95000"/>
                    <a:lumOff val="5000"/>
                  </a:schemeClr>
                </a:solidFill>
              </a:rPr>
              <a:t>、</a:t>
            </a:r>
            <a:r>
              <a:rPr lang="en-US" altLang="zh-CN" sz="2000" dirty="0" err="1" smtClean="0">
                <a:solidFill>
                  <a:schemeClr val="tx2">
                    <a:lumMod val="95000"/>
                    <a:lumOff val="5000"/>
                  </a:schemeClr>
                </a:solidFill>
              </a:rPr>
              <a:t>SaveFileDialog</a:t>
            </a:r>
            <a:r>
              <a:rPr lang="zh-CN" altLang="en-US" sz="2000" dirty="0" smtClean="0">
                <a:solidFill>
                  <a:schemeClr val="tx2">
                    <a:lumMod val="95000"/>
                    <a:lumOff val="5000"/>
                  </a:schemeClr>
                </a:solidFill>
              </a:rPr>
              <a:t>、</a:t>
            </a:r>
            <a:r>
              <a:rPr lang="en-US" altLang="zh-CN" sz="2000" dirty="0" err="1" smtClean="0">
                <a:solidFill>
                  <a:schemeClr val="tx2">
                    <a:lumMod val="95000"/>
                    <a:lumOff val="5000"/>
                  </a:schemeClr>
                </a:solidFill>
              </a:rPr>
              <a:t>FontDialog</a:t>
            </a:r>
            <a:r>
              <a:rPr lang="zh-CN" altLang="en-US" sz="2000" dirty="0" smtClean="0">
                <a:solidFill>
                  <a:schemeClr val="tx2">
                    <a:lumMod val="95000"/>
                    <a:lumOff val="5000"/>
                  </a:schemeClr>
                </a:solidFill>
              </a:rPr>
              <a:t>、</a:t>
            </a:r>
            <a:r>
              <a:rPr lang="en-US" altLang="zh-CN" sz="2000" dirty="0" err="1" smtClean="0">
                <a:solidFill>
                  <a:schemeClr val="tx2">
                    <a:lumMod val="95000"/>
                    <a:lumOff val="5000"/>
                  </a:schemeClr>
                </a:solidFill>
              </a:rPr>
              <a:t>ColorDialog</a:t>
            </a:r>
            <a:r>
              <a:rPr lang="zh-CN" altLang="en-US" sz="2000" dirty="0" smtClean="0">
                <a:solidFill>
                  <a:schemeClr val="tx2">
                    <a:lumMod val="95000"/>
                    <a:lumOff val="5000"/>
                  </a:schemeClr>
                </a:solidFill>
              </a:rPr>
              <a:t>等控件。这些通用对话框都是模式对话框，而且具有两个通用的方法：</a:t>
            </a:r>
            <a:r>
              <a:rPr lang="en-US" altLang="zh-CN" sz="2000" dirty="0" err="1" smtClean="0">
                <a:solidFill>
                  <a:schemeClr val="tx2">
                    <a:lumMod val="95000"/>
                    <a:lumOff val="5000"/>
                  </a:schemeClr>
                </a:solidFill>
              </a:rPr>
              <a:t>ShowDialog</a:t>
            </a:r>
            <a:r>
              <a:rPr lang="zh-CN" altLang="en-US" sz="2000" dirty="0" smtClean="0">
                <a:solidFill>
                  <a:schemeClr val="tx2">
                    <a:lumMod val="95000"/>
                    <a:lumOff val="5000"/>
                  </a:schemeClr>
                </a:solidFill>
              </a:rPr>
              <a:t>和</a:t>
            </a:r>
            <a:r>
              <a:rPr lang="en-US" altLang="zh-CN" sz="2000" dirty="0" smtClean="0">
                <a:solidFill>
                  <a:schemeClr val="tx2">
                    <a:lumMod val="95000"/>
                    <a:lumOff val="5000"/>
                  </a:schemeClr>
                </a:solidFill>
              </a:rPr>
              <a:t>Reset</a:t>
            </a:r>
            <a:r>
              <a:rPr lang="zh-CN" altLang="en-US" sz="2000" dirty="0" smtClean="0">
                <a:solidFill>
                  <a:schemeClr val="tx2">
                    <a:lumMod val="95000"/>
                    <a:lumOff val="5000"/>
                  </a:schemeClr>
                </a:solidFill>
              </a:rPr>
              <a:t>。</a:t>
            </a:r>
            <a:r>
              <a:rPr lang="en-US" altLang="zh-CN" sz="2000" dirty="0" err="1" smtClean="0">
                <a:solidFill>
                  <a:schemeClr val="tx2">
                    <a:lumMod val="95000"/>
                    <a:lumOff val="5000"/>
                  </a:schemeClr>
                </a:solidFill>
              </a:rPr>
              <a:t>ShowDialog</a:t>
            </a:r>
            <a:r>
              <a:rPr lang="zh-CN" altLang="en-US" sz="2000" dirty="0" smtClean="0">
                <a:solidFill>
                  <a:schemeClr val="tx2">
                    <a:lumMod val="95000"/>
                    <a:lumOff val="5000"/>
                  </a:schemeClr>
                </a:solidFill>
              </a:rPr>
              <a:t>方法用来显示对话框，并返回一个</a:t>
            </a:r>
            <a:r>
              <a:rPr lang="en-US" altLang="zh-CN" sz="2000" dirty="0" err="1" smtClean="0">
                <a:solidFill>
                  <a:schemeClr val="tx2">
                    <a:lumMod val="95000"/>
                    <a:lumOff val="5000"/>
                  </a:schemeClr>
                </a:solidFill>
              </a:rPr>
              <a:t>DialogResult</a:t>
            </a:r>
            <a:r>
              <a:rPr lang="zh-CN" altLang="en-US" sz="2000" dirty="0" smtClean="0">
                <a:solidFill>
                  <a:schemeClr val="tx2">
                    <a:lumMod val="95000"/>
                    <a:lumOff val="5000"/>
                  </a:schemeClr>
                </a:solidFill>
              </a:rPr>
              <a:t>枚举值；</a:t>
            </a:r>
            <a:r>
              <a:rPr lang="en-US" altLang="zh-CN" sz="2000" dirty="0" smtClean="0">
                <a:solidFill>
                  <a:schemeClr val="tx2">
                    <a:lumMod val="95000"/>
                    <a:lumOff val="5000"/>
                  </a:schemeClr>
                </a:solidFill>
              </a:rPr>
              <a:t>Reset</a:t>
            </a:r>
            <a:r>
              <a:rPr lang="zh-CN" altLang="en-US" sz="2000" dirty="0" smtClean="0">
                <a:solidFill>
                  <a:schemeClr val="tx2">
                    <a:lumMod val="95000"/>
                    <a:lumOff val="5000"/>
                  </a:schemeClr>
                </a:solidFill>
              </a:rPr>
              <a:t>方法用来将对话框的所有属性重新设置为默认值。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left)">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barn(inVertical)">
                                      <p:cBhvr>
                                        <p:cTn id="12"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194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063750" y="103188"/>
            <a:ext cx="6829425" cy="533400"/>
          </a:xfrm>
        </p:spPr>
        <p:txBody>
          <a:bodyPr/>
          <a:lstStyle/>
          <a:p>
            <a:pPr eaLnBrk="1" hangingPunct="1"/>
            <a:r>
              <a:rPr lang="en-US" altLang="zh-CN" smtClean="0"/>
              <a:t>8.3 </a:t>
            </a:r>
            <a:r>
              <a:rPr lang="zh-CN" altLang="en-US" smtClean="0"/>
              <a:t>对话框 </a:t>
            </a:r>
          </a:p>
        </p:txBody>
      </p:sp>
      <p:sp>
        <p:nvSpPr>
          <p:cNvPr id="16387" name="Rectangle 3"/>
          <p:cNvSpPr>
            <a:spLocks noGrp="1" noChangeArrowheads="1"/>
          </p:cNvSpPr>
          <p:nvPr>
            <p:ph type="body" idx="1"/>
          </p:nvPr>
        </p:nvSpPr>
        <p:spPr>
          <a:xfrm>
            <a:off x="468313" y="1268413"/>
            <a:ext cx="3959225" cy="576262"/>
          </a:xfrm>
        </p:spPr>
        <p:txBody>
          <a:bodyPr/>
          <a:lstStyle/>
          <a:p>
            <a:pPr eaLnBrk="1" hangingPunct="1">
              <a:lnSpc>
                <a:spcPct val="90000"/>
              </a:lnSpc>
              <a:spcAft>
                <a:spcPct val="20000"/>
              </a:spcAft>
            </a:pPr>
            <a:r>
              <a:rPr lang="en-US" altLang="zh-CN" b="1" smtClean="0">
                <a:ea typeface="宋体" pitchFamily="2" charset="-122"/>
              </a:rPr>
              <a:t>8.3.1 </a:t>
            </a:r>
            <a:r>
              <a:rPr lang="zh-CN" altLang="en-US" b="1" smtClean="0">
                <a:ea typeface="宋体" pitchFamily="2" charset="-122"/>
              </a:rPr>
              <a:t>通用对话框 </a:t>
            </a:r>
          </a:p>
        </p:txBody>
      </p:sp>
      <p:sp>
        <p:nvSpPr>
          <p:cNvPr id="19460" name="Text Box 4"/>
          <p:cNvSpPr txBox="1">
            <a:spLocks noChangeArrowheads="1"/>
          </p:cNvSpPr>
          <p:nvPr/>
        </p:nvSpPr>
        <p:spPr bwMode="auto">
          <a:xfrm>
            <a:off x="1187450" y="2276475"/>
            <a:ext cx="5329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en-US" altLang="zh-CN" sz="2000"/>
              <a:t>OpenFileDialog</a:t>
            </a:r>
            <a:r>
              <a:rPr lang="zh-CN" altLang="en-US" sz="2000"/>
              <a:t>控件的常用属性： </a:t>
            </a:r>
          </a:p>
        </p:txBody>
      </p:sp>
      <p:sp>
        <p:nvSpPr>
          <p:cNvPr id="19461" name="Rectangle 6"/>
          <p:cNvSpPr>
            <a:spLocks noChangeArrowheads="1"/>
          </p:cNvSpPr>
          <p:nvPr/>
        </p:nvSpPr>
        <p:spPr bwMode="auto">
          <a:xfrm>
            <a:off x="468313" y="1844675"/>
            <a:ext cx="39592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90000"/>
              </a:lnSpc>
              <a:spcBef>
                <a:spcPct val="20000"/>
              </a:spcBef>
              <a:spcAft>
                <a:spcPct val="20000"/>
              </a:spcAft>
              <a:buFont typeface="Wingdings" pitchFamily="2" charset="2"/>
              <a:buChar char="§"/>
              <a:defRPr/>
            </a:pPr>
            <a:r>
              <a:rPr lang="en-US" altLang="en-US" sz="2400" b="1" dirty="0">
                <a:solidFill>
                  <a:srgbClr val="C00000"/>
                </a:solidFill>
                <a:latin typeface="+mn-lt"/>
              </a:rPr>
              <a:t>1. </a:t>
            </a:r>
            <a:r>
              <a:rPr lang="en-US" altLang="en-US" sz="2400" b="1" dirty="0" err="1">
                <a:solidFill>
                  <a:srgbClr val="C00000"/>
                </a:solidFill>
                <a:latin typeface="+mn-lt"/>
              </a:rPr>
              <a:t>打开文件对话框</a:t>
            </a:r>
            <a:endParaRPr lang="zh-CN" altLang="en-US" sz="2400" b="1" dirty="0">
              <a:solidFill>
                <a:srgbClr val="C00000"/>
              </a:solidFill>
              <a:latin typeface="+mn-lt"/>
            </a:endParaRPr>
          </a:p>
        </p:txBody>
      </p:sp>
      <p:pic>
        <p:nvPicPr>
          <p:cNvPr id="1946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2708275"/>
            <a:ext cx="609600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 calcmode="lin" valueType="num">
                                      <p:cBhvr additive="base">
                                        <p:cTn id="7" dur="500" fill="hold"/>
                                        <p:tgtEl>
                                          <p:spTgt spid="19461"/>
                                        </p:tgtEl>
                                        <p:attrNameLst>
                                          <p:attrName>ppt_x</p:attrName>
                                        </p:attrNameLst>
                                      </p:cBhvr>
                                      <p:tavLst>
                                        <p:tav tm="0">
                                          <p:val>
                                            <p:strVal val="#ppt_x"/>
                                          </p:val>
                                        </p:tav>
                                        <p:tav tm="100000">
                                          <p:val>
                                            <p:strVal val="#ppt_x"/>
                                          </p:val>
                                        </p:tav>
                                      </p:tavLst>
                                    </p:anim>
                                    <p:anim calcmode="lin" valueType="num">
                                      <p:cBhvr additive="base">
                                        <p:cTn id="8"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19460"/>
                                        </p:tgtEl>
                                        <p:attrNameLst>
                                          <p:attrName>style.visibility</p:attrName>
                                        </p:attrNameLst>
                                      </p:cBhvr>
                                      <p:to>
                                        <p:strVal val="visible"/>
                                      </p:to>
                                    </p:set>
                                    <p:animEffect transition="in" filter="randombar(horizontal)">
                                      <p:cBhvr>
                                        <p:cTn id="13" dur="500"/>
                                        <p:tgtEl>
                                          <p:spTgt spid="1946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nodeType="clickEffect">
                                  <p:stCondLst>
                                    <p:cond delay="0"/>
                                  </p:stCondLst>
                                  <p:childTnLst>
                                    <p:set>
                                      <p:cBhvr>
                                        <p:cTn id="17" dur="1" fill="hold">
                                          <p:stCondLst>
                                            <p:cond delay="0"/>
                                          </p:stCondLst>
                                        </p:cTn>
                                        <p:tgtEl>
                                          <p:spTgt spid="19462"/>
                                        </p:tgtEl>
                                        <p:attrNameLst>
                                          <p:attrName>style.visibility</p:attrName>
                                        </p:attrNameLst>
                                      </p:cBhvr>
                                      <p:to>
                                        <p:strVal val="visible"/>
                                      </p:to>
                                    </p:set>
                                    <p:anim calcmode="lin" valueType="num">
                                      <p:cBhvr>
                                        <p:cTn id="18" dur="500" fill="hold"/>
                                        <p:tgtEl>
                                          <p:spTgt spid="19462"/>
                                        </p:tgtEl>
                                        <p:attrNameLst>
                                          <p:attrName>ppt_w</p:attrName>
                                        </p:attrNameLst>
                                      </p:cBhvr>
                                      <p:tavLst>
                                        <p:tav tm="0">
                                          <p:val>
                                            <p:fltVal val="0"/>
                                          </p:val>
                                        </p:tav>
                                        <p:tav tm="100000">
                                          <p:val>
                                            <p:strVal val="#ppt_w"/>
                                          </p:val>
                                        </p:tav>
                                      </p:tavLst>
                                    </p:anim>
                                    <p:anim calcmode="lin" valueType="num">
                                      <p:cBhvr>
                                        <p:cTn id="19" dur="500" fill="hold"/>
                                        <p:tgtEl>
                                          <p:spTgt spid="19462"/>
                                        </p:tgtEl>
                                        <p:attrNameLst>
                                          <p:attrName>ppt_h</p:attrName>
                                        </p:attrNameLst>
                                      </p:cBhvr>
                                      <p:tavLst>
                                        <p:tav tm="0">
                                          <p:val>
                                            <p:fltVal val="0"/>
                                          </p:val>
                                        </p:tav>
                                        <p:tav tm="100000">
                                          <p:val>
                                            <p:strVal val="#ppt_h"/>
                                          </p:val>
                                        </p:tav>
                                      </p:tavLst>
                                    </p:anim>
                                    <p:animEffect transition="in" filter="fade">
                                      <p:cBhvr>
                                        <p:cTn id="20"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063750" y="103188"/>
            <a:ext cx="6829425" cy="533400"/>
          </a:xfrm>
        </p:spPr>
        <p:txBody>
          <a:bodyPr/>
          <a:lstStyle/>
          <a:p>
            <a:pPr eaLnBrk="1" hangingPunct="1"/>
            <a:r>
              <a:rPr lang="en-US" altLang="zh-CN" smtClean="0"/>
              <a:t>8.3 </a:t>
            </a:r>
            <a:r>
              <a:rPr lang="zh-CN" altLang="en-US" smtClean="0"/>
              <a:t>对话框 </a:t>
            </a:r>
          </a:p>
        </p:txBody>
      </p:sp>
      <p:sp>
        <p:nvSpPr>
          <p:cNvPr id="17411" name="Rectangle 3"/>
          <p:cNvSpPr>
            <a:spLocks noGrp="1" noChangeArrowheads="1"/>
          </p:cNvSpPr>
          <p:nvPr>
            <p:ph type="body" idx="1"/>
          </p:nvPr>
        </p:nvSpPr>
        <p:spPr>
          <a:xfrm>
            <a:off x="468313" y="1268413"/>
            <a:ext cx="3959225" cy="576262"/>
          </a:xfrm>
        </p:spPr>
        <p:txBody>
          <a:bodyPr/>
          <a:lstStyle/>
          <a:p>
            <a:pPr eaLnBrk="1" hangingPunct="1">
              <a:lnSpc>
                <a:spcPct val="90000"/>
              </a:lnSpc>
              <a:spcAft>
                <a:spcPct val="20000"/>
              </a:spcAft>
            </a:pPr>
            <a:r>
              <a:rPr lang="en-US" altLang="zh-CN" b="1" smtClean="0">
                <a:ea typeface="宋体" pitchFamily="2" charset="-122"/>
              </a:rPr>
              <a:t>8.3.1 </a:t>
            </a:r>
            <a:r>
              <a:rPr lang="zh-CN" altLang="en-US" b="1" smtClean="0">
                <a:ea typeface="宋体" pitchFamily="2" charset="-122"/>
              </a:rPr>
              <a:t>通用对话框 </a:t>
            </a:r>
          </a:p>
        </p:txBody>
      </p:sp>
      <p:sp>
        <p:nvSpPr>
          <p:cNvPr id="17412" name="Text Box 4"/>
          <p:cNvSpPr txBox="1">
            <a:spLocks noChangeArrowheads="1"/>
          </p:cNvSpPr>
          <p:nvPr/>
        </p:nvSpPr>
        <p:spPr bwMode="auto">
          <a:xfrm>
            <a:off x="1189038" y="2276475"/>
            <a:ext cx="5329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en-US" altLang="zh-CN" sz="2000"/>
              <a:t>OpenFileDialog</a:t>
            </a:r>
            <a:r>
              <a:rPr lang="zh-CN" altLang="en-US" sz="2000"/>
              <a:t>控件的常用属性： </a:t>
            </a:r>
          </a:p>
        </p:txBody>
      </p:sp>
      <p:sp>
        <p:nvSpPr>
          <p:cNvPr id="19461" name="Rectangle 6"/>
          <p:cNvSpPr>
            <a:spLocks noChangeArrowheads="1"/>
          </p:cNvSpPr>
          <p:nvPr/>
        </p:nvSpPr>
        <p:spPr bwMode="auto">
          <a:xfrm>
            <a:off x="468313" y="1844675"/>
            <a:ext cx="39592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90000"/>
              </a:lnSpc>
              <a:spcBef>
                <a:spcPct val="20000"/>
              </a:spcBef>
              <a:spcAft>
                <a:spcPct val="20000"/>
              </a:spcAft>
              <a:buFont typeface="Wingdings" pitchFamily="2" charset="2"/>
              <a:buChar char="§"/>
              <a:defRPr/>
            </a:pPr>
            <a:r>
              <a:rPr lang="en-US" altLang="en-US" sz="2400" b="1" dirty="0">
                <a:solidFill>
                  <a:srgbClr val="C00000"/>
                </a:solidFill>
                <a:latin typeface="+mn-lt"/>
              </a:rPr>
              <a:t>1. </a:t>
            </a:r>
            <a:r>
              <a:rPr lang="en-US" altLang="en-US" sz="2400" b="1" dirty="0" err="1">
                <a:solidFill>
                  <a:srgbClr val="C00000"/>
                </a:solidFill>
                <a:latin typeface="+mn-lt"/>
              </a:rPr>
              <a:t>打开文件对话框</a:t>
            </a:r>
            <a:endParaRPr lang="zh-CN" altLang="en-US" sz="2400" b="1" dirty="0">
              <a:solidFill>
                <a:srgbClr val="C00000"/>
              </a:solidFill>
              <a:latin typeface="+mn-lt"/>
            </a:endParaRPr>
          </a:p>
        </p:txBody>
      </p:sp>
      <p:sp>
        <p:nvSpPr>
          <p:cNvPr id="7" name="Text Box 4"/>
          <p:cNvSpPr txBox="1">
            <a:spLocks noChangeArrowheads="1"/>
          </p:cNvSpPr>
          <p:nvPr/>
        </p:nvSpPr>
        <p:spPr bwMode="auto">
          <a:xfrm>
            <a:off x="1187450" y="2833688"/>
            <a:ext cx="7561263"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en-US" altLang="zh-CN" sz="2000" dirty="0" err="1" smtClean="0"/>
              <a:t>OpenFileDialog</a:t>
            </a:r>
            <a:r>
              <a:rPr lang="zh-CN" altLang="en-US" sz="2000" dirty="0" smtClean="0"/>
              <a:t>控件的常用方法：</a:t>
            </a:r>
            <a:endParaRPr lang="en-US" altLang="zh-CN" sz="2000" dirty="0" smtClean="0"/>
          </a:p>
          <a:p>
            <a:pPr eaLnBrk="1" hangingPunct="1">
              <a:spcBef>
                <a:spcPts val="600"/>
              </a:spcBef>
              <a:defRPr/>
            </a:pPr>
            <a:r>
              <a:rPr lang="zh-CN" altLang="en-US" sz="2000" dirty="0" smtClean="0">
                <a:solidFill>
                  <a:schemeClr val="tx2">
                    <a:lumMod val="95000"/>
                    <a:lumOff val="5000"/>
                  </a:schemeClr>
                </a:solidFill>
              </a:rPr>
              <a:t>⑴ </a:t>
            </a:r>
            <a:r>
              <a:rPr lang="en-US" altLang="zh-CN" sz="2000" dirty="0" err="1" smtClean="0">
                <a:solidFill>
                  <a:schemeClr val="tx2">
                    <a:lumMod val="95000"/>
                    <a:lumOff val="5000"/>
                  </a:schemeClr>
                </a:solidFill>
              </a:rPr>
              <a:t>ShowDialog</a:t>
            </a:r>
            <a:r>
              <a:rPr lang="zh-CN" altLang="en-US" sz="2000" dirty="0" smtClean="0">
                <a:solidFill>
                  <a:schemeClr val="tx2">
                    <a:lumMod val="95000"/>
                    <a:lumOff val="5000"/>
                  </a:schemeClr>
                </a:solidFill>
              </a:rPr>
              <a:t>：显示对话框，并返回一个</a:t>
            </a:r>
            <a:r>
              <a:rPr lang="en-US" altLang="zh-CN" sz="2000" dirty="0" err="1" smtClean="0">
                <a:solidFill>
                  <a:schemeClr val="tx2">
                    <a:lumMod val="95000"/>
                    <a:lumOff val="5000"/>
                  </a:schemeClr>
                </a:solidFill>
              </a:rPr>
              <a:t>DialogResult</a:t>
            </a:r>
            <a:r>
              <a:rPr lang="zh-CN" altLang="en-US" sz="2000" dirty="0" smtClean="0">
                <a:solidFill>
                  <a:schemeClr val="tx2">
                    <a:lumMod val="95000"/>
                    <a:lumOff val="5000"/>
                  </a:schemeClr>
                </a:solidFill>
              </a:rPr>
              <a:t>枚举值 </a:t>
            </a:r>
          </a:p>
          <a:p>
            <a:pPr eaLnBrk="1" hangingPunct="1">
              <a:spcBef>
                <a:spcPct val="10000"/>
              </a:spcBef>
              <a:defRPr/>
            </a:pPr>
            <a:r>
              <a:rPr lang="zh-CN" altLang="en-US" sz="2000" dirty="0" smtClean="0">
                <a:solidFill>
                  <a:schemeClr val="tx2">
                    <a:lumMod val="95000"/>
                    <a:lumOff val="5000"/>
                  </a:schemeClr>
                </a:solidFill>
              </a:rPr>
              <a:t>⑵ </a:t>
            </a:r>
            <a:r>
              <a:rPr lang="en-US" altLang="zh-CN" sz="2000" dirty="0" smtClean="0">
                <a:solidFill>
                  <a:schemeClr val="tx2">
                    <a:lumMod val="95000"/>
                    <a:lumOff val="5000"/>
                  </a:schemeClr>
                </a:solidFill>
              </a:rPr>
              <a:t>Reset</a:t>
            </a:r>
            <a:r>
              <a:rPr lang="zh-CN" altLang="en-US" sz="2000" dirty="0" smtClean="0">
                <a:solidFill>
                  <a:schemeClr val="tx2">
                    <a:lumMod val="95000"/>
                    <a:lumOff val="5000"/>
                  </a:schemeClr>
                </a:solidFill>
              </a:rPr>
              <a:t>：将对话框的所有属性重新设置为默认值 </a:t>
            </a:r>
          </a:p>
          <a:p>
            <a:pPr eaLnBrk="1" hangingPunct="1">
              <a:spcBef>
                <a:spcPct val="10000"/>
              </a:spcBef>
              <a:defRPr/>
            </a:pPr>
            <a:r>
              <a:rPr lang="zh-CN" altLang="en-US" sz="2000" dirty="0" smtClean="0">
                <a:solidFill>
                  <a:schemeClr val="tx2">
                    <a:lumMod val="95000"/>
                    <a:lumOff val="5000"/>
                  </a:schemeClr>
                </a:solidFill>
              </a:rPr>
              <a:t>⑶ </a:t>
            </a:r>
            <a:r>
              <a:rPr lang="en-US" altLang="zh-CN" sz="2000" dirty="0" err="1" smtClean="0">
                <a:solidFill>
                  <a:schemeClr val="tx2">
                    <a:lumMod val="95000"/>
                    <a:lumOff val="5000"/>
                  </a:schemeClr>
                </a:solidFill>
              </a:rPr>
              <a:t>OpenFile</a:t>
            </a:r>
            <a:r>
              <a:rPr lang="zh-CN" altLang="en-US" sz="2000" dirty="0" smtClean="0">
                <a:solidFill>
                  <a:schemeClr val="tx2">
                    <a:lumMod val="95000"/>
                    <a:lumOff val="5000"/>
                  </a:schemeClr>
                </a:solidFill>
              </a:rPr>
              <a:t>：打开用户选定的具有只读权限的文件，并返回该文件的</a:t>
            </a:r>
            <a:r>
              <a:rPr lang="en-US" altLang="zh-CN" sz="2000" dirty="0" smtClean="0">
                <a:solidFill>
                  <a:schemeClr val="tx2">
                    <a:lumMod val="95000"/>
                    <a:lumOff val="5000"/>
                  </a:schemeClr>
                </a:solidFill>
              </a:rPr>
              <a:t>Stream</a:t>
            </a:r>
            <a:r>
              <a:rPr lang="zh-CN" altLang="en-US" sz="2000" dirty="0" smtClean="0">
                <a:solidFill>
                  <a:schemeClr val="tx2">
                    <a:lumMod val="95000"/>
                    <a:lumOff val="5000"/>
                  </a:schemeClr>
                </a:solidFill>
              </a:rPr>
              <a:t>对象 </a:t>
            </a:r>
          </a:p>
          <a:p>
            <a:pPr eaLnBrk="1" hangingPunct="1">
              <a:spcBef>
                <a:spcPct val="10000"/>
              </a:spcBef>
              <a:defRPr/>
            </a:pPr>
            <a:r>
              <a:rPr lang="zh-CN" altLang="en-US" sz="2000" dirty="0" smtClean="0">
                <a:solidFill>
                  <a:schemeClr val="tx2">
                    <a:lumMod val="95000"/>
                    <a:lumOff val="5000"/>
                  </a:schemeClr>
                </a:solidFill>
              </a:rPr>
              <a:t>例如：</a:t>
            </a:r>
            <a:r>
              <a:rPr lang="en-US" altLang="zh-CN" sz="2000" dirty="0" err="1" smtClean="0">
                <a:solidFill>
                  <a:schemeClr val="tx2">
                    <a:lumMod val="95000"/>
                    <a:lumOff val="5000"/>
                  </a:schemeClr>
                </a:solidFill>
              </a:rPr>
              <a:t>System.IO.Stream</a:t>
            </a:r>
            <a:r>
              <a:rPr lang="en-US" altLang="zh-CN" sz="2000" dirty="0" smtClean="0">
                <a:solidFill>
                  <a:schemeClr val="tx2">
                    <a:lumMod val="95000"/>
                    <a:lumOff val="5000"/>
                  </a:schemeClr>
                </a:solidFill>
              </a:rPr>
              <a:t> stream = openFileDialog1.OpenFile(); </a:t>
            </a:r>
            <a:r>
              <a:rPr lang="zh-CN" altLang="en-US" sz="2000" dirty="0" smtClean="0">
                <a:solidFill>
                  <a:schemeClr val="tx2">
                    <a:lumMod val="95000"/>
                    <a:lumOff val="5000"/>
                  </a:schemeClr>
                </a:solidFill>
              </a:rPr>
              <a:t> </a:t>
            </a:r>
          </a:p>
        </p:txBody>
      </p:sp>
      <p:sp>
        <p:nvSpPr>
          <p:cNvPr id="8" name="Text Box 4"/>
          <p:cNvSpPr txBox="1">
            <a:spLocks noChangeArrowheads="1"/>
          </p:cNvSpPr>
          <p:nvPr/>
        </p:nvSpPr>
        <p:spPr bwMode="auto">
          <a:xfrm>
            <a:off x="1187450" y="5084763"/>
            <a:ext cx="6624638" cy="112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en-US" altLang="zh-CN" sz="2000" dirty="0" err="1" smtClean="0"/>
              <a:t>OpenFileDialog</a:t>
            </a:r>
            <a:r>
              <a:rPr lang="zh-CN" altLang="en-US" sz="2000" dirty="0" smtClean="0"/>
              <a:t>控件的事件：</a:t>
            </a:r>
            <a:endParaRPr lang="en-US" altLang="zh-CN" sz="2000" dirty="0" smtClean="0"/>
          </a:p>
          <a:p>
            <a:pPr eaLnBrk="1" hangingPunct="1">
              <a:spcBef>
                <a:spcPts val="600"/>
              </a:spcBef>
              <a:defRPr/>
            </a:pPr>
            <a:r>
              <a:rPr lang="en-US" altLang="zh-CN" sz="2000" dirty="0" err="1" smtClean="0">
                <a:solidFill>
                  <a:schemeClr val="tx2">
                    <a:lumMod val="95000"/>
                    <a:lumOff val="5000"/>
                  </a:schemeClr>
                </a:solidFill>
              </a:rPr>
              <a:t>FileOk</a:t>
            </a:r>
            <a:r>
              <a:rPr lang="zh-CN" altLang="en-US" sz="2000" dirty="0" smtClean="0">
                <a:solidFill>
                  <a:schemeClr val="tx2">
                    <a:lumMod val="95000"/>
                    <a:lumOff val="5000"/>
                  </a:schemeClr>
                </a:solidFill>
              </a:rPr>
              <a:t>：当用户在对话框中单击“打开”按钮时引发</a:t>
            </a:r>
          </a:p>
          <a:p>
            <a:pPr eaLnBrk="1" hangingPunct="1">
              <a:spcBef>
                <a:spcPct val="10000"/>
              </a:spcBef>
              <a:defRPr/>
            </a:pPr>
            <a:r>
              <a:rPr lang="en-US" altLang="zh-CN" sz="2000" dirty="0" err="1" smtClean="0">
                <a:solidFill>
                  <a:schemeClr val="tx2">
                    <a:lumMod val="95000"/>
                    <a:lumOff val="5000"/>
                  </a:schemeClr>
                </a:solidFill>
              </a:rPr>
              <a:t>HelpRequest</a:t>
            </a:r>
            <a:r>
              <a:rPr lang="zh-CN" altLang="en-US" sz="2000" dirty="0" smtClean="0">
                <a:solidFill>
                  <a:schemeClr val="tx2">
                    <a:lumMod val="95000"/>
                    <a:lumOff val="5000"/>
                  </a:schemeClr>
                </a:solidFill>
              </a:rPr>
              <a:t>：单击“帮助”按钮时引发</a:t>
            </a:r>
            <a:endParaRPr lang="zh-CN" alt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063750" y="103188"/>
            <a:ext cx="6829425" cy="533400"/>
          </a:xfrm>
        </p:spPr>
        <p:txBody>
          <a:bodyPr/>
          <a:lstStyle/>
          <a:p>
            <a:pPr eaLnBrk="1" hangingPunct="1"/>
            <a:r>
              <a:rPr lang="en-US" altLang="zh-CN" smtClean="0"/>
              <a:t>8.3 </a:t>
            </a:r>
            <a:r>
              <a:rPr lang="zh-CN" altLang="en-US" smtClean="0"/>
              <a:t>对话框 </a:t>
            </a:r>
          </a:p>
        </p:txBody>
      </p:sp>
      <p:sp>
        <p:nvSpPr>
          <p:cNvPr id="18435" name="Rectangle 3"/>
          <p:cNvSpPr>
            <a:spLocks noGrp="1" noChangeArrowheads="1"/>
          </p:cNvSpPr>
          <p:nvPr>
            <p:ph type="body" idx="1"/>
          </p:nvPr>
        </p:nvSpPr>
        <p:spPr>
          <a:xfrm>
            <a:off x="468313" y="1268413"/>
            <a:ext cx="3959225" cy="576262"/>
          </a:xfrm>
        </p:spPr>
        <p:txBody>
          <a:bodyPr/>
          <a:lstStyle/>
          <a:p>
            <a:pPr eaLnBrk="1" hangingPunct="1">
              <a:lnSpc>
                <a:spcPct val="90000"/>
              </a:lnSpc>
              <a:spcAft>
                <a:spcPct val="20000"/>
              </a:spcAft>
            </a:pPr>
            <a:r>
              <a:rPr lang="en-US" altLang="zh-CN" b="1" smtClean="0">
                <a:ea typeface="宋体" pitchFamily="2" charset="-122"/>
              </a:rPr>
              <a:t>8.3.1 </a:t>
            </a:r>
            <a:r>
              <a:rPr lang="zh-CN" altLang="en-US" b="1" smtClean="0">
                <a:ea typeface="宋体" pitchFamily="2" charset="-122"/>
              </a:rPr>
              <a:t>通用对话框 </a:t>
            </a:r>
          </a:p>
        </p:txBody>
      </p:sp>
      <p:sp>
        <p:nvSpPr>
          <p:cNvPr id="19461" name="Rectangle 6"/>
          <p:cNvSpPr>
            <a:spLocks noChangeArrowheads="1"/>
          </p:cNvSpPr>
          <p:nvPr/>
        </p:nvSpPr>
        <p:spPr bwMode="auto">
          <a:xfrm>
            <a:off x="468313" y="1844675"/>
            <a:ext cx="39592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90000"/>
              </a:lnSpc>
              <a:spcBef>
                <a:spcPct val="20000"/>
              </a:spcBef>
              <a:spcAft>
                <a:spcPct val="20000"/>
              </a:spcAft>
              <a:buFont typeface="Wingdings" pitchFamily="2" charset="2"/>
              <a:buChar char="§"/>
              <a:defRPr/>
            </a:pPr>
            <a:r>
              <a:rPr lang="en-US" altLang="en-US" sz="2400" b="1" dirty="0" smtClean="0">
                <a:solidFill>
                  <a:srgbClr val="C00000"/>
                </a:solidFill>
                <a:latin typeface="+mn-lt"/>
              </a:rPr>
              <a:t>2. </a:t>
            </a:r>
            <a:r>
              <a:rPr lang="zh-CN" altLang="en-US" sz="2400" b="1" dirty="0" smtClean="0">
                <a:solidFill>
                  <a:srgbClr val="C00000"/>
                </a:solidFill>
                <a:latin typeface="+mn-lt"/>
              </a:rPr>
              <a:t>保存</a:t>
            </a:r>
            <a:r>
              <a:rPr lang="en-US" altLang="en-US" sz="2400" b="1" dirty="0" err="1" smtClean="0">
                <a:solidFill>
                  <a:srgbClr val="C00000"/>
                </a:solidFill>
                <a:latin typeface="+mn-lt"/>
              </a:rPr>
              <a:t>文件对话框</a:t>
            </a:r>
            <a:endParaRPr lang="zh-CN" altLang="en-US" sz="2400" b="1" dirty="0">
              <a:solidFill>
                <a:srgbClr val="C00000"/>
              </a:solidFill>
              <a:latin typeface="+mn-lt"/>
            </a:endParaRPr>
          </a:p>
        </p:txBody>
      </p:sp>
      <p:sp>
        <p:nvSpPr>
          <p:cNvPr id="7" name="Text Box 4"/>
          <p:cNvSpPr txBox="1">
            <a:spLocks noChangeArrowheads="1"/>
          </p:cNvSpPr>
          <p:nvPr/>
        </p:nvSpPr>
        <p:spPr bwMode="auto">
          <a:xfrm>
            <a:off x="1187450" y="2420938"/>
            <a:ext cx="7561263"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defRPr/>
            </a:pPr>
            <a:r>
              <a:rPr lang="en-US" altLang="zh-CN" sz="2000" dirty="0" err="1" smtClean="0">
                <a:solidFill>
                  <a:schemeClr val="tx2">
                    <a:lumMod val="95000"/>
                    <a:lumOff val="5000"/>
                  </a:schemeClr>
                </a:solidFill>
              </a:rPr>
              <a:t>SaveFileDialog</a:t>
            </a:r>
            <a:r>
              <a:rPr lang="zh-CN" altLang="en-US" sz="2000" dirty="0" smtClean="0">
                <a:solidFill>
                  <a:schemeClr val="tx2">
                    <a:lumMod val="95000"/>
                    <a:lumOff val="5000"/>
                  </a:schemeClr>
                </a:solidFill>
              </a:rPr>
              <a:t>控件常用属性大多与</a:t>
            </a:r>
            <a:r>
              <a:rPr lang="en-US" altLang="zh-CN" sz="2000" dirty="0" err="1" smtClean="0">
                <a:solidFill>
                  <a:schemeClr val="tx2">
                    <a:lumMod val="95000"/>
                    <a:lumOff val="5000"/>
                  </a:schemeClr>
                </a:solidFill>
              </a:rPr>
              <a:t>OpenFileDialog</a:t>
            </a:r>
            <a:r>
              <a:rPr lang="zh-CN" altLang="en-US" sz="2000" dirty="0" smtClean="0">
                <a:solidFill>
                  <a:schemeClr val="tx2">
                    <a:lumMod val="95000"/>
                    <a:lumOff val="5000"/>
                  </a:schemeClr>
                </a:solidFill>
              </a:rPr>
              <a:t>控件相同，但其</a:t>
            </a:r>
            <a:r>
              <a:rPr lang="en-US" altLang="zh-CN" sz="2000" dirty="0" err="1" smtClean="0">
                <a:solidFill>
                  <a:schemeClr val="tx2">
                    <a:lumMod val="95000"/>
                    <a:lumOff val="5000"/>
                  </a:schemeClr>
                </a:solidFill>
              </a:rPr>
              <a:t>CheckFileExists</a:t>
            </a:r>
            <a:r>
              <a:rPr lang="zh-CN" altLang="en-US" sz="2000" dirty="0" smtClean="0">
                <a:solidFill>
                  <a:schemeClr val="tx2">
                    <a:lumMod val="95000"/>
                    <a:lumOff val="5000"/>
                  </a:schemeClr>
                </a:solidFill>
              </a:rPr>
              <a:t>属性的默认值为</a:t>
            </a:r>
            <a:r>
              <a:rPr lang="en-US" altLang="zh-CN" sz="2000" dirty="0" smtClean="0">
                <a:solidFill>
                  <a:schemeClr val="tx2">
                    <a:lumMod val="95000"/>
                    <a:lumOff val="5000"/>
                  </a:schemeClr>
                </a:solidFill>
              </a:rPr>
              <a:t>false</a:t>
            </a:r>
            <a:r>
              <a:rPr lang="zh-CN" altLang="en-US" sz="2000" dirty="0" smtClean="0">
                <a:solidFill>
                  <a:schemeClr val="tx2">
                    <a:lumMod val="95000"/>
                    <a:lumOff val="5000"/>
                  </a:schemeClr>
                </a:solidFill>
              </a:rPr>
              <a:t>，且没有</a:t>
            </a:r>
            <a:r>
              <a:rPr lang="en-US" altLang="zh-CN" sz="2000" dirty="0" err="1" smtClean="0">
                <a:solidFill>
                  <a:schemeClr val="tx2">
                    <a:lumMod val="95000"/>
                    <a:lumOff val="5000"/>
                  </a:schemeClr>
                </a:solidFill>
              </a:rPr>
              <a:t>Multiselect</a:t>
            </a:r>
            <a:r>
              <a:rPr lang="zh-CN" altLang="en-US" sz="2000" dirty="0" smtClean="0">
                <a:solidFill>
                  <a:schemeClr val="tx2">
                    <a:lumMod val="95000"/>
                    <a:lumOff val="5000"/>
                  </a:schemeClr>
                </a:solidFill>
              </a:rPr>
              <a:t>属性。另外，</a:t>
            </a:r>
            <a:r>
              <a:rPr lang="en-US" altLang="zh-CN" sz="2000" dirty="0" err="1" smtClean="0">
                <a:solidFill>
                  <a:schemeClr val="tx2">
                    <a:lumMod val="95000"/>
                    <a:lumOff val="5000"/>
                  </a:schemeClr>
                </a:solidFill>
              </a:rPr>
              <a:t>SaveFileDialog</a:t>
            </a:r>
            <a:r>
              <a:rPr lang="zh-CN" altLang="en-US" sz="2000" dirty="0" smtClean="0">
                <a:solidFill>
                  <a:schemeClr val="tx2">
                    <a:lumMod val="95000"/>
                    <a:lumOff val="5000"/>
                  </a:schemeClr>
                </a:solidFill>
              </a:rPr>
              <a:t>控件还用两个特有属性：</a:t>
            </a:r>
            <a:r>
              <a:rPr lang="en-US" altLang="zh-CN" sz="2000" dirty="0" err="1" smtClean="0">
                <a:solidFill>
                  <a:schemeClr val="tx2">
                    <a:lumMod val="95000"/>
                    <a:lumOff val="5000"/>
                  </a:schemeClr>
                </a:solidFill>
              </a:rPr>
              <a:t>CreatePrompt</a:t>
            </a:r>
            <a:r>
              <a:rPr lang="zh-CN" altLang="en-US" sz="2000" dirty="0" smtClean="0">
                <a:solidFill>
                  <a:schemeClr val="tx2">
                    <a:lumMod val="95000"/>
                    <a:lumOff val="5000"/>
                  </a:schemeClr>
                </a:solidFill>
              </a:rPr>
              <a:t>和</a:t>
            </a:r>
            <a:r>
              <a:rPr lang="en-US" altLang="zh-CN" sz="2000" dirty="0" err="1" smtClean="0">
                <a:solidFill>
                  <a:schemeClr val="tx2">
                    <a:lumMod val="95000"/>
                    <a:lumOff val="5000"/>
                  </a:schemeClr>
                </a:solidFill>
              </a:rPr>
              <a:t>OverwritePrompt</a:t>
            </a:r>
            <a:r>
              <a:rPr lang="zh-CN" altLang="en-US" sz="2000" dirty="0" smtClean="0">
                <a:solidFill>
                  <a:schemeClr val="tx2">
                    <a:lumMod val="95000"/>
                    <a:lumOff val="5000"/>
                  </a:schemeClr>
                </a:solidFill>
              </a:rPr>
              <a:t>。</a:t>
            </a:r>
            <a:r>
              <a:rPr lang="en-US" altLang="zh-CN" sz="2000" dirty="0" err="1" smtClean="0">
                <a:solidFill>
                  <a:schemeClr val="tx2">
                    <a:lumMod val="95000"/>
                    <a:lumOff val="5000"/>
                  </a:schemeClr>
                </a:solidFill>
              </a:rPr>
              <a:t>CreatePrompt</a:t>
            </a:r>
            <a:r>
              <a:rPr lang="zh-CN" altLang="en-US" sz="2000" dirty="0" smtClean="0">
                <a:solidFill>
                  <a:schemeClr val="tx2">
                    <a:lumMod val="95000"/>
                    <a:lumOff val="5000"/>
                  </a:schemeClr>
                </a:solidFill>
              </a:rPr>
              <a:t>用于控制当用户指定的文件不存在时，对话框是否提示用户允许创建该文件，默认为</a:t>
            </a:r>
            <a:r>
              <a:rPr lang="en-US" altLang="zh-CN" sz="2000" dirty="0" smtClean="0">
                <a:solidFill>
                  <a:schemeClr val="tx2">
                    <a:lumMod val="95000"/>
                    <a:lumOff val="5000"/>
                  </a:schemeClr>
                </a:solidFill>
              </a:rPr>
              <a:t>false</a:t>
            </a:r>
            <a:r>
              <a:rPr lang="zh-CN" altLang="en-US" sz="2000" dirty="0" smtClean="0">
                <a:solidFill>
                  <a:schemeClr val="tx2">
                    <a:lumMod val="95000"/>
                    <a:lumOff val="5000"/>
                  </a:schemeClr>
                </a:solidFill>
              </a:rPr>
              <a:t>；而</a:t>
            </a:r>
            <a:r>
              <a:rPr lang="en-US" altLang="zh-CN" sz="2000" dirty="0" err="1" smtClean="0">
                <a:solidFill>
                  <a:schemeClr val="tx2">
                    <a:lumMod val="95000"/>
                    <a:lumOff val="5000"/>
                  </a:schemeClr>
                </a:solidFill>
              </a:rPr>
              <a:t>OverwritePrompt</a:t>
            </a:r>
            <a:r>
              <a:rPr lang="zh-CN" altLang="en-US" sz="2000" dirty="0" smtClean="0">
                <a:solidFill>
                  <a:schemeClr val="tx2">
                    <a:lumMod val="95000"/>
                    <a:lumOff val="5000"/>
                  </a:schemeClr>
                </a:solidFill>
              </a:rPr>
              <a:t>属性用于控制当用户指定的文件名存在时，在改写该文件之前是否提示用户允许替换该文件，默认为</a:t>
            </a:r>
            <a:r>
              <a:rPr lang="en-US" altLang="zh-CN" sz="2000" dirty="0" smtClean="0">
                <a:solidFill>
                  <a:schemeClr val="tx2">
                    <a:lumMod val="95000"/>
                    <a:lumOff val="5000"/>
                  </a:schemeClr>
                </a:solidFill>
              </a:rPr>
              <a:t>true</a:t>
            </a:r>
            <a:r>
              <a:rPr lang="zh-CN" altLang="en-US" sz="2000" dirty="0" smtClean="0">
                <a:solidFill>
                  <a:schemeClr val="tx2">
                    <a:lumMod val="95000"/>
                    <a:lumOff val="5000"/>
                  </a:schemeClr>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461"/>
                                        </p:tgtEl>
                                        <p:attrNameLst>
                                          <p:attrName>style.visibility</p:attrName>
                                        </p:attrNameLst>
                                      </p:cBhvr>
                                      <p:to>
                                        <p:strVal val="visible"/>
                                      </p:to>
                                    </p:set>
                                    <p:anim calcmode="lin" valueType="num">
                                      <p:cBhvr additive="base">
                                        <p:cTn id="7" dur="500" fill="hold"/>
                                        <p:tgtEl>
                                          <p:spTgt spid="19461"/>
                                        </p:tgtEl>
                                        <p:attrNameLst>
                                          <p:attrName>ppt_x</p:attrName>
                                        </p:attrNameLst>
                                      </p:cBhvr>
                                      <p:tavLst>
                                        <p:tav tm="0">
                                          <p:val>
                                            <p:strVal val="#ppt_x"/>
                                          </p:val>
                                        </p:tav>
                                        <p:tav tm="100000">
                                          <p:val>
                                            <p:strVal val="#ppt_x"/>
                                          </p:val>
                                        </p:tav>
                                      </p:tavLst>
                                    </p:anim>
                                    <p:anim calcmode="lin" valueType="num">
                                      <p:cBhvr additive="base">
                                        <p:cTn id="8"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63750" y="103188"/>
            <a:ext cx="6829425" cy="533400"/>
          </a:xfrm>
        </p:spPr>
        <p:txBody>
          <a:bodyPr/>
          <a:lstStyle/>
          <a:p>
            <a:pPr eaLnBrk="1" hangingPunct="1"/>
            <a:r>
              <a:rPr lang="en-US" altLang="zh-CN" smtClean="0"/>
              <a:t>8.3 </a:t>
            </a:r>
            <a:r>
              <a:rPr lang="zh-CN" altLang="en-US" smtClean="0"/>
              <a:t>对话框 </a:t>
            </a:r>
          </a:p>
        </p:txBody>
      </p:sp>
      <p:sp>
        <p:nvSpPr>
          <p:cNvPr id="20483" name="Rectangle 3"/>
          <p:cNvSpPr>
            <a:spLocks noGrp="1" noChangeArrowheads="1"/>
          </p:cNvSpPr>
          <p:nvPr>
            <p:ph type="body" idx="1"/>
          </p:nvPr>
        </p:nvSpPr>
        <p:spPr>
          <a:xfrm>
            <a:off x="468313" y="1268413"/>
            <a:ext cx="3959225" cy="576262"/>
          </a:xfrm>
        </p:spPr>
        <p:txBody>
          <a:bodyPr/>
          <a:lstStyle/>
          <a:p>
            <a:pPr eaLnBrk="1" hangingPunct="1">
              <a:lnSpc>
                <a:spcPct val="90000"/>
              </a:lnSpc>
              <a:spcAft>
                <a:spcPct val="20000"/>
              </a:spcAft>
            </a:pPr>
            <a:r>
              <a:rPr lang="en-US" altLang="zh-CN" smtClean="0">
                <a:ea typeface="宋体" pitchFamily="2" charset="-122"/>
              </a:rPr>
              <a:t>8.3.1 </a:t>
            </a:r>
            <a:r>
              <a:rPr lang="zh-CN" altLang="en-US" smtClean="0">
                <a:ea typeface="宋体" pitchFamily="2" charset="-122"/>
              </a:rPr>
              <a:t>通用对话框 </a:t>
            </a:r>
          </a:p>
        </p:txBody>
      </p:sp>
      <p:sp>
        <p:nvSpPr>
          <p:cNvPr id="20484" name="Text Box 4"/>
          <p:cNvSpPr txBox="1">
            <a:spLocks noChangeArrowheads="1"/>
          </p:cNvSpPr>
          <p:nvPr/>
        </p:nvSpPr>
        <p:spPr bwMode="auto">
          <a:xfrm>
            <a:off x="1476375" y="2276475"/>
            <a:ext cx="7488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en-US" altLang="zh-CN" sz="2000"/>
              <a:t>FontDialog</a:t>
            </a:r>
            <a:r>
              <a:rPr lang="zh-CN" altLang="en-US" sz="2000"/>
              <a:t>控件的常用属性：</a:t>
            </a:r>
          </a:p>
        </p:txBody>
      </p:sp>
      <p:sp>
        <p:nvSpPr>
          <p:cNvPr id="20485" name="Rectangle 5"/>
          <p:cNvSpPr>
            <a:spLocks noChangeArrowheads="1"/>
          </p:cNvSpPr>
          <p:nvPr/>
        </p:nvSpPr>
        <p:spPr bwMode="auto">
          <a:xfrm>
            <a:off x="1117600" y="1844675"/>
            <a:ext cx="39592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spcAft>
                <a:spcPct val="20000"/>
              </a:spcAft>
            </a:pPr>
            <a:r>
              <a:rPr lang="en-US" altLang="en-US" sz="2400"/>
              <a:t>4. 字体对话框</a:t>
            </a:r>
            <a:endParaRPr lang="zh-CN" altLang="en-US" sz="2400"/>
          </a:p>
        </p:txBody>
      </p:sp>
      <p:sp>
        <p:nvSpPr>
          <p:cNvPr id="20486" name="Text Box 7"/>
          <p:cNvSpPr txBox="1">
            <a:spLocks noChangeArrowheads="1"/>
          </p:cNvSpPr>
          <p:nvPr/>
        </p:nvSpPr>
        <p:spPr bwMode="auto">
          <a:xfrm>
            <a:off x="1476375" y="5445125"/>
            <a:ext cx="7272338"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en-US" altLang="zh-CN" sz="2000"/>
              <a:t>FontDialog</a:t>
            </a:r>
            <a:r>
              <a:rPr lang="zh-CN" altLang="en-US" sz="2000"/>
              <a:t>控件的常用方法：</a:t>
            </a:r>
            <a:r>
              <a:rPr lang="en-US" altLang="zh-CN" sz="2000"/>
              <a:t>ShowDialog</a:t>
            </a:r>
            <a:r>
              <a:rPr lang="zh-CN" altLang="en-US" sz="2000"/>
              <a:t>和</a:t>
            </a:r>
            <a:r>
              <a:rPr lang="en-US" altLang="zh-CN" sz="2000"/>
              <a:t>Reset</a:t>
            </a:r>
          </a:p>
          <a:p>
            <a:pPr eaLnBrk="1" hangingPunct="1">
              <a:spcBef>
                <a:spcPct val="5000"/>
              </a:spcBef>
              <a:buFontTx/>
              <a:buNone/>
            </a:pPr>
            <a:r>
              <a:rPr lang="da-DK" altLang="zh-CN" sz="2000"/>
              <a:t>FontDialog控件的事件：</a:t>
            </a:r>
          </a:p>
          <a:p>
            <a:pPr eaLnBrk="1" hangingPunct="1">
              <a:spcBef>
                <a:spcPct val="5000"/>
              </a:spcBef>
              <a:buFontTx/>
              <a:buNone/>
            </a:pPr>
            <a:r>
              <a:rPr lang="da-DK" altLang="zh-CN" sz="2000"/>
              <a:t>Apply</a:t>
            </a:r>
            <a:r>
              <a:rPr lang="zh-CN" altLang="da-DK" sz="2000"/>
              <a:t>：当用户在对话框中单击“应用”按钮时引发</a:t>
            </a:r>
          </a:p>
          <a:p>
            <a:pPr eaLnBrk="1" hangingPunct="1">
              <a:spcBef>
                <a:spcPct val="5000"/>
              </a:spcBef>
              <a:buFontTx/>
              <a:buNone/>
            </a:pPr>
            <a:r>
              <a:rPr lang="da-DK" altLang="zh-CN" sz="2000"/>
              <a:t>HelpRequest</a:t>
            </a:r>
            <a:r>
              <a:rPr lang="zh-CN" altLang="da-DK" sz="2000"/>
              <a:t>：单击“帮助”按钮时引发</a:t>
            </a:r>
            <a:endParaRPr lang="zh-CN" altLang="en-US" sz="2000"/>
          </a:p>
        </p:txBody>
      </p:sp>
      <p:pic>
        <p:nvPicPr>
          <p:cNvPr id="2048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2708275"/>
            <a:ext cx="6126162"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063750" y="103188"/>
            <a:ext cx="6829425" cy="533400"/>
          </a:xfrm>
        </p:spPr>
        <p:txBody>
          <a:bodyPr/>
          <a:lstStyle/>
          <a:p>
            <a:pPr eaLnBrk="1" hangingPunct="1"/>
            <a:r>
              <a:rPr lang="en-US" altLang="zh-CN" smtClean="0"/>
              <a:t>8.3 </a:t>
            </a:r>
            <a:r>
              <a:rPr lang="zh-CN" altLang="en-US" smtClean="0"/>
              <a:t>对话框 </a:t>
            </a:r>
          </a:p>
        </p:txBody>
      </p:sp>
      <p:sp>
        <p:nvSpPr>
          <p:cNvPr id="21507" name="Rectangle 3"/>
          <p:cNvSpPr>
            <a:spLocks noGrp="1" noChangeArrowheads="1"/>
          </p:cNvSpPr>
          <p:nvPr>
            <p:ph type="body" idx="1"/>
          </p:nvPr>
        </p:nvSpPr>
        <p:spPr>
          <a:xfrm>
            <a:off x="468313" y="1268413"/>
            <a:ext cx="3959225" cy="576262"/>
          </a:xfrm>
        </p:spPr>
        <p:txBody>
          <a:bodyPr/>
          <a:lstStyle/>
          <a:p>
            <a:pPr eaLnBrk="1" hangingPunct="1">
              <a:lnSpc>
                <a:spcPct val="90000"/>
              </a:lnSpc>
              <a:spcAft>
                <a:spcPct val="20000"/>
              </a:spcAft>
            </a:pPr>
            <a:r>
              <a:rPr lang="en-US" altLang="zh-CN" smtClean="0">
                <a:ea typeface="宋体" pitchFamily="2" charset="-122"/>
              </a:rPr>
              <a:t>8.3.1 </a:t>
            </a:r>
            <a:r>
              <a:rPr lang="zh-CN" altLang="en-US" smtClean="0">
                <a:ea typeface="宋体" pitchFamily="2" charset="-122"/>
              </a:rPr>
              <a:t>通用对话框 </a:t>
            </a:r>
          </a:p>
        </p:txBody>
      </p:sp>
      <p:sp>
        <p:nvSpPr>
          <p:cNvPr id="21508" name="Text Box 4"/>
          <p:cNvSpPr txBox="1">
            <a:spLocks noChangeArrowheads="1"/>
          </p:cNvSpPr>
          <p:nvPr/>
        </p:nvSpPr>
        <p:spPr bwMode="auto">
          <a:xfrm>
            <a:off x="1476375" y="2276475"/>
            <a:ext cx="7488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en-US" altLang="zh-CN" sz="2000"/>
              <a:t>ColorDialog</a:t>
            </a:r>
            <a:r>
              <a:rPr lang="zh-CN" altLang="en-US" sz="2000"/>
              <a:t>控件的常用属性：</a:t>
            </a:r>
          </a:p>
        </p:txBody>
      </p:sp>
      <p:sp>
        <p:nvSpPr>
          <p:cNvPr id="21509" name="Rectangle 5"/>
          <p:cNvSpPr>
            <a:spLocks noChangeArrowheads="1"/>
          </p:cNvSpPr>
          <p:nvPr/>
        </p:nvSpPr>
        <p:spPr bwMode="auto">
          <a:xfrm>
            <a:off x="1117600" y="1844675"/>
            <a:ext cx="39592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spcAft>
                <a:spcPct val="20000"/>
              </a:spcAft>
            </a:pPr>
            <a:r>
              <a:rPr lang="en-US" altLang="en-US" sz="2400"/>
              <a:t>5. 颜色对话框</a:t>
            </a:r>
            <a:endParaRPr lang="zh-CN" altLang="en-US" sz="2400"/>
          </a:p>
        </p:txBody>
      </p:sp>
      <p:pic>
        <p:nvPicPr>
          <p:cNvPr id="2151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2776538"/>
            <a:ext cx="611505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 Box 9"/>
          <p:cNvSpPr txBox="1">
            <a:spLocks noChangeArrowheads="1"/>
          </p:cNvSpPr>
          <p:nvPr/>
        </p:nvSpPr>
        <p:spPr bwMode="auto">
          <a:xfrm>
            <a:off x="1403350" y="4371975"/>
            <a:ext cx="691306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algn="just" eaLnBrk="1" hangingPunct="1">
              <a:spcBef>
                <a:spcPts val="0"/>
              </a:spcBef>
              <a:buNone/>
            </a:pPr>
            <a:r>
              <a:rPr lang="en-US" altLang="zh-CN" sz="2000" b="1" dirty="0">
                <a:solidFill>
                  <a:srgbClr val="D735B8"/>
                </a:solidFill>
              </a:rPr>
              <a:t>【</a:t>
            </a:r>
            <a:r>
              <a:rPr lang="zh-CN" altLang="en-US" sz="2000" b="1" dirty="0">
                <a:solidFill>
                  <a:srgbClr val="D735B8"/>
                </a:solidFill>
              </a:rPr>
              <a:t>例</a:t>
            </a:r>
            <a:r>
              <a:rPr lang="en-US" altLang="zh-CN" sz="2000" b="1" dirty="0" smtClean="0">
                <a:solidFill>
                  <a:srgbClr val="D735B8"/>
                </a:solidFill>
              </a:rPr>
              <a:t>8-3】</a:t>
            </a:r>
            <a:r>
              <a:rPr lang="zh-CN" altLang="en-US" sz="2000" dirty="0" smtClean="0">
                <a:solidFill>
                  <a:srgbClr val="D735B8"/>
                </a:solidFill>
              </a:rPr>
              <a:t>完善例</a:t>
            </a:r>
            <a:r>
              <a:rPr lang="en-US" altLang="zh-CN" sz="2000" dirty="0" smtClean="0">
                <a:solidFill>
                  <a:srgbClr val="D735B8"/>
                </a:solidFill>
              </a:rPr>
              <a:t>8-2</a:t>
            </a:r>
            <a:r>
              <a:rPr lang="zh-CN" altLang="en-US" sz="2000" dirty="0" smtClean="0">
                <a:solidFill>
                  <a:srgbClr val="D735B8"/>
                </a:solidFill>
              </a:rPr>
              <a:t>的</a:t>
            </a:r>
            <a:r>
              <a:rPr lang="en-US" altLang="zh-CN" sz="2000" dirty="0">
                <a:solidFill>
                  <a:srgbClr val="D735B8"/>
                </a:solidFill>
              </a:rPr>
              <a:t>RTF</a:t>
            </a:r>
            <a:r>
              <a:rPr lang="zh-CN" altLang="en-US" sz="2000" dirty="0">
                <a:solidFill>
                  <a:srgbClr val="D735B8"/>
                </a:solidFill>
              </a:rPr>
              <a:t>文件编辑器程序，实现</a:t>
            </a:r>
            <a:r>
              <a:rPr lang="zh-CN" altLang="en-US" sz="2000" dirty="0" smtClean="0">
                <a:solidFill>
                  <a:srgbClr val="D735B8"/>
                </a:solidFill>
              </a:rPr>
              <a:t>文件菜单 </a:t>
            </a:r>
            <a:endParaRPr lang="en-US" altLang="zh-CN" sz="2000" dirty="0" smtClean="0">
              <a:solidFill>
                <a:srgbClr val="D735B8"/>
              </a:solidFill>
            </a:endParaRPr>
          </a:p>
          <a:p>
            <a:pPr algn="just" eaLnBrk="1" hangingPunct="1">
              <a:spcBef>
                <a:spcPts val="0"/>
              </a:spcBef>
              <a:buNone/>
            </a:pPr>
            <a:r>
              <a:rPr lang="zh-CN" altLang="en-US" sz="2000" dirty="0" smtClean="0">
                <a:solidFill>
                  <a:srgbClr val="D735B8"/>
                </a:solidFill>
              </a:rPr>
              <a:t> 中</a:t>
            </a:r>
            <a:r>
              <a:rPr lang="zh-CN" altLang="en-US" sz="2000" dirty="0">
                <a:solidFill>
                  <a:srgbClr val="D735B8"/>
                </a:solidFill>
              </a:rPr>
              <a:t>“新建”、“打开”、“保存”和“另存为”的功能</a:t>
            </a:r>
            <a:r>
              <a:rPr lang="zh-CN" altLang="en-US" sz="2000" dirty="0" smtClean="0">
                <a:solidFill>
                  <a:srgbClr val="D735B8"/>
                </a:solidFill>
              </a:rPr>
              <a:t>以及 </a:t>
            </a:r>
            <a:endParaRPr lang="en-US" altLang="zh-CN" sz="2000" dirty="0" smtClean="0">
              <a:solidFill>
                <a:srgbClr val="D735B8"/>
              </a:solidFill>
            </a:endParaRPr>
          </a:p>
          <a:p>
            <a:pPr algn="just" eaLnBrk="1" hangingPunct="1">
              <a:spcBef>
                <a:spcPts val="0"/>
              </a:spcBef>
              <a:buNone/>
            </a:pPr>
            <a:r>
              <a:rPr lang="en-US" altLang="zh-CN" sz="2000" dirty="0">
                <a:solidFill>
                  <a:srgbClr val="D735B8"/>
                </a:solidFill>
              </a:rPr>
              <a:t> </a:t>
            </a:r>
            <a:r>
              <a:rPr lang="zh-CN" altLang="en-US" sz="2000" dirty="0" smtClean="0">
                <a:solidFill>
                  <a:srgbClr val="D735B8"/>
                </a:solidFill>
              </a:rPr>
              <a:t>格式</a:t>
            </a:r>
            <a:r>
              <a:rPr lang="zh-CN" altLang="en-US" sz="2000" dirty="0">
                <a:solidFill>
                  <a:srgbClr val="D735B8"/>
                </a:solidFill>
              </a:rPr>
              <a:t>菜单中“字体”和“背景”的功能</a:t>
            </a:r>
            <a:r>
              <a:rPr lang="zh-CN" altLang="en-US" sz="2000" dirty="0" smtClean="0">
                <a:solidFill>
                  <a:srgbClr val="D735B8"/>
                </a:solidFill>
              </a:rPr>
              <a:t>。</a:t>
            </a:r>
            <a:endParaRPr lang="zh-CN" alt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063750" y="103188"/>
            <a:ext cx="6829425" cy="533400"/>
          </a:xfrm>
        </p:spPr>
        <p:txBody>
          <a:bodyPr/>
          <a:lstStyle/>
          <a:p>
            <a:pPr eaLnBrk="1" hangingPunct="1"/>
            <a:r>
              <a:rPr lang="en-US" altLang="zh-CN" smtClean="0"/>
              <a:t>8.4 </a:t>
            </a:r>
            <a:r>
              <a:rPr lang="zh-CN" altLang="en-US" smtClean="0"/>
              <a:t>多文档程序设计 </a:t>
            </a:r>
          </a:p>
        </p:txBody>
      </p:sp>
      <p:sp>
        <p:nvSpPr>
          <p:cNvPr id="24579" name="Rectangle 3"/>
          <p:cNvSpPr>
            <a:spLocks noGrp="1" noChangeArrowheads="1"/>
          </p:cNvSpPr>
          <p:nvPr>
            <p:ph type="body" idx="1"/>
          </p:nvPr>
        </p:nvSpPr>
        <p:spPr>
          <a:xfrm>
            <a:off x="468313" y="1268413"/>
            <a:ext cx="5616575" cy="576262"/>
          </a:xfrm>
        </p:spPr>
        <p:txBody>
          <a:bodyPr/>
          <a:lstStyle/>
          <a:p>
            <a:pPr eaLnBrk="1" hangingPunct="1">
              <a:lnSpc>
                <a:spcPct val="90000"/>
              </a:lnSpc>
              <a:spcAft>
                <a:spcPct val="20000"/>
              </a:spcAft>
            </a:pPr>
            <a:r>
              <a:rPr lang="en-US" altLang="en-US" smtClean="0">
                <a:ea typeface="宋体" pitchFamily="2" charset="-122"/>
              </a:rPr>
              <a:t>8.4.1 创建MDI应用程序</a:t>
            </a:r>
            <a:endParaRPr lang="zh-CN" altLang="en-US" smtClean="0">
              <a:ea typeface="宋体" pitchFamily="2" charset="-122"/>
            </a:endParaRPr>
          </a:p>
        </p:txBody>
      </p:sp>
      <p:sp>
        <p:nvSpPr>
          <p:cNvPr id="24580" name="Text Box 4"/>
          <p:cNvSpPr txBox="1">
            <a:spLocks noChangeArrowheads="1"/>
          </p:cNvSpPr>
          <p:nvPr/>
        </p:nvSpPr>
        <p:spPr bwMode="auto">
          <a:xfrm>
            <a:off x="1403350" y="1879600"/>
            <a:ext cx="7632700" cy="318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zh-CN" altLang="en-US" sz="2000"/>
              <a:t>创建</a:t>
            </a:r>
            <a:r>
              <a:rPr lang="en-US" altLang="zh-CN" sz="2000"/>
              <a:t>MDI</a:t>
            </a:r>
            <a:r>
              <a:rPr lang="zh-CN" altLang="en-US" sz="2000"/>
              <a:t>应用程序的方法 ：</a:t>
            </a:r>
          </a:p>
          <a:p>
            <a:pPr eaLnBrk="1" hangingPunct="1">
              <a:spcBef>
                <a:spcPct val="50000"/>
              </a:spcBef>
              <a:buFontTx/>
              <a:buNone/>
            </a:pPr>
            <a:r>
              <a:rPr lang="zh-CN" altLang="en-US" sz="2000"/>
              <a:t>⑴ 创建一个</a:t>
            </a:r>
            <a:r>
              <a:rPr lang="en-US" altLang="zh-CN" sz="2000"/>
              <a:t>Windows</a:t>
            </a:r>
            <a:r>
              <a:rPr lang="zh-CN" altLang="en-US" sz="2000"/>
              <a:t>应用程序的项目，项目中自动添加一个名为</a:t>
            </a:r>
            <a:r>
              <a:rPr lang="en-US" altLang="zh-CN" sz="2000"/>
              <a:t>Form1</a:t>
            </a:r>
            <a:r>
              <a:rPr lang="zh-CN" altLang="en-US" sz="2000"/>
              <a:t>的窗体。在属性窗口中将</a:t>
            </a:r>
            <a:r>
              <a:rPr lang="en-US" altLang="zh-CN" sz="2000"/>
              <a:t>Form1</a:t>
            </a:r>
            <a:r>
              <a:rPr lang="zh-CN" altLang="en-US" sz="2000"/>
              <a:t>的</a:t>
            </a:r>
            <a:r>
              <a:rPr lang="en-US" altLang="zh-CN" sz="2000"/>
              <a:t>IsMdiContainer</a:t>
            </a:r>
            <a:r>
              <a:rPr lang="zh-CN" altLang="en-US" sz="2000"/>
              <a:t>属性值设置为</a:t>
            </a:r>
            <a:r>
              <a:rPr lang="en-US" altLang="zh-CN" sz="2000"/>
              <a:t>True</a:t>
            </a:r>
            <a:r>
              <a:rPr lang="zh-CN" altLang="en-US" sz="2000"/>
              <a:t>，该窗体即为父窗体 。</a:t>
            </a:r>
          </a:p>
          <a:p>
            <a:pPr eaLnBrk="1" hangingPunct="1">
              <a:spcBef>
                <a:spcPct val="40000"/>
              </a:spcBef>
              <a:buFontTx/>
              <a:buNone/>
            </a:pPr>
            <a:r>
              <a:rPr lang="zh-CN" altLang="en-US" sz="2000"/>
              <a:t>⑵ 在项目中添加一个新窗体，窗体名默认为</a:t>
            </a:r>
            <a:r>
              <a:rPr lang="en-US" altLang="zh-CN" sz="2000"/>
              <a:t>Form2</a:t>
            </a:r>
            <a:r>
              <a:rPr lang="zh-CN" altLang="en-US" sz="2000"/>
              <a:t>。若把</a:t>
            </a:r>
            <a:r>
              <a:rPr lang="en-US" altLang="zh-CN" sz="2000"/>
              <a:t>Form2</a:t>
            </a:r>
            <a:r>
              <a:rPr lang="zh-CN" altLang="en-US" sz="2000"/>
              <a:t>作为子窗体，只需在父窗体中打开子窗体的代码处添加如下代码：</a:t>
            </a:r>
          </a:p>
          <a:p>
            <a:pPr eaLnBrk="1" hangingPunct="1">
              <a:spcBef>
                <a:spcPct val="25000"/>
              </a:spcBef>
              <a:buFontTx/>
              <a:buNone/>
            </a:pPr>
            <a:r>
              <a:rPr lang="zh-CN" altLang="en-US" sz="2000"/>
              <a:t>        </a:t>
            </a:r>
            <a:r>
              <a:rPr lang="en-US" altLang="zh-CN" sz="2000"/>
              <a:t>Form2 frm2 = new Form2();</a:t>
            </a:r>
          </a:p>
          <a:p>
            <a:pPr eaLnBrk="1" hangingPunct="1">
              <a:spcBef>
                <a:spcPct val="0"/>
              </a:spcBef>
              <a:buFontTx/>
              <a:buNone/>
            </a:pPr>
            <a:r>
              <a:rPr lang="en-US" altLang="zh-CN" sz="2000"/>
              <a:t>        frm2.MdiParent = this;</a:t>
            </a:r>
          </a:p>
          <a:p>
            <a:pPr eaLnBrk="1" hangingPunct="1">
              <a:spcBef>
                <a:spcPct val="0"/>
              </a:spcBef>
              <a:buFontTx/>
              <a:buNone/>
            </a:pPr>
            <a:r>
              <a:rPr lang="en-US" altLang="zh-CN" sz="2000"/>
              <a:t>        frm2.Show();</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063750" y="103188"/>
            <a:ext cx="6829425" cy="533400"/>
          </a:xfrm>
        </p:spPr>
        <p:txBody>
          <a:bodyPr/>
          <a:lstStyle/>
          <a:p>
            <a:pPr eaLnBrk="1" hangingPunct="1"/>
            <a:r>
              <a:rPr lang="en-US" altLang="zh-CN" smtClean="0"/>
              <a:t>8.4 </a:t>
            </a:r>
            <a:r>
              <a:rPr lang="zh-CN" altLang="en-US" smtClean="0"/>
              <a:t>多文档程序设计 </a:t>
            </a:r>
          </a:p>
        </p:txBody>
      </p:sp>
      <p:sp>
        <p:nvSpPr>
          <p:cNvPr id="25603" name="Rectangle 3"/>
          <p:cNvSpPr>
            <a:spLocks noGrp="1" noChangeArrowheads="1"/>
          </p:cNvSpPr>
          <p:nvPr>
            <p:ph type="body" idx="1"/>
          </p:nvPr>
        </p:nvSpPr>
        <p:spPr>
          <a:xfrm>
            <a:off x="468313" y="1268413"/>
            <a:ext cx="6911975" cy="576262"/>
          </a:xfrm>
        </p:spPr>
        <p:txBody>
          <a:bodyPr/>
          <a:lstStyle/>
          <a:p>
            <a:pPr eaLnBrk="1" hangingPunct="1">
              <a:lnSpc>
                <a:spcPct val="90000"/>
              </a:lnSpc>
              <a:spcAft>
                <a:spcPct val="20000"/>
              </a:spcAft>
            </a:pPr>
            <a:r>
              <a:rPr lang="en-US" altLang="en-US" smtClean="0">
                <a:ea typeface="宋体" pitchFamily="2" charset="-122"/>
              </a:rPr>
              <a:t>8.4.2 MDI相关属性、方法和事件</a:t>
            </a:r>
            <a:endParaRPr lang="zh-CN" altLang="en-US" smtClean="0">
              <a:ea typeface="宋体" pitchFamily="2" charset="-122"/>
            </a:endParaRPr>
          </a:p>
        </p:txBody>
      </p:sp>
      <p:sp>
        <p:nvSpPr>
          <p:cNvPr id="25604" name="Rectangle 5"/>
          <p:cNvSpPr>
            <a:spLocks noChangeArrowheads="1"/>
          </p:cNvSpPr>
          <p:nvPr/>
        </p:nvSpPr>
        <p:spPr bwMode="auto">
          <a:xfrm>
            <a:off x="1117600" y="1844675"/>
            <a:ext cx="39592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spcAft>
                <a:spcPct val="20000"/>
              </a:spcAft>
            </a:pPr>
            <a:r>
              <a:rPr lang="en-US" altLang="en-US" sz="2400"/>
              <a:t>1. MDI相关属性</a:t>
            </a:r>
            <a:endParaRPr lang="zh-CN" altLang="en-US" sz="2400"/>
          </a:p>
        </p:txBody>
      </p:sp>
      <p:pic>
        <p:nvPicPr>
          <p:cNvPr id="2560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2349500"/>
            <a:ext cx="52959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Rectangle 7"/>
          <p:cNvSpPr>
            <a:spLocks noChangeArrowheads="1"/>
          </p:cNvSpPr>
          <p:nvPr/>
        </p:nvSpPr>
        <p:spPr bwMode="auto">
          <a:xfrm>
            <a:off x="1116013" y="3789363"/>
            <a:ext cx="395922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spcAft>
                <a:spcPct val="20000"/>
              </a:spcAft>
            </a:pPr>
            <a:r>
              <a:rPr lang="en-US" altLang="zh-CN" sz="2400"/>
              <a:t>2</a:t>
            </a:r>
            <a:r>
              <a:rPr lang="en-US" altLang="en-US" sz="2400"/>
              <a:t>. MDI 相关方法</a:t>
            </a:r>
            <a:endParaRPr lang="zh-CN" altLang="en-US" sz="2400"/>
          </a:p>
        </p:txBody>
      </p:sp>
      <p:sp>
        <p:nvSpPr>
          <p:cNvPr id="25607" name="Text Box 8"/>
          <p:cNvSpPr txBox="1">
            <a:spLocks noChangeArrowheads="1"/>
          </p:cNvSpPr>
          <p:nvPr/>
        </p:nvSpPr>
        <p:spPr bwMode="auto">
          <a:xfrm>
            <a:off x="1403350" y="4221163"/>
            <a:ext cx="7129463" cy="138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en-US" altLang="zh-CN" sz="1800"/>
              <a:t>⑴ ActivateMdiChild</a:t>
            </a:r>
            <a:r>
              <a:rPr lang="zh-CN" altLang="en-US" sz="1800"/>
              <a:t>方法 ：用于激活</a:t>
            </a:r>
            <a:r>
              <a:rPr lang="en-US" altLang="zh-CN" sz="1800"/>
              <a:t>MDI</a:t>
            </a:r>
            <a:r>
              <a:rPr lang="zh-CN" altLang="en-US" sz="1800"/>
              <a:t>子窗体 </a:t>
            </a:r>
          </a:p>
          <a:p>
            <a:pPr eaLnBrk="1" hangingPunct="1">
              <a:spcBef>
                <a:spcPct val="10000"/>
              </a:spcBef>
              <a:buFontTx/>
              <a:buNone/>
            </a:pPr>
            <a:r>
              <a:rPr lang="zh-CN" altLang="en-US" sz="1800"/>
              <a:t>     </a:t>
            </a:r>
            <a:r>
              <a:rPr lang="en-US" altLang="zh-CN" sz="1800"/>
              <a:t>void ActivateMdiChild (Form form ) </a:t>
            </a:r>
          </a:p>
          <a:p>
            <a:pPr eaLnBrk="1" hangingPunct="1">
              <a:spcBef>
                <a:spcPct val="50000"/>
              </a:spcBef>
              <a:buFontTx/>
              <a:buNone/>
            </a:pPr>
            <a:r>
              <a:rPr lang="en-US" altLang="zh-CN" sz="1800"/>
              <a:t>⑵ LayoutMdi</a:t>
            </a:r>
            <a:r>
              <a:rPr lang="zh-CN" altLang="en-US" sz="1800"/>
              <a:t>方法 ：用于在</a:t>
            </a:r>
            <a:r>
              <a:rPr lang="en-US" altLang="zh-CN" sz="1800"/>
              <a:t>MDI</a:t>
            </a:r>
            <a:r>
              <a:rPr lang="zh-CN" altLang="en-US" sz="1800"/>
              <a:t>父窗体内排列</a:t>
            </a:r>
            <a:r>
              <a:rPr lang="en-US" altLang="zh-CN" sz="1800"/>
              <a:t>MDI</a:t>
            </a:r>
            <a:r>
              <a:rPr lang="zh-CN" altLang="en-US" sz="1800"/>
              <a:t>子窗体 </a:t>
            </a:r>
          </a:p>
          <a:p>
            <a:pPr eaLnBrk="1" hangingPunct="1">
              <a:spcBef>
                <a:spcPct val="10000"/>
              </a:spcBef>
              <a:buFontTx/>
              <a:buNone/>
            </a:pPr>
            <a:r>
              <a:rPr lang="zh-CN" altLang="en-US" sz="1800"/>
              <a:t>    </a:t>
            </a:r>
            <a:r>
              <a:rPr lang="en-US" altLang="zh-CN" sz="1800"/>
              <a:t>void LayoutMdi (MdiLayout value ) </a:t>
            </a:r>
          </a:p>
        </p:txBody>
      </p:sp>
      <p:pic>
        <p:nvPicPr>
          <p:cNvPr id="2560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5661025"/>
            <a:ext cx="498157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063750" y="103188"/>
            <a:ext cx="6829425" cy="533400"/>
          </a:xfrm>
        </p:spPr>
        <p:txBody>
          <a:bodyPr/>
          <a:lstStyle/>
          <a:p>
            <a:pPr eaLnBrk="1" hangingPunct="1"/>
            <a:r>
              <a:rPr lang="en-US" altLang="zh-CN" smtClean="0"/>
              <a:t>8.4 </a:t>
            </a:r>
            <a:r>
              <a:rPr lang="zh-CN" altLang="en-US" smtClean="0"/>
              <a:t>多文档程序设计 </a:t>
            </a:r>
          </a:p>
        </p:txBody>
      </p:sp>
      <p:sp>
        <p:nvSpPr>
          <p:cNvPr id="26627" name="Rectangle 3"/>
          <p:cNvSpPr>
            <a:spLocks noGrp="1" noChangeArrowheads="1"/>
          </p:cNvSpPr>
          <p:nvPr>
            <p:ph type="body" idx="1"/>
          </p:nvPr>
        </p:nvSpPr>
        <p:spPr>
          <a:xfrm>
            <a:off x="468313" y="1268413"/>
            <a:ext cx="6911975" cy="576262"/>
          </a:xfrm>
        </p:spPr>
        <p:txBody>
          <a:bodyPr/>
          <a:lstStyle/>
          <a:p>
            <a:pPr eaLnBrk="1" hangingPunct="1">
              <a:lnSpc>
                <a:spcPct val="90000"/>
              </a:lnSpc>
              <a:spcAft>
                <a:spcPct val="20000"/>
              </a:spcAft>
            </a:pPr>
            <a:r>
              <a:rPr lang="en-US" altLang="en-US" smtClean="0">
                <a:ea typeface="宋体" pitchFamily="2" charset="-122"/>
              </a:rPr>
              <a:t>8.4.2 MDI相关属性、方法和事件</a:t>
            </a:r>
            <a:endParaRPr lang="zh-CN" altLang="en-US" smtClean="0">
              <a:ea typeface="宋体" pitchFamily="2" charset="-122"/>
            </a:endParaRPr>
          </a:p>
        </p:txBody>
      </p:sp>
      <p:sp>
        <p:nvSpPr>
          <p:cNvPr id="26628" name="Rectangle 4"/>
          <p:cNvSpPr>
            <a:spLocks noChangeArrowheads="1"/>
          </p:cNvSpPr>
          <p:nvPr/>
        </p:nvSpPr>
        <p:spPr bwMode="auto">
          <a:xfrm>
            <a:off x="1117600" y="1844675"/>
            <a:ext cx="39592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spcAft>
                <a:spcPct val="20000"/>
              </a:spcAft>
            </a:pPr>
            <a:r>
              <a:rPr lang="en-US" altLang="zh-CN" sz="2400"/>
              <a:t>3</a:t>
            </a:r>
            <a:r>
              <a:rPr lang="en-US" altLang="en-US" sz="2400"/>
              <a:t>. MDI相关</a:t>
            </a:r>
            <a:r>
              <a:rPr lang="zh-CN" altLang="en-US" sz="2400"/>
              <a:t>事件</a:t>
            </a:r>
          </a:p>
        </p:txBody>
      </p:sp>
      <p:sp>
        <p:nvSpPr>
          <p:cNvPr id="26629" name="Text Box 7"/>
          <p:cNvSpPr txBox="1">
            <a:spLocks noChangeArrowheads="1"/>
          </p:cNvSpPr>
          <p:nvPr/>
        </p:nvSpPr>
        <p:spPr bwMode="auto">
          <a:xfrm>
            <a:off x="1403350" y="2366963"/>
            <a:ext cx="71294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en-US" altLang="zh-CN" sz="2000"/>
              <a:t>MDI</a:t>
            </a:r>
            <a:r>
              <a:rPr lang="zh-CN" altLang="en-US" sz="2000"/>
              <a:t>相关事件只有</a:t>
            </a:r>
            <a:r>
              <a:rPr lang="en-US" altLang="zh-CN" sz="2000"/>
              <a:t>MDIChildActivate</a:t>
            </a:r>
            <a:r>
              <a:rPr lang="zh-CN" altLang="en-US" sz="2000"/>
              <a:t>，该事件是在</a:t>
            </a:r>
            <a:r>
              <a:rPr lang="en-US" altLang="zh-CN" sz="2000"/>
              <a:t>MDI</a:t>
            </a:r>
            <a:r>
              <a:rPr lang="zh-CN" altLang="en-US" sz="2000"/>
              <a:t>应用程序内激活或关闭</a:t>
            </a:r>
            <a:r>
              <a:rPr lang="en-US" altLang="zh-CN" sz="2000"/>
              <a:t>MDI</a:t>
            </a:r>
            <a:r>
              <a:rPr lang="zh-CN" altLang="en-US" sz="2000"/>
              <a:t>子窗体时引发。 </a:t>
            </a:r>
          </a:p>
        </p:txBody>
      </p:sp>
      <p:sp>
        <p:nvSpPr>
          <p:cNvPr id="26630" name="Text Box 9"/>
          <p:cNvSpPr txBox="1">
            <a:spLocks noChangeArrowheads="1"/>
          </p:cNvSpPr>
          <p:nvPr/>
        </p:nvSpPr>
        <p:spPr bwMode="auto">
          <a:xfrm>
            <a:off x="1331913" y="3262313"/>
            <a:ext cx="7416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en-US" altLang="zh-CN" sz="2000" b="1" dirty="0" smtClean="0">
                <a:solidFill>
                  <a:srgbClr val="D735B8"/>
                </a:solidFill>
              </a:rPr>
              <a:t>【</a:t>
            </a:r>
            <a:r>
              <a:rPr lang="zh-CN" altLang="en-US" sz="2000" b="1" dirty="0" smtClean="0">
                <a:solidFill>
                  <a:srgbClr val="D735B8"/>
                </a:solidFill>
              </a:rPr>
              <a:t>例</a:t>
            </a:r>
            <a:r>
              <a:rPr lang="en-US" altLang="zh-CN" sz="2000" b="1" dirty="0" smtClean="0">
                <a:solidFill>
                  <a:srgbClr val="D735B8"/>
                </a:solidFill>
              </a:rPr>
              <a:t>8-4】</a:t>
            </a:r>
          </a:p>
          <a:p>
            <a:pPr eaLnBrk="1" hangingPunct="1">
              <a:spcBef>
                <a:spcPts val="0"/>
              </a:spcBef>
              <a:buFontTx/>
              <a:buNone/>
            </a:pPr>
            <a:r>
              <a:rPr lang="en-US" altLang="zh-CN" sz="2000" b="1" dirty="0">
                <a:solidFill>
                  <a:srgbClr val="D735B8"/>
                </a:solidFill>
              </a:rPr>
              <a:t> </a:t>
            </a:r>
            <a:r>
              <a:rPr lang="zh-CN" altLang="en-US" sz="2000" dirty="0" smtClean="0">
                <a:solidFill>
                  <a:srgbClr val="D735B8"/>
                </a:solidFill>
              </a:rPr>
              <a:t>创建</a:t>
            </a:r>
            <a:r>
              <a:rPr lang="zh-CN" altLang="en-US" sz="2000" dirty="0">
                <a:solidFill>
                  <a:srgbClr val="D735B8"/>
                </a:solidFill>
              </a:rPr>
              <a:t>一个</a:t>
            </a:r>
            <a:r>
              <a:rPr lang="en-US" altLang="zh-CN" sz="2000" dirty="0">
                <a:solidFill>
                  <a:srgbClr val="D735B8"/>
                </a:solidFill>
              </a:rPr>
              <a:t>MDI</a:t>
            </a:r>
            <a:r>
              <a:rPr lang="zh-CN" altLang="en-US" sz="2000" dirty="0">
                <a:solidFill>
                  <a:srgbClr val="D735B8"/>
                </a:solidFill>
              </a:rPr>
              <a:t>应用程序，程序包含一个</a:t>
            </a:r>
            <a:r>
              <a:rPr lang="en-US" altLang="zh-CN" sz="2000" dirty="0">
                <a:solidFill>
                  <a:srgbClr val="D735B8"/>
                </a:solidFill>
              </a:rPr>
              <a:t>MDI</a:t>
            </a:r>
            <a:r>
              <a:rPr lang="zh-CN" altLang="en-US" sz="2000" dirty="0">
                <a:solidFill>
                  <a:srgbClr val="D735B8"/>
                </a:solidFill>
              </a:rPr>
              <a:t>父窗体和</a:t>
            </a:r>
            <a:r>
              <a:rPr lang="en-US" altLang="zh-CN" sz="2000" dirty="0">
                <a:solidFill>
                  <a:srgbClr val="D735B8"/>
                </a:solidFill>
              </a:rPr>
              <a:t>MDI</a:t>
            </a:r>
            <a:r>
              <a:rPr lang="zh-CN" altLang="en-US" sz="2000" dirty="0">
                <a:solidFill>
                  <a:srgbClr val="D735B8"/>
                </a:solidFill>
              </a:rPr>
              <a:t>子窗体 </a:t>
            </a:r>
          </a:p>
        </p:txBody>
      </p:sp>
      <p:pic>
        <p:nvPicPr>
          <p:cNvPr id="2663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644" y="4151313"/>
            <a:ext cx="3328988" cy="19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963" y="4131716"/>
            <a:ext cx="3368675" cy="19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063750" y="103188"/>
            <a:ext cx="6829425" cy="533400"/>
          </a:xfrm>
        </p:spPr>
        <p:txBody>
          <a:bodyPr/>
          <a:lstStyle/>
          <a:p>
            <a:pPr eaLnBrk="1" hangingPunct="1"/>
            <a:r>
              <a:rPr lang="en-US" altLang="zh-CN" smtClean="0"/>
              <a:t>8.1 </a:t>
            </a:r>
            <a:r>
              <a:rPr lang="zh-CN" altLang="en-US" smtClean="0"/>
              <a:t>菜单 </a:t>
            </a:r>
          </a:p>
        </p:txBody>
      </p:sp>
      <p:sp>
        <p:nvSpPr>
          <p:cNvPr id="7171" name="Rectangle 3"/>
          <p:cNvSpPr>
            <a:spLocks noGrp="1" noChangeArrowheads="1"/>
          </p:cNvSpPr>
          <p:nvPr>
            <p:ph type="body" idx="1"/>
          </p:nvPr>
        </p:nvSpPr>
        <p:spPr>
          <a:xfrm>
            <a:off x="468313" y="1268413"/>
            <a:ext cx="3959225" cy="576262"/>
          </a:xfrm>
        </p:spPr>
        <p:txBody>
          <a:bodyPr/>
          <a:lstStyle/>
          <a:p>
            <a:pPr eaLnBrk="1" hangingPunct="1">
              <a:lnSpc>
                <a:spcPct val="90000"/>
              </a:lnSpc>
              <a:spcAft>
                <a:spcPct val="20000"/>
              </a:spcAft>
              <a:defRPr/>
            </a:pPr>
            <a:r>
              <a:rPr lang="en-US" altLang="en-US" sz="2400" b="1" kern="1200" dirty="0" smtClean="0">
                <a:solidFill>
                  <a:srgbClr val="C00000"/>
                </a:solidFill>
                <a:ea typeface="宋体" pitchFamily="2" charset="-122"/>
              </a:rPr>
              <a:t>1. </a:t>
            </a:r>
            <a:r>
              <a:rPr lang="en-US" altLang="en-US" sz="2400" b="1" kern="1200" dirty="0" err="1" smtClean="0">
                <a:solidFill>
                  <a:srgbClr val="C00000"/>
                </a:solidFill>
                <a:ea typeface="宋体" pitchFamily="2" charset="-122"/>
              </a:rPr>
              <a:t>下拉菜单</a:t>
            </a:r>
            <a:endParaRPr lang="zh-CN" altLang="en-US" sz="2400" b="1" kern="1200" dirty="0" smtClean="0">
              <a:solidFill>
                <a:srgbClr val="C00000"/>
              </a:solidFill>
              <a:ea typeface="宋体" pitchFamily="2" charset="-122"/>
            </a:endParaRPr>
          </a:p>
        </p:txBody>
      </p:sp>
      <p:sp>
        <p:nvSpPr>
          <p:cNvPr id="7174" name="Text Box 6"/>
          <p:cNvSpPr txBox="1">
            <a:spLocks noChangeArrowheads="1"/>
          </p:cNvSpPr>
          <p:nvPr/>
        </p:nvSpPr>
        <p:spPr bwMode="auto">
          <a:xfrm>
            <a:off x="1187450" y="1700213"/>
            <a:ext cx="74168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defRPr/>
            </a:pPr>
            <a:r>
              <a:rPr lang="zh-CN" altLang="en-US" sz="2000" dirty="0">
                <a:solidFill>
                  <a:schemeClr val="tx2">
                    <a:lumMod val="95000"/>
                    <a:lumOff val="5000"/>
                  </a:schemeClr>
                </a:solidFill>
              </a:rPr>
              <a:t>下拉式菜单也称菜单栏，一般位于窗口的顶部，由多个菜单项组成。菜单可以在设计状态创建，也可以通过编程方式创建。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down)">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174"/>
                                        </p:tgtEl>
                                        <p:attrNameLst>
                                          <p:attrName>style.visibility</p:attrName>
                                        </p:attrNameLst>
                                      </p:cBhvr>
                                      <p:to>
                                        <p:strVal val="visible"/>
                                      </p:to>
                                    </p:set>
                                    <p:animEffect transition="in" filter="randombar(horizontal)">
                                      <p:cBhvr>
                                        <p:cTn id="12"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717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063750" y="103188"/>
            <a:ext cx="6829425" cy="533400"/>
          </a:xfrm>
        </p:spPr>
        <p:txBody>
          <a:bodyPr/>
          <a:lstStyle/>
          <a:p>
            <a:pPr eaLnBrk="1" hangingPunct="1"/>
            <a:r>
              <a:rPr lang="en-US" altLang="zh-CN" smtClean="0"/>
              <a:t>8.4 </a:t>
            </a:r>
            <a:r>
              <a:rPr lang="zh-CN" altLang="en-US" smtClean="0"/>
              <a:t>多文档程序设计 </a:t>
            </a:r>
          </a:p>
        </p:txBody>
      </p:sp>
      <p:sp>
        <p:nvSpPr>
          <p:cNvPr id="27651" name="Rectangle 3"/>
          <p:cNvSpPr>
            <a:spLocks noGrp="1" noChangeArrowheads="1"/>
          </p:cNvSpPr>
          <p:nvPr>
            <p:ph type="body" idx="1"/>
          </p:nvPr>
        </p:nvSpPr>
        <p:spPr>
          <a:xfrm>
            <a:off x="468313" y="1268413"/>
            <a:ext cx="6911975" cy="576262"/>
          </a:xfrm>
        </p:spPr>
        <p:txBody>
          <a:bodyPr/>
          <a:lstStyle/>
          <a:p>
            <a:pPr eaLnBrk="1" hangingPunct="1">
              <a:lnSpc>
                <a:spcPct val="90000"/>
              </a:lnSpc>
              <a:spcAft>
                <a:spcPct val="20000"/>
              </a:spcAft>
            </a:pPr>
            <a:r>
              <a:rPr lang="en-US" altLang="en-US" smtClean="0">
                <a:ea typeface="宋体" pitchFamily="2" charset="-122"/>
              </a:rPr>
              <a:t>8.4.2 </a:t>
            </a:r>
            <a:r>
              <a:rPr lang="en-US" altLang="zh-CN" smtClean="0">
                <a:ea typeface="宋体" pitchFamily="2" charset="-122"/>
              </a:rPr>
              <a:t>MDI</a:t>
            </a:r>
            <a:r>
              <a:rPr lang="zh-CN" altLang="en-US" smtClean="0">
                <a:ea typeface="宋体" pitchFamily="2" charset="-122"/>
              </a:rPr>
              <a:t>应用程序中的菜单栏 </a:t>
            </a:r>
          </a:p>
        </p:txBody>
      </p:sp>
      <p:sp>
        <p:nvSpPr>
          <p:cNvPr id="27652" name="Text Box 5"/>
          <p:cNvSpPr txBox="1">
            <a:spLocks noChangeArrowheads="1"/>
          </p:cNvSpPr>
          <p:nvPr/>
        </p:nvSpPr>
        <p:spPr bwMode="auto">
          <a:xfrm>
            <a:off x="1403350" y="1844675"/>
            <a:ext cx="7129463"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110000"/>
              </a:lnSpc>
              <a:spcBef>
                <a:spcPct val="0"/>
              </a:spcBef>
              <a:buFontTx/>
              <a:buNone/>
            </a:pPr>
            <a:r>
              <a:rPr lang="zh-CN" altLang="en-US" sz="2000"/>
              <a:t>默认情况下，当一个子窗体为活动窗体时，该子窗体的菜单栏将附加在</a:t>
            </a:r>
            <a:r>
              <a:rPr lang="en-US" altLang="zh-CN" sz="2000"/>
              <a:t>MDI</a:t>
            </a:r>
            <a:r>
              <a:rPr lang="zh-CN" altLang="en-US" sz="2000"/>
              <a:t>父窗体菜单栏上；如果没有可见的子窗体或活动的子窗体没有菜单栏，则仅显示</a:t>
            </a:r>
            <a:r>
              <a:rPr lang="en-US" altLang="zh-CN" sz="2000"/>
              <a:t>MDI</a:t>
            </a:r>
            <a:r>
              <a:rPr lang="zh-CN" altLang="en-US" sz="2000"/>
              <a:t>父窗体的菜单栏。</a:t>
            </a:r>
          </a:p>
          <a:p>
            <a:pPr eaLnBrk="1" hangingPunct="1">
              <a:lnSpc>
                <a:spcPct val="110000"/>
              </a:lnSpc>
              <a:spcBef>
                <a:spcPct val="0"/>
              </a:spcBef>
              <a:buFontTx/>
              <a:buNone/>
            </a:pPr>
            <a:r>
              <a:rPr lang="en-US" altLang="zh-CN" sz="2000"/>
              <a:t>MDI</a:t>
            </a:r>
            <a:r>
              <a:rPr lang="zh-CN" altLang="en-US" sz="2000"/>
              <a:t>应用程序中，可以通过设置菜单栏和菜单项的相关属性来决定子窗体的菜单栏如何在父窗体上显示，如表所示。 </a:t>
            </a:r>
          </a:p>
        </p:txBody>
      </p:sp>
      <p:pic>
        <p:nvPicPr>
          <p:cNvPr id="2765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789363"/>
            <a:ext cx="6145212"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063750" y="103188"/>
            <a:ext cx="6829425" cy="533400"/>
          </a:xfrm>
        </p:spPr>
        <p:txBody>
          <a:bodyPr/>
          <a:lstStyle/>
          <a:p>
            <a:pPr eaLnBrk="1" hangingPunct="1"/>
            <a:r>
              <a:rPr lang="en-US" altLang="zh-CN" smtClean="0"/>
              <a:t>8.1 </a:t>
            </a:r>
            <a:r>
              <a:rPr lang="zh-CN" altLang="en-US" smtClean="0"/>
              <a:t>菜单 </a:t>
            </a:r>
          </a:p>
        </p:txBody>
      </p:sp>
      <p:sp>
        <p:nvSpPr>
          <p:cNvPr id="7171" name="Rectangle 3"/>
          <p:cNvSpPr>
            <a:spLocks noGrp="1" noChangeArrowheads="1"/>
          </p:cNvSpPr>
          <p:nvPr>
            <p:ph type="body" idx="1"/>
          </p:nvPr>
        </p:nvSpPr>
        <p:spPr>
          <a:xfrm>
            <a:off x="468313" y="1268413"/>
            <a:ext cx="3959225" cy="576262"/>
          </a:xfrm>
        </p:spPr>
        <p:txBody>
          <a:bodyPr/>
          <a:lstStyle/>
          <a:p>
            <a:pPr eaLnBrk="1" hangingPunct="1">
              <a:lnSpc>
                <a:spcPct val="90000"/>
              </a:lnSpc>
              <a:spcAft>
                <a:spcPct val="20000"/>
              </a:spcAft>
              <a:defRPr/>
            </a:pPr>
            <a:r>
              <a:rPr lang="en-US" altLang="en-US" sz="2400" b="1" kern="1200" dirty="0" smtClean="0">
                <a:solidFill>
                  <a:srgbClr val="C00000"/>
                </a:solidFill>
                <a:ea typeface="宋体" pitchFamily="2" charset="-122"/>
              </a:rPr>
              <a:t>1. </a:t>
            </a:r>
            <a:r>
              <a:rPr lang="en-US" altLang="en-US" sz="2400" b="1" kern="1200" dirty="0" err="1" smtClean="0">
                <a:solidFill>
                  <a:srgbClr val="C00000"/>
                </a:solidFill>
                <a:ea typeface="宋体" pitchFamily="2" charset="-122"/>
              </a:rPr>
              <a:t>下拉菜单</a:t>
            </a:r>
            <a:endParaRPr lang="zh-CN" altLang="en-US" sz="2400" b="1" kern="1200" dirty="0" smtClean="0">
              <a:solidFill>
                <a:srgbClr val="C00000"/>
              </a:solidFill>
              <a:ea typeface="宋体" pitchFamily="2" charset="-122"/>
            </a:endParaRPr>
          </a:p>
        </p:txBody>
      </p:sp>
      <p:sp>
        <p:nvSpPr>
          <p:cNvPr id="7176" name="Text Box 8"/>
          <p:cNvSpPr txBox="1">
            <a:spLocks noChangeArrowheads="1"/>
          </p:cNvSpPr>
          <p:nvPr/>
        </p:nvSpPr>
        <p:spPr bwMode="auto">
          <a:xfrm>
            <a:off x="1187450" y="2249488"/>
            <a:ext cx="77057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000" dirty="0">
                <a:solidFill>
                  <a:srgbClr val="7030A0"/>
                </a:solidFill>
              </a:rPr>
              <a:t>① 创建菜单栏</a:t>
            </a:r>
            <a:endParaRPr lang="zh-CN" altLang="en-US" sz="2000" dirty="0">
              <a:solidFill>
                <a:schemeClr val="tx2">
                  <a:lumMod val="95000"/>
                  <a:lumOff val="5000"/>
                </a:schemeClr>
              </a:solidFill>
            </a:endParaRPr>
          </a:p>
        </p:txBody>
      </p:sp>
      <p:sp>
        <p:nvSpPr>
          <p:cNvPr id="2" name="TextBox 1"/>
          <p:cNvSpPr txBox="1">
            <a:spLocks noChangeArrowheads="1"/>
          </p:cNvSpPr>
          <p:nvPr/>
        </p:nvSpPr>
        <p:spPr bwMode="auto">
          <a:xfrm>
            <a:off x="1187450" y="1773238"/>
            <a:ext cx="2705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zh-CN" altLang="en-US" sz="2000" b="1"/>
              <a:t>⑴ 设计时创建菜单</a:t>
            </a:r>
          </a:p>
        </p:txBody>
      </p:sp>
      <p:sp>
        <p:nvSpPr>
          <p:cNvPr id="7" name="Text Box 8"/>
          <p:cNvSpPr txBox="1">
            <a:spLocks noChangeArrowheads="1"/>
          </p:cNvSpPr>
          <p:nvPr/>
        </p:nvSpPr>
        <p:spPr bwMode="auto">
          <a:xfrm>
            <a:off x="1187450" y="2697163"/>
            <a:ext cx="7705725" cy="116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ts val="600"/>
              </a:spcBef>
              <a:defRPr/>
            </a:pPr>
            <a:r>
              <a:rPr lang="zh-CN" altLang="en-US" sz="2000" dirty="0">
                <a:solidFill>
                  <a:schemeClr val="tx2">
                    <a:lumMod val="95000"/>
                    <a:lumOff val="5000"/>
                  </a:schemeClr>
                </a:solidFill>
              </a:rPr>
              <a:t>在工具箱中双击</a:t>
            </a:r>
            <a:r>
              <a:rPr lang="en-US" altLang="zh-CN" sz="2000" dirty="0" err="1">
                <a:solidFill>
                  <a:schemeClr val="tx2">
                    <a:lumMod val="95000"/>
                    <a:lumOff val="5000"/>
                  </a:schemeClr>
                </a:solidFill>
              </a:rPr>
              <a:t>MenuStrip</a:t>
            </a:r>
            <a:r>
              <a:rPr lang="zh-CN" altLang="en-US" sz="2000" dirty="0">
                <a:solidFill>
                  <a:schemeClr val="tx2">
                    <a:lumMod val="95000"/>
                    <a:lumOff val="5000"/>
                  </a:schemeClr>
                </a:solidFill>
              </a:rPr>
              <a:t>控件，该控件就会显示在窗体设计器下方的组件区中。单击组件区的</a:t>
            </a:r>
            <a:r>
              <a:rPr lang="en-US" altLang="zh-CN" sz="2000" dirty="0" err="1">
                <a:solidFill>
                  <a:schemeClr val="tx2">
                    <a:lumMod val="95000"/>
                    <a:lumOff val="5000"/>
                  </a:schemeClr>
                </a:solidFill>
              </a:rPr>
              <a:t>MenuStrip</a:t>
            </a:r>
            <a:r>
              <a:rPr lang="zh-CN" altLang="en-US" sz="2000" dirty="0">
                <a:solidFill>
                  <a:schemeClr val="tx2">
                    <a:lumMod val="95000"/>
                    <a:lumOff val="5000"/>
                  </a:schemeClr>
                </a:solidFill>
              </a:rPr>
              <a:t>控件，将会在窗体的标题栏下面看到文本“请在此处键入”。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7176"/>
                                        </p:tgtEl>
                                        <p:attrNameLst>
                                          <p:attrName>style.visibility</p:attrName>
                                        </p:attrNameLst>
                                      </p:cBhvr>
                                      <p:to>
                                        <p:strVal val="visible"/>
                                      </p:to>
                                    </p:set>
                                    <p:animEffect transition="in" filter="randombar(horizontal)">
                                      <p:cBhvr>
                                        <p:cTn id="14" dur="500"/>
                                        <p:tgtEl>
                                          <p:spTgt spid="717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063750" y="103188"/>
            <a:ext cx="6829425" cy="533400"/>
          </a:xfrm>
        </p:spPr>
        <p:txBody>
          <a:bodyPr/>
          <a:lstStyle/>
          <a:p>
            <a:pPr eaLnBrk="1" hangingPunct="1"/>
            <a:r>
              <a:rPr lang="en-US" altLang="zh-CN" smtClean="0"/>
              <a:t>8.1 </a:t>
            </a:r>
            <a:r>
              <a:rPr lang="zh-CN" altLang="en-US" smtClean="0"/>
              <a:t>菜单 </a:t>
            </a:r>
          </a:p>
        </p:txBody>
      </p:sp>
      <p:sp>
        <p:nvSpPr>
          <p:cNvPr id="7171" name="Rectangle 3"/>
          <p:cNvSpPr>
            <a:spLocks noGrp="1" noChangeArrowheads="1"/>
          </p:cNvSpPr>
          <p:nvPr>
            <p:ph type="body" idx="1"/>
          </p:nvPr>
        </p:nvSpPr>
        <p:spPr>
          <a:xfrm>
            <a:off x="468313" y="1268413"/>
            <a:ext cx="3959225" cy="576262"/>
          </a:xfrm>
        </p:spPr>
        <p:txBody>
          <a:bodyPr/>
          <a:lstStyle/>
          <a:p>
            <a:pPr eaLnBrk="1" hangingPunct="1">
              <a:lnSpc>
                <a:spcPct val="90000"/>
              </a:lnSpc>
              <a:spcAft>
                <a:spcPct val="20000"/>
              </a:spcAft>
              <a:defRPr/>
            </a:pPr>
            <a:r>
              <a:rPr lang="en-US" altLang="en-US" sz="2400" b="1" kern="1200" dirty="0" smtClean="0">
                <a:solidFill>
                  <a:srgbClr val="C00000"/>
                </a:solidFill>
                <a:ea typeface="宋体" pitchFamily="2" charset="-122"/>
              </a:rPr>
              <a:t>1. </a:t>
            </a:r>
            <a:r>
              <a:rPr lang="en-US" altLang="en-US" sz="2400" b="1" kern="1200" dirty="0" err="1" smtClean="0">
                <a:solidFill>
                  <a:srgbClr val="C00000"/>
                </a:solidFill>
                <a:ea typeface="宋体" pitchFamily="2" charset="-122"/>
              </a:rPr>
              <a:t>下拉菜单</a:t>
            </a:r>
            <a:endParaRPr lang="zh-CN" altLang="en-US" sz="2400" b="1" kern="1200" dirty="0" smtClean="0">
              <a:solidFill>
                <a:srgbClr val="C00000"/>
              </a:solidFill>
              <a:ea typeface="宋体" pitchFamily="2" charset="-122"/>
            </a:endParaRPr>
          </a:p>
        </p:txBody>
      </p:sp>
      <p:sp>
        <p:nvSpPr>
          <p:cNvPr id="7176" name="Text Box 8"/>
          <p:cNvSpPr txBox="1">
            <a:spLocks noChangeArrowheads="1"/>
          </p:cNvSpPr>
          <p:nvPr/>
        </p:nvSpPr>
        <p:spPr bwMode="auto">
          <a:xfrm>
            <a:off x="1187450" y="2249488"/>
            <a:ext cx="77057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000" dirty="0">
                <a:solidFill>
                  <a:srgbClr val="7030A0"/>
                </a:solidFill>
              </a:rPr>
              <a:t>① 创建菜单栏</a:t>
            </a:r>
            <a:endParaRPr lang="zh-CN" altLang="en-US" sz="2000" dirty="0">
              <a:solidFill>
                <a:schemeClr val="tx2">
                  <a:lumMod val="95000"/>
                  <a:lumOff val="5000"/>
                </a:schemeClr>
              </a:solidFill>
            </a:endParaRPr>
          </a:p>
        </p:txBody>
      </p:sp>
      <p:sp>
        <p:nvSpPr>
          <p:cNvPr id="6149" name="TextBox 1"/>
          <p:cNvSpPr txBox="1">
            <a:spLocks noChangeArrowheads="1"/>
          </p:cNvSpPr>
          <p:nvPr/>
        </p:nvSpPr>
        <p:spPr bwMode="auto">
          <a:xfrm>
            <a:off x="1187450" y="1773238"/>
            <a:ext cx="2705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zh-CN" altLang="en-US" sz="2000" b="1"/>
              <a:t>⑴ 设计时创建菜单</a:t>
            </a:r>
          </a:p>
        </p:txBody>
      </p:sp>
      <p:sp>
        <p:nvSpPr>
          <p:cNvPr id="7" name="Text Box 8"/>
          <p:cNvSpPr txBox="1">
            <a:spLocks noChangeArrowheads="1"/>
          </p:cNvSpPr>
          <p:nvPr/>
        </p:nvSpPr>
        <p:spPr bwMode="auto">
          <a:xfrm>
            <a:off x="1187450" y="2697163"/>
            <a:ext cx="77057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000" dirty="0">
                <a:solidFill>
                  <a:srgbClr val="7030A0"/>
                </a:solidFill>
              </a:rPr>
              <a:t>② 创建菜单项</a:t>
            </a:r>
            <a:endParaRPr lang="zh-CN" altLang="en-US" sz="2000" dirty="0">
              <a:solidFill>
                <a:schemeClr val="tx2">
                  <a:lumMod val="95000"/>
                  <a:lumOff val="5000"/>
                </a:schemeClr>
              </a:solidFill>
            </a:endParaRPr>
          </a:p>
        </p:txBody>
      </p:sp>
      <p:sp>
        <p:nvSpPr>
          <p:cNvPr id="8" name="Text Box 8"/>
          <p:cNvSpPr txBox="1">
            <a:spLocks noChangeArrowheads="1"/>
          </p:cNvSpPr>
          <p:nvPr/>
        </p:nvSpPr>
        <p:spPr bwMode="auto">
          <a:xfrm>
            <a:off x="1187450" y="3141663"/>
            <a:ext cx="7705725" cy="116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defRPr/>
            </a:pPr>
            <a:r>
              <a:rPr lang="zh-CN" altLang="en-US" sz="2000" dirty="0">
                <a:solidFill>
                  <a:schemeClr val="tx2">
                    <a:lumMod val="95000"/>
                    <a:lumOff val="5000"/>
                  </a:schemeClr>
                </a:solidFill>
              </a:rPr>
              <a:t>菜单栏由多个菜单项组成，选中组件区的</a:t>
            </a:r>
            <a:r>
              <a:rPr lang="en-US" altLang="zh-CN" sz="2000" dirty="0" err="1">
                <a:solidFill>
                  <a:schemeClr val="tx2">
                    <a:lumMod val="95000"/>
                    <a:lumOff val="5000"/>
                  </a:schemeClr>
                </a:solidFill>
              </a:rPr>
              <a:t>MenuStrip</a:t>
            </a:r>
            <a:r>
              <a:rPr lang="zh-CN" altLang="en-US" sz="2000" dirty="0">
                <a:solidFill>
                  <a:schemeClr val="tx2">
                    <a:lumMod val="95000"/>
                    <a:lumOff val="5000"/>
                  </a:schemeClr>
                </a:solidFill>
              </a:rPr>
              <a:t>控件，在窗体标题栏下面的“请在此处键入”文本处单击并键入菜单项的名称，将创建一个</a:t>
            </a:r>
            <a:r>
              <a:rPr lang="en-US" altLang="zh-CN" sz="2000" dirty="0" err="1">
                <a:solidFill>
                  <a:schemeClr val="tx2">
                    <a:lumMod val="95000"/>
                    <a:lumOff val="5000"/>
                  </a:schemeClr>
                </a:solidFill>
              </a:rPr>
              <a:t>ToolStripMenuItem</a:t>
            </a:r>
            <a:r>
              <a:rPr lang="zh-CN" altLang="en-US" sz="2000" dirty="0">
                <a:solidFill>
                  <a:schemeClr val="tx2">
                    <a:lumMod val="95000"/>
                    <a:lumOff val="5000"/>
                  </a:schemeClr>
                </a:solidFill>
              </a:rPr>
              <a:t>菜单项，键入的文本即为其</a:t>
            </a:r>
            <a:r>
              <a:rPr lang="en-US" altLang="zh-CN" sz="2000" dirty="0">
                <a:solidFill>
                  <a:schemeClr val="tx2">
                    <a:lumMod val="95000"/>
                    <a:lumOff val="5000"/>
                  </a:schemeClr>
                </a:solidFill>
              </a:rPr>
              <a:t>Text</a:t>
            </a:r>
            <a:r>
              <a:rPr lang="zh-CN" altLang="en-US" sz="2000" dirty="0">
                <a:solidFill>
                  <a:schemeClr val="tx2">
                    <a:lumMod val="95000"/>
                    <a:lumOff val="5000"/>
                  </a:schemeClr>
                </a:solidFill>
              </a:rPr>
              <a:t>属性值。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063750" y="103188"/>
            <a:ext cx="6829425" cy="533400"/>
          </a:xfrm>
        </p:spPr>
        <p:txBody>
          <a:bodyPr/>
          <a:lstStyle/>
          <a:p>
            <a:pPr eaLnBrk="1" hangingPunct="1"/>
            <a:r>
              <a:rPr lang="en-US" altLang="zh-CN" smtClean="0"/>
              <a:t>8.1 </a:t>
            </a:r>
            <a:r>
              <a:rPr lang="zh-CN" altLang="en-US" smtClean="0"/>
              <a:t>菜单 </a:t>
            </a:r>
          </a:p>
        </p:txBody>
      </p:sp>
      <p:sp>
        <p:nvSpPr>
          <p:cNvPr id="7171" name="Rectangle 3"/>
          <p:cNvSpPr>
            <a:spLocks noGrp="1" noChangeArrowheads="1"/>
          </p:cNvSpPr>
          <p:nvPr>
            <p:ph type="body" idx="1"/>
          </p:nvPr>
        </p:nvSpPr>
        <p:spPr>
          <a:xfrm>
            <a:off x="468313" y="1268413"/>
            <a:ext cx="3959225" cy="576262"/>
          </a:xfrm>
        </p:spPr>
        <p:txBody>
          <a:bodyPr/>
          <a:lstStyle/>
          <a:p>
            <a:pPr eaLnBrk="1" hangingPunct="1">
              <a:lnSpc>
                <a:spcPct val="90000"/>
              </a:lnSpc>
              <a:spcAft>
                <a:spcPct val="20000"/>
              </a:spcAft>
              <a:defRPr/>
            </a:pPr>
            <a:r>
              <a:rPr lang="en-US" altLang="en-US" sz="2400" b="1" kern="1200" dirty="0" smtClean="0">
                <a:solidFill>
                  <a:srgbClr val="C00000"/>
                </a:solidFill>
                <a:ea typeface="宋体" pitchFamily="2" charset="-122"/>
              </a:rPr>
              <a:t>1. </a:t>
            </a:r>
            <a:r>
              <a:rPr lang="en-US" altLang="en-US" sz="2400" b="1" kern="1200" dirty="0" err="1" smtClean="0">
                <a:solidFill>
                  <a:srgbClr val="C00000"/>
                </a:solidFill>
                <a:ea typeface="宋体" pitchFamily="2" charset="-122"/>
              </a:rPr>
              <a:t>下拉菜单</a:t>
            </a:r>
            <a:endParaRPr lang="zh-CN" altLang="en-US" sz="2400" b="1" kern="1200" dirty="0" smtClean="0">
              <a:solidFill>
                <a:srgbClr val="C00000"/>
              </a:solidFill>
              <a:ea typeface="宋体" pitchFamily="2" charset="-122"/>
            </a:endParaRPr>
          </a:p>
        </p:txBody>
      </p:sp>
      <p:sp>
        <p:nvSpPr>
          <p:cNvPr id="7176" name="Text Box 8"/>
          <p:cNvSpPr txBox="1">
            <a:spLocks noChangeArrowheads="1"/>
          </p:cNvSpPr>
          <p:nvPr/>
        </p:nvSpPr>
        <p:spPr bwMode="auto">
          <a:xfrm>
            <a:off x="1187450" y="2249488"/>
            <a:ext cx="77057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000" dirty="0">
                <a:solidFill>
                  <a:srgbClr val="7030A0"/>
                </a:solidFill>
              </a:rPr>
              <a:t>① 创建菜单栏</a:t>
            </a:r>
            <a:endParaRPr lang="zh-CN" altLang="en-US" sz="2000" dirty="0">
              <a:solidFill>
                <a:schemeClr val="tx2">
                  <a:lumMod val="95000"/>
                  <a:lumOff val="5000"/>
                </a:schemeClr>
              </a:solidFill>
            </a:endParaRPr>
          </a:p>
        </p:txBody>
      </p:sp>
      <p:sp>
        <p:nvSpPr>
          <p:cNvPr id="7173" name="TextBox 1"/>
          <p:cNvSpPr txBox="1">
            <a:spLocks noChangeArrowheads="1"/>
          </p:cNvSpPr>
          <p:nvPr/>
        </p:nvSpPr>
        <p:spPr bwMode="auto">
          <a:xfrm>
            <a:off x="1187450" y="1773238"/>
            <a:ext cx="2705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zh-CN" altLang="en-US" sz="2000" b="1"/>
              <a:t>⑴ 设计时创建菜单</a:t>
            </a:r>
          </a:p>
        </p:txBody>
      </p:sp>
      <p:sp>
        <p:nvSpPr>
          <p:cNvPr id="7" name="Text Box 8"/>
          <p:cNvSpPr txBox="1">
            <a:spLocks noChangeArrowheads="1"/>
          </p:cNvSpPr>
          <p:nvPr/>
        </p:nvSpPr>
        <p:spPr bwMode="auto">
          <a:xfrm>
            <a:off x="1187450" y="2697163"/>
            <a:ext cx="77057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000" dirty="0">
                <a:solidFill>
                  <a:srgbClr val="7030A0"/>
                </a:solidFill>
              </a:rPr>
              <a:t>② 创建菜单项</a:t>
            </a:r>
            <a:endParaRPr lang="zh-CN" altLang="en-US" sz="2000" dirty="0">
              <a:solidFill>
                <a:schemeClr val="tx2">
                  <a:lumMod val="95000"/>
                  <a:lumOff val="5000"/>
                </a:schemeClr>
              </a:solidFill>
            </a:endParaRPr>
          </a:p>
        </p:txBody>
      </p:sp>
      <p:sp>
        <p:nvSpPr>
          <p:cNvPr id="8" name="Text Box 8"/>
          <p:cNvSpPr txBox="1">
            <a:spLocks noChangeArrowheads="1"/>
          </p:cNvSpPr>
          <p:nvPr/>
        </p:nvSpPr>
        <p:spPr bwMode="auto">
          <a:xfrm>
            <a:off x="1187450" y="3644900"/>
            <a:ext cx="7705725"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defRPr/>
            </a:pPr>
            <a:r>
              <a:rPr lang="zh-CN" altLang="en-US" sz="2000" dirty="0">
                <a:solidFill>
                  <a:schemeClr val="tx2">
                    <a:lumMod val="95000"/>
                    <a:lumOff val="5000"/>
                  </a:schemeClr>
                </a:solidFill>
              </a:rPr>
              <a:t>在“请在此处键入” 区域输入“</a:t>
            </a:r>
            <a:r>
              <a:rPr lang="en-US" altLang="zh-CN" sz="2000" dirty="0">
                <a:solidFill>
                  <a:schemeClr val="tx2">
                    <a:lumMod val="95000"/>
                    <a:lumOff val="5000"/>
                  </a:schemeClr>
                </a:solidFill>
              </a:rPr>
              <a:t>-”</a:t>
            </a:r>
            <a:r>
              <a:rPr lang="zh-CN" altLang="en-US" sz="2000" dirty="0">
                <a:solidFill>
                  <a:schemeClr val="tx2">
                    <a:lumMod val="95000"/>
                    <a:lumOff val="5000"/>
                  </a:schemeClr>
                </a:solidFill>
              </a:rPr>
              <a:t>或将鼠标移至“请在此处键入”区域，单击右侧的下拉键头，从下拉列表中选择</a:t>
            </a:r>
            <a:r>
              <a:rPr lang="en-US" altLang="zh-CN" sz="2000" dirty="0">
                <a:solidFill>
                  <a:schemeClr val="tx2">
                    <a:lumMod val="95000"/>
                    <a:lumOff val="5000"/>
                  </a:schemeClr>
                </a:solidFill>
              </a:rPr>
              <a:t>Separator</a:t>
            </a:r>
            <a:r>
              <a:rPr lang="zh-CN" altLang="en-US" sz="2000" dirty="0">
                <a:solidFill>
                  <a:schemeClr val="tx2">
                    <a:lumMod val="95000"/>
                    <a:lumOff val="5000"/>
                  </a:schemeClr>
                </a:solidFill>
              </a:rPr>
              <a:t>。</a:t>
            </a:r>
          </a:p>
        </p:txBody>
      </p:sp>
      <p:sp>
        <p:nvSpPr>
          <p:cNvPr id="9" name="Text Box 8"/>
          <p:cNvSpPr txBox="1">
            <a:spLocks noChangeArrowheads="1"/>
          </p:cNvSpPr>
          <p:nvPr/>
        </p:nvSpPr>
        <p:spPr bwMode="auto">
          <a:xfrm>
            <a:off x="1187450" y="3141663"/>
            <a:ext cx="77057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000" dirty="0">
                <a:solidFill>
                  <a:srgbClr val="7030A0"/>
                </a:solidFill>
              </a:rPr>
              <a:t>③ 创建菜单项之间的分隔线</a:t>
            </a:r>
            <a:endParaRPr lang="zh-CN" altLang="en-US" sz="2000" dirty="0">
              <a:solidFill>
                <a:schemeClr val="tx2">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063750" y="103188"/>
            <a:ext cx="6829425" cy="533400"/>
          </a:xfrm>
        </p:spPr>
        <p:txBody>
          <a:bodyPr/>
          <a:lstStyle/>
          <a:p>
            <a:pPr eaLnBrk="1" hangingPunct="1"/>
            <a:r>
              <a:rPr lang="en-US" altLang="zh-CN" smtClean="0"/>
              <a:t>8.1 </a:t>
            </a:r>
            <a:r>
              <a:rPr lang="zh-CN" altLang="en-US" smtClean="0"/>
              <a:t>菜单 </a:t>
            </a:r>
          </a:p>
        </p:txBody>
      </p:sp>
      <p:sp>
        <p:nvSpPr>
          <p:cNvPr id="7171" name="Rectangle 3"/>
          <p:cNvSpPr>
            <a:spLocks noGrp="1" noChangeArrowheads="1"/>
          </p:cNvSpPr>
          <p:nvPr>
            <p:ph type="body" idx="1"/>
          </p:nvPr>
        </p:nvSpPr>
        <p:spPr>
          <a:xfrm>
            <a:off x="468313" y="1268413"/>
            <a:ext cx="3959225" cy="576262"/>
          </a:xfrm>
        </p:spPr>
        <p:txBody>
          <a:bodyPr/>
          <a:lstStyle/>
          <a:p>
            <a:pPr eaLnBrk="1" hangingPunct="1">
              <a:lnSpc>
                <a:spcPct val="90000"/>
              </a:lnSpc>
              <a:spcAft>
                <a:spcPct val="20000"/>
              </a:spcAft>
              <a:defRPr/>
            </a:pPr>
            <a:r>
              <a:rPr lang="en-US" altLang="en-US" sz="2400" b="1" kern="1200" dirty="0" smtClean="0">
                <a:solidFill>
                  <a:srgbClr val="C00000"/>
                </a:solidFill>
                <a:ea typeface="宋体" pitchFamily="2" charset="-122"/>
              </a:rPr>
              <a:t>1. </a:t>
            </a:r>
            <a:r>
              <a:rPr lang="en-US" altLang="en-US" sz="2400" b="1" kern="1200" dirty="0" err="1" smtClean="0">
                <a:solidFill>
                  <a:srgbClr val="C00000"/>
                </a:solidFill>
                <a:ea typeface="宋体" pitchFamily="2" charset="-122"/>
              </a:rPr>
              <a:t>下拉菜单</a:t>
            </a:r>
            <a:endParaRPr lang="zh-CN" altLang="en-US" sz="2400" b="1" kern="1200" dirty="0" smtClean="0">
              <a:solidFill>
                <a:srgbClr val="C00000"/>
              </a:solidFill>
              <a:ea typeface="宋体" pitchFamily="2" charset="-122"/>
            </a:endParaRPr>
          </a:p>
        </p:txBody>
      </p:sp>
      <p:sp>
        <p:nvSpPr>
          <p:cNvPr id="7176" name="Text Box 8"/>
          <p:cNvSpPr txBox="1">
            <a:spLocks noChangeArrowheads="1"/>
          </p:cNvSpPr>
          <p:nvPr/>
        </p:nvSpPr>
        <p:spPr bwMode="auto">
          <a:xfrm>
            <a:off x="1187450" y="2249488"/>
            <a:ext cx="77057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000" dirty="0">
                <a:solidFill>
                  <a:srgbClr val="7030A0"/>
                </a:solidFill>
              </a:rPr>
              <a:t>① 创建菜单栏</a:t>
            </a:r>
            <a:endParaRPr lang="zh-CN" altLang="en-US" sz="2000" dirty="0">
              <a:solidFill>
                <a:schemeClr val="tx2">
                  <a:lumMod val="95000"/>
                  <a:lumOff val="5000"/>
                </a:schemeClr>
              </a:solidFill>
            </a:endParaRPr>
          </a:p>
        </p:txBody>
      </p:sp>
      <p:sp>
        <p:nvSpPr>
          <p:cNvPr id="8197" name="TextBox 1"/>
          <p:cNvSpPr txBox="1">
            <a:spLocks noChangeArrowheads="1"/>
          </p:cNvSpPr>
          <p:nvPr/>
        </p:nvSpPr>
        <p:spPr bwMode="auto">
          <a:xfrm>
            <a:off x="1187450" y="1773238"/>
            <a:ext cx="2705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zh-CN" altLang="en-US" sz="2000" b="1"/>
              <a:t>⑴ 设计时创建菜单</a:t>
            </a:r>
          </a:p>
        </p:txBody>
      </p:sp>
      <p:sp>
        <p:nvSpPr>
          <p:cNvPr id="7" name="Text Box 8"/>
          <p:cNvSpPr txBox="1">
            <a:spLocks noChangeArrowheads="1"/>
          </p:cNvSpPr>
          <p:nvPr/>
        </p:nvSpPr>
        <p:spPr bwMode="auto">
          <a:xfrm>
            <a:off x="1187450" y="2697163"/>
            <a:ext cx="77057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000" dirty="0">
                <a:solidFill>
                  <a:srgbClr val="7030A0"/>
                </a:solidFill>
              </a:rPr>
              <a:t>② 创建菜单项</a:t>
            </a:r>
            <a:endParaRPr lang="zh-CN" altLang="en-US" sz="2000" dirty="0">
              <a:solidFill>
                <a:schemeClr val="tx2">
                  <a:lumMod val="95000"/>
                  <a:lumOff val="5000"/>
                </a:schemeClr>
              </a:solidFill>
            </a:endParaRPr>
          </a:p>
        </p:txBody>
      </p:sp>
      <p:sp>
        <p:nvSpPr>
          <p:cNvPr id="9" name="Text Box 8"/>
          <p:cNvSpPr txBox="1">
            <a:spLocks noChangeArrowheads="1"/>
          </p:cNvSpPr>
          <p:nvPr/>
        </p:nvSpPr>
        <p:spPr bwMode="auto">
          <a:xfrm>
            <a:off x="1187450" y="3141663"/>
            <a:ext cx="77057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000" dirty="0">
                <a:solidFill>
                  <a:srgbClr val="7030A0"/>
                </a:solidFill>
              </a:rPr>
              <a:t>③ 创建菜单项之间的分隔线</a:t>
            </a:r>
            <a:endParaRPr lang="zh-CN" altLang="en-US" sz="2000" dirty="0">
              <a:solidFill>
                <a:schemeClr val="tx2">
                  <a:lumMod val="95000"/>
                  <a:lumOff val="5000"/>
                </a:schemeClr>
              </a:solidFill>
            </a:endParaRPr>
          </a:p>
        </p:txBody>
      </p:sp>
      <p:sp>
        <p:nvSpPr>
          <p:cNvPr id="10" name="Text Box 8"/>
          <p:cNvSpPr txBox="1">
            <a:spLocks noChangeArrowheads="1"/>
          </p:cNvSpPr>
          <p:nvPr/>
        </p:nvSpPr>
        <p:spPr bwMode="auto">
          <a:xfrm>
            <a:off x="1187450" y="3605213"/>
            <a:ext cx="77057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000" dirty="0">
                <a:solidFill>
                  <a:srgbClr val="7030A0"/>
                </a:solidFill>
              </a:rPr>
              <a:t>④ 创建菜单项的访问键：</a:t>
            </a:r>
            <a:r>
              <a:rPr lang="zh-CN" altLang="en-US" sz="2000" dirty="0">
                <a:solidFill>
                  <a:schemeClr val="tx2">
                    <a:lumMod val="95000"/>
                    <a:lumOff val="5000"/>
                  </a:schemeClr>
                </a:solidFill>
              </a:rPr>
              <a:t>菜单项名称中的某个字母前加“</a:t>
            </a:r>
            <a:r>
              <a:rPr lang="en-US" altLang="zh-CN" sz="2000" dirty="0">
                <a:solidFill>
                  <a:schemeClr val="tx2">
                    <a:lumMod val="95000"/>
                    <a:lumOff val="5000"/>
                  </a:schemeClr>
                </a:solidFill>
              </a:rPr>
              <a:t>&amp;”</a:t>
            </a:r>
            <a:endParaRPr lang="zh-CN" altLang="en-US" sz="2000" dirty="0">
              <a:solidFill>
                <a:schemeClr val="tx2">
                  <a:lumMod val="95000"/>
                  <a:lumOff val="5000"/>
                </a:schemeClr>
              </a:solidFill>
            </a:endParaRPr>
          </a:p>
        </p:txBody>
      </p:sp>
      <p:sp>
        <p:nvSpPr>
          <p:cNvPr id="11" name="Text Box 8"/>
          <p:cNvSpPr txBox="1">
            <a:spLocks noChangeArrowheads="1"/>
          </p:cNvSpPr>
          <p:nvPr/>
        </p:nvSpPr>
        <p:spPr bwMode="auto">
          <a:xfrm>
            <a:off x="1187450" y="4086225"/>
            <a:ext cx="77057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000" dirty="0">
                <a:solidFill>
                  <a:srgbClr val="7030A0"/>
                </a:solidFill>
              </a:rPr>
              <a:t>⑤ </a:t>
            </a:r>
            <a:r>
              <a:rPr lang="zh-CN" altLang="en-US" sz="2000" dirty="0">
                <a:solidFill>
                  <a:srgbClr val="7030A0"/>
                </a:solidFill>
              </a:rPr>
              <a:t>创建菜单项的快捷键：</a:t>
            </a:r>
            <a:r>
              <a:rPr lang="zh-CN" altLang="en-US" sz="2000" dirty="0">
                <a:solidFill>
                  <a:schemeClr val="tx2">
                    <a:lumMod val="95000"/>
                    <a:lumOff val="5000"/>
                  </a:schemeClr>
                </a:solidFill>
              </a:rPr>
              <a:t>设置</a:t>
            </a:r>
            <a:r>
              <a:rPr lang="en-US" altLang="zh-CN" sz="2000" dirty="0" err="1">
                <a:solidFill>
                  <a:schemeClr val="tx2">
                    <a:lumMod val="95000"/>
                    <a:lumOff val="5000"/>
                  </a:schemeClr>
                </a:solidFill>
              </a:rPr>
              <a:t>ShortcutKeys</a:t>
            </a:r>
            <a:r>
              <a:rPr lang="zh-CN" altLang="en-US" sz="2000" dirty="0">
                <a:solidFill>
                  <a:schemeClr val="tx2">
                    <a:lumMod val="95000"/>
                    <a:lumOff val="5000"/>
                  </a:schemeClr>
                </a:solidFill>
              </a:rPr>
              <a:t>属性</a:t>
            </a:r>
          </a:p>
        </p:txBody>
      </p:sp>
      <p:sp>
        <p:nvSpPr>
          <p:cNvPr id="12" name="Text Box 8"/>
          <p:cNvSpPr txBox="1">
            <a:spLocks noChangeArrowheads="1"/>
          </p:cNvSpPr>
          <p:nvPr/>
        </p:nvSpPr>
        <p:spPr bwMode="auto">
          <a:xfrm>
            <a:off x="1187450" y="4608513"/>
            <a:ext cx="77057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000" dirty="0">
                <a:solidFill>
                  <a:srgbClr val="7030A0"/>
                </a:solidFill>
              </a:rPr>
              <a:t>⑥ 设置菜单项的图标：</a:t>
            </a:r>
            <a:r>
              <a:rPr lang="zh-CN" altLang="en-US" sz="2000" dirty="0">
                <a:solidFill>
                  <a:schemeClr val="tx2">
                    <a:lumMod val="95000"/>
                    <a:lumOff val="5000"/>
                  </a:schemeClr>
                </a:solidFill>
              </a:rPr>
              <a:t>设置</a:t>
            </a:r>
            <a:r>
              <a:rPr lang="en-US" altLang="zh-CN" sz="2000" dirty="0">
                <a:solidFill>
                  <a:schemeClr val="tx2">
                    <a:lumMod val="95000"/>
                    <a:lumOff val="5000"/>
                  </a:schemeClr>
                </a:solidFill>
              </a:rPr>
              <a:t>Image</a:t>
            </a:r>
            <a:r>
              <a:rPr lang="zh-CN" altLang="en-US" sz="2000" dirty="0">
                <a:solidFill>
                  <a:schemeClr val="tx2">
                    <a:lumMod val="95000"/>
                    <a:lumOff val="5000"/>
                  </a:schemeClr>
                </a:solidFill>
              </a:rPr>
              <a:t>属性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063750" y="103188"/>
            <a:ext cx="6829425" cy="533400"/>
          </a:xfrm>
        </p:spPr>
        <p:txBody>
          <a:bodyPr/>
          <a:lstStyle/>
          <a:p>
            <a:pPr eaLnBrk="1" hangingPunct="1"/>
            <a:r>
              <a:rPr lang="en-US" altLang="zh-CN" smtClean="0"/>
              <a:t>8.1 </a:t>
            </a:r>
            <a:r>
              <a:rPr lang="zh-CN" altLang="en-US" smtClean="0"/>
              <a:t>菜单 </a:t>
            </a:r>
          </a:p>
        </p:txBody>
      </p:sp>
      <p:sp>
        <p:nvSpPr>
          <p:cNvPr id="7171" name="Rectangle 3"/>
          <p:cNvSpPr>
            <a:spLocks noGrp="1" noChangeArrowheads="1"/>
          </p:cNvSpPr>
          <p:nvPr>
            <p:ph type="body" idx="1"/>
          </p:nvPr>
        </p:nvSpPr>
        <p:spPr>
          <a:xfrm>
            <a:off x="468313" y="1268413"/>
            <a:ext cx="3959225" cy="576262"/>
          </a:xfrm>
        </p:spPr>
        <p:txBody>
          <a:bodyPr/>
          <a:lstStyle/>
          <a:p>
            <a:pPr eaLnBrk="1" hangingPunct="1">
              <a:lnSpc>
                <a:spcPct val="90000"/>
              </a:lnSpc>
              <a:spcAft>
                <a:spcPct val="20000"/>
              </a:spcAft>
              <a:defRPr/>
            </a:pPr>
            <a:r>
              <a:rPr lang="en-US" altLang="en-US" sz="2400" b="1" kern="1200" dirty="0" smtClean="0">
                <a:solidFill>
                  <a:srgbClr val="C00000"/>
                </a:solidFill>
                <a:ea typeface="宋体" pitchFamily="2" charset="-122"/>
              </a:rPr>
              <a:t>1. </a:t>
            </a:r>
            <a:r>
              <a:rPr lang="en-US" altLang="en-US" sz="2400" b="1" kern="1200" dirty="0" err="1" smtClean="0">
                <a:solidFill>
                  <a:srgbClr val="C00000"/>
                </a:solidFill>
                <a:ea typeface="宋体" pitchFamily="2" charset="-122"/>
              </a:rPr>
              <a:t>下拉菜单</a:t>
            </a:r>
            <a:endParaRPr lang="zh-CN" altLang="en-US" sz="2400" b="1" kern="1200" dirty="0" smtClean="0">
              <a:solidFill>
                <a:srgbClr val="C00000"/>
              </a:solidFill>
              <a:ea typeface="宋体" pitchFamily="2" charset="-122"/>
            </a:endParaRPr>
          </a:p>
        </p:txBody>
      </p:sp>
      <p:sp>
        <p:nvSpPr>
          <p:cNvPr id="6" name="TextBox 1"/>
          <p:cNvSpPr txBox="1">
            <a:spLocks noChangeArrowheads="1"/>
          </p:cNvSpPr>
          <p:nvPr/>
        </p:nvSpPr>
        <p:spPr bwMode="auto">
          <a:xfrm>
            <a:off x="1187450" y="1773238"/>
            <a:ext cx="5761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en-US" altLang="zh-CN" sz="2000" b="1"/>
              <a:t>ToolStripMenuItem</a:t>
            </a:r>
            <a:r>
              <a:rPr lang="zh-CN" altLang="en-US" sz="2000" b="1"/>
              <a:t>对象的常用属性：</a:t>
            </a:r>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276475"/>
            <a:ext cx="6067425"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6"/>
          <p:cNvSpPr txBox="1">
            <a:spLocks noChangeArrowheads="1"/>
          </p:cNvSpPr>
          <p:nvPr/>
        </p:nvSpPr>
        <p:spPr bwMode="auto">
          <a:xfrm>
            <a:off x="1187450" y="6308725"/>
            <a:ext cx="41767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zh-CN" altLang="en-US" sz="2000" b="1"/>
              <a:t>菜单项的常用事件 ：</a:t>
            </a:r>
            <a:r>
              <a:rPr lang="en-US" altLang="zh-CN" sz="2000" b="1"/>
              <a:t>Click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amond(in)">
                                      <p:cBhvr>
                                        <p:cTn id="12" dur="75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anim calcmode="lin" valueType="num">
                                      <p:cBhvr>
                                        <p:cTn id="18" dur="500" fill="hold"/>
                                        <p:tgtEl>
                                          <p:spTgt spid="13"/>
                                        </p:tgtEl>
                                        <p:attrNameLst>
                                          <p:attrName>ppt_x</p:attrName>
                                        </p:attrNameLst>
                                      </p:cBhvr>
                                      <p:tavLst>
                                        <p:tav tm="0">
                                          <p:val>
                                            <p:strVal val="#ppt_x"/>
                                          </p:val>
                                        </p:tav>
                                        <p:tav tm="100000">
                                          <p:val>
                                            <p:strVal val="#ppt_x"/>
                                          </p:val>
                                        </p:tav>
                                      </p:tavLst>
                                    </p:anim>
                                    <p:anim calcmode="lin" valueType="num">
                                      <p:cBhvr>
                                        <p:cTn id="19"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063750" y="103188"/>
            <a:ext cx="6829425" cy="533400"/>
          </a:xfrm>
        </p:spPr>
        <p:txBody>
          <a:bodyPr/>
          <a:lstStyle/>
          <a:p>
            <a:pPr eaLnBrk="1" hangingPunct="1"/>
            <a:r>
              <a:rPr lang="en-US" altLang="zh-CN" smtClean="0"/>
              <a:t>8.1 </a:t>
            </a:r>
            <a:r>
              <a:rPr lang="zh-CN" altLang="en-US" smtClean="0"/>
              <a:t>菜单 </a:t>
            </a:r>
          </a:p>
        </p:txBody>
      </p:sp>
      <p:sp>
        <p:nvSpPr>
          <p:cNvPr id="7171" name="Rectangle 3"/>
          <p:cNvSpPr>
            <a:spLocks noGrp="1" noChangeArrowheads="1"/>
          </p:cNvSpPr>
          <p:nvPr>
            <p:ph type="body" idx="1"/>
          </p:nvPr>
        </p:nvSpPr>
        <p:spPr>
          <a:xfrm>
            <a:off x="468313" y="1268413"/>
            <a:ext cx="3959225" cy="576262"/>
          </a:xfrm>
        </p:spPr>
        <p:txBody>
          <a:bodyPr/>
          <a:lstStyle/>
          <a:p>
            <a:pPr eaLnBrk="1" hangingPunct="1">
              <a:lnSpc>
                <a:spcPct val="90000"/>
              </a:lnSpc>
              <a:spcAft>
                <a:spcPct val="20000"/>
              </a:spcAft>
              <a:defRPr/>
            </a:pPr>
            <a:r>
              <a:rPr lang="en-US" altLang="zh-CN" sz="2400" b="1" kern="1200" dirty="0" smtClean="0">
                <a:solidFill>
                  <a:srgbClr val="C00000"/>
                </a:solidFill>
                <a:ea typeface="宋体" pitchFamily="2" charset="-122"/>
              </a:rPr>
              <a:t>2</a:t>
            </a:r>
            <a:r>
              <a:rPr lang="en-US" altLang="en-US" sz="2400" b="1" kern="1200" dirty="0" smtClean="0">
                <a:solidFill>
                  <a:srgbClr val="C00000"/>
                </a:solidFill>
                <a:ea typeface="宋体" pitchFamily="2" charset="-122"/>
              </a:rPr>
              <a:t>. </a:t>
            </a:r>
            <a:r>
              <a:rPr lang="zh-CN" altLang="en-US" sz="2400" b="1" kern="1200" dirty="0" smtClean="0">
                <a:solidFill>
                  <a:srgbClr val="C00000"/>
                </a:solidFill>
                <a:ea typeface="宋体" pitchFamily="2" charset="-122"/>
              </a:rPr>
              <a:t>弹出式</a:t>
            </a:r>
            <a:r>
              <a:rPr lang="en-US" altLang="en-US" sz="2400" b="1" kern="1200" dirty="0" err="1" smtClean="0">
                <a:solidFill>
                  <a:srgbClr val="C00000"/>
                </a:solidFill>
                <a:ea typeface="宋体" pitchFamily="2" charset="-122"/>
              </a:rPr>
              <a:t>菜单</a:t>
            </a:r>
            <a:endParaRPr lang="zh-CN" altLang="en-US" sz="2400" b="1" kern="1200" dirty="0" smtClean="0">
              <a:solidFill>
                <a:srgbClr val="C00000"/>
              </a:solidFill>
              <a:ea typeface="宋体" pitchFamily="2" charset="-122"/>
            </a:endParaRPr>
          </a:p>
        </p:txBody>
      </p:sp>
      <p:sp>
        <p:nvSpPr>
          <p:cNvPr id="7" name="Text Box 4"/>
          <p:cNvSpPr txBox="1">
            <a:spLocks noChangeArrowheads="1"/>
          </p:cNvSpPr>
          <p:nvPr/>
        </p:nvSpPr>
        <p:spPr bwMode="auto">
          <a:xfrm>
            <a:off x="1187450" y="1773238"/>
            <a:ext cx="7705725"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50000"/>
              </a:spcAft>
              <a:defRPr/>
            </a:pPr>
            <a:r>
              <a:rPr lang="zh-CN" altLang="en-US" sz="2000" b="1" dirty="0" smtClean="0"/>
              <a:t>设计弹出式菜单的步骤：</a:t>
            </a:r>
          </a:p>
          <a:p>
            <a:pPr eaLnBrk="1" hangingPunct="1">
              <a:spcAft>
                <a:spcPct val="20000"/>
              </a:spcAft>
              <a:defRPr/>
            </a:pPr>
            <a:r>
              <a:rPr lang="zh-CN" altLang="en-US" sz="2000" dirty="0" smtClean="0">
                <a:solidFill>
                  <a:schemeClr val="tx2">
                    <a:lumMod val="95000"/>
                    <a:lumOff val="5000"/>
                  </a:schemeClr>
                </a:solidFill>
              </a:rPr>
              <a:t>⑴ 添加</a:t>
            </a:r>
            <a:r>
              <a:rPr lang="en-US" altLang="zh-CN" sz="2000" dirty="0" err="1" smtClean="0">
                <a:solidFill>
                  <a:schemeClr val="tx2">
                    <a:lumMod val="95000"/>
                    <a:lumOff val="5000"/>
                  </a:schemeClr>
                </a:solidFill>
              </a:rPr>
              <a:t>ContextMenuStrip</a:t>
            </a:r>
            <a:r>
              <a:rPr lang="zh-CN" altLang="en-US" sz="2000" dirty="0" smtClean="0">
                <a:solidFill>
                  <a:schemeClr val="tx2">
                    <a:lumMod val="95000"/>
                    <a:lumOff val="5000"/>
                  </a:schemeClr>
                </a:solidFill>
              </a:rPr>
              <a:t>控件 </a:t>
            </a:r>
          </a:p>
          <a:p>
            <a:pPr eaLnBrk="1" hangingPunct="1">
              <a:spcAft>
                <a:spcPct val="20000"/>
              </a:spcAft>
              <a:defRPr/>
            </a:pPr>
            <a:r>
              <a:rPr lang="zh-CN" altLang="en-US" sz="2000" dirty="0" smtClean="0">
                <a:solidFill>
                  <a:schemeClr val="tx2">
                    <a:lumMod val="95000"/>
                    <a:lumOff val="5000"/>
                  </a:schemeClr>
                </a:solidFill>
              </a:rPr>
              <a:t>⑵ 设计菜单项</a:t>
            </a:r>
          </a:p>
          <a:p>
            <a:pPr eaLnBrk="1" hangingPunct="1">
              <a:spcAft>
                <a:spcPts val="0"/>
              </a:spcAft>
              <a:defRPr/>
            </a:pPr>
            <a:r>
              <a:rPr lang="zh-CN" altLang="en-US" sz="2000" dirty="0" smtClean="0">
                <a:solidFill>
                  <a:schemeClr val="tx2">
                    <a:lumMod val="95000"/>
                    <a:lumOff val="5000"/>
                  </a:schemeClr>
                </a:solidFill>
              </a:rPr>
              <a:t>⑶ 激活弹出式菜单 </a:t>
            </a:r>
            <a:endParaRPr lang="en-US" altLang="zh-CN" sz="2000" dirty="0" smtClean="0">
              <a:solidFill>
                <a:schemeClr val="tx2">
                  <a:lumMod val="95000"/>
                  <a:lumOff val="5000"/>
                </a:schemeClr>
              </a:solidFill>
            </a:endParaRPr>
          </a:p>
          <a:p>
            <a:pPr eaLnBrk="1" hangingPunct="1">
              <a:spcBef>
                <a:spcPts val="600"/>
              </a:spcBef>
              <a:spcAft>
                <a:spcPts val="0"/>
              </a:spcAft>
              <a:defRPr/>
            </a:pPr>
            <a:r>
              <a:rPr lang="zh-CN" altLang="en-US" sz="2000" dirty="0" smtClean="0">
                <a:solidFill>
                  <a:schemeClr val="tx2">
                    <a:lumMod val="95000"/>
                    <a:lumOff val="5000"/>
                  </a:schemeClr>
                </a:solidFill>
              </a:rPr>
              <a:t>    选中需要使用弹出式菜单的窗体或控件，在属性窗口中设置其</a:t>
            </a:r>
            <a:endParaRPr lang="en-US" altLang="zh-CN" sz="2000" dirty="0" smtClean="0">
              <a:solidFill>
                <a:schemeClr val="tx2">
                  <a:lumMod val="95000"/>
                  <a:lumOff val="5000"/>
                </a:schemeClr>
              </a:solidFill>
            </a:endParaRPr>
          </a:p>
          <a:p>
            <a:pPr eaLnBrk="1" hangingPunct="1">
              <a:spcAft>
                <a:spcPts val="0"/>
              </a:spcAft>
              <a:defRPr/>
            </a:pPr>
            <a:r>
              <a:rPr lang="en-US" altLang="zh-CN" sz="2000" dirty="0" smtClean="0">
                <a:solidFill>
                  <a:schemeClr val="tx2">
                    <a:lumMod val="95000"/>
                    <a:lumOff val="5000"/>
                  </a:schemeClr>
                </a:solidFill>
              </a:rPr>
              <a:t>    </a:t>
            </a:r>
            <a:r>
              <a:rPr lang="en-US" altLang="zh-CN" sz="2000" dirty="0" err="1" smtClean="0">
                <a:solidFill>
                  <a:schemeClr val="tx2">
                    <a:lumMod val="95000"/>
                    <a:lumOff val="5000"/>
                  </a:schemeClr>
                </a:solidFill>
              </a:rPr>
              <a:t>ContextMenuStrip</a:t>
            </a:r>
            <a:r>
              <a:rPr lang="zh-CN" altLang="en-US" sz="2000" dirty="0" smtClean="0">
                <a:solidFill>
                  <a:schemeClr val="tx2">
                    <a:lumMod val="95000"/>
                    <a:lumOff val="5000"/>
                  </a:schemeClr>
                </a:solidFill>
              </a:rPr>
              <a:t>属性为所需的</a:t>
            </a:r>
            <a:r>
              <a:rPr lang="en-US" altLang="zh-CN" sz="2000" dirty="0" err="1" smtClean="0">
                <a:solidFill>
                  <a:schemeClr val="tx2">
                    <a:lumMod val="95000"/>
                    <a:lumOff val="5000"/>
                  </a:schemeClr>
                </a:solidFill>
              </a:rPr>
              <a:t>ContextMenuStrip</a:t>
            </a:r>
            <a:r>
              <a:rPr lang="zh-CN" altLang="en-US" sz="2000" dirty="0" smtClean="0">
                <a:solidFill>
                  <a:schemeClr val="tx2">
                    <a:lumMod val="95000"/>
                    <a:lumOff val="5000"/>
                  </a:schemeClr>
                </a:solidFill>
              </a:rPr>
              <a:t>控件。 </a:t>
            </a:r>
          </a:p>
        </p:txBody>
      </p:sp>
      <p:sp>
        <p:nvSpPr>
          <p:cNvPr id="11269" name="Text Box 7"/>
          <p:cNvSpPr txBox="1">
            <a:spLocks noChangeArrowheads="1"/>
          </p:cNvSpPr>
          <p:nvPr/>
        </p:nvSpPr>
        <p:spPr bwMode="auto">
          <a:xfrm>
            <a:off x="1116013" y="4221163"/>
            <a:ext cx="5545137" cy="400050"/>
          </a:xfrm>
          <a:prstGeom prst="rect">
            <a:avLst/>
          </a:prstGeom>
          <a:noFill/>
          <a:ln>
            <a:noFill/>
          </a:ln>
          <a:effectLs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en-US" altLang="zh-CN" sz="2000" b="1" dirty="0">
                <a:solidFill>
                  <a:srgbClr val="D735B8"/>
                </a:solidFill>
              </a:rPr>
              <a:t>【</a:t>
            </a:r>
            <a:r>
              <a:rPr lang="zh-CN" altLang="en-US" sz="2000" b="1" dirty="0">
                <a:solidFill>
                  <a:srgbClr val="D735B8"/>
                </a:solidFill>
              </a:rPr>
              <a:t>例</a:t>
            </a:r>
            <a:r>
              <a:rPr lang="en-US" altLang="zh-CN" sz="2000" b="1" dirty="0">
                <a:solidFill>
                  <a:srgbClr val="D735B8"/>
                </a:solidFill>
              </a:rPr>
              <a:t>8-1】</a:t>
            </a:r>
            <a:r>
              <a:rPr lang="zh-CN" altLang="en-US" sz="2000" b="1" dirty="0">
                <a:solidFill>
                  <a:srgbClr val="D735B8"/>
                </a:solidFill>
              </a:rPr>
              <a:t>编写一个</a:t>
            </a:r>
            <a:r>
              <a:rPr lang="en-US" altLang="zh-CN" sz="2000" b="1" dirty="0">
                <a:solidFill>
                  <a:srgbClr val="D735B8"/>
                </a:solidFill>
              </a:rPr>
              <a:t>RTF</a:t>
            </a:r>
            <a:r>
              <a:rPr lang="zh-CN" altLang="en-US" sz="2000" b="1" dirty="0">
                <a:solidFill>
                  <a:srgbClr val="D735B8"/>
                </a:solidFill>
              </a:rPr>
              <a:t>文件编辑器程序</a:t>
            </a:r>
          </a:p>
        </p:txBody>
      </p:sp>
      <p:pic>
        <p:nvPicPr>
          <p:cNvPr id="1127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4797425"/>
            <a:ext cx="3251200" cy="162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900" y="4865688"/>
            <a:ext cx="4381500"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left)">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linds(horizontal)">
                                      <p:cBhvr>
                                        <p:cTn id="22" dur="500"/>
                                        <p:tgtEl>
                                          <p:spTgt spid="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blinds(horizontal)">
                                      <p:cBhvr>
                                        <p:cTn id="27" dur="500"/>
                                        <p:tgtEl>
                                          <p:spTgt spid="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blinds(horizontal)">
                                      <p:cBhvr>
                                        <p:cTn id="32" dur="500"/>
                                        <p:tgtEl>
                                          <p:spTgt spid="7">
                                            <p:txEl>
                                              <p:pRg st="4" end="4"/>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blinds(horizontal)">
                                      <p:cBhvr>
                                        <p:cTn id="35" dur="500"/>
                                        <p:tgtEl>
                                          <p:spTgt spid="7">
                                            <p:txEl>
                                              <p:pRg st="5" end="5"/>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1269"/>
                                        </p:tgtEl>
                                        <p:attrNameLst>
                                          <p:attrName>style.visibility</p:attrName>
                                        </p:attrNameLst>
                                      </p:cBhvr>
                                      <p:to>
                                        <p:strVal val="visible"/>
                                      </p:to>
                                    </p:set>
                                    <p:animEffect transition="in" filter="barn(inVertical)">
                                      <p:cBhvr>
                                        <p:cTn id="40" dur="500"/>
                                        <p:tgtEl>
                                          <p:spTgt spid="1126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11270"/>
                                        </p:tgtEl>
                                        <p:attrNameLst>
                                          <p:attrName>style.visibility</p:attrName>
                                        </p:attrNameLst>
                                      </p:cBhvr>
                                      <p:to>
                                        <p:strVal val="visible"/>
                                      </p:to>
                                    </p:set>
                                    <p:anim calcmode="lin" valueType="num">
                                      <p:cBhvr additive="base">
                                        <p:cTn id="45" dur="500" fill="hold"/>
                                        <p:tgtEl>
                                          <p:spTgt spid="11270"/>
                                        </p:tgtEl>
                                        <p:attrNameLst>
                                          <p:attrName>ppt_x</p:attrName>
                                        </p:attrNameLst>
                                      </p:cBhvr>
                                      <p:tavLst>
                                        <p:tav tm="0">
                                          <p:val>
                                            <p:strVal val="#ppt_x"/>
                                          </p:val>
                                        </p:tav>
                                        <p:tav tm="100000">
                                          <p:val>
                                            <p:strVal val="#ppt_x"/>
                                          </p:val>
                                        </p:tav>
                                      </p:tavLst>
                                    </p:anim>
                                    <p:anim calcmode="lin" valueType="num">
                                      <p:cBhvr additive="base">
                                        <p:cTn id="46" dur="500" fill="hold"/>
                                        <p:tgtEl>
                                          <p:spTgt spid="11270"/>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1271"/>
                                        </p:tgtEl>
                                        <p:attrNameLst>
                                          <p:attrName>style.visibility</p:attrName>
                                        </p:attrNameLst>
                                      </p:cBhvr>
                                      <p:to>
                                        <p:strVal val="visible"/>
                                      </p:to>
                                    </p:set>
                                    <p:anim calcmode="lin" valueType="num">
                                      <p:cBhvr additive="base">
                                        <p:cTn id="49" dur="500" fill="hold"/>
                                        <p:tgtEl>
                                          <p:spTgt spid="11271"/>
                                        </p:tgtEl>
                                        <p:attrNameLst>
                                          <p:attrName>ppt_x</p:attrName>
                                        </p:attrNameLst>
                                      </p:cBhvr>
                                      <p:tavLst>
                                        <p:tav tm="0">
                                          <p:val>
                                            <p:strVal val="#ppt_x"/>
                                          </p:val>
                                        </p:tav>
                                        <p:tav tm="100000">
                                          <p:val>
                                            <p:strVal val="#ppt_x"/>
                                          </p:val>
                                        </p:tav>
                                      </p:tavLst>
                                    </p:anim>
                                    <p:anim calcmode="lin" valueType="num">
                                      <p:cBhvr additive="base">
                                        <p:cTn id="50"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7" grpId="0" build="p"/>
      <p:bldP spid="112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063750" y="103188"/>
            <a:ext cx="6829425" cy="533400"/>
          </a:xfrm>
        </p:spPr>
        <p:txBody>
          <a:bodyPr/>
          <a:lstStyle/>
          <a:p>
            <a:pPr eaLnBrk="1" hangingPunct="1"/>
            <a:r>
              <a:rPr lang="en-US" altLang="zh-CN" smtClean="0"/>
              <a:t>8.2 </a:t>
            </a:r>
            <a:r>
              <a:rPr lang="zh-CN" altLang="en-US" smtClean="0"/>
              <a:t>工具栏和状态栏 </a:t>
            </a:r>
          </a:p>
        </p:txBody>
      </p:sp>
      <p:sp>
        <p:nvSpPr>
          <p:cNvPr id="14339" name="Rectangle 3"/>
          <p:cNvSpPr>
            <a:spLocks noGrp="1" noChangeArrowheads="1"/>
          </p:cNvSpPr>
          <p:nvPr>
            <p:ph type="body" idx="1"/>
          </p:nvPr>
        </p:nvSpPr>
        <p:spPr>
          <a:xfrm>
            <a:off x="468313" y="1268413"/>
            <a:ext cx="3959225" cy="576262"/>
          </a:xfrm>
        </p:spPr>
        <p:txBody>
          <a:bodyPr/>
          <a:lstStyle/>
          <a:p>
            <a:pPr eaLnBrk="1" hangingPunct="1">
              <a:lnSpc>
                <a:spcPct val="90000"/>
              </a:lnSpc>
              <a:spcAft>
                <a:spcPct val="20000"/>
              </a:spcAft>
              <a:defRPr/>
            </a:pPr>
            <a:r>
              <a:rPr lang="en-US" altLang="en-US" sz="2400" b="1" kern="1200" dirty="0">
                <a:solidFill>
                  <a:srgbClr val="C00000"/>
                </a:solidFill>
                <a:ea typeface="宋体" pitchFamily="2" charset="-122"/>
              </a:rPr>
              <a:t>1. </a:t>
            </a:r>
            <a:r>
              <a:rPr lang="en-US" altLang="en-US" sz="2400" b="1" kern="1200" dirty="0" err="1">
                <a:solidFill>
                  <a:srgbClr val="C00000"/>
                </a:solidFill>
                <a:ea typeface="宋体" pitchFamily="2" charset="-122"/>
              </a:rPr>
              <a:t>工具栏</a:t>
            </a:r>
            <a:endParaRPr lang="zh-CN" altLang="en-US" sz="2400" b="1" kern="1200" dirty="0">
              <a:solidFill>
                <a:srgbClr val="C00000"/>
              </a:solidFill>
              <a:ea typeface="宋体" pitchFamily="2" charset="-122"/>
            </a:endParaRPr>
          </a:p>
        </p:txBody>
      </p:sp>
      <p:sp>
        <p:nvSpPr>
          <p:cNvPr id="14340" name="Text Box 4"/>
          <p:cNvSpPr txBox="1">
            <a:spLocks noChangeArrowheads="1"/>
          </p:cNvSpPr>
          <p:nvPr/>
        </p:nvSpPr>
        <p:spPr bwMode="auto">
          <a:xfrm>
            <a:off x="1187450" y="1773238"/>
            <a:ext cx="7705725" cy="215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defRPr/>
            </a:pPr>
            <a:r>
              <a:rPr lang="zh-CN" altLang="en-US" sz="2000" dirty="0" smtClean="0"/>
              <a:t>创建工具栏的步骤：</a:t>
            </a:r>
          </a:p>
          <a:p>
            <a:pPr eaLnBrk="1" hangingPunct="1">
              <a:spcAft>
                <a:spcPct val="20000"/>
              </a:spcAft>
              <a:defRPr/>
            </a:pPr>
            <a:r>
              <a:rPr lang="zh-CN" altLang="en-US" sz="2000" dirty="0" smtClean="0">
                <a:solidFill>
                  <a:schemeClr val="tx2">
                    <a:lumMod val="95000"/>
                    <a:lumOff val="5000"/>
                  </a:schemeClr>
                </a:solidFill>
              </a:rPr>
              <a:t>⑴ 添加</a:t>
            </a:r>
            <a:r>
              <a:rPr lang="en-US" altLang="zh-CN" sz="2000" dirty="0" err="1" smtClean="0">
                <a:solidFill>
                  <a:schemeClr val="tx2">
                    <a:lumMod val="95000"/>
                    <a:lumOff val="5000"/>
                  </a:schemeClr>
                </a:solidFill>
              </a:rPr>
              <a:t>ToolStrip</a:t>
            </a:r>
            <a:r>
              <a:rPr lang="zh-CN" altLang="en-US" sz="2000" dirty="0" smtClean="0">
                <a:solidFill>
                  <a:schemeClr val="tx2">
                    <a:lumMod val="95000"/>
                    <a:lumOff val="5000"/>
                  </a:schemeClr>
                </a:solidFill>
              </a:rPr>
              <a:t>控件</a:t>
            </a:r>
          </a:p>
          <a:p>
            <a:pPr eaLnBrk="1" hangingPunct="1">
              <a:spcAft>
                <a:spcPct val="20000"/>
              </a:spcAft>
              <a:defRPr/>
            </a:pPr>
            <a:r>
              <a:rPr lang="zh-CN" altLang="en-US" sz="2000" dirty="0" smtClean="0">
                <a:solidFill>
                  <a:schemeClr val="tx2">
                    <a:lumMod val="95000"/>
                    <a:lumOff val="5000"/>
                  </a:schemeClr>
                </a:solidFill>
              </a:rPr>
              <a:t>⑵ 为工具栏添加工具项：单击工具栏控件中的下拉箭头按钮，将弹出一个下拉列表，从中选择一种工具项，即可完成该工具项的添加。</a:t>
            </a:r>
            <a:endParaRPr lang="en-US" altLang="zh-CN" sz="2000" dirty="0" smtClean="0">
              <a:solidFill>
                <a:schemeClr val="tx2">
                  <a:lumMod val="95000"/>
                  <a:lumOff val="5000"/>
                </a:schemeClr>
              </a:solidFill>
            </a:endParaRPr>
          </a:p>
          <a:p>
            <a:pPr eaLnBrk="1" hangingPunct="1">
              <a:spcAft>
                <a:spcPct val="20000"/>
              </a:spcAft>
              <a:defRPr/>
            </a:pPr>
            <a:r>
              <a:rPr lang="zh-CN" altLang="en-US" sz="2000" dirty="0">
                <a:solidFill>
                  <a:schemeClr val="tx2">
                    <a:lumMod val="95000"/>
                    <a:lumOff val="5000"/>
                  </a:schemeClr>
                </a:solidFill>
              </a:rPr>
              <a:t>也可以通过</a:t>
            </a:r>
            <a:r>
              <a:rPr lang="en-US" altLang="zh-CN" sz="2000" dirty="0" err="1">
                <a:solidFill>
                  <a:schemeClr val="tx2">
                    <a:lumMod val="95000"/>
                    <a:lumOff val="5000"/>
                  </a:schemeClr>
                </a:solidFill>
              </a:rPr>
              <a:t>ToolStrip</a:t>
            </a:r>
            <a:r>
              <a:rPr lang="zh-CN" altLang="en-US" sz="2000" dirty="0">
                <a:solidFill>
                  <a:schemeClr val="tx2">
                    <a:lumMod val="95000"/>
                    <a:lumOff val="5000"/>
                  </a:schemeClr>
                </a:solidFill>
              </a:rPr>
              <a:t>控件的</a:t>
            </a:r>
            <a:r>
              <a:rPr lang="en-US" altLang="zh-CN" sz="2000" dirty="0">
                <a:solidFill>
                  <a:schemeClr val="tx2">
                    <a:lumMod val="95000"/>
                    <a:lumOff val="5000"/>
                  </a:schemeClr>
                </a:solidFill>
              </a:rPr>
              <a:t>Items</a:t>
            </a:r>
            <a:r>
              <a:rPr lang="zh-CN" altLang="en-US" sz="2000" dirty="0">
                <a:solidFill>
                  <a:schemeClr val="tx2">
                    <a:lumMod val="95000"/>
                    <a:lumOff val="5000"/>
                  </a:schemeClr>
                </a:solidFill>
              </a:rPr>
              <a:t>属性，在“项集合编辑器”种添加工具项。</a:t>
            </a:r>
            <a:endParaRPr lang="zh-CN" altLang="en-US" sz="2000" dirty="0" smtClean="0">
              <a:solidFill>
                <a:schemeClr val="tx2">
                  <a:lumMod val="95000"/>
                  <a:lumOff val="5000"/>
                </a:schemeClr>
              </a:solidFill>
            </a:endParaRPr>
          </a:p>
        </p:txBody>
      </p:sp>
      <p:pic>
        <p:nvPicPr>
          <p:cNvPr id="1229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400" y="3716338"/>
            <a:ext cx="2943225" cy="290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s01_1">
  <a:themeElements>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fontScheme name="ms01_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ms01_1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ms01_1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01136802</Template>
  <TotalTime>1194</TotalTime>
  <Words>1258</Words>
  <Application>Microsoft Office PowerPoint</Application>
  <PresentationFormat>全屏显示(4:3)</PresentationFormat>
  <Paragraphs>124</Paragraphs>
  <Slides>20</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7" baseType="lpstr">
      <vt:lpstr>黑体</vt:lpstr>
      <vt:lpstr>宋体</vt:lpstr>
      <vt:lpstr>Arial</vt:lpstr>
      <vt:lpstr>Wingdings</vt:lpstr>
      <vt:lpstr>Wingdings 2</vt:lpstr>
      <vt:lpstr>ms01_1</vt:lpstr>
      <vt:lpstr>Image</vt:lpstr>
      <vt:lpstr>C#程序设计教程</vt:lpstr>
      <vt:lpstr>8.1 菜单 </vt:lpstr>
      <vt:lpstr>8.1 菜单 </vt:lpstr>
      <vt:lpstr>8.1 菜单 </vt:lpstr>
      <vt:lpstr>8.1 菜单 </vt:lpstr>
      <vt:lpstr>8.1 菜单 </vt:lpstr>
      <vt:lpstr>8.1 菜单 </vt:lpstr>
      <vt:lpstr>8.1 菜单 </vt:lpstr>
      <vt:lpstr>8.2 工具栏和状态栏 </vt:lpstr>
      <vt:lpstr>8.2 工具栏和状态栏 </vt:lpstr>
      <vt:lpstr>8.3 对话框 </vt:lpstr>
      <vt:lpstr>8.3 对话框 </vt:lpstr>
      <vt:lpstr>8.3 对话框 </vt:lpstr>
      <vt:lpstr>8.3 对话框 </vt:lpstr>
      <vt:lpstr>8.3 对话框 </vt:lpstr>
      <vt:lpstr>8.3 对话框 </vt:lpstr>
      <vt:lpstr>8.4 多文档程序设计 </vt:lpstr>
      <vt:lpstr>8.4 多文档程序设计 </vt:lpstr>
      <vt:lpstr>8.4 多文档程序设计 </vt:lpstr>
      <vt:lpstr>8.4 多文档程序设计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C#程序设计教程</dc:title>
  <dc:creator>HOME</dc:creator>
  <cp:lastModifiedBy>Windows 用户</cp:lastModifiedBy>
  <cp:revision>72</cp:revision>
  <dcterms:created xsi:type="dcterms:W3CDTF">2013-08-30T08:54:01Z</dcterms:created>
  <dcterms:modified xsi:type="dcterms:W3CDTF">2017-05-17T08:21:07Z</dcterms:modified>
</cp:coreProperties>
</file>