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80" r:id="rId4"/>
    <p:sldId id="281" r:id="rId5"/>
    <p:sldId id="282" r:id="rId6"/>
    <p:sldId id="283" r:id="rId7"/>
    <p:sldId id="284" r:id="rId8"/>
    <p:sldId id="285" r:id="rId9"/>
    <p:sldId id="286" r:id="rId10"/>
    <p:sldId id="287" r:id="rId11"/>
    <p:sldId id="294" r:id="rId12"/>
    <p:sldId id="295" r:id="rId13"/>
    <p:sldId id="289" r:id="rId14"/>
    <p:sldId id="290" r:id="rId15"/>
    <p:sldId id="291" r:id="rId16"/>
    <p:sldId id="293"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onstantia" pitchFamily="18" charset="0"/>
        <a:ea typeface="宋体" charset="-122"/>
        <a:cs typeface="+mn-cs"/>
      </a:defRPr>
    </a:lvl1pPr>
    <a:lvl2pPr marL="457200" algn="l" rtl="0" fontAlgn="base">
      <a:spcBef>
        <a:spcPct val="0"/>
      </a:spcBef>
      <a:spcAft>
        <a:spcPct val="0"/>
      </a:spcAft>
      <a:defRPr kern="1200">
        <a:solidFill>
          <a:schemeClr val="tx1"/>
        </a:solidFill>
        <a:latin typeface="Constantia" pitchFamily="18" charset="0"/>
        <a:ea typeface="宋体" charset="-122"/>
        <a:cs typeface="+mn-cs"/>
      </a:defRPr>
    </a:lvl2pPr>
    <a:lvl3pPr marL="914400" algn="l" rtl="0" fontAlgn="base">
      <a:spcBef>
        <a:spcPct val="0"/>
      </a:spcBef>
      <a:spcAft>
        <a:spcPct val="0"/>
      </a:spcAft>
      <a:defRPr kern="1200">
        <a:solidFill>
          <a:schemeClr val="tx1"/>
        </a:solidFill>
        <a:latin typeface="Constantia" pitchFamily="18" charset="0"/>
        <a:ea typeface="宋体" charset="-122"/>
        <a:cs typeface="+mn-cs"/>
      </a:defRPr>
    </a:lvl3pPr>
    <a:lvl4pPr marL="1371600" algn="l" rtl="0" fontAlgn="base">
      <a:spcBef>
        <a:spcPct val="0"/>
      </a:spcBef>
      <a:spcAft>
        <a:spcPct val="0"/>
      </a:spcAft>
      <a:defRPr kern="1200">
        <a:solidFill>
          <a:schemeClr val="tx1"/>
        </a:solidFill>
        <a:latin typeface="Constantia" pitchFamily="18" charset="0"/>
        <a:ea typeface="宋体" charset="-122"/>
        <a:cs typeface="+mn-cs"/>
      </a:defRPr>
    </a:lvl4pPr>
    <a:lvl5pPr marL="1828800" algn="l" rtl="0" fontAlgn="base">
      <a:spcBef>
        <a:spcPct val="0"/>
      </a:spcBef>
      <a:spcAft>
        <a:spcPct val="0"/>
      </a:spcAft>
      <a:defRPr kern="1200">
        <a:solidFill>
          <a:schemeClr val="tx1"/>
        </a:solidFill>
        <a:latin typeface="Constantia" pitchFamily="18" charset="0"/>
        <a:ea typeface="宋体" charset="-122"/>
        <a:cs typeface="+mn-cs"/>
      </a:defRPr>
    </a:lvl5pPr>
    <a:lvl6pPr marL="2286000" algn="l" defTabSz="914400" rtl="0" eaLnBrk="1" latinLnBrk="0" hangingPunct="1">
      <a:defRPr kern="1200">
        <a:solidFill>
          <a:schemeClr val="tx1"/>
        </a:solidFill>
        <a:latin typeface="Constantia" pitchFamily="18" charset="0"/>
        <a:ea typeface="宋体" charset="-122"/>
        <a:cs typeface="+mn-cs"/>
      </a:defRPr>
    </a:lvl6pPr>
    <a:lvl7pPr marL="2743200" algn="l" defTabSz="914400" rtl="0" eaLnBrk="1" latinLnBrk="0" hangingPunct="1">
      <a:defRPr kern="1200">
        <a:solidFill>
          <a:schemeClr val="tx1"/>
        </a:solidFill>
        <a:latin typeface="Constantia" pitchFamily="18" charset="0"/>
        <a:ea typeface="宋体" charset="-122"/>
        <a:cs typeface="+mn-cs"/>
      </a:defRPr>
    </a:lvl7pPr>
    <a:lvl8pPr marL="3200400" algn="l" defTabSz="914400" rtl="0" eaLnBrk="1" latinLnBrk="0" hangingPunct="1">
      <a:defRPr kern="1200">
        <a:solidFill>
          <a:schemeClr val="tx1"/>
        </a:solidFill>
        <a:latin typeface="Constantia" pitchFamily="18" charset="0"/>
        <a:ea typeface="宋体" charset="-122"/>
        <a:cs typeface="+mn-cs"/>
      </a:defRPr>
    </a:lvl8pPr>
    <a:lvl9pPr marL="3657600" algn="l" defTabSz="914400" rtl="0" eaLnBrk="1" latinLnBrk="0" hangingPunct="1">
      <a:defRPr kern="1200">
        <a:solidFill>
          <a:schemeClr val="tx1"/>
        </a:solidFill>
        <a:latin typeface="Constantia"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014" y="-4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8"/>
          <p:cNvSpPr>
            <a:spLocks noChangeArrowheads="1"/>
          </p:cNvSpPr>
          <p:nvPr/>
        </p:nvSpPr>
        <p:spPr bwMode="ltGray">
          <a:xfrm>
            <a:off x="5895975" y="0"/>
            <a:ext cx="3248025" cy="2781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9"/>
          <p:cNvGrpSpPr>
            <a:grpSpLocks/>
          </p:cNvGrpSpPr>
          <p:nvPr/>
        </p:nvGrpSpPr>
        <p:grpSpPr bwMode="auto">
          <a:xfrm>
            <a:off x="19050" y="2330450"/>
            <a:ext cx="9115425" cy="358775"/>
            <a:chOff x="3827" y="1468"/>
            <a:chExt cx="1927" cy="226"/>
          </a:xfrm>
        </p:grpSpPr>
        <p:sp>
          <p:nvSpPr>
            <p:cNvPr id="7" name="Line 10"/>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1"/>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2"/>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3"/>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p:nvSpPr>
        <p:spPr bwMode="black">
          <a:xfrm>
            <a:off x="0" y="2787650"/>
            <a:ext cx="9144000" cy="71438"/>
          </a:xfrm>
          <a:prstGeom prst="rect">
            <a:avLst/>
          </a:prstGeom>
          <a:solidFill>
            <a:schemeClr val="tx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6"/>
          <p:cNvSpPr>
            <a:spLocks noChangeArrowheads="1"/>
          </p:cNvSpPr>
          <p:nvPr/>
        </p:nvSpPr>
        <p:spPr bwMode="gray">
          <a:xfrm>
            <a:off x="2895600" y="2819400"/>
            <a:ext cx="6248400" cy="685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itchFamily="2" charset="2"/>
              <a:buNone/>
              <a:defRPr sz="2400">
                <a:solidFill>
                  <a:schemeClr val="accent1"/>
                </a:solidFill>
              </a:defRPr>
            </a:lvl1pPr>
          </a:lstStyle>
          <a:p>
            <a:pPr lvl="0"/>
            <a:r>
              <a:rPr lang="zh-CN" altLang="en-US" noProof="0" smtClean="0"/>
              <a:t>单击此处编辑母版副标题样式</a:t>
            </a:r>
          </a:p>
        </p:txBody>
      </p:sp>
      <p:sp>
        <p:nvSpPr>
          <p:cNvPr id="12305" name="Rectangle 17"/>
          <p:cNvSpPr>
            <a:spLocks noGrp="1" noChangeArrowheads="1"/>
          </p:cNvSpPr>
          <p:nvPr>
            <p:ph type="ctrTitle"/>
          </p:nvPr>
        </p:nvSpPr>
        <p:spPr bwMode="ltGray">
          <a:xfrm>
            <a:off x="3124200" y="2819400"/>
            <a:ext cx="5791200" cy="685800"/>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a:lvl1pPr>
          </a:lstStyle>
          <a:p>
            <a:pPr lvl="0"/>
            <a:r>
              <a:rPr lang="zh-CN" altLang="en-US" noProof="0" smtClean="0"/>
              <a:t>单击此处编辑母版标题样式</a:t>
            </a:r>
          </a:p>
        </p:txBody>
      </p:sp>
      <p:sp>
        <p:nvSpPr>
          <p:cNvPr id="15" name="Rectangle 4"/>
          <p:cNvSpPr>
            <a:spLocks noGrp="1" noChangeArrowheads="1"/>
          </p:cNvSpPr>
          <p:nvPr>
            <p:ph type="dt" sz="half" idx="10"/>
          </p:nvPr>
        </p:nvSpPr>
        <p:spPr>
          <a:xfrm>
            <a:off x="457200" y="6400800"/>
            <a:ext cx="2133600" cy="320675"/>
          </a:xfrm>
        </p:spPr>
        <p:txBody>
          <a:bodyPr/>
          <a:lstStyle>
            <a:lvl1pPr>
              <a:defRPr smtClean="0">
                <a:solidFill>
                  <a:schemeClr val="tx2"/>
                </a:solidFill>
              </a:defRPr>
            </a:lvl1pPr>
          </a:lstStyle>
          <a:p>
            <a:pPr>
              <a:defRPr/>
            </a:pPr>
            <a:fld id="{2FCF3DF4-A8C2-440E-AD5B-E2DBAE8C7B9E}" type="datetimeFigureOut">
              <a:rPr lang="zh-CN" altLang="en-US"/>
              <a:pPr>
                <a:defRPr/>
              </a:pPr>
              <a:t>2017/5/19</a:t>
            </a:fld>
            <a:endParaRPr lang="zh-CN" altLang="en-US"/>
          </a:p>
        </p:txBody>
      </p:sp>
      <p:sp>
        <p:nvSpPr>
          <p:cNvPr id="16"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zh-CN" altLang="en-US"/>
          </a:p>
        </p:txBody>
      </p:sp>
      <p:sp>
        <p:nvSpPr>
          <p:cNvPr id="17" name="Rectangle 6"/>
          <p:cNvSpPr>
            <a:spLocks noGrp="1" noChangeArrowheads="1"/>
          </p:cNvSpPr>
          <p:nvPr>
            <p:ph type="sldNum" sz="quarter" idx="12"/>
          </p:nvPr>
        </p:nvSpPr>
        <p:spPr>
          <a:xfrm>
            <a:off x="6553200" y="6400800"/>
            <a:ext cx="2133600" cy="320675"/>
          </a:xfrm>
        </p:spPr>
        <p:txBody>
          <a:bodyPr/>
          <a:lstStyle>
            <a:lvl1pPr>
              <a:defRPr smtClean="0">
                <a:solidFill>
                  <a:schemeClr val="tx2"/>
                </a:solidFill>
              </a:defRPr>
            </a:lvl1pPr>
          </a:lstStyle>
          <a:p>
            <a:pPr>
              <a:defRPr/>
            </a:pPr>
            <a:fld id="{D6027FF5-60DD-415D-AEDF-A6DD1CB355C4}" type="slidenum">
              <a:rPr lang="zh-CN" altLang="en-US"/>
              <a:pPr>
                <a:defRPr/>
              </a:pPr>
              <a:t>‹#›</a:t>
            </a:fld>
            <a:endParaRPr lang="zh-CN" altLang="en-US"/>
          </a:p>
        </p:txBody>
      </p:sp>
    </p:spTree>
    <p:extLst>
      <p:ext uri="{BB962C8B-B14F-4D97-AF65-F5344CB8AC3E}">
        <p14:creationId xmlns:p14="http://schemas.microsoft.com/office/powerpoint/2010/main" val="154989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fld id="{8CE6EFE1-7391-4CC0-9200-464485013A91}" type="datetimeFigureOut">
              <a:rPr lang="zh-CN" altLang="en-US"/>
              <a:pPr>
                <a:defRPr/>
              </a:pPr>
              <a:t>2017/5/19</a:t>
            </a:fld>
            <a:endParaRPr lang="zh-CN" alt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4"/>
          <p:cNvSpPr>
            <a:spLocks noGrp="1" noChangeArrowheads="1"/>
          </p:cNvSpPr>
          <p:nvPr>
            <p:ph type="sldNum" sz="quarter" idx="12"/>
          </p:nvPr>
        </p:nvSpPr>
        <p:spPr>
          <a:ln/>
        </p:spPr>
        <p:txBody>
          <a:bodyPr/>
          <a:lstStyle>
            <a:lvl1pPr>
              <a:defRPr/>
            </a:lvl1pPr>
          </a:lstStyle>
          <a:p>
            <a:pPr>
              <a:defRPr/>
            </a:pPr>
            <a:fld id="{5DB38F94-31B0-4CDC-BE11-54CCFC97722C}" type="slidenum">
              <a:rPr lang="zh-CN" altLang="en-US"/>
              <a:pPr>
                <a:defRPr/>
              </a:pPr>
              <a:t>‹#›</a:t>
            </a:fld>
            <a:endParaRPr lang="zh-CN" altLang="en-US"/>
          </a:p>
        </p:txBody>
      </p:sp>
    </p:spTree>
    <p:extLst>
      <p:ext uri="{BB962C8B-B14F-4D97-AF65-F5344CB8AC3E}">
        <p14:creationId xmlns:p14="http://schemas.microsoft.com/office/powerpoint/2010/main" val="378894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103188"/>
            <a:ext cx="2057400" cy="6191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03188"/>
            <a:ext cx="6019800" cy="6191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fld id="{C7B7D56B-941F-487A-B5B9-717F3385B4A6}" type="datetimeFigureOut">
              <a:rPr lang="zh-CN" altLang="en-US"/>
              <a:pPr>
                <a:defRPr/>
              </a:pPr>
              <a:t>2017/5/19</a:t>
            </a:fld>
            <a:endParaRPr lang="zh-CN" alt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4"/>
          <p:cNvSpPr>
            <a:spLocks noGrp="1" noChangeArrowheads="1"/>
          </p:cNvSpPr>
          <p:nvPr>
            <p:ph type="sldNum" sz="quarter" idx="12"/>
          </p:nvPr>
        </p:nvSpPr>
        <p:spPr>
          <a:ln/>
        </p:spPr>
        <p:txBody>
          <a:bodyPr/>
          <a:lstStyle>
            <a:lvl1pPr>
              <a:defRPr/>
            </a:lvl1pPr>
          </a:lstStyle>
          <a:p>
            <a:pPr>
              <a:defRPr/>
            </a:pPr>
            <a:fld id="{56988954-A7C2-4773-B989-DA1FC5C9E291}" type="slidenum">
              <a:rPr lang="zh-CN" altLang="en-US"/>
              <a:pPr>
                <a:defRPr/>
              </a:pPr>
              <a:t>‹#›</a:t>
            </a:fld>
            <a:endParaRPr lang="zh-CN" altLang="en-US"/>
          </a:p>
        </p:txBody>
      </p:sp>
    </p:spTree>
    <p:extLst>
      <p:ext uri="{BB962C8B-B14F-4D97-AF65-F5344CB8AC3E}">
        <p14:creationId xmlns:p14="http://schemas.microsoft.com/office/powerpoint/2010/main" val="408851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fld id="{7CE39E89-06FE-46A6-B163-9F41CE00876B}" type="datetimeFigureOut">
              <a:rPr lang="zh-CN" altLang="en-US"/>
              <a:pPr>
                <a:defRPr/>
              </a:pPr>
              <a:t>2017/5/19</a:t>
            </a:fld>
            <a:endParaRPr lang="zh-CN" alt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4"/>
          <p:cNvSpPr>
            <a:spLocks noGrp="1" noChangeArrowheads="1"/>
          </p:cNvSpPr>
          <p:nvPr>
            <p:ph type="sldNum" sz="quarter" idx="12"/>
          </p:nvPr>
        </p:nvSpPr>
        <p:spPr>
          <a:ln/>
        </p:spPr>
        <p:txBody>
          <a:bodyPr/>
          <a:lstStyle>
            <a:lvl1pPr>
              <a:defRPr/>
            </a:lvl1pPr>
          </a:lstStyle>
          <a:p>
            <a:pPr>
              <a:defRPr/>
            </a:pPr>
            <a:fld id="{7E121BFC-000C-4B06-A8E5-0D416265D868}" type="slidenum">
              <a:rPr lang="zh-CN" altLang="en-US"/>
              <a:pPr>
                <a:defRPr/>
              </a:pPr>
              <a:t>‹#›</a:t>
            </a:fld>
            <a:endParaRPr lang="zh-CN" altLang="en-US"/>
          </a:p>
        </p:txBody>
      </p:sp>
    </p:spTree>
    <p:extLst>
      <p:ext uri="{BB962C8B-B14F-4D97-AF65-F5344CB8AC3E}">
        <p14:creationId xmlns:p14="http://schemas.microsoft.com/office/powerpoint/2010/main" val="18925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fld id="{4E8CB07C-82C5-4992-AEB9-4234FB7A3185}" type="datetimeFigureOut">
              <a:rPr lang="zh-CN" altLang="en-US"/>
              <a:pPr>
                <a:defRPr/>
              </a:pPr>
              <a:t>2017/5/19</a:t>
            </a:fld>
            <a:endParaRPr lang="zh-CN" alt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4"/>
          <p:cNvSpPr>
            <a:spLocks noGrp="1" noChangeArrowheads="1"/>
          </p:cNvSpPr>
          <p:nvPr>
            <p:ph type="sldNum" sz="quarter" idx="12"/>
          </p:nvPr>
        </p:nvSpPr>
        <p:spPr>
          <a:ln/>
        </p:spPr>
        <p:txBody>
          <a:bodyPr/>
          <a:lstStyle>
            <a:lvl1pPr>
              <a:defRPr/>
            </a:lvl1pPr>
          </a:lstStyle>
          <a:p>
            <a:pPr>
              <a:defRPr/>
            </a:pPr>
            <a:fld id="{2B2F28BE-6FBB-48E6-9A93-B8CBF5894139}" type="slidenum">
              <a:rPr lang="zh-CN" altLang="en-US"/>
              <a:pPr>
                <a:defRPr/>
              </a:pPr>
              <a:t>‹#›</a:t>
            </a:fld>
            <a:endParaRPr lang="zh-CN" altLang="en-US"/>
          </a:p>
        </p:txBody>
      </p:sp>
    </p:spTree>
    <p:extLst>
      <p:ext uri="{BB962C8B-B14F-4D97-AF65-F5344CB8AC3E}">
        <p14:creationId xmlns:p14="http://schemas.microsoft.com/office/powerpoint/2010/main" val="74958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fld id="{395340A4-533B-446D-A812-0A4FE6701B73}" type="datetimeFigureOut">
              <a:rPr lang="zh-CN" altLang="en-US"/>
              <a:pPr>
                <a:defRPr/>
              </a:pPr>
              <a:t>2017/5/19</a:t>
            </a:fld>
            <a:endParaRPr lang="zh-CN" alt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4"/>
          <p:cNvSpPr>
            <a:spLocks noGrp="1" noChangeArrowheads="1"/>
          </p:cNvSpPr>
          <p:nvPr>
            <p:ph type="sldNum" sz="quarter" idx="12"/>
          </p:nvPr>
        </p:nvSpPr>
        <p:spPr>
          <a:ln/>
        </p:spPr>
        <p:txBody>
          <a:bodyPr/>
          <a:lstStyle>
            <a:lvl1pPr>
              <a:defRPr/>
            </a:lvl1pPr>
          </a:lstStyle>
          <a:p>
            <a:pPr>
              <a:defRPr/>
            </a:pPr>
            <a:fld id="{C5333290-C079-41F2-B4F2-435CD1FDBB9F}" type="slidenum">
              <a:rPr lang="zh-CN" altLang="en-US"/>
              <a:pPr>
                <a:defRPr/>
              </a:pPr>
              <a:t>‹#›</a:t>
            </a:fld>
            <a:endParaRPr lang="zh-CN" altLang="en-US"/>
          </a:p>
        </p:txBody>
      </p:sp>
    </p:spTree>
    <p:extLst>
      <p:ext uri="{BB962C8B-B14F-4D97-AF65-F5344CB8AC3E}">
        <p14:creationId xmlns:p14="http://schemas.microsoft.com/office/powerpoint/2010/main" val="283573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fld id="{D0254B37-D5C6-4FA3-BA07-286DAE1E81EA}" type="datetimeFigureOut">
              <a:rPr lang="zh-CN" altLang="en-US"/>
              <a:pPr>
                <a:defRPr/>
              </a:pPr>
              <a:t>2017/5/19</a:t>
            </a:fld>
            <a:endParaRPr lang="zh-CN" alt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4"/>
          <p:cNvSpPr>
            <a:spLocks noGrp="1" noChangeArrowheads="1"/>
          </p:cNvSpPr>
          <p:nvPr>
            <p:ph type="sldNum" sz="quarter" idx="12"/>
          </p:nvPr>
        </p:nvSpPr>
        <p:spPr>
          <a:ln/>
        </p:spPr>
        <p:txBody>
          <a:bodyPr/>
          <a:lstStyle>
            <a:lvl1pPr>
              <a:defRPr/>
            </a:lvl1pPr>
          </a:lstStyle>
          <a:p>
            <a:pPr>
              <a:defRPr/>
            </a:pPr>
            <a:fld id="{C21377A2-23D4-4ED7-8BE4-04FBD0E92458}" type="slidenum">
              <a:rPr lang="zh-CN" altLang="en-US"/>
              <a:pPr>
                <a:defRPr/>
              </a:pPr>
              <a:t>‹#›</a:t>
            </a:fld>
            <a:endParaRPr lang="zh-CN" altLang="en-US"/>
          </a:p>
        </p:txBody>
      </p:sp>
    </p:spTree>
    <p:extLst>
      <p:ext uri="{BB962C8B-B14F-4D97-AF65-F5344CB8AC3E}">
        <p14:creationId xmlns:p14="http://schemas.microsoft.com/office/powerpoint/2010/main" val="329167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fld id="{C7CAC4B6-9176-4C63-AA49-A8B4986183A5}" type="datetimeFigureOut">
              <a:rPr lang="zh-CN" altLang="en-US"/>
              <a:pPr>
                <a:defRPr/>
              </a:pPr>
              <a:t>2017/5/19</a:t>
            </a:fld>
            <a:endParaRPr lang="zh-CN" alt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4"/>
          <p:cNvSpPr>
            <a:spLocks noGrp="1" noChangeArrowheads="1"/>
          </p:cNvSpPr>
          <p:nvPr>
            <p:ph type="sldNum" sz="quarter" idx="12"/>
          </p:nvPr>
        </p:nvSpPr>
        <p:spPr>
          <a:ln/>
        </p:spPr>
        <p:txBody>
          <a:bodyPr/>
          <a:lstStyle>
            <a:lvl1pPr>
              <a:defRPr/>
            </a:lvl1pPr>
          </a:lstStyle>
          <a:p>
            <a:pPr>
              <a:defRPr/>
            </a:pPr>
            <a:fld id="{EB224D76-36CC-40DD-B0E3-B36CF836D5A1}" type="slidenum">
              <a:rPr lang="zh-CN" altLang="en-US"/>
              <a:pPr>
                <a:defRPr/>
              </a:pPr>
              <a:t>‹#›</a:t>
            </a:fld>
            <a:endParaRPr lang="zh-CN" altLang="en-US"/>
          </a:p>
        </p:txBody>
      </p:sp>
    </p:spTree>
    <p:extLst>
      <p:ext uri="{BB962C8B-B14F-4D97-AF65-F5344CB8AC3E}">
        <p14:creationId xmlns:p14="http://schemas.microsoft.com/office/powerpoint/2010/main" val="405633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fld id="{AD83119B-830B-4361-8E61-73068DC68E9E}" type="datetimeFigureOut">
              <a:rPr lang="zh-CN" altLang="en-US"/>
              <a:pPr>
                <a:defRPr/>
              </a:pPr>
              <a:t>2017/5/19</a:t>
            </a:fld>
            <a:endParaRPr lang="zh-CN" alt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4"/>
          <p:cNvSpPr>
            <a:spLocks noGrp="1" noChangeArrowheads="1"/>
          </p:cNvSpPr>
          <p:nvPr>
            <p:ph type="sldNum" sz="quarter" idx="12"/>
          </p:nvPr>
        </p:nvSpPr>
        <p:spPr>
          <a:ln/>
        </p:spPr>
        <p:txBody>
          <a:bodyPr/>
          <a:lstStyle>
            <a:lvl1pPr>
              <a:defRPr/>
            </a:lvl1pPr>
          </a:lstStyle>
          <a:p>
            <a:pPr>
              <a:defRPr/>
            </a:pPr>
            <a:fld id="{944C61E1-022B-48B0-9DB9-B25C228C544C}" type="slidenum">
              <a:rPr lang="zh-CN" altLang="en-US"/>
              <a:pPr>
                <a:defRPr/>
              </a:pPr>
              <a:t>‹#›</a:t>
            </a:fld>
            <a:endParaRPr lang="zh-CN" altLang="en-US"/>
          </a:p>
        </p:txBody>
      </p:sp>
    </p:spTree>
    <p:extLst>
      <p:ext uri="{BB962C8B-B14F-4D97-AF65-F5344CB8AC3E}">
        <p14:creationId xmlns:p14="http://schemas.microsoft.com/office/powerpoint/2010/main" val="363209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fld id="{FD2DB10C-743F-474F-8B60-E1379C181F32}" type="datetimeFigureOut">
              <a:rPr lang="zh-CN" altLang="en-US"/>
              <a:pPr>
                <a:defRPr/>
              </a:pPr>
              <a:t>2017/5/19</a:t>
            </a:fld>
            <a:endParaRPr lang="zh-CN" alt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4"/>
          <p:cNvSpPr>
            <a:spLocks noGrp="1" noChangeArrowheads="1"/>
          </p:cNvSpPr>
          <p:nvPr>
            <p:ph type="sldNum" sz="quarter" idx="12"/>
          </p:nvPr>
        </p:nvSpPr>
        <p:spPr>
          <a:ln/>
        </p:spPr>
        <p:txBody>
          <a:bodyPr/>
          <a:lstStyle>
            <a:lvl1pPr>
              <a:defRPr/>
            </a:lvl1pPr>
          </a:lstStyle>
          <a:p>
            <a:pPr>
              <a:defRPr/>
            </a:pPr>
            <a:fld id="{F94AA33E-11B9-4512-9E9A-0C3D023476CB}" type="slidenum">
              <a:rPr lang="zh-CN" altLang="en-US"/>
              <a:pPr>
                <a:defRPr/>
              </a:pPr>
              <a:t>‹#›</a:t>
            </a:fld>
            <a:endParaRPr lang="zh-CN" altLang="en-US"/>
          </a:p>
        </p:txBody>
      </p:sp>
    </p:spTree>
    <p:extLst>
      <p:ext uri="{BB962C8B-B14F-4D97-AF65-F5344CB8AC3E}">
        <p14:creationId xmlns:p14="http://schemas.microsoft.com/office/powerpoint/2010/main" val="369923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fld id="{CCFACB5F-600D-453E-8F1C-5F0D8404E039}" type="datetimeFigureOut">
              <a:rPr lang="zh-CN" altLang="en-US"/>
              <a:pPr>
                <a:defRPr/>
              </a:pPr>
              <a:t>2017/5/19</a:t>
            </a:fld>
            <a:endParaRPr lang="zh-CN" alt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4"/>
          <p:cNvSpPr>
            <a:spLocks noGrp="1" noChangeArrowheads="1"/>
          </p:cNvSpPr>
          <p:nvPr>
            <p:ph type="sldNum" sz="quarter" idx="12"/>
          </p:nvPr>
        </p:nvSpPr>
        <p:spPr>
          <a:ln/>
        </p:spPr>
        <p:txBody>
          <a:bodyPr/>
          <a:lstStyle>
            <a:lvl1pPr>
              <a:defRPr/>
            </a:lvl1pPr>
          </a:lstStyle>
          <a:p>
            <a:pPr>
              <a:defRPr/>
            </a:pPr>
            <a:fld id="{310915E8-A2BA-4624-B4D1-C945302A5EEC}" type="slidenum">
              <a:rPr lang="zh-CN" altLang="en-US"/>
              <a:pPr>
                <a:defRPr/>
              </a:pPr>
              <a:t>‹#›</a:t>
            </a:fld>
            <a:endParaRPr lang="zh-CN" altLang="en-US"/>
          </a:p>
        </p:txBody>
      </p:sp>
    </p:spTree>
    <p:extLst>
      <p:ext uri="{BB962C8B-B14F-4D97-AF65-F5344CB8AC3E}">
        <p14:creationId xmlns:p14="http://schemas.microsoft.com/office/powerpoint/2010/main" val="386531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1113" y="0"/>
            <a:ext cx="9132887" cy="94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27" name="Group 3"/>
          <p:cNvGrpSpPr>
            <a:grpSpLocks/>
          </p:cNvGrpSpPr>
          <p:nvPr/>
        </p:nvGrpSpPr>
        <p:grpSpPr bwMode="auto">
          <a:xfrm>
            <a:off x="0" y="735013"/>
            <a:ext cx="9144000" cy="144462"/>
            <a:chOff x="1519" y="554"/>
            <a:chExt cx="4241" cy="91"/>
          </a:xfrm>
        </p:grpSpPr>
        <p:sp>
          <p:nvSpPr>
            <p:cNvPr id="1039" name="Line 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Line 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1" name="Line 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8" name="Group 7"/>
          <p:cNvGrpSpPr>
            <a:grpSpLocks noChangeAspect="1"/>
          </p:cNvGrpSpPr>
          <p:nvPr/>
        </p:nvGrpSpPr>
        <p:grpSpPr bwMode="auto">
          <a:xfrm>
            <a:off x="0" y="-11113"/>
            <a:ext cx="1874838" cy="900113"/>
            <a:chOff x="0" y="0"/>
            <a:chExt cx="1475" cy="694"/>
          </a:xfrm>
        </p:grpSpPr>
        <p:graphicFrame>
          <p:nvGraphicFramePr>
            <p:cNvPr id="1037" name="Object 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068" name="Image" r:id="rId15" imgW="3646321" imgH="3931376" progId="Photoshop.Image.6">
                    <p:embed/>
                  </p:oleObj>
                </mc:Choice>
                <mc:Fallback>
                  <p:oleObj name="Image" r:id="rId15" imgW="3646321" imgH="3931376" progId="Photoshop.Image.6">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8" name="Object 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069" name="Image" r:id="rId17" imgW="2575783" imgH="2545301" progId="Photoshop.Image.6">
                    <p:embed/>
                  </p:oleObj>
                </mc:Choice>
                <mc:Fallback>
                  <p:oleObj name="Image" r:id="rId17" imgW="2575783" imgH="2545301" progId="Photoshop.Image.6">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9" name="Rectangle 10"/>
          <p:cNvSpPr>
            <a:spLocks noGrp="1" noChangeArrowheads="1"/>
          </p:cNvSpPr>
          <p:nvPr>
            <p:ph type="title"/>
          </p:nvPr>
        </p:nvSpPr>
        <p:spPr bwMode="auto">
          <a:xfrm>
            <a:off x="2063750" y="1031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1"/>
          <p:cNvSpPr>
            <a:spLocks noGrp="1" noChangeArrowheads="1"/>
          </p:cNvSpPr>
          <p:nvPr>
            <p:ph type="body" idx="1"/>
          </p:nvPr>
        </p:nvSpPr>
        <p:spPr bwMode="auto">
          <a:xfrm>
            <a:off x="468313" y="1268413"/>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6" name="Rectangle 12"/>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chemeClr val="accent1"/>
                </a:solidFill>
              </a:defRPr>
            </a:lvl1pPr>
          </a:lstStyle>
          <a:p>
            <a:pPr>
              <a:defRPr/>
            </a:pPr>
            <a:fld id="{223BECA6-430B-4CC4-BF79-9B3CB6C8A794}" type="datetimeFigureOut">
              <a:rPr lang="zh-CN" altLang="en-US"/>
              <a:pPr>
                <a:defRPr/>
              </a:pPr>
              <a:t>2017/5/19</a:t>
            </a:fld>
            <a:endParaRPr lang="zh-CN" altLang="en-US"/>
          </a:p>
        </p:txBody>
      </p:sp>
      <p:sp>
        <p:nvSpPr>
          <p:cNvPr id="11277" name="Rectangle 13"/>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pPr>
              <a:defRPr/>
            </a:pPr>
            <a:endParaRPr lang="zh-CN" altLang="en-US"/>
          </a:p>
        </p:txBody>
      </p:sp>
      <p:sp>
        <p:nvSpPr>
          <p:cNvPr id="11278" name="Rectangle 14"/>
          <p:cNvSpPr>
            <a:spLocks noGrp="1" noChangeArrowheads="1"/>
          </p:cNvSpPr>
          <p:nvPr>
            <p:ph type="sldNum" sz="quarter" idx="4"/>
          </p:nvPr>
        </p:nvSpPr>
        <p:spPr bwMode="auto">
          <a:xfrm>
            <a:off x="6553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solidFill>
                  <a:schemeClr val="accent1"/>
                </a:solidFill>
              </a:defRPr>
            </a:lvl1pPr>
          </a:lstStyle>
          <a:p>
            <a:pPr>
              <a:defRPr/>
            </a:pPr>
            <a:fld id="{0CD160FC-5C27-432B-AD80-39A325D81399}" type="slidenum">
              <a:rPr lang="zh-CN" altLang="en-US"/>
              <a:pPr>
                <a:defRPr/>
              </a:pPr>
              <a:t>‹#›</a:t>
            </a:fld>
            <a:endParaRPr lang="zh-CN" altLang="en-US"/>
          </a:p>
        </p:txBody>
      </p:sp>
      <p:grpSp>
        <p:nvGrpSpPr>
          <p:cNvPr id="1034" name="Group 15"/>
          <p:cNvGrpSpPr>
            <a:grpSpLocks/>
          </p:cNvGrpSpPr>
          <p:nvPr/>
        </p:nvGrpSpPr>
        <p:grpSpPr bwMode="auto">
          <a:xfrm>
            <a:off x="0" y="946150"/>
            <a:ext cx="9144000" cy="169863"/>
            <a:chOff x="0" y="699"/>
            <a:chExt cx="5760" cy="107"/>
          </a:xfrm>
        </p:grpSpPr>
        <p:sp>
          <p:nvSpPr>
            <p:cNvPr id="1035" name="Rectangle 16"/>
            <p:cNvSpPr>
              <a:spLocks noChangeArrowheads="1"/>
            </p:cNvSpPr>
            <p:nvPr userDrawn="1"/>
          </p:nvSpPr>
          <p:spPr bwMode="gray">
            <a:xfrm>
              <a:off x="0" y="699"/>
              <a:ext cx="5760" cy="4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17"/>
            <p:cNvSpPr>
              <a:spLocks noChangeArrowheads="1"/>
            </p:cNvSpPr>
            <p:nvPr userDrawn="1"/>
          </p:nvSpPr>
          <p:spPr bwMode="gray">
            <a:xfrm>
              <a:off x="1476" y="713"/>
              <a:ext cx="4284" cy="9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09" r:id="rId1"/>
    <p:sldLayoutId id="2147483708" r:id="rId2"/>
    <p:sldLayoutId id="2147483707" r:id="rId3"/>
    <p:sldLayoutId id="2147483706" r:id="rId4"/>
    <p:sldLayoutId id="2147483705" r:id="rId5"/>
    <p:sldLayoutId id="2147483704" r:id="rId6"/>
    <p:sldLayoutId id="2147483703" r:id="rId7"/>
    <p:sldLayoutId id="2147483702" r:id="rId8"/>
    <p:sldLayoutId id="2147483701" r:id="rId9"/>
    <p:sldLayoutId id="2147483700" r:id="rId10"/>
    <p:sldLayoutId id="2147483699" r:id="rId11"/>
  </p:sldLayoutIdLst>
  <p:timing>
    <p:tnLst>
      <p:par>
        <p:cTn id="1" dur="indefinite" restart="never" nodeType="tmRoot"/>
      </p:par>
    </p:tnLst>
  </p:timing>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charset="0"/>
          <a:ea typeface="黑体" pitchFamily="49" charset="-122"/>
        </a:defRPr>
      </a:lvl2pPr>
      <a:lvl3pPr algn="l" rtl="0" fontAlgn="base">
        <a:spcBef>
          <a:spcPct val="0"/>
        </a:spcBef>
        <a:spcAft>
          <a:spcPct val="0"/>
        </a:spcAft>
        <a:defRPr sz="3600">
          <a:solidFill>
            <a:schemeClr val="bg1"/>
          </a:solidFill>
          <a:latin typeface="Arial" charset="0"/>
          <a:ea typeface="黑体" pitchFamily="49" charset="-122"/>
        </a:defRPr>
      </a:lvl3pPr>
      <a:lvl4pPr algn="l" rtl="0" fontAlgn="base">
        <a:spcBef>
          <a:spcPct val="0"/>
        </a:spcBef>
        <a:spcAft>
          <a:spcPct val="0"/>
        </a:spcAft>
        <a:defRPr sz="3600">
          <a:solidFill>
            <a:schemeClr val="bg1"/>
          </a:solidFill>
          <a:latin typeface="Arial" charset="0"/>
          <a:ea typeface="黑体" pitchFamily="49" charset="-122"/>
        </a:defRPr>
      </a:lvl4pPr>
      <a:lvl5pPr algn="l" rtl="0" fontAlgn="base">
        <a:spcBef>
          <a:spcPct val="0"/>
        </a:spcBef>
        <a:spcAft>
          <a:spcPct val="0"/>
        </a:spcAft>
        <a:defRPr sz="3600">
          <a:solidFill>
            <a:schemeClr val="bg1"/>
          </a:solidFill>
          <a:latin typeface="Arial" charset="0"/>
          <a:ea typeface="黑体" pitchFamily="49" charset="-122"/>
        </a:defRPr>
      </a:lvl5pPr>
      <a:lvl6pPr marL="457200" algn="l" rtl="0" eaLnBrk="1" fontAlgn="base" hangingPunct="1">
        <a:spcBef>
          <a:spcPct val="0"/>
        </a:spcBef>
        <a:spcAft>
          <a:spcPct val="0"/>
        </a:spcAft>
        <a:defRPr sz="3600">
          <a:solidFill>
            <a:schemeClr val="bg1"/>
          </a:solidFill>
          <a:latin typeface="Arial" charset="0"/>
          <a:ea typeface="黑体" pitchFamily="49" charset="-122"/>
        </a:defRPr>
      </a:lvl6pPr>
      <a:lvl7pPr marL="914400" algn="l" rtl="0" eaLnBrk="1" fontAlgn="base" hangingPunct="1">
        <a:spcBef>
          <a:spcPct val="0"/>
        </a:spcBef>
        <a:spcAft>
          <a:spcPct val="0"/>
        </a:spcAft>
        <a:defRPr sz="3600">
          <a:solidFill>
            <a:schemeClr val="bg1"/>
          </a:solidFill>
          <a:latin typeface="Arial" charset="0"/>
          <a:ea typeface="黑体" pitchFamily="49" charset="-122"/>
        </a:defRPr>
      </a:lvl7pPr>
      <a:lvl8pPr marL="1371600" algn="l" rtl="0" eaLnBrk="1" fontAlgn="base" hangingPunct="1">
        <a:spcBef>
          <a:spcPct val="0"/>
        </a:spcBef>
        <a:spcAft>
          <a:spcPct val="0"/>
        </a:spcAft>
        <a:defRPr sz="3600">
          <a:solidFill>
            <a:schemeClr val="bg1"/>
          </a:solidFill>
          <a:latin typeface="Arial" charset="0"/>
          <a:ea typeface="黑体" pitchFamily="49" charset="-122"/>
        </a:defRPr>
      </a:lvl8pPr>
      <a:lvl9pPr marL="1828800" algn="l" rtl="0" eaLnBrk="1" fontAlgn="base" hangingPunct="1">
        <a:spcBef>
          <a:spcPct val="0"/>
        </a:spcBef>
        <a:spcAft>
          <a:spcPct val="0"/>
        </a:spcAft>
        <a:defRPr sz="3600">
          <a:solidFill>
            <a:schemeClr val="bg1"/>
          </a:solidFill>
          <a:latin typeface="Arial" charset="0"/>
          <a:ea typeface="黑体" pitchFamily="49" charset="-122"/>
        </a:defRPr>
      </a:lvl9pPr>
    </p:titleStyle>
    <p:bodyStyle>
      <a:lvl1pPr marL="342900" indent="-342900" algn="l" rtl="0" fontAlgn="base">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fontAlgn="base">
        <a:spcBef>
          <a:spcPct val="20000"/>
        </a:spcBef>
        <a:spcAft>
          <a:spcPct val="0"/>
        </a:spcAft>
        <a:buFont typeface="Wingdings" pitchFamily="2" charset="2"/>
        <a:buChar char="§"/>
        <a:defRPr sz="2000">
          <a:solidFill>
            <a:schemeClr val="tx1"/>
          </a:solidFill>
          <a:latin typeface="+mn-lt"/>
        </a:defRPr>
      </a:lvl3pPr>
      <a:lvl4pPr marL="1600200" indent="-228600" algn="l" rtl="0" fontAlgn="base">
        <a:spcBef>
          <a:spcPct val="20000"/>
        </a:spcBef>
        <a:spcAft>
          <a:spcPct val="0"/>
        </a:spcAft>
        <a:buSzPct val="60000"/>
        <a:buFont typeface="Wingdings 2" pitchFamily="18" charset="2"/>
        <a:buChar char=""/>
        <a:defRPr>
          <a:solidFill>
            <a:schemeClr val="tx1"/>
          </a:solidFill>
          <a:latin typeface="+mn-lt"/>
        </a:defRPr>
      </a:lvl4pPr>
      <a:lvl5pPr marL="2057400" indent="-228600" algn="l" rtl="0" fontAlgn="base">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059113" y="4005263"/>
            <a:ext cx="6084887" cy="457200"/>
          </a:xfrm>
          <a:solidFill>
            <a:schemeClr val="tx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b="1" dirty="0">
                <a:solidFill>
                  <a:srgbClr val="FFFF00"/>
                </a:solidFill>
                <a:ea typeface="宋体" pitchFamily="2" charset="-122"/>
              </a:rPr>
              <a:t>第</a:t>
            </a:r>
            <a:r>
              <a:rPr lang="en-US" altLang="zh-CN" b="1" dirty="0">
                <a:solidFill>
                  <a:srgbClr val="FFFF00"/>
                </a:solidFill>
                <a:ea typeface="宋体" pitchFamily="2" charset="-122"/>
              </a:rPr>
              <a:t>9</a:t>
            </a:r>
            <a:r>
              <a:rPr lang="zh-CN" altLang="en-US" b="1" dirty="0">
                <a:solidFill>
                  <a:srgbClr val="FFFF00"/>
                </a:solidFill>
                <a:ea typeface="宋体" pitchFamily="2" charset="-122"/>
              </a:rPr>
              <a:t>章 </a:t>
            </a:r>
            <a:r>
              <a:rPr lang="zh-CN" altLang="zh-CN" b="1" dirty="0">
                <a:solidFill>
                  <a:srgbClr val="FFFF00"/>
                </a:solidFill>
                <a:ea typeface="宋体" pitchFamily="2" charset="-122"/>
              </a:rPr>
              <a:t>文件操作</a:t>
            </a:r>
            <a:br>
              <a:rPr lang="zh-CN" altLang="zh-CN" b="1" dirty="0">
                <a:solidFill>
                  <a:srgbClr val="FFFF00"/>
                </a:solidFill>
                <a:ea typeface="宋体" pitchFamily="2" charset="-122"/>
              </a:rPr>
            </a:br>
            <a:endParaRPr lang="zh-CN" altLang="en-US" b="1" dirty="0">
              <a:solidFill>
                <a:srgbClr val="FFFF00"/>
              </a:solidFill>
              <a:ea typeface="宋体" pitchFamily="2" charset="-122"/>
            </a:endParaRPr>
          </a:p>
        </p:txBody>
      </p:sp>
      <p:sp>
        <p:nvSpPr>
          <p:cNvPr id="2" name="标题 1"/>
          <p:cNvSpPr>
            <a:spLocks noGrp="1"/>
          </p:cNvSpPr>
          <p:nvPr>
            <p:ph type="ctrTitle"/>
          </p:nvPr>
        </p:nvSpPr>
        <p:spPr/>
        <p:txBody>
          <a:bodyPr/>
          <a:lstStyle/>
          <a:p>
            <a:pPr fontAlgn="auto">
              <a:spcAft>
                <a:spcPts val="0"/>
              </a:spcAft>
              <a:defRPr/>
            </a:pPr>
            <a:r>
              <a:rPr lang="en-US" altLang="zh-CN" dirty="0"/>
              <a:t>C#</a:t>
            </a:r>
            <a:r>
              <a:rPr lang="zh-CN" altLang="en-US" dirty="0"/>
              <a:t>程序设计教程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9.2 </a:t>
            </a:r>
            <a:r>
              <a:rPr lang="zh-CN" altLang="zh-CN" dirty="0" smtClean="0"/>
              <a:t>文件</a:t>
            </a:r>
            <a:r>
              <a:rPr lang="zh-CN" altLang="en-US" dirty="0" smtClean="0"/>
              <a:t>读写操作</a:t>
            </a:r>
            <a:endParaRPr lang="zh-CN" altLang="en-US" dirty="0" smtClean="0"/>
          </a:p>
        </p:txBody>
      </p:sp>
      <p:sp>
        <p:nvSpPr>
          <p:cNvPr id="3" name="内容占位符 2"/>
          <p:cNvSpPr>
            <a:spLocks noGrp="1"/>
          </p:cNvSpPr>
          <p:nvPr>
            <p:ph idx="1"/>
          </p:nvPr>
        </p:nvSpPr>
        <p:spPr>
          <a:xfrm>
            <a:off x="251520"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9.2.1 </a:t>
            </a:r>
            <a:r>
              <a:rPr lang="en-US" altLang="zh-CN" sz="2600" b="1" dirty="0" err="1" smtClean="0">
                <a:solidFill>
                  <a:srgbClr val="FF0000"/>
                </a:solidFill>
                <a:ea typeface="宋体" charset="-122"/>
              </a:rPr>
              <a:t>FileStream</a:t>
            </a:r>
            <a:r>
              <a:rPr lang="zh-CN" altLang="en-US" sz="2600" b="1" dirty="0" smtClean="0">
                <a:solidFill>
                  <a:srgbClr val="FF0000"/>
                </a:solidFill>
                <a:ea typeface="宋体" charset="-122"/>
              </a:rPr>
              <a:t>类</a:t>
            </a:r>
          </a:p>
        </p:txBody>
      </p:sp>
      <p:sp>
        <p:nvSpPr>
          <p:cNvPr id="5" name="TextBox 4"/>
          <p:cNvSpPr txBox="1"/>
          <p:nvPr/>
        </p:nvSpPr>
        <p:spPr>
          <a:xfrm>
            <a:off x="394766" y="1772816"/>
            <a:ext cx="8497713" cy="1015663"/>
          </a:xfrm>
          <a:prstGeom prst="rect">
            <a:avLst/>
          </a:prstGeom>
          <a:noFill/>
        </p:spPr>
        <p:txBody>
          <a:bodyPr wrap="square" rtlCol="0">
            <a:spAutoFit/>
          </a:bodyPr>
          <a:lstStyle>
            <a:defPPr>
              <a:defRPr lang="zh-CN"/>
            </a:defPPr>
            <a:lvl1pPr algn="just">
              <a:defRPr sz="2000">
                <a:latin typeface="+mn-lt"/>
              </a:defRPr>
            </a:lvl1pPr>
          </a:lstStyle>
          <a:p>
            <a:r>
              <a:rPr lang="en-US" altLang="zh-CN" dirty="0" err="1" smtClean="0"/>
              <a:t>FileStream</a:t>
            </a:r>
            <a:r>
              <a:rPr lang="zh-CN" altLang="en-US" dirty="0" smtClean="0"/>
              <a:t>类是</a:t>
            </a:r>
            <a:r>
              <a:rPr lang="en-US" altLang="zh-CN" dirty="0" smtClean="0"/>
              <a:t>Stream</a:t>
            </a:r>
            <a:r>
              <a:rPr lang="zh-CN" altLang="en-US" dirty="0" smtClean="0"/>
              <a:t>的派生类，可以用来表示磁盘或网络路径上指向文件的流。</a:t>
            </a:r>
            <a:r>
              <a:rPr lang="en-US" altLang="zh-CN" dirty="0" err="1" smtClean="0"/>
              <a:t>Filestream</a:t>
            </a:r>
            <a:r>
              <a:rPr lang="zh-CN" altLang="en-US" dirty="0" smtClean="0"/>
              <a:t>类提供了对文件读写字节的方法，更适合于读取二进制文件。</a:t>
            </a:r>
            <a:endParaRPr lang="zh-CN" altLang="en-US" dirty="0"/>
          </a:p>
        </p:txBody>
      </p:sp>
    </p:spTree>
    <p:extLst>
      <p:ext uri="{BB962C8B-B14F-4D97-AF65-F5344CB8AC3E}">
        <p14:creationId xmlns:p14="http://schemas.microsoft.com/office/powerpoint/2010/main" val="1256223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9.2 </a:t>
            </a:r>
            <a:r>
              <a:rPr lang="zh-CN" altLang="zh-CN" dirty="0" smtClean="0"/>
              <a:t>文件</a:t>
            </a:r>
            <a:r>
              <a:rPr lang="zh-CN" altLang="en-US" dirty="0" smtClean="0"/>
              <a:t>读写操作</a:t>
            </a:r>
            <a:endParaRPr lang="zh-CN" altLang="en-US" dirty="0" smtClean="0"/>
          </a:p>
        </p:txBody>
      </p:sp>
      <p:sp>
        <p:nvSpPr>
          <p:cNvPr id="3" name="内容占位符 2"/>
          <p:cNvSpPr>
            <a:spLocks noGrp="1"/>
          </p:cNvSpPr>
          <p:nvPr>
            <p:ph idx="1"/>
          </p:nvPr>
        </p:nvSpPr>
        <p:spPr>
          <a:xfrm>
            <a:off x="251520"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9.2.1 </a:t>
            </a:r>
            <a:r>
              <a:rPr lang="en-US" altLang="zh-CN" sz="2600" b="1" dirty="0" err="1" smtClean="0">
                <a:solidFill>
                  <a:srgbClr val="FF0000"/>
                </a:solidFill>
                <a:ea typeface="宋体" charset="-122"/>
              </a:rPr>
              <a:t>FileStream</a:t>
            </a:r>
            <a:r>
              <a:rPr lang="zh-CN" altLang="en-US" sz="2600" b="1" dirty="0" smtClean="0">
                <a:solidFill>
                  <a:srgbClr val="FF0000"/>
                </a:solidFill>
                <a:ea typeface="宋体" charset="-122"/>
              </a:rPr>
              <a:t>类</a:t>
            </a:r>
          </a:p>
        </p:txBody>
      </p:sp>
      <p:sp>
        <p:nvSpPr>
          <p:cNvPr id="2" name="TextBox 1"/>
          <p:cNvSpPr txBox="1"/>
          <p:nvPr/>
        </p:nvSpPr>
        <p:spPr>
          <a:xfrm>
            <a:off x="394767" y="1772816"/>
            <a:ext cx="5616624" cy="461665"/>
          </a:xfrm>
          <a:prstGeom prst="rect">
            <a:avLst/>
          </a:prstGeom>
          <a:noFill/>
        </p:spPr>
        <p:txBody>
          <a:bodyPr wrap="square" rtlCol="0">
            <a:spAutoFit/>
          </a:bodyPr>
          <a:lstStyle/>
          <a:p>
            <a:r>
              <a:rPr lang="en-US" altLang="zh-CN" sz="2400" dirty="0" smtClean="0">
                <a:latin typeface="+mn-lt"/>
              </a:rPr>
              <a:t>1.FileStream</a:t>
            </a:r>
            <a:r>
              <a:rPr lang="zh-CN" altLang="en-US" sz="2400" dirty="0" smtClean="0">
                <a:latin typeface="+mn-lt"/>
              </a:rPr>
              <a:t>类的构造函数</a:t>
            </a:r>
          </a:p>
        </p:txBody>
      </p:sp>
      <p:sp>
        <p:nvSpPr>
          <p:cNvPr id="4" name="TextBox 3"/>
          <p:cNvSpPr txBox="1"/>
          <p:nvPr/>
        </p:nvSpPr>
        <p:spPr>
          <a:xfrm>
            <a:off x="395536" y="2250832"/>
            <a:ext cx="8208912" cy="4293483"/>
          </a:xfrm>
          <a:prstGeom prst="rect">
            <a:avLst/>
          </a:prstGeom>
          <a:noFill/>
        </p:spPr>
        <p:txBody>
          <a:bodyPr wrap="square" rtlCol="0">
            <a:spAutoFit/>
          </a:bodyPr>
          <a:lstStyle/>
          <a:p>
            <a:pPr>
              <a:spcBef>
                <a:spcPts val="600"/>
              </a:spcBef>
              <a:spcAft>
                <a:spcPts val="600"/>
              </a:spcAft>
              <a:buClr>
                <a:srgbClr val="FFFFFF"/>
              </a:buClr>
            </a:pPr>
            <a:r>
              <a:rPr lang="en-US" altLang="zh-CN" sz="2000" dirty="0" smtClean="0">
                <a:latin typeface="+mn-lt"/>
              </a:rPr>
              <a:t>(1) public </a:t>
            </a:r>
            <a:r>
              <a:rPr lang="en-US" altLang="zh-CN" sz="2000" dirty="0" err="1" smtClean="0">
                <a:latin typeface="+mn-lt"/>
              </a:rPr>
              <a:t>FileStream</a:t>
            </a:r>
            <a:r>
              <a:rPr lang="en-US" altLang="zh-CN" sz="2000" dirty="0" smtClean="0">
                <a:latin typeface="+mn-lt"/>
              </a:rPr>
              <a:t>(string </a:t>
            </a:r>
            <a:r>
              <a:rPr lang="en-US" altLang="zh-CN" sz="2000" dirty="0" err="1" smtClean="0">
                <a:latin typeface="+mn-lt"/>
              </a:rPr>
              <a:t>path,FileMode</a:t>
            </a:r>
            <a:r>
              <a:rPr lang="en-US" altLang="zh-CN" sz="2000" dirty="0" smtClean="0">
                <a:latin typeface="+mn-lt"/>
              </a:rPr>
              <a:t> mode) </a:t>
            </a:r>
          </a:p>
          <a:p>
            <a:pPr>
              <a:buClr>
                <a:srgbClr val="FFFFFF"/>
              </a:buClr>
            </a:pPr>
            <a:r>
              <a:rPr lang="zh-CN" altLang="zh-CN" sz="2000" dirty="0" smtClean="0">
                <a:latin typeface="+mn-lt"/>
              </a:rPr>
              <a:t>功能：创建一个</a:t>
            </a:r>
            <a:r>
              <a:rPr lang="en-US" altLang="zh-CN" sz="2000" dirty="0" err="1" smtClean="0">
                <a:latin typeface="+mn-lt"/>
              </a:rPr>
              <a:t>FileStream</a:t>
            </a:r>
            <a:r>
              <a:rPr lang="zh-CN" altLang="zh-CN" sz="2000" dirty="0" smtClean="0">
                <a:latin typeface="+mn-lt"/>
              </a:rPr>
              <a:t>类的新实例，并按</a:t>
            </a:r>
            <a:r>
              <a:rPr lang="en-US" altLang="zh-CN" sz="2000" dirty="0" err="1" smtClean="0">
                <a:latin typeface="+mn-lt"/>
              </a:rPr>
              <a:t>FileMode</a:t>
            </a:r>
            <a:r>
              <a:rPr lang="zh-CN" altLang="zh-CN" sz="2000" dirty="0" smtClean="0">
                <a:latin typeface="+mn-lt"/>
              </a:rPr>
              <a:t>指定的模式打开文件。</a:t>
            </a:r>
          </a:p>
          <a:p>
            <a:pPr>
              <a:buClr>
                <a:srgbClr val="FFFFFF"/>
              </a:buClr>
            </a:pPr>
            <a:r>
              <a:rPr lang="zh-CN" altLang="zh-CN" sz="2000" dirty="0" smtClean="0">
                <a:latin typeface="+mn-lt"/>
              </a:rPr>
              <a:t>例如：</a:t>
            </a:r>
            <a:r>
              <a:rPr lang="en-US" altLang="zh-CN" sz="2000" dirty="0" smtClean="0">
                <a:latin typeface="+mn-lt"/>
              </a:rPr>
              <a:t> </a:t>
            </a:r>
            <a:r>
              <a:rPr lang="en-US" altLang="zh-CN" dirty="0" err="1" smtClean="0">
                <a:solidFill>
                  <a:srgbClr val="FF00FF"/>
                </a:solidFill>
                <a:latin typeface="+mn-lt"/>
              </a:rPr>
              <a:t>FileStream</a:t>
            </a:r>
            <a:r>
              <a:rPr lang="en-US" altLang="zh-CN" dirty="0" smtClean="0">
                <a:solidFill>
                  <a:srgbClr val="FF00FF"/>
                </a:solidFill>
                <a:latin typeface="+mn-lt"/>
              </a:rPr>
              <a:t> </a:t>
            </a:r>
            <a:r>
              <a:rPr lang="en-US" altLang="zh-CN" dirty="0" err="1" smtClean="0">
                <a:solidFill>
                  <a:srgbClr val="FF00FF"/>
                </a:solidFill>
                <a:latin typeface="+mn-lt"/>
              </a:rPr>
              <a:t>fs</a:t>
            </a:r>
            <a:r>
              <a:rPr lang="en-US" altLang="zh-CN" dirty="0" smtClean="0">
                <a:solidFill>
                  <a:srgbClr val="FF00FF"/>
                </a:solidFill>
                <a:latin typeface="+mn-lt"/>
              </a:rPr>
              <a:t> = new </a:t>
            </a:r>
            <a:r>
              <a:rPr lang="en-US" altLang="zh-CN" dirty="0" err="1" smtClean="0">
                <a:solidFill>
                  <a:srgbClr val="FF00FF"/>
                </a:solidFill>
                <a:latin typeface="+mn-lt"/>
              </a:rPr>
              <a:t>FileStream</a:t>
            </a:r>
            <a:r>
              <a:rPr lang="en-US" altLang="zh-CN" dirty="0" smtClean="0">
                <a:solidFill>
                  <a:srgbClr val="FF00FF"/>
                </a:solidFill>
                <a:latin typeface="+mn-lt"/>
              </a:rPr>
              <a:t>("c:\\a.txt", </a:t>
            </a:r>
            <a:r>
              <a:rPr lang="en-US" altLang="zh-CN" dirty="0" err="1" smtClean="0">
                <a:solidFill>
                  <a:srgbClr val="FF00FF"/>
                </a:solidFill>
                <a:latin typeface="+mn-lt"/>
              </a:rPr>
              <a:t>FileMode.OpenOrCreate</a:t>
            </a:r>
            <a:r>
              <a:rPr lang="en-US" altLang="zh-CN" dirty="0" smtClean="0">
                <a:solidFill>
                  <a:srgbClr val="FF00FF"/>
                </a:solidFill>
                <a:latin typeface="+mn-lt"/>
              </a:rPr>
              <a:t>);</a:t>
            </a:r>
            <a:endParaRPr lang="zh-CN" altLang="zh-CN" dirty="0" smtClean="0">
              <a:solidFill>
                <a:srgbClr val="FF00FF"/>
              </a:solidFill>
              <a:latin typeface="+mn-lt"/>
            </a:endParaRPr>
          </a:p>
          <a:p>
            <a:pPr marL="0" indent="0">
              <a:spcBef>
                <a:spcPts val="600"/>
              </a:spcBef>
              <a:spcAft>
                <a:spcPts val="600"/>
              </a:spcAft>
              <a:buClr>
                <a:srgbClr val="FFFFFF"/>
              </a:buClr>
              <a:buFont typeface="Wingdings 2" pitchFamily="18" charset="2"/>
              <a:buNone/>
            </a:pPr>
            <a:r>
              <a:rPr lang="en-US" altLang="zh-CN" sz="2000" dirty="0" smtClean="0">
                <a:latin typeface="+mn-lt"/>
              </a:rPr>
              <a:t>(</a:t>
            </a:r>
            <a:r>
              <a:rPr lang="en-US" altLang="zh-CN" sz="2000" dirty="0">
                <a:latin typeface="+mn-lt"/>
              </a:rPr>
              <a:t>2) </a:t>
            </a:r>
            <a:r>
              <a:rPr lang="en-US" altLang="zh-CN" sz="2000" dirty="0" smtClean="0">
                <a:latin typeface="+mn-lt"/>
              </a:rPr>
              <a:t>public </a:t>
            </a:r>
            <a:r>
              <a:rPr lang="en-US" altLang="zh-CN" sz="2000" dirty="0" err="1" smtClean="0">
                <a:latin typeface="+mn-lt"/>
              </a:rPr>
              <a:t>FileStream</a:t>
            </a:r>
            <a:r>
              <a:rPr lang="en-US" altLang="zh-CN" sz="2000" dirty="0" smtClean="0">
                <a:latin typeface="+mn-lt"/>
              </a:rPr>
              <a:t>(string </a:t>
            </a:r>
            <a:r>
              <a:rPr lang="en-US" altLang="zh-CN" sz="2000" dirty="0" err="1" smtClean="0">
                <a:latin typeface="+mn-lt"/>
              </a:rPr>
              <a:t>path,FileMode</a:t>
            </a:r>
            <a:r>
              <a:rPr lang="en-US" altLang="zh-CN" sz="2000" dirty="0" smtClean="0">
                <a:latin typeface="+mn-lt"/>
              </a:rPr>
              <a:t> </a:t>
            </a:r>
            <a:r>
              <a:rPr lang="en-US" altLang="zh-CN" sz="2000" dirty="0" err="1" smtClean="0">
                <a:latin typeface="+mn-lt"/>
              </a:rPr>
              <a:t>mode,FileAccess</a:t>
            </a:r>
            <a:r>
              <a:rPr lang="en-US" altLang="zh-CN" sz="2000" dirty="0" smtClean="0">
                <a:latin typeface="+mn-lt"/>
              </a:rPr>
              <a:t> access)</a:t>
            </a:r>
            <a:endParaRPr lang="zh-CN" altLang="zh-CN" sz="2000" dirty="0">
              <a:latin typeface="+mn-lt"/>
            </a:endParaRPr>
          </a:p>
          <a:p>
            <a:pPr marL="0" indent="0">
              <a:buClr>
                <a:srgbClr val="FFFFFF"/>
              </a:buClr>
            </a:pPr>
            <a:r>
              <a:rPr lang="en-US" altLang="zh-CN" sz="2000" dirty="0" smtClean="0">
                <a:latin typeface="+mn-lt"/>
              </a:rPr>
              <a:t>path</a:t>
            </a:r>
            <a:r>
              <a:rPr lang="zh-CN" altLang="zh-CN" sz="2000" dirty="0" smtClean="0">
                <a:latin typeface="+mn-lt"/>
              </a:rPr>
              <a:t>：包括文件完整路径在内的文件名。</a:t>
            </a:r>
          </a:p>
          <a:p>
            <a:pPr marL="0" indent="0">
              <a:buClr>
                <a:srgbClr val="FFFFFF"/>
              </a:buClr>
            </a:pPr>
            <a:r>
              <a:rPr lang="en-US" altLang="zh-CN" sz="2000" dirty="0" smtClean="0">
                <a:latin typeface="+mn-lt"/>
              </a:rPr>
              <a:t>mode</a:t>
            </a:r>
            <a:r>
              <a:rPr lang="zh-CN" altLang="zh-CN" sz="2000" dirty="0" smtClean="0">
                <a:latin typeface="+mn-lt"/>
              </a:rPr>
              <a:t>：枚举类型，规定了如何打开文件，及把文件指针定位在哪里以完成后续操作。</a:t>
            </a:r>
            <a:endParaRPr lang="en-US" altLang="zh-CN" sz="2000" dirty="0" smtClean="0">
              <a:latin typeface="+mn-lt"/>
            </a:endParaRPr>
          </a:p>
          <a:p>
            <a:pPr marL="0" indent="0">
              <a:buClr>
                <a:srgbClr val="FFFFFF"/>
              </a:buClr>
            </a:pPr>
            <a:r>
              <a:rPr lang="en-US" altLang="zh-CN" sz="2000" dirty="0" smtClean="0">
                <a:latin typeface="+mn-lt"/>
              </a:rPr>
              <a:t>access</a:t>
            </a:r>
            <a:r>
              <a:rPr lang="zh-CN" altLang="zh-CN" sz="2000" dirty="0" smtClean="0">
                <a:latin typeface="+mn-lt"/>
              </a:rPr>
              <a:t>：枚举类型，规定了流的作用</a:t>
            </a:r>
            <a:r>
              <a:rPr lang="zh-CN" altLang="en-US" sz="2000" dirty="0" smtClean="0">
                <a:latin typeface="+mn-lt"/>
              </a:rPr>
              <a:t>。</a:t>
            </a:r>
            <a:endParaRPr lang="en-US" altLang="zh-CN" sz="2000" dirty="0" smtClean="0">
              <a:latin typeface="+mn-lt"/>
            </a:endParaRPr>
          </a:p>
          <a:p>
            <a:pPr>
              <a:buClr>
                <a:srgbClr val="FFFFFF"/>
              </a:buClr>
            </a:pPr>
            <a:r>
              <a:rPr lang="zh-CN" altLang="zh-CN" sz="2000" dirty="0" smtClean="0">
                <a:latin typeface="+mn-lt"/>
              </a:rPr>
              <a:t>功能：创建一个</a:t>
            </a:r>
            <a:r>
              <a:rPr lang="en-US" altLang="zh-CN" sz="2000" dirty="0" err="1" smtClean="0">
                <a:latin typeface="+mn-lt"/>
              </a:rPr>
              <a:t>FileStream</a:t>
            </a:r>
            <a:r>
              <a:rPr lang="zh-CN" altLang="zh-CN" sz="2000" dirty="0" smtClean="0">
                <a:latin typeface="+mn-lt"/>
              </a:rPr>
              <a:t>类的新实例，按</a:t>
            </a:r>
            <a:r>
              <a:rPr lang="en-US" altLang="zh-CN" sz="2000" dirty="0" err="1" smtClean="0">
                <a:latin typeface="+mn-lt"/>
              </a:rPr>
              <a:t>FileMode</a:t>
            </a:r>
            <a:r>
              <a:rPr lang="zh-CN" altLang="zh-CN" sz="2000" dirty="0" smtClean="0">
                <a:latin typeface="+mn-lt"/>
              </a:rPr>
              <a:t>模式打开文件，并按</a:t>
            </a:r>
            <a:r>
              <a:rPr lang="en-US" altLang="zh-CN" sz="2000" dirty="0" err="1" smtClean="0">
                <a:latin typeface="+mn-lt"/>
              </a:rPr>
              <a:t>FileAccess</a:t>
            </a:r>
            <a:r>
              <a:rPr lang="zh-CN" altLang="zh-CN" sz="2000" dirty="0" smtClean="0">
                <a:latin typeface="+mn-lt"/>
              </a:rPr>
              <a:t>所指定的方式对文件进行访问。</a:t>
            </a:r>
          </a:p>
          <a:p>
            <a:pPr>
              <a:buClr>
                <a:srgbClr val="FFFFFF"/>
              </a:buClr>
            </a:pPr>
            <a:r>
              <a:rPr lang="zh-CN" altLang="zh-CN" sz="2000" dirty="0" smtClean="0">
                <a:latin typeface="+mn-lt"/>
              </a:rPr>
              <a:t>例如：</a:t>
            </a:r>
            <a:r>
              <a:rPr lang="en-US" altLang="zh-CN" dirty="0" err="1" smtClean="0">
                <a:solidFill>
                  <a:srgbClr val="FF00FF"/>
                </a:solidFill>
                <a:latin typeface="+mn-lt"/>
              </a:rPr>
              <a:t>FileStream</a:t>
            </a:r>
            <a:r>
              <a:rPr lang="en-US" altLang="zh-CN" dirty="0" smtClean="0">
                <a:solidFill>
                  <a:srgbClr val="FF00FF"/>
                </a:solidFill>
                <a:latin typeface="+mn-lt"/>
              </a:rPr>
              <a:t> </a:t>
            </a:r>
            <a:r>
              <a:rPr lang="en-US" altLang="zh-CN" dirty="0" err="1" smtClean="0">
                <a:solidFill>
                  <a:srgbClr val="FF00FF"/>
                </a:solidFill>
                <a:latin typeface="+mn-lt"/>
              </a:rPr>
              <a:t>fs</a:t>
            </a:r>
            <a:r>
              <a:rPr lang="en-US" altLang="zh-CN" dirty="0" smtClean="0">
                <a:solidFill>
                  <a:srgbClr val="FF00FF"/>
                </a:solidFill>
                <a:latin typeface="+mn-lt"/>
              </a:rPr>
              <a:t>=new </a:t>
            </a:r>
            <a:r>
              <a:rPr lang="en-US" altLang="zh-CN" dirty="0" err="1" smtClean="0">
                <a:solidFill>
                  <a:srgbClr val="FF00FF"/>
                </a:solidFill>
                <a:latin typeface="+mn-lt"/>
              </a:rPr>
              <a:t>FileStream</a:t>
            </a:r>
            <a:r>
              <a:rPr lang="en-US" altLang="zh-CN" dirty="0" smtClean="0">
                <a:solidFill>
                  <a:srgbClr val="FF00FF"/>
                </a:solidFill>
                <a:latin typeface="+mn-lt"/>
              </a:rPr>
              <a:t>("c:\\a.txt",</a:t>
            </a:r>
            <a:r>
              <a:rPr lang="en-US" altLang="zh-CN" dirty="0" err="1" smtClean="0">
                <a:solidFill>
                  <a:srgbClr val="FF00FF"/>
                </a:solidFill>
                <a:latin typeface="+mn-lt"/>
              </a:rPr>
              <a:t>FileMode.Create,FileAccess.Write</a:t>
            </a:r>
            <a:r>
              <a:rPr lang="en-US" altLang="zh-CN" dirty="0" smtClean="0">
                <a:solidFill>
                  <a:srgbClr val="FF00FF"/>
                </a:solidFill>
                <a:latin typeface="+mn-lt"/>
              </a:rPr>
              <a:t>);</a:t>
            </a:r>
            <a:endParaRPr lang="zh-CN" altLang="en-US" dirty="0" smtClean="0">
              <a:solidFill>
                <a:srgbClr val="FF00FF"/>
              </a:solidFill>
              <a:latin typeface="+mn-lt"/>
            </a:endParaRPr>
          </a:p>
        </p:txBody>
      </p:sp>
    </p:spTree>
    <p:extLst>
      <p:ext uri="{BB962C8B-B14F-4D97-AF65-F5344CB8AC3E}">
        <p14:creationId xmlns:p14="http://schemas.microsoft.com/office/powerpoint/2010/main" val="403828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9.2 </a:t>
            </a:r>
            <a:r>
              <a:rPr lang="zh-CN" altLang="zh-CN" dirty="0" smtClean="0"/>
              <a:t>文件</a:t>
            </a:r>
            <a:r>
              <a:rPr lang="zh-CN" altLang="en-US" dirty="0" smtClean="0"/>
              <a:t>读写操作</a:t>
            </a:r>
            <a:endParaRPr lang="zh-CN" altLang="en-US" dirty="0" smtClean="0"/>
          </a:p>
        </p:txBody>
      </p:sp>
      <p:sp>
        <p:nvSpPr>
          <p:cNvPr id="3" name="内容占位符 2"/>
          <p:cNvSpPr>
            <a:spLocks noGrp="1"/>
          </p:cNvSpPr>
          <p:nvPr>
            <p:ph idx="1"/>
          </p:nvPr>
        </p:nvSpPr>
        <p:spPr>
          <a:xfrm>
            <a:off x="251520"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9.2.1 </a:t>
            </a:r>
            <a:r>
              <a:rPr lang="en-US" altLang="zh-CN" sz="2600" b="1" dirty="0" err="1" smtClean="0">
                <a:solidFill>
                  <a:srgbClr val="FF0000"/>
                </a:solidFill>
                <a:ea typeface="宋体" charset="-122"/>
              </a:rPr>
              <a:t>FileStream</a:t>
            </a:r>
            <a:r>
              <a:rPr lang="zh-CN" altLang="en-US" sz="2600" b="1" dirty="0" smtClean="0">
                <a:solidFill>
                  <a:srgbClr val="FF0000"/>
                </a:solidFill>
                <a:ea typeface="宋体" charset="-122"/>
              </a:rPr>
              <a:t>类</a:t>
            </a:r>
          </a:p>
        </p:txBody>
      </p:sp>
      <p:sp>
        <p:nvSpPr>
          <p:cNvPr id="2" name="TextBox 1"/>
          <p:cNvSpPr txBox="1"/>
          <p:nvPr/>
        </p:nvSpPr>
        <p:spPr>
          <a:xfrm>
            <a:off x="394767" y="1772816"/>
            <a:ext cx="5616624" cy="461665"/>
          </a:xfrm>
          <a:prstGeom prst="rect">
            <a:avLst/>
          </a:prstGeom>
          <a:noFill/>
        </p:spPr>
        <p:txBody>
          <a:bodyPr wrap="square" rtlCol="0">
            <a:spAutoFit/>
          </a:bodyPr>
          <a:lstStyle/>
          <a:p>
            <a:r>
              <a:rPr lang="en-US" altLang="zh-CN" sz="2400" dirty="0" smtClean="0">
                <a:latin typeface="+mn-lt"/>
              </a:rPr>
              <a:t>2.</a:t>
            </a:r>
            <a:r>
              <a:rPr lang="zh-CN" altLang="en-US" sz="2400" dirty="0" smtClean="0">
                <a:latin typeface="+mn-lt"/>
              </a:rPr>
              <a:t>文件位置</a:t>
            </a:r>
          </a:p>
        </p:txBody>
      </p:sp>
      <p:sp>
        <p:nvSpPr>
          <p:cNvPr id="4" name="TextBox 3"/>
          <p:cNvSpPr txBox="1"/>
          <p:nvPr/>
        </p:nvSpPr>
        <p:spPr>
          <a:xfrm>
            <a:off x="395536" y="2250832"/>
            <a:ext cx="8208912" cy="4154984"/>
          </a:xfrm>
          <a:prstGeom prst="rect">
            <a:avLst/>
          </a:prstGeom>
          <a:noFill/>
        </p:spPr>
        <p:txBody>
          <a:bodyPr wrap="square" rtlCol="0">
            <a:spAutoFit/>
          </a:bodyPr>
          <a:lstStyle/>
          <a:p>
            <a:pPr marL="0" indent="0">
              <a:spcAft>
                <a:spcPts val="600"/>
              </a:spcAft>
              <a:buClr>
                <a:srgbClr val="FFFFFF"/>
              </a:buClr>
              <a:buFont typeface="Wingdings 2" pitchFamily="18" charset="2"/>
              <a:buNone/>
            </a:pPr>
            <a:r>
              <a:rPr lang="zh-CN" altLang="zh-CN" sz="2000" dirty="0">
                <a:latin typeface="+mn-lt"/>
              </a:rPr>
              <a:t>大多数情况下，打开文件，文件指针指向文件的开始位置，但文件指针可以根据程序设计人员的要求进行修改。</a:t>
            </a:r>
          </a:p>
          <a:p>
            <a:pPr marL="0" indent="0">
              <a:buClr>
                <a:srgbClr val="FFFFFF"/>
              </a:buClr>
              <a:buFont typeface="Wingdings 2" pitchFamily="18" charset="2"/>
              <a:buNone/>
            </a:pPr>
            <a:r>
              <a:rPr lang="en-US" altLang="zh-CN" sz="2000" dirty="0">
                <a:latin typeface="+mn-lt"/>
              </a:rPr>
              <a:t>Seek()</a:t>
            </a:r>
            <a:r>
              <a:rPr lang="zh-CN" altLang="zh-CN" sz="2000" dirty="0">
                <a:latin typeface="+mn-lt"/>
              </a:rPr>
              <a:t>方法实现文件指针定位，使用形式如下：</a:t>
            </a:r>
          </a:p>
          <a:p>
            <a:pPr marL="0" indent="0">
              <a:buClr>
                <a:srgbClr val="FFFFFF"/>
              </a:buClr>
              <a:buFont typeface="Wingdings 2" pitchFamily="18" charset="2"/>
              <a:buNone/>
            </a:pPr>
            <a:r>
              <a:rPr lang="en-US" altLang="zh-CN" sz="2000" dirty="0" err="1" smtClean="0">
                <a:latin typeface="+mn-lt"/>
              </a:rPr>
              <a:t>filestream.Seek</a:t>
            </a:r>
            <a:r>
              <a:rPr lang="en-US" altLang="zh-CN" sz="2000" dirty="0" smtClean="0">
                <a:latin typeface="+mn-lt"/>
              </a:rPr>
              <a:t>(long </a:t>
            </a:r>
            <a:r>
              <a:rPr lang="en-US" altLang="zh-CN" sz="2000" dirty="0" err="1" smtClean="0">
                <a:latin typeface="+mn-lt"/>
              </a:rPr>
              <a:t>offset,SeekOrigin</a:t>
            </a:r>
            <a:r>
              <a:rPr lang="en-US" altLang="zh-CN" sz="2000" dirty="0" smtClean="0">
                <a:latin typeface="+mn-lt"/>
              </a:rPr>
              <a:t> origin)</a:t>
            </a:r>
            <a:endParaRPr lang="zh-CN" altLang="zh-CN" sz="2000" dirty="0">
              <a:latin typeface="+mn-lt"/>
            </a:endParaRPr>
          </a:p>
          <a:p>
            <a:pPr marL="0" indent="0">
              <a:buClr>
                <a:srgbClr val="FFFFFF"/>
              </a:buClr>
              <a:buFont typeface="Wingdings 2" pitchFamily="18" charset="2"/>
              <a:buNone/>
            </a:pPr>
            <a:r>
              <a:rPr lang="en-US" altLang="zh-CN" sz="2000" dirty="0" smtClean="0">
                <a:latin typeface="+mn-lt"/>
              </a:rPr>
              <a:t>offset</a:t>
            </a:r>
            <a:r>
              <a:rPr lang="zh-CN" altLang="zh-CN" sz="2000" dirty="0">
                <a:latin typeface="+mn-lt"/>
              </a:rPr>
              <a:t>：规定了文件指针的移动距离，是一个</a:t>
            </a:r>
            <a:r>
              <a:rPr lang="en-US" altLang="zh-CN" sz="2000" dirty="0">
                <a:latin typeface="+mn-lt"/>
              </a:rPr>
              <a:t>long</a:t>
            </a:r>
            <a:r>
              <a:rPr lang="zh-CN" altLang="zh-CN" sz="2000" dirty="0">
                <a:latin typeface="+mn-lt"/>
              </a:rPr>
              <a:t>型数据。</a:t>
            </a:r>
          </a:p>
          <a:p>
            <a:pPr marL="0" indent="0">
              <a:buClr>
                <a:srgbClr val="FFFFFF"/>
              </a:buClr>
              <a:buFont typeface="Wingdings 2" pitchFamily="18" charset="2"/>
              <a:buNone/>
            </a:pPr>
            <a:r>
              <a:rPr lang="en-US" altLang="zh-CN" sz="2000" dirty="0" smtClean="0">
                <a:latin typeface="+mn-lt"/>
              </a:rPr>
              <a:t>original</a:t>
            </a:r>
            <a:r>
              <a:rPr lang="zh-CN" altLang="zh-CN" sz="2000" dirty="0">
                <a:latin typeface="+mn-lt"/>
              </a:rPr>
              <a:t>：指明移动的起始位置，是一个枚举类型，包含</a:t>
            </a:r>
            <a:r>
              <a:rPr lang="en-US" altLang="zh-CN" sz="2000" dirty="0">
                <a:latin typeface="+mn-lt"/>
              </a:rPr>
              <a:t>3</a:t>
            </a:r>
            <a:r>
              <a:rPr lang="zh-CN" altLang="zh-CN" sz="2000" dirty="0">
                <a:latin typeface="+mn-lt"/>
              </a:rPr>
              <a:t>个枚举成员：</a:t>
            </a:r>
            <a:r>
              <a:rPr lang="en-US" altLang="zh-CN" sz="2000" dirty="0">
                <a:latin typeface="+mn-lt"/>
              </a:rPr>
              <a:t>Begin</a:t>
            </a:r>
            <a:r>
              <a:rPr lang="zh-CN" altLang="zh-CN" sz="2000" dirty="0">
                <a:latin typeface="+mn-lt"/>
              </a:rPr>
              <a:t>（文件开始）、</a:t>
            </a:r>
            <a:r>
              <a:rPr lang="en-US" altLang="zh-CN" sz="2000" dirty="0">
                <a:latin typeface="+mn-lt"/>
              </a:rPr>
              <a:t>Current</a:t>
            </a:r>
            <a:r>
              <a:rPr lang="zh-CN" altLang="zh-CN" sz="2000" dirty="0">
                <a:latin typeface="+mn-lt"/>
              </a:rPr>
              <a:t>（当前位置）、</a:t>
            </a:r>
            <a:r>
              <a:rPr lang="en-US" altLang="zh-CN" sz="2000" dirty="0">
                <a:latin typeface="+mn-lt"/>
              </a:rPr>
              <a:t>End</a:t>
            </a:r>
            <a:r>
              <a:rPr lang="zh-CN" altLang="zh-CN" sz="2000" dirty="0">
                <a:latin typeface="+mn-lt"/>
              </a:rPr>
              <a:t>（文件末尾）。</a:t>
            </a:r>
          </a:p>
          <a:p>
            <a:pPr marL="0" indent="0">
              <a:spcBef>
                <a:spcPts val="600"/>
              </a:spcBef>
              <a:buClr>
                <a:srgbClr val="FFFFFF"/>
              </a:buClr>
              <a:buFont typeface="Wingdings 2" pitchFamily="18" charset="2"/>
              <a:buNone/>
            </a:pPr>
            <a:r>
              <a:rPr lang="zh-CN" altLang="zh-CN" sz="2000" dirty="0">
                <a:latin typeface="+mn-lt"/>
              </a:rPr>
              <a:t>例如：</a:t>
            </a:r>
          </a:p>
          <a:p>
            <a:pPr marL="0" indent="0">
              <a:buClr>
                <a:srgbClr val="FFFFFF"/>
              </a:buClr>
              <a:buFont typeface="Wingdings 2" pitchFamily="18" charset="2"/>
              <a:buNone/>
            </a:pPr>
            <a:r>
              <a:rPr lang="en-US" altLang="zh-CN" dirty="0" err="1" smtClean="0">
                <a:solidFill>
                  <a:srgbClr val="FF00FF"/>
                </a:solidFill>
                <a:latin typeface="+mn-lt"/>
              </a:rPr>
              <a:t>FileStream</a:t>
            </a:r>
            <a:r>
              <a:rPr lang="en-US" altLang="zh-CN" dirty="0" smtClean="0">
                <a:solidFill>
                  <a:srgbClr val="FF00FF"/>
                </a:solidFill>
                <a:latin typeface="+mn-lt"/>
              </a:rPr>
              <a:t> </a:t>
            </a:r>
            <a:r>
              <a:rPr lang="en-US" altLang="zh-CN" dirty="0" err="1" smtClean="0">
                <a:solidFill>
                  <a:srgbClr val="FF00FF"/>
                </a:solidFill>
                <a:latin typeface="+mn-lt"/>
              </a:rPr>
              <a:t>fs</a:t>
            </a:r>
            <a:r>
              <a:rPr lang="en-US" altLang="zh-CN" dirty="0" smtClean="0">
                <a:solidFill>
                  <a:srgbClr val="FF00FF"/>
                </a:solidFill>
                <a:latin typeface="+mn-lt"/>
              </a:rPr>
              <a:t>=new </a:t>
            </a:r>
            <a:r>
              <a:rPr lang="en-US" altLang="zh-CN" dirty="0" err="1">
                <a:solidFill>
                  <a:srgbClr val="FF00FF"/>
                </a:solidFill>
                <a:latin typeface="+mn-lt"/>
              </a:rPr>
              <a:t>FileStream</a:t>
            </a:r>
            <a:r>
              <a:rPr lang="en-US" altLang="zh-CN" dirty="0">
                <a:solidFill>
                  <a:srgbClr val="FF00FF"/>
                </a:solidFill>
                <a:latin typeface="+mn-lt"/>
              </a:rPr>
              <a:t>("c:\\a.txt</a:t>
            </a:r>
            <a:r>
              <a:rPr lang="en-US" altLang="zh-CN" dirty="0" smtClean="0">
                <a:solidFill>
                  <a:srgbClr val="FF00FF"/>
                </a:solidFill>
                <a:latin typeface="+mn-lt"/>
              </a:rPr>
              <a:t>",</a:t>
            </a:r>
            <a:r>
              <a:rPr lang="en-US" altLang="zh-CN" dirty="0" err="1" smtClean="0">
                <a:solidFill>
                  <a:srgbClr val="FF00FF"/>
                </a:solidFill>
                <a:latin typeface="+mn-lt"/>
              </a:rPr>
              <a:t>FileMode.Open,FileAccess.Read</a:t>
            </a:r>
            <a:r>
              <a:rPr lang="en-US" altLang="zh-CN" dirty="0" smtClean="0">
                <a:solidFill>
                  <a:srgbClr val="FF00FF"/>
                </a:solidFill>
                <a:latin typeface="+mn-lt"/>
              </a:rPr>
              <a:t>);</a:t>
            </a:r>
            <a:endParaRPr lang="zh-CN" altLang="zh-CN" dirty="0">
              <a:solidFill>
                <a:srgbClr val="FF00FF"/>
              </a:solidFill>
              <a:latin typeface="+mn-lt"/>
            </a:endParaRPr>
          </a:p>
          <a:p>
            <a:pPr marL="0" indent="0">
              <a:buClr>
                <a:srgbClr val="FFFFFF"/>
              </a:buClr>
              <a:buFont typeface="Wingdings 2" pitchFamily="18" charset="2"/>
              <a:buNone/>
            </a:pPr>
            <a:r>
              <a:rPr lang="en-US" altLang="zh-CN" dirty="0" err="1">
                <a:solidFill>
                  <a:srgbClr val="FF00FF"/>
                </a:solidFill>
                <a:latin typeface="+mn-lt"/>
              </a:rPr>
              <a:t>fs.Seek</a:t>
            </a:r>
            <a:r>
              <a:rPr lang="en-US" altLang="zh-CN" dirty="0">
                <a:solidFill>
                  <a:srgbClr val="FF00FF"/>
                </a:solidFill>
                <a:latin typeface="+mn-lt"/>
              </a:rPr>
              <a:t>(8, </a:t>
            </a:r>
            <a:r>
              <a:rPr lang="en-US" altLang="zh-CN" dirty="0" err="1">
                <a:solidFill>
                  <a:srgbClr val="FF00FF"/>
                </a:solidFill>
                <a:latin typeface="+mn-lt"/>
              </a:rPr>
              <a:t>SeekOrigin.Current</a:t>
            </a:r>
            <a:r>
              <a:rPr lang="en-US" altLang="zh-CN" dirty="0">
                <a:solidFill>
                  <a:srgbClr val="FF00FF"/>
                </a:solidFill>
                <a:latin typeface="+mn-lt"/>
              </a:rPr>
              <a:t>);</a:t>
            </a:r>
            <a:endParaRPr lang="zh-CN" altLang="zh-CN" dirty="0">
              <a:solidFill>
                <a:srgbClr val="FF00FF"/>
              </a:solidFill>
              <a:latin typeface="+mn-lt"/>
            </a:endParaRPr>
          </a:p>
          <a:p>
            <a:pPr marL="0" indent="0">
              <a:buClr>
                <a:srgbClr val="FFFFFF"/>
              </a:buClr>
              <a:buFont typeface="Wingdings 2" pitchFamily="18" charset="2"/>
              <a:buNone/>
            </a:pPr>
            <a:r>
              <a:rPr lang="zh-CN" altLang="zh-CN" sz="2000" dirty="0" smtClean="0">
                <a:latin typeface="+mn-lt"/>
              </a:rPr>
              <a:t>将</a:t>
            </a:r>
            <a:r>
              <a:rPr lang="zh-CN" altLang="zh-CN" sz="2000" dirty="0">
                <a:latin typeface="+mn-lt"/>
              </a:rPr>
              <a:t>文件指针从文件开始处向后移动</a:t>
            </a:r>
            <a:r>
              <a:rPr lang="en-US" altLang="zh-CN" sz="2000" dirty="0">
                <a:latin typeface="+mn-lt"/>
              </a:rPr>
              <a:t>8</a:t>
            </a:r>
            <a:r>
              <a:rPr lang="zh-CN" altLang="zh-CN" sz="2000" dirty="0">
                <a:latin typeface="+mn-lt"/>
              </a:rPr>
              <a:t>个字节。</a:t>
            </a:r>
          </a:p>
          <a:p>
            <a:pPr marL="0" indent="0">
              <a:buClr>
                <a:srgbClr val="FFFFFF"/>
              </a:buClr>
              <a:buFont typeface="Wingdings 2" pitchFamily="18" charset="2"/>
              <a:buNone/>
            </a:pPr>
            <a:r>
              <a:rPr lang="en-US" altLang="zh-CN" dirty="0" err="1" smtClean="0">
                <a:solidFill>
                  <a:srgbClr val="FF00FF"/>
                </a:solidFill>
                <a:latin typeface="+mn-lt"/>
              </a:rPr>
              <a:t>fs.Seek</a:t>
            </a:r>
            <a:r>
              <a:rPr lang="en-US" altLang="zh-CN" dirty="0" smtClean="0">
                <a:solidFill>
                  <a:srgbClr val="FF00FF"/>
                </a:solidFill>
                <a:latin typeface="+mn-lt"/>
              </a:rPr>
              <a:t> </a:t>
            </a:r>
            <a:r>
              <a:rPr lang="en-US" altLang="zh-CN" dirty="0">
                <a:solidFill>
                  <a:srgbClr val="FF00FF"/>
                </a:solidFill>
                <a:latin typeface="+mn-lt"/>
              </a:rPr>
              <a:t>(-</a:t>
            </a:r>
            <a:r>
              <a:rPr lang="en-US" altLang="zh-CN" dirty="0" smtClean="0">
                <a:solidFill>
                  <a:srgbClr val="FF00FF"/>
                </a:solidFill>
                <a:latin typeface="+mn-lt"/>
              </a:rPr>
              <a:t>10,SeekOrigin.End </a:t>
            </a:r>
            <a:r>
              <a:rPr lang="en-US" altLang="zh-CN" dirty="0">
                <a:solidFill>
                  <a:srgbClr val="FF00FF"/>
                </a:solidFill>
                <a:latin typeface="+mn-lt"/>
              </a:rPr>
              <a:t>);</a:t>
            </a:r>
            <a:endParaRPr lang="zh-CN" altLang="zh-CN" dirty="0">
              <a:solidFill>
                <a:srgbClr val="FF00FF"/>
              </a:solidFill>
              <a:latin typeface="+mn-lt"/>
            </a:endParaRPr>
          </a:p>
          <a:p>
            <a:pPr marL="0" indent="0">
              <a:buClr>
                <a:srgbClr val="FFFFFF"/>
              </a:buClr>
              <a:buFont typeface="Wingdings 2" pitchFamily="18" charset="2"/>
              <a:buNone/>
            </a:pPr>
            <a:r>
              <a:rPr lang="zh-CN" altLang="zh-CN" sz="2000" dirty="0" smtClean="0">
                <a:latin typeface="+mn-lt"/>
              </a:rPr>
              <a:t>将</a:t>
            </a:r>
            <a:r>
              <a:rPr lang="zh-CN" altLang="zh-CN" sz="2000" dirty="0">
                <a:latin typeface="+mn-lt"/>
              </a:rPr>
              <a:t>文件指针从文件末尾向前移动</a:t>
            </a:r>
            <a:r>
              <a:rPr lang="en-US" altLang="zh-CN" sz="2000" dirty="0">
                <a:latin typeface="+mn-lt"/>
              </a:rPr>
              <a:t>10</a:t>
            </a:r>
            <a:r>
              <a:rPr lang="zh-CN" altLang="zh-CN" sz="2000" dirty="0">
                <a:latin typeface="+mn-lt"/>
              </a:rPr>
              <a:t>个字节</a:t>
            </a:r>
            <a:endParaRPr lang="zh-CN" altLang="en-US" sz="2000" dirty="0">
              <a:latin typeface="+mn-lt"/>
            </a:endParaRPr>
          </a:p>
        </p:txBody>
      </p:sp>
    </p:spTree>
    <p:extLst>
      <p:ext uri="{BB962C8B-B14F-4D97-AF65-F5344CB8AC3E}">
        <p14:creationId xmlns:p14="http://schemas.microsoft.com/office/powerpoint/2010/main" val="3450639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9.2 </a:t>
            </a:r>
            <a:r>
              <a:rPr lang="zh-CN" altLang="zh-CN" dirty="0" smtClean="0"/>
              <a:t>文件</a:t>
            </a:r>
            <a:r>
              <a:rPr lang="zh-CN" altLang="en-US" dirty="0" smtClean="0"/>
              <a:t>读写操作</a:t>
            </a:r>
            <a:endParaRPr lang="zh-CN" altLang="en-US" dirty="0" smtClean="0"/>
          </a:p>
        </p:txBody>
      </p:sp>
      <p:sp>
        <p:nvSpPr>
          <p:cNvPr id="3" name="内容占位符 2"/>
          <p:cNvSpPr>
            <a:spLocks noGrp="1"/>
          </p:cNvSpPr>
          <p:nvPr>
            <p:ph idx="1"/>
          </p:nvPr>
        </p:nvSpPr>
        <p:spPr>
          <a:xfrm>
            <a:off x="251520"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9.2.2 </a:t>
            </a:r>
            <a:r>
              <a:rPr lang="zh-CN" altLang="en-US" sz="2600" b="1" dirty="0" smtClean="0">
                <a:solidFill>
                  <a:srgbClr val="FF0000"/>
                </a:solidFill>
                <a:ea typeface="宋体" charset="-122"/>
              </a:rPr>
              <a:t>文本文件的读写</a:t>
            </a:r>
          </a:p>
        </p:txBody>
      </p:sp>
      <p:sp>
        <p:nvSpPr>
          <p:cNvPr id="2" name="TextBox 1"/>
          <p:cNvSpPr txBox="1"/>
          <p:nvPr/>
        </p:nvSpPr>
        <p:spPr>
          <a:xfrm>
            <a:off x="394767" y="1700808"/>
            <a:ext cx="5616624" cy="461665"/>
          </a:xfrm>
          <a:prstGeom prst="rect">
            <a:avLst/>
          </a:prstGeom>
          <a:noFill/>
        </p:spPr>
        <p:txBody>
          <a:bodyPr wrap="square" rtlCol="0">
            <a:spAutoFit/>
          </a:bodyPr>
          <a:lstStyle/>
          <a:p>
            <a:r>
              <a:rPr lang="en-US" altLang="zh-CN" sz="2400" dirty="0" smtClean="0">
                <a:latin typeface="+mn-lt"/>
              </a:rPr>
              <a:t>1.StreamReader</a:t>
            </a:r>
            <a:r>
              <a:rPr lang="zh-CN" altLang="en-US" sz="2400" dirty="0" smtClean="0">
                <a:latin typeface="+mn-lt"/>
              </a:rPr>
              <a:t>类</a:t>
            </a:r>
          </a:p>
        </p:txBody>
      </p:sp>
      <p:sp>
        <p:nvSpPr>
          <p:cNvPr id="4" name="TextBox 3"/>
          <p:cNvSpPr txBox="1"/>
          <p:nvPr/>
        </p:nvSpPr>
        <p:spPr>
          <a:xfrm>
            <a:off x="395536" y="2204864"/>
            <a:ext cx="8568952" cy="2739211"/>
          </a:xfrm>
          <a:prstGeom prst="rect">
            <a:avLst/>
          </a:prstGeom>
          <a:noFill/>
        </p:spPr>
        <p:txBody>
          <a:bodyPr wrap="square" rtlCol="0">
            <a:spAutoFit/>
          </a:bodyPr>
          <a:lstStyle/>
          <a:p>
            <a:pPr marL="0" indent="0">
              <a:buClr>
                <a:srgbClr val="FFFFFF"/>
              </a:buClr>
              <a:buFont typeface="Wingdings 2" pitchFamily="18" charset="2"/>
              <a:buNone/>
            </a:pPr>
            <a:r>
              <a:rPr lang="zh-CN" altLang="en-US" dirty="0" smtClean="0">
                <a:latin typeface="+mn-lt"/>
              </a:rPr>
              <a:t>功能：定义一个文本读取流，使以一种特定的编码从字节流中读取字符。</a:t>
            </a:r>
          </a:p>
          <a:p>
            <a:pPr marL="0" indent="0">
              <a:spcBef>
                <a:spcPts val="600"/>
              </a:spcBef>
              <a:spcAft>
                <a:spcPts val="600"/>
              </a:spcAft>
              <a:buClr>
                <a:srgbClr val="FFFFFF"/>
              </a:buClr>
              <a:buFont typeface="Wingdings 2" pitchFamily="18" charset="2"/>
              <a:buNone/>
            </a:pPr>
            <a:r>
              <a:rPr lang="en-US" altLang="zh-CN" dirty="0" smtClean="0">
                <a:latin typeface="+mn-lt"/>
              </a:rPr>
              <a:t>(1) </a:t>
            </a:r>
            <a:r>
              <a:rPr lang="en-US" altLang="zh-CN" dirty="0" err="1" smtClean="0">
                <a:latin typeface="+mn-lt"/>
              </a:rPr>
              <a:t>StreamReader</a:t>
            </a:r>
            <a:r>
              <a:rPr lang="zh-CN" altLang="en-US" dirty="0" smtClean="0">
                <a:latin typeface="+mn-lt"/>
              </a:rPr>
              <a:t>类的构造函数</a:t>
            </a:r>
          </a:p>
          <a:p>
            <a:pPr marL="0" indent="0">
              <a:buClr>
                <a:srgbClr val="FFFFFF"/>
              </a:buClr>
              <a:buFont typeface="Wingdings 2" pitchFamily="18" charset="2"/>
              <a:buNone/>
            </a:pPr>
            <a:r>
              <a:rPr lang="zh-CN" altLang="en-US" dirty="0" smtClean="0">
                <a:latin typeface="+mn-lt"/>
              </a:rPr>
              <a:t>     ① 只带一个文件名的构造函数：</a:t>
            </a:r>
          </a:p>
          <a:p>
            <a:pPr marL="0" indent="0">
              <a:buClr>
                <a:srgbClr val="FFFFFF"/>
              </a:buClr>
              <a:buFont typeface="Wingdings 2" pitchFamily="18" charset="2"/>
              <a:buNone/>
            </a:pPr>
            <a:r>
              <a:rPr lang="zh-CN" altLang="en-US" dirty="0" smtClean="0">
                <a:latin typeface="+mn-lt"/>
              </a:rPr>
              <a:t>          </a:t>
            </a:r>
            <a:r>
              <a:rPr lang="en-US" altLang="zh-CN" dirty="0" smtClean="0">
                <a:latin typeface="+mn-lt"/>
              </a:rPr>
              <a:t>public </a:t>
            </a:r>
            <a:r>
              <a:rPr lang="en-US" altLang="zh-CN" dirty="0" err="1" smtClean="0">
                <a:latin typeface="+mn-lt"/>
              </a:rPr>
              <a:t>StreaReader</a:t>
            </a:r>
            <a:r>
              <a:rPr lang="zh-CN" altLang="en-US" dirty="0" smtClean="0">
                <a:latin typeface="+mn-lt"/>
              </a:rPr>
              <a:t>（</a:t>
            </a:r>
            <a:r>
              <a:rPr lang="en-US" altLang="zh-CN" dirty="0" smtClean="0">
                <a:latin typeface="+mn-lt"/>
              </a:rPr>
              <a:t>string path</a:t>
            </a:r>
            <a:r>
              <a:rPr lang="zh-CN" altLang="en-US" dirty="0" smtClean="0">
                <a:latin typeface="+mn-lt"/>
              </a:rPr>
              <a:t>）</a:t>
            </a:r>
          </a:p>
          <a:p>
            <a:pPr marL="0" indent="0">
              <a:buClr>
                <a:srgbClr val="FFFFFF"/>
              </a:buClr>
              <a:buFont typeface="Wingdings 2" pitchFamily="18" charset="2"/>
              <a:buNone/>
            </a:pPr>
            <a:r>
              <a:rPr lang="zh-CN" altLang="en-US" dirty="0" smtClean="0">
                <a:latin typeface="+mn-lt"/>
              </a:rPr>
              <a:t>     ② 指定编码方式的构造函数：</a:t>
            </a:r>
          </a:p>
          <a:p>
            <a:pPr marL="0" indent="0">
              <a:buClr>
                <a:srgbClr val="FFFFFF"/>
              </a:buClr>
              <a:buFont typeface="Wingdings 2" pitchFamily="18" charset="2"/>
              <a:buNone/>
            </a:pPr>
            <a:r>
              <a:rPr lang="zh-CN" altLang="en-US" dirty="0" smtClean="0">
                <a:latin typeface="+mn-lt"/>
              </a:rPr>
              <a:t>          </a:t>
            </a:r>
            <a:r>
              <a:rPr lang="en-US" altLang="zh-CN" dirty="0" smtClean="0">
                <a:latin typeface="+mn-lt"/>
              </a:rPr>
              <a:t>public </a:t>
            </a:r>
            <a:r>
              <a:rPr lang="en-US" altLang="zh-CN" dirty="0" err="1" smtClean="0">
                <a:latin typeface="+mn-lt"/>
              </a:rPr>
              <a:t>StreaReader</a:t>
            </a:r>
            <a:r>
              <a:rPr lang="zh-CN" altLang="en-US" dirty="0" smtClean="0">
                <a:latin typeface="+mn-lt"/>
              </a:rPr>
              <a:t>（</a:t>
            </a:r>
            <a:r>
              <a:rPr lang="en-US" altLang="zh-CN" dirty="0" smtClean="0">
                <a:latin typeface="+mn-lt"/>
              </a:rPr>
              <a:t>string </a:t>
            </a:r>
            <a:r>
              <a:rPr lang="en-US" altLang="zh-CN" dirty="0" err="1" smtClean="0">
                <a:latin typeface="+mn-lt"/>
              </a:rPr>
              <a:t>path,Encoding</a:t>
            </a:r>
            <a:r>
              <a:rPr lang="en-US" altLang="zh-CN" dirty="0" smtClean="0">
                <a:latin typeface="+mn-lt"/>
              </a:rPr>
              <a:t> encoding</a:t>
            </a:r>
            <a:r>
              <a:rPr lang="zh-CN" altLang="en-US" dirty="0" smtClean="0">
                <a:latin typeface="+mn-lt"/>
              </a:rPr>
              <a:t>）</a:t>
            </a:r>
          </a:p>
          <a:p>
            <a:pPr marL="0" indent="0">
              <a:buClr>
                <a:srgbClr val="FFFFFF"/>
              </a:buClr>
              <a:buFont typeface="Wingdings 2" pitchFamily="18" charset="2"/>
              <a:buNone/>
            </a:pPr>
            <a:r>
              <a:rPr lang="zh-CN" altLang="en-US" dirty="0" smtClean="0">
                <a:latin typeface="+mn-lt"/>
              </a:rPr>
              <a:t>          </a:t>
            </a:r>
            <a:r>
              <a:rPr lang="en-US" altLang="zh-CN" dirty="0" smtClean="0">
                <a:latin typeface="+mn-lt"/>
              </a:rPr>
              <a:t>path</a:t>
            </a:r>
            <a:r>
              <a:rPr lang="zh-CN" altLang="en-US" dirty="0" smtClean="0">
                <a:latin typeface="+mn-lt"/>
              </a:rPr>
              <a:t>：要读取的文件的路径。</a:t>
            </a:r>
          </a:p>
          <a:p>
            <a:pPr marL="0" indent="0">
              <a:buClr>
                <a:srgbClr val="FFFFFF"/>
              </a:buClr>
              <a:buFont typeface="Wingdings 2" pitchFamily="18" charset="2"/>
              <a:buNone/>
            </a:pPr>
            <a:r>
              <a:rPr lang="en-US" altLang="zh-CN" dirty="0" smtClean="0">
                <a:latin typeface="+mn-lt"/>
              </a:rPr>
              <a:t>          Encoding</a:t>
            </a:r>
            <a:r>
              <a:rPr lang="zh-CN" altLang="en-US" dirty="0" smtClean="0">
                <a:latin typeface="+mn-lt"/>
              </a:rPr>
              <a:t>：读取文件的编码方式，可使用</a:t>
            </a:r>
            <a:r>
              <a:rPr lang="en-US" altLang="zh-CN" dirty="0" smtClean="0">
                <a:latin typeface="+mn-lt"/>
              </a:rPr>
              <a:t>Default</a:t>
            </a:r>
            <a:r>
              <a:rPr lang="zh-CN" altLang="en-US" dirty="0" smtClean="0">
                <a:latin typeface="+mn-lt"/>
              </a:rPr>
              <a:t>选项。</a:t>
            </a:r>
          </a:p>
          <a:p>
            <a:pPr marL="0" indent="0">
              <a:buClr>
                <a:srgbClr val="FFFFFF"/>
              </a:buClr>
              <a:buFont typeface="Wingdings 2" pitchFamily="18" charset="2"/>
              <a:buNone/>
            </a:pPr>
            <a:r>
              <a:rPr lang="zh-CN" altLang="en-US" dirty="0" smtClean="0">
                <a:latin typeface="+mn-lt"/>
              </a:rPr>
              <a:t> 例如： </a:t>
            </a:r>
            <a:r>
              <a:rPr lang="en-US" altLang="zh-CN" dirty="0" err="1" smtClean="0">
                <a:latin typeface="+mn-lt"/>
              </a:rPr>
              <a:t>StreamReader</a:t>
            </a:r>
            <a:r>
              <a:rPr lang="en-US" altLang="zh-CN" dirty="0" smtClean="0">
                <a:latin typeface="+mn-lt"/>
              </a:rPr>
              <a:t> </a:t>
            </a:r>
            <a:r>
              <a:rPr lang="en-US" altLang="zh-CN" dirty="0" err="1" smtClean="0">
                <a:latin typeface="+mn-lt"/>
              </a:rPr>
              <a:t>sr</a:t>
            </a:r>
            <a:r>
              <a:rPr lang="en-US" altLang="zh-CN" dirty="0" smtClean="0">
                <a:latin typeface="+mn-lt"/>
              </a:rPr>
              <a:t>(“c:\\a.txt”,</a:t>
            </a:r>
            <a:r>
              <a:rPr lang="en-US" altLang="zh-CN" dirty="0" err="1" smtClean="0">
                <a:latin typeface="+mn-lt"/>
              </a:rPr>
              <a:t>Encoding.ASCII</a:t>
            </a:r>
            <a:r>
              <a:rPr lang="en-US" altLang="zh-CN" dirty="0" smtClean="0">
                <a:latin typeface="+mn-lt"/>
              </a:rPr>
              <a:t>)</a:t>
            </a:r>
          </a:p>
        </p:txBody>
      </p:sp>
      <p:sp>
        <p:nvSpPr>
          <p:cNvPr id="6" name="TextBox 5"/>
          <p:cNvSpPr txBox="1"/>
          <p:nvPr/>
        </p:nvSpPr>
        <p:spPr>
          <a:xfrm>
            <a:off x="395536" y="4941168"/>
            <a:ext cx="6120680" cy="646331"/>
          </a:xfrm>
          <a:prstGeom prst="rect">
            <a:avLst/>
          </a:prstGeom>
          <a:noFill/>
        </p:spPr>
        <p:txBody>
          <a:bodyPr wrap="square" rtlCol="0">
            <a:spAutoFit/>
          </a:bodyPr>
          <a:lstStyle/>
          <a:p>
            <a:r>
              <a:rPr lang="en-US" altLang="zh-CN" dirty="0" smtClean="0">
                <a:latin typeface="+mn-lt"/>
              </a:rPr>
              <a:t>(2) </a:t>
            </a:r>
            <a:r>
              <a:rPr lang="en-US" altLang="zh-CN" dirty="0" err="1" smtClean="0">
                <a:latin typeface="+mn-lt"/>
              </a:rPr>
              <a:t>StreamReader</a:t>
            </a:r>
            <a:r>
              <a:rPr lang="zh-CN" altLang="en-US" dirty="0" smtClean="0">
                <a:latin typeface="+mn-lt"/>
              </a:rPr>
              <a:t>类的方法</a:t>
            </a:r>
            <a:endParaRPr lang="zh-CN" altLang="en-US" dirty="0">
              <a:latin typeface="+mn-lt"/>
            </a:endParaRPr>
          </a:p>
          <a:p>
            <a:endParaRPr lang="zh-CN" altLang="en-US" dirty="0">
              <a:latin typeface="+mn-lt"/>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 y="5343525"/>
            <a:ext cx="55340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417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9.2 </a:t>
            </a:r>
            <a:r>
              <a:rPr lang="zh-CN" altLang="zh-CN" dirty="0" smtClean="0"/>
              <a:t>文件</a:t>
            </a:r>
            <a:r>
              <a:rPr lang="zh-CN" altLang="en-US" dirty="0" smtClean="0"/>
              <a:t>读写操作</a:t>
            </a:r>
            <a:endParaRPr lang="zh-CN" altLang="en-US" dirty="0" smtClean="0"/>
          </a:p>
        </p:txBody>
      </p:sp>
      <p:sp>
        <p:nvSpPr>
          <p:cNvPr id="3" name="内容占位符 2"/>
          <p:cNvSpPr>
            <a:spLocks noGrp="1"/>
          </p:cNvSpPr>
          <p:nvPr>
            <p:ph idx="1"/>
          </p:nvPr>
        </p:nvSpPr>
        <p:spPr>
          <a:xfrm>
            <a:off x="251520"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9.2.2 </a:t>
            </a:r>
            <a:r>
              <a:rPr lang="zh-CN" altLang="en-US" sz="2600" b="1" dirty="0" smtClean="0">
                <a:solidFill>
                  <a:srgbClr val="FF0000"/>
                </a:solidFill>
                <a:ea typeface="宋体" charset="-122"/>
              </a:rPr>
              <a:t>文本文件的读写</a:t>
            </a:r>
          </a:p>
        </p:txBody>
      </p:sp>
      <p:sp>
        <p:nvSpPr>
          <p:cNvPr id="2" name="TextBox 1"/>
          <p:cNvSpPr txBox="1"/>
          <p:nvPr/>
        </p:nvSpPr>
        <p:spPr>
          <a:xfrm>
            <a:off x="394767" y="1700808"/>
            <a:ext cx="5616624" cy="461665"/>
          </a:xfrm>
          <a:prstGeom prst="rect">
            <a:avLst/>
          </a:prstGeom>
          <a:noFill/>
        </p:spPr>
        <p:txBody>
          <a:bodyPr wrap="square" rtlCol="0">
            <a:spAutoFit/>
          </a:bodyPr>
          <a:lstStyle/>
          <a:p>
            <a:r>
              <a:rPr lang="en-US" altLang="zh-CN" sz="2400" dirty="0" smtClean="0">
                <a:latin typeface="+mn-lt"/>
              </a:rPr>
              <a:t>1. </a:t>
            </a:r>
            <a:r>
              <a:rPr lang="en-US" altLang="zh-CN" sz="2400" dirty="0" err="1" smtClean="0">
                <a:latin typeface="+mn-lt"/>
              </a:rPr>
              <a:t>StreamWriter</a:t>
            </a:r>
            <a:r>
              <a:rPr lang="zh-CN" altLang="en-US" sz="2400" dirty="0" smtClean="0">
                <a:latin typeface="+mn-lt"/>
              </a:rPr>
              <a:t>类</a:t>
            </a:r>
          </a:p>
        </p:txBody>
      </p:sp>
      <p:sp>
        <p:nvSpPr>
          <p:cNvPr id="4" name="TextBox 3"/>
          <p:cNvSpPr txBox="1"/>
          <p:nvPr/>
        </p:nvSpPr>
        <p:spPr>
          <a:xfrm>
            <a:off x="395536" y="2204864"/>
            <a:ext cx="8748464" cy="2739211"/>
          </a:xfrm>
          <a:prstGeom prst="rect">
            <a:avLst/>
          </a:prstGeom>
          <a:noFill/>
        </p:spPr>
        <p:txBody>
          <a:bodyPr wrap="square" rtlCol="0">
            <a:spAutoFit/>
          </a:bodyPr>
          <a:lstStyle/>
          <a:p>
            <a:pPr marL="0" indent="0">
              <a:buClr>
                <a:srgbClr val="FFFFFF"/>
              </a:buClr>
              <a:buFont typeface="Wingdings 2" pitchFamily="18" charset="2"/>
              <a:buNone/>
            </a:pPr>
            <a:r>
              <a:rPr lang="en-US" altLang="zh-CN" dirty="0" err="1" smtClean="0">
                <a:latin typeface="+mn-lt"/>
              </a:rPr>
              <a:t>StreamWriter</a:t>
            </a:r>
            <a:r>
              <a:rPr lang="zh-CN" altLang="en-US" dirty="0" smtClean="0">
                <a:latin typeface="+mn-lt"/>
              </a:rPr>
              <a:t>类用于向文件中写入文本。</a:t>
            </a:r>
          </a:p>
          <a:p>
            <a:pPr marL="0" indent="0">
              <a:spcBef>
                <a:spcPts val="600"/>
              </a:spcBef>
              <a:spcAft>
                <a:spcPts val="600"/>
              </a:spcAft>
              <a:buClr>
                <a:srgbClr val="FFFFFF"/>
              </a:buClr>
              <a:buFont typeface="Wingdings 2" pitchFamily="18" charset="2"/>
              <a:buNone/>
            </a:pPr>
            <a:r>
              <a:rPr lang="en-US" altLang="zh-CN" dirty="0" smtClean="0">
                <a:latin typeface="+mn-lt"/>
              </a:rPr>
              <a:t>(1) </a:t>
            </a:r>
            <a:r>
              <a:rPr lang="en-US" altLang="zh-CN" dirty="0" err="1" smtClean="0">
                <a:latin typeface="+mn-lt"/>
              </a:rPr>
              <a:t>StreamWriterer</a:t>
            </a:r>
            <a:r>
              <a:rPr lang="zh-CN" altLang="en-US" dirty="0" smtClean="0">
                <a:latin typeface="+mn-lt"/>
              </a:rPr>
              <a:t>类的构造函数</a:t>
            </a:r>
          </a:p>
          <a:p>
            <a:pPr marL="0" indent="0">
              <a:buClr>
                <a:srgbClr val="FFFFFF"/>
              </a:buClr>
              <a:buFont typeface="Wingdings 2" pitchFamily="18" charset="2"/>
              <a:buNone/>
            </a:pPr>
            <a:r>
              <a:rPr lang="zh-CN" altLang="en-US" dirty="0" smtClean="0">
                <a:latin typeface="+mn-lt"/>
              </a:rPr>
              <a:t>     ① 只带文件名的构造函数：</a:t>
            </a:r>
          </a:p>
          <a:p>
            <a:pPr marL="0" indent="0">
              <a:buClr>
                <a:srgbClr val="FFFFFF"/>
              </a:buClr>
              <a:buFont typeface="Wingdings 2" pitchFamily="18" charset="2"/>
              <a:buNone/>
            </a:pPr>
            <a:r>
              <a:rPr lang="en-US" altLang="zh-CN" dirty="0" smtClean="0">
                <a:latin typeface="+mn-lt"/>
              </a:rPr>
              <a:t>          public </a:t>
            </a:r>
            <a:r>
              <a:rPr lang="en-US" altLang="zh-CN" dirty="0" err="1" smtClean="0">
                <a:latin typeface="+mn-lt"/>
              </a:rPr>
              <a:t>StreamWriter</a:t>
            </a:r>
            <a:r>
              <a:rPr lang="en-US" altLang="zh-CN" dirty="0" smtClean="0">
                <a:latin typeface="+mn-lt"/>
              </a:rPr>
              <a:t>(string path) </a:t>
            </a:r>
          </a:p>
          <a:p>
            <a:pPr marL="0" indent="0">
              <a:buClr>
                <a:srgbClr val="FFFFFF"/>
              </a:buClr>
              <a:buFont typeface="Wingdings 2" pitchFamily="18" charset="2"/>
              <a:buNone/>
            </a:pPr>
            <a:r>
              <a:rPr lang="en-US" altLang="zh-CN" dirty="0" smtClean="0">
                <a:latin typeface="+mn-lt"/>
              </a:rPr>
              <a:t>         </a:t>
            </a:r>
            <a:r>
              <a:rPr lang="zh-CN" altLang="en-US" dirty="0" smtClean="0">
                <a:latin typeface="+mn-lt"/>
              </a:rPr>
              <a:t>例如：</a:t>
            </a:r>
            <a:r>
              <a:rPr lang="en-US" altLang="zh-CN" dirty="0" err="1" smtClean="0">
                <a:latin typeface="+mn-lt"/>
              </a:rPr>
              <a:t>StreamWriter</a:t>
            </a:r>
            <a:r>
              <a:rPr lang="en-US" altLang="zh-CN" dirty="0" smtClean="0">
                <a:latin typeface="+mn-lt"/>
              </a:rPr>
              <a:t> </a:t>
            </a:r>
            <a:r>
              <a:rPr lang="en-US" altLang="zh-CN" dirty="0" err="1" smtClean="0">
                <a:latin typeface="+mn-lt"/>
              </a:rPr>
              <a:t>sw</a:t>
            </a:r>
            <a:r>
              <a:rPr lang="en-US" altLang="zh-CN" dirty="0" smtClean="0">
                <a:latin typeface="+mn-lt"/>
              </a:rPr>
              <a:t>=new </a:t>
            </a:r>
            <a:r>
              <a:rPr lang="en-US" altLang="zh-CN" dirty="0" err="1" smtClean="0">
                <a:latin typeface="+mn-lt"/>
              </a:rPr>
              <a:t>StreamWriter</a:t>
            </a:r>
            <a:r>
              <a:rPr lang="en-US" altLang="zh-CN" dirty="0" smtClean="0">
                <a:latin typeface="+mn-lt"/>
              </a:rPr>
              <a:t>(“c:\\b.txt”);</a:t>
            </a:r>
          </a:p>
          <a:p>
            <a:pPr marL="0" indent="0">
              <a:buClr>
                <a:srgbClr val="FFFFFF"/>
              </a:buClr>
              <a:buFont typeface="Wingdings 2" pitchFamily="18" charset="2"/>
              <a:buNone/>
            </a:pPr>
            <a:r>
              <a:rPr lang="en-US" altLang="zh-CN" dirty="0" smtClean="0">
                <a:latin typeface="+mn-lt"/>
              </a:rPr>
              <a:t>     ② </a:t>
            </a:r>
            <a:r>
              <a:rPr lang="zh-CN" altLang="en-US" dirty="0" smtClean="0">
                <a:latin typeface="+mn-lt"/>
              </a:rPr>
              <a:t>指明编码方式并可以追加的构造函数</a:t>
            </a:r>
          </a:p>
          <a:p>
            <a:pPr marL="0" indent="0">
              <a:buClr>
                <a:srgbClr val="FFFFFF"/>
              </a:buClr>
              <a:buFont typeface="Wingdings 2" pitchFamily="18" charset="2"/>
              <a:buNone/>
            </a:pPr>
            <a:r>
              <a:rPr lang="zh-CN" altLang="en-US" dirty="0" smtClean="0">
                <a:latin typeface="+mn-lt"/>
              </a:rPr>
              <a:t>          </a:t>
            </a:r>
            <a:r>
              <a:rPr lang="en-US" altLang="zh-CN" dirty="0" smtClean="0">
                <a:latin typeface="+mn-lt"/>
              </a:rPr>
              <a:t>public </a:t>
            </a:r>
            <a:r>
              <a:rPr lang="en-US" altLang="zh-CN" dirty="0" err="1" smtClean="0">
                <a:latin typeface="+mn-lt"/>
              </a:rPr>
              <a:t>StreamWriter</a:t>
            </a:r>
            <a:r>
              <a:rPr lang="en-US" altLang="zh-CN" dirty="0" smtClean="0">
                <a:latin typeface="+mn-lt"/>
              </a:rPr>
              <a:t>(string path, </a:t>
            </a:r>
            <a:r>
              <a:rPr lang="en-US" altLang="zh-CN" dirty="0" err="1" smtClean="0">
                <a:latin typeface="+mn-lt"/>
              </a:rPr>
              <a:t>bool</a:t>
            </a:r>
            <a:r>
              <a:rPr lang="en-US" altLang="zh-CN" dirty="0" smtClean="0">
                <a:latin typeface="+mn-lt"/>
              </a:rPr>
              <a:t> append, Encoding encoding)</a:t>
            </a:r>
          </a:p>
          <a:p>
            <a:pPr marL="0" indent="0">
              <a:buClr>
                <a:srgbClr val="FFFFFF"/>
              </a:buClr>
              <a:buFont typeface="Wingdings 2" pitchFamily="18" charset="2"/>
              <a:buNone/>
            </a:pPr>
            <a:r>
              <a:rPr lang="en-US" altLang="zh-CN" dirty="0" smtClean="0">
                <a:latin typeface="+mn-lt"/>
              </a:rPr>
              <a:t>         </a:t>
            </a:r>
            <a:r>
              <a:rPr lang="zh-CN" altLang="en-US" dirty="0" smtClean="0">
                <a:latin typeface="+mn-lt"/>
              </a:rPr>
              <a:t>例如： </a:t>
            </a:r>
            <a:r>
              <a:rPr lang="en-US" altLang="zh-CN" dirty="0" err="1" smtClean="0">
                <a:latin typeface="+mn-lt"/>
              </a:rPr>
              <a:t>StreamWriter</a:t>
            </a:r>
            <a:r>
              <a:rPr lang="en-US" altLang="zh-CN" dirty="0" smtClean="0">
                <a:latin typeface="+mn-lt"/>
              </a:rPr>
              <a:t> </a:t>
            </a:r>
            <a:r>
              <a:rPr lang="en-US" altLang="zh-CN" dirty="0" err="1" smtClean="0">
                <a:latin typeface="+mn-lt"/>
              </a:rPr>
              <a:t>sw</a:t>
            </a:r>
            <a:r>
              <a:rPr lang="en-US" altLang="zh-CN" dirty="0" smtClean="0">
                <a:latin typeface="+mn-lt"/>
              </a:rPr>
              <a:t>=new </a:t>
            </a:r>
            <a:r>
              <a:rPr lang="en-US" altLang="zh-CN" dirty="0" err="1" smtClean="0">
                <a:latin typeface="+mn-lt"/>
              </a:rPr>
              <a:t>StreamWriter</a:t>
            </a:r>
            <a:r>
              <a:rPr lang="en-US" altLang="zh-CN" dirty="0" smtClean="0">
                <a:latin typeface="+mn-lt"/>
              </a:rPr>
              <a:t>(“c:\\b.txt”,</a:t>
            </a:r>
            <a:r>
              <a:rPr lang="en-US" altLang="zh-CN" dirty="0" err="1" smtClean="0">
                <a:latin typeface="+mn-lt"/>
              </a:rPr>
              <a:t>true,Encodeing.Default</a:t>
            </a:r>
            <a:r>
              <a:rPr lang="en-US" altLang="zh-CN" dirty="0" smtClean="0">
                <a:latin typeface="+mn-lt"/>
              </a:rPr>
              <a:t>);</a:t>
            </a:r>
          </a:p>
          <a:p>
            <a:pPr marL="0" indent="0">
              <a:buClr>
                <a:srgbClr val="FFFFFF"/>
              </a:buClr>
              <a:buFont typeface="Wingdings 2" pitchFamily="18" charset="2"/>
              <a:buNone/>
            </a:pPr>
            <a:r>
              <a:rPr lang="en-US" altLang="zh-CN" dirty="0" smtClean="0">
                <a:latin typeface="+mn-lt"/>
              </a:rPr>
              <a:t>         </a:t>
            </a:r>
            <a:r>
              <a:rPr lang="zh-CN" altLang="en-US" dirty="0" smtClean="0">
                <a:latin typeface="+mn-lt"/>
              </a:rPr>
              <a:t>以写并追加的方式打开</a:t>
            </a:r>
            <a:r>
              <a:rPr lang="en-US" altLang="zh-CN" dirty="0" smtClean="0">
                <a:latin typeface="+mn-lt"/>
              </a:rPr>
              <a:t>C:\b.txt</a:t>
            </a:r>
            <a:r>
              <a:rPr lang="zh-CN" altLang="en-US" dirty="0" smtClean="0">
                <a:latin typeface="+mn-lt"/>
              </a:rPr>
              <a:t>，编码方式为</a:t>
            </a:r>
            <a:r>
              <a:rPr lang="en-US" altLang="zh-CN" dirty="0" smtClean="0">
                <a:latin typeface="+mn-lt"/>
              </a:rPr>
              <a:t>Default</a:t>
            </a:r>
            <a:r>
              <a:rPr lang="zh-CN" altLang="en-US" dirty="0" smtClean="0">
                <a:latin typeface="+mn-lt"/>
              </a:rPr>
              <a:t>。</a:t>
            </a:r>
          </a:p>
        </p:txBody>
      </p:sp>
      <p:sp>
        <p:nvSpPr>
          <p:cNvPr id="6" name="TextBox 5"/>
          <p:cNvSpPr txBox="1"/>
          <p:nvPr/>
        </p:nvSpPr>
        <p:spPr>
          <a:xfrm>
            <a:off x="395536" y="4941168"/>
            <a:ext cx="6120680" cy="646331"/>
          </a:xfrm>
          <a:prstGeom prst="rect">
            <a:avLst/>
          </a:prstGeom>
          <a:noFill/>
        </p:spPr>
        <p:txBody>
          <a:bodyPr wrap="square" rtlCol="0">
            <a:spAutoFit/>
          </a:bodyPr>
          <a:lstStyle/>
          <a:p>
            <a:r>
              <a:rPr lang="en-US" altLang="zh-CN" dirty="0" smtClean="0">
                <a:latin typeface="+mn-lt"/>
              </a:rPr>
              <a:t>(2) </a:t>
            </a:r>
            <a:r>
              <a:rPr lang="en-US" altLang="zh-CN" dirty="0" err="1" smtClean="0">
                <a:latin typeface="+mn-lt"/>
              </a:rPr>
              <a:t>StreamWriter</a:t>
            </a:r>
            <a:r>
              <a:rPr lang="zh-CN" altLang="en-US" dirty="0" smtClean="0">
                <a:latin typeface="+mn-lt"/>
              </a:rPr>
              <a:t>类的方法</a:t>
            </a:r>
            <a:endParaRPr lang="zh-CN" altLang="en-US" dirty="0">
              <a:latin typeface="+mn-lt"/>
            </a:endParaRPr>
          </a:p>
          <a:p>
            <a:endParaRPr lang="zh-CN" altLang="en-US" dirty="0">
              <a:latin typeface="+mn-lt"/>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445224"/>
            <a:ext cx="44481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508104" y="6053226"/>
            <a:ext cx="3361818" cy="400110"/>
          </a:xfrm>
          <a:prstGeom prst="rect">
            <a:avLst/>
          </a:prstGeom>
        </p:spPr>
        <p:txBody>
          <a:bodyPr wrap="none">
            <a:spAutoFit/>
          </a:bodyPr>
          <a:lstStyle/>
          <a:p>
            <a:pPr fontAlgn="auto">
              <a:spcBef>
                <a:spcPts val="0"/>
              </a:spcBef>
              <a:spcAft>
                <a:spcPts val="0"/>
              </a:spcAft>
              <a:defRPr/>
            </a:pPr>
            <a:r>
              <a:rPr lang="zh-CN" altLang="zh-CN" sz="2000" dirty="0">
                <a:solidFill>
                  <a:srgbClr val="FF00FF"/>
                </a:solidFill>
                <a:latin typeface="+mn-lt"/>
                <a:ea typeface="+mn-ea"/>
              </a:rPr>
              <a:t>【例</a:t>
            </a:r>
            <a:r>
              <a:rPr lang="en-US" altLang="zh-CN" sz="2000" dirty="0" smtClean="0">
                <a:solidFill>
                  <a:srgbClr val="FF00FF"/>
                </a:solidFill>
                <a:latin typeface="+mn-lt"/>
                <a:ea typeface="+mn-ea"/>
              </a:rPr>
              <a:t>9-5</a:t>
            </a:r>
            <a:r>
              <a:rPr lang="zh-CN" altLang="zh-CN" sz="2000" dirty="0" smtClean="0">
                <a:solidFill>
                  <a:srgbClr val="FF00FF"/>
                </a:solidFill>
                <a:latin typeface="+mn-lt"/>
                <a:ea typeface="+mn-ea"/>
              </a:rPr>
              <a:t>】</a:t>
            </a:r>
            <a:r>
              <a:rPr lang="zh-CN" altLang="zh-CN" sz="2000" dirty="0">
                <a:solidFill>
                  <a:srgbClr val="FF00FF"/>
                </a:solidFill>
                <a:latin typeface="+mn-lt"/>
                <a:ea typeface="+mn-ea"/>
              </a:rPr>
              <a:t>文本文件读写实例</a:t>
            </a:r>
            <a:endParaRPr lang="zh-CN" altLang="en-US" sz="2000" dirty="0">
              <a:solidFill>
                <a:srgbClr val="FF00FF"/>
              </a:solidFill>
              <a:latin typeface="+mn-lt"/>
              <a:ea typeface="+mn-ea"/>
            </a:endParaRPr>
          </a:p>
        </p:txBody>
      </p:sp>
      <p:pic>
        <p:nvPicPr>
          <p:cNvPr id="10" name="图片 9" descr="C:\Users\Administrator\AppData\Roaming\Tencent\Users\4357001\QQ\WinTemp\RichOle\Z9@2P{TP%[V]746J[Q~(RA9.jpg"/>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388338"/>
            <a:ext cx="4723130" cy="391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461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9.2 </a:t>
            </a:r>
            <a:r>
              <a:rPr lang="zh-CN" altLang="zh-CN" dirty="0" smtClean="0"/>
              <a:t>文件</a:t>
            </a:r>
            <a:r>
              <a:rPr lang="zh-CN" altLang="en-US" dirty="0" smtClean="0"/>
              <a:t>读写操作</a:t>
            </a:r>
            <a:endParaRPr lang="zh-CN" altLang="en-US" dirty="0" smtClean="0"/>
          </a:p>
        </p:txBody>
      </p:sp>
      <p:sp>
        <p:nvSpPr>
          <p:cNvPr id="3" name="内容占位符 2"/>
          <p:cNvSpPr>
            <a:spLocks noGrp="1"/>
          </p:cNvSpPr>
          <p:nvPr>
            <p:ph idx="1"/>
          </p:nvPr>
        </p:nvSpPr>
        <p:spPr>
          <a:xfrm>
            <a:off x="251520"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9.2.3 </a:t>
            </a:r>
            <a:r>
              <a:rPr lang="zh-CN" altLang="en-US" sz="2600" b="1" dirty="0" smtClean="0">
                <a:solidFill>
                  <a:srgbClr val="FF0000"/>
                </a:solidFill>
                <a:ea typeface="宋体" charset="-122"/>
              </a:rPr>
              <a:t>读写二进制文件</a:t>
            </a:r>
          </a:p>
        </p:txBody>
      </p:sp>
      <p:sp>
        <p:nvSpPr>
          <p:cNvPr id="11" name="内容占位符 2"/>
          <p:cNvSpPr txBox="1">
            <a:spLocks/>
          </p:cNvSpPr>
          <p:nvPr/>
        </p:nvSpPr>
        <p:spPr bwMode="auto">
          <a:xfrm>
            <a:off x="385068" y="1829073"/>
            <a:ext cx="8507412" cy="484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fontAlgn="base">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fontAlgn="base">
              <a:spcBef>
                <a:spcPct val="20000"/>
              </a:spcBef>
              <a:spcAft>
                <a:spcPct val="0"/>
              </a:spcAft>
              <a:buFont typeface="Wingdings" pitchFamily="2" charset="2"/>
              <a:buChar char="§"/>
              <a:defRPr sz="2000">
                <a:solidFill>
                  <a:schemeClr val="tx1"/>
                </a:solidFill>
                <a:latin typeface="+mn-lt"/>
              </a:defRPr>
            </a:lvl3pPr>
            <a:lvl4pPr marL="1600200" indent="-228600" algn="l" rtl="0" fontAlgn="base">
              <a:spcBef>
                <a:spcPct val="20000"/>
              </a:spcBef>
              <a:spcAft>
                <a:spcPct val="0"/>
              </a:spcAft>
              <a:buSzPct val="60000"/>
              <a:buFont typeface="Wingdings 2" pitchFamily="18" charset="2"/>
              <a:buChar char=""/>
              <a:defRPr>
                <a:solidFill>
                  <a:schemeClr val="tx1"/>
                </a:solidFill>
                <a:latin typeface="+mn-lt"/>
              </a:defRPr>
            </a:lvl4pPr>
            <a:lvl5pPr marL="2057400" indent="-228600" algn="l" rtl="0" fontAlgn="base">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0" indent="0">
              <a:buClr>
                <a:srgbClr val="FFFFFF"/>
              </a:buClr>
              <a:buFont typeface="Wingdings 2" pitchFamily="18" charset="2"/>
              <a:buNone/>
            </a:pPr>
            <a:r>
              <a:rPr lang="en-US" altLang="zh-CN" sz="1800" dirty="0" smtClean="0">
                <a:ea typeface="宋体" charset="-122"/>
              </a:rPr>
              <a:t>.NET</a:t>
            </a:r>
            <a:r>
              <a:rPr lang="zh-CN" altLang="zh-CN" sz="1800" dirty="0" smtClean="0">
                <a:ea typeface="宋体" charset="-122"/>
              </a:rPr>
              <a:t>框架还提供了两个专门对二进制文件读写的类：</a:t>
            </a:r>
            <a:r>
              <a:rPr lang="en-US" altLang="zh-CN" sz="1800" dirty="0" err="1" smtClean="0">
                <a:ea typeface="宋体" charset="-122"/>
              </a:rPr>
              <a:t>BinaryReader</a:t>
            </a:r>
            <a:r>
              <a:rPr lang="zh-CN" altLang="zh-CN" sz="1800" dirty="0" smtClean="0">
                <a:ea typeface="宋体" charset="-122"/>
              </a:rPr>
              <a:t>和</a:t>
            </a:r>
            <a:r>
              <a:rPr lang="en-US" altLang="zh-CN" sz="1800" dirty="0" err="1" smtClean="0">
                <a:ea typeface="宋体" charset="-122"/>
              </a:rPr>
              <a:t>BinaryWriter</a:t>
            </a:r>
            <a:r>
              <a:rPr lang="zh-CN" altLang="zh-CN" sz="1800" dirty="0" smtClean="0">
                <a:ea typeface="宋体" charset="-122"/>
              </a:rPr>
              <a:t>。</a:t>
            </a:r>
            <a:endParaRPr lang="en-US" altLang="zh-CN" sz="1800" dirty="0" smtClean="0">
              <a:ea typeface="宋体" charset="-122"/>
            </a:endParaRPr>
          </a:p>
          <a:p>
            <a:pPr marL="0" indent="0">
              <a:buClr>
                <a:srgbClr val="FFFFFF"/>
              </a:buClr>
              <a:buFont typeface="Wingdings 2" pitchFamily="18" charset="2"/>
              <a:buNone/>
            </a:pPr>
            <a:r>
              <a:rPr lang="en-US" altLang="zh-CN" sz="1800" dirty="0" smtClean="0">
                <a:ea typeface="宋体" charset="-122"/>
              </a:rPr>
              <a:t>1. </a:t>
            </a:r>
            <a:r>
              <a:rPr lang="en-US" altLang="zh-CN" sz="1800" dirty="0" err="1" smtClean="0">
                <a:ea typeface="宋体" charset="-122"/>
              </a:rPr>
              <a:t>BinaryReader</a:t>
            </a:r>
            <a:endParaRPr lang="zh-CN" altLang="zh-CN" sz="1800" dirty="0" smtClean="0">
              <a:ea typeface="宋体" charset="-122"/>
            </a:endParaRPr>
          </a:p>
          <a:p>
            <a:pPr marL="0" indent="0">
              <a:buClr>
                <a:srgbClr val="FFFFFF"/>
              </a:buClr>
              <a:buFont typeface="Wingdings 2" pitchFamily="18" charset="2"/>
              <a:buNone/>
            </a:pPr>
            <a:r>
              <a:rPr lang="en-US" altLang="zh-CN" sz="1800" dirty="0" err="1" smtClean="0">
                <a:ea typeface="宋体" charset="-122"/>
              </a:rPr>
              <a:t>BinaryReader</a:t>
            </a:r>
            <a:r>
              <a:rPr lang="zh-CN" altLang="zh-CN" sz="1800" dirty="0" smtClean="0">
                <a:ea typeface="宋体" charset="-122"/>
              </a:rPr>
              <a:t>用来读取二进制文件</a:t>
            </a:r>
            <a:r>
              <a:rPr lang="zh-CN" altLang="en-US" sz="1800" dirty="0" smtClean="0">
                <a:ea typeface="宋体" charset="-122"/>
              </a:rPr>
              <a:t>。</a:t>
            </a:r>
            <a:endParaRPr lang="en-US" altLang="zh-CN" sz="1800" dirty="0" smtClean="0">
              <a:ea typeface="宋体" charset="-122"/>
            </a:endParaRPr>
          </a:p>
          <a:p>
            <a:pPr marL="0" indent="0">
              <a:buClr>
                <a:srgbClr val="FFFFFF"/>
              </a:buClr>
              <a:buFont typeface="Wingdings 2" pitchFamily="18" charset="2"/>
              <a:buNone/>
            </a:pPr>
            <a:r>
              <a:rPr lang="zh-CN" altLang="zh-CN" sz="1800" b="1" dirty="0" smtClean="0">
                <a:solidFill>
                  <a:srgbClr val="FF0000"/>
                </a:solidFill>
                <a:ea typeface="宋体" charset="-122"/>
              </a:rPr>
              <a:t>构造函数：</a:t>
            </a:r>
          </a:p>
          <a:p>
            <a:pPr marL="0" indent="0">
              <a:buClr>
                <a:srgbClr val="FFFFFF"/>
              </a:buClr>
              <a:buFont typeface="Wingdings 2" pitchFamily="18" charset="2"/>
              <a:buNone/>
            </a:pPr>
            <a:r>
              <a:rPr lang="zh-CN" altLang="zh-CN" sz="1800" dirty="0" smtClean="0">
                <a:ea typeface="宋体" charset="-122"/>
              </a:rPr>
              <a:t>① 基于所提供的流，用</a:t>
            </a:r>
            <a:r>
              <a:rPr lang="en-US" altLang="zh-CN" sz="1800" dirty="0" smtClean="0">
                <a:ea typeface="宋体" charset="-122"/>
              </a:rPr>
              <a:t>UTP-8</a:t>
            </a:r>
            <a:r>
              <a:rPr lang="zh-CN" altLang="zh-CN" sz="1800" dirty="0" smtClean="0">
                <a:ea typeface="宋体" charset="-122"/>
              </a:rPr>
              <a:t>字符编码来初始化</a:t>
            </a:r>
            <a:r>
              <a:rPr lang="en-US" altLang="zh-CN" sz="1800" dirty="0" err="1" smtClean="0">
                <a:ea typeface="宋体" charset="-122"/>
              </a:rPr>
              <a:t>BinaryReader</a:t>
            </a:r>
            <a:r>
              <a:rPr lang="zh-CN" altLang="zh-CN" sz="1800" dirty="0" smtClean="0">
                <a:ea typeface="宋体" charset="-122"/>
              </a:rPr>
              <a:t>的新实例：</a:t>
            </a:r>
          </a:p>
          <a:p>
            <a:pPr marL="0" indent="0">
              <a:buClr>
                <a:srgbClr val="FFFFFF"/>
              </a:buClr>
              <a:buFont typeface="Wingdings 2" pitchFamily="18" charset="2"/>
              <a:buNone/>
            </a:pPr>
            <a:r>
              <a:rPr lang="en-US" altLang="zh-CN" sz="1800" dirty="0" smtClean="0">
                <a:ea typeface="宋体" charset="-122"/>
              </a:rPr>
              <a:t>     public </a:t>
            </a:r>
            <a:r>
              <a:rPr lang="en-US" altLang="zh-CN" sz="1800" dirty="0" err="1" smtClean="0">
                <a:ea typeface="宋体" charset="-122"/>
              </a:rPr>
              <a:t>BinaryReader</a:t>
            </a:r>
            <a:r>
              <a:rPr lang="en-US" altLang="zh-CN" sz="1800" dirty="0" smtClean="0">
                <a:ea typeface="宋体" charset="-122"/>
              </a:rPr>
              <a:t>(Stream input)</a:t>
            </a:r>
            <a:endParaRPr lang="zh-CN" altLang="zh-CN" sz="1800" dirty="0" smtClean="0">
              <a:ea typeface="宋体" charset="-122"/>
            </a:endParaRPr>
          </a:p>
          <a:p>
            <a:pPr marL="0" indent="0">
              <a:buClr>
                <a:srgbClr val="FFFFFF"/>
              </a:buClr>
              <a:buFont typeface="Wingdings 2" pitchFamily="18" charset="2"/>
              <a:buNone/>
            </a:pPr>
            <a:r>
              <a:rPr lang="zh-CN" altLang="zh-CN" sz="1800" dirty="0" smtClean="0">
                <a:ea typeface="宋体" charset="-122"/>
              </a:rPr>
              <a:t>② 基于所提供的流和特定的字符编码，初始化</a:t>
            </a:r>
            <a:r>
              <a:rPr lang="en-US" altLang="zh-CN" sz="1800" dirty="0" err="1" smtClean="0">
                <a:ea typeface="宋体" charset="-122"/>
              </a:rPr>
              <a:t>BinaryReader</a:t>
            </a:r>
            <a:r>
              <a:rPr lang="zh-CN" altLang="zh-CN" sz="1800" dirty="0" smtClean="0">
                <a:ea typeface="宋体" charset="-122"/>
              </a:rPr>
              <a:t>的新实例：</a:t>
            </a:r>
          </a:p>
          <a:p>
            <a:pPr marL="0" indent="0">
              <a:buClr>
                <a:srgbClr val="FFFFFF"/>
              </a:buClr>
              <a:buFont typeface="Wingdings 2" pitchFamily="18" charset="2"/>
              <a:buNone/>
            </a:pPr>
            <a:r>
              <a:rPr lang="en-US" altLang="zh-CN" sz="1800" dirty="0" smtClean="0">
                <a:ea typeface="宋体" charset="-122"/>
              </a:rPr>
              <a:t>     public </a:t>
            </a:r>
            <a:r>
              <a:rPr lang="en-US" altLang="zh-CN" sz="1800" dirty="0" err="1" smtClean="0">
                <a:ea typeface="宋体" charset="-122"/>
              </a:rPr>
              <a:t>BinaryReader</a:t>
            </a:r>
            <a:r>
              <a:rPr lang="en-US" altLang="zh-CN" sz="1800" dirty="0" smtClean="0">
                <a:ea typeface="宋体" charset="-122"/>
              </a:rPr>
              <a:t>(Stream input</a:t>
            </a:r>
            <a:r>
              <a:rPr lang="zh-CN" altLang="zh-CN" sz="1800" dirty="0" smtClean="0">
                <a:ea typeface="宋体" charset="-122"/>
              </a:rPr>
              <a:t>，</a:t>
            </a:r>
            <a:r>
              <a:rPr lang="en-US" altLang="zh-CN" sz="1800" dirty="0" smtClean="0">
                <a:ea typeface="宋体" charset="-122"/>
              </a:rPr>
              <a:t>Encoding encoding)</a:t>
            </a:r>
            <a:endParaRPr lang="zh-CN" altLang="zh-CN" sz="1800" dirty="0" smtClean="0">
              <a:ea typeface="宋体" charset="-122"/>
            </a:endParaRPr>
          </a:p>
          <a:p>
            <a:pPr marL="0" indent="0">
              <a:buClr>
                <a:srgbClr val="FFFFFF"/>
              </a:buClr>
              <a:buFont typeface="Wingdings 2" pitchFamily="18" charset="2"/>
              <a:buNone/>
            </a:pPr>
            <a:r>
              <a:rPr lang="en-US" altLang="zh-CN" sz="1800" dirty="0" smtClean="0">
                <a:ea typeface="宋体" charset="-122"/>
              </a:rPr>
              <a:t> </a:t>
            </a:r>
            <a:r>
              <a:rPr lang="zh-CN" altLang="zh-CN" sz="1800" dirty="0" smtClean="0">
                <a:ea typeface="宋体" charset="-122"/>
              </a:rPr>
              <a:t>不管是</a:t>
            </a:r>
            <a:r>
              <a:rPr lang="en-US" altLang="zh-CN" sz="1800" dirty="0" err="1" smtClean="0">
                <a:ea typeface="宋体" charset="-122"/>
              </a:rPr>
              <a:t>BinaryReader</a:t>
            </a:r>
            <a:r>
              <a:rPr lang="zh-CN" altLang="zh-CN" sz="1800" dirty="0" smtClean="0">
                <a:ea typeface="宋体" charset="-122"/>
              </a:rPr>
              <a:t>还是</a:t>
            </a:r>
            <a:r>
              <a:rPr lang="en-US" altLang="zh-CN" sz="1800" dirty="0" err="1" smtClean="0">
                <a:ea typeface="宋体" charset="-122"/>
              </a:rPr>
              <a:t>BinaryWriter</a:t>
            </a:r>
            <a:r>
              <a:rPr lang="zh-CN" altLang="zh-CN" sz="1800" dirty="0" smtClean="0">
                <a:ea typeface="宋体" charset="-122"/>
              </a:rPr>
              <a:t>操作对象只能是文件流，不可以是文件路径。</a:t>
            </a:r>
            <a:r>
              <a:rPr lang="zh-CN" altLang="en-US" sz="1800" b="1" dirty="0">
                <a:solidFill>
                  <a:srgbClr val="FF0000"/>
                </a:solidFill>
                <a:ea typeface="宋体" charset="-122"/>
              </a:rPr>
              <a:t>方法：</a:t>
            </a:r>
            <a:endParaRPr lang="zh-CN" altLang="zh-CN" sz="1800" b="1" dirty="0">
              <a:solidFill>
                <a:srgbClr val="FF0000"/>
              </a:solidFill>
              <a:ea typeface="宋体" charset="-122"/>
            </a:endParaRPr>
          </a:p>
          <a:p>
            <a:pPr marL="0" indent="0">
              <a:buClr>
                <a:srgbClr val="FFFFFF"/>
              </a:buClr>
              <a:buNone/>
            </a:pPr>
            <a:r>
              <a:rPr lang="zh-CN" altLang="zh-CN" sz="1800" dirty="0" smtClean="0">
                <a:ea typeface="宋体" charset="-122"/>
              </a:rPr>
              <a:t>常用方法有</a:t>
            </a:r>
            <a:r>
              <a:rPr lang="en-US" altLang="zh-CN" sz="1800" dirty="0" err="1" smtClean="0">
                <a:ea typeface="宋体" charset="-122"/>
              </a:rPr>
              <a:t>ReadByte</a:t>
            </a:r>
            <a:r>
              <a:rPr lang="zh-CN" altLang="zh-CN" sz="1800" dirty="0" smtClean="0">
                <a:ea typeface="宋体" charset="-122"/>
              </a:rPr>
              <a:t>、</a:t>
            </a:r>
            <a:r>
              <a:rPr lang="en-US" altLang="zh-CN" sz="1800" dirty="0" err="1" smtClean="0">
                <a:ea typeface="宋体" charset="-122"/>
              </a:rPr>
              <a:t>ReadChar</a:t>
            </a:r>
            <a:r>
              <a:rPr lang="zh-CN" altLang="zh-CN" sz="1800" dirty="0" smtClean="0">
                <a:ea typeface="宋体" charset="-122"/>
              </a:rPr>
              <a:t>、</a:t>
            </a:r>
            <a:r>
              <a:rPr lang="en-US" altLang="zh-CN" sz="1800" dirty="0" err="1" smtClean="0">
                <a:ea typeface="宋体" charset="-122"/>
              </a:rPr>
              <a:t>ReadDecimal</a:t>
            </a:r>
            <a:r>
              <a:rPr lang="zh-CN" altLang="zh-CN" sz="1800" dirty="0" smtClean="0">
                <a:ea typeface="宋体" charset="-122"/>
              </a:rPr>
              <a:t>、</a:t>
            </a:r>
            <a:r>
              <a:rPr lang="en-US" altLang="zh-CN" sz="1800" dirty="0" err="1" smtClean="0">
                <a:ea typeface="宋体" charset="-122"/>
              </a:rPr>
              <a:t>ReadDouble</a:t>
            </a:r>
            <a:r>
              <a:rPr lang="zh-CN" altLang="zh-CN" sz="1800" dirty="0" smtClean="0">
                <a:ea typeface="宋体" charset="-122"/>
              </a:rPr>
              <a:t>、</a:t>
            </a:r>
            <a:r>
              <a:rPr lang="en-US" altLang="zh-CN" sz="1800" dirty="0" smtClean="0">
                <a:ea typeface="宋体" charset="-122"/>
              </a:rPr>
              <a:t>ReadInt32</a:t>
            </a:r>
            <a:r>
              <a:rPr lang="zh-CN" altLang="zh-CN" sz="1800" dirty="0" smtClean="0">
                <a:ea typeface="宋体" charset="-122"/>
              </a:rPr>
              <a:t>、</a:t>
            </a:r>
            <a:r>
              <a:rPr lang="en-US" altLang="zh-CN" sz="1800" dirty="0" err="1" smtClean="0">
                <a:ea typeface="宋体" charset="-122"/>
              </a:rPr>
              <a:t>ReadString</a:t>
            </a:r>
            <a:r>
              <a:rPr lang="zh-CN" altLang="zh-CN" sz="1800" dirty="0" smtClean="0">
                <a:ea typeface="宋体" charset="-122"/>
              </a:rPr>
              <a:t>等。</a:t>
            </a:r>
          </a:p>
          <a:p>
            <a:pPr marL="0" indent="0">
              <a:buClr>
                <a:srgbClr val="FFFFFF"/>
              </a:buClr>
              <a:buNone/>
            </a:pPr>
            <a:r>
              <a:rPr lang="zh-CN" altLang="zh-CN" sz="1800" dirty="0" smtClean="0">
                <a:ea typeface="宋体" charset="-122"/>
              </a:rPr>
              <a:t>读取数据时，可以使用</a:t>
            </a:r>
            <a:r>
              <a:rPr lang="en-US" altLang="zh-CN" sz="1800" dirty="0" err="1" smtClean="0">
                <a:ea typeface="宋体" charset="-122"/>
              </a:rPr>
              <a:t>BinaryReader</a:t>
            </a:r>
            <a:r>
              <a:rPr lang="zh-CN" altLang="zh-CN" sz="1800" dirty="0" smtClean="0">
                <a:ea typeface="宋体" charset="-122"/>
              </a:rPr>
              <a:t>类的</a:t>
            </a:r>
            <a:r>
              <a:rPr lang="en-US" altLang="zh-CN" sz="1800" dirty="0" err="1" smtClean="0">
                <a:ea typeface="宋体" charset="-122"/>
              </a:rPr>
              <a:t>PeekChar</a:t>
            </a:r>
            <a:r>
              <a:rPr lang="en-US" altLang="zh-CN" sz="1800" dirty="0" smtClean="0">
                <a:ea typeface="宋体" charset="-122"/>
              </a:rPr>
              <a:t>()</a:t>
            </a:r>
            <a:r>
              <a:rPr lang="zh-CN" altLang="zh-CN" sz="1800" dirty="0" smtClean="0">
                <a:ea typeface="宋体" charset="-122"/>
              </a:rPr>
              <a:t>方法来检测是否到达了流的末尾，如果到达流的末尾，</a:t>
            </a:r>
            <a:r>
              <a:rPr lang="en-US" altLang="zh-CN" sz="1800" dirty="0" err="1" smtClean="0">
                <a:ea typeface="宋体" charset="-122"/>
              </a:rPr>
              <a:t>PeekChar</a:t>
            </a:r>
            <a:r>
              <a:rPr lang="en-US" altLang="zh-CN" sz="1800" dirty="0" smtClean="0">
                <a:ea typeface="宋体" charset="-122"/>
              </a:rPr>
              <a:t>()</a:t>
            </a:r>
            <a:r>
              <a:rPr lang="zh-CN" altLang="zh-CN" sz="1800" dirty="0" smtClean="0">
                <a:ea typeface="宋体" charset="-122"/>
              </a:rPr>
              <a:t>方法返回值</a:t>
            </a:r>
            <a:r>
              <a:rPr lang="en-US" altLang="zh-CN" sz="1800" dirty="0" smtClean="0">
                <a:ea typeface="宋体" charset="-122"/>
              </a:rPr>
              <a:t>-1</a:t>
            </a:r>
            <a:r>
              <a:rPr lang="zh-CN" altLang="zh-CN" sz="1800" dirty="0" smtClean="0">
                <a:ea typeface="宋体" charset="-122"/>
              </a:rPr>
              <a:t>。</a:t>
            </a:r>
          </a:p>
          <a:p>
            <a:pPr marL="0" indent="0">
              <a:buClr>
                <a:srgbClr val="FFFFFF"/>
              </a:buClr>
              <a:buFont typeface="Wingdings 2" pitchFamily="18" charset="2"/>
              <a:buChar char=""/>
            </a:pPr>
            <a:endParaRPr lang="zh-CN" altLang="en-US" sz="1800" dirty="0" smtClean="0">
              <a:ea typeface="宋体" charset="-122"/>
            </a:endParaRPr>
          </a:p>
        </p:txBody>
      </p:sp>
    </p:spTree>
    <p:extLst>
      <p:ext uri="{BB962C8B-B14F-4D97-AF65-F5344CB8AC3E}">
        <p14:creationId xmlns:p14="http://schemas.microsoft.com/office/powerpoint/2010/main" val="3209983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9.2 </a:t>
            </a:r>
            <a:r>
              <a:rPr lang="zh-CN" altLang="zh-CN" dirty="0" smtClean="0"/>
              <a:t>文件</a:t>
            </a:r>
            <a:r>
              <a:rPr lang="zh-CN" altLang="en-US" dirty="0" smtClean="0"/>
              <a:t>读写操作</a:t>
            </a:r>
            <a:endParaRPr lang="zh-CN" altLang="en-US" dirty="0" smtClean="0"/>
          </a:p>
        </p:txBody>
      </p:sp>
      <p:sp>
        <p:nvSpPr>
          <p:cNvPr id="3" name="内容占位符 2"/>
          <p:cNvSpPr>
            <a:spLocks noGrp="1"/>
          </p:cNvSpPr>
          <p:nvPr>
            <p:ph idx="1"/>
          </p:nvPr>
        </p:nvSpPr>
        <p:spPr>
          <a:xfrm>
            <a:off x="251520"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9.2.3 </a:t>
            </a:r>
            <a:r>
              <a:rPr lang="zh-CN" altLang="en-US" sz="2600" b="1" dirty="0" smtClean="0">
                <a:solidFill>
                  <a:srgbClr val="FF0000"/>
                </a:solidFill>
                <a:ea typeface="宋体" charset="-122"/>
              </a:rPr>
              <a:t>读写二进制文件</a:t>
            </a:r>
          </a:p>
        </p:txBody>
      </p:sp>
      <p:sp>
        <p:nvSpPr>
          <p:cNvPr id="11" name="内容占位符 2"/>
          <p:cNvSpPr txBox="1">
            <a:spLocks/>
          </p:cNvSpPr>
          <p:nvPr/>
        </p:nvSpPr>
        <p:spPr bwMode="auto">
          <a:xfrm>
            <a:off x="385068" y="1829073"/>
            <a:ext cx="8507412" cy="3833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fontAlgn="base">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fontAlgn="base">
              <a:spcBef>
                <a:spcPct val="20000"/>
              </a:spcBef>
              <a:spcAft>
                <a:spcPct val="0"/>
              </a:spcAft>
              <a:buFont typeface="Wingdings" pitchFamily="2" charset="2"/>
              <a:buChar char="§"/>
              <a:defRPr sz="2000">
                <a:solidFill>
                  <a:schemeClr val="tx1"/>
                </a:solidFill>
                <a:latin typeface="+mn-lt"/>
              </a:defRPr>
            </a:lvl3pPr>
            <a:lvl4pPr marL="1600200" indent="-228600" algn="l" rtl="0" fontAlgn="base">
              <a:spcBef>
                <a:spcPct val="20000"/>
              </a:spcBef>
              <a:spcAft>
                <a:spcPct val="0"/>
              </a:spcAft>
              <a:buSzPct val="60000"/>
              <a:buFont typeface="Wingdings 2" pitchFamily="18" charset="2"/>
              <a:buChar char=""/>
              <a:defRPr>
                <a:solidFill>
                  <a:schemeClr val="tx1"/>
                </a:solidFill>
                <a:latin typeface="+mn-lt"/>
              </a:defRPr>
            </a:lvl4pPr>
            <a:lvl5pPr marL="2057400" indent="-228600" algn="l" rtl="0" fontAlgn="base">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0" indent="0">
              <a:buClr>
                <a:srgbClr val="FFFFFF"/>
              </a:buClr>
              <a:buFont typeface="Wingdings 2" pitchFamily="18" charset="2"/>
              <a:buNone/>
            </a:pPr>
            <a:r>
              <a:rPr lang="en-US" altLang="zh-CN" sz="1800" dirty="0" smtClean="0">
                <a:ea typeface="宋体" charset="-122"/>
              </a:rPr>
              <a:t>.NET</a:t>
            </a:r>
            <a:r>
              <a:rPr lang="zh-CN" altLang="zh-CN" sz="1800" dirty="0" smtClean="0">
                <a:ea typeface="宋体" charset="-122"/>
              </a:rPr>
              <a:t>框架还提供了两个专门对二进制文件读写的类：</a:t>
            </a:r>
            <a:r>
              <a:rPr lang="en-US" altLang="zh-CN" sz="1800" dirty="0" err="1" smtClean="0">
                <a:ea typeface="宋体" charset="-122"/>
              </a:rPr>
              <a:t>BinaryReader</a:t>
            </a:r>
            <a:r>
              <a:rPr lang="zh-CN" altLang="zh-CN" sz="1800" dirty="0" smtClean="0">
                <a:ea typeface="宋体" charset="-122"/>
              </a:rPr>
              <a:t>和</a:t>
            </a:r>
            <a:r>
              <a:rPr lang="en-US" altLang="zh-CN" sz="1800" dirty="0" err="1" smtClean="0">
                <a:ea typeface="宋体" charset="-122"/>
              </a:rPr>
              <a:t>BinaryWriter</a:t>
            </a:r>
            <a:r>
              <a:rPr lang="zh-CN" altLang="zh-CN" sz="1800" dirty="0" smtClean="0">
                <a:ea typeface="宋体" charset="-122"/>
              </a:rPr>
              <a:t>。</a:t>
            </a:r>
            <a:endParaRPr lang="en-US" altLang="zh-CN" sz="1800" dirty="0" smtClean="0">
              <a:ea typeface="宋体" charset="-122"/>
            </a:endParaRPr>
          </a:p>
          <a:p>
            <a:pPr marL="0" indent="0">
              <a:buClr>
                <a:srgbClr val="FFFFFF"/>
              </a:buClr>
              <a:buFont typeface="Wingdings 2" pitchFamily="18" charset="2"/>
              <a:buNone/>
            </a:pPr>
            <a:r>
              <a:rPr lang="en-US" altLang="zh-CN" sz="1800" dirty="0" smtClean="0">
                <a:ea typeface="宋体" charset="-122"/>
              </a:rPr>
              <a:t>2. </a:t>
            </a:r>
            <a:r>
              <a:rPr lang="en-US" altLang="zh-CN" sz="1800" dirty="0" err="1" smtClean="0">
                <a:ea typeface="宋体" charset="-122"/>
              </a:rPr>
              <a:t>Binary</a:t>
            </a:r>
            <a:r>
              <a:rPr lang="en-US" altLang="zh-CN" sz="1800" dirty="0" err="1" smtClean="0">
                <a:ea typeface="宋体" charset="-122"/>
              </a:rPr>
              <a:t>Write</a:t>
            </a:r>
            <a:r>
              <a:rPr lang="en-US" altLang="zh-CN" sz="1800" dirty="0" err="1" smtClean="0">
                <a:ea typeface="宋体" charset="-122"/>
              </a:rPr>
              <a:t>r</a:t>
            </a:r>
            <a:r>
              <a:rPr lang="zh-CN" altLang="en-US" sz="1800" dirty="0" smtClean="0">
                <a:ea typeface="宋体" charset="-122"/>
              </a:rPr>
              <a:t>类</a:t>
            </a:r>
            <a:endParaRPr lang="zh-CN" altLang="zh-CN" sz="1800" dirty="0" smtClean="0">
              <a:ea typeface="宋体" charset="-122"/>
            </a:endParaRPr>
          </a:p>
          <a:p>
            <a:pPr marL="0" indent="0">
              <a:buClr>
                <a:srgbClr val="FFFFFF"/>
              </a:buClr>
              <a:buFont typeface="Wingdings 2" pitchFamily="18" charset="2"/>
              <a:buNone/>
            </a:pPr>
            <a:r>
              <a:rPr lang="en-US" altLang="zh-CN" sz="1800" dirty="0" err="1" smtClean="0">
                <a:ea typeface="宋体" charset="-122"/>
              </a:rPr>
              <a:t>BinaryWriter</a:t>
            </a:r>
            <a:r>
              <a:rPr lang="zh-CN" altLang="zh-CN" sz="1800" dirty="0" smtClean="0">
                <a:ea typeface="宋体" charset="-122"/>
              </a:rPr>
              <a:t>用来对二进制文件写入数据</a:t>
            </a:r>
            <a:r>
              <a:rPr lang="zh-CN" altLang="en-US" sz="1800" dirty="0" smtClean="0">
                <a:ea typeface="宋体" charset="-122"/>
              </a:rPr>
              <a:t>。</a:t>
            </a:r>
            <a:endParaRPr lang="en-US" altLang="zh-CN" sz="1800" dirty="0" smtClean="0">
              <a:ea typeface="宋体" charset="-122"/>
            </a:endParaRPr>
          </a:p>
          <a:p>
            <a:pPr marL="0" indent="0">
              <a:buClr>
                <a:srgbClr val="FFFFFF"/>
              </a:buClr>
              <a:buFont typeface="Wingdings 2" pitchFamily="18" charset="2"/>
              <a:buNone/>
            </a:pPr>
            <a:r>
              <a:rPr lang="zh-CN" altLang="zh-CN" sz="1800" b="1" dirty="0" smtClean="0">
                <a:solidFill>
                  <a:srgbClr val="FF0000"/>
                </a:solidFill>
                <a:ea typeface="宋体" charset="-122"/>
              </a:rPr>
              <a:t>构造函数：</a:t>
            </a:r>
          </a:p>
          <a:p>
            <a:pPr marL="0" indent="0">
              <a:buClr>
                <a:srgbClr val="FFFFFF"/>
              </a:buClr>
              <a:buFont typeface="Wingdings 2" pitchFamily="18" charset="2"/>
              <a:buNone/>
            </a:pPr>
            <a:r>
              <a:rPr lang="zh-CN" altLang="en-US" sz="1800" dirty="0" smtClean="0">
                <a:ea typeface="宋体" charset="-122"/>
              </a:rPr>
              <a:t>    ① 基于所提供的流，用</a:t>
            </a:r>
            <a:r>
              <a:rPr lang="en-US" altLang="zh-CN" sz="1800" dirty="0" smtClean="0">
                <a:ea typeface="宋体" charset="-122"/>
              </a:rPr>
              <a:t>UTF-8</a:t>
            </a:r>
            <a:r>
              <a:rPr lang="zh-CN" altLang="en-US" sz="1800" dirty="0" smtClean="0">
                <a:ea typeface="宋体" charset="-122"/>
              </a:rPr>
              <a:t>字符编码来初始化</a:t>
            </a:r>
            <a:r>
              <a:rPr lang="en-US" altLang="zh-CN" sz="1800" dirty="0" err="1" smtClean="0">
                <a:ea typeface="宋体" charset="-122"/>
              </a:rPr>
              <a:t>BinaryWriter</a:t>
            </a:r>
            <a:r>
              <a:rPr lang="zh-CN" altLang="en-US" sz="1800" dirty="0" smtClean="0">
                <a:ea typeface="宋体" charset="-122"/>
              </a:rPr>
              <a:t>类的新实例。</a:t>
            </a:r>
          </a:p>
          <a:p>
            <a:pPr marL="0" indent="0">
              <a:buClr>
                <a:srgbClr val="FFFFFF"/>
              </a:buClr>
              <a:buFont typeface="Wingdings 2" pitchFamily="18" charset="2"/>
              <a:buNone/>
            </a:pPr>
            <a:r>
              <a:rPr lang="zh-CN" altLang="en-US" sz="1800" dirty="0" smtClean="0">
                <a:ea typeface="宋体" charset="-122"/>
              </a:rPr>
              <a:t>         </a:t>
            </a:r>
            <a:r>
              <a:rPr lang="en-US" altLang="zh-CN" sz="1800" dirty="0" smtClean="0">
                <a:ea typeface="宋体" charset="-122"/>
              </a:rPr>
              <a:t>public </a:t>
            </a:r>
            <a:r>
              <a:rPr lang="en-US" altLang="zh-CN" sz="1800" dirty="0" err="1" smtClean="0">
                <a:ea typeface="宋体" charset="-122"/>
              </a:rPr>
              <a:t>BinaryWriter</a:t>
            </a:r>
            <a:r>
              <a:rPr lang="en-US" altLang="zh-CN" sz="1800" dirty="0" smtClean="0">
                <a:ea typeface="宋体" charset="-122"/>
              </a:rPr>
              <a:t>(Stream output)</a:t>
            </a:r>
          </a:p>
          <a:p>
            <a:pPr marL="0" indent="0">
              <a:buClr>
                <a:srgbClr val="FFFFFF"/>
              </a:buClr>
              <a:buFont typeface="Wingdings 2" pitchFamily="18" charset="2"/>
              <a:buNone/>
            </a:pPr>
            <a:r>
              <a:rPr lang="en-US" altLang="zh-CN" sz="1800" dirty="0" smtClean="0">
                <a:ea typeface="宋体" charset="-122"/>
              </a:rPr>
              <a:t>     ② </a:t>
            </a:r>
            <a:r>
              <a:rPr lang="zh-CN" altLang="en-US" sz="1800" dirty="0" smtClean="0">
                <a:ea typeface="宋体" charset="-122"/>
              </a:rPr>
              <a:t>基于所提供的流和特定的字符编码，初始化</a:t>
            </a:r>
            <a:r>
              <a:rPr lang="en-US" altLang="zh-CN" sz="1800" dirty="0" err="1" smtClean="0">
                <a:ea typeface="宋体" charset="-122"/>
              </a:rPr>
              <a:t>BinaryWriter</a:t>
            </a:r>
            <a:r>
              <a:rPr lang="zh-CN" altLang="en-US" sz="1800" dirty="0" smtClean="0">
                <a:ea typeface="宋体" charset="-122"/>
              </a:rPr>
              <a:t>类的新实例。</a:t>
            </a:r>
          </a:p>
          <a:p>
            <a:pPr marL="0" indent="0">
              <a:buClr>
                <a:srgbClr val="FFFFFF"/>
              </a:buClr>
              <a:buFont typeface="Wingdings 2" pitchFamily="18" charset="2"/>
              <a:buNone/>
            </a:pPr>
            <a:r>
              <a:rPr lang="zh-CN" altLang="en-US" sz="1800" dirty="0" smtClean="0">
                <a:ea typeface="宋体" charset="-122"/>
              </a:rPr>
              <a:t>         </a:t>
            </a:r>
            <a:r>
              <a:rPr lang="en-US" altLang="zh-CN" sz="1800" dirty="0" smtClean="0">
                <a:ea typeface="宋体" charset="-122"/>
              </a:rPr>
              <a:t>public </a:t>
            </a:r>
            <a:r>
              <a:rPr lang="en-US" altLang="zh-CN" sz="1800" dirty="0" err="1" smtClean="0">
                <a:ea typeface="宋体" charset="-122"/>
              </a:rPr>
              <a:t>BinaryWriter</a:t>
            </a:r>
            <a:r>
              <a:rPr lang="en-US" altLang="zh-CN" sz="1800" dirty="0" smtClean="0">
                <a:ea typeface="宋体" charset="-122"/>
              </a:rPr>
              <a:t>(Stream output</a:t>
            </a:r>
            <a:r>
              <a:rPr lang="zh-CN" altLang="en-US" sz="1800" dirty="0" smtClean="0">
                <a:ea typeface="宋体" charset="-122"/>
              </a:rPr>
              <a:t>，</a:t>
            </a:r>
            <a:r>
              <a:rPr lang="en-US" altLang="zh-CN" sz="1800" dirty="0" smtClean="0">
                <a:ea typeface="宋体" charset="-122"/>
              </a:rPr>
              <a:t>Encoding encoding)</a:t>
            </a:r>
          </a:p>
          <a:p>
            <a:pPr marL="0" indent="0">
              <a:buClr>
                <a:srgbClr val="FFFFFF"/>
              </a:buClr>
              <a:buFont typeface="Wingdings 2" pitchFamily="18" charset="2"/>
              <a:buNone/>
            </a:pPr>
            <a:r>
              <a:rPr lang="zh-CN" altLang="en-US" sz="1800" b="1" dirty="0" smtClean="0">
                <a:solidFill>
                  <a:srgbClr val="FF0000"/>
                </a:solidFill>
                <a:ea typeface="宋体" charset="-122"/>
              </a:rPr>
              <a:t>方法：</a:t>
            </a:r>
            <a:endParaRPr lang="en-US" altLang="zh-CN" sz="1800" b="1" dirty="0" smtClean="0">
              <a:solidFill>
                <a:srgbClr val="FF0000"/>
              </a:solidFill>
              <a:ea typeface="宋体" charset="-122"/>
            </a:endParaRPr>
          </a:p>
          <a:p>
            <a:pPr marL="0" indent="0">
              <a:buClr>
                <a:srgbClr val="FFFFFF"/>
              </a:buClr>
              <a:buFont typeface="Wingdings 2" pitchFamily="18" charset="2"/>
              <a:buNone/>
            </a:pPr>
            <a:r>
              <a:rPr lang="en-US" altLang="zh-CN" sz="1800" dirty="0" smtClean="0">
                <a:ea typeface="宋体" charset="-122"/>
              </a:rPr>
              <a:t>    Write()</a:t>
            </a:r>
            <a:r>
              <a:rPr lang="zh-CN" altLang="en-US" sz="1800" dirty="0" smtClean="0">
                <a:ea typeface="宋体" charset="-122"/>
              </a:rPr>
              <a:t>方法用于向流中写入数据。</a:t>
            </a:r>
          </a:p>
          <a:p>
            <a:pPr marL="0" indent="0">
              <a:buClr>
                <a:srgbClr val="FFFFFF"/>
              </a:buClr>
              <a:buFont typeface="Wingdings 2" pitchFamily="18" charset="2"/>
              <a:buNone/>
            </a:pPr>
            <a:r>
              <a:rPr lang="en-US" altLang="zh-CN" sz="1800" dirty="0" smtClean="0">
                <a:ea typeface="宋体" charset="-122"/>
              </a:rPr>
              <a:t>    Seek()</a:t>
            </a:r>
            <a:r>
              <a:rPr lang="zh-CN" altLang="en-US" sz="1800" dirty="0" smtClean="0">
                <a:ea typeface="宋体" charset="-122"/>
              </a:rPr>
              <a:t>方法用于移动流的读写指针，需要指定偏移量和起始位置。</a:t>
            </a:r>
            <a:endParaRPr lang="zh-CN" altLang="zh-CN" sz="1800" dirty="0" smtClean="0">
              <a:ea typeface="宋体" charset="-122"/>
            </a:endParaRPr>
          </a:p>
          <a:p>
            <a:pPr marL="0" indent="0">
              <a:buClr>
                <a:srgbClr val="FFFFFF"/>
              </a:buClr>
              <a:buFont typeface="Wingdings 2" pitchFamily="18" charset="2"/>
              <a:buChar char=""/>
            </a:pPr>
            <a:endParaRPr lang="zh-CN" altLang="en-US" sz="1800" dirty="0" smtClean="0">
              <a:ea typeface="宋体" charset="-122"/>
            </a:endParaRPr>
          </a:p>
        </p:txBody>
      </p:sp>
      <p:sp>
        <p:nvSpPr>
          <p:cNvPr id="2" name="TextBox 1"/>
          <p:cNvSpPr txBox="1"/>
          <p:nvPr/>
        </p:nvSpPr>
        <p:spPr>
          <a:xfrm>
            <a:off x="323528" y="5733256"/>
            <a:ext cx="7416824" cy="923330"/>
          </a:xfrm>
          <a:prstGeom prst="rect">
            <a:avLst/>
          </a:prstGeom>
          <a:noFill/>
        </p:spPr>
        <p:txBody>
          <a:bodyPr wrap="square" rtlCol="0">
            <a:spAutoFit/>
          </a:bodyPr>
          <a:lstStyle/>
          <a:p>
            <a:pPr marL="0" indent="0">
              <a:lnSpc>
                <a:spcPct val="150000"/>
              </a:lnSpc>
              <a:buClr>
                <a:srgbClr val="FFFFFF"/>
              </a:buClr>
              <a:buFont typeface="Wingdings 2" pitchFamily="18" charset="2"/>
              <a:buNone/>
            </a:pPr>
            <a:r>
              <a:rPr lang="zh-CN" altLang="zh-CN" dirty="0">
                <a:solidFill>
                  <a:srgbClr val="FF00FF"/>
                </a:solidFill>
                <a:latin typeface="+mn-lt"/>
              </a:rPr>
              <a:t>【例</a:t>
            </a:r>
            <a:r>
              <a:rPr lang="en-US" altLang="zh-CN" dirty="0" smtClean="0">
                <a:solidFill>
                  <a:srgbClr val="FF00FF"/>
                </a:solidFill>
                <a:latin typeface="+mn-lt"/>
              </a:rPr>
              <a:t>9-6</a:t>
            </a:r>
            <a:r>
              <a:rPr lang="zh-CN" altLang="zh-CN" dirty="0" smtClean="0">
                <a:solidFill>
                  <a:srgbClr val="FF00FF"/>
                </a:solidFill>
                <a:latin typeface="+mn-lt"/>
              </a:rPr>
              <a:t>】</a:t>
            </a:r>
            <a:r>
              <a:rPr lang="zh-CN" altLang="zh-CN" dirty="0">
                <a:solidFill>
                  <a:srgbClr val="FF00FF"/>
                </a:solidFill>
                <a:latin typeface="+mn-lt"/>
              </a:rPr>
              <a:t>二进制文件的读写</a:t>
            </a:r>
            <a:r>
              <a:rPr lang="zh-CN" altLang="zh-CN" dirty="0" smtClean="0">
                <a:solidFill>
                  <a:srgbClr val="FF00FF"/>
                </a:solidFill>
                <a:latin typeface="+mn-lt"/>
              </a:rPr>
              <a:t>操作</a:t>
            </a:r>
            <a:endParaRPr lang="zh-CN" altLang="zh-CN" dirty="0">
              <a:solidFill>
                <a:srgbClr val="FF00FF"/>
              </a:solidFill>
              <a:latin typeface="+mn-lt"/>
            </a:endParaRPr>
          </a:p>
          <a:p>
            <a:pPr marL="0" indent="0">
              <a:lnSpc>
                <a:spcPct val="150000"/>
              </a:lnSpc>
              <a:buClr>
                <a:srgbClr val="FFFFFF"/>
              </a:buClr>
              <a:buFont typeface="Wingdings 2" pitchFamily="18" charset="2"/>
              <a:buNone/>
            </a:pPr>
            <a:r>
              <a:rPr lang="en-US" altLang="zh-CN" dirty="0" smtClean="0">
                <a:solidFill>
                  <a:srgbClr val="FF00FF"/>
                </a:solidFill>
                <a:latin typeface="+mn-lt"/>
              </a:rPr>
              <a:t> </a:t>
            </a:r>
            <a:r>
              <a:rPr lang="zh-CN" altLang="zh-CN" dirty="0" smtClean="0">
                <a:solidFill>
                  <a:srgbClr val="FF00FF"/>
                </a:solidFill>
                <a:latin typeface="+mn-lt"/>
              </a:rPr>
              <a:t>将</a:t>
            </a:r>
            <a:r>
              <a:rPr lang="zh-CN" altLang="zh-CN" dirty="0">
                <a:solidFill>
                  <a:srgbClr val="FF00FF"/>
                </a:solidFill>
                <a:latin typeface="+mn-lt"/>
              </a:rPr>
              <a:t>数字</a:t>
            </a:r>
            <a:r>
              <a:rPr lang="en-US" altLang="zh-CN" dirty="0">
                <a:solidFill>
                  <a:srgbClr val="FF00FF"/>
                </a:solidFill>
                <a:latin typeface="+mn-lt"/>
              </a:rPr>
              <a:t>1~10</a:t>
            </a:r>
            <a:r>
              <a:rPr lang="zh-CN" altLang="zh-CN" dirty="0">
                <a:solidFill>
                  <a:srgbClr val="FF00FF"/>
                </a:solidFill>
                <a:latin typeface="+mn-lt"/>
              </a:rPr>
              <a:t>及其乘方写入到文件中，之后再将其读出并显示在屏幕</a:t>
            </a:r>
            <a:r>
              <a:rPr lang="zh-CN" altLang="zh-CN" dirty="0" smtClean="0">
                <a:solidFill>
                  <a:srgbClr val="FF00FF"/>
                </a:solidFill>
                <a:latin typeface="+mn-lt"/>
              </a:rPr>
              <a:t>。</a:t>
            </a:r>
            <a:endParaRPr lang="zh-CN" altLang="zh-CN" dirty="0">
              <a:solidFill>
                <a:srgbClr val="FF00FF"/>
              </a:solidFill>
              <a:latin typeface="+mn-lt"/>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7471286" y="4365104"/>
            <a:ext cx="156718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4484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9.1 </a:t>
            </a:r>
            <a:r>
              <a:rPr lang="zh-CN" altLang="zh-CN" dirty="0" smtClean="0"/>
              <a:t>文件和流</a:t>
            </a:r>
            <a:endParaRPr lang="zh-CN" altLang="en-US" dirty="0" smtClean="0"/>
          </a:p>
        </p:txBody>
      </p:sp>
      <p:sp>
        <p:nvSpPr>
          <p:cNvPr id="3" name="内容占位符 2"/>
          <p:cNvSpPr>
            <a:spLocks noGrp="1"/>
          </p:cNvSpPr>
          <p:nvPr>
            <p:ph idx="1"/>
          </p:nvPr>
        </p:nvSpPr>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1.</a:t>
            </a:r>
            <a:r>
              <a:rPr lang="zh-CN" altLang="zh-CN" sz="2600" b="1" dirty="0" smtClean="0">
                <a:solidFill>
                  <a:srgbClr val="FF0000"/>
                </a:solidFill>
                <a:ea typeface="宋体" charset="-122"/>
              </a:rPr>
              <a:t>文件</a:t>
            </a:r>
            <a:r>
              <a:rPr lang="zh-CN" altLang="en-US" sz="2600" b="1" dirty="0" smtClean="0">
                <a:solidFill>
                  <a:srgbClr val="FF0000"/>
                </a:solidFill>
                <a:ea typeface="宋体" charset="-122"/>
              </a:rPr>
              <a:t>的概念</a:t>
            </a:r>
            <a:endParaRPr lang="zh-CN" altLang="zh-CN" sz="2600" b="1" dirty="0" smtClean="0">
              <a:solidFill>
                <a:srgbClr val="FF0000"/>
              </a:solidFill>
              <a:ea typeface="宋体" charset="-122"/>
            </a:endParaRPr>
          </a:p>
          <a:p>
            <a:pPr marL="0" indent="0">
              <a:lnSpc>
                <a:spcPct val="130000"/>
              </a:lnSpc>
              <a:buClr>
                <a:srgbClr val="FFFFFF"/>
              </a:buClr>
              <a:buFont typeface="Wingdings 2" pitchFamily="18" charset="2"/>
              <a:buNone/>
            </a:pPr>
            <a:r>
              <a:rPr lang="zh-CN" altLang="zh-CN" sz="2000" dirty="0" smtClean="0">
                <a:ea typeface="宋体" charset="-122"/>
              </a:rPr>
              <a:t>文件是指存储在外存储器（磁盘、磁带、光盘、网络存储等）上的信息的有序集合。数据以文件的形式存放在外存储器中，每个文件有一个唯一的区分于其他文件的名称，称为文件名，操作系统对文件的访问是通过文件名来实现的。每个文件除了有文件名外，还有文件路径、创建时间、操作权限等属性。</a:t>
            </a:r>
          </a:p>
          <a:p>
            <a:pPr marL="0" indent="0">
              <a:lnSpc>
                <a:spcPct val="130000"/>
              </a:lnSpc>
              <a:buClr>
                <a:srgbClr val="FFFFFF"/>
              </a:buClr>
              <a:buFont typeface="Wingdings 2" pitchFamily="18" charset="2"/>
              <a:buNone/>
            </a:pPr>
            <a:r>
              <a:rPr lang="zh-CN" altLang="zh-CN" sz="2000" dirty="0" smtClean="0">
                <a:ea typeface="宋体" charset="-122"/>
              </a:rPr>
              <a:t>应用程序和外部存储之间通过文件传递数据。</a:t>
            </a:r>
          </a:p>
          <a:p>
            <a:pPr marL="0" indent="0">
              <a:lnSpc>
                <a:spcPct val="130000"/>
              </a:lnSpc>
              <a:buClr>
                <a:srgbClr val="FFFFFF"/>
              </a:buClr>
              <a:buFont typeface="Wingdings 2" pitchFamily="18" charset="2"/>
              <a:buNone/>
            </a:pPr>
            <a:r>
              <a:rPr lang="zh-CN" altLang="zh-CN" sz="2000" dirty="0" smtClean="0">
                <a:ea typeface="宋体" charset="-122"/>
              </a:rPr>
              <a:t>文件可以长期保留下来，方便用户随时操作。</a:t>
            </a:r>
          </a:p>
          <a:p>
            <a:pPr marL="0" indent="0">
              <a:lnSpc>
                <a:spcPct val="80000"/>
              </a:lnSpc>
              <a:buClr>
                <a:srgbClr val="FFFFFF"/>
              </a:buClr>
              <a:buFont typeface="Wingdings 2" pitchFamily="18" charset="2"/>
              <a:buChar char=""/>
            </a:pPr>
            <a:endParaRPr lang="zh-CN" altLang="en-US" sz="2000" dirty="0" smtClean="0">
              <a:ea typeface="宋体"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9.1 </a:t>
            </a:r>
            <a:r>
              <a:rPr lang="zh-CN" altLang="zh-CN" dirty="0" smtClean="0"/>
              <a:t>文件和流</a:t>
            </a:r>
            <a:endParaRPr lang="zh-CN" altLang="en-US" dirty="0" smtClean="0"/>
          </a:p>
        </p:txBody>
      </p:sp>
      <p:sp>
        <p:nvSpPr>
          <p:cNvPr id="3" name="内容占位符 2"/>
          <p:cNvSpPr>
            <a:spLocks noGrp="1"/>
          </p:cNvSpPr>
          <p:nvPr>
            <p:ph idx="1"/>
          </p:nvPr>
        </p:nvSpPr>
        <p:spPr>
          <a:xfrm>
            <a:off x="468313" y="1268413"/>
            <a:ext cx="8229600" cy="5328939"/>
          </a:xfrm>
        </p:spPr>
        <p:txBody>
          <a:bodyPr>
            <a:normAutofit fontScale="92500" lnSpcReduction="20000"/>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2. </a:t>
            </a:r>
            <a:r>
              <a:rPr lang="zh-CN" altLang="en-US" sz="2600" b="1" dirty="0" smtClean="0">
                <a:solidFill>
                  <a:srgbClr val="FF0000"/>
                </a:solidFill>
                <a:ea typeface="宋体" charset="-122"/>
              </a:rPr>
              <a:t>流的概念</a:t>
            </a:r>
            <a:endParaRPr lang="en-US" altLang="zh-CN" sz="2600" b="1" dirty="0" smtClean="0">
              <a:solidFill>
                <a:srgbClr val="FF0000"/>
              </a:solidFill>
              <a:ea typeface="宋体" charset="-122"/>
            </a:endParaRPr>
          </a:p>
          <a:p>
            <a:pPr marL="0" indent="0">
              <a:lnSpc>
                <a:spcPct val="130000"/>
              </a:lnSpc>
              <a:buClr>
                <a:srgbClr val="FFFFFF"/>
              </a:buClr>
              <a:buFont typeface="Wingdings 2" pitchFamily="18" charset="2"/>
              <a:buNone/>
            </a:pPr>
            <a:r>
              <a:rPr lang="zh-CN" altLang="en-US" sz="2000" dirty="0" smtClean="0">
                <a:ea typeface="宋体" charset="-122"/>
              </a:rPr>
              <a:t>在</a:t>
            </a:r>
            <a:r>
              <a:rPr lang="en-US" altLang="zh-CN" sz="2000" dirty="0" smtClean="0">
                <a:ea typeface="宋体" charset="-122"/>
              </a:rPr>
              <a:t>.NET Framework</a:t>
            </a:r>
            <a:r>
              <a:rPr lang="zh-CN" altLang="en-US" sz="2000" dirty="0" smtClean="0">
                <a:ea typeface="宋体" charset="-122"/>
              </a:rPr>
              <a:t>中，对文件的所有操作都要用 “流”来实现。</a:t>
            </a:r>
          </a:p>
          <a:p>
            <a:pPr marL="0" indent="0">
              <a:lnSpc>
                <a:spcPct val="130000"/>
              </a:lnSpc>
              <a:buClr>
                <a:srgbClr val="FFFFFF"/>
              </a:buClr>
              <a:buFont typeface="Wingdings 2" pitchFamily="18" charset="2"/>
              <a:buNone/>
            </a:pPr>
            <a:r>
              <a:rPr lang="zh-CN" altLang="en-US" sz="2000" dirty="0" smtClean="0">
                <a:ea typeface="宋体" charset="-122"/>
              </a:rPr>
              <a:t>流是字节序列的抽象概念，流提供了一种工作方式，使得程序设计人员在设计程序读取文件中的内容时，不需要考虑文件所在硬件的细节及存储格式。</a:t>
            </a:r>
          </a:p>
          <a:p>
            <a:pPr marL="0" indent="0">
              <a:lnSpc>
                <a:spcPct val="130000"/>
              </a:lnSpc>
              <a:buClr>
                <a:srgbClr val="FFFFFF"/>
              </a:buClr>
              <a:buFont typeface="Wingdings 2" pitchFamily="18" charset="2"/>
              <a:buNone/>
            </a:pPr>
            <a:r>
              <a:rPr lang="zh-CN" altLang="en-US" sz="2000" dirty="0" smtClean="0">
                <a:ea typeface="宋体" charset="-122"/>
              </a:rPr>
              <a:t>根据流的方向，把流分为两种：输入流和输出流。</a:t>
            </a:r>
          </a:p>
          <a:p>
            <a:pPr marL="0" indent="0">
              <a:lnSpc>
                <a:spcPct val="130000"/>
              </a:lnSpc>
              <a:buClr>
                <a:srgbClr val="FFFFFF"/>
              </a:buClr>
              <a:buFont typeface="Wingdings 2" pitchFamily="18" charset="2"/>
              <a:buNone/>
            </a:pPr>
            <a:r>
              <a:rPr lang="zh-CN" altLang="en-US" sz="2000" dirty="0" smtClean="0">
                <a:ea typeface="宋体" charset="-122"/>
              </a:rPr>
              <a:t>输入流：将外部数据（文件或外部设备）输入到程序可以访问的内存空间中，供程序使用。</a:t>
            </a:r>
          </a:p>
          <a:p>
            <a:pPr marL="0" indent="0">
              <a:lnSpc>
                <a:spcPct val="130000"/>
              </a:lnSpc>
              <a:buClr>
                <a:srgbClr val="FFFFFF"/>
              </a:buClr>
              <a:buFont typeface="Wingdings 2" pitchFamily="18" charset="2"/>
              <a:buNone/>
            </a:pPr>
            <a:r>
              <a:rPr lang="zh-CN" altLang="en-US" sz="2000" dirty="0" smtClean="0">
                <a:ea typeface="宋体" charset="-122"/>
              </a:rPr>
              <a:t>输出流：将程序的中间结果或最终结果从内存存储空间中输出到文件。</a:t>
            </a:r>
          </a:p>
          <a:p>
            <a:pPr marL="0" indent="0">
              <a:lnSpc>
                <a:spcPct val="130000"/>
              </a:lnSpc>
              <a:buClr>
                <a:srgbClr val="FFFFFF"/>
              </a:buClr>
              <a:buFont typeface="Wingdings 2" pitchFamily="18" charset="2"/>
              <a:buNone/>
            </a:pPr>
            <a:r>
              <a:rPr lang="zh-CN" altLang="en-US" sz="2000" dirty="0" smtClean="0">
                <a:ea typeface="宋体" charset="-122"/>
              </a:rPr>
              <a:t>而根据流中的数据形式，可将流分为文本流和二进制流。</a:t>
            </a:r>
          </a:p>
          <a:p>
            <a:pPr marL="0" indent="0">
              <a:lnSpc>
                <a:spcPct val="130000"/>
              </a:lnSpc>
              <a:buClr>
                <a:srgbClr val="FFFFFF"/>
              </a:buClr>
              <a:buFont typeface="Wingdings 2" pitchFamily="18" charset="2"/>
              <a:buNone/>
            </a:pPr>
            <a:r>
              <a:rPr lang="zh-CN" altLang="en-US" sz="2000" dirty="0" smtClean="0">
                <a:ea typeface="宋体" charset="-122"/>
              </a:rPr>
              <a:t>文本流：文本流中流动的数据是以字符的形式存在的。流中的每一个字符对应一个字节，存放对应的字符的</a:t>
            </a:r>
            <a:r>
              <a:rPr lang="en-US" altLang="zh-CN" sz="2000" dirty="0" smtClean="0">
                <a:ea typeface="宋体" charset="-122"/>
              </a:rPr>
              <a:t>ASCII</a:t>
            </a:r>
            <a:r>
              <a:rPr lang="zh-CN" altLang="en-US" sz="2000" dirty="0" smtClean="0">
                <a:ea typeface="宋体" charset="-122"/>
              </a:rPr>
              <a:t>码。</a:t>
            </a:r>
          </a:p>
          <a:p>
            <a:pPr marL="0" indent="0">
              <a:lnSpc>
                <a:spcPct val="130000"/>
              </a:lnSpc>
              <a:buClr>
                <a:srgbClr val="FFFFFF"/>
              </a:buClr>
              <a:buFont typeface="Wingdings 2" pitchFamily="18" charset="2"/>
              <a:buNone/>
            </a:pPr>
            <a:r>
              <a:rPr lang="zh-CN" altLang="en-US" sz="2000" dirty="0" smtClean="0">
                <a:ea typeface="宋体" charset="-122"/>
              </a:rPr>
              <a:t>二进制流：二进制流中的数据是根据程序编写它们的形式写入到文件或者设备中，而且完全根据它们从文件或者设备读写的形式读入到程序中，它们并未做任何改变，所以所读写的字节数也与外部设备或文件中的相同，这种类型的流非常适合非文本数据，但其内容用户无法读懂</a:t>
            </a:r>
            <a:r>
              <a:rPr lang="zh-CN" altLang="zh-CN" sz="2000" dirty="0" smtClean="0">
                <a:ea typeface="宋体" charset="-122"/>
              </a:rPr>
              <a:t>。</a:t>
            </a:r>
          </a:p>
        </p:txBody>
      </p:sp>
    </p:spTree>
    <p:extLst>
      <p:ext uri="{BB962C8B-B14F-4D97-AF65-F5344CB8AC3E}">
        <p14:creationId xmlns:p14="http://schemas.microsoft.com/office/powerpoint/2010/main" val="123381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9.1 </a:t>
            </a:r>
            <a:r>
              <a:rPr lang="zh-CN" altLang="zh-CN" dirty="0" smtClean="0"/>
              <a:t>文件和流</a:t>
            </a:r>
            <a:endParaRPr lang="zh-CN" altLang="en-US" dirty="0" smtClean="0"/>
          </a:p>
        </p:txBody>
      </p:sp>
      <p:sp>
        <p:nvSpPr>
          <p:cNvPr id="3" name="内容占位符 2"/>
          <p:cNvSpPr>
            <a:spLocks noGrp="1"/>
          </p:cNvSpPr>
          <p:nvPr>
            <p:ph idx="1"/>
          </p:nvPr>
        </p:nvSpPr>
        <p:spPr>
          <a:xfrm>
            <a:off x="468313" y="1268760"/>
            <a:ext cx="8229600" cy="5328939"/>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3.</a:t>
            </a:r>
            <a:r>
              <a:rPr lang="zh-CN" altLang="en-US" sz="2600" b="1" dirty="0" smtClean="0">
                <a:solidFill>
                  <a:srgbClr val="FF0000"/>
                </a:solidFill>
                <a:ea typeface="宋体" charset="-122"/>
              </a:rPr>
              <a:t>用于输入和输出的类</a:t>
            </a:r>
            <a:endParaRPr lang="en-US" altLang="zh-CN" sz="2600" b="1" dirty="0" smtClean="0">
              <a:solidFill>
                <a:srgbClr val="FF0000"/>
              </a:solidFill>
              <a:ea typeface="宋体" charset="-122"/>
            </a:endParaRPr>
          </a:p>
          <a:p>
            <a:pPr marL="0" indent="0">
              <a:lnSpc>
                <a:spcPct val="130000"/>
              </a:lnSpc>
              <a:buClr>
                <a:srgbClr val="FFFFFF"/>
              </a:buClr>
              <a:buFont typeface="Wingdings 2" pitchFamily="18" charset="2"/>
              <a:buNone/>
            </a:pPr>
            <a:r>
              <a:rPr lang="zh-CN" altLang="en-US" sz="2000" dirty="0" smtClean="0">
                <a:ea typeface="宋体" charset="-122"/>
              </a:rPr>
              <a:t>在</a:t>
            </a:r>
            <a:r>
              <a:rPr lang="en-US" altLang="zh-CN" sz="2000" dirty="0" smtClean="0">
                <a:ea typeface="宋体" charset="-122"/>
              </a:rPr>
              <a:t>C#</a:t>
            </a:r>
            <a:r>
              <a:rPr lang="zh-CN" altLang="en-US" sz="2000" dirty="0" smtClean="0">
                <a:ea typeface="宋体" charset="-122"/>
              </a:rPr>
              <a:t>中，几乎所有的输入输出类都包含在</a:t>
            </a:r>
            <a:r>
              <a:rPr lang="en-US" altLang="zh-CN" sz="2000" dirty="0" smtClean="0">
                <a:ea typeface="宋体" charset="-122"/>
              </a:rPr>
              <a:t>System.IO</a:t>
            </a:r>
            <a:r>
              <a:rPr lang="zh-CN" altLang="en-US" sz="2000" dirty="0" smtClean="0">
                <a:ea typeface="宋体" charset="-122"/>
              </a:rPr>
              <a:t>命名空间中。所以要想引用这些输入输出类，必须在</a:t>
            </a:r>
            <a:r>
              <a:rPr lang="en-US" altLang="zh-CN" sz="2000" dirty="0" smtClean="0">
                <a:ea typeface="宋体" charset="-122"/>
              </a:rPr>
              <a:t>C#</a:t>
            </a:r>
            <a:r>
              <a:rPr lang="zh-CN" altLang="en-US" sz="2000" dirty="0" smtClean="0">
                <a:ea typeface="宋体" charset="-122"/>
              </a:rPr>
              <a:t>中引用这个命名空间才可以，格式如下：</a:t>
            </a:r>
          </a:p>
          <a:p>
            <a:pPr marL="0" indent="0">
              <a:lnSpc>
                <a:spcPct val="130000"/>
              </a:lnSpc>
              <a:buClr>
                <a:srgbClr val="FFFFFF"/>
              </a:buClr>
              <a:buFont typeface="Wingdings 2" pitchFamily="18" charset="2"/>
              <a:buNone/>
            </a:pPr>
            <a:r>
              <a:rPr lang="zh-CN" altLang="en-US" sz="2000" dirty="0" smtClean="0">
                <a:ea typeface="宋体" charset="-122"/>
              </a:rPr>
              <a:t> </a:t>
            </a:r>
            <a:r>
              <a:rPr lang="en-US" altLang="zh-CN" sz="2000" dirty="0" smtClean="0">
                <a:ea typeface="宋体" charset="-122"/>
              </a:rPr>
              <a:t>using System.IO;</a:t>
            </a:r>
          </a:p>
        </p:txBody>
      </p:sp>
    </p:spTree>
    <p:extLst>
      <p:ext uri="{BB962C8B-B14F-4D97-AF65-F5344CB8AC3E}">
        <p14:creationId xmlns:p14="http://schemas.microsoft.com/office/powerpoint/2010/main" val="303599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9.1 </a:t>
            </a:r>
            <a:r>
              <a:rPr lang="zh-CN" altLang="zh-CN" dirty="0" smtClean="0"/>
              <a:t>文件和流</a:t>
            </a:r>
            <a:endParaRPr lang="zh-CN" altLang="en-US" dirty="0" smtClean="0"/>
          </a:p>
        </p:txBody>
      </p:sp>
      <p:sp>
        <p:nvSpPr>
          <p:cNvPr id="3" name="内容占位符 2"/>
          <p:cNvSpPr>
            <a:spLocks noGrp="1"/>
          </p:cNvSpPr>
          <p:nvPr>
            <p:ph idx="1"/>
          </p:nvPr>
        </p:nvSpPr>
        <p:spPr>
          <a:xfrm>
            <a:off x="468313"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3.</a:t>
            </a:r>
            <a:r>
              <a:rPr lang="zh-CN" altLang="en-US" sz="2600" b="1" dirty="0" smtClean="0">
                <a:solidFill>
                  <a:srgbClr val="FF0000"/>
                </a:solidFill>
                <a:ea typeface="宋体" charset="-122"/>
              </a:rPr>
              <a:t>用于输入和输出的类</a:t>
            </a:r>
            <a:endParaRPr lang="en-US" altLang="zh-CN" sz="2600" b="1" dirty="0" smtClean="0">
              <a:solidFill>
                <a:srgbClr val="FF0000"/>
              </a:solidFill>
              <a:ea typeface="宋体" charset="-122"/>
            </a:endParaRPr>
          </a:p>
        </p:txBody>
      </p:sp>
      <p:sp>
        <p:nvSpPr>
          <p:cNvPr id="2" name="TextBox 1"/>
          <p:cNvSpPr txBox="1"/>
          <p:nvPr/>
        </p:nvSpPr>
        <p:spPr>
          <a:xfrm>
            <a:off x="467544" y="1743199"/>
            <a:ext cx="5616624" cy="461665"/>
          </a:xfrm>
          <a:prstGeom prst="rect">
            <a:avLst/>
          </a:prstGeom>
          <a:noFill/>
        </p:spPr>
        <p:txBody>
          <a:bodyPr wrap="square" rtlCol="0">
            <a:spAutoFit/>
          </a:bodyPr>
          <a:lstStyle/>
          <a:p>
            <a:r>
              <a:rPr lang="en-US" altLang="zh-CN" sz="2400" dirty="0" smtClean="0">
                <a:latin typeface="+mn-lt"/>
              </a:rPr>
              <a:t>(1) </a:t>
            </a:r>
            <a:r>
              <a:rPr lang="en-US" altLang="zh-CN" sz="2400" dirty="0" err="1" smtClean="0">
                <a:latin typeface="+mn-lt"/>
              </a:rPr>
              <a:t>DriveInfo</a:t>
            </a:r>
            <a:r>
              <a:rPr lang="zh-CN" altLang="zh-CN" sz="2400" dirty="0" smtClean="0">
                <a:latin typeface="+mn-lt"/>
              </a:rPr>
              <a:t>类</a:t>
            </a:r>
            <a:endParaRPr lang="zh-CN" altLang="en-US" sz="2400" dirty="0">
              <a:latin typeface="+mn-lt"/>
            </a:endParaRPr>
          </a:p>
        </p:txBody>
      </p:sp>
      <p:sp>
        <p:nvSpPr>
          <p:cNvPr id="4" name="TextBox 3"/>
          <p:cNvSpPr txBox="1"/>
          <p:nvPr/>
        </p:nvSpPr>
        <p:spPr>
          <a:xfrm>
            <a:off x="611560" y="2204864"/>
            <a:ext cx="7776864" cy="1323439"/>
          </a:xfrm>
          <a:prstGeom prst="rect">
            <a:avLst/>
          </a:prstGeom>
          <a:noFill/>
        </p:spPr>
        <p:txBody>
          <a:bodyPr wrap="square" rtlCol="0">
            <a:spAutoFit/>
          </a:bodyPr>
          <a:lstStyle/>
          <a:p>
            <a:r>
              <a:rPr lang="en-US" altLang="zh-CN" sz="2000" dirty="0" err="1" smtClean="0">
                <a:latin typeface="+mn-lt"/>
              </a:rPr>
              <a:t>DriveInfo</a:t>
            </a:r>
            <a:r>
              <a:rPr lang="zh-CN" altLang="en-US" sz="2000" dirty="0" smtClean="0">
                <a:latin typeface="+mn-lt"/>
              </a:rPr>
              <a:t>类用于获取驱动器的相关信息，包括驱动器的盘符、类型、可用空间等。</a:t>
            </a:r>
            <a:endParaRPr lang="en-US" altLang="zh-CN" sz="2000" dirty="0" smtClean="0">
              <a:latin typeface="+mn-lt"/>
            </a:endParaRPr>
          </a:p>
          <a:p>
            <a:r>
              <a:rPr lang="en-US" altLang="zh-CN" sz="2000" dirty="0" err="1" smtClean="0">
                <a:latin typeface="+mn-lt"/>
              </a:rPr>
              <a:t>DriveInfo</a:t>
            </a:r>
            <a:r>
              <a:rPr lang="zh-CN" altLang="en-US" sz="2000" dirty="0" smtClean="0">
                <a:latin typeface="+mn-lt"/>
              </a:rPr>
              <a:t>类的常用属性。</a:t>
            </a:r>
          </a:p>
          <a:p>
            <a:endParaRPr lang="zh-CN" altLang="en-US" sz="2000" dirty="0">
              <a:latin typeface="+mn-lt"/>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316957"/>
            <a:ext cx="60960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11560" y="5509681"/>
            <a:ext cx="7776864" cy="707886"/>
          </a:xfrm>
          <a:prstGeom prst="rect">
            <a:avLst/>
          </a:prstGeom>
          <a:noFill/>
        </p:spPr>
        <p:txBody>
          <a:bodyPr wrap="square" rtlCol="0">
            <a:spAutoFit/>
          </a:bodyPr>
          <a:lstStyle/>
          <a:p>
            <a:r>
              <a:rPr lang="en-US" altLang="zh-CN" sz="2000" dirty="0" err="1" smtClean="0">
                <a:latin typeface="+mn-lt"/>
              </a:rPr>
              <a:t>DriveInfo</a:t>
            </a:r>
            <a:r>
              <a:rPr lang="zh-CN" altLang="en-US" sz="2000" dirty="0" smtClean="0">
                <a:latin typeface="+mn-lt"/>
              </a:rPr>
              <a:t>的常用方法成员有：</a:t>
            </a:r>
            <a:r>
              <a:rPr lang="en-US" altLang="zh-CN" sz="2000" dirty="0" err="1" smtClean="0">
                <a:latin typeface="+mn-lt"/>
              </a:rPr>
              <a:t>GetDrives</a:t>
            </a:r>
            <a:r>
              <a:rPr lang="en-US" altLang="zh-CN" sz="2000" dirty="0" smtClean="0">
                <a:latin typeface="+mn-lt"/>
              </a:rPr>
              <a:t>()</a:t>
            </a:r>
            <a:r>
              <a:rPr lang="zh-CN" altLang="en-US" sz="2000" dirty="0" smtClean="0">
                <a:latin typeface="+mn-lt"/>
              </a:rPr>
              <a:t>，这是一个静态方法，用于检索计算机上所有逻辑驱动器的</a:t>
            </a:r>
            <a:r>
              <a:rPr lang="en-US" altLang="zh-CN" sz="2000" dirty="0" err="1" smtClean="0">
                <a:latin typeface="+mn-lt"/>
              </a:rPr>
              <a:t>DriveInfo</a:t>
            </a:r>
            <a:r>
              <a:rPr lang="zh-CN" altLang="en-US" sz="2000" dirty="0" smtClean="0">
                <a:latin typeface="+mn-lt"/>
              </a:rPr>
              <a:t>对象数组。</a:t>
            </a:r>
          </a:p>
        </p:txBody>
      </p:sp>
      <p:sp>
        <p:nvSpPr>
          <p:cNvPr id="6" name="TextBox 5"/>
          <p:cNvSpPr txBox="1"/>
          <p:nvPr/>
        </p:nvSpPr>
        <p:spPr>
          <a:xfrm>
            <a:off x="467544" y="6309320"/>
            <a:ext cx="8476430" cy="400110"/>
          </a:xfrm>
          <a:prstGeom prst="rect">
            <a:avLst/>
          </a:prstGeom>
          <a:noFill/>
        </p:spPr>
        <p:txBody>
          <a:bodyPr wrap="square" rtlCol="0">
            <a:spAutoFit/>
          </a:bodyPr>
          <a:lstStyle/>
          <a:p>
            <a:r>
              <a:rPr lang="en-US" altLang="zh-CN" sz="2000" dirty="0">
                <a:solidFill>
                  <a:srgbClr val="FF00FF"/>
                </a:solidFill>
                <a:latin typeface="+mn-lt"/>
              </a:rPr>
              <a:t>【</a:t>
            </a:r>
            <a:r>
              <a:rPr lang="zh-CN" altLang="en-US" sz="2000" dirty="0" smtClean="0">
                <a:solidFill>
                  <a:srgbClr val="FF00FF"/>
                </a:solidFill>
                <a:latin typeface="+mn-lt"/>
              </a:rPr>
              <a:t>例</a:t>
            </a:r>
            <a:r>
              <a:rPr lang="en-US" altLang="zh-CN" sz="2000" dirty="0" smtClean="0">
                <a:solidFill>
                  <a:srgbClr val="FF00FF"/>
                </a:solidFill>
                <a:latin typeface="+mn-lt"/>
              </a:rPr>
              <a:t>9-1】 </a:t>
            </a:r>
            <a:r>
              <a:rPr lang="en-US" altLang="zh-CN" sz="2000" dirty="0" err="1" smtClean="0">
                <a:solidFill>
                  <a:srgbClr val="FF00FF"/>
                </a:solidFill>
                <a:latin typeface="+mn-lt"/>
              </a:rPr>
              <a:t>DriveInfo</a:t>
            </a:r>
            <a:r>
              <a:rPr lang="zh-CN" altLang="en-US" sz="2000" dirty="0" smtClean="0">
                <a:solidFill>
                  <a:srgbClr val="FF00FF"/>
                </a:solidFill>
                <a:latin typeface="+mn-lt"/>
              </a:rPr>
              <a:t>类的使用</a:t>
            </a:r>
            <a:r>
              <a:rPr lang="en-US" altLang="zh-CN" sz="2000" dirty="0" smtClean="0">
                <a:solidFill>
                  <a:srgbClr val="FF00FF"/>
                </a:solidFill>
                <a:latin typeface="+mn-lt"/>
              </a:rPr>
              <a:t>—</a:t>
            </a:r>
            <a:r>
              <a:rPr lang="zh-CN" altLang="en-US" sz="2000" dirty="0" smtClean="0">
                <a:solidFill>
                  <a:srgbClr val="FF00FF"/>
                </a:solidFill>
                <a:latin typeface="+mn-lt"/>
              </a:rPr>
              <a:t>显示所有驱动器，并显示驱动器的属性</a:t>
            </a:r>
            <a:endParaRPr lang="zh-CN" altLang="en-US" sz="2000" dirty="0">
              <a:solidFill>
                <a:srgbClr val="FF00FF"/>
              </a:solidFill>
              <a:latin typeface="+mn-lt"/>
            </a:endParaRPr>
          </a:p>
        </p:txBody>
      </p:sp>
      <p:grpSp>
        <p:nvGrpSpPr>
          <p:cNvPr id="14" name="组合 13"/>
          <p:cNvGrpSpPr/>
          <p:nvPr/>
        </p:nvGrpSpPr>
        <p:grpSpPr>
          <a:xfrm>
            <a:off x="3105149" y="3943483"/>
            <a:ext cx="5838825" cy="2238375"/>
            <a:chOff x="0" y="0"/>
            <a:chExt cx="5838825" cy="2238375"/>
          </a:xfrm>
        </p:grpSpPr>
        <p:pic>
          <p:nvPicPr>
            <p:cNvPr id="15" name="图片 14" descr="C:\Users\Administrator\AppData\Roaming\Tencent\Users\4357001\QQ\WinTemp\RichOle\HZC3Q$QI}KG9S%~~]{%VDCK.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0512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descr="C:\Users\Administrator\AppData\Roaming\Tencent\Users\4357001\QQ\WinTemp\RichOle\U34$_82TY4S01YJD[TXBL`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33700" y="0"/>
              <a:ext cx="290512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518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amond(in)">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9.1 </a:t>
            </a:r>
            <a:r>
              <a:rPr lang="zh-CN" altLang="zh-CN" dirty="0" smtClean="0"/>
              <a:t>文件和流</a:t>
            </a:r>
            <a:endParaRPr lang="zh-CN" altLang="en-US" dirty="0" smtClean="0"/>
          </a:p>
        </p:txBody>
      </p:sp>
      <p:sp>
        <p:nvSpPr>
          <p:cNvPr id="3" name="内容占位符 2"/>
          <p:cNvSpPr>
            <a:spLocks noGrp="1"/>
          </p:cNvSpPr>
          <p:nvPr>
            <p:ph idx="1"/>
          </p:nvPr>
        </p:nvSpPr>
        <p:spPr>
          <a:xfrm>
            <a:off x="468313"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3.</a:t>
            </a:r>
            <a:r>
              <a:rPr lang="zh-CN" altLang="en-US" sz="2600" b="1" dirty="0" smtClean="0">
                <a:solidFill>
                  <a:srgbClr val="FF0000"/>
                </a:solidFill>
                <a:ea typeface="宋体" charset="-122"/>
              </a:rPr>
              <a:t>用于输入和输出的类</a:t>
            </a:r>
            <a:endParaRPr lang="en-US" altLang="zh-CN" sz="2600" b="1" dirty="0" smtClean="0">
              <a:solidFill>
                <a:srgbClr val="FF0000"/>
              </a:solidFill>
              <a:ea typeface="宋体" charset="-122"/>
            </a:endParaRPr>
          </a:p>
        </p:txBody>
      </p:sp>
      <p:sp>
        <p:nvSpPr>
          <p:cNvPr id="2" name="TextBox 1"/>
          <p:cNvSpPr txBox="1"/>
          <p:nvPr/>
        </p:nvSpPr>
        <p:spPr>
          <a:xfrm>
            <a:off x="467544" y="1743199"/>
            <a:ext cx="5616624" cy="461665"/>
          </a:xfrm>
          <a:prstGeom prst="rect">
            <a:avLst/>
          </a:prstGeom>
          <a:noFill/>
        </p:spPr>
        <p:txBody>
          <a:bodyPr wrap="square" rtlCol="0">
            <a:spAutoFit/>
          </a:bodyPr>
          <a:lstStyle/>
          <a:p>
            <a:r>
              <a:rPr lang="en-US" altLang="zh-CN" sz="2400" dirty="0" smtClean="0">
                <a:latin typeface="+mn-lt"/>
              </a:rPr>
              <a:t>(2) Directory</a:t>
            </a:r>
            <a:r>
              <a:rPr lang="zh-CN" altLang="en-US" sz="2400" dirty="0" smtClean="0">
                <a:latin typeface="+mn-lt"/>
              </a:rPr>
              <a:t>类和</a:t>
            </a:r>
            <a:r>
              <a:rPr lang="en-US" altLang="zh-CN" sz="2400" dirty="0" err="1" smtClean="0">
                <a:latin typeface="+mn-lt"/>
              </a:rPr>
              <a:t>DirectoryInfo</a:t>
            </a:r>
            <a:r>
              <a:rPr lang="zh-CN" altLang="en-US" sz="2400" dirty="0" smtClean="0">
                <a:latin typeface="+mn-lt"/>
              </a:rPr>
              <a:t>类</a:t>
            </a:r>
            <a:endParaRPr lang="zh-CN" altLang="en-US" sz="2400" dirty="0">
              <a:latin typeface="+mn-lt"/>
            </a:endParaRPr>
          </a:p>
        </p:txBody>
      </p:sp>
      <p:sp>
        <p:nvSpPr>
          <p:cNvPr id="4" name="TextBox 3"/>
          <p:cNvSpPr txBox="1"/>
          <p:nvPr/>
        </p:nvSpPr>
        <p:spPr>
          <a:xfrm>
            <a:off x="611560" y="2204864"/>
            <a:ext cx="8136904" cy="2246769"/>
          </a:xfrm>
          <a:prstGeom prst="rect">
            <a:avLst/>
          </a:prstGeom>
          <a:noFill/>
        </p:spPr>
        <p:txBody>
          <a:bodyPr wrap="square" rtlCol="0">
            <a:spAutoFit/>
          </a:bodyPr>
          <a:lstStyle/>
          <a:p>
            <a:pPr algn="just"/>
            <a:r>
              <a:rPr lang="en-US" altLang="zh-CN" sz="2000" dirty="0" smtClean="0">
                <a:latin typeface="+mn-lt"/>
              </a:rPr>
              <a:t>.NET</a:t>
            </a:r>
            <a:r>
              <a:rPr lang="zh-CN" altLang="en-US" sz="2000" dirty="0" smtClean="0">
                <a:latin typeface="+mn-lt"/>
              </a:rPr>
              <a:t>框架提供的用于目录管理的类有</a:t>
            </a:r>
            <a:r>
              <a:rPr lang="en-US" altLang="zh-CN" sz="2000" dirty="0" smtClean="0">
                <a:latin typeface="+mn-lt"/>
              </a:rPr>
              <a:t>Directory</a:t>
            </a:r>
            <a:r>
              <a:rPr lang="zh-CN" altLang="en-US" sz="2000" dirty="0" smtClean="0">
                <a:latin typeface="+mn-lt"/>
              </a:rPr>
              <a:t>类、</a:t>
            </a:r>
            <a:r>
              <a:rPr lang="en-US" altLang="zh-CN" sz="2000" dirty="0" err="1" smtClean="0">
                <a:latin typeface="+mn-lt"/>
              </a:rPr>
              <a:t>DirectoryInfo</a:t>
            </a:r>
            <a:r>
              <a:rPr lang="zh-CN" altLang="en-US" sz="2000" dirty="0" smtClean="0">
                <a:latin typeface="+mn-lt"/>
              </a:rPr>
              <a:t>类和</a:t>
            </a:r>
            <a:r>
              <a:rPr lang="en-US" altLang="zh-CN" sz="2000" dirty="0" smtClean="0">
                <a:latin typeface="+mn-lt"/>
              </a:rPr>
              <a:t>Path</a:t>
            </a:r>
            <a:r>
              <a:rPr lang="zh-CN" altLang="en-US" sz="2000" dirty="0" smtClean="0">
                <a:latin typeface="+mn-lt"/>
              </a:rPr>
              <a:t>类。</a:t>
            </a:r>
          </a:p>
          <a:p>
            <a:pPr algn="just"/>
            <a:r>
              <a:rPr lang="en-US" altLang="zh-CN" sz="2000" dirty="0" smtClean="0">
                <a:latin typeface="+mn-lt"/>
              </a:rPr>
              <a:t>Directory</a:t>
            </a:r>
            <a:r>
              <a:rPr lang="zh-CN" altLang="en-US" sz="2000" dirty="0" smtClean="0">
                <a:latin typeface="+mn-lt"/>
              </a:rPr>
              <a:t>类和</a:t>
            </a:r>
            <a:r>
              <a:rPr lang="en-US" altLang="zh-CN" sz="2000" dirty="0" err="1" smtClean="0">
                <a:latin typeface="+mn-lt"/>
              </a:rPr>
              <a:t>DirectoryInfo</a:t>
            </a:r>
            <a:r>
              <a:rPr lang="zh-CN" altLang="en-US" sz="2000" dirty="0" smtClean="0">
                <a:latin typeface="+mn-lt"/>
              </a:rPr>
              <a:t>类的功能相似，都可以实现对目录及其子目录的创建、移动、删除等操作。两者之间的区别是：</a:t>
            </a:r>
            <a:r>
              <a:rPr lang="en-US" altLang="zh-CN" sz="2000" dirty="0" smtClean="0">
                <a:latin typeface="+mn-lt"/>
              </a:rPr>
              <a:t>Directory</a:t>
            </a:r>
            <a:r>
              <a:rPr lang="zh-CN" altLang="en-US" sz="2000" dirty="0" smtClean="0">
                <a:latin typeface="+mn-lt"/>
              </a:rPr>
              <a:t>类是静态类，不能使用</a:t>
            </a:r>
            <a:r>
              <a:rPr lang="en-US" altLang="zh-CN" sz="2000" dirty="0" smtClean="0">
                <a:latin typeface="+mn-lt"/>
              </a:rPr>
              <a:t>new</a:t>
            </a:r>
            <a:r>
              <a:rPr lang="zh-CN" altLang="en-US" sz="2000" dirty="0" smtClean="0">
                <a:latin typeface="+mn-lt"/>
              </a:rPr>
              <a:t>关键字创建对象，其提供的静态方法，程序设计人员可以直接使用。而</a:t>
            </a:r>
            <a:r>
              <a:rPr lang="en-US" altLang="zh-CN" sz="2000" dirty="0" err="1" smtClean="0">
                <a:latin typeface="+mn-lt"/>
              </a:rPr>
              <a:t>DirectoryInfo</a:t>
            </a:r>
            <a:r>
              <a:rPr lang="zh-CN" altLang="en-US" sz="2000" dirty="0" smtClean="0">
                <a:latin typeface="+mn-lt"/>
              </a:rPr>
              <a:t>类是一个需要实例化的类。</a:t>
            </a:r>
          </a:p>
          <a:p>
            <a:pPr algn="just"/>
            <a:endParaRPr lang="zh-CN" altLang="en-US" sz="2000" dirty="0">
              <a:latin typeface="+mn-lt"/>
            </a:endParaRPr>
          </a:p>
        </p:txBody>
      </p:sp>
      <p:sp>
        <p:nvSpPr>
          <p:cNvPr id="6" name="TextBox 5"/>
          <p:cNvSpPr txBox="1"/>
          <p:nvPr/>
        </p:nvSpPr>
        <p:spPr>
          <a:xfrm>
            <a:off x="467544" y="6341258"/>
            <a:ext cx="8476430" cy="400110"/>
          </a:xfrm>
          <a:prstGeom prst="rect">
            <a:avLst/>
          </a:prstGeom>
          <a:noFill/>
        </p:spPr>
        <p:txBody>
          <a:bodyPr wrap="square" rtlCol="0">
            <a:spAutoFit/>
          </a:bodyPr>
          <a:lstStyle/>
          <a:p>
            <a:r>
              <a:rPr lang="en-US" altLang="zh-CN" sz="2000" dirty="0" smtClean="0">
                <a:solidFill>
                  <a:srgbClr val="FF00FF"/>
                </a:solidFill>
                <a:latin typeface="+mn-lt"/>
              </a:rPr>
              <a:t>【</a:t>
            </a:r>
            <a:r>
              <a:rPr lang="zh-CN" altLang="en-US" sz="2000" dirty="0" smtClean="0">
                <a:solidFill>
                  <a:srgbClr val="FF00FF"/>
                </a:solidFill>
                <a:latin typeface="+mn-lt"/>
              </a:rPr>
              <a:t>例</a:t>
            </a:r>
            <a:r>
              <a:rPr lang="en-US" altLang="zh-CN" sz="2000" dirty="0" smtClean="0">
                <a:solidFill>
                  <a:srgbClr val="FF00FF"/>
                </a:solidFill>
                <a:latin typeface="+mn-lt"/>
              </a:rPr>
              <a:t>9-2】Directory</a:t>
            </a:r>
            <a:r>
              <a:rPr lang="zh-CN" altLang="en-US" sz="2000" dirty="0" smtClean="0">
                <a:solidFill>
                  <a:srgbClr val="FF00FF"/>
                </a:solidFill>
                <a:latin typeface="+mn-lt"/>
              </a:rPr>
              <a:t>类的使用实例</a:t>
            </a:r>
            <a:r>
              <a:rPr lang="en-US" altLang="zh-CN" sz="2000" dirty="0" smtClean="0">
                <a:solidFill>
                  <a:srgbClr val="FF00FF"/>
                </a:solidFill>
                <a:latin typeface="+mn-lt"/>
              </a:rPr>
              <a:t>-</a:t>
            </a:r>
            <a:r>
              <a:rPr lang="zh-CN" altLang="en-US" sz="2000" dirty="0" smtClean="0">
                <a:solidFill>
                  <a:srgbClr val="FF00FF"/>
                </a:solidFill>
                <a:latin typeface="+mn-lt"/>
              </a:rPr>
              <a:t>在当前目录下创建文件夹</a:t>
            </a:r>
          </a:p>
        </p:txBody>
      </p:sp>
      <p:sp>
        <p:nvSpPr>
          <p:cNvPr id="5" name="TextBox 4"/>
          <p:cNvSpPr txBox="1"/>
          <p:nvPr/>
        </p:nvSpPr>
        <p:spPr>
          <a:xfrm>
            <a:off x="611560" y="4149080"/>
            <a:ext cx="4248472" cy="400110"/>
          </a:xfrm>
          <a:prstGeom prst="rect">
            <a:avLst/>
          </a:prstGeom>
          <a:noFill/>
        </p:spPr>
        <p:txBody>
          <a:bodyPr wrap="square" rtlCol="0">
            <a:spAutoFit/>
          </a:bodyPr>
          <a:lstStyle>
            <a:defPPr>
              <a:defRPr lang="zh-CN"/>
            </a:defPPr>
            <a:lvl1pPr algn="just">
              <a:defRPr sz="2000">
                <a:latin typeface="+mn-lt"/>
              </a:defRPr>
            </a:lvl1pPr>
          </a:lstStyle>
          <a:p>
            <a:r>
              <a:rPr lang="en-US" altLang="zh-CN" dirty="0"/>
              <a:t>Directory</a:t>
            </a:r>
            <a:r>
              <a:rPr lang="zh-CN" altLang="zh-CN" dirty="0"/>
              <a:t>类的常用静态</a:t>
            </a:r>
            <a:r>
              <a:rPr lang="zh-CN" altLang="zh-CN" dirty="0" smtClean="0"/>
              <a:t>方法</a:t>
            </a:r>
            <a:r>
              <a:rPr lang="zh-CN" altLang="en-US" dirty="0" smtClean="0"/>
              <a:t>：</a:t>
            </a:r>
            <a:endParaRPr lang="zh-CN" alt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99790"/>
            <a:ext cx="60388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图片 23" descr="C:\Users\Administrator\AppData\Roaming\Tencent\Users\4357001\QQ\WinTemp\RichOle\}ESYD6JM3@9N67K[J5[(UE1.jpg"/>
          <p:cNvPicPr/>
          <p:nvPr/>
        </p:nvPicPr>
        <p:blipFill>
          <a:blip r:embed="rId3">
            <a:extLst>
              <a:ext uri="{28A0092B-C50C-407E-A947-70E740481C1C}">
                <a14:useLocalDpi xmlns:a14="http://schemas.microsoft.com/office/drawing/2010/main" val="0"/>
              </a:ext>
            </a:extLst>
          </a:blip>
          <a:srcRect/>
          <a:stretch>
            <a:fillRect/>
          </a:stretch>
        </p:blipFill>
        <p:spPr bwMode="auto">
          <a:xfrm>
            <a:off x="5487669" y="3485930"/>
            <a:ext cx="345630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5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fade">
                                      <p:cBhvr>
                                        <p:cTn id="12" dur="500"/>
                                        <p:tgtEl>
                                          <p:spTgt spid="28674"/>
                                        </p:tgtEl>
                                      </p:cBhvr>
                                    </p:animEffect>
                                    <p:anim calcmode="lin" valueType="num">
                                      <p:cBhvr>
                                        <p:cTn id="13" dur="500" fill="hold"/>
                                        <p:tgtEl>
                                          <p:spTgt spid="28674"/>
                                        </p:tgtEl>
                                        <p:attrNameLst>
                                          <p:attrName>ppt_x</p:attrName>
                                        </p:attrNameLst>
                                      </p:cBhvr>
                                      <p:tavLst>
                                        <p:tav tm="0">
                                          <p:val>
                                            <p:strVal val="#ppt_x"/>
                                          </p:val>
                                        </p:tav>
                                        <p:tav tm="100000">
                                          <p:val>
                                            <p:strVal val="#ppt_x"/>
                                          </p:val>
                                        </p:tav>
                                      </p:tavLst>
                                    </p:anim>
                                    <p:anim calcmode="lin" valueType="num">
                                      <p:cBhvr>
                                        <p:cTn id="14" dur="500" fill="hold"/>
                                        <p:tgtEl>
                                          <p:spTgt spid="2867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anim calcmode="lin" valueType="num">
                                      <p:cBhvr>
                                        <p:cTn id="25" dur="500" fill="hold"/>
                                        <p:tgtEl>
                                          <p:spTgt spid="24"/>
                                        </p:tgtEl>
                                        <p:attrNameLst>
                                          <p:attrName>ppt_x</p:attrName>
                                        </p:attrNameLst>
                                      </p:cBhvr>
                                      <p:tavLst>
                                        <p:tav tm="0">
                                          <p:val>
                                            <p:strVal val="#ppt_x"/>
                                          </p:val>
                                        </p:tav>
                                        <p:tav tm="100000">
                                          <p:val>
                                            <p:strVal val="#ppt_x"/>
                                          </p:val>
                                        </p:tav>
                                      </p:tavLst>
                                    </p:anim>
                                    <p:anim calcmode="lin" valueType="num">
                                      <p:cBhvr>
                                        <p:cTn id="2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9.1 </a:t>
            </a:r>
            <a:r>
              <a:rPr lang="zh-CN" altLang="zh-CN" dirty="0" smtClean="0"/>
              <a:t>文件和流</a:t>
            </a:r>
            <a:endParaRPr lang="zh-CN" altLang="en-US" dirty="0" smtClean="0"/>
          </a:p>
        </p:txBody>
      </p:sp>
      <p:sp>
        <p:nvSpPr>
          <p:cNvPr id="3" name="内容占位符 2"/>
          <p:cNvSpPr>
            <a:spLocks noGrp="1"/>
          </p:cNvSpPr>
          <p:nvPr>
            <p:ph idx="1"/>
          </p:nvPr>
        </p:nvSpPr>
        <p:spPr>
          <a:xfrm>
            <a:off x="468313"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3.</a:t>
            </a:r>
            <a:r>
              <a:rPr lang="zh-CN" altLang="en-US" sz="2600" b="1" dirty="0" smtClean="0">
                <a:solidFill>
                  <a:srgbClr val="FF0000"/>
                </a:solidFill>
                <a:ea typeface="宋体" charset="-122"/>
              </a:rPr>
              <a:t>用于输入和输出的类</a:t>
            </a:r>
            <a:endParaRPr lang="en-US" altLang="zh-CN" sz="2600" b="1" dirty="0" smtClean="0">
              <a:solidFill>
                <a:srgbClr val="FF0000"/>
              </a:solidFill>
              <a:ea typeface="宋体" charset="-122"/>
            </a:endParaRPr>
          </a:p>
        </p:txBody>
      </p:sp>
      <p:sp>
        <p:nvSpPr>
          <p:cNvPr id="2" name="TextBox 1"/>
          <p:cNvSpPr txBox="1"/>
          <p:nvPr/>
        </p:nvSpPr>
        <p:spPr>
          <a:xfrm>
            <a:off x="467544" y="1743199"/>
            <a:ext cx="5616624" cy="461665"/>
          </a:xfrm>
          <a:prstGeom prst="rect">
            <a:avLst/>
          </a:prstGeom>
          <a:noFill/>
        </p:spPr>
        <p:txBody>
          <a:bodyPr wrap="square" rtlCol="0">
            <a:spAutoFit/>
          </a:bodyPr>
          <a:lstStyle/>
          <a:p>
            <a:r>
              <a:rPr lang="en-US" altLang="zh-CN" sz="2400" dirty="0" smtClean="0">
                <a:latin typeface="+mn-lt"/>
              </a:rPr>
              <a:t>(2) Directory</a:t>
            </a:r>
            <a:r>
              <a:rPr lang="zh-CN" altLang="en-US" sz="2400" dirty="0" smtClean="0">
                <a:latin typeface="+mn-lt"/>
              </a:rPr>
              <a:t>类和</a:t>
            </a:r>
            <a:r>
              <a:rPr lang="en-US" altLang="zh-CN" sz="2400" dirty="0" err="1" smtClean="0">
                <a:latin typeface="+mn-lt"/>
              </a:rPr>
              <a:t>DirectoryInfo</a:t>
            </a:r>
            <a:r>
              <a:rPr lang="zh-CN" altLang="en-US" sz="2400" dirty="0" smtClean="0">
                <a:latin typeface="+mn-lt"/>
              </a:rPr>
              <a:t>类</a:t>
            </a:r>
            <a:endParaRPr lang="zh-CN" altLang="en-US" sz="2400" dirty="0">
              <a:latin typeface="+mn-lt"/>
            </a:endParaRPr>
          </a:p>
        </p:txBody>
      </p:sp>
      <p:sp>
        <p:nvSpPr>
          <p:cNvPr id="4" name="TextBox 3"/>
          <p:cNvSpPr txBox="1"/>
          <p:nvPr/>
        </p:nvSpPr>
        <p:spPr>
          <a:xfrm>
            <a:off x="611560" y="2204864"/>
            <a:ext cx="8136904" cy="2246769"/>
          </a:xfrm>
          <a:prstGeom prst="rect">
            <a:avLst/>
          </a:prstGeom>
          <a:noFill/>
        </p:spPr>
        <p:txBody>
          <a:bodyPr wrap="square" rtlCol="0">
            <a:spAutoFit/>
          </a:bodyPr>
          <a:lstStyle/>
          <a:p>
            <a:pPr algn="just"/>
            <a:r>
              <a:rPr lang="en-US" altLang="zh-CN" sz="2000" dirty="0" smtClean="0">
                <a:latin typeface="+mn-lt"/>
              </a:rPr>
              <a:t>.NET</a:t>
            </a:r>
            <a:r>
              <a:rPr lang="zh-CN" altLang="en-US" sz="2000" dirty="0" smtClean="0">
                <a:latin typeface="+mn-lt"/>
              </a:rPr>
              <a:t>框架提供的用于目录管理的类有</a:t>
            </a:r>
            <a:r>
              <a:rPr lang="en-US" altLang="zh-CN" sz="2000" dirty="0" smtClean="0">
                <a:latin typeface="+mn-lt"/>
              </a:rPr>
              <a:t>Directory</a:t>
            </a:r>
            <a:r>
              <a:rPr lang="zh-CN" altLang="en-US" sz="2000" dirty="0" smtClean="0">
                <a:latin typeface="+mn-lt"/>
              </a:rPr>
              <a:t>类、</a:t>
            </a:r>
            <a:r>
              <a:rPr lang="en-US" altLang="zh-CN" sz="2000" dirty="0" err="1" smtClean="0">
                <a:latin typeface="+mn-lt"/>
              </a:rPr>
              <a:t>DirectoryInfo</a:t>
            </a:r>
            <a:r>
              <a:rPr lang="zh-CN" altLang="en-US" sz="2000" dirty="0" smtClean="0">
                <a:latin typeface="+mn-lt"/>
              </a:rPr>
              <a:t>类和</a:t>
            </a:r>
            <a:r>
              <a:rPr lang="en-US" altLang="zh-CN" sz="2000" dirty="0" smtClean="0">
                <a:latin typeface="+mn-lt"/>
              </a:rPr>
              <a:t>Path</a:t>
            </a:r>
            <a:r>
              <a:rPr lang="zh-CN" altLang="en-US" sz="2000" dirty="0" smtClean="0">
                <a:latin typeface="+mn-lt"/>
              </a:rPr>
              <a:t>类。</a:t>
            </a:r>
          </a:p>
          <a:p>
            <a:pPr algn="just"/>
            <a:r>
              <a:rPr lang="en-US" altLang="zh-CN" sz="2000" dirty="0" smtClean="0">
                <a:latin typeface="+mn-lt"/>
              </a:rPr>
              <a:t>Directory</a:t>
            </a:r>
            <a:r>
              <a:rPr lang="zh-CN" altLang="en-US" sz="2000" dirty="0" smtClean="0">
                <a:latin typeface="+mn-lt"/>
              </a:rPr>
              <a:t>类和</a:t>
            </a:r>
            <a:r>
              <a:rPr lang="en-US" altLang="zh-CN" sz="2000" dirty="0" err="1" smtClean="0">
                <a:latin typeface="+mn-lt"/>
              </a:rPr>
              <a:t>DirectoryInfo</a:t>
            </a:r>
            <a:r>
              <a:rPr lang="zh-CN" altLang="en-US" sz="2000" dirty="0" smtClean="0">
                <a:latin typeface="+mn-lt"/>
              </a:rPr>
              <a:t>类的功能相似，都可以实现对目录及其子目录的创建、移动、删除等操作。两者之间的区别是：</a:t>
            </a:r>
            <a:r>
              <a:rPr lang="en-US" altLang="zh-CN" sz="2000" dirty="0" smtClean="0">
                <a:latin typeface="+mn-lt"/>
              </a:rPr>
              <a:t>Directory</a:t>
            </a:r>
            <a:r>
              <a:rPr lang="zh-CN" altLang="en-US" sz="2000" dirty="0" smtClean="0">
                <a:latin typeface="+mn-lt"/>
              </a:rPr>
              <a:t>类是静态类，不能使用</a:t>
            </a:r>
            <a:r>
              <a:rPr lang="en-US" altLang="zh-CN" sz="2000" dirty="0" smtClean="0">
                <a:latin typeface="+mn-lt"/>
              </a:rPr>
              <a:t>new</a:t>
            </a:r>
            <a:r>
              <a:rPr lang="zh-CN" altLang="en-US" sz="2000" dirty="0" smtClean="0">
                <a:latin typeface="+mn-lt"/>
              </a:rPr>
              <a:t>关键字创建对象，其提供的静态方法，程序设计人员可以直接使用。而</a:t>
            </a:r>
            <a:r>
              <a:rPr lang="en-US" altLang="zh-CN" sz="2000" dirty="0" err="1" smtClean="0">
                <a:latin typeface="+mn-lt"/>
              </a:rPr>
              <a:t>DirectoryInfo</a:t>
            </a:r>
            <a:r>
              <a:rPr lang="zh-CN" altLang="en-US" sz="2000" dirty="0" smtClean="0">
                <a:latin typeface="+mn-lt"/>
              </a:rPr>
              <a:t>类是一个需要实例化的类。</a:t>
            </a:r>
          </a:p>
          <a:p>
            <a:pPr algn="just"/>
            <a:endParaRPr lang="zh-CN" altLang="en-US" sz="2000" dirty="0">
              <a:latin typeface="+mn-lt"/>
            </a:endParaRPr>
          </a:p>
        </p:txBody>
      </p:sp>
      <p:sp>
        <p:nvSpPr>
          <p:cNvPr id="5" name="TextBox 4"/>
          <p:cNvSpPr txBox="1"/>
          <p:nvPr/>
        </p:nvSpPr>
        <p:spPr>
          <a:xfrm>
            <a:off x="611560" y="4149080"/>
            <a:ext cx="8136904" cy="2554545"/>
          </a:xfrm>
          <a:prstGeom prst="rect">
            <a:avLst/>
          </a:prstGeom>
          <a:noFill/>
        </p:spPr>
        <p:txBody>
          <a:bodyPr wrap="square" rtlCol="0">
            <a:spAutoFit/>
          </a:bodyPr>
          <a:lstStyle>
            <a:defPPr>
              <a:defRPr lang="zh-CN"/>
            </a:defPPr>
            <a:lvl1pPr algn="just">
              <a:defRPr sz="2000">
                <a:latin typeface="+mn-lt"/>
              </a:defRPr>
            </a:lvl1pPr>
          </a:lstStyle>
          <a:p>
            <a:r>
              <a:rPr lang="en-US" altLang="zh-CN" dirty="0" err="1" smtClean="0"/>
              <a:t>DirectoryInfo</a:t>
            </a:r>
            <a:r>
              <a:rPr lang="zh-CN" altLang="en-US" dirty="0" smtClean="0"/>
              <a:t>类的方法与</a:t>
            </a:r>
            <a:r>
              <a:rPr lang="en-US" altLang="zh-CN" dirty="0" smtClean="0"/>
              <a:t>Directory</a:t>
            </a:r>
            <a:r>
              <a:rPr lang="zh-CN" altLang="en-US" dirty="0" smtClean="0"/>
              <a:t>类的静态方法大体相同，除此之外，</a:t>
            </a:r>
            <a:r>
              <a:rPr lang="en-US" altLang="zh-CN" dirty="0" err="1" smtClean="0"/>
              <a:t>DirectoryInfo</a:t>
            </a:r>
            <a:r>
              <a:rPr lang="zh-CN" altLang="en-US" dirty="0" smtClean="0"/>
              <a:t>类的常用属性成员有：</a:t>
            </a:r>
          </a:p>
          <a:p>
            <a:r>
              <a:rPr lang="en-US" altLang="zh-CN" dirty="0" smtClean="0"/>
              <a:t>Name</a:t>
            </a:r>
            <a:r>
              <a:rPr lang="zh-CN" altLang="en-US" dirty="0" smtClean="0"/>
              <a:t>：目录名称。</a:t>
            </a:r>
          </a:p>
          <a:p>
            <a:r>
              <a:rPr lang="en-US" altLang="zh-CN" dirty="0" smtClean="0"/>
              <a:t>Exists</a:t>
            </a:r>
            <a:r>
              <a:rPr lang="zh-CN" altLang="en-US" dirty="0" smtClean="0"/>
              <a:t>：指示目录是否存在。</a:t>
            </a:r>
          </a:p>
          <a:p>
            <a:r>
              <a:rPr lang="en-US" altLang="zh-CN" dirty="0" smtClean="0"/>
              <a:t>Parent</a:t>
            </a:r>
            <a:r>
              <a:rPr lang="zh-CN" altLang="en-US" dirty="0" smtClean="0"/>
              <a:t>：父目录。</a:t>
            </a:r>
          </a:p>
          <a:p>
            <a:r>
              <a:rPr lang="en-US" altLang="zh-CN" dirty="0" smtClean="0"/>
              <a:t>Root</a:t>
            </a:r>
            <a:r>
              <a:rPr lang="zh-CN" altLang="en-US" dirty="0" smtClean="0"/>
              <a:t>：根目录。</a:t>
            </a:r>
          </a:p>
          <a:p>
            <a:r>
              <a:rPr lang="zh-CN" altLang="en-US" dirty="0" smtClean="0"/>
              <a:t>如果需要执行某个操作，使用</a:t>
            </a:r>
            <a:r>
              <a:rPr lang="en-US" altLang="zh-CN" dirty="0" smtClean="0"/>
              <a:t>Directory</a:t>
            </a:r>
            <a:r>
              <a:rPr lang="zh-CN" altLang="en-US" dirty="0" smtClean="0"/>
              <a:t>类的静态方法的效率比相应的</a:t>
            </a:r>
            <a:r>
              <a:rPr lang="en-US" altLang="zh-CN" dirty="0" err="1" smtClean="0"/>
              <a:t>DirectoryInfo</a:t>
            </a:r>
            <a:r>
              <a:rPr lang="zh-CN" altLang="en-US" dirty="0" smtClean="0"/>
              <a:t>实例方法高。</a:t>
            </a:r>
            <a:endParaRPr lang="zh-CN" altLang="en-US" dirty="0"/>
          </a:p>
        </p:txBody>
      </p:sp>
    </p:spTree>
    <p:extLst>
      <p:ext uri="{BB962C8B-B14F-4D97-AF65-F5344CB8AC3E}">
        <p14:creationId xmlns:p14="http://schemas.microsoft.com/office/powerpoint/2010/main" val="407863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9.1 </a:t>
            </a:r>
            <a:r>
              <a:rPr lang="zh-CN" altLang="zh-CN" dirty="0" smtClean="0"/>
              <a:t>文件和流</a:t>
            </a:r>
            <a:endParaRPr lang="zh-CN" altLang="en-US" dirty="0" smtClean="0"/>
          </a:p>
        </p:txBody>
      </p:sp>
      <p:sp>
        <p:nvSpPr>
          <p:cNvPr id="3" name="内容占位符 2"/>
          <p:cNvSpPr>
            <a:spLocks noGrp="1"/>
          </p:cNvSpPr>
          <p:nvPr>
            <p:ph idx="1"/>
          </p:nvPr>
        </p:nvSpPr>
        <p:spPr>
          <a:xfrm>
            <a:off x="468313"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3.</a:t>
            </a:r>
            <a:r>
              <a:rPr lang="zh-CN" altLang="en-US" sz="2600" b="1" dirty="0" smtClean="0">
                <a:solidFill>
                  <a:srgbClr val="FF0000"/>
                </a:solidFill>
                <a:ea typeface="宋体" charset="-122"/>
              </a:rPr>
              <a:t>用于输入和输出的类</a:t>
            </a:r>
            <a:endParaRPr lang="en-US" altLang="zh-CN" sz="2600" b="1" dirty="0" smtClean="0">
              <a:solidFill>
                <a:srgbClr val="FF0000"/>
              </a:solidFill>
              <a:ea typeface="宋体" charset="-122"/>
            </a:endParaRPr>
          </a:p>
        </p:txBody>
      </p:sp>
      <p:sp>
        <p:nvSpPr>
          <p:cNvPr id="2" name="TextBox 1"/>
          <p:cNvSpPr txBox="1"/>
          <p:nvPr/>
        </p:nvSpPr>
        <p:spPr>
          <a:xfrm>
            <a:off x="467544" y="1743199"/>
            <a:ext cx="5616624" cy="461665"/>
          </a:xfrm>
          <a:prstGeom prst="rect">
            <a:avLst/>
          </a:prstGeom>
          <a:noFill/>
        </p:spPr>
        <p:txBody>
          <a:bodyPr wrap="square" rtlCol="0">
            <a:spAutoFit/>
          </a:bodyPr>
          <a:lstStyle/>
          <a:p>
            <a:r>
              <a:rPr lang="en-US" altLang="zh-CN" sz="2400" dirty="0" smtClean="0">
                <a:latin typeface="+mn-lt"/>
              </a:rPr>
              <a:t>(3) Path</a:t>
            </a:r>
            <a:r>
              <a:rPr lang="zh-CN" altLang="en-US" sz="2400" dirty="0" smtClean="0">
                <a:latin typeface="+mn-lt"/>
              </a:rPr>
              <a:t>类</a:t>
            </a:r>
            <a:endParaRPr lang="zh-CN" altLang="en-US" sz="2400" dirty="0">
              <a:latin typeface="+mn-lt"/>
            </a:endParaRPr>
          </a:p>
        </p:txBody>
      </p:sp>
      <p:sp>
        <p:nvSpPr>
          <p:cNvPr id="5" name="TextBox 4"/>
          <p:cNvSpPr txBox="1"/>
          <p:nvPr/>
        </p:nvSpPr>
        <p:spPr>
          <a:xfrm>
            <a:off x="611560" y="2204864"/>
            <a:ext cx="8136904" cy="707886"/>
          </a:xfrm>
          <a:prstGeom prst="rect">
            <a:avLst/>
          </a:prstGeom>
          <a:noFill/>
        </p:spPr>
        <p:txBody>
          <a:bodyPr wrap="square" rtlCol="0">
            <a:spAutoFit/>
          </a:bodyPr>
          <a:lstStyle>
            <a:defPPr>
              <a:defRPr lang="zh-CN"/>
            </a:defPPr>
            <a:lvl1pPr algn="just">
              <a:defRPr sz="2000">
                <a:latin typeface="+mn-lt"/>
              </a:defRPr>
            </a:lvl1pPr>
          </a:lstStyle>
          <a:p>
            <a:r>
              <a:rPr lang="zh-CN" altLang="en-US" dirty="0" smtClean="0"/>
              <a:t>和</a:t>
            </a:r>
            <a:r>
              <a:rPr lang="en-US" altLang="zh-CN" dirty="0" smtClean="0"/>
              <a:t>Directory</a:t>
            </a:r>
            <a:r>
              <a:rPr lang="zh-CN" altLang="en-US" dirty="0" smtClean="0"/>
              <a:t>类相比，</a:t>
            </a:r>
            <a:r>
              <a:rPr lang="en-US" altLang="zh-CN" dirty="0" smtClean="0"/>
              <a:t>Path</a:t>
            </a:r>
            <a:r>
              <a:rPr lang="zh-CN" altLang="en-US" dirty="0" smtClean="0"/>
              <a:t>类更灵活、更全面，它可以操作路径的各个部分，包括：驱动器盘符、目录名、文件名、文件扩展名和分隔符等。</a:t>
            </a:r>
            <a:endParaRPr lang="zh-CN" alt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12750"/>
            <a:ext cx="55245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7544" y="4973106"/>
            <a:ext cx="3672408" cy="400110"/>
          </a:xfrm>
          <a:prstGeom prst="rect">
            <a:avLst/>
          </a:prstGeom>
          <a:noFill/>
        </p:spPr>
        <p:txBody>
          <a:bodyPr wrap="square" rtlCol="0">
            <a:spAutoFit/>
          </a:bodyPr>
          <a:lstStyle/>
          <a:p>
            <a:r>
              <a:rPr lang="en-US" altLang="zh-CN" sz="2000" dirty="0" smtClean="0">
                <a:solidFill>
                  <a:srgbClr val="FF00FF"/>
                </a:solidFill>
                <a:latin typeface="+mn-lt"/>
              </a:rPr>
              <a:t>【</a:t>
            </a:r>
            <a:r>
              <a:rPr lang="zh-CN" altLang="en-US" sz="2000" dirty="0" smtClean="0">
                <a:solidFill>
                  <a:srgbClr val="FF00FF"/>
                </a:solidFill>
                <a:latin typeface="+mn-lt"/>
              </a:rPr>
              <a:t>例</a:t>
            </a:r>
            <a:r>
              <a:rPr lang="en-US" altLang="zh-CN" sz="2000" dirty="0" smtClean="0">
                <a:solidFill>
                  <a:srgbClr val="FF00FF"/>
                </a:solidFill>
                <a:latin typeface="+mn-lt"/>
              </a:rPr>
              <a:t>9-3】Path</a:t>
            </a:r>
            <a:r>
              <a:rPr lang="zh-CN" altLang="en-US" sz="2000" dirty="0" smtClean="0">
                <a:solidFill>
                  <a:srgbClr val="FF00FF"/>
                </a:solidFill>
                <a:latin typeface="+mn-lt"/>
              </a:rPr>
              <a:t>类使用实例</a:t>
            </a:r>
          </a:p>
        </p:txBody>
      </p:sp>
      <p:sp>
        <p:nvSpPr>
          <p:cNvPr id="11" name="TextBox 10"/>
          <p:cNvSpPr txBox="1"/>
          <p:nvPr/>
        </p:nvSpPr>
        <p:spPr>
          <a:xfrm>
            <a:off x="644572" y="2283837"/>
            <a:ext cx="8247908" cy="2585323"/>
          </a:xfrm>
          <a:prstGeom prst="rect">
            <a:avLst/>
          </a:prstGeom>
          <a:solidFill>
            <a:schemeClr val="bg1">
              <a:lumMod val="85000"/>
            </a:schemeClr>
          </a:solidFill>
        </p:spPr>
        <p:txBody>
          <a:bodyPr wrap="square" rtlCol="0">
            <a:spAutoFit/>
          </a:bodyPr>
          <a:lstStyle/>
          <a:p>
            <a:r>
              <a:rPr lang="en-US" altLang="zh-CN" dirty="0" smtClean="0">
                <a:latin typeface="+mn-lt"/>
              </a:rPr>
              <a:t>  static </a:t>
            </a:r>
            <a:r>
              <a:rPr lang="en-US" altLang="zh-CN" dirty="0">
                <a:latin typeface="+mn-lt"/>
              </a:rPr>
              <a:t>void Main(string[] </a:t>
            </a:r>
            <a:r>
              <a:rPr lang="en-US" altLang="zh-CN" dirty="0" err="1">
                <a:latin typeface="+mn-lt"/>
              </a:rPr>
              <a:t>args</a:t>
            </a:r>
            <a:r>
              <a:rPr lang="en-US" altLang="zh-CN" dirty="0">
                <a:latin typeface="+mn-lt"/>
              </a:rPr>
              <a:t>)</a:t>
            </a:r>
            <a:endParaRPr lang="zh-CN" altLang="zh-CN" dirty="0">
              <a:latin typeface="+mn-lt"/>
            </a:endParaRPr>
          </a:p>
          <a:p>
            <a:r>
              <a:rPr lang="en-US" altLang="zh-CN" dirty="0" smtClean="0">
                <a:latin typeface="+mn-lt"/>
              </a:rPr>
              <a:t>  {</a:t>
            </a:r>
            <a:endParaRPr lang="zh-CN" altLang="zh-CN" dirty="0">
              <a:latin typeface="+mn-lt"/>
            </a:endParaRPr>
          </a:p>
          <a:p>
            <a:r>
              <a:rPr lang="en-US" altLang="zh-CN" dirty="0" smtClean="0">
                <a:latin typeface="+mn-lt"/>
              </a:rPr>
              <a:t>        string </a:t>
            </a:r>
            <a:r>
              <a:rPr lang="en-US" altLang="zh-CN" dirty="0">
                <a:latin typeface="+mn-lt"/>
              </a:rPr>
              <a:t>path1=@"C:\Program Files\Microsoft Office\Office14\1.txt";</a:t>
            </a:r>
            <a:endParaRPr lang="zh-CN" altLang="zh-CN" dirty="0">
              <a:latin typeface="+mn-lt"/>
            </a:endParaRPr>
          </a:p>
          <a:p>
            <a:r>
              <a:rPr lang="en-US" altLang="zh-CN" dirty="0" smtClean="0">
                <a:latin typeface="+mn-lt"/>
              </a:rPr>
              <a:t>        </a:t>
            </a:r>
            <a:r>
              <a:rPr lang="en-US" altLang="zh-CN" dirty="0" err="1" smtClean="0">
                <a:latin typeface="+mn-lt"/>
              </a:rPr>
              <a:t>Console.WriteLine</a:t>
            </a:r>
            <a:r>
              <a:rPr lang="en-US" altLang="zh-CN" dirty="0">
                <a:latin typeface="+mn-lt"/>
              </a:rPr>
              <a:t>("</a:t>
            </a:r>
            <a:r>
              <a:rPr lang="zh-CN" altLang="zh-CN" dirty="0">
                <a:latin typeface="+mn-lt"/>
              </a:rPr>
              <a:t>该路径的根目录为：</a:t>
            </a:r>
            <a:r>
              <a:rPr lang="en-US" altLang="zh-CN" dirty="0">
                <a:latin typeface="+mn-lt"/>
              </a:rPr>
              <a:t>\t{0}",</a:t>
            </a:r>
            <a:r>
              <a:rPr lang="en-US" altLang="zh-CN" dirty="0" err="1">
                <a:latin typeface="+mn-lt"/>
              </a:rPr>
              <a:t>Path.GetPathRoot</a:t>
            </a:r>
            <a:r>
              <a:rPr lang="en-US" altLang="zh-CN" dirty="0">
                <a:latin typeface="+mn-lt"/>
              </a:rPr>
              <a:t>(path1));</a:t>
            </a:r>
            <a:endParaRPr lang="zh-CN" altLang="zh-CN" dirty="0">
              <a:latin typeface="+mn-lt"/>
            </a:endParaRPr>
          </a:p>
          <a:p>
            <a:r>
              <a:rPr lang="en-US" altLang="zh-CN" dirty="0" smtClean="0">
                <a:latin typeface="+mn-lt"/>
              </a:rPr>
              <a:t>        </a:t>
            </a:r>
            <a:r>
              <a:rPr lang="en-US" altLang="zh-CN" dirty="0" err="1" smtClean="0">
                <a:latin typeface="+mn-lt"/>
              </a:rPr>
              <a:t>Console.WriteLine</a:t>
            </a:r>
            <a:r>
              <a:rPr lang="en-US" altLang="zh-CN" dirty="0">
                <a:latin typeface="+mn-lt"/>
              </a:rPr>
              <a:t>("</a:t>
            </a:r>
            <a:r>
              <a:rPr lang="zh-CN" altLang="zh-CN" dirty="0">
                <a:latin typeface="+mn-lt"/>
              </a:rPr>
              <a:t>文件名为：</a:t>
            </a:r>
            <a:r>
              <a:rPr lang="en-US" altLang="zh-CN" dirty="0">
                <a:latin typeface="+mn-lt"/>
              </a:rPr>
              <a:t>\t\t{0}",</a:t>
            </a:r>
            <a:r>
              <a:rPr lang="en-US" altLang="zh-CN" dirty="0" err="1">
                <a:latin typeface="+mn-lt"/>
              </a:rPr>
              <a:t>Path.GetFileName</a:t>
            </a:r>
            <a:r>
              <a:rPr lang="en-US" altLang="zh-CN" dirty="0">
                <a:latin typeface="+mn-lt"/>
              </a:rPr>
              <a:t>(path1));</a:t>
            </a:r>
            <a:endParaRPr lang="zh-CN" altLang="zh-CN" dirty="0">
              <a:latin typeface="+mn-lt"/>
            </a:endParaRPr>
          </a:p>
          <a:p>
            <a:r>
              <a:rPr lang="en-US" altLang="zh-CN" dirty="0" smtClean="0">
                <a:latin typeface="+mn-lt"/>
              </a:rPr>
              <a:t>        </a:t>
            </a:r>
            <a:r>
              <a:rPr lang="en-US" altLang="zh-CN" dirty="0" err="1" smtClean="0">
                <a:latin typeface="+mn-lt"/>
              </a:rPr>
              <a:t>Console.WriteLine</a:t>
            </a:r>
            <a:r>
              <a:rPr lang="en-US" altLang="zh-CN" dirty="0">
                <a:latin typeface="+mn-lt"/>
              </a:rPr>
              <a:t>("</a:t>
            </a:r>
            <a:r>
              <a:rPr lang="zh-CN" altLang="zh-CN" dirty="0">
                <a:latin typeface="+mn-lt"/>
              </a:rPr>
              <a:t>扩展名为：</a:t>
            </a:r>
            <a:r>
              <a:rPr lang="en-US" altLang="zh-CN" dirty="0">
                <a:latin typeface="+mn-lt"/>
              </a:rPr>
              <a:t>\t\t{0}",</a:t>
            </a:r>
            <a:r>
              <a:rPr lang="en-US" altLang="zh-CN" dirty="0" err="1">
                <a:latin typeface="+mn-lt"/>
              </a:rPr>
              <a:t>Path.GetExtension</a:t>
            </a:r>
            <a:r>
              <a:rPr lang="en-US" altLang="zh-CN" dirty="0">
                <a:latin typeface="+mn-lt"/>
              </a:rPr>
              <a:t>(path1));</a:t>
            </a:r>
            <a:endParaRPr lang="zh-CN" altLang="zh-CN" dirty="0">
              <a:latin typeface="+mn-lt"/>
            </a:endParaRPr>
          </a:p>
          <a:p>
            <a:r>
              <a:rPr lang="en-US" altLang="zh-CN" dirty="0" smtClean="0">
                <a:latin typeface="+mn-lt"/>
              </a:rPr>
              <a:t>        </a:t>
            </a:r>
            <a:r>
              <a:rPr lang="en-US" altLang="zh-CN" dirty="0" err="1" smtClean="0">
                <a:latin typeface="+mn-lt"/>
              </a:rPr>
              <a:t>Console.WriteLine</a:t>
            </a:r>
            <a:r>
              <a:rPr lang="en-US" altLang="zh-CN" dirty="0">
                <a:latin typeface="+mn-lt"/>
              </a:rPr>
              <a:t>("</a:t>
            </a:r>
            <a:r>
              <a:rPr lang="zh-CN" altLang="zh-CN" dirty="0">
                <a:latin typeface="+mn-lt"/>
              </a:rPr>
              <a:t>绝对路径为：</a:t>
            </a:r>
            <a:r>
              <a:rPr lang="en-US" altLang="zh-CN" dirty="0">
                <a:latin typeface="+mn-lt"/>
              </a:rPr>
              <a:t>\t\t{0}",</a:t>
            </a:r>
            <a:r>
              <a:rPr lang="en-US" altLang="zh-CN" dirty="0" err="1">
                <a:latin typeface="+mn-lt"/>
              </a:rPr>
              <a:t>Path.GetFullPath</a:t>
            </a:r>
            <a:r>
              <a:rPr lang="en-US" altLang="zh-CN" dirty="0">
                <a:latin typeface="+mn-lt"/>
              </a:rPr>
              <a:t>(path1));</a:t>
            </a:r>
            <a:endParaRPr lang="zh-CN" altLang="zh-CN" dirty="0">
              <a:latin typeface="+mn-lt"/>
            </a:endParaRPr>
          </a:p>
          <a:p>
            <a:r>
              <a:rPr lang="en-US" altLang="zh-CN" dirty="0" smtClean="0">
                <a:latin typeface="+mn-lt"/>
              </a:rPr>
              <a:t>        </a:t>
            </a:r>
            <a:r>
              <a:rPr lang="en-US" altLang="zh-CN" dirty="0" err="1" smtClean="0">
                <a:latin typeface="+mn-lt"/>
              </a:rPr>
              <a:t>Console.ReadLine</a:t>
            </a:r>
            <a:r>
              <a:rPr lang="en-US" altLang="zh-CN" dirty="0">
                <a:latin typeface="+mn-lt"/>
              </a:rPr>
              <a:t>();</a:t>
            </a:r>
            <a:endParaRPr lang="zh-CN" altLang="zh-CN" dirty="0">
              <a:latin typeface="+mn-lt"/>
            </a:endParaRPr>
          </a:p>
          <a:p>
            <a:r>
              <a:rPr lang="en-US" altLang="zh-CN" dirty="0" smtClean="0">
                <a:latin typeface="+mn-lt"/>
              </a:rPr>
              <a:t>  }</a:t>
            </a:r>
            <a:endParaRPr lang="zh-CN" altLang="zh-CN" dirty="0">
              <a:latin typeface="+mn-lt"/>
            </a:endParaRPr>
          </a:p>
        </p:txBody>
      </p:sp>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3760281" y="5301208"/>
            <a:ext cx="5276215" cy="128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605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fade">
                                      <p:cBhvr>
                                        <p:cTn id="12" dur="500"/>
                                        <p:tgtEl>
                                          <p:spTgt spid="29698"/>
                                        </p:tgtEl>
                                      </p:cBhvr>
                                    </p:animEffect>
                                    <p:anim calcmode="lin" valueType="num">
                                      <p:cBhvr>
                                        <p:cTn id="13" dur="500" fill="hold"/>
                                        <p:tgtEl>
                                          <p:spTgt spid="29698"/>
                                        </p:tgtEl>
                                        <p:attrNameLst>
                                          <p:attrName>ppt_x</p:attrName>
                                        </p:attrNameLst>
                                      </p:cBhvr>
                                      <p:tavLst>
                                        <p:tav tm="0">
                                          <p:val>
                                            <p:strVal val="#ppt_x"/>
                                          </p:val>
                                        </p:tav>
                                        <p:tav tm="100000">
                                          <p:val>
                                            <p:strVal val="#ppt_x"/>
                                          </p:val>
                                        </p:tav>
                                      </p:tavLst>
                                    </p:anim>
                                    <p:anim calcmode="lin" valueType="num">
                                      <p:cBhvr>
                                        <p:cTn id="14" dur="500" fill="hold"/>
                                        <p:tgtEl>
                                          <p:spTgt spid="2969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63750" y="159296"/>
            <a:ext cx="6324600" cy="533400"/>
          </a:xfrm>
        </p:spPr>
        <p:txBody>
          <a:bodyPr/>
          <a:lstStyle/>
          <a:p>
            <a:r>
              <a:rPr lang="en-US" altLang="zh-CN" dirty="0" smtClean="0"/>
              <a:t>9.1 </a:t>
            </a:r>
            <a:r>
              <a:rPr lang="zh-CN" altLang="zh-CN" dirty="0" smtClean="0"/>
              <a:t>文件和流</a:t>
            </a:r>
            <a:endParaRPr lang="zh-CN" altLang="en-US" dirty="0" smtClean="0"/>
          </a:p>
        </p:txBody>
      </p:sp>
      <p:sp>
        <p:nvSpPr>
          <p:cNvPr id="3" name="内容占位符 2"/>
          <p:cNvSpPr>
            <a:spLocks noGrp="1"/>
          </p:cNvSpPr>
          <p:nvPr>
            <p:ph idx="1"/>
          </p:nvPr>
        </p:nvSpPr>
        <p:spPr>
          <a:xfrm>
            <a:off x="468313" y="1268761"/>
            <a:ext cx="8229600" cy="474438"/>
          </a:xfrm>
        </p:spPr>
        <p:txBody>
          <a:bodyPr>
            <a:normAutofit/>
          </a:bodyPr>
          <a:lstStyle/>
          <a:p>
            <a:pPr marL="0" indent="0">
              <a:lnSpc>
                <a:spcPct val="80000"/>
              </a:lnSpc>
              <a:buClr>
                <a:srgbClr val="FFFFFF"/>
              </a:buClr>
              <a:buFont typeface="Wingdings 2" pitchFamily="18" charset="2"/>
              <a:buNone/>
            </a:pPr>
            <a:r>
              <a:rPr lang="en-US" altLang="zh-CN" sz="2600" b="1" dirty="0" smtClean="0">
                <a:solidFill>
                  <a:srgbClr val="FF0000"/>
                </a:solidFill>
                <a:ea typeface="宋体" charset="-122"/>
              </a:rPr>
              <a:t>3.</a:t>
            </a:r>
            <a:r>
              <a:rPr lang="zh-CN" altLang="en-US" sz="2600" b="1" dirty="0" smtClean="0">
                <a:solidFill>
                  <a:srgbClr val="FF0000"/>
                </a:solidFill>
                <a:ea typeface="宋体" charset="-122"/>
              </a:rPr>
              <a:t>用于输入和输出的类</a:t>
            </a:r>
            <a:endParaRPr lang="en-US" altLang="zh-CN" sz="2600" b="1" dirty="0" smtClean="0">
              <a:solidFill>
                <a:srgbClr val="FF0000"/>
              </a:solidFill>
              <a:ea typeface="宋体" charset="-122"/>
            </a:endParaRPr>
          </a:p>
        </p:txBody>
      </p:sp>
      <p:sp>
        <p:nvSpPr>
          <p:cNvPr id="2" name="TextBox 1"/>
          <p:cNvSpPr txBox="1"/>
          <p:nvPr/>
        </p:nvSpPr>
        <p:spPr>
          <a:xfrm>
            <a:off x="467544" y="1743199"/>
            <a:ext cx="5616624" cy="461665"/>
          </a:xfrm>
          <a:prstGeom prst="rect">
            <a:avLst/>
          </a:prstGeom>
          <a:noFill/>
        </p:spPr>
        <p:txBody>
          <a:bodyPr wrap="square" rtlCol="0">
            <a:spAutoFit/>
          </a:bodyPr>
          <a:lstStyle/>
          <a:p>
            <a:r>
              <a:rPr lang="en-US" altLang="zh-CN" sz="2400" dirty="0" smtClean="0">
                <a:latin typeface="+mn-lt"/>
              </a:rPr>
              <a:t>(4) File</a:t>
            </a:r>
            <a:r>
              <a:rPr lang="zh-CN" altLang="en-US" sz="2400" dirty="0" smtClean="0">
                <a:latin typeface="+mn-lt"/>
              </a:rPr>
              <a:t>类和</a:t>
            </a:r>
            <a:r>
              <a:rPr lang="en-US" altLang="zh-CN" sz="2400" dirty="0" err="1" smtClean="0">
                <a:latin typeface="+mn-lt"/>
              </a:rPr>
              <a:t>FileInfo</a:t>
            </a:r>
            <a:r>
              <a:rPr lang="zh-CN" altLang="en-US" sz="2400" dirty="0" smtClean="0">
                <a:latin typeface="+mn-lt"/>
              </a:rPr>
              <a:t>类</a:t>
            </a:r>
            <a:endParaRPr lang="zh-CN" altLang="en-US" sz="2400" dirty="0">
              <a:latin typeface="+mn-lt"/>
            </a:endParaRPr>
          </a:p>
        </p:txBody>
      </p:sp>
      <p:sp>
        <p:nvSpPr>
          <p:cNvPr id="5" name="TextBox 4"/>
          <p:cNvSpPr txBox="1"/>
          <p:nvPr/>
        </p:nvSpPr>
        <p:spPr>
          <a:xfrm>
            <a:off x="611560" y="2204864"/>
            <a:ext cx="8136904" cy="1015663"/>
          </a:xfrm>
          <a:prstGeom prst="rect">
            <a:avLst/>
          </a:prstGeom>
          <a:noFill/>
        </p:spPr>
        <p:txBody>
          <a:bodyPr wrap="square" rtlCol="0">
            <a:spAutoFit/>
          </a:bodyPr>
          <a:lstStyle>
            <a:defPPr>
              <a:defRPr lang="zh-CN"/>
            </a:defPPr>
            <a:lvl1pPr algn="just">
              <a:defRPr sz="2000">
                <a:latin typeface="+mn-lt"/>
              </a:defRPr>
            </a:lvl1pPr>
          </a:lstStyle>
          <a:p>
            <a:r>
              <a:rPr lang="en-US" altLang="zh-CN" dirty="0" smtClean="0"/>
              <a:t>File</a:t>
            </a:r>
            <a:r>
              <a:rPr lang="zh-CN" altLang="en-US" dirty="0" smtClean="0"/>
              <a:t>类和</a:t>
            </a:r>
            <a:r>
              <a:rPr lang="en-US" altLang="zh-CN" dirty="0" err="1" smtClean="0"/>
              <a:t>FileInfo</a:t>
            </a:r>
            <a:r>
              <a:rPr lang="zh-CN" altLang="en-US" dirty="0" smtClean="0"/>
              <a:t>类是用于文件管理的类，它们在功能上非常相似，</a:t>
            </a:r>
            <a:r>
              <a:rPr lang="zh-CN" altLang="en-US" dirty="0" smtClean="0"/>
              <a:t>都可以实现对文件的创建、删除、复制、移动和打开等操作。</a:t>
            </a:r>
          </a:p>
          <a:p>
            <a:r>
              <a:rPr lang="en-US" altLang="zh-CN" dirty="0" smtClean="0"/>
              <a:t>File</a:t>
            </a:r>
            <a:r>
              <a:rPr lang="zh-CN" altLang="en-US" dirty="0" smtClean="0"/>
              <a:t>类是静态类，</a:t>
            </a:r>
            <a:r>
              <a:rPr lang="en-US" altLang="zh-CN" dirty="0" err="1" smtClean="0"/>
              <a:t>FileInfo</a:t>
            </a:r>
            <a:r>
              <a:rPr lang="zh-CN" altLang="zh-CN" dirty="0" smtClean="0"/>
              <a:t>类使用</a:t>
            </a:r>
            <a:r>
              <a:rPr lang="zh-CN" altLang="zh-CN" dirty="0"/>
              <a:t>时需要实例化</a:t>
            </a:r>
            <a:r>
              <a:rPr lang="zh-CN" altLang="zh-CN" dirty="0" smtClean="0"/>
              <a:t>对象</a:t>
            </a:r>
            <a:r>
              <a:rPr lang="zh-CN" altLang="en-US" dirty="0" smtClean="0"/>
              <a:t>。</a:t>
            </a:r>
            <a:endParaRPr lang="en-US" altLang="zh-CN" dirty="0" smtClean="0"/>
          </a:p>
        </p:txBody>
      </p:sp>
      <p:sp>
        <p:nvSpPr>
          <p:cNvPr id="8" name="TextBox 7"/>
          <p:cNvSpPr txBox="1"/>
          <p:nvPr/>
        </p:nvSpPr>
        <p:spPr>
          <a:xfrm>
            <a:off x="470276" y="6341258"/>
            <a:ext cx="7918147" cy="400110"/>
          </a:xfrm>
          <a:prstGeom prst="rect">
            <a:avLst/>
          </a:prstGeom>
          <a:noFill/>
        </p:spPr>
        <p:txBody>
          <a:bodyPr wrap="square" rtlCol="0">
            <a:spAutoFit/>
          </a:bodyPr>
          <a:lstStyle/>
          <a:p>
            <a:r>
              <a:rPr lang="en-US" altLang="zh-CN" sz="2000" dirty="0" smtClean="0">
                <a:solidFill>
                  <a:srgbClr val="FF00FF"/>
                </a:solidFill>
                <a:latin typeface="+mn-lt"/>
              </a:rPr>
              <a:t>【</a:t>
            </a:r>
            <a:r>
              <a:rPr lang="zh-CN" altLang="en-US" sz="2000" dirty="0" smtClean="0">
                <a:solidFill>
                  <a:srgbClr val="FF00FF"/>
                </a:solidFill>
                <a:latin typeface="+mn-lt"/>
              </a:rPr>
              <a:t>例</a:t>
            </a:r>
            <a:r>
              <a:rPr lang="en-US" altLang="zh-CN" sz="2000" dirty="0" smtClean="0">
                <a:solidFill>
                  <a:srgbClr val="FF00FF"/>
                </a:solidFill>
                <a:latin typeface="+mn-lt"/>
              </a:rPr>
              <a:t>9-4】File</a:t>
            </a:r>
            <a:r>
              <a:rPr lang="zh-CN" altLang="en-US" sz="2000" dirty="0" smtClean="0">
                <a:solidFill>
                  <a:srgbClr val="FF00FF"/>
                </a:solidFill>
                <a:latin typeface="+mn-lt"/>
              </a:rPr>
              <a:t>类的应用实例</a:t>
            </a:r>
            <a:r>
              <a:rPr lang="en-US" altLang="zh-CN" sz="2000" dirty="0" smtClean="0">
                <a:solidFill>
                  <a:srgbClr val="FF00FF"/>
                </a:solidFill>
                <a:latin typeface="+mn-lt"/>
              </a:rPr>
              <a:t>—</a:t>
            </a:r>
            <a:r>
              <a:rPr lang="zh-CN" altLang="en-US" sz="2000" dirty="0" smtClean="0">
                <a:solidFill>
                  <a:srgbClr val="FF00FF"/>
                </a:solidFill>
                <a:latin typeface="+mn-lt"/>
              </a:rPr>
              <a:t>显示选中文件的相关属性</a:t>
            </a:r>
          </a:p>
        </p:txBody>
      </p:sp>
      <p:sp>
        <p:nvSpPr>
          <p:cNvPr id="4" name="TextBox 3"/>
          <p:cNvSpPr txBox="1"/>
          <p:nvPr/>
        </p:nvSpPr>
        <p:spPr>
          <a:xfrm>
            <a:off x="611560" y="3300129"/>
            <a:ext cx="2952328" cy="400110"/>
          </a:xfrm>
          <a:prstGeom prst="rect">
            <a:avLst/>
          </a:prstGeom>
          <a:noFill/>
        </p:spPr>
        <p:txBody>
          <a:bodyPr wrap="square" rtlCol="0">
            <a:spAutoFit/>
          </a:bodyPr>
          <a:lstStyle>
            <a:defPPr>
              <a:defRPr lang="zh-CN"/>
            </a:defPPr>
            <a:lvl1pPr algn="just">
              <a:defRPr sz="2000">
                <a:latin typeface="+mn-lt"/>
              </a:defRPr>
            </a:lvl1pPr>
          </a:lstStyle>
          <a:p>
            <a:r>
              <a:rPr lang="en-US" altLang="zh-CN" dirty="0"/>
              <a:t>File</a:t>
            </a:r>
            <a:r>
              <a:rPr lang="zh-CN" altLang="zh-CN" dirty="0"/>
              <a:t>类</a:t>
            </a:r>
            <a:r>
              <a:rPr lang="zh-CN" altLang="zh-CN" dirty="0" smtClean="0"/>
              <a:t>的</a:t>
            </a:r>
            <a:r>
              <a:rPr lang="zh-CN" altLang="en-US" dirty="0"/>
              <a:t>静态</a:t>
            </a:r>
            <a:r>
              <a:rPr lang="zh-CN" altLang="zh-CN" dirty="0" smtClean="0"/>
              <a:t>方法</a:t>
            </a:r>
            <a:r>
              <a:rPr lang="zh-CN" altLang="en-US" dirty="0" smtClean="0"/>
              <a:t>：</a:t>
            </a:r>
            <a:endParaRPr lang="zh-CN" altLang="en-US" dirty="0"/>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700239"/>
            <a:ext cx="30099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700239"/>
            <a:ext cx="53721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6012160" y="3292578"/>
            <a:ext cx="2952328" cy="400110"/>
          </a:xfrm>
          <a:prstGeom prst="rect">
            <a:avLst/>
          </a:prstGeom>
          <a:noFill/>
        </p:spPr>
        <p:txBody>
          <a:bodyPr wrap="square" rtlCol="0">
            <a:spAutoFit/>
          </a:bodyPr>
          <a:lstStyle>
            <a:defPPr>
              <a:defRPr lang="zh-CN"/>
            </a:defPPr>
            <a:lvl1pPr algn="just">
              <a:defRPr sz="2000">
                <a:latin typeface="+mn-lt"/>
              </a:defRPr>
            </a:lvl1pPr>
          </a:lstStyle>
          <a:p>
            <a:r>
              <a:rPr lang="en-US" altLang="zh-CN" dirty="0" err="1" smtClean="0"/>
              <a:t>FileInfo</a:t>
            </a:r>
            <a:r>
              <a:rPr lang="zh-CN" altLang="zh-CN" dirty="0" smtClean="0"/>
              <a:t>类的</a:t>
            </a:r>
            <a:r>
              <a:rPr lang="zh-CN" altLang="en-US" dirty="0" smtClean="0"/>
              <a:t>主要属性：</a:t>
            </a:r>
            <a:endParaRPr lang="zh-CN" altLang="en-US" dirty="0"/>
          </a:p>
        </p:txBody>
      </p:sp>
      <p:sp>
        <p:nvSpPr>
          <p:cNvPr id="19" name="TextBox 18"/>
          <p:cNvSpPr txBox="1"/>
          <p:nvPr/>
        </p:nvSpPr>
        <p:spPr>
          <a:xfrm>
            <a:off x="251520" y="3198479"/>
            <a:ext cx="8712968" cy="3108543"/>
          </a:xfrm>
          <a:prstGeom prst="rect">
            <a:avLst/>
          </a:prstGeom>
          <a:solidFill>
            <a:schemeClr val="bg1">
              <a:lumMod val="85000"/>
            </a:schemeClr>
          </a:solidFill>
        </p:spPr>
        <p:txBody>
          <a:bodyPr wrap="square" rtlCol="0">
            <a:spAutoFit/>
          </a:bodyPr>
          <a:lstStyle/>
          <a:p>
            <a:r>
              <a:rPr lang="en-US" altLang="zh-CN" sz="1400" dirty="0" smtClean="0">
                <a:latin typeface="+mn-lt"/>
              </a:rPr>
              <a:t>  static </a:t>
            </a:r>
            <a:r>
              <a:rPr lang="en-US" altLang="zh-CN" sz="1400" dirty="0">
                <a:latin typeface="+mn-lt"/>
              </a:rPr>
              <a:t>void Main(string[] </a:t>
            </a:r>
            <a:r>
              <a:rPr lang="en-US" altLang="zh-CN" sz="1400" dirty="0" err="1">
                <a:latin typeface="+mn-lt"/>
              </a:rPr>
              <a:t>args</a:t>
            </a:r>
            <a:r>
              <a:rPr lang="en-US" altLang="zh-CN" sz="1400" dirty="0">
                <a:latin typeface="+mn-lt"/>
              </a:rPr>
              <a:t>)</a:t>
            </a:r>
            <a:endParaRPr lang="zh-CN" altLang="zh-CN" sz="1400" dirty="0">
              <a:latin typeface="+mn-lt"/>
            </a:endParaRPr>
          </a:p>
          <a:p>
            <a:r>
              <a:rPr lang="en-US" altLang="zh-CN" sz="1400" dirty="0" smtClean="0">
                <a:latin typeface="+mn-lt"/>
              </a:rPr>
              <a:t>  {</a:t>
            </a:r>
            <a:endParaRPr lang="zh-CN" altLang="zh-CN" sz="1400" dirty="0">
              <a:latin typeface="+mn-lt"/>
            </a:endParaRPr>
          </a:p>
          <a:p>
            <a:r>
              <a:rPr lang="en-US" altLang="zh-CN" sz="1400" dirty="0" smtClean="0">
                <a:latin typeface="+mn-lt"/>
              </a:rPr>
              <a:t>        if(</a:t>
            </a:r>
            <a:r>
              <a:rPr lang="en-US" altLang="zh-CN" sz="1400" dirty="0" err="1" smtClean="0">
                <a:latin typeface="+mn-lt"/>
              </a:rPr>
              <a:t>File.Exists</a:t>
            </a:r>
            <a:r>
              <a:rPr lang="en-US" altLang="zh-CN" sz="1400" dirty="0" smtClean="0">
                <a:latin typeface="+mn-lt"/>
              </a:rPr>
              <a:t>("c:\\a.txt"))    </a:t>
            </a:r>
            <a:r>
              <a:rPr lang="en-US" altLang="zh-CN" sz="1400" dirty="0" smtClean="0">
                <a:solidFill>
                  <a:srgbClr val="00B050"/>
                </a:solidFill>
                <a:latin typeface="+mn-lt"/>
              </a:rPr>
              <a:t>//</a:t>
            </a:r>
            <a:r>
              <a:rPr lang="zh-CN" altLang="en-US" sz="1400" dirty="0" smtClean="0">
                <a:solidFill>
                  <a:srgbClr val="00B050"/>
                </a:solidFill>
                <a:latin typeface="+mn-lt"/>
              </a:rPr>
              <a:t>判断</a:t>
            </a:r>
            <a:r>
              <a:rPr lang="en-US" altLang="zh-CN" sz="1400" dirty="0" smtClean="0">
                <a:solidFill>
                  <a:srgbClr val="00B050"/>
                </a:solidFill>
                <a:latin typeface="+mn-lt"/>
              </a:rPr>
              <a:t>a.txt</a:t>
            </a:r>
            <a:r>
              <a:rPr lang="zh-CN" altLang="en-US" sz="1400" dirty="0" smtClean="0">
                <a:solidFill>
                  <a:srgbClr val="00B050"/>
                </a:solidFill>
                <a:latin typeface="+mn-lt"/>
              </a:rPr>
              <a:t>是否存在</a:t>
            </a:r>
          </a:p>
          <a:p>
            <a:r>
              <a:rPr lang="en-US" altLang="zh-CN" sz="1400" dirty="0" smtClean="0">
                <a:latin typeface="+mn-lt"/>
              </a:rPr>
              <a:t>        {</a:t>
            </a:r>
          </a:p>
          <a:p>
            <a:r>
              <a:rPr lang="en-US" altLang="zh-CN" sz="1400" dirty="0" smtClean="0">
                <a:latin typeface="+mn-lt"/>
              </a:rPr>
              <a:t>                </a:t>
            </a:r>
            <a:r>
              <a:rPr lang="en-US" altLang="zh-CN" sz="1400" dirty="0" err="1" smtClean="0">
                <a:latin typeface="+mn-lt"/>
              </a:rPr>
              <a:t>File.AppendAllText</a:t>
            </a:r>
            <a:r>
              <a:rPr lang="en-US" altLang="zh-CN" sz="1400" dirty="0" smtClean="0">
                <a:latin typeface="+mn-lt"/>
              </a:rPr>
              <a:t>("C:\\a.txt","</a:t>
            </a:r>
            <a:r>
              <a:rPr lang="zh-CN" altLang="en-US" sz="1400" dirty="0" smtClean="0">
                <a:latin typeface="+mn-lt"/>
              </a:rPr>
              <a:t>这是一个</a:t>
            </a:r>
            <a:r>
              <a:rPr lang="en-US" altLang="zh-CN" sz="1400" dirty="0" smtClean="0">
                <a:latin typeface="+mn-lt"/>
              </a:rPr>
              <a:t>C#</a:t>
            </a:r>
            <a:r>
              <a:rPr lang="zh-CN" altLang="en-US" sz="1400" dirty="0" smtClean="0">
                <a:latin typeface="+mn-lt"/>
              </a:rPr>
              <a:t>文件实例</a:t>
            </a:r>
            <a:r>
              <a:rPr lang="en-US" altLang="zh-CN" sz="1400" dirty="0" smtClean="0">
                <a:latin typeface="+mn-lt"/>
              </a:rPr>
              <a:t>");  </a:t>
            </a:r>
            <a:r>
              <a:rPr lang="en-US" altLang="zh-CN" sz="1400" dirty="0" smtClean="0">
                <a:solidFill>
                  <a:srgbClr val="00B050"/>
                </a:solidFill>
                <a:latin typeface="+mn-lt"/>
              </a:rPr>
              <a:t>//</a:t>
            </a:r>
            <a:r>
              <a:rPr lang="zh-CN" altLang="en-US" sz="1400" dirty="0" smtClean="0">
                <a:solidFill>
                  <a:srgbClr val="00B050"/>
                </a:solidFill>
                <a:latin typeface="+mn-lt"/>
              </a:rPr>
              <a:t>向文件中追加文字</a:t>
            </a:r>
          </a:p>
          <a:p>
            <a:r>
              <a:rPr lang="en-US" altLang="zh-CN" sz="1400" dirty="0" smtClean="0">
                <a:latin typeface="+mn-lt"/>
              </a:rPr>
              <a:t>        }</a:t>
            </a:r>
          </a:p>
          <a:p>
            <a:r>
              <a:rPr lang="en-US" altLang="zh-CN" sz="1400" dirty="0" smtClean="0">
                <a:latin typeface="+mn-lt"/>
              </a:rPr>
              <a:t>        else</a:t>
            </a:r>
          </a:p>
          <a:p>
            <a:r>
              <a:rPr lang="en-US" altLang="zh-CN" sz="1400" dirty="0" smtClean="0">
                <a:latin typeface="+mn-lt"/>
              </a:rPr>
              <a:t>        {</a:t>
            </a:r>
          </a:p>
          <a:p>
            <a:r>
              <a:rPr lang="en-US" altLang="zh-CN" sz="1400" dirty="0" smtClean="0">
                <a:latin typeface="+mn-lt"/>
              </a:rPr>
              <a:t>                </a:t>
            </a:r>
            <a:r>
              <a:rPr lang="en-US" altLang="zh-CN" sz="1400" dirty="0" err="1" smtClean="0">
                <a:latin typeface="+mn-lt"/>
              </a:rPr>
              <a:t>File.Copy</a:t>
            </a:r>
            <a:r>
              <a:rPr lang="en-US" altLang="zh-CN" sz="1400" dirty="0" smtClean="0">
                <a:latin typeface="+mn-lt"/>
              </a:rPr>
              <a:t>("C:\\</a:t>
            </a:r>
            <a:r>
              <a:rPr lang="en-US" altLang="zh-CN" sz="1400" dirty="0" err="1" smtClean="0">
                <a:latin typeface="+mn-lt"/>
              </a:rPr>
              <a:t>b.txt","c</a:t>
            </a:r>
            <a:r>
              <a:rPr lang="en-US" altLang="zh-CN" sz="1400" dirty="0" smtClean="0">
                <a:latin typeface="+mn-lt"/>
              </a:rPr>
              <a:t>:\\a.txt");   </a:t>
            </a:r>
            <a:r>
              <a:rPr lang="en-US" altLang="zh-CN" sz="1400" dirty="0" smtClean="0">
                <a:solidFill>
                  <a:srgbClr val="00B050"/>
                </a:solidFill>
                <a:latin typeface="+mn-lt"/>
              </a:rPr>
              <a:t>//</a:t>
            </a:r>
            <a:r>
              <a:rPr lang="zh-CN" altLang="en-US" sz="1400" dirty="0" smtClean="0">
                <a:solidFill>
                  <a:srgbClr val="00B050"/>
                </a:solidFill>
                <a:latin typeface="+mn-lt"/>
              </a:rPr>
              <a:t>将</a:t>
            </a:r>
            <a:r>
              <a:rPr lang="en-US" altLang="zh-CN" sz="1400" dirty="0" smtClean="0">
                <a:solidFill>
                  <a:srgbClr val="00B050"/>
                </a:solidFill>
                <a:latin typeface="+mn-lt"/>
              </a:rPr>
              <a:t>b.txt</a:t>
            </a:r>
            <a:r>
              <a:rPr lang="zh-CN" altLang="en-US" sz="1400" dirty="0" smtClean="0">
                <a:solidFill>
                  <a:srgbClr val="00B050"/>
                </a:solidFill>
                <a:latin typeface="+mn-lt"/>
              </a:rPr>
              <a:t>复制为</a:t>
            </a:r>
            <a:r>
              <a:rPr lang="en-US" altLang="zh-CN" sz="1400" dirty="0" smtClean="0">
                <a:solidFill>
                  <a:srgbClr val="00B050"/>
                </a:solidFill>
                <a:latin typeface="+mn-lt"/>
              </a:rPr>
              <a:t>a.txt</a:t>
            </a:r>
            <a:r>
              <a:rPr lang="zh-CN" altLang="en-US" sz="1400" dirty="0" smtClean="0">
                <a:solidFill>
                  <a:srgbClr val="00B050"/>
                </a:solidFill>
                <a:latin typeface="+mn-lt"/>
              </a:rPr>
              <a:t>，要求</a:t>
            </a:r>
            <a:r>
              <a:rPr lang="en-US" altLang="zh-CN" sz="1400" dirty="0" smtClean="0">
                <a:solidFill>
                  <a:srgbClr val="00B050"/>
                </a:solidFill>
                <a:latin typeface="+mn-lt"/>
              </a:rPr>
              <a:t>b.txt</a:t>
            </a:r>
            <a:r>
              <a:rPr lang="zh-CN" altLang="en-US" sz="1400" dirty="0" smtClean="0">
                <a:solidFill>
                  <a:srgbClr val="00B050"/>
                </a:solidFill>
                <a:latin typeface="+mn-lt"/>
              </a:rPr>
              <a:t>必须已存在</a:t>
            </a:r>
          </a:p>
          <a:p>
            <a:r>
              <a:rPr lang="en-US" altLang="zh-CN" sz="1400" dirty="0" smtClean="0">
                <a:latin typeface="+mn-lt"/>
              </a:rPr>
              <a:t>        }</a:t>
            </a:r>
          </a:p>
          <a:p>
            <a:r>
              <a:rPr lang="en-US" altLang="zh-CN" sz="1400" dirty="0" smtClean="0">
                <a:latin typeface="+mn-lt"/>
              </a:rPr>
              <a:t>        </a:t>
            </a:r>
            <a:r>
              <a:rPr lang="en-US" altLang="zh-CN" sz="1400" dirty="0" err="1" smtClean="0">
                <a:latin typeface="+mn-lt"/>
              </a:rPr>
              <a:t>DateTime</a:t>
            </a:r>
            <a:r>
              <a:rPr lang="en-US" altLang="zh-CN" sz="1400" dirty="0" smtClean="0">
                <a:latin typeface="+mn-lt"/>
              </a:rPr>
              <a:t> dt1=</a:t>
            </a:r>
            <a:r>
              <a:rPr lang="en-US" altLang="zh-CN" sz="1400" dirty="0" err="1" smtClean="0">
                <a:latin typeface="+mn-lt"/>
              </a:rPr>
              <a:t>File.GetCreationTime</a:t>
            </a:r>
            <a:r>
              <a:rPr lang="en-US" altLang="zh-CN" sz="1400" dirty="0" smtClean="0">
                <a:latin typeface="+mn-lt"/>
              </a:rPr>
              <a:t>("C:\\a.txt");    </a:t>
            </a:r>
            <a:r>
              <a:rPr lang="en-US" altLang="zh-CN" sz="1400" dirty="0" smtClean="0">
                <a:solidFill>
                  <a:srgbClr val="00B050"/>
                </a:solidFill>
                <a:latin typeface="+mn-lt"/>
              </a:rPr>
              <a:t>//</a:t>
            </a:r>
            <a:r>
              <a:rPr lang="zh-CN" altLang="en-US" sz="1400" dirty="0" smtClean="0">
                <a:solidFill>
                  <a:srgbClr val="00B050"/>
                </a:solidFill>
                <a:latin typeface="+mn-lt"/>
              </a:rPr>
              <a:t>获取</a:t>
            </a:r>
            <a:r>
              <a:rPr lang="en-US" altLang="zh-CN" sz="1400" dirty="0" smtClean="0">
                <a:solidFill>
                  <a:srgbClr val="00B050"/>
                </a:solidFill>
                <a:latin typeface="+mn-lt"/>
              </a:rPr>
              <a:t>a.txt</a:t>
            </a:r>
            <a:r>
              <a:rPr lang="zh-CN" altLang="en-US" sz="1400" dirty="0" smtClean="0">
                <a:solidFill>
                  <a:srgbClr val="00B050"/>
                </a:solidFill>
                <a:latin typeface="+mn-lt"/>
              </a:rPr>
              <a:t>的创建时间</a:t>
            </a:r>
          </a:p>
          <a:p>
            <a:r>
              <a:rPr lang="en-US" altLang="zh-CN" sz="1400" dirty="0" smtClean="0">
                <a:latin typeface="+mn-lt"/>
              </a:rPr>
              <a:t>        </a:t>
            </a:r>
            <a:r>
              <a:rPr lang="en-US" altLang="zh-CN" sz="1400" dirty="0" err="1" smtClean="0">
                <a:latin typeface="+mn-lt"/>
              </a:rPr>
              <a:t>Console.WriteLine</a:t>
            </a:r>
            <a:r>
              <a:rPr lang="en-US" altLang="zh-CN" sz="1400" dirty="0" smtClean="0">
                <a:latin typeface="+mn-lt"/>
              </a:rPr>
              <a:t>("</a:t>
            </a:r>
            <a:r>
              <a:rPr lang="zh-CN" altLang="en-US" sz="1400" dirty="0" smtClean="0">
                <a:latin typeface="+mn-lt"/>
              </a:rPr>
              <a:t>文件</a:t>
            </a:r>
            <a:r>
              <a:rPr lang="en-US" altLang="zh-CN" sz="1400" dirty="0" smtClean="0">
                <a:latin typeface="+mn-lt"/>
              </a:rPr>
              <a:t>a.txt</a:t>
            </a:r>
            <a:r>
              <a:rPr lang="zh-CN" altLang="en-US" sz="1400" dirty="0" smtClean="0">
                <a:latin typeface="+mn-lt"/>
              </a:rPr>
              <a:t>的创建时间为</a:t>
            </a:r>
            <a:r>
              <a:rPr lang="en-US" altLang="zh-CN" sz="1400" dirty="0" smtClean="0">
                <a:latin typeface="+mn-lt"/>
              </a:rPr>
              <a:t>:{0}",dt1);</a:t>
            </a:r>
          </a:p>
          <a:p>
            <a:r>
              <a:rPr lang="en-US" altLang="zh-CN" sz="1400" dirty="0" smtClean="0">
                <a:latin typeface="+mn-lt"/>
              </a:rPr>
              <a:t>        </a:t>
            </a:r>
            <a:r>
              <a:rPr lang="en-US" altLang="zh-CN" sz="1400" dirty="0" err="1" smtClean="0">
                <a:latin typeface="+mn-lt"/>
              </a:rPr>
              <a:t>Console.ReadLine</a:t>
            </a:r>
            <a:r>
              <a:rPr lang="en-US" altLang="zh-CN" sz="1400" dirty="0" smtClean="0">
                <a:latin typeface="+mn-lt"/>
              </a:rPr>
              <a:t>();</a:t>
            </a:r>
          </a:p>
          <a:p>
            <a:r>
              <a:rPr lang="en-US" altLang="zh-CN" sz="1400" dirty="0" smtClean="0">
                <a:latin typeface="+mn-lt"/>
              </a:rPr>
              <a:t>  }</a:t>
            </a:r>
            <a:endParaRPr lang="zh-CN" altLang="zh-CN" sz="1400" dirty="0">
              <a:latin typeface="+mn-lt"/>
            </a:endParaRPr>
          </a:p>
        </p:txBody>
      </p:sp>
    </p:spTree>
    <p:extLst>
      <p:ext uri="{BB962C8B-B14F-4D97-AF65-F5344CB8AC3E}">
        <p14:creationId xmlns:p14="http://schemas.microsoft.com/office/powerpoint/2010/main" val="314932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nodeType="withEffect">
                                  <p:stCondLst>
                                    <p:cond delay="0"/>
                                  </p:stCondLst>
                                  <p:childTnLst>
                                    <p:set>
                                      <p:cBhvr>
                                        <p:cTn id="14" dur="1" fill="hold">
                                          <p:stCondLst>
                                            <p:cond delay="0"/>
                                          </p:stCondLst>
                                        </p:cTn>
                                        <p:tgtEl>
                                          <p:spTgt spid="30725"/>
                                        </p:tgtEl>
                                        <p:attrNameLst>
                                          <p:attrName>style.visibility</p:attrName>
                                        </p:attrNameLst>
                                      </p:cBhvr>
                                      <p:to>
                                        <p:strVal val="visible"/>
                                      </p:to>
                                    </p:set>
                                    <p:animEffect transition="in" filter="wipe(up)">
                                      <p:cBhvr>
                                        <p:cTn id="15" dur="500"/>
                                        <p:tgtEl>
                                          <p:spTgt spid="307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par>
                                <p:cTn id="21" presetID="22" presetClass="entr" presetSubtype="4" fill="hold" nodeType="withEffect">
                                  <p:stCondLst>
                                    <p:cond delay="0"/>
                                  </p:stCondLst>
                                  <p:childTnLst>
                                    <p:set>
                                      <p:cBhvr>
                                        <p:cTn id="22" dur="1" fill="hold">
                                          <p:stCondLst>
                                            <p:cond delay="0"/>
                                          </p:stCondLst>
                                        </p:cTn>
                                        <p:tgtEl>
                                          <p:spTgt spid="30724"/>
                                        </p:tgtEl>
                                        <p:attrNameLst>
                                          <p:attrName>style.visibility</p:attrName>
                                        </p:attrNameLst>
                                      </p:cBhvr>
                                      <p:to>
                                        <p:strVal val="visible"/>
                                      </p:to>
                                    </p:set>
                                    <p:animEffect transition="in" filter="wipe(down)">
                                      <p:cBhvr>
                                        <p:cTn id="23" dur="500"/>
                                        <p:tgtEl>
                                          <p:spTgt spid="3072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4" grpId="0"/>
      <p:bldP spid="18" grpId="0"/>
      <p:bldP spid="19" grpId="0" animBg="1"/>
    </p:bldLst>
  </p:timing>
</p:sld>
</file>

<file path=ppt/theme/theme1.xml><?xml version="1.0" encoding="utf-8"?>
<a:theme xmlns:a="http://schemas.openxmlformats.org/drawingml/2006/main" name="ms01_1">
  <a:themeElements>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ms01_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1</Template>
  <TotalTime>499</TotalTime>
  <Words>1638</Words>
  <Application>Microsoft Office PowerPoint</Application>
  <PresentationFormat>全屏显示(4:3)</PresentationFormat>
  <Paragraphs>166</Paragraphs>
  <Slides>16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6" baseType="lpstr">
      <vt:lpstr>Constantia</vt:lpstr>
      <vt:lpstr>宋体</vt:lpstr>
      <vt:lpstr>Arial</vt:lpstr>
      <vt:lpstr>黑体</vt:lpstr>
      <vt:lpstr>Wingdings</vt:lpstr>
      <vt:lpstr>Wingdings 2</vt:lpstr>
      <vt:lpstr>Calibri</vt:lpstr>
      <vt:lpstr>Times New Roman</vt:lpstr>
      <vt:lpstr>ms01_1</vt:lpstr>
      <vt:lpstr>Image</vt:lpstr>
      <vt:lpstr>C#程序设计教程</vt:lpstr>
      <vt:lpstr>9.1 文件和流</vt:lpstr>
      <vt:lpstr>9.1 文件和流</vt:lpstr>
      <vt:lpstr>9.1 文件和流</vt:lpstr>
      <vt:lpstr>9.1 文件和流</vt:lpstr>
      <vt:lpstr>9.1 文件和流</vt:lpstr>
      <vt:lpstr>9.1 文件和流</vt:lpstr>
      <vt:lpstr>9.1 文件和流</vt:lpstr>
      <vt:lpstr>9.1 文件和流</vt:lpstr>
      <vt:lpstr>9.2 文件读写操作</vt:lpstr>
      <vt:lpstr>9.2 文件读写操作</vt:lpstr>
      <vt:lpstr>9.2 文件读写操作</vt:lpstr>
      <vt:lpstr>9.2 文件读写操作</vt:lpstr>
      <vt:lpstr>9.2 文件读写操作</vt:lpstr>
      <vt:lpstr>9.2 文件读写操作</vt:lpstr>
      <vt:lpstr>9.2 文件读写操作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dc:title>
  <dc:creator>admin</dc:creator>
  <cp:lastModifiedBy>jszx</cp:lastModifiedBy>
  <cp:revision>36</cp:revision>
  <dcterms:created xsi:type="dcterms:W3CDTF">2014-01-14T02:04:50Z</dcterms:created>
  <dcterms:modified xsi:type="dcterms:W3CDTF">2017-05-19T07:40:08Z</dcterms:modified>
</cp:coreProperties>
</file>