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9" r:id="rId3"/>
  </p:sldMasterIdLst>
  <p:sldIdLst>
    <p:sldId id="256" r:id="rId4"/>
    <p:sldId id="258" r:id="rId5"/>
    <p:sldId id="259" r:id="rId6"/>
    <p:sldId id="260" r:id="rId7"/>
    <p:sldId id="261" r:id="rId8"/>
    <p:sldId id="262" r:id="rId9"/>
    <p:sldId id="263" r:id="rId10"/>
    <p:sldId id="265" r:id="rId11"/>
    <p:sldId id="264"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12433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6282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280388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94266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559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242025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0495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580136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601238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848818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427928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531006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03965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076967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D0A273-E6CC-4C70-A741-20FDFCB3EB9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9306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228312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D0A273-E6CC-4C70-A741-20FDFCB3EB9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7563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268694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23870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4231328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715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07086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727889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380727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743965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900079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4853719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312919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41333178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6907076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9295028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615326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08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0667405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4062818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745571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8396620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7723417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1460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57029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37014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03139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01559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311171-085B-4ADA-804D-48C0941C8713}" type="datetimeFigureOut">
              <a:rPr lang="zh-CN" altLang="en-US" smtClean="0"/>
              <a:t>2022/3/20</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268085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141128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1471995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5311171-085B-4ADA-804D-48C0941C8713}" type="datetimeFigureOut">
              <a:rPr lang="zh-CN" altLang="en-US" smtClean="0"/>
              <a:t>2022/3/20</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D0A273-E6CC-4C70-A741-20FDFCB3EB9D}" type="slidenum">
              <a:rPr lang="zh-CN" altLang="en-US" smtClean="0"/>
              <a:t>‹#›</a:t>
            </a:fld>
            <a:endParaRPr lang="zh-CN" altLang="en-US"/>
          </a:p>
        </p:txBody>
      </p:sp>
    </p:spTree>
    <p:extLst>
      <p:ext uri="{BB962C8B-B14F-4D97-AF65-F5344CB8AC3E}">
        <p14:creationId xmlns:p14="http://schemas.microsoft.com/office/powerpoint/2010/main" val="346842827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8" Type="http://schemas.openxmlformats.org/officeDocument/2006/relationships/hyperlink" Target="https://baike.baidu.com/item/%E6%BC%86%E5%99%A8/2333019" TargetMode="External"/><Relationship Id="rId13" Type="http://schemas.microsoft.com/office/2007/relationships/hdphoto" Target="../media/hdphoto1.wdp"/><Relationship Id="rId3" Type="http://schemas.openxmlformats.org/officeDocument/2006/relationships/image" Target="../media/image7.png"/><Relationship Id="rId7" Type="http://schemas.openxmlformats.org/officeDocument/2006/relationships/hyperlink" Target="https://baike.baidu.com/item/%E5%88%BA%E7%BB%A3/601645" TargetMode="External"/><Relationship Id="rId12"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baike.baidu.com/item/%E9%99%B6%E7%93%B7/2681" TargetMode="External"/><Relationship Id="rId11" Type="http://schemas.openxmlformats.org/officeDocument/2006/relationships/hyperlink" Target="https://baike.baidu.com/item/%E9%9B%95%E5%A1%91%E5%B7%A5%E8%89%BA%E5%93%81" TargetMode="External"/><Relationship Id="rId5" Type="http://schemas.openxmlformats.org/officeDocument/2006/relationships/hyperlink" Target="https://baike.baidu.com/item/%E9%9D%92%E9%93%9C%E5%99%A8/593368" TargetMode="External"/><Relationship Id="rId15" Type="http://schemas.openxmlformats.org/officeDocument/2006/relationships/image" Target="../media/image5.png"/><Relationship Id="rId10" Type="http://schemas.openxmlformats.org/officeDocument/2006/relationships/hyperlink" Target="https://baike.baidu.com/item/%E7%8F%90%E7%90%85/882616" TargetMode="External"/><Relationship Id="rId4" Type="http://schemas.microsoft.com/office/2007/relationships/hdphoto" Target="../media/hdphoto2.wdp"/><Relationship Id="rId9" Type="http://schemas.openxmlformats.org/officeDocument/2006/relationships/hyperlink" Target="https://baike.baidu.com/item/%E7%8E%89%E5%99%A8/390790" TargetMode="Externa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baike.baidu.com/item/%E4%B8%AD%E5%9B%BD%E8%A5%BF%E9%83%A8" TargetMode="External"/><Relationship Id="rId4" Type="http://schemas.openxmlformats.org/officeDocument/2006/relationships/hyperlink" Target="https://baike.baidu.com/item/%E9%BE%99%E5%A4%A7%E6%B8%8A" TargetMode="External"/><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36147-67A2-4BA1-B5ED-D7B7EBFE575C}"/>
              </a:ext>
            </a:extLst>
          </p:cNvPr>
          <p:cNvSpPr>
            <a:spLocks noGrp="1"/>
          </p:cNvSpPr>
          <p:nvPr>
            <p:ph type="ctrTitle"/>
          </p:nvPr>
        </p:nvSpPr>
        <p:spPr/>
        <p:txBody>
          <a:bodyPr/>
          <a:lstStyle/>
          <a:p>
            <a:r>
              <a:rPr lang="zh-CN" altLang="en-US" dirty="0"/>
              <a:t>中国工艺美术鉴赏</a:t>
            </a:r>
          </a:p>
        </p:txBody>
      </p:sp>
      <p:sp>
        <p:nvSpPr>
          <p:cNvPr id="3" name="副标题 2">
            <a:extLst>
              <a:ext uri="{FF2B5EF4-FFF2-40B4-BE49-F238E27FC236}">
                <a16:creationId xmlns:a16="http://schemas.microsoft.com/office/drawing/2014/main" id="{3CB03C54-4F9E-4F69-9097-C71A54749769}"/>
              </a:ext>
            </a:extLst>
          </p:cNvPr>
          <p:cNvSpPr>
            <a:spLocks noGrp="1"/>
          </p:cNvSpPr>
          <p:nvPr>
            <p:ph type="subTitle" idx="1"/>
          </p:nvPr>
        </p:nvSpPr>
        <p:spPr/>
        <p:txBody>
          <a:bodyPr/>
          <a:lstStyle/>
          <a:p>
            <a:r>
              <a:rPr lang="zh-CN" altLang="en-US" dirty="0"/>
              <a:t>空信</a:t>
            </a:r>
            <a:r>
              <a:rPr lang="en-US" altLang="zh-CN" dirty="0"/>
              <a:t>4</a:t>
            </a:r>
            <a:r>
              <a:rPr lang="zh-CN" altLang="en-US" dirty="0"/>
              <a:t>组</a:t>
            </a:r>
            <a:endParaRPr lang="en-US" altLang="zh-CN" dirty="0"/>
          </a:p>
          <a:p>
            <a:r>
              <a:rPr lang="zh-CN" altLang="en-US" dirty="0"/>
              <a:t>王佳琪</a:t>
            </a:r>
          </a:p>
        </p:txBody>
      </p:sp>
      <p:pic>
        <p:nvPicPr>
          <p:cNvPr id="7" name="图片 6" descr="杯子里有饮料&#10;&#10;中度可信度描述已自动生成">
            <a:extLst>
              <a:ext uri="{FF2B5EF4-FFF2-40B4-BE49-F238E27FC236}">
                <a16:creationId xmlns:a16="http://schemas.microsoft.com/office/drawing/2014/main" id="{0F1F58F4-2A4A-492D-9B44-B789AB562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0422" y="3876292"/>
            <a:ext cx="1521417" cy="1436894"/>
          </a:xfrm>
          <a:prstGeom prst="rect">
            <a:avLst/>
          </a:prstGeom>
          <a:effectLst>
            <a:softEdge rad="1270000"/>
          </a:effectLst>
        </p:spPr>
      </p:pic>
    </p:spTree>
    <p:extLst>
      <p:ext uri="{BB962C8B-B14F-4D97-AF65-F5344CB8AC3E}">
        <p14:creationId xmlns:p14="http://schemas.microsoft.com/office/powerpoint/2010/main" val="4278176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AE82D4-AEFF-4F01-A4DE-992965948427}"/>
              </a:ext>
            </a:extLst>
          </p:cNvPr>
          <p:cNvSpPr>
            <a:spLocks noGrp="1"/>
          </p:cNvSpPr>
          <p:nvPr>
            <p:ph type="title"/>
          </p:nvPr>
        </p:nvSpPr>
        <p:spPr>
          <a:xfrm>
            <a:off x="400715" y="78232"/>
            <a:ext cx="6743844" cy="1609344"/>
          </a:xfrm>
        </p:spPr>
        <p:txBody>
          <a:bodyPr>
            <a:normAutofit/>
          </a:bodyPr>
          <a:lstStyle/>
          <a:p>
            <a:r>
              <a:rPr lang="zh-CN" altLang="en-US" sz="3700" b="1" i="0" dirty="0">
                <a:effectLst/>
                <a:latin typeface="-apple-system"/>
              </a:rPr>
              <a:t>中国工艺美术史</a:t>
            </a:r>
            <a:r>
              <a:rPr lang="en-US" altLang="zh-CN" sz="3700" b="1" i="0" dirty="0">
                <a:effectLst/>
                <a:latin typeface="-apple-system"/>
              </a:rPr>
              <a:t>—</a:t>
            </a:r>
            <a:r>
              <a:rPr lang="zh-CN" altLang="en-US" sz="3700" b="1" i="0" dirty="0">
                <a:effectLst/>
                <a:latin typeface="-apple-system"/>
              </a:rPr>
              <a:t>青铜器相关</a:t>
            </a:r>
            <a:br>
              <a:rPr lang="zh-CN" altLang="en-US" sz="3700" b="1" i="0" dirty="0">
                <a:effectLst/>
                <a:latin typeface="-apple-system"/>
              </a:rPr>
            </a:br>
            <a:endParaRPr lang="zh-CN" altLang="en-US" sz="3700" dirty="0"/>
          </a:p>
        </p:txBody>
      </p:sp>
      <p:sp>
        <p:nvSpPr>
          <p:cNvPr id="3" name="内容占位符 2">
            <a:extLst>
              <a:ext uri="{FF2B5EF4-FFF2-40B4-BE49-F238E27FC236}">
                <a16:creationId xmlns:a16="http://schemas.microsoft.com/office/drawing/2014/main" id="{13198F52-52FA-4E30-BF83-AD8F2DA54F13}"/>
              </a:ext>
            </a:extLst>
          </p:cNvPr>
          <p:cNvSpPr>
            <a:spLocks noGrp="1"/>
          </p:cNvSpPr>
          <p:nvPr>
            <p:ph idx="1"/>
          </p:nvPr>
        </p:nvSpPr>
        <p:spPr>
          <a:xfrm>
            <a:off x="49205" y="982978"/>
            <a:ext cx="7466875" cy="6758942"/>
          </a:xfrm>
        </p:spPr>
        <p:txBody>
          <a:bodyPr>
            <a:normAutofit/>
          </a:bodyPr>
          <a:lstStyle/>
          <a:p>
            <a:r>
              <a:rPr lang="zh-CN" altLang="en-US" sz="2800" b="0" i="0" dirty="0">
                <a:effectLst/>
                <a:latin typeface="-apple-system"/>
              </a:rPr>
              <a:t>（一） 商代青铜铸造技术有了重大发展，青铜纹饰也颇具时代特生，主要纹饰有饕餮纹，回纹，龙纹，凤纹，几何纹等，特别是饕餮纹，具有一种威严神秘而生动有力的特点，使人望而生畏。</a:t>
            </a:r>
          </a:p>
          <a:p>
            <a:r>
              <a:rPr lang="zh-CN" altLang="en-US" sz="2800" b="0" i="0" dirty="0">
                <a:effectLst/>
                <a:latin typeface="-apple-system"/>
              </a:rPr>
              <a:t>（二） 到了商代之后，纹饰就以窃曲纹，环带纹，重环纹为主，图案组织为二方连续，表现手法多用带状反复，并且多用直线间曲线，使其成</a:t>
            </a:r>
            <a:r>
              <a:rPr lang="en-US" altLang="zh-CN" sz="2800" b="0" i="0" dirty="0">
                <a:effectLst/>
                <a:latin typeface="-apple-system"/>
              </a:rPr>
              <a:t>s</a:t>
            </a:r>
            <a:r>
              <a:rPr lang="zh-CN" altLang="en-US" sz="2800" b="0" i="0" dirty="0">
                <a:effectLst/>
                <a:latin typeface="-apple-system"/>
              </a:rPr>
              <a:t>形。艺术风格富有韵律和秩序。</a:t>
            </a:r>
          </a:p>
          <a:p>
            <a:r>
              <a:rPr lang="zh-CN" altLang="en-US" sz="2800" b="0" i="0" dirty="0">
                <a:effectLst/>
                <a:latin typeface="-apple-system"/>
              </a:rPr>
              <a:t>在春秋战国时，装饰纹案为蟠虺</a:t>
            </a:r>
            <a:r>
              <a:rPr lang="en-US" altLang="zh-CN" sz="2800" b="0" i="0" dirty="0">
                <a:effectLst/>
                <a:latin typeface="-apple-system"/>
              </a:rPr>
              <a:t>(</a:t>
            </a:r>
            <a:r>
              <a:rPr lang="en-US" altLang="zh-CN" sz="2400" b="1" i="0" dirty="0" err="1">
                <a:solidFill>
                  <a:srgbClr val="333333"/>
                </a:solidFill>
                <a:effectLst/>
                <a:latin typeface="Arial" panose="020B0604020202020204" pitchFamily="34" charset="0"/>
              </a:rPr>
              <a:t>huī</a:t>
            </a:r>
            <a:r>
              <a:rPr lang="en-US" altLang="zh-CN" sz="2400" b="1" i="0" dirty="0">
                <a:solidFill>
                  <a:srgbClr val="333333"/>
                </a:solidFill>
                <a:effectLst/>
                <a:latin typeface="Arial" panose="020B0604020202020204" pitchFamily="34" charset="0"/>
              </a:rPr>
              <a:t>)</a:t>
            </a:r>
            <a:r>
              <a:rPr lang="zh-CN" altLang="en-US" sz="2800" b="0" i="0" dirty="0">
                <a:effectLst/>
                <a:latin typeface="-apple-system"/>
              </a:rPr>
              <a:t>纹、蟠螭</a:t>
            </a:r>
            <a:r>
              <a:rPr lang="en-US" altLang="zh-CN" sz="2800" b="0" i="0" dirty="0">
                <a:effectLst/>
                <a:latin typeface="-apple-system"/>
              </a:rPr>
              <a:t>(</a:t>
            </a:r>
            <a:r>
              <a:rPr lang="en-US" altLang="zh-CN" sz="2400" b="1" i="0" dirty="0" err="1">
                <a:solidFill>
                  <a:srgbClr val="333333"/>
                </a:solidFill>
                <a:effectLst/>
                <a:latin typeface="Arial" panose="020B0604020202020204" pitchFamily="34" charset="0"/>
              </a:rPr>
              <a:t>chī</a:t>
            </a:r>
            <a:r>
              <a:rPr lang="en-US" altLang="zh-CN" sz="2800" b="0" i="0" dirty="0">
                <a:effectLst/>
                <a:latin typeface="-apple-system"/>
              </a:rPr>
              <a:t>)</a:t>
            </a:r>
            <a:r>
              <a:rPr lang="zh-CN" altLang="en-US" sz="2800" b="0" i="0" dirty="0">
                <a:effectLst/>
                <a:latin typeface="-apple-system"/>
              </a:rPr>
              <a:t>纹为主，还有晏饮攻战纹，图案组织为四方联系，表现手法上下左右连展模印，金银错。艺术风格繁缛、清新。（向生活日用器物发展）增加了许多实用为主的用品。</a:t>
            </a:r>
          </a:p>
          <a:p>
            <a:endParaRPr lang="zh-CN" altLang="en-US" sz="1600" dirty="0"/>
          </a:p>
        </p:txBody>
      </p:sp>
      <p:pic>
        <p:nvPicPr>
          <p:cNvPr id="7170" name="Picture 2">
            <a:extLst>
              <a:ext uri="{FF2B5EF4-FFF2-40B4-BE49-F238E27FC236}">
                <a16:creationId xmlns:a16="http://schemas.microsoft.com/office/drawing/2014/main" id="{B41C7BCF-EE20-4246-8862-D393E6672A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63" r="16584"/>
          <a:stretch/>
        </p:blipFill>
        <p:spPr bwMode="auto">
          <a:xfrm>
            <a:off x="7545274" y="10"/>
            <a:ext cx="46467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343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5C234EC-BC48-4CBA-AE27-C09D82CFF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710" y="752474"/>
            <a:ext cx="4610100" cy="53530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D346EA-2BF4-4897-A708-EDE5F1AEBE6A}"/>
              </a:ext>
            </a:extLst>
          </p:cNvPr>
          <p:cNvSpPr txBox="1"/>
          <p:nvPr/>
        </p:nvSpPr>
        <p:spPr>
          <a:xfrm>
            <a:off x="8028940" y="3105834"/>
            <a:ext cx="3230880" cy="646331"/>
          </a:xfrm>
          <a:prstGeom prst="rect">
            <a:avLst/>
          </a:prstGeom>
          <a:noFill/>
        </p:spPr>
        <p:txBody>
          <a:bodyPr wrap="square" rtlCol="0">
            <a:spAutoFit/>
          </a:bodyPr>
          <a:lstStyle/>
          <a:p>
            <a:r>
              <a:rPr lang="zh-CN" altLang="en-US" sz="3600" b="0" i="0" dirty="0">
                <a:solidFill>
                  <a:srgbClr val="333333"/>
                </a:solidFill>
                <a:effectLst/>
                <a:latin typeface="arial" panose="020B0604020202020204" pitchFamily="34" charset="0"/>
              </a:rPr>
              <a:t>龙纹扁足鼎商</a:t>
            </a:r>
            <a:endParaRPr lang="zh-CN" altLang="en-US" sz="3600" dirty="0"/>
          </a:p>
        </p:txBody>
      </p:sp>
    </p:spTree>
    <p:extLst>
      <p:ext uri="{BB962C8B-B14F-4D97-AF65-F5344CB8AC3E}">
        <p14:creationId xmlns:p14="http://schemas.microsoft.com/office/powerpoint/2010/main" val="100816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B7BB69BE-5812-4AEE-9C6C-964AD4F7E076}"/>
              </a:ext>
            </a:extLst>
          </p:cNvPr>
          <p:cNvSpPr>
            <a:spLocks noGrp="1"/>
          </p:cNvSpPr>
          <p:nvPr>
            <p:ph type="ctrTitle"/>
          </p:nvPr>
        </p:nvSpPr>
        <p:spPr>
          <a:xfrm>
            <a:off x="3129280" y="1647822"/>
            <a:ext cx="8737600" cy="2716107"/>
          </a:xfrm>
        </p:spPr>
        <p:txBody>
          <a:bodyPr anchor="b">
            <a:normAutofit/>
          </a:bodyPr>
          <a:lstStyle/>
          <a:p>
            <a:r>
              <a:rPr lang="zh-CN" altLang="en-US" sz="5400" dirty="0">
                <a:solidFill>
                  <a:schemeClr val="tx2"/>
                </a:solidFill>
                <a:latin typeface="华文行楷" panose="02010800040101010101" charset="-122"/>
                <a:ea typeface="华文行楷" panose="02010800040101010101" charset="-122"/>
                <a:cs typeface="华文行楷" panose="02010800040101010101" charset="-122"/>
              </a:rPr>
              <a:t>感谢大家欣赏</a:t>
            </a:r>
            <a:br>
              <a:rPr lang="zh-CN" altLang="en-US" sz="5400" dirty="0">
                <a:solidFill>
                  <a:schemeClr val="tx2"/>
                </a:solidFill>
                <a:latin typeface="华文行楷" panose="02010800040101010101" charset="-122"/>
                <a:ea typeface="华文行楷" panose="02010800040101010101" charset="-122"/>
                <a:cs typeface="华文行楷" panose="02010800040101010101" charset="-122"/>
              </a:rPr>
            </a:br>
            <a:endParaRPr lang="zh-CN" altLang="en-US" sz="5400" dirty="0">
              <a:solidFill>
                <a:schemeClr val="tx2"/>
              </a:solidFill>
            </a:endParaRPr>
          </a:p>
        </p:txBody>
      </p:sp>
      <p:sp>
        <p:nvSpPr>
          <p:cNvPr id="3" name="副标题 2">
            <a:extLst>
              <a:ext uri="{FF2B5EF4-FFF2-40B4-BE49-F238E27FC236}">
                <a16:creationId xmlns:a16="http://schemas.microsoft.com/office/drawing/2014/main" id="{D5635508-8B0A-4570-A23D-330281414BE1}"/>
              </a:ext>
            </a:extLst>
          </p:cNvPr>
          <p:cNvSpPr>
            <a:spLocks noGrp="1"/>
          </p:cNvSpPr>
          <p:nvPr>
            <p:ph type="subTitle" idx="1"/>
          </p:nvPr>
        </p:nvSpPr>
        <p:spPr>
          <a:xfrm>
            <a:off x="8309955" y="5826969"/>
            <a:ext cx="6673254" cy="914401"/>
          </a:xfrm>
        </p:spPr>
        <p:txBody>
          <a:bodyPr>
            <a:normAutofit/>
          </a:bodyPr>
          <a:lstStyle/>
          <a:p>
            <a:r>
              <a:rPr lang="zh-CN" altLang="en-US" dirty="0">
                <a:solidFill>
                  <a:schemeClr val="tx1"/>
                </a:solidFill>
              </a:rPr>
              <a:t>空信</a:t>
            </a:r>
            <a:r>
              <a:rPr lang="en-US" altLang="zh-CN" dirty="0">
                <a:solidFill>
                  <a:schemeClr val="tx1"/>
                </a:solidFill>
              </a:rPr>
              <a:t>4</a:t>
            </a:r>
            <a:r>
              <a:rPr lang="zh-CN" altLang="en-US" dirty="0">
                <a:solidFill>
                  <a:schemeClr val="tx1"/>
                </a:solidFill>
              </a:rPr>
              <a:t>组</a:t>
            </a:r>
          </a:p>
        </p:txBody>
      </p:sp>
    </p:spTree>
    <p:extLst>
      <p:ext uri="{BB962C8B-B14F-4D97-AF65-F5344CB8AC3E}">
        <p14:creationId xmlns:p14="http://schemas.microsoft.com/office/powerpoint/2010/main" val="1852351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D320708-D09A-485A-843F-7155DCF7B425}"/>
              </a:ext>
            </a:extLst>
          </p:cNvPr>
          <p:cNvSpPr>
            <a:spLocks noGrp="1"/>
          </p:cNvSpPr>
          <p:nvPr>
            <p:ph type="title"/>
          </p:nvPr>
        </p:nvSpPr>
        <p:spPr>
          <a:xfrm>
            <a:off x="6293796" y="1382165"/>
            <a:ext cx="5162927" cy="1517984"/>
          </a:xfrm>
        </p:spPr>
        <p:txBody>
          <a:bodyPr>
            <a:normAutofit/>
          </a:bodyPr>
          <a:lstStyle/>
          <a:p>
            <a:r>
              <a:rPr lang="zh-CN" altLang="en-US" sz="4800" dirty="0">
                <a:solidFill>
                  <a:srgbClr val="000000"/>
                </a:solidFill>
              </a:rPr>
              <a:t>中国工艺美术简介</a:t>
            </a:r>
          </a:p>
        </p:txBody>
      </p:sp>
      <p:pic>
        <p:nvPicPr>
          <p:cNvPr id="4" name="图片 3">
            <a:extLst>
              <a:ext uri="{FF2B5EF4-FFF2-40B4-BE49-F238E27FC236}">
                <a16:creationId xmlns:a16="http://schemas.microsoft.com/office/drawing/2014/main" id="{3931F412-124C-4CE7-826A-9FC3D63D8F0A}"/>
              </a:ext>
            </a:extLst>
          </p:cNvPr>
          <p:cNvPicPr>
            <a:picLocks noChangeAspect="1"/>
          </p:cNvPicPr>
          <p:nvPr/>
        </p:nvPicPr>
        <p:blipFill rotWithShape="1">
          <a:blip r:embed="rId2"/>
          <a:srcRect l="807"/>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内容占位符 2">
            <a:extLst>
              <a:ext uri="{FF2B5EF4-FFF2-40B4-BE49-F238E27FC236}">
                <a16:creationId xmlns:a16="http://schemas.microsoft.com/office/drawing/2014/main" id="{BEE5E1FD-CDCD-46B7-AA8B-25AFD9DDD1B5}"/>
              </a:ext>
            </a:extLst>
          </p:cNvPr>
          <p:cNvSpPr>
            <a:spLocks noGrp="1"/>
          </p:cNvSpPr>
          <p:nvPr>
            <p:ph idx="1"/>
          </p:nvPr>
        </p:nvSpPr>
        <p:spPr>
          <a:xfrm>
            <a:off x="6587545" y="3007389"/>
            <a:ext cx="4869179" cy="3065865"/>
          </a:xfrm>
        </p:spPr>
        <p:txBody>
          <a:bodyPr anchor="t">
            <a:normAutofit lnSpcReduction="10000"/>
          </a:bodyPr>
          <a:lstStyle/>
          <a:p>
            <a:r>
              <a:rPr lang="zh-CN" altLang="en-US" sz="2400" b="0" i="0" dirty="0">
                <a:solidFill>
                  <a:srgbClr val="000000"/>
                </a:solidFill>
                <a:effectLst/>
                <a:latin typeface="Helvetica Neue"/>
              </a:rPr>
              <a:t>中国工艺美术起源于旧石器时代的石器。此后，在漫长的社会发展过程中，中国的</a:t>
            </a:r>
            <a:r>
              <a:rPr lang="zh-CN" altLang="en-US" sz="2400" b="0" i="0" u="none" strike="noStrike" dirty="0">
                <a:solidFill>
                  <a:srgbClr val="000000"/>
                </a:solidFill>
                <a:effectLst/>
                <a:latin typeface="Helvetica Neue"/>
                <a:hlinkClick r:id="rId5"/>
              </a:rPr>
              <a:t>青铜器</a:t>
            </a:r>
            <a:r>
              <a:rPr lang="zh-CN" altLang="en-US" sz="2400" b="0" i="0" dirty="0">
                <a:solidFill>
                  <a:srgbClr val="000000"/>
                </a:solidFill>
                <a:effectLst/>
                <a:latin typeface="Helvetica Neue"/>
              </a:rPr>
              <a:t>、</a:t>
            </a:r>
            <a:r>
              <a:rPr lang="zh-CN" altLang="en-US" sz="2400" b="0" i="0" u="none" strike="noStrike" dirty="0">
                <a:solidFill>
                  <a:srgbClr val="000000"/>
                </a:solidFill>
                <a:effectLst/>
                <a:latin typeface="Helvetica Neue"/>
                <a:hlinkClick r:id="rId6"/>
              </a:rPr>
              <a:t>陶瓷</a:t>
            </a:r>
            <a:r>
              <a:rPr lang="zh-CN" altLang="en-US" sz="2400" b="0" i="0" dirty="0">
                <a:solidFill>
                  <a:srgbClr val="000000"/>
                </a:solidFill>
                <a:effectLst/>
                <a:latin typeface="Helvetica Neue"/>
              </a:rPr>
              <a:t>、丝绸、</a:t>
            </a:r>
            <a:r>
              <a:rPr lang="zh-CN" altLang="en-US" sz="2400" b="0" i="0" u="none" strike="noStrike" dirty="0">
                <a:solidFill>
                  <a:srgbClr val="000000"/>
                </a:solidFill>
                <a:effectLst/>
                <a:latin typeface="Helvetica Neue"/>
                <a:hlinkClick r:id="rId7"/>
              </a:rPr>
              <a:t>刺绣</a:t>
            </a:r>
            <a:r>
              <a:rPr lang="zh-CN" altLang="en-US" sz="2400" b="0" i="0" dirty="0">
                <a:solidFill>
                  <a:srgbClr val="000000"/>
                </a:solidFill>
                <a:effectLst/>
                <a:latin typeface="Helvetica Neue"/>
              </a:rPr>
              <a:t>、</a:t>
            </a:r>
            <a:r>
              <a:rPr lang="zh-CN" altLang="en-US" sz="2400" b="0" i="0" u="none" strike="noStrike" dirty="0">
                <a:solidFill>
                  <a:srgbClr val="000000"/>
                </a:solidFill>
                <a:effectLst/>
                <a:latin typeface="Helvetica Neue"/>
                <a:hlinkClick r:id="rId8"/>
              </a:rPr>
              <a:t>漆器</a:t>
            </a:r>
            <a:r>
              <a:rPr lang="zh-CN" altLang="en-US" sz="2400" b="0" i="0" dirty="0">
                <a:solidFill>
                  <a:srgbClr val="000000"/>
                </a:solidFill>
                <a:effectLst/>
                <a:latin typeface="Helvetica Neue"/>
              </a:rPr>
              <a:t>、</a:t>
            </a:r>
            <a:r>
              <a:rPr lang="zh-CN" altLang="en-US" sz="2400" b="0" i="0" u="none" strike="noStrike" dirty="0">
                <a:solidFill>
                  <a:srgbClr val="000000"/>
                </a:solidFill>
                <a:effectLst/>
                <a:latin typeface="Helvetica Neue"/>
                <a:hlinkClick r:id="rId9"/>
              </a:rPr>
              <a:t>玉器</a:t>
            </a:r>
            <a:r>
              <a:rPr lang="zh-CN" altLang="en-US" sz="2400" b="0" i="0" dirty="0">
                <a:solidFill>
                  <a:srgbClr val="000000"/>
                </a:solidFill>
                <a:effectLst/>
                <a:latin typeface="Helvetica Neue"/>
              </a:rPr>
              <a:t>、</a:t>
            </a:r>
            <a:r>
              <a:rPr lang="zh-CN" altLang="en-US" sz="2400" b="0" i="0" u="none" strike="noStrike" dirty="0">
                <a:solidFill>
                  <a:srgbClr val="000000"/>
                </a:solidFill>
                <a:effectLst/>
                <a:latin typeface="Helvetica Neue"/>
                <a:hlinkClick r:id="rId10"/>
              </a:rPr>
              <a:t>珐琅</a:t>
            </a:r>
            <a:r>
              <a:rPr lang="zh-CN" altLang="en-US" sz="2400" b="0" i="0" dirty="0">
                <a:solidFill>
                  <a:srgbClr val="000000"/>
                </a:solidFill>
                <a:effectLst/>
                <a:latin typeface="Helvetica Neue"/>
              </a:rPr>
              <a:t>、金银制品和各种</a:t>
            </a:r>
            <a:r>
              <a:rPr lang="zh-CN" altLang="en-US" sz="2400" b="0" i="0" u="none" strike="noStrike" dirty="0">
                <a:solidFill>
                  <a:srgbClr val="000000"/>
                </a:solidFill>
                <a:effectLst/>
                <a:latin typeface="Helvetica Neue"/>
                <a:hlinkClick r:id="rId11"/>
              </a:rPr>
              <a:t>雕塑工艺品</a:t>
            </a:r>
            <a:r>
              <a:rPr lang="zh-CN" altLang="en-US" sz="2400" b="0" i="0" dirty="0">
                <a:solidFill>
                  <a:srgbClr val="000000"/>
                </a:solidFill>
                <a:effectLst/>
                <a:latin typeface="Helvetica Neue"/>
              </a:rPr>
              <a:t>，相继取得辉煌成就。历史上著名的“丝绸之路”和“海上瓷器之路”，充分反映了中国工艺美术的高度发展和对中国文化乃至世界文化的影响。</a:t>
            </a:r>
            <a:endParaRPr lang="zh-CN" altLang="en-US" sz="2400" dirty="0">
              <a:solidFill>
                <a:srgbClr val="000000"/>
              </a:solidFill>
            </a:endParaRPr>
          </a:p>
          <a:p>
            <a:endParaRPr lang="zh-CN" altLang="en-US" sz="18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16" name="图片 15">
            <a:extLst>
              <a:ext uri="{FF2B5EF4-FFF2-40B4-BE49-F238E27FC236}">
                <a16:creationId xmlns:a16="http://schemas.microsoft.com/office/drawing/2014/main" id="{BA7205AC-CA8F-4C3A-807C-FEA9212C96B0}"/>
              </a:ext>
            </a:extLst>
          </p:cNvPr>
          <p:cNvPicPr>
            <a:picLocks noChangeAspect="1"/>
          </p:cNvPicPr>
          <p:nvPr/>
        </p:nvPicPr>
        <p:blipFill>
          <a:blip r:embed="rId14"/>
          <a:stretch>
            <a:fillRect/>
          </a:stretch>
        </p:blipFill>
        <p:spPr>
          <a:xfrm>
            <a:off x="11340739" y="6164885"/>
            <a:ext cx="579170" cy="586791"/>
          </a:xfrm>
          <a:prstGeom prst="rect">
            <a:avLst/>
          </a:prstGeom>
        </p:spPr>
      </p:pic>
      <p:pic>
        <p:nvPicPr>
          <p:cNvPr id="8" name="图片 7" descr="杯子里有饮料&#10;&#10;中度可信度描述已自动生成">
            <a:extLst>
              <a:ext uri="{FF2B5EF4-FFF2-40B4-BE49-F238E27FC236}">
                <a16:creationId xmlns:a16="http://schemas.microsoft.com/office/drawing/2014/main" id="{96440D89-538E-42F7-BEE8-7AE061FBFBA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87467" y="6104057"/>
            <a:ext cx="685714" cy="647619"/>
          </a:xfrm>
          <a:prstGeom prst="rect">
            <a:avLst/>
          </a:prstGeom>
        </p:spPr>
      </p:pic>
    </p:spTree>
    <p:extLst>
      <p:ext uri="{BB962C8B-B14F-4D97-AF65-F5344CB8AC3E}">
        <p14:creationId xmlns:p14="http://schemas.microsoft.com/office/powerpoint/2010/main" val="3455594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1673DF4-B1DB-42D7-A1AC-80ECE7BBADBF}"/>
              </a:ext>
            </a:extLst>
          </p:cNvPr>
          <p:cNvSpPr>
            <a:spLocks noGrp="1"/>
          </p:cNvSpPr>
          <p:nvPr>
            <p:ph type="title"/>
          </p:nvPr>
        </p:nvSpPr>
        <p:spPr>
          <a:xfrm>
            <a:off x="382280" y="484632"/>
            <a:ext cx="6743844" cy="1609344"/>
          </a:xfrm>
        </p:spPr>
        <p:txBody>
          <a:bodyPr>
            <a:normAutofit/>
          </a:bodyPr>
          <a:lstStyle/>
          <a:p>
            <a:r>
              <a:rPr lang="zh-CN" altLang="en-US" sz="4800" dirty="0"/>
              <a:t>历代专著</a:t>
            </a:r>
          </a:p>
        </p:txBody>
      </p:sp>
      <p:sp>
        <p:nvSpPr>
          <p:cNvPr id="7" name="内容占位符 6">
            <a:extLst>
              <a:ext uri="{FF2B5EF4-FFF2-40B4-BE49-F238E27FC236}">
                <a16:creationId xmlns:a16="http://schemas.microsoft.com/office/drawing/2014/main" id="{32C270C6-CDC1-4FAE-B111-0497862DF34A}"/>
              </a:ext>
            </a:extLst>
          </p:cNvPr>
          <p:cNvSpPr>
            <a:spLocks noGrp="1"/>
          </p:cNvSpPr>
          <p:nvPr>
            <p:ph idx="1"/>
          </p:nvPr>
        </p:nvSpPr>
        <p:spPr>
          <a:xfrm>
            <a:off x="382279" y="2121408"/>
            <a:ext cx="6743845" cy="4050792"/>
          </a:xfrm>
        </p:spPr>
        <p:txBody>
          <a:bodyPr>
            <a:normAutofit/>
          </a:bodyPr>
          <a:lstStyle/>
          <a:p>
            <a:r>
              <a:rPr lang="en-US" altLang="zh-CN" sz="1800" b="0" i="0" dirty="0">
                <a:effectLst/>
                <a:latin typeface="Helvetica Neue"/>
              </a:rPr>
              <a:t>《</a:t>
            </a:r>
            <a:r>
              <a:rPr lang="zh-CN" altLang="en-US" sz="1800" b="0" i="0" dirty="0">
                <a:effectLst/>
                <a:latin typeface="Helvetica Neue"/>
              </a:rPr>
              <a:t>考工记</a:t>
            </a:r>
            <a:r>
              <a:rPr lang="en-US" altLang="zh-CN" sz="1800" b="0" i="0" dirty="0">
                <a:effectLst/>
                <a:latin typeface="Helvetica Neue"/>
              </a:rPr>
              <a:t>》</a:t>
            </a:r>
            <a:r>
              <a:rPr lang="zh-CN" altLang="en-US" sz="1800" b="0" i="0" dirty="0">
                <a:effectLst/>
                <a:latin typeface="Helvetica Neue"/>
              </a:rPr>
              <a:t>是春秋（公元前</a:t>
            </a:r>
            <a:r>
              <a:rPr lang="en-US" altLang="zh-CN" sz="1800" b="0" i="0" dirty="0">
                <a:effectLst/>
                <a:latin typeface="Helvetica Neue"/>
              </a:rPr>
              <a:t>770</a:t>
            </a:r>
            <a:r>
              <a:rPr lang="zh-CN" altLang="en-US" sz="1800" b="0" i="0" dirty="0">
                <a:effectLst/>
                <a:latin typeface="Helvetica Neue"/>
              </a:rPr>
              <a:t>年～公元前</a:t>
            </a:r>
            <a:r>
              <a:rPr lang="en-US" altLang="zh-CN" sz="1800" b="0" i="0" dirty="0">
                <a:effectLst/>
                <a:latin typeface="Helvetica Neue"/>
              </a:rPr>
              <a:t>476</a:t>
            </a:r>
            <a:r>
              <a:rPr lang="zh-CN" altLang="en-US" sz="1800" b="0" i="0" dirty="0">
                <a:effectLst/>
                <a:latin typeface="Helvetica Neue"/>
              </a:rPr>
              <a:t>年）末年，齐国官府工匠所记有关工艺的典籍</a:t>
            </a:r>
            <a:r>
              <a:rPr lang="zh-CN" altLang="en-US" sz="1800" dirty="0">
                <a:latin typeface="Helvetica Neue"/>
              </a:rPr>
              <a:t>。</a:t>
            </a:r>
            <a:endParaRPr lang="en-US" altLang="zh-CN" sz="1800" dirty="0">
              <a:latin typeface="Helvetica Neue"/>
            </a:endParaRPr>
          </a:p>
          <a:p>
            <a:r>
              <a:rPr lang="en-US" altLang="zh-CN" sz="1800" b="0" i="0" dirty="0">
                <a:effectLst/>
                <a:latin typeface="Helvetica Neue"/>
              </a:rPr>
              <a:t>《</a:t>
            </a:r>
            <a:r>
              <a:rPr lang="zh-CN" altLang="en-US" sz="1800" b="0" i="0" dirty="0">
                <a:effectLst/>
                <a:latin typeface="Helvetica Neue"/>
              </a:rPr>
              <a:t>古玉图谱</a:t>
            </a:r>
            <a:r>
              <a:rPr lang="en-US" altLang="zh-CN" sz="1800" b="0" i="0" dirty="0">
                <a:effectLst/>
                <a:latin typeface="Helvetica Neue"/>
              </a:rPr>
              <a:t>》</a:t>
            </a:r>
            <a:r>
              <a:rPr lang="zh-CN" altLang="en-US" sz="1800" b="0" i="0" dirty="0">
                <a:effectLst/>
                <a:latin typeface="Helvetica Neue"/>
              </a:rPr>
              <a:t>是中国宋代（公元</a:t>
            </a:r>
            <a:r>
              <a:rPr lang="en-US" altLang="zh-CN" sz="1800" b="0" i="0" dirty="0">
                <a:effectLst/>
                <a:latin typeface="Helvetica Neue"/>
              </a:rPr>
              <a:t>960</a:t>
            </a:r>
            <a:r>
              <a:rPr lang="zh-CN" altLang="en-US" sz="1800" b="0" i="0" dirty="0">
                <a:effectLst/>
                <a:latin typeface="Helvetica Neue"/>
              </a:rPr>
              <a:t>～</a:t>
            </a:r>
            <a:r>
              <a:rPr lang="en-US" altLang="zh-CN" sz="1800" b="0" i="0" dirty="0">
                <a:effectLst/>
                <a:latin typeface="Helvetica Neue"/>
              </a:rPr>
              <a:t>1279</a:t>
            </a:r>
            <a:r>
              <a:rPr lang="zh-CN" altLang="en-US" sz="1800" b="0" i="0" dirty="0">
                <a:effectLst/>
                <a:latin typeface="Helvetica Neue"/>
              </a:rPr>
              <a:t>年）有关玉器工艺的专著，</a:t>
            </a:r>
            <a:r>
              <a:rPr lang="zh-CN" altLang="en-US" sz="1800" b="0" i="0" u="none" strike="noStrike" dirty="0">
                <a:effectLst/>
                <a:latin typeface="Helvetica Neue"/>
                <a:hlinkClick r:id="rId4"/>
              </a:rPr>
              <a:t>龙大渊</a:t>
            </a:r>
            <a:r>
              <a:rPr lang="zh-CN" altLang="en-US" sz="1800" b="0" i="0" dirty="0">
                <a:effectLst/>
                <a:latin typeface="Helvetica Neue"/>
              </a:rPr>
              <a:t>著。</a:t>
            </a:r>
            <a:endParaRPr lang="en-US" altLang="zh-CN" sz="1800" b="0" i="0" dirty="0">
              <a:effectLst/>
              <a:latin typeface="Helvetica Neue"/>
            </a:endParaRPr>
          </a:p>
          <a:p>
            <a:r>
              <a:rPr lang="en-US" altLang="zh-CN" sz="1800" b="0" i="0" dirty="0">
                <a:effectLst/>
                <a:latin typeface="Helvetica Neue"/>
              </a:rPr>
              <a:t>《</a:t>
            </a:r>
            <a:r>
              <a:rPr lang="zh-CN" altLang="en-US" sz="1800" b="0" i="0" dirty="0">
                <a:effectLst/>
                <a:latin typeface="Helvetica Neue"/>
              </a:rPr>
              <a:t>蜀锦谱</a:t>
            </a:r>
            <a:r>
              <a:rPr lang="en-US" altLang="zh-CN" sz="1800" b="0" i="0" dirty="0">
                <a:effectLst/>
                <a:latin typeface="Helvetica Neue"/>
              </a:rPr>
              <a:t>》</a:t>
            </a:r>
            <a:r>
              <a:rPr lang="zh-CN" altLang="en-US" sz="1800" b="0" i="0" dirty="0">
                <a:effectLst/>
                <a:latin typeface="Helvetica Neue"/>
              </a:rPr>
              <a:t>元代（公元</a:t>
            </a:r>
            <a:r>
              <a:rPr lang="en-US" altLang="zh-CN" sz="1800" b="0" i="0" dirty="0">
                <a:effectLst/>
                <a:latin typeface="Helvetica Neue"/>
              </a:rPr>
              <a:t>1271</a:t>
            </a:r>
            <a:r>
              <a:rPr lang="zh-CN" altLang="en-US" sz="1800" b="0" i="0" dirty="0">
                <a:effectLst/>
                <a:latin typeface="Helvetica Neue"/>
              </a:rPr>
              <a:t>～</a:t>
            </a:r>
            <a:r>
              <a:rPr lang="en-US" altLang="zh-CN" sz="1800" b="0" i="0" dirty="0">
                <a:effectLst/>
                <a:latin typeface="Helvetica Neue"/>
              </a:rPr>
              <a:t>1368</a:t>
            </a:r>
            <a:r>
              <a:rPr lang="zh-CN" altLang="en-US" sz="1800" b="0" i="0" dirty="0">
                <a:effectLst/>
                <a:latin typeface="Helvetica Neue"/>
              </a:rPr>
              <a:t>年）费著编。叙述了四川（</a:t>
            </a:r>
            <a:r>
              <a:rPr lang="zh-CN" altLang="en-US" sz="1800" b="0" i="0" u="none" strike="noStrike" dirty="0">
                <a:effectLst/>
                <a:latin typeface="Helvetica Neue"/>
                <a:hlinkClick r:id="rId5"/>
              </a:rPr>
              <a:t>中国西部</a:t>
            </a:r>
            <a:r>
              <a:rPr lang="zh-CN" altLang="en-US" sz="1800" b="0" i="0" dirty="0">
                <a:effectLst/>
                <a:latin typeface="Helvetica Neue"/>
              </a:rPr>
              <a:t>）古代锦院建立的历史、织锦的生产分工、产量及用途等</a:t>
            </a:r>
          </a:p>
          <a:p>
            <a:r>
              <a:rPr lang="en-US" altLang="zh-CN" sz="1800" b="0" i="0" dirty="0">
                <a:effectLst/>
                <a:latin typeface="Helvetica Neue"/>
              </a:rPr>
              <a:t>《</a:t>
            </a:r>
            <a:r>
              <a:rPr lang="zh-CN" altLang="en-US" sz="1800" b="0" i="0" dirty="0">
                <a:effectLst/>
                <a:latin typeface="Helvetica Neue"/>
              </a:rPr>
              <a:t>髹</a:t>
            </a:r>
            <a:r>
              <a:rPr lang="en-US" altLang="zh-CN" sz="1800" b="0" i="0" dirty="0">
                <a:effectLst/>
                <a:latin typeface="Helvetica Neue"/>
              </a:rPr>
              <a:t>(</a:t>
            </a:r>
            <a:r>
              <a:rPr lang="en-US" altLang="zh-CN" sz="1800" b="1" i="0" dirty="0" err="1">
                <a:effectLst/>
                <a:latin typeface="Arial" panose="020B0604020202020204" pitchFamily="34" charset="0"/>
              </a:rPr>
              <a:t>xiū</a:t>
            </a:r>
            <a:r>
              <a:rPr lang="en-US" altLang="zh-CN" sz="1800" b="1" i="0" dirty="0">
                <a:effectLst/>
                <a:latin typeface="Arial" panose="020B0604020202020204" pitchFamily="34" charset="0"/>
              </a:rPr>
              <a:t>)</a:t>
            </a:r>
            <a:r>
              <a:rPr lang="zh-CN" altLang="en-US" sz="1800" b="0" i="0" dirty="0">
                <a:effectLst/>
                <a:latin typeface="Helvetica Neue"/>
              </a:rPr>
              <a:t>饰录</a:t>
            </a:r>
            <a:r>
              <a:rPr lang="en-US" altLang="zh-CN" sz="1800" b="0" i="0" dirty="0">
                <a:effectLst/>
                <a:latin typeface="Helvetica Neue"/>
              </a:rPr>
              <a:t>》</a:t>
            </a:r>
            <a:r>
              <a:rPr lang="zh-CN" altLang="en-US" sz="1800" b="0" i="0" dirty="0">
                <a:effectLst/>
                <a:latin typeface="Helvetica Neue"/>
              </a:rPr>
              <a:t>明代（公元</a:t>
            </a:r>
            <a:r>
              <a:rPr lang="en-US" altLang="zh-CN" sz="1800" b="0" i="0" dirty="0">
                <a:effectLst/>
                <a:latin typeface="Helvetica Neue"/>
              </a:rPr>
              <a:t>1368</a:t>
            </a:r>
            <a:r>
              <a:rPr lang="zh-CN" altLang="en-US" sz="1800" b="0" i="0" dirty="0">
                <a:effectLst/>
                <a:latin typeface="Helvetica Neue"/>
              </a:rPr>
              <a:t>～</a:t>
            </a:r>
            <a:r>
              <a:rPr lang="en-US" altLang="zh-CN" sz="1800" b="0" i="0" dirty="0">
                <a:effectLst/>
                <a:latin typeface="Helvetica Neue"/>
              </a:rPr>
              <a:t>1644</a:t>
            </a:r>
            <a:r>
              <a:rPr lang="zh-CN" altLang="en-US" sz="1800" b="0" i="0" dirty="0">
                <a:effectLst/>
                <a:latin typeface="Helvetica Neue"/>
              </a:rPr>
              <a:t>年）著名漆工黄成著。</a:t>
            </a:r>
          </a:p>
          <a:p>
            <a:r>
              <a:rPr lang="en-US" altLang="zh-CN" sz="1800" b="0" i="0" dirty="0">
                <a:effectLst/>
                <a:latin typeface="Helvetica Neue"/>
              </a:rPr>
              <a:t>《</a:t>
            </a:r>
            <a:r>
              <a:rPr lang="zh-CN" altLang="en-US" sz="1800" b="0" i="0" dirty="0">
                <a:effectLst/>
                <a:latin typeface="Helvetica Neue"/>
              </a:rPr>
              <a:t>天工开物</a:t>
            </a:r>
            <a:r>
              <a:rPr lang="en-US" altLang="zh-CN" sz="1800" b="0" i="0" dirty="0">
                <a:effectLst/>
                <a:latin typeface="Helvetica Neue"/>
              </a:rPr>
              <a:t>》</a:t>
            </a:r>
            <a:r>
              <a:rPr lang="zh-CN" altLang="en-US" sz="1800" b="0" i="0" dirty="0">
                <a:effectLst/>
                <a:latin typeface="Helvetica Neue"/>
              </a:rPr>
              <a:t>为明代宋应星</a:t>
            </a:r>
            <a:r>
              <a:rPr lang="en-US" altLang="zh-CN" sz="1800" b="0" i="0" dirty="0">
                <a:effectLst/>
                <a:latin typeface="Helvetica Neue"/>
              </a:rPr>
              <a:t>(</a:t>
            </a:r>
            <a:r>
              <a:rPr lang="zh-CN" altLang="en-US" sz="1800" b="0" i="0" dirty="0">
                <a:effectLst/>
                <a:latin typeface="Helvetica Neue"/>
              </a:rPr>
              <a:t>公元</a:t>
            </a:r>
            <a:r>
              <a:rPr lang="en-US" altLang="zh-CN" sz="1800" b="0" i="0" dirty="0">
                <a:effectLst/>
                <a:latin typeface="Helvetica Neue"/>
              </a:rPr>
              <a:t>1587</a:t>
            </a:r>
            <a:r>
              <a:rPr lang="zh-CN" altLang="en-US" sz="1800" b="0" i="0" dirty="0">
                <a:effectLst/>
                <a:latin typeface="Helvetica Neue"/>
              </a:rPr>
              <a:t>～</a:t>
            </a:r>
            <a:r>
              <a:rPr lang="en-US" altLang="zh-CN" sz="1800" b="0" i="0" dirty="0">
                <a:effectLst/>
                <a:latin typeface="Helvetica Neue"/>
              </a:rPr>
              <a:t>1661</a:t>
            </a:r>
            <a:r>
              <a:rPr lang="zh-CN" altLang="en-US" sz="1800" b="0" i="0" dirty="0">
                <a:effectLst/>
                <a:latin typeface="Helvetica Neue"/>
              </a:rPr>
              <a:t>年</a:t>
            </a:r>
            <a:r>
              <a:rPr lang="en-US" altLang="zh-CN" sz="1800" b="0" i="0" dirty="0">
                <a:effectLst/>
                <a:latin typeface="Helvetica Neue"/>
              </a:rPr>
              <a:t>)</a:t>
            </a:r>
            <a:r>
              <a:rPr lang="zh-CN" altLang="en-US" sz="1800" b="0" i="0" dirty="0">
                <a:effectLst/>
                <a:latin typeface="Helvetica Neue"/>
              </a:rPr>
              <a:t>所著，成书于</a:t>
            </a:r>
            <a:r>
              <a:rPr lang="en-US" altLang="zh-CN" sz="1800" b="0" i="0" dirty="0">
                <a:effectLst/>
                <a:latin typeface="Helvetica Neue"/>
              </a:rPr>
              <a:t>1637</a:t>
            </a:r>
            <a:r>
              <a:rPr lang="zh-CN" altLang="en-US" sz="1800" b="0" i="0" dirty="0">
                <a:effectLst/>
                <a:latin typeface="Helvetica Neue"/>
              </a:rPr>
              <a:t>年。这是一部有关农业和手工业生产技术的百科全书</a:t>
            </a:r>
          </a:p>
          <a:p>
            <a:r>
              <a:rPr lang="en-US" altLang="zh-CN" sz="1800" b="0" i="0" dirty="0">
                <a:effectLst/>
                <a:latin typeface="Helvetica Neue"/>
              </a:rPr>
              <a:t>《</a:t>
            </a:r>
            <a:r>
              <a:rPr lang="zh-CN" altLang="en-US" sz="1800" b="0" i="0" dirty="0">
                <a:effectLst/>
                <a:latin typeface="Helvetica Neue"/>
              </a:rPr>
              <a:t>绣谱</a:t>
            </a:r>
            <a:r>
              <a:rPr lang="en-US" altLang="zh-CN" sz="1800" b="0" i="0" dirty="0">
                <a:effectLst/>
                <a:latin typeface="Helvetica Neue"/>
              </a:rPr>
              <a:t>》</a:t>
            </a:r>
            <a:r>
              <a:rPr lang="zh-CN" altLang="en-US" sz="1800" b="0" i="0" dirty="0">
                <a:effectLst/>
                <a:latin typeface="Helvetica Neue"/>
              </a:rPr>
              <a:t>是清代（公元</a:t>
            </a:r>
            <a:r>
              <a:rPr lang="en-US" altLang="zh-CN" sz="1800" b="0" i="0" dirty="0">
                <a:effectLst/>
                <a:latin typeface="Helvetica Neue"/>
              </a:rPr>
              <a:t>1644</a:t>
            </a:r>
            <a:r>
              <a:rPr lang="zh-CN" altLang="en-US" sz="1800" b="0" i="0" dirty="0">
                <a:effectLst/>
                <a:latin typeface="Helvetica Neue"/>
              </a:rPr>
              <a:t>～</a:t>
            </a:r>
            <a:r>
              <a:rPr lang="en-US" altLang="zh-CN" sz="1800" b="0" i="0" dirty="0">
                <a:effectLst/>
                <a:latin typeface="Helvetica Neue"/>
              </a:rPr>
              <a:t>1911</a:t>
            </a:r>
            <a:r>
              <a:rPr lang="zh-CN" altLang="en-US" sz="1800" b="0" i="0" dirty="0">
                <a:effectLst/>
                <a:latin typeface="Helvetica Neue"/>
              </a:rPr>
              <a:t>年）丁佩所著的刺绣工艺专著。</a:t>
            </a:r>
          </a:p>
          <a:p>
            <a:endParaRPr lang="en-US" altLang="zh-CN" sz="1800" b="0" i="0" dirty="0">
              <a:effectLst/>
              <a:latin typeface="Helvetica Neue"/>
            </a:endParaRPr>
          </a:p>
        </p:txBody>
      </p:sp>
      <p:pic>
        <p:nvPicPr>
          <p:cNvPr id="1026" name="Picture 2" descr="图示&#10;&#10;描述已自动生成">
            <a:extLst>
              <a:ext uri="{FF2B5EF4-FFF2-40B4-BE49-F238E27FC236}">
                <a16:creationId xmlns:a16="http://schemas.microsoft.com/office/drawing/2014/main" id="{373673E4-232F-4B82-B846-E9DBA141A27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545" r="17780" b="-1"/>
          <a:stretch/>
        </p:blipFill>
        <p:spPr bwMode="auto">
          <a:xfrm>
            <a:off x="7545274" y="10"/>
            <a:ext cx="4646726" cy="6857990"/>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grpSp>
        <p:nvGrpSpPr>
          <p:cNvPr id="1035" name="Group 7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6" name="Oval 7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7" name="Oval 7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0" name="Picture 2">
            <a:extLst>
              <a:ext uri="{FF2B5EF4-FFF2-40B4-BE49-F238E27FC236}">
                <a16:creationId xmlns:a16="http://schemas.microsoft.com/office/drawing/2014/main" id="{75569CCE-E3B7-4AC2-9D09-F52200C0E10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832" r="21788" b="-5"/>
          <a:stretch/>
        </p:blipFill>
        <p:spPr bwMode="auto">
          <a:xfrm>
            <a:off x="0" y="-2869507"/>
            <a:ext cx="2380871" cy="28420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A03DFFE9-50E7-4699-9B35-ECCBE51EF4A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4383" r="-4" b="4242"/>
          <a:stretch/>
        </p:blipFill>
        <p:spPr bwMode="auto">
          <a:xfrm>
            <a:off x="9085543" y="6885431"/>
            <a:ext cx="3106457" cy="37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7815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4452A4A-2853-4001-9BA1-21733333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C1DD1C-8D1A-48CB-BDEF-8C4161006FF5}"/>
              </a:ext>
            </a:extLst>
          </p:cNvPr>
          <p:cNvSpPr>
            <a:spLocks noGrp="1"/>
          </p:cNvSpPr>
          <p:nvPr>
            <p:ph type="title"/>
          </p:nvPr>
        </p:nvSpPr>
        <p:spPr>
          <a:xfrm>
            <a:off x="321733" y="484632"/>
            <a:ext cx="5491328" cy="1609344"/>
          </a:xfrm>
        </p:spPr>
        <p:txBody>
          <a:bodyPr>
            <a:normAutofit/>
          </a:bodyPr>
          <a:lstStyle/>
          <a:p>
            <a:r>
              <a:rPr lang="zh-CN" altLang="en-US" sz="4400" b="1" i="0" dirty="0">
                <a:effectLst/>
                <a:latin typeface="-apple-system"/>
              </a:rPr>
              <a:t>中国工艺美术史</a:t>
            </a:r>
            <a:r>
              <a:rPr lang="en-US" altLang="zh-CN" sz="4400" b="1" i="0" dirty="0">
                <a:effectLst/>
                <a:latin typeface="-apple-system"/>
              </a:rPr>
              <a:t>-</a:t>
            </a:r>
            <a:r>
              <a:rPr lang="zh-CN" altLang="en-US" sz="4400" b="1" i="0" dirty="0">
                <a:effectLst/>
                <a:latin typeface="-apple-system"/>
              </a:rPr>
              <a:t>彩陶</a:t>
            </a:r>
            <a:endParaRPr lang="zh-CN" altLang="en-US" sz="4400" dirty="0"/>
          </a:p>
        </p:txBody>
      </p:sp>
      <p:sp>
        <p:nvSpPr>
          <p:cNvPr id="3" name="内容占位符 2">
            <a:extLst>
              <a:ext uri="{FF2B5EF4-FFF2-40B4-BE49-F238E27FC236}">
                <a16:creationId xmlns:a16="http://schemas.microsoft.com/office/drawing/2014/main" id="{444E01F8-4065-4B0E-84BA-7FAE4DF8DD10}"/>
              </a:ext>
            </a:extLst>
          </p:cNvPr>
          <p:cNvSpPr>
            <a:spLocks noGrp="1"/>
          </p:cNvSpPr>
          <p:nvPr>
            <p:ph idx="1"/>
          </p:nvPr>
        </p:nvSpPr>
        <p:spPr>
          <a:xfrm>
            <a:off x="333075" y="2121407"/>
            <a:ext cx="5780342" cy="4122640"/>
          </a:xfrm>
        </p:spPr>
        <p:txBody>
          <a:bodyPr>
            <a:normAutofit/>
          </a:bodyPr>
          <a:lstStyle/>
          <a:p>
            <a:r>
              <a:rPr lang="zh-CN" altLang="en-US" sz="2400" dirty="0"/>
              <a:t>陶器的出现，是新石器时代的主要特征之一，它在人类生活中具有很重要的意义，不仅丰富了生活用具，而且也加强了定居的稳定性。其主要加工方法有压磨、压印、堆贴和刻划等。我国最早的陶器资料是</a:t>
            </a:r>
            <a:r>
              <a:rPr lang="en-US" altLang="zh-CN" sz="2400" dirty="0"/>
              <a:t>1962</a:t>
            </a:r>
            <a:r>
              <a:rPr lang="zh-CN" altLang="en-US" sz="2400" dirty="0"/>
              <a:t>年在江西万年县仙人洞出土的距今</a:t>
            </a:r>
            <a:r>
              <a:rPr lang="en-US" altLang="zh-CN" sz="2400" dirty="0"/>
              <a:t>8000</a:t>
            </a:r>
            <a:r>
              <a:rPr lang="zh-CN" altLang="en-US" sz="2400" dirty="0"/>
              <a:t>多年的陶器。（注：随着最新考古的发掘，已证实：我国目前发现最早的陶器资料，是</a:t>
            </a:r>
            <a:r>
              <a:rPr lang="en-US" altLang="zh-CN" sz="2400" dirty="0"/>
              <a:t>1993</a:t>
            </a:r>
            <a:r>
              <a:rPr lang="zh-CN" altLang="en-US" sz="2400" dirty="0"/>
              <a:t>年在湖南道县玉蟾岩出土的釜形陶器残片，距今一万年左右。）</a:t>
            </a:r>
          </a:p>
        </p:txBody>
      </p:sp>
      <p:pic>
        <p:nvPicPr>
          <p:cNvPr id="3074" name="Picture 2">
            <a:extLst>
              <a:ext uri="{FF2B5EF4-FFF2-40B4-BE49-F238E27FC236}">
                <a16:creationId xmlns:a16="http://schemas.microsoft.com/office/drawing/2014/main" id="{81979F7B-EBC2-4EA2-8BF0-8CF6C6A531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32" r="21788" b="-5"/>
          <a:stretch/>
        </p:blipFill>
        <p:spPr bwMode="auto">
          <a:xfrm>
            <a:off x="6241217" y="321733"/>
            <a:ext cx="2380871" cy="28420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CB9AC1C-79C9-4966-8F90-DBA8A6984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77" name="Rectangle 76">
            <a:extLst>
              <a:ext uri="{FF2B5EF4-FFF2-40B4-BE49-F238E27FC236}">
                <a16:creationId xmlns:a16="http://schemas.microsoft.com/office/drawing/2014/main" id="{D7479254-2731-44C5-88FB-BF4A5EF71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0000" y="3324678"/>
            <a:ext cx="2361497" cy="2777740"/>
          </a:xfrm>
          <a:prstGeom prst="rect">
            <a:avLst/>
          </a:prstGeom>
          <a:blipFill dpi="0" rotWithShape="1">
            <a:blip r:embed="rId4">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pic>
        <p:nvPicPr>
          <p:cNvPr id="3076" name="Picture 4">
            <a:extLst>
              <a:ext uri="{FF2B5EF4-FFF2-40B4-BE49-F238E27FC236}">
                <a16:creationId xmlns:a16="http://schemas.microsoft.com/office/drawing/2014/main" id="{63864079-76DC-45C9-997C-97CF6BF02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383" r="-4" b="4242"/>
          <a:stretch/>
        </p:blipFill>
        <p:spPr bwMode="auto">
          <a:xfrm>
            <a:off x="8776087" y="2330472"/>
            <a:ext cx="3106457" cy="3771945"/>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1C0F8264-A19C-4C08-B6EA-A0BC6DEFB7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4264CC83-0D4A-4285-9A2E-94AAA96B5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A816401C-2A1E-456D-957D-239422512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682461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5" name="Rectangle 7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EBA02859-10A1-40D1-AC0B-CE0179A739B4}"/>
              </a:ext>
            </a:extLst>
          </p:cNvPr>
          <p:cNvSpPr>
            <a:spLocks noGrp="1"/>
          </p:cNvSpPr>
          <p:nvPr>
            <p:ph type="title"/>
          </p:nvPr>
        </p:nvSpPr>
        <p:spPr>
          <a:xfrm>
            <a:off x="300953" y="4137169"/>
            <a:ext cx="4543683" cy="1767141"/>
          </a:xfrm>
        </p:spPr>
        <p:txBody>
          <a:bodyPr>
            <a:normAutofit/>
          </a:bodyPr>
          <a:lstStyle/>
          <a:p>
            <a:pPr algn="r"/>
            <a:r>
              <a:rPr lang="zh-CN" altLang="en-US" dirty="0"/>
              <a:t>彩陶的分类</a:t>
            </a:r>
          </a:p>
        </p:txBody>
      </p:sp>
      <p:pic>
        <p:nvPicPr>
          <p:cNvPr id="2050" name="Picture 2" descr="preview">
            <a:extLst>
              <a:ext uri="{FF2B5EF4-FFF2-40B4-BE49-F238E27FC236}">
                <a16:creationId xmlns:a16="http://schemas.microsoft.com/office/drawing/2014/main" id="{A25B07EF-A15D-4AFB-BCE1-65E070C2C53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686" y="1156854"/>
            <a:ext cx="6387221" cy="1692613"/>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29770C7D-D888-4917-9F37-BF0E2AC4DD6A}"/>
              </a:ext>
            </a:extLst>
          </p:cNvPr>
          <p:cNvSpPr>
            <a:spLocks noGrp="1"/>
          </p:cNvSpPr>
          <p:nvPr>
            <p:ph idx="1"/>
          </p:nvPr>
        </p:nvSpPr>
        <p:spPr>
          <a:xfrm>
            <a:off x="4844636" y="3981571"/>
            <a:ext cx="6362860" cy="2078335"/>
          </a:xfrm>
        </p:spPr>
        <p:txBody>
          <a:bodyPr anchor="ctr">
            <a:normAutofit/>
          </a:bodyPr>
          <a:lstStyle/>
          <a:p>
            <a:r>
              <a:rPr lang="zh-CN" altLang="en-US" sz="2400" b="0" i="0" dirty="0">
                <a:effectLst/>
                <a:latin typeface="-apple-system"/>
              </a:rPr>
              <a:t>具时间先后，艺术风格特点的不同，彩陶分为</a:t>
            </a:r>
            <a:r>
              <a:rPr lang="zh-CN" altLang="en-US" sz="2400" b="1" i="0" dirty="0">
                <a:effectLst/>
                <a:latin typeface="-apple-system"/>
              </a:rPr>
              <a:t>半坡型、庙底沟型、马家窑型、半山型、马厂型</a:t>
            </a:r>
            <a:r>
              <a:rPr lang="zh-CN" altLang="en-US" sz="2400" b="0" i="0" dirty="0">
                <a:effectLst/>
                <a:latin typeface="-apple-system"/>
              </a:rPr>
              <a:t>等几种类型。彩陶是我国古代工艺美术中的一种卓越创造，它造型优美，装饰精巧，充分体现了我国劳动祖先伟大的艺创造力</a:t>
            </a:r>
            <a:r>
              <a:rPr lang="zh-CN" altLang="en-US" sz="2400" dirty="0">
                <a:latin typeface="-apple-system"/>
              </a:rPr>
              <a:t>。</a:t>
            </a:r>
            <a:endParaRPr lang="zh-CN" altLang="en-US" sz="2400" dirty="0"/>
          </a:p>
        </p:txBody>
      </p:sp>
      <p:sp>
        <p:nvSpPr>
          <p:cNvPr id="2064" name="Rectangle 7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Oval 8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052" name="Picture 4">
            <a:extLst>
              <a:ext uri="{FF2B5EF4-FFF2-40B4-BE49-F238E27FC236}">
                <a16:creationId xmlns:a16="http://schemas.microsoft.com/office/drawing/2014/main" id="{7044B11D-7B4F-4831-8911-B8CA0596C9D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39927" y="505224"/>
            <a:ext cx="4584509" cy="306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91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341DC-02C3-4B04-85B8-C73C600B721F}"/>
              </a:ext>
            </a:extLst>
          </p:cNvPr>
          <p:cNvSpPr>
            <a:spLocks noGrp="1"/>
          </p:cNvSpPr>
          <p:nvPr>
            <p:ph type="title"/>
          </p:nvPr>
        </p:nvSpPr>
        <p:spPr>
          <a:xfrm>
            <a:off x="6708915" y="2060331"/>
            <a:ext cx="6960970" cy="3611982"/>
          </a:xfrm>
        </p:spPr>
        <p:txBody>
          <a:bodyPr/>
          <a:lstStyle/>
          <a:p>
            <a:r>
              <a:rPr lang="zh-CN" altLang="en-US" sz="4000" b="0" i="0" dirty="0">
                <a:solidFill>
                  <a:srgbClr val="191919"/>
                </a:solidFill>
                <a:effectLst/>
                <a:latin typeface="+mn-ea"/>
                <a:ea typeface="+mn-ea"/>
              </a:rPr>
              <a:t>清</a:t>
            </a:r>
            <a:r>
              <a:rPr lang="zh-CN" altLang="en-US" sz="2800" b="0" i="0" dirty="0">
                <a:solidFill>
                  <a:srgbClr val="191919"/>
                </a:solidFill>
                <a:effectLst/>
                <a:latin typeface="+mn-ea"/>
                <a:ea typeface="+mn-ea"/>
              </a:rPr>
              <a:t>康熙 青花人物纹罐</a:t>
            </a:r>
            <a:endParaRPr lang="zh-CN" altLang="en-US" dirty="0">
              <a:latin typeface="+mn-ea"/>
              <a:ea typeface="+mn-ea"/>
            </a:endParaRPr>
          </a:p>
        </p:txBody>
      </p:sp>
      <p:pic>
        <p:nvPicPr>
          <p:cNvPr id="4098" name="Picture 2">
            <a:extLst>
              <a:ext uri="{FF2B5EF4-FFF2-40B4-BE49-F238E27FC236}">
                <a16:creationId xmlns:a16="http://schemas.microsoft.com/office/drawing/2014/main" id="{C7539D6E-7511-44F2-B5A4-9B4B808D6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7" y="0"/>
            <a:ext cx="5205413" cy="728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1738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FC21D6-A157-4611-BB63-C54231DED775}"/>
              </a:ext>
            </a:extLst>
          </p:cNvPr>
          <p:cNvSpPr>
            <a:spLocks noGrp="1"/>
          </p:cNvSpPr>
          <p:nvPr>
            <p:ph type="title"/>
          </p:nvPr>
        </p:nvSpPr>
        <p:spPr>
          <a:xfrm>
            <a:off x="6587544" y="1382165"/>
            <a:ext cx="4869179" cy="1517984"/>
          </a:xfrm>
        </p:spPr>
        <p:txBody>
          <a:bodyPr>
            <a:normAutofit/>
          </a:bodyPr>
          <a:lstStyle/>
          <a:p>
            <a:r>
              <a:rPr lang="zh-CN" altLang="en-US" sz="4400" b="1" i="0" dirty="0">
                <a:solidFill>
                  <a:srgbClr val="000000"/>
                </a:solidFill>
                <a:effectLst/>
                <a:latin typeface="-apple-system"/>
              </a:rPr>
              <a:t>中国工艺美术史 </a:t>
            </a:r>
            <a:r>
              <a:rPr lang="en-US" altLang="zh-CN" sz="4400" b="1" i="0" dirty="0">
                <a:solidFill>
                  <a:srgbClr val="000000"/>
                </a:solidFill>
                <a:effectLst/>
                <a:latin typeface="-apple-system"/>
              </a:rPr>
              <a:t> </a:t>
            </a:r>
            <a:r>
              <a:rPr lang="zh-CN" altLang="en-US" sz="4400" b="1" i="0" dirty="0">
                <a:solidFill>
                  <a:srgbClr val="000000"/>
                </a:solidFill>
                <a:effectLst/>
                <a:latin typeface="-apple-system"/>
              </a:rPr>
              <a:t>中华匠魂之玉器</a:t>
            </a:r>
            <a:endParaRPr lang="zh-CN" altLang="en-US" sz="4400" dirty="0">
              <a:solidFill>
                <a:srgbClr val="000000"/>
              </a:solidFill>
            </a:endParaRPr>
          </a:p>
        </p:txBody>
      </p:sp>
      <p:pic>
        <p:nvPicPr>
          <p:cNvPr id="5122" name="Picture 2">
            <a:extLst>
              <a:ext uri="{FF2B5EF4-FFF2-40B4-BE49-F238E27FC236}">
                <a16:creationId xmlns:a16="http://schemas.microsoft.com/office/drawing/2014/main" id="{85E46AEE-0FC7-4815-8CE1-C7F70A0BE5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16" r="1" b="1558"/>
          <a:stretch/>
        </p:blipFill>
        <p:spPr bwMode="auto">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内容占位符 2">
            <a:extLst>
              <a:ext uri="{FF2B5EF4-FFF2-40B4-BE49-F238E27FC236}">
                <a16:creationId xmlns:a16="http://schemas.microsoft.com/office/drawing/2014/main" id="{8BCADB8D-7AAA-442B-BA07-4AFE37F77699}"/>
              </a:ext>
            </a:extLst>
          </p:cNvPr>
          <p:cNvSpPr>
            <a:spLocks noGrp="1"/>
          </p:cNvSpPr>
          <p:nvPr>
            <p:ph idx="1"/>
          </p:nvPr>
        </p:nvSpPr>
        <p:spPr>
          <a:xfrm>
            <a:off x="6587545" y="3007389"/>
            <a:ext cx="4869179" cy="3065865"/>
          </a:xfrm>
        </p:spPr>
        <p:txBody>
          <a:bodyPr anchor="t">
            <a:normAutofit fontScale="25000" lnSpcReduction="20000"/>
          </a:bodyPr>
          <a:lstStyle/>
          <a:p>
            <a:pPr>
              <a:lnSpc>
                <a:spcPct val="120000"/>
              </a:lnSpc>
            </a:pPr>
            <a:r>
              <a:rPr lang="zh-CN" altLang="en-US" sz="9600" b="0" i="0" dirty="0">
                <a:solidFill>
                  <a:srgbClr val="000000"/>
                </a:solidFill>
                <a:effectLst/>
                <a:latin typeface="-apple-system"/>
              </a:rPr>
              <a:t>中国素有“玉石之国”的美誉，以玉作器迄今已有八千多年的历史。</a:t>
            </a:r>
          </a:p>
          <a:p>
            <a:pPr>
              <a:lnSpc>
                <a:spcPct val="120000"/>
              </a:lnSpc>
            </a:pPr>
            <a:r>
              <a:rPr lang="zh-CN" altLang="en-US" sz="9600" b="0" i="0" dirty="0">
                <a:solidFill>
                  <a:srgbClr val="000000"/>
                </a:solidFill>
                <a:effectLst/>
                <a:latin typeface="-apple-system"/>
              </a:rPr>
              <a:t>在古代社会，玉不仅被用于装饰，而且是财富、权力的象征，又是统治者祭天祀地、沟通神灵的法物，也被用于辟邪敛葬，其自然属性被人格化和道德化，玉成为古代文化的标志之一。</a:t>
            </a:r>
          </a:p>
          <a:p>
            <a:pPr marL="0" indent="0">
              <a:buNone/>
            </a:pPr>
            <a:endParaRPr lang="zh-CN" altLang="en-US" sz="1800" dirty="0">
              <a:solidFill>
                <a:srgbClr val="000000"/>
              </a:solidFill>
            </a:endParaRPr>
          </a:p>
        </p:txBody>
      </p:sp>
      <p:grpSp>
        <p:nvGrpSpPr>
          <p:cNvPr id="75" name="Group 74">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6" name="Oval 75">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7" name="Oval 76">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文本框 4">
            <a:extLst>
              <a:ext uri="{FF2B5EF4-FFF2-40B4-BE49-F238E27FC236}">
                <a16:creationId xmlns:a16="http://schemas.microsoft.com/office/drawing/2014/main" id="{9F2BE2B5-672A-41FD-8C2C-5C52A07C833F}"/>
              </a:ext>
            </a:extLst>
          </p:cNvPr>
          <p:cNvSpPr txBox="1"/>
          <p:nvPr/>
        </p:nvSpPr>
        <p:spPr>
          <a:xfrm>
            <a:off x="116732" y="6456020"/>
            <a:ext cx="3346315" cy="369332"/>
          </a:xfrm>
          <a:prstGeom prst="rect">
            <a:avLst/>
          </a:prstGeom>
          <a:noFill/>
        </p:spPr>
        <p:txBody>
          <a:bodyPr wrap="square" rtlCol="0">
            <a:spAutoFit/>
          </a:bodyPr>
          <a:lstStyle/>
          <a:p>
            <a:r>
              <a:rPr lang="zh-CN" altLang="en-US" b="1" i="0" dirty="0">
                <a:solidFill>
                  <a:srgbClr val="121212"/>
                </a:solidFill>
                <a:effectLst/>
                <a:latin typeface="-apple-system"/>
              </a:rPr>
              <a:t>玉 兽 形 珏</a:t>
            </a:r>
            <a:endParaRPr lang="zh-CN" altLang="en-US" b="1" dirty="0"/>
          </a:p>
        </p:txBody>
      </p:sp>
    </p:spTree>
    <p:extLst>
      <p:ext uri="{BB962C8B-B14F-4D97-AF65-F5344CB8AC3E}">
        <p14:creationId xmlns:p14="http://schemas.microsoft.com/office/powerpoint/2010/main" val="41865919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6F881-3B62-4923-AE73-32B22822B9D5}"/>
              </a:ext>
            </a:extLst>
          </p:cNvPr>
          <p:cNvSpPr>
            <a:spLocks noGrp="1"/>
          </p:cNvSpPr>
          <p:nvPr>
            <p:ph idx="1"/>
          </p:nvPr>
        </p:nvSpPr>
        <p:spPr>
          <a:xfrm>
            <a:off x="399290" y="1410208"/>
            <a:ext cx="5513832" cy="4990592"/>
          </a:xfrm>
        </p:spPr>
        <p:txBody>
          <a:bodyPr>
            <a:normAutofit/>
          </a:bodyPr>
          <a:lstStyle/>
          <a:p>
            <a:r>
              <a:rPr lang="zh-CN" altLang="en-US" sz="2800" b="0" i="0" dirty="0">
                <a:solidFill>
                  <a:srgbClr val="121212"/>
                </a:solidFill>
                <a:effectLst/>
                <a:latin typeface="-apple-system"/>
              </a:rPr>
              <a:t>史前玉器的制作已有卓越的成就，在选材、饰纹、琢磨、抛光等方面达到了当时技术条件下的高度水平；夏商西周时礼仪性器物得到充分发展；春秋战国汉代盛行杂佩，造型灵巧多变；魏晋南北朝则逐渐走向低谷；唐宋重又复兴，玉器趋于世俗化；辽金玉器在表现少数民族生活题材上独具特色；元明清玉器臻于广泛，清代在大型物件制作上别树一帜。</a:t>
            </a:r>
            <a:endParaRPr lang="zh-CN" altLang="en-US" sz="3200" dirty="0"/>
          </a:p>
        </p:txBody>
      </p:sp>
      <p:pic>
        <p:nvPicPr>
          <p:cNvPr id="5" name="图片 4">
            <a:extLst>
              <a:ext uri="{FF2B5EF4-FFF2-40B4-BE49-F238E27FC236}">
                <a16:creationId xmlns:a16="http://schemas.microsoft.com/office/drawing/2014/main" id="{9D833EE4-FC7A-4D5C-BB63-930C5014C746}"/>
              </a:ext>
            </a:extLst>
          </p:cNvPr>
          <p:cNvPicPr>
            <a:picLocks noChangeAspect="1"/>
          </p:cNvPicPr>
          <p:nvPr/>
        </p:nvPicPr>
        <p:blipFill rotWithShape="1">
          <a:blip r:embed="rId2"/>
          <a:srcRect l="10504" r="2" b="2"/>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0" name="Freeform: Shape 9">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4219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view">
            <a:extLst>
              <a:ext uri="{FF2B5EF4-FFF2-40B4-BE49-F238E27FC236}">
                <a16:creationId xmlns:a16="http://schemas.microsoft.com/office/drawing/2014/main" id="{C499437D-6B77-4FBB-91D6-A7CD8ED8B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72644"/>
            <a:ext cx="4181475"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B68D841-2CA1-4D75-9963-C727071CCC7D}"/>
              </a:ext>
            </a:extLst>
          </p:cNvPr>
          <p:cNvSpPr txBox="1"/>
          <p:nvPr/>
        </p:nvSpPr>
        <p:spPr>
          <a:xfrm>
            <a:off x="1922462" y="4572000"/>
            <a:ext cx="1930400" cy="646331"/>
          </a:xfrm>
          <a:prstGeom prst="rect">
            <a:avLst/>
          </a:prstGeom>
          <a:noFill/>
        </p:spPr>
        <p:txBody>
          <a:bodyPr wrap="square" rtlCol="0">
            <a:spAutoFit/>
          </a:bodyPr>
          <a:lstStyle/>
          <a:p>
            <a:r>
              <a:rPr lang="zh-CN" altLang="en-US" sz="3600" b="0" i="0" dirty="0">
                <a:solidFill>
                  <a:srgbClr val="121212"/>
                </a:solidFill>
                <a:effectLst/>
                <a:latin typeface="-apple-system"/>
              </a:rPr>
              <a:t>玉 覆 面</a:t>
            </a:r>
            <a:endParaRPr lang="zh-CN" altLang="en-US" sz="3600" dirty="0"/>
          </a:p>
        </p:txBody>
      </p:sp>
      <p:pic>
        <p:nvPicPr>
          <p:cNvPr id="6148" name="Picture 4">
            <a:extLst>
              <a:ext uri="{FF2B5EF4-FFF2-40B4-BE49-F238E27FC236}">
                <a16:creationId xmlns:a16="http://schemas.microsoft.com/office/drawing/2014/main" id="{56BAA971-F090-4571-9BB2-DA7633583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960" y="0"/>
            <a:ext cx="4328160" cy="432816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8029846-8D4D-4F23-8943-E14389EE6823}"/>
              </a:ext>
            </a:extLst>
          </p:cNvPr>
          <p:cNvSpPr txBox="1"/>
          <p:nvPr/>
        </p:nvSpPr>
        <p:spPr>
          <a:xfrm>
            <a:off x="7366000" y="4773245"/>
            <a:ext cx="3749040" cy="646331"/>
          </a:xfrm>
          <a:prstGeom prst="rect">
            <a:avLst/>
          </a:prstGeom>
          <a:noFill/>
        </p:spPr>
        <p:txBody>
          <a:bodyPr wrap="square" rtlCol="0">
            <a:spAutoFit/>
          </a:bodyPr>
          <a:lstStyle/>
          <a:p>
            <a:r>
              <a:rPr lang="zh-CN" altLang="en-US" sz="3600" b="0" i="0" dirty="0">
                <a:solidFill>
                  <a:srgbClr val="121212"/>
                </a:solidFill>
                <a:effectLst/>
                <a:latin typeface="-apple-system"/>
              </a:rPr>
              <a:t>重 环 谷 纹 玉 璧</a:t>
            </a:r>
            <a:endParaRPr lang="zh-CN" altLang="en-US" sz="3600" dirty="0"/>
          </a:p>
        </p:txBody>
      </p:sp>
    </p:spTree>
    <p:extLst>
      <p:ext uri="{BB962C8B-B14F-4D97-AF65-F5344CB8AC3E}">
        <p14:creationId xmlns:p14="http://schemas.microsoft.com/office/powerpoint/2010/main" val="3449809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TM03090434[[fn=木材纹理]]</Template>
  <TotalTime>77</TotalTime>
  <Words>845</Words>
  <Application>Microsoft Office PowerPoint</Application>
  <PresentationFormat>宽屏</PresentationFormat>
  <Paragraphs>31</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12</vt:i4>
      </vt:variant>
    </vt:vector>
  </HeadingPairs>
  <TitlesOfParts>
    <vt:vector size="28" baseType="lpstr">
      <vt:lpstr>-apple-system</vt:lpstr>
      <vt:lpstr>Helvetica Neue</vt:lpstr>
      <vt:lpstr>方正姚体</vt:lpstr>
      <vt:lpstr>华文行楷</vt:lpstr>
      <vt:lpstr>Arial</vt:lpstr>
      <vt:lpstr>Arial</vt:lpstr>
      <vt:lpstr>Calibri</vt:lpstr>
      <vt:lpstr>Century Gothic</vt:lpstr>
      <vt:lpstr>Rockwell</vt:lpstr>
      <vt:lpstr>Rockwell Condensed</vt:lpstr>
      <vt:lpstr>Rockwell Extra Bold</vt:lpstr>
      <vt:lpstr>Wingdings</vt:lpstr>
      <vt:lpstr>Wingdings 3</vt:lpstr>
      <vt:lpstr>木材纹理</vt:lpstr>
      <vt:lpstr>丝状</vt:lpstr>
      <vt:lpstr>切片</vt:lpstr>
      <vt:lpstr>中国工艺美术鉴赏</vt:lpstr>
      <vt:lpstr>中国工艺美术简介</vt:lpstr>
      <vt:lpstr>历代专著</vt:lpstr>
      <vt:lpstr>中国工艺美术史-彩陶</vt:lpstr>
      <vt:lpstr>彩陶的分类</vt:lpstr>
      <vt:lpstr>清康熙 青花人物纹罐</vt:lpstr>
      <vt:lpstr>中国工艺美术史  中华匠魂之玉器</vt:lpstr>
      <vt:lpstr>PowerPoint 演示文稿</vt:lpstr>
      <vt:lpstr>PowerPoint 演示文稿</vt:lpstr>
      <vt:lpstr>中国工艺美术史—青铜器相关 </vt:lpstr>
      <vt:lpstr>PowerPoint 演示文稿</vt:lpstr>
      <vt:lpstr>感谢大家欣赏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中国工艺美术鉴赏</dc:title>
  <dc:creator>Ghost Darkgreen</dc:creator>
  <cp:lastModifiedBy>Ghost Darkgreen</cp:lastModifiedBy>
  <cp:revision>1</cp:revision>
  <dcterms:created xsi:type="dcterms:W3CDTF">2022-03-20T11:14:45Z</dcterms:created>
  <dcterms:modified xsi:type="dcterms:W3CDTF">2022-03-20T12:32:45Z</dcterms:modified>
</cp:coreProperties>
</file>