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42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8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17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31.png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9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7095" t="34940" r="28770" b="39110"/>
          <a:stretch>
            <a:fillRect/>
          </a:stretch>
        </p:blipFill>
        <p:spPr bwMode="auto">
          <a:xfrm>
            <a:off x="0" y="285728"/>
            <a:ext cx="8929718" cy="2951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连接符 5"/>
          <p:cNvCxnSpPr/>
          <p:nvPr/>
        </p:nvCxnSpPr>
        <p:spPr>
          <a:xfrm>
            <a:off x="2643174" y="2714620"/>
            <a:ext cx="142876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 l="30198" t="39062" r="31918" b="53126"/>
          <a:stretch>
            <a:fillRect/>
          </a:stretch>
        </p:blipFill>
        <p:spPr bwMode="auto">
          <a:xfrm>
            <a:off x="1" y="285728"/>
            <a:ext cx="992985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57158" y="2000240"/>
          <a:ext cx="2362200" cy="1285875"/>
        </p:xfrm>
        <a:graphic>
          <a:graphicData uri="http://schemas.openxmlformats.org/presentationml/2006/ole">
            <p:oleObj spid="_x0000_s22531" name="公式" r:id="rId4" imgW="723600" imgH="393480" progId="Equation.3">
              <p:embed/>
            </p:oleObj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5286380" y="2143116"/>
          <a:ext cx="2243660" cy="785818"/>
        </p:xfrm>
        <a:graphic>
          <a:graphicData uri="http://schemas.openxmlformats.org/presentationml/2006/ole">
            <p:oleObj spid="_x0000_s22532" name="公式" r:id="rId5" imgW="507960" imgH="177480" progId="Equation.3">
              <p:embed/>
            </p:oleObj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5429256" y="3500438"/>
          <a:ext cx="2155825" cy="746125"/>
        </p:xfrm>
        <a:graphic>
          <a:graphicData uri="http://schemas.openxmlformats.org/presentationml/2006/ole">
            <p:oleObj spid="_x0000_s22533" name="公式" r:id="rId6" imgW="660240" imgH="228600" progId="Equation.3">
              <p:embed/>
            </p:oleObj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642910" y="3643314"/>
          <a:ext cx="3459162" cy="552450"/>
        </p:xfrm>
        <a:graphic>
          <a:graphicData uri="http://schemas.openxmlformats.org/presentationml/2006/ole">
            <p:oleObj spid="_x0000_s22534" name="公式" r:id="rId7" imgW="1257120" imgH="203040" progId="Equation.3">
              <p:embed/>
            </p:oleObj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5643570" y="4357694"/>
          <a:ext cx="1450975" cy="581025"/>
        </p:xfrm>
        <a:graphic>
          <a:graphicData uri="http://schemas.openxmlformats.org/presentationml/2006/ole">
            <p:oleObj spid="_x0000_s22535" name="公式" r:id="rId8" imgW="444240" imgH="177480" progId="Equation.3">
              <p:embed/>
            </p:oleObj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5429256" y="5072074"/>
          <a:ext cx="2422661" cy="1138257"/>
        </p:xfrm>
        <a:graphic>
          <a:graphicData uri="http://schemas.openxmlformats.org/presentationml/2006/ole">
            <p:oleObj spid="_x0000_s22536" name="公式" r:id="rId9" imgW="8380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 l="30747" t="52734" r="35761" b="34570"/>
          <a:stretch>
            <a:fillRect/>
          </a:stretch>
        </p:blipFill>
        <p:spPr bwMode="auto">
          <a:xfrm>
            <a:off x="1" y="0"/>
            <a:ext cx="9143999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直接箭头连接符 2"/>
          <p:cNvCxnSpPr/>
          <p:nvPr/>
        </p:nvCxnSpPr>
        <p:spPr>
          <a:xfrm flipV="1">
            <a:off x="3001158" y="4142586"/>
            <a:ext cx="2571768" cy="714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29720" y="4356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1965307" y="4321181"/>
            <a:ext cx="1143008" cy="9302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5400000" flipH="1" flipV="1">
            <a:off x="2750331" y="2464587"/>
            <a:ext cx="2000264" cy="15001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00298" y="1071546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0.02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928926" y="571480"/>
          <a:ext cx="2643206" cy="873963"/>
        </p:xfrm>
        <a:graphic>
          <a:graphicData uri="http://schemas.openxmlformats.org/presentationml/2006/ole">
            <p:oleObj spid="_x0000_s24578" name="公式" r:id="rId3" imgW="1180588" imgH="393529" progId="Equation.3">
              <p:embed/>
            </p:oleObj>
          </a:graphicData>
        </a:graphic>
      </p:graphicFrame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2928926" y="1357298"/>
          <a:ext cx="2579957" cy="795325"/>
        </p:xfrm>
        <a:graphic>
          <a:graphicData uri="http://schemas.openxmlformats.org/presentationml/2006/ole">
            <p:oleObj spid="_x0000_s24579" name="公式" r:id="rId4" imgW="1269449" imgH="393529" progId="Equation.3">
              <p:embed/>
            </p:oleObj>
          </a:graphicData>
        </a:graphic>
      </p:graphicFrame>
      <p:graphicFrame>
        <p:nvGraphicFramePr>
          <p:cNvPr id="15361" name="Object 1"/>
          <p:cNvGraphicFramePr>
            <a:graphicFrameLocks noChangeAspect="1"/>
          </p:cNvGraphicFramePr>
          <p:nvPr/>
        </p:nvGraphicFramePr>
        <p:xfrm>
          <a:off x="3000364" y="2214554"/>
          <a:ext cx="2571768" cy="510102"/>
        </p:xfrm>
        <a:graphic>
          <a:graphicData uri="http://schemas.openxmlformats.org/presentationml/2006/ole">
            <p:oleObj spid="_x0000_s24580" name="公式" r:id="rId5" imgW="1155700" imgH="228600" progId="Equation.3">
              <p:embed/>
            </p:oleObj>
          </a:graphicData>
        </a:graphic>
      </p:graphicFrame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87671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．一质点同时参与了三个简谐振动，它们的振动方程分别为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1238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14282" y="2643182"/>
            <a:ext cx="67681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其合成运动的运动方程为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______________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714612" y="5000636"/>
            <a:ext cx="2571768" cy="714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86380" y="5000636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X</a:t>
            </a:r>
            <a:endParaRPr lang="zh-CN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643174" y="5214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rot="16200000" flipH="1">
            <a:off x="2607455" y="5179231"/>
            <a:ext cx="857256" cy="6429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 flipH="1" flipV="1">
            <a:off x="2606661" y="4250537"/>
            <a:ext cx="929488" cy="71517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0800000">
            <a:off x="1571604" y="5072074"/>
            <a:ext cx="1143008" cy="1588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43438" y="285749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0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/>
          <a:srcRect l="30747" t="58594" r="38506" b="32617"/>
          <a:stretch>
            <a:fillRect/>
          </a:stretch>
        </p:blipFill>
        <p:spPr bwMode="auto">
          <a:xfrm>
            <a:off x="0" y="0"/>
            <a:ext cx="933456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/>
          <a:srcRect l="26940" t="35351" r="51098" b="47071"/>
          <a:stretch>
            <a:fillRect/>
          </a:stretch>
        </p:blipFill>
        <p:spPr bwMode="auto">
          <a:xfrm>
            <a:off x="500034" y="2428868"/>
            <a:ext cx="8413809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 l="18668" t="43945" r="26427" b="46289"/>
          <a:stretch>
            <a:fillRect/>
          </a:stretch>
        </p:blipFill>
        <p:spPr bwMode="auto">
          <a:xfrm>
            <a:off x="0" y="357166"/>
            <a:ext cx="928694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5929322" y="1500174"/>
          <a:ext cx="2821208" cy="982668"/>
        </p:xfrm>
        <a:graphic>
          <a:graphicData uri="http://schemas.openxmlformats.org/presentationml/2006/ole">
            <p:oleObj spid="_x0000_s40964" name="公式" r:id="rId4" imgW="1130040" imgH="393480" progId="Equation.3">
              <p:embed/>
            </p:oleObj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6000760" y="2643182"/>
          <a:ext cx="2756124" cy="928694"/>
        </p:xfrm>
        <a:graphic>
          <a:graphicData uri="http://schemas.openxmlformats.org/presentationml/2006/ole">
            <p:oleObj spid="_x0000_s40967" name="公式" r:id="rId5" imgW="1168200" imgH="393480" progId="Equation.3">
              <p:embed/>
            </p:oleObj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4857752" y="1357298"/>
            <a:ext cx="142876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 l="18668" t="40039" r="20388" b="45312"/>
          <a:stretch>
            <a:fillRect/>
          </a:stretch>
        </p:blipFill>
        <p:spPr bwMode="auto">
          <a:xfrm>
            <a:off x="0" y="428604"/>
            <a:ext cx="89869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500034" y="2285992"/>
          <a:ext cx="1033452" cy="517650"/>
        </p:xfrm>
        <a:graphic>
          <a:graphicData uri="http://schemas.openxmlformats.org/presentationml/2006/ole">
            <p:oleObj spid="_x0000_s41987" name="公式" r:id="rId4" imgW="355320" imgH="177480" progId="Equation.3">
              <p:embed/>
            </p:oleObj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5000628" y="1928802"/>
          <a:ext cx="3070734" cy="1285884"/>
        </p:xfrm>
        <a:graphic>
          <a:graphicData uri="http://schemas.openxmlformats.org/presentationml/2006/ole">
            <p:oleObj spid="_x0000_s41988" name="公式" r:id="rId5" imgW="939600" imgH="393480" progId="Equation.3">
              <p:embed/>
            </p:oleObj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4000496" y="1714488"/>
            <a:ext cx="142876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 l="18668" t="47852" r="21486" b="43359"/>
          <a:stretch>
            <a:fillRect/>
          </a:stretch>
        </p:blipFill>
        <p:spPr bwMode="auto">
          <a:xfrm>
            <a:off x="-1" y="785794"/>
            <a:ext cx="9144001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428728" y="2571744"/>
          <a:ext cx="2655887" cy="1193800"/>
        </p:xfrm>
        <a:graphic>
          <a:graphicData uri="http://schemas.openxmlformats.org/presentationml/2006/ole">
            <p:oleObj spid="_x0000_s43012" name="公式" r:id="rId4" imgW="876240" imgH="393480" progId="Equation.3">
              <p:embed/>
            </p:oleObj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4357686" y="1714488"/>
            <a:ext cx="142876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 l="18118" t="41016" r="25878" b="40429"/>
          <a:stretch>
            <a:fillRect/>
          </a:stretch>
        </p:blipFill>
        <p:spPr bwMode="auto">
          <a:xfrm>
            <a:off x="-214346" y="428604"/>
            <a:ext cx="95877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直接连接符 2"/>
          <p:cNvCxnSpPr/>
          <p:nvPr/>
        </p:nvCxnSpPr>
        <p:spPr>
          <a:xfrm>
            <a:off x="1000100" y="2071678"/>
            <a:ext cx="228601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/>
          <a:srcRect l="18118" t="42969" r="25878" b="33593"/>
          <a:stretch>
            <a:fillRect/>
          </a:stretch>
        </p:blipFill>
        <p:spPr bwMode="auto">
          <a:xfrm>
            <a:off x="-1" y="0"/>
            <a:ext cx="9108243" cy="214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428868"/>
            <a:ext cx="194218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357158" y="5072074"/>
          <a:ext cx="4622730" cy="1214446"/>
        </p:xfrm>
        <a:graphic>
          <a:graphicData uri="http://schemas.openxmlformats.org/presentationml/2006/ole">
            <p:oleObj spid="_x0000_s45061" name="公式" r:id="rId5" imgW="1498320" imgH="393480" progId="Equation.3">
              <p:embed/>
            </p:oleObj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5000628" y="2357430"/>
            <a:ext cx="392909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 l="21413" t="41992" r="36859" b="45313"/>
          <a:stretch>
            <a:fillRect/>
          </a:stretch>
        </p:blipFill>
        <p:spPr bwMode="auto">
          <a:xfrm>
            <a:off x="-44026" y="428604"/>
            <a:ext cx="918802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直接连接符 2"/>
          <p:cNvCxnSpPr/>
          <p:nvPr/>
        </p:nvCxnSpPr>
        <p:spPr>
          <a:xfrm>
            <a:off x="5214910" y="1500174"/>
            <a:ext cx="392909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 l="27452" t="48828" r="29722" b="41406"/>
          <a:stretch>
            <a:fillRect/>
          </a:stretch>
        </p:blipFill>
        <p:spPr bwMode="auto">
          <a:xfrm>
            <a:off x="0" y="214290"/>
            <a:ext cx="914400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8596" y="2285992"/>
            <a:ext cx="160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周期  </a:t>
            </a:r>
            <a:r>
              <a:rPr lang="en-US" altLang="zh-CN" sz="2800" dirty="0" smtClean="0"/>
              <a:t>T=1</a:t>
            </a:r>
            <a:endParaRPr lang="zh-CN" altLang="en-US" sz="28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500430" y="3571876"/>
            <a:ext cx="364333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 flipH="1" flipV="1">
            <a:off x="5107785" y="2393149"/>
            <a:ext cx="1357322" cy="1000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4148134" y="3709990"/>
            <a:ext cx="1285884" cy="10096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5429256" y="3286124"/>
            <a:ext cx="285752" cy="50006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弧形 19"/>
          <p:cNvSpPr/>
          <p:nvPr/>
        </p:nvSpPr>
        <p:spPr>
          <a:xfrm flipH="1">
            <a:off x="4429124" y="3571876"/>
            <a:ext cx="500066" cy="642942"/>
          </a:xfrm>
          <a:prstGeom prst="arc">
            <a:avLst>
              <a:gd name="adj1" fmla="val 17521720"/>
              <a:gd name="adj2" fmla="val 65166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7358082" y="1428736"/>
            <a:ext cx="142876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 l="21962" t="41016" r="34663" b="50195"/>
          <a:stretch>
            <a:fillRect/>
          </a:stretch>
        </p:blipFill>
        <p:spPr bwMode="auto">
          <a:xfrm>
            <a:off x="0" y="500042"/>
            <a:ext cx="87789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直接连接符 2"/>
          <p:cNvCxnSpPr/>
          <p:nvPr/>
        </p:nvCxnSpPr>
        <p:spPr>
          <a:xfrm>
            <a:off x="2071670" y="1571612"/>
            <a:ext cx="164307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 l="18118" t="43945" r="41252" b="31641"/>
          <a:stretch>
            <a:fillRect/>
          </a:stretch>
        </p:blipFill>
        <p:spPr bwMode="auto">
          <a:xfrm>
            <a:off x="0" y="214290"/>
            <a:ext cx="8458259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6072199" y="928678"/>
          <a:ext cx="2820987" cy="982662"/>
        </p:xfrm>
        <a:graphic>
          <a:graphicData uri="http://schemas.openxmlformats.org/presentationml/2006/ole">
            <p:oleObj spid="_x0000_s48131" name="公式" r:id="rId4" imgW="1130040" imgH="393480" progId="Equation.3">
              <p:embed/>
            </p:oleObj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6143636" y="2071678"/>
          <a:ext cx="2755900" cy="928687"/>
        </p:xfrm>
        <a:graphic>
          <a:graphicData uri="http://schemas.openxmlformats.org/presentationml/2006/ole">
            <p:oleObj spid="_x0000_s48132" name="公式" r:id="rId5" imgW="1168200" imgH="39348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5984" y="857232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125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643042" y="1500174"/>
            <a:ext cx="2815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125/0.37=338</a:t>
            </a:r>
            <a:endParaRPr lang="zh-CN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571604" y="2357430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6.28/0.37=17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 l="18668" t="34180" r="39604" b="51172"/>
          <a:stretch>
            <a:fillRect/>
          </a:stretch>
        </p:blipFill>
        <p:spPr bwMode="auto">
          <a:xfrm>
            <a:off x="95187" y="500042"/>
            <a:ext cx="9048813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815975" y="2786063"/>
          <a:ext cx="1403350" cy="517525"/>
        </p:xfrm>
        <a:graphic>
          <a:graphicData uri="http://schemas.openxmlformats.org/presentationml/2006/ole">
            <p:oleObj spid="_x0000_s49155" name="公式" r:id="rId4" imgW="482400" imgH="177480" progId="Equation.3">
              <p:embed/>
            </p:oleObj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5500694" y="2428868"/>
          <a:ext cx="3070225" cy="1285875"/>
        </p:xfrm>
        <a:graphic>
          <a:graphicData uri="http://schemas.openxmlformats.org/presentationml/2006/ole">
            <p:oleObj spid="_x0000_s49156" name="公式" r:id="rId5" imgW="939600" imgH="393480" progId="Equation.3">
              <p:embed/>
            </p:oleObj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5072066" y="928670"/>
          <a:ext cx="769937" cy="1143008"/>
        </p:xfrm>
        <a:graphic>
          <a:graphicData uri="http://schemas.openxmlformats.org/presentationml/2006/ole">
            <p:oleObj spid="_x0000_s49157" name="公式" r:id="rId6" imgW="2538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 l="19217" t="49805" r="25329" b="38476"/>
          <a:stretch>
            <a:fillRect/>
          </a:stretch>
        </p:blipFill>
        <p:spPr bwMode="auto">
          <a:xfrm>
            <a:off x="0" y="500042"/>
            <a:ext cx="901904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643702" y="9286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5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28596" y="642918"/>
            <a:ext cx="776687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．一简谐振动曲线如图所示．则振动周期是   ［      ］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(A) 2.62 s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         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(B) 2.40 s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(C) 2.20 s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         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(D) 2.00 s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r="6667"/>
          <a:stretch>
            <a:fillRect/>
          </a:stretch>
        </p:blipFill>
        <p:spPr bwMode="auto">
          <a:xfrm>
            <a:off x="5929321" y="1142984"/>
            <a:ext cx="3030095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箭头连接符 6"/>
          <p:cNvCxnSpPr/>
          <p:nvPr/>
        </p:nvCxnSpPr>
        <p:spPr>
          <a:xfrm flipV="1">
            <a:off x="1285852" y="4143380"/>
            <a:ext cx="2571768" cy="714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57620" y="4143380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X</a:t>
            </a:r>
            <a:endParaRPr lang="zh-CN" altLang="en-US" sz="2400" dirty="0"/>
          </a:p>
        </p:txBody>
      </p:sp>
      <p:sp>
        <p:nvSpPr>
          <p:cNvPr id="9" name="椭圆 8"/>
          <p:cNvSpPr/>
          <p:nvPr/>
        </p:nvSpPr>
        <p:spPr>
          <a:xfrm>
            <a:off x="2428860" y="4143380"/>
            <a:ext cx="71438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00298" y="4357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4414" y="4357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rot="16200000" flipH="1">
            <a:off x="1178695" y="4321975"/>
            <a:ext cx="857256" cy="6429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 flipH="1" flipV="1">
            <a:off x="1464447" y="4607727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 flipH="1" flipV="1">
            <a:off x="784992" y="3714752"/>
            <a:ext cx="1000926" cy="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819650" y="3519488"/>
          <a:ext cx="2309813" cy="1106487"/>
        </p:xfrm>
        <a:graphic>
          <a:graphicData uri="http://schemas.openxmlformats.org/presentationml/2006/ole">
            <p:oleObj spid="_x0000_s15362" name="公式" r:id="rId4" imgW="812520" imgH="39348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929190" y="4929198"/>
          <a:ext cx="1733550" cy="1106488"/>
        </p:xfrm>
        <a:graphic>
          <a:graphicData uri="http://schemas.openxmlformats.org/presentationml/2006/ole">
            <p:oleObj spid="_x0000_s15363" name="公式" r:id="rId5" imgW="609480" imgH="393480" progId="Equation.3">
              <p:embed/>
            </p:oleObj>
          </a:graphicData>
        </a:graphic>
      </p:graphicFrame>
      <p:cxnSp>
        <p:nvCxnSpPr>
          <p:cNvPr id="24" name="直接连接符 23"/>
          <p:cNvCxnSpPr/>
          <p:nvPr/>
        </p:nvCxnSpPr>
        <p:spPr>
          <a:xfrm>
            <a:off x="3143240" y="1428736"/>
            <a:ext cx="171451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 l="28550" t="53711" r="29722" b="34570"/>
          <a:stretch>
            <a:fillRect/>
          </a:stretch>
        </p:blipFill>
        <p:spPr bwMode="auto">
          <a:xfrm>
            <a:off x="0" y="357166"/>
            <a:ext cx="914400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103313" y="2473325"/>
          <a:ext cx="3459162" cy="552450"/>
        </p:xfrm>
        <a:graphic>
          <a:graphicData uri="http://schemas.openxmlformats.org/presentationml/2006/ole">
            <p:oleObj spid="_x0000_s16389" name="公式" r:id="rId5" imgW="1257120" imgH="203040" progId="Equation.3">
              <p:embed/>
            </p:oleObj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1214414" y="3000372"/>
          <a:ext cx="3424238" cy="1069975"/>
        </p:xfrm>
        <a:graphic>
          <a:graphicData uri="http://schemas.openxmlformats.org/presentationml/2006/ole">
            <p:oleObj spid="_x0000_s16390" name="公式" r:id="rId6" imgW="1244520" imgH="393480" progId="Equation.3">
              <p:embed/>
            </p:oleObj>
          </a:graphicData>
        </a:graphic>
      </p:graphicFrame>
      <p:graphicFrame>
        <p:nvGraphicFramePr>
          <p:cNvPr id="17544" name="Object 136"/>
          <p:cNvGraphicFramePr>
            <a:graphicFrameLocks noChangeAspect="1"/>
          </p:cNvGraphicFramePr>
          <p:nvPr/>
        </p:nvGraphicFramePr>
        <p:xfrm>
          <a:off x="5429256" y="2571744"/>
          <a:ext cx="1771650" cy="1216025"/>
        </p:xfrm>
        <a:graphic>
          <a:graphicData uri="http://schemas.openxmlformats.org/presentationml/2006/ole">
            <p:oleObj spid="_x0000_s16391" name="Equation" r:id="rId7" imgW="495000" imgH="393480" progId="Equation.3">
              <p:embed/>
            </p:oleObj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1335088" y="4116388"/>
          <a:ext cx="3040062" cy="552450"/>
        </p:xfrm>
        <a:graphic>
          <a:graphicData uri="http://schemas.openxmlformats.org/presentationml/2006/ole">
            <p:oleObj spid="_x0000_s16392" name="公式" r:id="rId8" imgW="1104840" imgH="203040" progId="Equation.3">
              <p:embed/>
            </p:oleObj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2928926" y="1928802"/>
            <a:ext cx="142876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2562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</a:t>
            </a:r>
            <a:r>
              <a:rPr kumimoji="0" lang="zh-CN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928662" y="2214554"/>
          <a:ext cx="2798763" cy="787400"/>
        </p:xfrm>
        <a:graphic>
          <a:graphicData uri="http://schemas.openxmlformats.org/presentationml/2006/ole">
            <p:oleObj spid="_x0000_s17411" name="公式" r:id="rId4" imgW="1384200" imgH="393480" progId="Equation.3">
              <p:embed/>
            </p:oleObj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1071538" y="2928934"/>
          <a:ext cx="2771775" cy="787400"/>
        </p:xfrm>
        <a:graphic>
          <a:graphicData uri="http://schemas.openxmlformats.org/presentationml/2006/ole">
            <p:oleObj spid="_x0000_s17412" name="公式" r:id="rId5" imgW="1371600" imgH="393480" progId="Equation.3">
              <p:embed/>
            </p:oleObj>
          </a:graphicData>
        </a:graphic>
      </p:graphicFrame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1181100" y="3643313"/>
          <a:ext cx="2695575" cy="787400"/>
        </p:xfrm>
        <a:graphic>
          <a:graphicData uri="http://schemas.openxmlformats.org/presentationml/2006/ole">
            <p:oleObj spid="_x0000_s17413" name="公式" r:id="rId6" imgW="1333440" imgH="393480" progId="Equation.3">
              <p:embed/>
            </p:oleObj>
          </a:graphicData>
        </a:graphic>
      </p:graphicFrame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1357290" y="4357694"/>
          <a:ext cx="1360487" cy="863600"/>
        </p:xfrm>
        <a:graphic>
          <a:graphicData uri="http://schemas.openxmlformats.org/presentationml/2006/ole">
            <p:oleObj spid="_x0000_s17414" name="公式" r:id="rId7" imgW="672840" imgH="431640" progId="Equation.3">
              <p:embed/>
            </p:oleObj>
          </a:graphicData>
        </a:graphic>
      </p:graphicFrame>
      <p:graphicFrame>
        <p:nvGraphicFramePr>
          <p:cNvPr id="17544" name="Object 136"/>
          <p:cNvGraphicFramePr>
            <a:graphicFrameLocks noChangeAspect="1"/>
          </p:cNvGraphicFramePr>
          <p:nvPr/>
        </p:nvGraphicFramePr>
        <p:xfrm>
          <a:off x="6072198" y="3286124"/>
          <a:ext cx="1771650" cy="1216025"/>
        </p:xfrm>
        <a:graphic>
          <a:graphicData uri="http://schemas.openxmlformats.org/presentationml/2006/ole">
            <p:oleObj spid="_x0000_s17415" name="Equation" r:id="rId8" imgW="495000" imgH="393480" progId="Equation.3">
              <p:embed/>
            </p:oleObj>
          </a:graphicData>
        </a:graphic>
      </p:graphicFrame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9"/>
          <a:srcRect l="29099" t="48828" r="29722" b="36523"/>
          <a:stretch>
            <a:fillRect/>
          </a:stretch>
        </p:blipFill>
        <p:spPr bwMode="auto">
          <a:xfrm>
            <a:off x="142844" y="214290"/>
            <a:ext cx="8929697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直接连接符 11"/>
          <p:cNvCxnSpPr/>
          <p:nvPr/>
        </p:nvCxnSpPr>
        <p:spPr>
          <a:xfrm>
            <a:off x="2928926" y="1928802"/>
            <a:ext cx="142876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 l="30198" t="58594" r="31918" b="33593"/>
          <a:stretch>
            <a:fillRect/>
          </a:stretch>
        </p:blipFill>
        <p:spPr bwMode="auto">
          <a:xfrm>
            <a:off x="285720" y="714356"/>
            <a:ext cx="8626139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642910" y="2928934"/>
          <a:ext cx="2500330" cy="1436110"/>
        </p:xfrm>
        <a:graphic>
          <a:graphicData uri="http://schemas.openxmlformats.org/presentationml/2006/ole">
            <p:oleObj spid="_x0000_s18435" name="公式" r:id="rId4" imgW="685800" imgH="393480" progId="Equation.3">
              <p:embed/>
            </p:oleObj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569913" y="1643063"/>
          <a:ext cx="2362200" cy="1285875"/>
        </p:xfrm>
        <a:graphic>
          <a:graphicData uri="http://schemas.openxmlformats.org/presentationml/2006/ole">
            <p:oleObj spid="_x0000_s18436" name="公式" r:id="rId5" imgW="723600" imgH="393480" progId="Equation.3">
              <p:embed/>
            </p:oleObj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3214678" y="3071810"/>
          <a:ext cx="2309560" cy="1214446"/>
        </p:xfrm>
        <a:graphic>
          <a:graphicData uri="http://schemas.openxmlformats.org/presentationml/2006/ole">
            <p:oleObj spid="_x0000_s18437" name="公式" r:id="rId6" imgW="749160" imgH="393480" progId="Equation.3">
              <p:embed/>
            </p:oleObj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5643570" y="3143248"/>
          <a:ext cx="1447800" cy="1214437"/>
        </p:xfrm>
        <a:graphic>
          <a:graphicData uri="http://schemas.openxmlformats.org/presentationml/2006/ole">
            <p:oleObj spid="_x0000_s18438" name="公式" r:id="rId7" imgW="469800" imgH="393480" progId="Equation.3">
              <p:embed/>
            </p:oleObj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5214942" y="1571612"/>
            <a:ext cx="142876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 l="28550" t="48828" r="29722" b="41406"/>
          <a:stretch>
            <a:fillRect/>
          </a:stretch>
        </p:blipFill>
        <p:spPr bwMode="auto">
          <a:xfrm>
            <a:off x="0" y="428604"/>
            <a:ext cx="9144000" cy="120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428596" y="2714620"/>
          <a:ext cx="2362200" cy="1285875"/>
        </p:xfrm>
        <a:graphic>
          <a:graphicData uri="http://schemas.openxmlformats.org/presentationml/2006/ole">
            <p:oleObj spid="_x0000_s19459" name="公式" r:id="rId4" imgW="723600" imgH="393480" progId="Equation.3">
              <p:embed/>
            </p:oleObj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5214942" y="1571612"/>
            <a:ext cx="142876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 l="30783" t="37305" r="38470" b="54882"/>
          <a:stretch>
            <a:fillRect/>
          </a:stretch>
        </p:blipFill>
        <p:spPr bwMode="auto">
          <a:xfrm>
            <a:off x="0" y="785794"/>
            <a:ext cx="914400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直接连接符 3"/>
          <p:cNvCxnSpPr/>
          <p:nvPr/>
        </p:nvCxnSpPr>
        <p:spPr>
          <a:xfrm>
            <a:off x="1857356" y="2143116"/>
            <a:ext cx="142876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4348" y="3643314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质点完成一次全振动，动能变化两次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 l="28550" t="50781" r="29722" b="26758"/>
          <a:stretch>
            <a:fillRect/>
          </a:stretch>
        </p:blipFill>
        <p:spPr bwMode="auto">
          <a:xfrm>
            <a:off x="0" y="0"/>
            <a:ext cx="9206050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直接箭头连接符 2"/>
          <p:cNvCxnSpPr/>
          <p:nvPr/>
        </p:nvCxnSpPr>
        <p:spPr>
          <a:xfrm flipV="1">
            <a:off x="1285852" y="4143380"/>
            <a:ext cx="2571768" cy="714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14414" y="4357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714348" y="4786322"/>
            <a:ext cx="114300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 flipH="1" flipV="1">
            <a:off x="1142182" y="3429000"/>
            <a:ext cx="929488" cy="6437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071934" y="3143248"/>
          <a:ext cx="3359308" cy="1000130"/>
        </p:xfrm>
        <a:graphic>
          <a:graphicData uri="http://schemas.openxmlformats.org/presentationml/2006/ole">
            <p:oleObj spid="_x0000_s21507" name="公式" r:id="rId4" imgW="1307880" imgH="393480" progId="Equation.3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8143900" y="3071810"/>
          <a:ext cx="619125" cy="1000125"/>
        </p:xfrm>
        <a:graphic>
          <a:graphicData uri="http://schemas.openxmlformats.org/presentationml/2006/ole">
            <p:oleObj spid="_x0000_s21508" name="公式" r:id="rId5" imgW="241200" imgH="393480" progId="Equation.3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4286248" y="5000636"/>
          <a:ext cx="3162300" cy="1000125"/>
        </p:xfrm>
        <a:graphic>
          <a:graphicData uri="http://schemas.openxmlformats.org/presentationml/2006/ole">
            <p:oleObj spid="_x0000_s21509" name="公式" r:id="rId6" imgW="12315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97</Words>
  <PresentationFormat>全屏显示(4:3)</PresentationFormat>
  <Paragraphs>24</Paragraphs>
  <Slides>23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Office 主题</vt:lpstr>
      <vt:lpstr>公式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zjd</dc:creator>
  <cp:lastModifiedBy>zjd</cp:lastModifiedBy>
  <cp:revision>8</cp:revision>
  <dcterms:created xsi:type="dcterms:W3CDTF">2020-06-13T06:53:39Z</dcterms:created>
  <dcterms:modified xsi:type="dcterms:W3CDTF">2021-07-01T23:23:51Z</dcterms:modified>
</cp:coreProperties>
</file>