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96325" cy="30267275"/>
  <p:notesSz cx="6858000" cy="9144000"/>
  <p:defaultTextStyle>
    <a:defPPr>
      <a:defRPr lang="en-US"/>
    </a:defPPr>
    <a:lvl1pPr algn="l" defTabSz="2950447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1pPr>
    <a:lvl2pPr marL="1475224" indent="-420971" algn="l" defTabSz="2950447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2pPr>
    <a:lvl3pPr marL="2950447" indent="-841939" algn="l" defTabSz="2950447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3pPr>
    <a:lvl4pPr marL="4425672" indent="-1262909" algn="l" defTabSz="2950447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4pPr>
    <a:lvl5pPr marL="5900894" indent="-1683879" algn="l" defTabSz="2950447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5pPr>
    <a:lvl6pPr marL="5271271" algn="l" defTabSz="2108509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6pPr>
    <a:lvl7pPr marL="6325525" algn="l" defTabSz="2108509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7pPr>
    <a:lvl8pPr marL="7379778" algn="l" defTabSz="2108509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8pPr>
    <a:lvl9pPr marL="8434033" algn="l" defTabSz="2108509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3">
          <p15:clr>
            <a:srgbClr val="A4A3A4"/>
          </p15:clr>
        </p15:guide>
        <p15:guide id="2" pos="67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609" autoAdjust="0"/>
  </p:normalViewPr>
  <p:slideViewPr>
    <p:cSldViewPr>
      <p:cViewPr>
        <p:scale>
          <a:sx n="50" d="100"/>
          <a:sy n="50" d="100"/>
        </p:scale>
        <p:origin x="2094" y="-2442"/>
      </p:cViewPr>
      <p:guideLst>
        <p:guide orient="horz" pos="9533"/>
        <p:guide pos="67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6" y="9402477"/>
            <a:ext cx="18186876" cy="64878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9449" y="17151456"/>
            <a:ext cx="14977428" cy="77349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3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97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5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1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7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72C47D-8C0D-4F05-AE82-193DCB300A94}" type="datetimeFigureOut">
              <a:rPr lang="en-US"/>
              <a:pPr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51BBF0-1987-4058-8D68-D1A375563D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46D5A2-5BE0-4281-8C7C-B2E5FF39ECB1}" type="datetimeFigureOut">
              <a:rPr lang="en-US"/>
              <a:pPr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DD4C8-4EDE-4845-9BB9-75CDE20B45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288699" y="2263045"/>
            <a:ext cx="5055623" cy="482034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21824" y="2263045"/>
            <a:ext cx="14810270" cy="48203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93A31-2D12-4E49-9BFB-420ED285A68F}" type="datetimeFigureOut">
              <a:rPr lang="en-US"/>
              <a:pPr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2BA73E-A972-44E2-B6C3-6563368D0D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A94758-7CEE-47B4-B552-8506AC803157}" type="datetimeFigureOut">
              <a:rPr lang="en-US"/>
              <a:pPr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62D2B-9BB6-4F99-A716-1A9F310CA0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163" y="19449529"/>
            <a:ext cx="18186876" cy="6011417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0163" y="12828565"/>
            <a:ext cx="18186876" cy="6620964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95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1912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427867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4pPr>
            <a:lvl5pPr marL="5903823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5pPr>
            <a:lvl6pPr marL="7379778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6pPr>
            <a:lvl7pPr marL="8855735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7pPr>
            <a:lvl8pPr marL="1033169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8pPr>
            <a:lvl9pPr marL="11807647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3841D2-1D30-4CC1-8887-8D3969D18554}" type="datetimeFigureOut">
              <a:rPr lang="en-US"/>
              <a:pPr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2B5F50-08BA-49DE-95FB-AD803550C6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1823" y="13185882"/>
            <a:ext cx="9932947" cy="37280598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1373" y="13185882"/>
            <a:ext cx="9932947" cy="37280598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6FF256-D46F-4757-ADC3-175DEE441CD3}" type="datetimeFigureOut">
              <a:rPr lang="en-US"/>
              <a:pPr/>
              <a:t>5/25/2015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69EDDE-ACB4-40E2-A888-FD565DB37A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6" y="1212096"/>
            <a:ext cx="19256693" cy="50445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8" y="6775108"/>
            <a:ext cx="9453758" cy="2823541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75955" indent="0">
              <a:buNone/>
              <a:defRPr sz="6500" b="1"/>
            </a:lvl2pPr>
            <a:lvl3pPr marL="2951912" indent="0">
              <a:buNone/>
              <a:defRPr sz="5800" b="1"/>
            </a:lvl3pPr>
            <a:lvl4pPr marL="4427867" indent="0">
              <a:buNone/>
              <a:defRPr sz="5100" b="1"/>
            </a:lvl4pPr>
            <a:lvl5pPr marL="5903823" indent="0">
              <a:buNone/>
              <a:defRPr sz="5100" b="1"/>
            </a:lvl5pPr>
            <a:lvl6pPr marL="7379778" indent="0">
              <a:buNone/>
              <a:defRPr sz="5100" b="1"/>
            </a:lvl6pPr>
            <a:lvl7pPr marL="8855735" indent="0">
              <a:buNone/>
              <a:defRPr sz="5100" b="1"/>
            </a:lvl7pPr>
            <a:lvl8pPr marL="10331690" indent="0">
              <a:buNone/>
              <a:defRPr sz="5100" b="1"/>
            </a:lvl8pPr>
            <a:lvl9pPr marL="11807647" indent="0">
              <a:buNone/>
              <a:defRPr sz="5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18" y="9598648"/>
            <a:ext cx="9453758" cy="17438718"/>
          </a:xfrm>
        </p:spPr>
        <p:txBody>
          <a:bodyPr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039" y="6775108"/>
            <a:ext cx="9457473" cy="2823541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75955" indent="0">
              <a:buNone/>
              <a:defRPr sz="6500" b="1"/>
            </a:lvl2pPr>
            <a:lvl3pPr marL="2951912" indent="0">
              <a:buNone/>
              <a:defRPr sz="5800" b="1"/>
            </a:lvl3pPr>
            <a:lvl4pPr marL="4427867" indent="0">
              <a:buNone/>
              <a:defRPr sz="5100" b="1"/>
            </a:lvl4pPr>
            <a:lvl5pPr marL="5903823" indent="0">
              <a:buNone/>
              <a:defRPr sz="5100" b="1"/>
            </a:lvl5pPr>
            <a:lvl6pPr marL="7379778" indent="0">
              <a:buNone/>
              <a:defRPr sz="5100" b="1"/>
            </a:lvl6pPr>
            <a:lvl7pPr marL="8855735" indent="0">
              <a:buNone/>
              <a:defRPr sz="5100" b="1"/>
            </a:lvl7pPr>
            <a:lvl8pPr marL="10331690" indent="0">
              <a:buNone/>
              <a:defRPr sz="5100" b="1"/>
            </a:lvl8pPr>
            <a:lvl9pPr marL="11807647" indent="0">
              <a:buNone/>
              <a:defRPr sz="5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9039" y="9598648"/>
            <a:ext cx="9457473" cy="17438718"/>
          </a:xfrm>
        </p:spPr>
        <p:txBody>
          <a:bodyPr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6A27A7-39B7-4C50-90CC-B1CA1188C081}" type="datetimeFigureOut">
              <a:rPr lang="en-US"/>
              <a:pPr/>
              <a:t>5/25/2015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5FDC5C-8640-4370-BC86-73ADBEF65F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423D38-B37F-4CA9-8DBD-21905510C20C}" type="datetimeFigureOut">
              <a:rPr lang="en-US"/>
              <a:pPr/>
              <a:t>5/25/2015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8E9390-B80A-4D6D-B121-ABFAB7EFAC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EF103C-821B-40BF-943B-97C46113854F}" type="datetimeFigureOut">
              <a:rPr lang="en-US"/>
              <a:pPr/>
              <a:t>5/25/2015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57127-9F83-4B3A-8705-239D11719D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8" y="1205085"/>
            <a:ext cx="7039244" cy="5128622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5368" y="1205090"/>
            <a:ext cx="11961141" cy="25832281"/>
          </a:xfrm>
        </p:spPr>
        <p:txBody>
          <a:bodyPr/>
          <a:lstStyle>
            <a:lvl1pPr>
              <a:defRPr sz="10400"/>
            </a:lvl1pPr>
            <a:lvl2pPr>
              <a:defRPr sz="9000"/>
            </a:lvl2pPr>
            <a:lvl3pPr>
              <a:defRPr sz="78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818" y="6333711"/>
            <a:ext cx="7039244" cy="20703659"/>
          </a:xfrm>
        </p:spPr>
        <p:txBody>
          <a:bodyPr/>
          <a:lstStyle>
            <a:lvl1pPr marL="0" indent="0">
              <a:buNone/>
              <a:defRPr sz="4600"/>
            </a:lvl1pPr>
            <a:lvl2pPr marL="1475955" indent="0">
              <a:buNone/>
              <a:defRPr sz="3900"/>
            </a:lvl2pPr>
            <a:lvl3pPr marL="2951912" indent="0">
              <a:buNone/>
              <a:defRPr sz="3200"/>
            </a:lvl3pPr>
            <a:lvl4pPr marL="4427867" indent="0">
              <a:buNone/>
              <a:defRPr sz="3000"/>
            </a:lvl4pPr>
            <a:lvl5pPr marL="5903823" indent="0">
              <a:buNone/>
              <a:defRPr sz="3000"/>
            </a:lvl5pPr>
            <a:lvl6pPr marL="7379778" indent="0">
              <a:buNone/>
              <a:defRPr sz="3000"/>
            </a:lvl6pPr>
            <a:lvl7pPr marL="8855735" indent="0">
              <a:buNone/>
              <a:defRPr sz="3000"/>
            </a:lvl7pPr>
            <a:lvl8pPr marL="10331690" indent="0">
              <a:buNone/>
              <a:defRPr sz="3000"/>
            </a:lvl8pPr>
            <a:lvl9pPr marL="11807647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EB0D1-977B-4099-915D-138580C5255B}" type="datetimeFigureOut">
              <a:rPr lang="en-US"/>
              <a:pPr/>
              <a:t>5/25/2015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36C600-212B-4945-AE75-00B86F4D85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830" y="21187095"/>
            <a:ext cx="12837795" cy="250125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3830" y="2704439"/>
            <a:ext cx="12837795" cy="18160365"/>
          </a:xfrm>
        </p:spPr>
        <p:txBody>
          <a:bodyPr rtlCol="0">
            <a:normAutofit/>
          </a:bodyPr>
          <a:lstStyle>
            <a:lvl1pPr marL="0" indent="0">
              <a:buNone/>
              <a:defRPr sz="10400"/>
            </a:lvl1pPr>
            <a:lvl2pPr marL="1475955" indent="0">
              <a:buNone/>
              <a:defRPr sz="9000"/>
            </a:lvl2pPr>
            <a:lvl3pPr marL="2951912" indent="0">
              <a:buNone/>
              <a:defRPr sz="7800"/>
            </a:lvl3pPr>
            <a:lvl4pPr marL="4427867" indent="0">
              <a:buNone/>
              <a:defRPr sz="6500"/>
            </a:lvl4pPr>
            <a:lvl5pPr marL="5903823" indent="0">
              <a:buNone/>
              <a:defRPr sz="6500"/>
            </a:lvl5pPr>
            <a:lvl6pPr marL="7379778" indent="0">
              <a:buNone/>
              <a:defRPr sz="6500"/>
            </a:lvl6pPr>
            <a:lvl7pPr marL="8855735" indent="0">
              <a:buNone/>
              <a:defRPr sz="6500"/>
            </a:lvl7pPr>
            <a:lvl8pPr marL="10331690" indent="0">
              <a:buNone/>
              <a:defRPr sz="6500"/>
            </a:lvl8pPr>
            <a:lvl9pPr marL="11807647" indent="0">
              <a:buNone/>
              <a:defRPr sz="6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3830" y="23688351"/>
            <a:ext cx="12837795" cy="3552199"/>
          </a:xfrm>
        </p:spPr>
        <p:txBody>
          <a:bodyPr/>
          <a:lstStyle>
            <a:lvl1pPr marL="0" indent="0">
              <a:buNone/>
              <a:defRPr sz="4600"/>
            </a:lvl1pPr>
            <a:lvl2pPr marL="1475955" indent="0">
              <a:buNone/>
              <a:defRPr sz="3900"/>
            </a:lvl2pPr>
            <a:lvl3pPr marL="2951912" indent="0">
              <a:buNone/>
              <a:defRPr sz="3200"/>
            </a:lvl3pPr>
            <a:lvl4pPr marL="4427867" indent="0">
              <a:buNone/>
              <a:defRPr sz="3000"/>
            </a:lvl4pPr>
            <a:lvl5pPr marL="5903823" indent="0">
              <a:buNone/>
              <a:defRPr sz="3000"/>
            </a:lvl5pPr>
            <a:lvl6pPr marL="7379778" indent="0">
              <a:buNone/>
              <a:defRPr sz="3000"/>
            </a:lvl6pPr>
            <a:lvl7pPr marL="8855735" indent="0">
              <a:buNone/>
              <a:defRPr sz="3000"/>
            </a:lvl7pPr>
            <a:lvl8pPr marL="10331690" indent="0">
              <a:buNone/>
              <a:defRPr sz="3000"/>
            </a:lvl8pPr>
            <a:lvl9pPr marL="11807647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2D4AAB-AA32-41E6-B6CB-7F4C0D592428}" type="datetimeFigureOut">
              <a:rPr lang="en-US"/>
              <a:pPr/>
              <a:t>5/25/2015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3F5F69-B2C4-4E75-9735-E9912B79FC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68402" y="1212345"/>
            <a:ext cx="19259523" cy="5044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95192" tIns="147595" rIns="295192" bIns="1475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8402" y="7063866"/>
            <a:ext cx="19259523" cy="19971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95192" tIns="147595" rIns="295192" bIns="1475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401" y="28052780"/>
            <a:ext cx="4995306" cy="1610202"/>
          </a:xfrm>
          <a:prstGeom prst="rect">
            <a:avLst/>
          </a:prstGeom>
        </p:spPr>
        <p:txBody>
          <a:bodyPr vert="horz" wrap="square" lIns="295192" tIns="147595" rIns="295192" bIns="147595" numCol="1" anchor="ctr" anchorCtr="0" compatLnSpc="1">
            <a:prstTxWarp prst="textNoShape">
              <a:avLst/>
            </a:prstTxWarp>
          </a:bodyPr>
          <a:lstStyle>
            <a:lvl1pPr>
              <a:defRPr sz="39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7F8F956-F714-465D-A593-BE9D8DB6905C}" type="datetimeFigureOut">
              <a:rPr lang="en-US"/>
              <a:pPr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8997" y="28052780"/>
            <a:ext cx="6778333" cy="1610202"/>
          </a:xfrm>
          <a:prstGeom prst="rect">
            <a:avLst/>
          </a:prstGeom>
        </p:spPr>
        <p:txBody>
          <a:bodyPr vert="horz" wrap="square" lIns="295192" tIns="147595" rIns="295192" bIns="147595" numCol="1" anchor="ctr" anchorCtr="0" compatLnSpc="1">
            <a:prstTxWarp prst="textNoShape">
              <a:avLst/>
            </a:prstTxWarp>
          </a:bodyPr>
          <a:lstStyle>
            <a:lvl1pPr algn="ctr">
              <a:defRPr sz="39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32618" y="28052780"/>
            <a:ext cx="4995306" cy="1610202"/>
          </a:xfrm>
          <a:prstGeom prst="rect">
            <a:avLst/>
          </a:prstGeom>
        </p:spPr>
        <p:txBody>
          <a:bodyPr vert="horz" wrap="square" lIns="295192" tIns="147595" rIns="295192" bIns="147595" numCol="1" anchor="ctr" anchorCtr="0" compatLnSpc="1">
            <a:prstTxWarp prst="textNoShape">
              <a:avLst/>
            </a:prstTxWarp>
          </a:bodyPr>
          <a:lstStyle>
            <a:lvl1pPr algn="r">
              <a:defRPr sz="39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E82A4E3-A8EA-4D0B-AE25-6349701EF5D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0447" rtl="0" eaLnBrk="0" fontAlgn="base" hangingPunct="0">
        <a:spcBef>
          <a:spcPct val="0"/>
        </a:spcBef>
        <a:spcAft>
          <a:spcPct val="0"/>
        </a:spcAft>
        <a:defRPr sz="14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950447" rtl="0" eaLnBrk="0" fontAlgn="base" hangingPunct="0">
        <a:spcBef>
          <a:spcPct val="0"/>
        </a:spcBef>
        <a:spcAft>
          <a:spcPct val="0"/>
        </a:spcAft>
        <a:defRPr sz="14300">
          <a:solidFill>
            <a:schemeClr val="tx1"/>
          </a:solidFill>
          <a:latin typeface="Calibri" pitchFamily="34" charset="0"/>
        </a:defRPr>
      </a:lvl2pPr>
      <a:lvl3pPr algn="ctr" defTabSz="2950447" rtl="0" eaLnBrk="0" fontAlgn="base" hangingPunct="0">
        <a:spcBef>
          <a:spcPct val="0"/>
        </a:spcBef>
        <a:spcAft>
          <a:spcPct val="0"/>
        </a:spcAft>
        <a:defRPr sz="14300">
          <a:solidFill>
            <a:schemeClr val="tx1"/>
          </a:solidFill>
          <a:latin typeface="Calibri" pitchFamily="34" charset="0"/>
        </a:defRPr>
      </a:lvl3pPr>
      <a:lvl4pPr algn="ctr" defTabSz="2950447" rtl="0" eaLnBrk="0" fontAlgn="base" hangingPunct="0">
        <a:spcBef>
          <a:spcPct val="0"/>
        </a:spcBef>
        <a:spcAft>
          <a:spcPct val="0"/>
        </a:spcAft>
        <a:defRPr sz="14300">
          <a:solidFill>
            <a:schemeClr val="tx1"/>
          </a:solidFill>
          <a:latin typeface="Calibri" pitchFamily="34" charset="0"/>
        </a:defRPr>
      </a:lvl4pPr>
      <a:lvl5pPr algn="ctr" defTabSz="2950447" rtl="0" eaLnBrk="0" fontAlgn="base" hangingPunct="0">
        <a:spcBef>
          <a:spcPct val="0"/>
        </a:spcBef>
        <a:spcAft>
          <a:spcPct val="0"/>
        </a:spcAft>
        <a:defRPr sz="14300">
          <a:solidFill>
            <a:schemeClr val="tx1"/>
          </a:solidFill>
          <a:latin typeface="Calibri" pitchFamily="34" charset="0"/>
        </a:defRPr>
      </a:lvl5pPr>
      <a:lvl6pPr marL="1054254" algn="ctr" defTabSz="2950447" rtl="0" fontAlgn="base">
        <a:spcBef>
          <a:spcPct val="0"/>
        </a:spcBef>
        <a:spcAft>
          <a:spcPct val="0"/>
        </a:spcAft>
        <a:defRPr sz="14300">
          <a:solidFill>
            <a:schemeClr val="tx1"/>
          </a:solidFill>
          <a:latin typeface="Calibri" pitchFamily="34" charset="0"/>
        </a:defRPr>
      </a:lvl6pPr>
      <a:lvl7pPr marL="2108509" algn="ctr" defTabSz="2950447" rtl="0" fontAlgn="base">
        <a:spcBef>
          <a:spcPct val="0"/>
        </a:spcBef>
        <a:spcAft>
          <a:spcPct val="0"/>
        </a:spcAft>
        <a:defRPr sz="14300">
          <a:solidFill>
            <a:schemeClr val="tx1"/>
          </a:solidFill>
          <a:latin typeface="Calibri" pitchFamily="34" charset="0"/>
        </a:defRPr>
      </a:lvl7pPr>
      <a:lvl8pPr marL="3162762" algn="ctr" defTabSz="2950447" rtl="0" fontAlgn="base">
        <a:spcBef>
          <a:spcPct val="0"/>
        </a:spcBef>
        <a:spcAft>
          <a:spcPct val="0"/>
        </a:spcAft>
        <a:defRPr sz="14300">
          <a:solidFill>
            <a:schemeClr val="tx1"/>
          </a:solidFill>
          <a:latin typeface="Calibri" pitchFamily="34" charset="0"/>
        </a:defRPr>
      </a:lvl8pPr>
      <a:lvl9pPr marL="4217017" algn="ctr" defTabSz="2950447" rtl="0" fontAlgn="base">
        <a:spcBef>
          <a:spcPct val="0"/>
        </a:spcBef>
        <a:spcAft>
          <a:spcPct val="0"/>
        </a:spcAft>
        <a:defRPr sz="14300">
          <a:solidFill>
            <a:schemeClr val="tx1"/>
          </a:solidFill>
          <a:latin typeface="Calibri" pitchFamily="34" charset="0"/>
        </a:defRPr>
      </a:lvl9pPr>
    </p:titleStyle>
    <p:bodyStyle>
      <a:lvl1pPr marL="1105503" indent="-1105503" algn="l" defTabSz="2950447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1pPr>
      <a:lvl2pPr marL="2397697" indent="-922472" algn="l" defTabSz="2950447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890" indent="-735783" algn="l" defTabSz="2950447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114" indent="-735783" algn="l" defTabSz="2950447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0337" indent="-735783" algn="l" defTabSz="2950447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7757" indent="-737978" algn="l" defTabSz="2951912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3712" indent="-737978" algn="l" defTabSz="2951912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9669" indent="-737978" algn="l" defTabSz="2951912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5624" indent="-737978" algn="l" defTabSz="2951912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19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955" algn="l" defTabSz="29519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912" algn="l" defTabSz="29519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867" algn="l" defTabSz="29519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3823" algn="l" defTabSz="29519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9778" algn="l" defTabSz="29519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5735" algn="l" defTabSz="29519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1690" algn="l" defTabSz="29519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7647" algn="l" defTabSz="29519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90242" y="18104838"/>
            <a:ext cx="9100239" cy="1228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altLang="zh-CN" sz="2400" b="1" dirty="0">
                <a:solidFill>
                  <a:srgbClr val="C60C30"/>
                </a:solidFill>
                <a:ea typeface="宋体" pitchFamily="2" charset="-122"/>
                <a:cs typeface="Arial" charset="0"/>
              </a:rPr>
              <a:t> </a:t>
            </a:r>
            <a:r>
              <a:rPr lang="en-SG" altLang="zh-CN" sz="2400" b="1" dirty="0">
                <a:solidFill>
                  <a:srgbClr val="C60C30"/>
                </a:solidFill>
                <a:ea typeface="宋体" pitchFamily="2" charset="-122"/>
                <a:cs typeface="Arial" charset="0"/>
              </a:rPr>
              <a:t>Explore an area </a:t>
            </a:r>
            <a:r>
              <a:rPr lang="en-SG" altLang="zh-CN" sz="2400" b="1" dirty="0" smtClean="0">
                <a:solidFill>
                  <a:srgbClr val="C60C30"/>
                </a:solidFill>
                <a:ea typeface="宋体" pitchFamily="2" charset="-122"/>
                <a:cs typeface="Arial" charset="0"/>
              </a:rPr>
              <a:t>fulfilling user’s </a:t>
            </a:r>
            <a:r>
              <a:rPr lang="en-SG" altLang="zh-CN" sz="2400" b="1" dirty="0">
                <a:solidFill>
                  <a:srgbClr val="C60C30"/>
                </a:solidFill>
                <a:ea typeface="宋体" pitchFamily="2" charset="-122"/>
                <a:cs typeface="Arial" charset="0"/>
              </a:rPr>
              <a:t>personalized needs </a:t>
            </a:r>
            <a:endParaRPr lang="en-SG" altLang="zh-CN" sz="2400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  <a:p>
            <a:pPr marL="342900" lvl="1" indent="-342900" defTabSz="29518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SG" altLang="zh-CN" sz="24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Single object may not </a:t>
            </a:r>
            <a:r>
              <a:rPr lang="en-SG" altLang="zh-CN" sz="2400" dirty="0" err="1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fulfill</a:t>
            </a:r>
            <a:r>
              <a:rPr lang="en-SG" altLang="zh-CN" sz="24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a user’s </a:t>
            </a:r>
            <a:r>
              <a:rPr lang="en-SG" altLang="zh-CN" sz="2400" dirty="0" smtClean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needs.</a:t>
            </a:r>
            <a:endParaRPr lang="en-SG" altLang="zh-CN" sz="2400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  <a:p>
            <a:pPr marL="342900" lvl="1" indent="-342900" defTabSz="29518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SG" altLang="zh-CN" sz="2400" dirty="0" smtClean="0">
                <a:ea typeface="宋体" pitchFamily="2" charset="-122"/>
                <a:cs typeface="Arial" charset="0"/>
              </a:rPr>
              <a:t>Explore </a:t>
            </a:r>
            <a:r>
              <a:rPr lang="en-SG" altLang="zh-CN" sz="2400" dirty="0">
                <a:ea typeface="宋体" pitchFamily="2" charset="-122"/>
                <a:cs typeface="Arial" charset="0"/>
              </a:rPr>
              <a:t>an area fulfilling user’s personalized </a:t>
            </a:r>
            <a:r>
              <a:rPr lang="en-SG" altLang="zh-CN" sz="2400" dirty="0" smtClean="0">
                <a:ea typeface="宋体" pitchFamily="2" charset="-122"/>
                <a:cs typeface="Arial" charset="0"/>
              </a:rPr>
              <a:t>needs.</a:t>
            </a:r>
            <a:endParaRPr lang="en-SG" altLang="zh-CN" sz="2400" dirty="0" smtClean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  <a:p>
            <a:pPr marL="342900" lvl="1" indent="-342900" defTabSz="29518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SG" altLang="zh-CN" sz="2400" dirty="0" smtClean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Users can issue an </a:t>
            </a:r>
            <a:r>
              <a:rPr lang="en-SG" altLang="zh-CN" sz="2400" i="1" dirty="0" err="1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m</a:t>
            </a:r>
            <a:r>
              <a:rPr lang="en-SG" altLang="zh-CN" sz="2400" dirty="0" err="1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CK</a:t>
            </a:r>
            <a:r>
              <a:rPr lang="en-SG" altLang="zh-CN" sz="24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</a:t>
            </a:r>
            <a:r>
              <a:rPr lang="en-SG" altLang="zh-CN" sz="2400" dirty="0" smtClean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query consisting of some keywords (e.g. A user may intend to go to the following locations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cinema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SG" altLang="zh-CN" sz="2400" dirty="0" smtClean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).</a:t>
            </a:r>
          </a:p>
          <a:p>
            <a:pPr marL="342900" lvl="1" indent="-342900" defTabSz="29518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  <a:p>
            <a:pPr marL="342900" lvl="1" indent="-342900" defTabSz="29518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2400" dirty="0" smtClean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  <a:p>
            <a:pPr marL="342900" lvl="1" indent="-342900" defTabSz="29518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  <a:p>
            <a:pPr marL="342900" lvl="1" indent="-342900" defTabSz="29518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2400" dirty="0" smtClean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  <a:p>
            <a:pPr marL="342900" lvl="1" indent="-342900" defTabSz="29518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  <a:p>
            <a:pPr marL="342900" lvl="1" indent="-342900" defTabSz="29518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2400" dirty="0" smtClean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  <a:p>
            <a:pPr marL="342900" lvl="1" indent="-342900" defTabSz="29518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  <a:p>
            <a:pPr marL="342900" lvl="1" indent="-342900" defTabSz="29518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2400" dirty="0" smtClean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  <a:p>
            <a:pPr marL="342900" lvl="1" indent="-342900" defTabSz="29518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  <a:p>
            <a:pPr marL="342900" lvl="1" indent="-342900" defTabSz="29518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2400" dirty="0" smtClean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  <a:p>
            <a:pPr marL="342900" lvl="1" indent="-342900" defTabSz="29518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  <a:p>
            <a:pPr marL="342900" lvl="1" indent="-342900" defTabSz="29518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2400" dirty="0" smtClean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  <a:p>
            <a:pPr marL="342900" lvl="1" indent="-342900" defTabSz="29518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  <a:p>
            <a:pPr marL="342900" lvl="1" indent="-342900" defTabSz="29518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2400" dirty="0" smtClean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  <a:p>
            <a:pPr marL="342900" lvl="1" indent="-342900" defTabSz="29518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  <a:p>
            <a:pPr marL="342900" lvl="1" indent="-342900" defTabSz="29518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2400" dirty="0" smtClean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  <a:p>
            <a:pPr marL="342900" lvl="1" indent="-342900" defTabSz="29518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  <a:p>
            <a:pPr marL="342900" lvl="1" indent="-342900" defTabSz="29518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2400" dirty="0" smtClean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  <a:p>
            <a:pPr marL="457200" lvl="1" indent="-457200" defTabSz="29518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SG" altLang="zh-CN" sz="2400" b="1" dirty="0" smtClean="0">
                <a:solidFill>
                  <a:srgbClr val="C60C30"/>
                </a:solidFill>
                <a:ea typeface="宋体" pitchFamily="2" charset="-122"/>
                <a:cs typeface="Arial" charset="0"/>
              </a:rPr>
              <a:t>Detect geographic locations </a:t>
            </a:r>
            <a:r>
              <a:rPr lang="en-SG" altLang="zh-CN" sz="2400" b="1" dirty="0">
                <a:solidFill>
                  <a:srgbClr val="C60C30"/>
                </a:solidFill>
                <a:ea typeface="宋体" pitchFamily="2" charset="-122"/>
                <a:cs typeface="Arial" charset="0"/>
              </a:rPr>
              <a:t>of web resources </a:t>
            </a:r>
            <a:endParaRPr lang="en-SG" altLang="zh-CN" sz="2400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  <a:p>
            <a:pPr marL="342900" lvl="1" indent="-342900" defTabSz="29518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SG" sz="2400" dirty="0" smtClean="0"/>
              <a:t>Web resources (e.g. </a:t>
            </a:r>
            <a:r>
              <a:rPr lang="en-SG" altLang="zh-CN" sz="2400" dirty="0" smtClean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documents </a:t>
            </a:r>
            <a:r>
              <a:rPr lang="en-SG" altLang="zh-CN" sz="24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or </a:t>
            </a:r>
            <a:r>
              <a:rPr lang="en-SG" altLang="zh-CN" sz="2400" dirty="0" smtClean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photos) sometimes are posted missing geographic location, and </a:t>
            </a:r>
            <a:r>
              <a:rPr lang="en-SG" altLang="zh-CN" sz="24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with some </a:t>
            </a:r>
            <a:r>
              <a:rPr lang="en-SG" altLang="zh-CN" sz="2400" dirty="0" smtClean="0">
                <a:solidFill>
                  <a:srgbClr val="92D050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tags </a:t>
            </a:r>
            <a:r>
              <a:rPr lang="en-SG" altLang="zh-CN" sz="2400" dirty="0" smtClean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describing the content.</a:t>
            </a:r>
            <a:endParaRPr lang="en-US" altLang="zh-CN" sz="2400" dirty="0">
              <a:solidFill>
                <a:srgbClr val="92D050"/>
              </a:solidFill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  <a:p>
            <a:pPr marL="342900" lvl="1" indent="-342900" defTabSz="29518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SG" sz="2400" dirty="0" smtClean="0"/>
              <a:t>We </a:t>
            </a:r>
            <a:r>
              <a:rPr lang="en-SG" sz="2400" dirty="0"/>
              <a:t>can issue an </a:t>
            </a:r>
            <a:r>
              <a:rPr lang="en-SG" sz="2400" i="1" dirty="0" err="1" smtClean="0"/>
              <a:t>m</a:t>
            </a:r>
            <a:r>
              <a:rPr lang="en-SG" sz="2400" dirty="0" err="1" smtClean="0"/>
              <a:t>CK</a:t>
            </a:r>
            <a:r>
              <a:rPr lang="en-SG" sz="2400" dirty="0" smtClean="0"/>
              <a:t> query </a:t>
            </a:r>
            <a:r>
              <a:rPr lang="en-SG" sz="2400" dirty="0"/>
              <a:t>using these </a:t>
            </a:r>
            <a:r>
              <a:rPr lang="en-SG" sz="2400" dirty="0" smtClean="0">
                <a:solidFill>
                  <a:srgbClr val="92D050"/>
                </a:solidFill>
              </a:rPr>
              <a:t>tags</a:t>
            </a:r>
            <a:r>
              <a:rPr lang="en-SG" sz="2400" dirty="0" smtClean="0"/>
              <a:t> as keywords.</a:t>
            </a:r>
          </a:p>
          <a:p>
            <a:pPr marL="342900" lvl="1" indent="-342900" defTabSz="29518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 smtClean="0"/>
              <a:t>The center of the returned group can be used to </a:t>
            </a:r>
            <a:r>
              <a:rPr lang="en-US" sz="2400" b="1" dirty="0" smtClean="0"/>
              <a:t>geo-tag</a:t>
            </a:r>
            <a:r>
              <a:rPr lang="en-US" sz="2400" dirty="0" smtClean="0"/>
              <a:t> this resource approximately.</a:t>
            </a:r>
            <a:endParaRPr lang="en-SG" sz="2400" dirty="0" smtClean="0"/>
          </a:p>
          <a:p>
            <a:pPr marL="342900" lvl="1" indent="-342900" defTabSz="29518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SG" altLang="zh-CN" sz="2400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AutoShape 183"/>
              <p:cNvSpPr>
                <a:spLocks noChangeArrowheads="1"/>
              </p:cNvSpPr>
              <p:nvPr/>
            </p:nvSpPr>
            <p:spPr bwMode="auto">
              <a:xfrm>
                <a:off x="647703" y="6472203"/>
                <a:ext cx="9601200" cy="10453997"/>
              </a:xfrm>
              <a:prstGeom prst="roundRect">
                <a:avLst>
                  <a:gd name="adj" fmla="val 4116"/>
                </a:avLst>
              </a:prstGeom>
              <a:noFill/>
              <a:ln w="76200" cmpd="tri">
                <a:solidFill>
                  <a:srgbClr val="003478"/>
                </a:solidFill>
                <a:round/>
                <a:headEnd/>
                <a:tailEnd/>
              </a:ln>
            </p:spPr>
            <p:txBody>
              <a:bodyPr lIns="64648" tIns="32324" rIns="64648" bIns="32324"/>
              <a:lstStyle/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q"/>
                  <a:defRPr/>
                </a:pPr>
                <a:r>
                  <a:rPr lang="en-US" altLang="zh-CN" sz="2400" b="1" dirty="0" smtClean="0">
                    <a:solidFill>
                      <a:srgbClr val="C60C30"/>
                    </a:solidFill>
                    <a:ea typeface="宋体" pitchFamily="2" charset="-122"/>
                    <a:cs typeface="Arial" charset="0"/>
                  </a:rPr>
                  <a:t> Overview  </a:t>
                </a:r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SG" sz="2400" b="1" i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Geo-textual </a:t>
                </a:r>
                <a:r>
                  <a:rPr lang="en-SG" sz="2400" b="1" i="1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object:</a:t>
                </a: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r>
                  <a:rPr lang="en-SG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Location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𝑜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𝜆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SG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r>
                  <a:rPr lang="en-SG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Textual description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/>
                      </a:rPr>
                      <m:t>𝑜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/>
                      </a:rPr>
                      <m:t>.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𝜓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SG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q"/>
                  <a:defRPr/>
                </a:pPr>
                <a:endParaRPr lang="en-US" altLang="zh-CN" sz="2400" b="1" kern="0" dirty="0" smtClean="0">
                  <a:solidFill>
                    <a:srgbClr val="C60C30"/>
                  </a:solidFill>
                  <a:ea typeface="宋体" pitchFamily="2" charset="-122"/>
                  <a:cs typeface="Arial" charset="0"/>
                </a:endParaRPr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An </a:t>
                </a:r>
                <a:r>
                  <a:rPr lang="en-US" sz="2400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CK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query 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contains some keywords, for example: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{</a:t>
                </a:r>
                <a:r>
                  <a:rPr lang="en-US" altLang="zh-CN" sz="2400" b="1" i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carpark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zh-CN" sz="2400" b="1" i="1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shop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zh-CN" sz="2400" b="1" i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hotel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b="1" i="1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restaurant</a:t>
                </a:r>
                <a:r>
                  <a:rPr lang="en-US" altLang="zh-CN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}.</a:t>
                </a:r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2400" b="1" kern="0" dirty="0" smtClean="0">
                  <a:solidFill>
                    <a:srgbClr val="C60C30"/>
                  </a:solidFill>
                  <a:ea typeface="宋体" pitchFamily="2" charset="-122"/>
                  <a:cs typeface="Arial" charset="0"/>
                </a:endParaRPr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q"/>
                  <a:defRPr/>
                </a:pPr>
                <a:r>
                  <a:rPr lang="en-US" altLang="zh-CN" sz="2400" b="1" kern="0" dirty="0" smtClean="0">
                    <a:solidFill>
                      <a:srgbClr val="C60C30"/>
                    </a:solidFill>
                    <a:ea typeface="宋体" pitchFamily="2" charset="-122"/>
                    <a:cs typeface="Arial" charset="0"/>
                  </a:rPr>
                  <a:t>m-closest </a:t>
                </a:r>
                <a:r>
                  <a:rPr lang="en-US" altLang="zh-CN" sz="2400" b="1" kern="0" dirty="0">
                    <a:solidFill>
                      <a:srgbClr val="C60C30"/>
                    </a:solidFill>
                    <a:ea typeface="宋体" pitchFamily="2" charset="-122"/>
                    <a:cs typeface="Arial" charset="0"/>
                  </a:rPr>
                  <a:t>keywords (</a:t>
                </a:r>
                <a:r>
                  <a:rPr lang="en-US" altLang="zh-CN" sz="2400" b="1" kern="0" dirty="0" err="1">
                    <a:solidFill>
                      <a:srgbClr val="C60C30"/>
                    </a:solidFill>
                    <a:ea typeface="宋体" pitchFamily="2" charset="-122"/>
                    <a:cs typeface="Arial" charset="0"/>
                  </a:rPr>
                  <a:t>mCK</a:t>
                </a:r>
                <a:r>
                  <a:rPr lang="en-US" altLang="zh-CN" sz="2400" b="1" kern="0" dirty="0">
                    <a:solidFill>
                      <a:srgbClr val="C60C30"/>
                    </a:solidFill>
                    <a:ea typeface="宋体" pitchFamily="2" charset="-122"/>
                    <a:cs typeface="Arial" charset="0"/>
                  </a:rPr>
                  <a:t>) problem:</a:t>
                </a:r>
                <a:endParaRPr lang="en-US" altLang="zh-CN" sz="2400" b="1" kern="0" dirty="0" smtClean="0">
                  <a:solidFill>
                    <a:srgbClr val="C60C30"/>
                  </a:solidFill>
                  <a:ea typeface="宋体" pitchFamily="2" charset="-122"/>
                  <a:cs typeface="Arial" charset="0"/>
                </a:endParaRP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r>
                  <a:rPr lang="en-SG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Find </a:t>
                </a:r>
                <a:r>
                  <a:rPr lang="en-SG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 group of objects </a:t>
                </a:r>
                <a:r>
                  <a:rPr lang="en-SG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SG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SG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covering all the </a:t>
                </a:r>
                <a:r>
                  <a:rPr lang="en-SG" sz="2400" i="1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SG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query </a:t>
                </a:r>
                <a:r>
                  <a:rPr lang="en-SG" sz="240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keywords</a:t>
                </a:r>
                <a:r>
                  <a:rPr lang="en-SG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  <a:cs typeface="Arial" panose="020B0604020202020204" pitchFamily="34" charset="0"/>
                        </a:rPr>
                        <m:t>𝑞</m:t>
                      </m:r>
                      <m:r>
                        <a:rPr lang="en-US" sz="2800" i="1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⊆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∪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𝑜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𝑇</m:t>
                          </m:r>
                        </m:sub>
                      </m:sSub>
                      <m:r>
                        <a:rPr lang="en-US" sz="2800" i="1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𝑜</m:t>
                      </m:r>
                      <m:r>
                        <a:rPr lang="en-US" sz="2800" i="1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2800" i="1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𝜓</m:t>
                      </m:r>
                    </m:oMath>
                  </m:oMathPara>
                </a14:m>
                <a:endParaRPr lang="en-SG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r>
                  <a:rPr lang="en-SG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Objects </a:t>
                </a:r>
                <a:r>
                  <a:rPr lang="en-SG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should be </a:t>
                </a:r>
                <a:r>
                  <a:rPr lang="en-SG" sz="2400" b="1" u="sng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close</a:t>
                </a:r>
                <a:r>
                  <a:rPr lang="en-SG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SG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to each </a:t>
                </a:r>
                <a:r>
                  <a:rPr lang="en-SG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other: among all possible groups we find the one with </a:t>
                </a:r>
                <a:r>
                  <a:rPr lang="en-SG" sz="2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minimum</a:t>
                </a:r>
                <a:r>
                  <a:rPr lang="en-SG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i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diameter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endParaRPr lang="en-US" sz="2400" b="1" u="sng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b="1" i="1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Diameter</a:t>
                </a:r>
                <a:r>
                  <a:rPr lang="en-US" sz="2400" b="1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of a group:</a:t>
                </a:r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SG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The </a:t>
                </a:r>
                <a:r>
                  <a:rPr lang="en-SG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maximum</a:t>
                </a:r>
                <a:r>
                  <a:rPr lang="en-SG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Euclidean distance between any pair of </a:t>
                </a:r>
                <a:r>
                  <a:rPr lang="en-SG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objects</a:t>
                </a:r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  <a:cs typeface="Arial" panose="020B0604020202020204" pitchFamily="34" charset="0"/>
                        </a:rPr>
                        <m:t>𝐷𝑖𝑎𝑚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</m:d>
                      <m:r>
                        <a:rPr lang="en-US" sz="2800" i="1">
                          <a:latin typeface="Cambria Math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  <a:cs typeface="Arial" panose="020B0604020202020204" pitchFamily="34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/>
                              <a:cs typeface="Arial" panose="020B0604020202020204" pitchFamily="34" charset="0"/>
                            </a:rPr>
                            <m:t>𝐷𝑖𝑠𝑡</m:t>
                          </m:r>
                          <m:r>
                            <a:rPr lang="en-US" sz="2800" i="1">
                              <a:latin typeface="Cambria Math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en-US" sz="2800" i="1">
                              <a:latin typeface="Cambria Math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SG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endParaRPr lang="en-U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endParaRPr lang="en-U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endParaRPr lang="en-U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endParaRPr lang="en-U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endParaRPr lang="en-U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  <a:defRPr/>
                </a:pPr>
                <a:r>
                  <a:rPr lang="en-US" altLang="zh-CN" sz="2400" b="1" kern="0" dirty="0" smtClean="0">
                    <a:solidFill>
                      <a:srgbClr val="C60C30"/>
                    </a:solidFill>
                    <a:ea typeface="宋体" pitchFamily="2" charset="-122"/>
                    <a:cs typeface="Arial" charset="0"/>
                  </a:rPr>
                  <a:t>Challenge</a:t>
                </a:r>
                <a:r>
                  <a:rPr lang="en-US" altLang="zh-CN" sz="2400" b="1" kern="0" dirty="0" smtClean="0">
                    <a:solidFill>
                      <a:srgbClr val="C60C30"/>
                    </a:solidFill>
                    <a:ea typeface="宋体" pitchFamily="2" charset="-122"/>
                    <a:cs typeface="Arial" charset="0"/>
                  </a:rPr>
                  <a:t>:</a:t>
                </a: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kern="0" dirty="0" smtClean="0">
                    <a:ea typeface="宋体" pitchFamily="2" charset="-122"/>
                    <a:cs typeface="Arial" charset="0"/>
                  </a:rPr>
                  <a:t>We</a:t>
                </a:r>
                <a:r>
                  <a:rPr lang="en-US" altLang="zh-CN" sz="2400" b="1" kern="0" dirty="0">
                    <a:solidFill>
                      <a:srgbClr val="C60C30"/>
                    </a:solidFill>
                    <a:ea typeface="宋体" pitchFamily="2" charset="-122"/>
                    <a:cs typeface="Arial" charset="0"/>
                  </a:rPr>
                  <a:t> </a:t>
                </a:r>
                <a:r>
                  <a:rPr lang="en-US" altLang="zh-CN" sz="2400" kern="0" dirty="0" smtClean="0">
                    <a:ea typeface="宋体" pitchFamily="2" charset="-122"/>
                    <a:cs typeface="Arial" charset="0"/>
                  </a:rPr>
                  <a:t>prove that  the </a:t>
                </a:r>
                <a:r>
                  <a:rPr lang="en-US" altLang="zh-CN" sz="2400" i="1" kern="0" dirty="0" err="1" smtClean="0">
                    <a:ea typeface="宋体" pitchFamily="2" charset="-122"/>
                    <a:cs typeface="Arial" charset="0"/>
                  </a:rPr>
                  <a:t>m</a:t>
                </a:r>
                <a:r>
                  <a:rPr lang="en-US" altLang="zh-CN" sz="2400" kern="0" dirty="0" err="1" smtClean="0">
                    <a:ea typeface="宋体" pitchFamily="2" charset="-122"/>
                    <a:cs typeface="Arial" charset="0"/>
                  </a:rPr>
                  <a:t>CK</a:t>
                </a:r>
                <a:r>
                  <a:rPr lang="en-US" altLang="zh-CN" sz="2400" kern="0" dirty="0" smtClean="0">
                    <a:ea typeface="宋体" pitchFamily="2" charset="-122"/>
                    <a:cs typeface="Arial" charset="0"/>
                  </a:rPr>
                  <a:t> problem is </a:t>
                </a:r>
                <a:r>
                  <a:rPr lang="en-US" altLang="zh-CN" sz="2400" b="1" kern="0" dirty="0" smtClean="0">
                    <a:ea typeface="宋体" pitchFamily="2" charset="-122"/>
                    <a:cs typeface="Arial" charset="0"/>
                  </a:rPr>
                  <a:t>NP-hard</a:t>
                </a:r>
                <a:r>
                  <a:rPr lang="en-US" altLang="zh-CN" sz="2400" kern="0" dirty="0" smtClean="0">
                    <a:ea typeface="宋体" pitchFamily="2" charset="-122"/>
                    <a:cs typeface="Arial" charset="0"/>
                  </a:rPr>
                  <a:t>.</a:t>
                </a:r>
                <a:endParaRPr lang="en-US" altLang="zh-CN" sz="2400" kern="0" dirty="0">
                  <a:ea typeface="宋体" pitchFamily="2" charset="-122"/>
                  <a:cs typeface="Arial" charset="0"/>
                </a:endParaRPr>
              </a:p>
            </p:txBody>
          </p:sp>
        </mc:Choice>
        <mc:Fallback>
          <p:sp>
            <p:nvSpPr>
              <p:cNvPr id="56" name="AutoShape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3" y="6472203"/>
                <a:ext cx="9601200" cy="10453997"/>
              </a:xfrm>
              <a:prstGeom prst="roundRect">
                <a:avLst>
                  <a:gd name="adj" fmla="val 4116"/>
                </a:avLst>
              </a:prstGeom>
              <a:blipFill rotWithShape="0">
                <a:blip r:embed="rId2"/>
                <a:stretch>
                  <a:fillRect r="-315" b="-637"/>
                </a:stretch>
              </a:blipFill>
              <a:ln w="76200" cmpd="tri">
                <a:solidFill>
                  <a:srgbClr val="00347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80"/>
          <p:cNvSpPr txBox="1">
            <a:spLocks noChangeArrowheads="1"/>
          </p:cNvSpPr>
          <p:nvPr/>
        </p:nvSpPr>
        <p:spPr bwMode="auto">
          <a:xfrm>
            <a:off x="1038892" y="3220137"/>
            <a:ext cx="19354800" cy="221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648" tIns="32324" rIns="64648" bIns="32324">
            <a:spAutoFit/>
          </a:bodyPr>
          <a:lstStyle/>
          <a:p>
            <a:pPr algn="ctr" eaLnBrk="0" hangingPunct="0"/>
            <a:r>
              <a:rPr lang="en-SG" altLang="zh-CN" sz="5400" b="1" dirty="0">
                <a:solidFill>
                  <a:srgbClr val="FF0000"/>
                </a:solidFill>
                <a:ea typeface="宋体" pitchFamily="2" charset="-122"/>
              </a:rPr>
              <a:t>Efficient Algorithms for Answering the m-Closest Keywords </a:t>
            </a:r>
            <a:r>
              <a:rPr lang="en-SG" altLang="zh-CN" sz="5400" b="1" dirty="0" smtClean="0">
                <a:solidFill>
                  <a:srgbClr val="FF0000"/>
                </a:solidFill>
                <a:ea typeface="宋体" pitchFamily="2" charset="-122"/>
              </a:rPr>
              <a:t>Query</a:t>
            </a:r>
          </a:p>
          <a:p>
            <a:pPr algn="ctr" eaLnBrk="0" hangingPunct="0"/>
            <a:r>
              <a:rPr lang="en-US" altLang="zh-CN" sz="3200" b="1" dirty="0" smtClean="0">
                <a:solidFill>
                  <a:prstClr val="black"/>
                </a:solidFill>
                <a:ea typeface="宋体" pitchFamily="2" charset="-122"/>
              </a:rPr>
              <a:t>Tao </a:t>
            </a:r>
            <a:r>
              <a:rPr lang="en-US" altLang="zh-CN" sz="3200" b="1" dirty="0" err="1" smtClean="0">
                <a:solidFill>
                  <a:prstClr val="black"/>
                </a:solidFill>
                <a:ea typeface="宋体" pitchFamily="2" charset="-122"/>
              </a:rPr>
              <a:t>Guo</a:t>
            </a:r>
            <a:r>
              <a:rPr lang="en-US" altLang="zh-CN" sz="3200" b="1" dirty="0" smtClean="0">
                <a:solidFill>
                  <a:prstClr val="black"/>
                </a:solidFill>
                <a:ea typeface="宋体" pitchFamily="2" charset="-122"/>
              </a:rPr>
              <a:t>, Xin </a:t>
            </a:r>
            <a:r>
              <a:rPr lang="en-US" altLang="zh-CN" sz="3200" b="1" dirty="0">
                <a:solidFill>
                  <a:prstClr val="black"/>
                </a:solidFill>
                <a:ea typeface="宋体" pitchFamily="2" charset="-122"/>
              </a:rPr>
              <a:t>Cao , Gao Cong</a:t>
            </a:r>
            <a:endParaRPr lang="en-US" altLang="zh-CN" sz="3200" b="1" dirty="0" smtClean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128" name="TextBox 291"/>
          <p:cNvSpPr txBox="1">
            <a:spLocks noChangeArrowheads="1"/>
          </p:cNvSpPr>
          <p:nvPr/>
        </p:nvSpPr>
        <p:spPr bwMode="auto">
          <a:xfrm>
            <a:off x="983278" y="17191037"/>
            <a:ext cx="9513678" cy="61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648" tIns="32324" rIns="64648" bIns="32324">
            <a:spAutoFit/>
          </a:bodyPr>
          <a:lstStyle/>
          <a:p>
            <a:r>
              <a:rPr lang="en-US" altLang="zh-CN" sz="3600" dirty="0" smtClean="0">
                <a:solidFill>
                  <a:srgbClr val="002060"/>
                </a:solidFill>
                <a:ea typeface="宋体" pitchFamily="2" charset="-122"/>
              </a:rPr>
              <a:t>Applications:</a:t>
            </a:r>
            <a:endParaRPr lang="en-US" altLang="zh-CN" sz="800" dirty="0">
              <a:solidFill>
                <a:srgbClr val="002060"/>
              </a:solidFill>
              <a:ea typeface="宋体" pitchFamily="2" charset="-122"/>
            </a:endParaRPr>
          </a:p>
        </p:txBody>
      </p:sp>
      <p:sp>
        <p:nvSpPr>
          <p:cNvPr id="47" name="Rectangle 39"/>
          <p:cNvSpPr txBox="1">
            <a:spLocks noChangeArrowheads="1"/>
          </p:cNvSpPr>
          <p:nvPr/>
        </p:nvSpPr>
        <p:spPr bwMode="auto">
          <a:xfrm>
            <a:off x="631322" y="5608637"/>
            <a:ext cx="6477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95121" tIns="147560" rIns="295121" bIns="147560" numCol="1" anchor="t" anchorCtr="0" compatLnSpc="1">
            <a:prstTxWarp prst="textNoShape">
              <a:avLst/>
            </a:prstTxWarp>
          </a:bodyPr>
          <a:lstStyle/>
          <a:p>
            <a:pPr defTabSz="2951813">
              <a:spcBef>
                <a:spcPct val="20000"/>
              </a:spcBef>
              <a:defRPr/>
            </a:pPr>
            <a:r>
              <a:rPr lang="en-US" altLang="zh-CN" sz="3600" dirty="0">
                <a:solidFill>
                  <a:srgbClr val="002060"/>
                </a:solidFill>
                <a:ea typeface="宋体" pitchFamily="2" charset="-122"/>
              </a:rPr>
              <a:t>Problem Statement:</a:t>
            </a:r>
            <a:endParaRPr lang="en-US" altLang="zh-CN" sz="3600" dirty="0" smtClean="0">
              <a:solidFill>
                <a:srgbClr val="002060"/>
              </a:solidFill>
              <a:ea typeface="宋体" pitchFamily="2" charset="-122"/>
            </a:endParaRPr>
          </a:p>
        </p:txBody>
      </p:sp>
      <p:sp>
        <p:nvSpPr>
          <p:cNvPr id="49" name="AutoShape 183"/>
          <p:cNvSpPr>
            <a:spLocks noChangeArrowheads="1"/>
          </p:cNvSpPr>
          <p:nvPr/>
        </p:nvSpPr>
        <p:spPr bwMode="auto">
          <a:xfrm>
            <a:off x="10716292" y="6472203"/>
            <a:ext cx="9964070" cy="14452634"/>
          </a:xfrm>
          <a:prstGeom prst="roundRect">
            <a:avLst>
              <a:gd name="adj" fmla="val 4116"/>
            </a:avLst>
          </a:prstGeom>
          <a:noFill/>
          <a:ln w="76200" cmpd="tri">
            <a:solidFill>
              <a:srgbClr val="003478"/>
            </a:solidFill>
            <a:round/>
            <a:headEnd/>
            <a:tailEnd/>
          </a:ln>
        </p:spPr>
        <p:txBody>
          <a:bodyPr lIns="64648" tIns="32324" rIns="64648" bIns="32324"/>
          <a:lstStyle/>
          <a:p>
            <a:pPr marL="342900" lvl="1" indent="-342900" defTabSz="29518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SG" altLang="zh-CN" sz="2400" dirty="0">
              <a:ea typeface="宋体" pitchFamily="2" charset="-122"/>
              <a:cs typeface="Arial" charset="0"/>
            </a:endParaRPr>
          </a:p>
          <a:p>
            <a:pPr marL="342900" lvl="1" indent="-342900" defTabSz="29518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SG" altLang="zh-CN" sz="2400" b="1" dirty="0" smtClean="0"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defRPr/>
            </a:pPr>
            <a:endParaRPr lang="en-SG" altLang="zh-CN" sz="2400" b="1" dirty="0"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defRPr/>
            </a:pPr>
            <a:endParaRPr lang="en-SG" altLang="zh-CN" sz="2400" b="1" dirty="0" smtClean="0"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defRPr/>
            </a:pPr>
            <a:endParaRPr lang="en-SG" altLang="zh-CN" sz="2400" b="1" dirty="0"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defRPr/>
            </a:pPr>
            <a:endParaRPr lang="en-SG" altLang="zh-CN" sz="2400" b="1" dirty="0" smtClean="0"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defRPr/>
            </a:pPr>
            <a:endParaRPr lang="en-SG" altLang="zh-CN" sz="2400" dirty="0"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altLang="zh-CN" sz="2400" i="1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kern="0" dirty="0">
              <a:solidFill>
                <a:srgbClr val="000000"/>
              </a:solidFill>
              <a:ea typeface="宋体" pitchFamily="2" charset="-122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kern="0" dirty="0">
              <a:solidFill>
                <a:srgbClr val="000000"/>
              </a:solidFill>
              <a:ea typeface="宋体" pitchFamily="2" charset="-122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kern="0" dirty="0">
              <a:solidFill>
                <a:srgbClr val="000000"/>
              </a:solidFill>
              <a:ea typeface="宋体" pitchFamily="2" charset="-122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kern="0" dirty="0">
              <a:solidFill>
                <a:srgbClr val="000000"/>
              </a:solidFill>
              <a:ea typeface="宋体" pitchFamily="2" charset="-122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kern="0" dirty="0">
              <a:solidFill>
                <a:srgbClr val="000000"/>
              </a:solidFill>
              <a:ea typeface="宋体" pitchFamily="2" charset="-122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kern="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0" name="TextBox 291"/>
          <p:cNvSpPr txBox="1">
            <a:spLocks noChangeArrowheads="1"/>
          </p:cNvSpPr>
          <p:nvPr/>
        </p:nvSpPr>
        <p:spPr bwMode="auto">
          <a:xfrm>
            <a:off x="11113007" y="5608636"/>
            <a:ext cx="5867400" cy="61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648" tIns="32324" rIns="64648" bIns="32324">
            <a:spAutoFit/>
          </a:bodyPr>
          <a:lstStyle/>
          <a:p>
            <a:r>
              <a:rPr lang="en-US" altLang="zh-CN" sz="3600" dirty="0" smtClean="0">
                <a:solidFill>
                  <a:srgbClr val="002060"/>
                </a:solidFill>
                <a:ea typeface="宋体" pitchFamily="2" charset="-122"/>
              </a:rPr>
              <a:t>Approaches:</a:t>
            </a:r>
            <a:endParaRPr lang="en-US" altLang="zh-CN" sz="800" dirty="0">
              <a:solidFill>
                <a:srgbClr val="002060"/>
              </a:solidFill>
              <a:ea typeface="宋体" pitchFamily="2" charset="-122"/>
            </a:endParaRPr>
          </a:p>
        </p:txBody>
      </p:sp>
      <p:sp>
        <p:nvSpPr>
          <p:cNvPr id="62" name="AutoShape 183"/>
          <p:cNvSpPr>
            <a:spLocks noChangeArrowheads="1"/>
          </p:cNvSpPr>
          <p:nvPr/>
        </p:nvSpPr>
        <p:spPr bwMode="auto">
          <a:xfrm>
            <a:off x="10698162" y="21763037"/>
            <a:ext cx="9982200" cy="7924800"/>
          </a:xfrm>
          <a:prstGeom prst="roundRect">
            <a:avLst>
              <a:gd name="adj" fmla="val 4116"/>
            </a:avLst>
          </a:prstGeom>
          <a:noFill/>
          <a:ln w="76200" cmpd="tri">
            <a:solidFill>
              <a:srgbClr val="003478"/>
            </a:solidFill>
            <a:round/>
            <a:headEnd/>
            <a:tailEnd/>
          </a:ln>
        </p:spPr>
        <p:txBody>
          <a:bodyPr lIns="64648" tIns="32324" rIns="64648" bIns="32324"/>
          <a:lstStyle/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altLang="zh-CN" sz="2400" i="1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kern="0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kern="0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kern="0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kern="0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kern="0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kern="0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3" name="TextBox 291"/>
          <p:cNvSpPr txBox="1">
            <a:spLocks noChangeArrowheads="1"/>
          </p:cNvSpPr>
          <p:nvPr/>
        </p:nvSpPr>
        <p:spPr bwMode="auto">
          <a:xfrm>
            <a:off x="10903389" y="21047670"/>
            <a:ext cx="9513678" cy="61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648" tIns="32324" rIns="64648" bIns="32324">
            <a:spAutoFit/>
          </a:bodyPr>
          <a:lstStyle/>
          <a:p>
            <a:r>
              <a:rPr lang="en-US" altLang="zh-CN" sz="3600" dirty="0">
                <a:solidFill>
                  <a:srgbClr val="002060"/>
                </a:solidFill>
                <a:ea typeface="宋体" pitchFamily="2" charset="-122"/>
              </a:rPr>
              <a:t>Experimental </a:t>
            </a:r>
            <a:r>
              <a:rPr lang="en-US" altLang="zh-CN" sz="3600" dirty="0" smtClean="0">
                <a:solidFill>
                  <a:srgbClr val="002060"/>
                </a:solidFill>
                <a:ea typeface="宋体" pitchFamily="2" charset="-122"/>
              </a:rPr>
              <a:t>Results:</a:t>
            </a:r>
            <a:endParaRPr lang="en-US" altLang="zh-CN" sz="3600" dirty="0">
              <a:solidFill>
                <a:srgbClr val="002060"/>
              </a:solidFill>
              <a:ea typeface="宋体" pitchFamily="2" charset="-122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926763" y="21882101"/>
            <a:ext cx="946693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altLang="zh-CN" sz="2800" b="1" dirty="0">
                <a:solidFill>
                  <a:srgbClr val="C60C30"/>
                </a:solidFill>
                <a:ea typeface="宋体" pitchFamily="2" charset="-122"/>
                <a:cs typeface="Arial" charset="0"/>
              </a:rPr>
              <a:t> </a:t>
            </a:r>
            <a:r>
              <a:rPr lang="en-US" altLang="zh-CN" sz="2400" b="1" dirty="0" smtClean="0">
                <a:solidFill>
                  <a:srgbClr val="C60C30"/>
                </a:solidFill>
                <a:ea typeface="宋体" pitchFamily="2" charset="-122"/>
                <a:cs typeface="Arial" charset="0"/>
              </a:rPr>
              <a:t>Baselines:</a:t>
            </a: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742950" lvl="2" indent="-342900">
              <a:buSzTx/>
              <a:buFontTx/>
              <a:buChar char="•"/>
            </a:pPr>
            <a:r>
              <a:rPr lang="en-SG" altLang="zh-CN" sz="2400" dirty="0"/>
              <a:t>Adapted Spatial Group Keyword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(ASGK)</a:t>
            </a:r>
          </a:p>
          <a:p>
            <a:pPr marL="742950" lvl="2" indent="-342900">
              <a:buFontTx/>
              <a:buChar char="•"/>
            </a:pPr>
            <a:r>
              <a:rPr lang="en-SG" altLang="zh-CN" sz="2400" dirty="0"/>
              <a:t>Adapted Spatial Group Keyword </a:t>
            </a:r>
            <a:r>
              <a:rPr lang="en-SG" altLang="zh-CN" sz="2400" dirty="0" smtClean="0"/>
              <a:t>approximation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ASGKa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2" indent="-342900">
              <a:buSzTx/>
              <a:buFontTx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*-tree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VirbR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2400" dirty="0" smtClean="0"/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altLang="zh-CN" sz="2400" b="1" dirty="0">
                <a:solidFill>
                  <a:srgbClr val="C60C30"/>
                </a:solidFill>
                <a:ea typeface="宋体" pitchFamily="2" charset="-122"/>
                <a:cs typeface="Arial" charset="0"/>
              </a:rPr>
              <a:t> </a:t>
            </a:r>
            <a:r>
              <a:rPr lang="en-US" altLang="zh-CN" sz="2400" b="1" dirty="0" smtClean="0">
                <a:solidFill>
                  <a:srgbClr val="C60C30"/>
                </a:solidFill>
                <a:ea typeface="宋体" pitchFamily="2" charset="-122"/>
                <a:cs typeface="Arial" charset="0"/>
              </a:rPr>
              <a:t>Our Methods:</a:t>
            </a:r>
          </a:p>
          <a:p>
            <a:pPr marL="742950" lvl="2" indent="-342900">
              <a:buFontTx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Greedy Keyword Group (GKG)</a:t>
            </a:r>
          </a:p>
          <a:p>
            <a:pPr marL="742950" lvl="2" indent="-342900">
              <a:buFontTx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Smallest Keywords Enclosing Circle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approximation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SKECa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+)</a:t>
            </a:r>
          </a:p>
          <a:p>
            <a:pPr marL="742950" lvl="2" indent="-342900">
              <a:buSzTx/>
              <a:buFontTx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Exact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algorithm for m-CK problem (EXACT)</a:t>
            </a:r>
            <a:endParaRPr lang="en-US" altLang="zh-CN" sz="2400" dirty="0" smtClean="0"/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800" dirty="0" smtClean="0"/>
          </a:p>
          <a:p>
            <a:pPr marL="742950" lvl="2" indent="-342900">
              <a:buSzTx/>
              <a:buFontTx/>
              <a:buChar char="•"/>
            </a:pPr>
            <a:endParaRPr lang="en-US" altLang="zh-CN" sz="2400" dirty="0"/>
          </a:p>
        </p:txBody>
      </p:sp>
      <p:sp>
        <p:nvSpPr>
          <p:cNvPr id="34" name="AutoShape 183"/>
          <p:cNvSpPr>
            <a:spLocks noChangeArrowheads="1"/>
          </p:cNvSpPr>
          <p:nvPr/>
        </p:nvSpPr>
        <p:spPr bwMode="auto">
          <a:xfrm>
            <a:off x="639762" y="17953037"/>
            <a:ext cx="9601200" cy="11734800"/>
          </a:xfrm>
          <a:prstGeom prst="roundRect">
            <a:avLst>
              <a:gd name="adj" fmla="val 4116"/>
            </a:avLst>
          </a:prstGeom>
          <a:noFill/>
          <a:ln w="76200" cmpd="tri">
            <a:solidFill>
              <a:srgbClr val="003478"/>
            </a:solidFill>
            <a:round/>
            <a:headEnd/>
            <a:tailEnd/>
          </a:ln>
        </p:spPr>
        <p:txBody>
          <a:bodyPr lIns="64648" tIns="32324" rIns="64648" bIns="32324"/>
          <a:lstStyle/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b="1" kern="0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b="1" kern="0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b="1" kern="0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b="1" kern="0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b="1" kern="0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b="1" kern="0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kern="0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b="1" kern="0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kern="0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kern="0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kern="0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kern="0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kern="0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 smtClean="0">
                <a:solidFill>
                  <a:srgbClr val="C60C30"/>
                </a:solidFill>
                <a:ea typeface="宋体" pitchFamily="2" charset="-122"/>
                <a:cs typeface="Arial" charset="0"/>
              </a:rPr>
              <a:t>   </a:t>
            </a:r>
          </a:p>
        </p:txBody>
      </p:sp>
      <p:pic>
        <p:nvPicPr>
          <p:cNvPr id="32" name="Picture 7" descr="Z:\Youth Olympic Games 2010\Tagline\NTU_YOV_Full colou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71"/>
          <a:stretch>
            <a:fillRect/>
          </a:stretch>
        </p:blipFill>
        <p:spPr bwMode="auto">
          <a:xfrm>
            <a:off x="1020762" y="551218"/>
            <a:ext cx="6823964" cy="259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086" y="654531"/>
            <a:ext cx="6145045" cy="2408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9060" y="26332458"/>
            <a:ext cx="43719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4893" y="26375321"/>
            <a:ext cx="4419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724" y="25252130"/>
            <a:ext cx="47625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Group 78"/>
          <p:cNvGrpSpPr/>
          <p:nvPr/>
        </p:nvGrpSpPr>
        <p:grpSpPr>
          <a:xfrm>
            <a:off x="2391389" y="13424796"/>
            <a:ext cx="5479779" cy="2543794"/>
            <a:chOff x="2601741" y="14958245"/>
            <a:chExt cx="4659038" cy="2162794"/>
          </a:xfrm>
        </p:grpSpPr>
        <p:cxnSp>
          <p:nvCxnSpPr>
            <p:cNvPr id="61" name="Straight Connector 60"/>
            <p:cNvCxnSpPr>
              <a:stCxn id="65" idx="6"/>
              <a:endCxn id="71" idx="2"/>
            </p:cNvCxnSpPr>
            <p:nvPr/>
          </p:nvCxnSpPr>
          <p:spPr bwMode="auto">
            <a:xfrm flipV="1">
              <a:off x="4774449" y="16918149"/>
              <a:ext cx="1721577" cy="13088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stCxn id="66" idx="4"/>
              <a:endCxn id="71" idx="7"/>
            </p:cNvCxnSpPr>
            <p:nvPr/>
          </p:nvCxnSpPr>
          <p:spPr bwMode="auto">
            <a:xfrm flipH="1">
              <a:off x="6618951" y="15582453"/>
              <a:ext cx="569820" cy="128477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Oval 64"/>
            <p:cNvSpPr/>
            <p:nvPr/>
          </p:nvSpPr>
          <p:spPr bwMode="auto">
            <a:xfrm>
              <a:off x="4630433" y="16977023"/>
              <a:ext cx="144016" cy="144016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7116763" y="15438437"/>
              <a:ext cx="144016" cy="1440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6496026" y="16846141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5801747" y="15667037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endParaRPr>
            </a:p>
          </p:txBody>
        </p:sp>
        <p:cxnSp>
          <p:nvCxnSpPr>
            <p:cNvPr id="73" name="Straight Connector 72"/>
            <p:cNvCxnSpPr>
              <a:stCxn id="65" idx="0"/>
              <a:endCxn id="72" idx="3"/>
            </p:cNvCxnSpPr>
            <p:nvPr/>
          </p:nvCxnSpPr>
          <p:spPr bwMode="auto">
            <a:xfrm flipV="1">
              <a:off x="4702441" y="15789962"/>
              <a:ext cx="1120397" cy="11870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72" idx="5"/>
              <a:endCxn id="71" idx="1"/>
            </p:cNvCxnSpPr>
            <p:nvPr/>
          </p:nvCxnSpPr>
          <p:spPr bwMode="auto">
            <a:xfrm>
              <a:off x="5924672" y="15789962"/>
              <a:ext cx="592445" cy="107727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 flipV="1">
              <a:off x="5945763" y="15510445"/>
              <a:ext cx="1171000" cy="228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65" idx="7"/>
              <a:endCxn id="66" idx="3"/>
            </p:cNvCxnSpPr>
            <p:nvPr/>
          </p:nvCxnSpPr>
          <p:spPr bwMode="auto">
            <a:xfrm flipV="1">
              <a:off x="4753358" y="15561362"/>
              <a:ext cx="2384496" cy="143675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Curved Connector 40"/>
            <p:cNvCxnSpPr/>
            <p:nvPr/>
          </p:nvCxnSpPr>
          <p:spPr>
            <a:xfrm rot="10800000">
              <a:off x="4175650" y="15201453"/>
              <a:ext cx="1502594" cy="1219200"/>
            </a:xfrm>
            <a:prstGeom prst="curvedConnector3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601741" y="14958245"/>
              <a:ext cx="1873510" cy="706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Diameter of this group</a:t>
              </a:r>
              <a:endParaRPr lang="en-SG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51277" y="20507636"/>
            <a:ext cx="9056478" cy="6233943"/>
            <a:chOff x="903612" y="21475715"/>
            <a:chExt cx="9056478" cy="6233943"/>
          </a:xfrm>
        </p:grpSpPr>
        <p:grpSp>
          <p:nvGrpSpPr>
            <p:cNvPr id="10" name="Group 9"/>
            <p:cNvGrpSpPr/>
            <p:nvPr/>
          </p:nvGrpSpPr>
          <p:grpSpPr>
            <a:xfrm>
              <a:off x="903612" y="21475715"/>
              <a:ext cx="9056478" cy="6233943"/>
              <a:chOff x="947373" y="20769995"/>
              <a:chExt cx="9056478" cy="6233943"/>
            </a:xfrm>
          </p:grpSpPr>
          <p:pic>
            <p:nvPicPr>
              <p:cNvPr id="44" name="Picture 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7373" y="20769995"/>
                <a:ext cx="9056478" cy="6233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" name="Down Arrow 45"/>
              <p:cNvSpPr/>
              <p:nvPr/>
            </p:nvSpPr>
            <p:spPr bwMode="auto">
              <a:xfrm>
                <a:off x="3680285" y="23564476"/>
                <a:ext cx="197978" cy="494943"/>
              </a:xfrm>
              <a:prstGeom prst="downArrow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64" charset="-128"/>
                </a:endParaRPr>
              </a:p>
            </p:txBody>
          </p:sp>
          <p:sp>
            <p:nvSpPr>
              <p:cNvPr id="48" name="Down Arrow 47"/>
              <p:cNvSpPr/>
              <p:nvPr/>
            </p:nvSpPr>
            <p:spPr bwMode="auto">
              <a:xfrm>
                <a:off x="6583362" y="21929307"/>
                <a:ext cx="197978" cy="494943"/>
              </a:xfrm>
              <a:prstGeom prst="downArrow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64" charset="-128"/>
                </a:endParaRPr>
              </a:p>
            </p:txBody>
          </p:sp>
          <p:sp>
            <p:nvSpPr>
              <p:cNvPr id="52" name="Down Arrow 51"/>
              <p:cNvSpPr/>
              <p:nvPr/>
            </p:nvSpPr>
            <p:spPr bwMode="auto">
              <a:xfrm>
                <a:off x="5745162" y="24314977"/>
                <a:ext cx="197978" cy="494943"/>
              </a:xfrm>
              <a:prstGeom prst="downArrow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64" charset="-128"/>
                </a:endParaRPr>
              </a:p>
            </p:txBody>
          </p:sp>
          <p:sp>
            <p:nvSpPr>
              <p:cNvPr id="53" name="Down Arrow 52"/>
              <p:cNvSpPr/>
              <p:nvPr/>
            </p:nvSpPr>
            <p:spPr bwMode="auto">
              <a:xfrm>
                <a:off x="5141238" y="22271088"/>
                <a:ext cx="197978" cy="494943"/>
              </a:xfrm>
              <a:prstGeom prst="downArrow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64" charset="-128"/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>
                <a:off x="3335500" y="23103949"/>
                <a:ext cx="197978" cy="494943"/>
              </a:xfrm>
              <a:prstGeom prst="downArrow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64" charset="-128"/>
                </a:endParaRPr>
              </a:p>
            </p:txBody>
          </p:sp>
          <p:sp>
            <p:nvSpPr>
              <p:cNvPr id="55" name="Down Arrow 54"/>
              <p:cNvSpPr/>
              <p:nvPr/>
            </p:nvSpPr>
            <p:spPr bwMode="auto">
              <a:xfrm>
                <a:off x="6900664" y="23346056"/>
                <a:ext cx="197978" cy="494943"/>
              </a:xfrm>
              <a:prstGeom prst="downArrow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64" charset="-128"/>
                </a:endParaRPr>
              </a:p>
            </p:txBody>
          </p:sp>
          <p:sp>
            <p:nvSpPr>
              <p:cNvPr id="57" name="Down Arrow 56"/>
              <p:cNvSpPr/>
              <p:nvPr/>
            </p:nvSpPr>
            <p:spPr bwMode="auto">
              <a:xfrm>
                <a:off x="5578733" y="21929306"/>
                <a:ext cx="197978" cy="494943"/>
              </a:xfrm>
              <a:prstGeom prst="downArrow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64" charset="-128"/>
                </a:endParaRPr>
              </a:p>
            </p:txBody>
          </p:sp>
          <p:sp>
            <p:nvSpPr>
              <p:cNvPr id="58" name="Down Arrow 57"/>
              <p:cNvSpPr/>
              <p:nvPr/>
            </p:nvSpPr>
            <p:spPr bwMode="auto">
              <a:xfrm>
                <a:off x="3923069" y="23105047"/>
                <a:ext cx="197978" cy="494943"/>
              </a:xfrm>
              <a:prstGeom prst="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64" charset="-128"/>
                </a:endParaRPr>
              </a:p>
            </p:txBody>
          </p:sp>
          <p:sp>
            <p:nvSpPr>
              <p:cNvPr id="59" name="Down Arrow 58"/>
              <p:cNvSpPr/>
              <p:nvPr/>
            </p:nvSpPr>
            <p:spPr bwMode="auto">
              <a:xfrm>
                <a:off x="5901198" y="22851113"/>
                <a:ext cx="197978" cy="494943"/>
              </a:xfrm>
              <a:prstGeom prst="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64" charset="-128"/>
                </a:endParaRPr>
              </a:p>
            </p:txBody>
          </p:sp>
        </p:grpSp>
        <p:sp>
          <p:nvSpPr>
            <p:cNvPr id="87" name="Oval 86"/>
            <p:cNvSpPr/>
            <p:nvPr/>
          </p:nvSpPr>
          <p:spPr bwMode="auto">
            <a:xfrm>
              <a:off x="3245446" y="24155231"/>
              <a:ext cx="288032" cy="288032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591497" y="24592687"/>
              <a:ext cx="288032" cy="288032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3833015" y="24129261"/>
              <a:ext cx="288032" cy="288032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10926762" y="6599237"/>
                <a:ext cx="9466929" cy="154429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q"/>
                  <a:defRPr/>
                </a:pPr>
                <a:r>
                  <a:rPr lang="en-US" altLang="zh-CN" sz="2400" b="1" dirty="0">
                    <a:solidFill>
                      <a:srgbClr val="C60C30"/>
                    </a:solidFill>
                    <a:ea typeface="宋体" pitchFamily="2" charset="-122"/>
                    <a:cs typeface="Arial" charset="0"/>
                  </a:rPr>
                  <a:t>Greedy Keyword </a:t>
                </a:r>
                <a:r>
                  <a:rPr lang="en-US" altLang="zh-CN" sz="2400" b="1" dirty="0" smtClean="0">
                    <a:solidFill>
                      <a:srgbClr val="C60C30"/>
                    </a:solidFill>
                    <a:ea typeface="宋体" pitchFamily="2" charset="-122"/>
                    <a:cs typeface="Arial" charset="0"/>
                  </a:rPr>
                  <a:t>Group</a:t>
                </a: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Given a 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query, </a:t>
                </a:r>
                <a:r>
                  <a:rPr lang="en-SG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find the </a:t>
                </a:r>
                <a:r>
                  <a:rPr lang="en-SG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most </a:t>
                </a:r>
                <a:r>
                  <a:rPr lang="en-SG" sz="2400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infrequent</a:t>
                </a:r>
                <a:r>
                  <a:rPr lang="en-SG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keyword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Arial" panose="020B0604020202020204" pitchFamily="34" charset="0"/>
                          </a:rPr>
                          <m:t>𝑖𝑛𝑓</m:t>
                        </m:r>
                      </m:sub>
                    </m:sSub>
                  </m:oMath>
                </a14:m>
                <a:r>
                  <a:rPr lang="en-US" altLang="zh-CN" sz="2400" b="1" dirty="0" smtClean="0">
                    <a:ea typeface="宋体" pitchFamily="2" charset="-122"/>
                    <a:cs typeface="Arial" charset="0"/>
                  </a:rPr>
                  <a:t>.</a:t>
                </a: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 smtClean="0">
                    <a:ea typeface="宋体" pitchFamily="2" charset="-122"/>
                    <a:cs typeface="Arial" charset="0"/>
                  </a:rPr>
                  <a:t>Find objects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Arial" panose="020B0604020202020204" pitchFamily="34" charset="0"/>
                          </a:rPr>
                          <m:t>𝑖𝑛𝑓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ea typeface="宋体" pitchFamily="2" charset="-122"/>
                    <a:cs typeface="Arial" charset="0"/>
                  </a:rPr>
                  <a:t>, and combine the </a:t>
                </a:r>
                <a:r>
                  <a:rPr lang="en-US" sz="2400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nearest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 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with uncovered keywords until we find a group.</a:t>
                </a: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results can be </a:t>
                </a:r>
                <a:r>
                  <a:rPr lang="en-US" sz="2400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bounded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by a factor of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endParaRPr lang="en-US" altLang="zh-CN" sz="2400" dirty="0">
                  <a:ea typeface="宋体" pitchFamily="2" charset="-122"/>
                  <a:cs typeface="Arial" charset="0"/>
                </a:endParaRPr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q"/>
                  <a:defRPr/>
                </a:pPr>
                <a:endParaRPr lang="en-US" altLang="zh-CN" sz="2400" b="1" dirty="0" smtClean="0">
                  <a:solidFill>
                    <a:srgbClr val="C60C30"/>
                  </a:solidFill>
                  <a:ea typeface="宋体" pitchFamily="2" charset="-122"/>
                  <a:cs typeface="Arial" charset="0"/>
                </a:endParaRPr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q"/>
                  <a:defRPr/>
                </a:pPr>
                <a:endParaRPr lang="en-US" altLang="zh-CN" sz="2400" b="1" dirty="0" smtClean="0">
                  <a:solidFill>
                    <a:srgbClr val="C60C30"/>
                  </a:solidFill>
                  <a:ea typeface="宋体" pitchFamily="2" charset="-122"/>
                  <a:cs typeface="Arial" charset="0"/>
                </a:endParaRPr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q"/>
                  <a:defRPr/>
                </a:pPr>
                <a:endParaRPr lang="en-US" altLang="zh-CN" sz="2400" b="1" dirty="0">
                  <a:solidFill>
                    <a:srgbClr val="C60C30"/>
                  </a:solidFill>
                  <a:ea typeface="宋体" pitchFamily="2" charset="-122"/>
                  <a:cs typeface="Arial" charset="0"/>
                </a:endParaRPr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q"/>
                  <a:defRPr/>
                </a:pPr>
                <a:endParaRPr lang="en-US" altLang="zh-CN" sz="2400" b="1" dirty="0" smtClean="0">
                  <a:solidFill>
                    <a:srgbClr val="C60C30"/>
                  </a:solidFill>
                  <a:ea typeface="宋体" pitchFamily="2" charset="-122"/>
                  <a:cs typeface="Arial" charset="0"/>
                </a:endParaRPr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q"/>
                  <a:defRPr/>
                </a:pPr>
                <a:endParaRPr lang="en-US" altLang="zh-CN" sz="2400" b="1" dirty="0">
                  <a:solidFill>
                    <a:srgbClr val="C60C30"/>
                  </a:solidFill>
                  <a:ea typeface="宋体" pitchFamily="2" charset="-122"/>
                  <a:cs typeface="Arial" charset="0"/>
                </a:endParaRPr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q"/>
                  <a:defRPr/>
                </a:pPr>
                <a:endParaRPr lang="en-US" altLang="zh-CN" sz="2400" b="1" dirty="0" smtClean="0">
                  <a:solidFill>
                    <a:srgbClr val="C60C30"/>
                  </a:solidFill>
                  <a:ea typeface="宋体" pitchFamily="2" charset="-122"/>
                  <a:cs typeface="Arial" charset="0"/>
                </a:endParaRPr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q"/>
                  <a:defRPr/>
                </a:pPr>
                <a:r>
                  <a:rPr lang="en-US" altLang="zh-CN" sz="2400" b="1" dirty="0" smtClean="0">
                    <a:solidFill>
                      <a:srgbClr val="C60C30"/>
                    </a:solidFill>
                    <a:ea typeface="宋体" pitchFamily="2" charset="-122"/>
                    <a:cs typeface="Arial" charset="0"/>
                  </a:rPr>
                  <a:t>Smallest </a:t>
                </a:r>
                <a:r>
                  <a:rPr lang="en-US" altLang="zh-CN" sz="2400" b="1" dirty="0">
                    <a:solidFill>
                      <a:srgbClr val="C60C30"/>
                    </a:solidFill>
                    <a:ea typeface="宋体" pitchFamily="2" charset="-122"/>
                    <a:cs typeface="Arial" charset="0"/>
                  </a:rPr>
                  <a:t>Keywords Enclosing Circle </a:t>
                </a:r>
                <a:endParaRPr lang="en-US" altLang="zh-CN" sz="2400" b="1" dirty="0" smtClean="0">
                  <a:solidFill>
                    <a:srgbClr val="C60C30"/>
                  </a:solidFill>
                  <a:ea typeface="宋体" pitchFamily="2" charset="-122"/>
                  <a:cs typeface="Arial" charset="0"/>
                </a:endParaRP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v"/>
                  <a:defRPr/>
                </a:pPr>
                <a:r>
                  <a:rPr lang="en-SG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Observation</a:t>
                </a:r>
                <a:r>
                  <a:rPr lang="en-SG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SG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If the objects are close to each other, we can find a </a:t>
                </a:r>
                <a:r>
                  <a:rPr lang="en-SG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circle</a:t>
                </a:r>
                <a:r>
                  <a:rPr lang="en-SG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enclosing all of </a:t>
                </a:r>
                <a:r>
                  <a:rPr lang="en-SG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them.</a:t>
                </a: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v"/>
                  <a:defRPr/>
                </a:pPr>
                <a:r>
                  <a:rPr lang="en-US" sz="2400" b="1" i="1" u="sng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2400" b="1" i="1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mallest </a:t>
                </a:r>
                <a:r>
                  <a:rPr lang="en-US" sz="2400" b="1" i="1" u="sng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sz="2400" b="1" i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eywords </a:t>
                </a:r>
                <a:r>
                  <a:rPr lang="en-US" sz="2400" b="1" i="1" u="sng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sz="2400" b="1" i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nclosing </a:t>
                </a:r>
                <a:r>
                  <a:rPr lang="en-US" sz="2400" b="1" i="1" u="sng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2400" b="1" i="1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ircle(SKEC)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the </a:t>
                </a:r>
                <a:r>
                  <a:rPr lang="en-SG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smallest </a:t>
                </a:r>
                <a:r>
                  <a:rPr lang="en-SG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circle enclosing all query </a:t>
                </a:r>
                <a:r>
                  <a:rPr lang="en-SG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keywords</a:t>
                </a:r>
                <a:endParaRPr lang="en-US" sz="2400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Example: query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{</a:t>
                </a:r>
                <a:r>
                  <a:rPr lang="en-US" altLang="zh-CN" sz="2400" b="1" i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carpark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zh-CN" sz="2400" b="1" i="1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shop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zh-CN" sz="2400" b="1" i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hotel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b="1" i="1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restaurant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endParaRPr lang="en-SG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v"/>
                  <a:defRPr/>
                </a:pPr>
                <a:endParaRPr lang="en-SG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v"/>
                  <a:defRPr/>
                </a:pPr>
                <a:endParaRPr lang="en-US" altLang="zh-CN" sz="2400" b="1" dirty="0">
                  <a:solidFill>
                    <a:srgbClr val="C60C30"/>
                  </a:solidFill>
                  <a:ea typeface="宋体" pitchFamily="2" charset="-122"/>
                  <a:cs typeface="Arial" charset="0"/>
                </a:endParaRPr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q"/>
                  <a:defRPr/>
                </a:pPr>
                <a:endParaRPr lang="en-US" altLang="zh-CN" sz="2400" b="1" dirty="0" smtClean="0">
                  <a:solidFill>
                    <a:srgbClr val="C60C30"/>
                  </a:solidFill>
                  <a:ea typeface="宋体" pitchFamily="2" charset="-122"/>
                  <a:cs typeface="Arial" charset="0"/>
                </a:endParaRPr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q"/>
                  <a:defRPr/>
                </a:pPr>
                <a:endParaRPr lang="en-US" altLang="zh-CN" sz="2400" b="1" dirty="0">
                  <a:solidFill>
                    <a:srgbClr val="C60C30"/>
                  </a:solidFill>
                  <a:ea typeface="宋体" pitchFamily="2" charset="-122"/>
                  <a:cs typeface="Arial" charset="0"/>
                </a:endParaRPr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q"/>
                  <a:defRPr/>
                </a:pPr>
                <a:endParaRPr lang="en-US" altLang="zh-CN" sz="2400" b="1" dirty="0" smtClean="0">
                  <a:solidFill>
                    <a:srgbClr val="C60C30"/>
                  </a:solidFill>
                  <a:ea typeface="宋体" pitchFamily="2" charset="-122"/>
                  <a:cs typeface="Arial" charset="0"/>
                </a:endParaRPr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q"/>
                  <a:defRPr/>
                </a:pPr>
                <a:endParaRPr lang="en-US" altLang="zh-CN" sz="2400" b="1" dirty="0">
                  <a:solidFill>
                    <a:srgbClr val="C60C30"/>
                  </a:solidFill>
                  <a:ea typeface="宋体" pitchFamily="2" charset="-122"/>
                  <a:cs typeface="Arial" charset="0"/>
                </a:endParaRP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 smtClean="0">
                    <a:ea typeface="宋体" pitchFamily="2" charset="-122"/>
                    <a:cs typeface="Arial" charset="0"/>
                  </a:rPr>
                  <a:t>Although SKEC could miss the optimal group, the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results </a:t>
                </a:r>
                <a:r>
                  <a:rPr lang="en-US" altLang="zh-CN" sz="2400" dirty="0" smtClean="0">
                    <a:ea typeface="宋体" pitchFamily="2" charset="-122"/>
                    <a:cs typeface="Arial" charset="0"/>
                  </a:rPr>
                  <a:t>can be </a:t>
                </a:r>
                <a:r>
                  <a:rPr lang="en-US" altLang="zh-CN" sz="2400" u="sng" dirty="0" smtClean="0">
                    <a:ea typeface="宋体" pitchFamily="2" charset="-122"/>
                    <a:cs typeface="Arial" charset="0"/>
                  </a:rPr>
                  <a:t>bounded</a:t>
                </a:r>
                <a:r>
                  <a:rPr lang="en-US" altLang="zh-CN" sz="2400" dirty="0" smtClean="0">
                    <a:ea typeface="宋体" pitchFamily="2" charset="-122"/>
                    <a:cs typeface="Arial" charset="0"/>
                  </a:rPr>
                  <a:t> by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 factor of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SG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SG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en-SG" sz="2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SG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≈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1.15</a:t>
                </a:r>
                <a:r>
                  <a:rPr lang="en-SG" sz="2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altLang="zh-CN" sz="2400" dirty="0" smtClean="0">
                    <a:ea typeface="宋体" pitchFamily="2" charset="-122"/>
                    <a:cs typeface="Arial" charset="0"/>
                  </a:rPr>
                  <a:t>.</a:t>
                </a: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endParaRPr lang="en-US" altLang="zh-CN" sz="2400" dirty="0" smtClean="0">
                  <a:ea typeface="宋体" pitchFamily="2" charset="-122"/>
                  <a:cs typeface="Arial" charset="0"/>
                </a:endParaRPr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q"/>
                  <a:defRPr/>
                </a:pPr>
                <a:endParaRPr lang="en-US" altLang="zh-CN" sz="2400" b="1" dirty="0" smtClean="0">
                  <a:solidFill>
                    <a:srgbClr val="C60C30"/>
                  </a:solidFill>
                  <a:ea typeface="宋体" pitchFamily="2" charset="-122"/>
                  <a:cs typeface="Arial" charset="0"/>
                </a:endParaRPr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q"/>
                  <a:defRPr/>
                </a:pPr>
                <a:endParaRPr lang="en-US" altLang="zh-CN" sz="2400" b="1" dirty="0">
                  <a:solidFill>
                    <a:srgbClr val="C60C30"/>
                  </a:solidFill>
                  <a:ea typeface="宋体" pitchFamily="2" charset="-122"/>
                  <a:cs typeface="Arial" charset="0"/>
                </a:endParaRPr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q"/>
                  <a:defRPr/>
                </a:pPr>
                <a:endParaRPr lang="en-US" altLang="zh-CN" sz="2400" b="1" dirty="0" smtClean="0">
                  <a:solidFill>
                    <a:srgbClr val="C60C30"/>
                  </a:solidFill>
                  <a:ea typeface="宋体" pitchFamily="2" charset="-122"/>
                  <a:cs typeface="Arial" charset="0"/>
                </a:endParaRPr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q"/>
                  <a:defRPr/>
                </a:pPr>
                <a:endParaRPr lang="en-US" altLang="zh-CN" sz="2400" b="1" dirty="0">
                  <a:solidFill>
                    <a:srgbClr val="C60C30"/>
                  </a:solidFill>
                  <a:ea typeface="宋体" pitchFamily="2" charset="-122"/>
                  <a:cs typeface="Arial" charset="0"/>
                </a:endParaRPr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q"/>
                  <a:defRPr/>
                </a:pPr>
                <a:endParaRPr lang="en-US" altLang="zh-CN" sz="2400" b="1" dirty="0" smtClean="0">
                  <a:solidFill>
                    <a:srgbClr val="C60C30"/>
                  </a:solidFill>
                  <a:ea typeface="宋体" pitchFamily="2" charset="-122"/>
                  <a:cs typeface="Arial" charset="0"/>
                </a:endParaRPr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q"/>
                  <a:defRPr/>
                </a:pPr>
                <a:endParaRPr lang="en-US" altLang="zh-CN" sz="2400" b="1" dirty="0" smtClean="0">
                  <a:solidFill>
                    <a:srgbClr val="C60C30"/>
                  </a:solidFill>
                  <a:ea typeface="宋体" pitchFamily="2" charset="-122"/>
                  <a:cs typeface="Arial" charset="0"/>
                </a:endParaRPr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q"/>
                  <a:defRPr/>
                </a:pPr>
                <a:endParaRPr lang="en-US" altLang="zh-CN" sz="2400" b="1" dirty="0">
                  <a:solidFill>
                    <a:srgbClr val="C60C30"/>
                  </a:solidFill>
                  <a:ea typeface="宋体" pitchFamily="2" charset="-122"/>
                  <a:cs typeface="Arial" charset="0"/>
                </a:endParaRPr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q"/>
                  <a:defRPr/>
                </a:pPr>
                <a:r>
                  <a:rPr lang="en-SG" altLang="zh-CN" sz="2400" b="1" dirty="0" smtClean="0">
                    <a:solidFill>
                      <a:srgbClr val="C60C30"/>
                    </a:solidFill>
                    <a:ea typeface="宋体" pitchFamily="2" charset="-122"/>
                    <a:cs typeface="Arial" charset="0"/>
                  </a:rPr>
                  <a:t>Exact </a:t>
                </a:r>
                <a:r>
                  <a:rPr lang="en-SG" altLang="zh-CN" sz="2400" b="1" dirty="0">
                    <a:solidFill>
                      <a:srgbClr val="C60C30"/>
                    </a:solidFill>
                    <a:ea typeface="宋体" pitchFamily="2" charset="-122"/>
                    <a:cs typeface="Arial" charset="0"/>
                  </a:rPr>
                  <a:t>algorithm for </a:t>
                </a:r>
                <a:r>
                  <a:rPr lang="en-SG" altLang="zh-CN" sz="2400" b="1" i="1" dirty="0" err="1" smtClean="0">
                    <a:solidFill>
                      <a:srgbClr val="C60C30"/>
                    </a:solidFill>
                    <a:ea typeface="宋体" pitchFamily="2" charset="-122"/>
                    <a:cs typeface="Arial" charset="0"/>
                  </a:rPr>
                  <a:t>m</a:t>
                </a:r>
                <a:r>
                  <a:rPr lang="en-SG" altLang="zh-CN" sz="2400" b="1" dirty="0" err="1" smtClean="0">
                    <a:solidFill>
                      <a:srgbClr val="C60C30"/>
                    </a:solidFill>
                    <a:ea typeface="宋体" pitchFamily="2" charset="-122"/>
                    <a:cs typeface="Arial" charset="0"/>
                  </a:rPr>
                  <a:t>CK</a:t>
                </a:r>
                <a:r>
                  <a:rPr lang="en-SG" altLang="zh-CN" sz="2400" b="1" dirty="0" smtClean="0">
                    <a:solidFill>
                      <a:srgbClr val="C60C30"/>
                    </a:solidFill>
                    <a:ea typeface="宋体" pitchFamily="2" charset="-122"/>
                    <a:cs typeface="Arial" charset="0"/>
                  </a:rPr>
                  <a:t> </a:t>
                </a:r>
                <a:r>
                  <a:rPr lang="en-SG" altLang="zh-CN" sz="2400" b="1" dirty="0">
                    <a:solidFill>
                      <a:srgbClr val="C60C30"/>
                    </a:solidFill>
                    <a:ea typeface="宋体" pitchFamily="2" charset="-122"/>
                    <a:cs typeface="Arial" charset="0"/>
                  </a:rPr>
                  <a:t>problem</a:t>
                </a:r>
                <a:endParaRPr lang="en-US" altLang="zh-CN" sz="2400" b="1" dirty="0">
                  <a:solidFill>
                    <a:srgbClr val="C60C30"/>
                  </a:solidFill>
                  <a:ea typeface="宋体" pitchFamily="2" charset="-122"/>
                  <a:cs typeface="Arial" charset="0"/>
                </a:endParaRP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r>
                  <a:rPr lang="en-SG" altLang="zh-CN" sz="2400" dirty="0">
                    <a:ea typeface="宋体" pitchFamily="2" charset="-122"/>
                    <a:cs typeface="Arial" charset="0"/>
                  </a:rPr>
                  <a:t>Enlarge </a:t>
                </a:r>
                <a:r>
                  <a:rPr lang="en-SG" altLang="zh-CN" sz="2400" dirty="0" smtClean="0">
                    <a:ea typeface="宋体" pitchFamily="2" charset="-122"/>
                    <a:cs typeface="Arial" charset="0"/>
                  </a:rPr>
                  <a:t>the SKEC </a:t>
                </a:r>
                <a:r>
                  <a:rPr lang="en-SG" altLang="zh-CN" sz="2400" dirty="0">
                    <a:ea typeface="宋体" pitchFamily="2" charset="-122"/>
                    <a:cs typeface="Arial" charset="0"/>
                  </a:rPr>
                  <a:t>by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SG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SG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ea typeface="宋体" pitchFamily="2" charset="-122"/>
                    <a:cs typeface="Arial" charset="0"/>
                  </a:rPr>
                  <a:t>,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optimal solution must be 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covered.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ea typeface="宋体" pitchFamily="2" charset="-122"/>
                    <a:cs typeface="Arial" charset="0"/>
                  </a:rPr>
                  <a:t>Sweep the </a:t>
                </a:r>
                <a:r>
                  <a:rPr lang="en-US" altLang="zh-CN" sz="2400" dirty="0" smtClean="0">
                    <a:ea typeface="宋体" pitchFamily="2" charset="-122"/>
                    <a:cs typeface="Arial" charset="0"/>
                  </a:rPr>
                  <a:t>circle, and </a:t>
                </a:r>
                <a:r>
                  <a:rPr lang="en-SG" altLang="zh-CN" sz="2400" dirty="0">
                    <a:ea typeface="宋体" pitchFamily="2" charset="-122"/>
                    <a:cs typeface="Arial" charset="0"/>
                  </a:rPr>
                  <a:t>d</a:t>
                </a:r>
                <a:r>
                  <a:rPr lang="en-SG" altLang="zh-CN" sz="2400" dirty="0" smtClean="0">
                    <a:ea typeface="宋体" pitchFamily="2" charset="-122"/>
                    <a:cs typeface="Arial" charset="0"/>
                  </a:rPr>
                  <a:t>o </a:t>
                </a:r>
                <a:r>
                  <a:rPr lang="en-SG" altLang="zh-CN" sz="2400" dirty="0">
                    <a:ea typeface="宋体" pitchFamily="2" charset="-122"/>
                    <a:cs typeface="Arial" charset="0"/>
                  </a:rPr>
                  <a:t>exhaustive search in each valid circle</a:t>
                </a: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endParaRPr lang="en-US" altLang="zh-CN" sz="2400" dirty="0" smtClean="0">
                  <a:ea typeface="宋体" pitchFamily="2" charset="-122"/>
                  <a:cs typeface="Arial" charset="0"/>
                </a:endParaRPr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q"/>
                  <a:defRPr/>
                </a:pPr>
                <a:endParaRPr lang="en-US" altLang="zh-CN" sz="2400" b="1" dirty="0">
                  <a:solidFill>
                    <a:srgbClr val="C60C30"/>
                  </a:solidFill>
                  <a:ea typeface="宋体" pitchFamily="2" charset="-122"/>
                  <a:cs typeface="Arial" charset="0"/>
                </a:endParaRPr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q"/>
                  <a:defRPr/>
                </a:pPr>
                <a:endParaRPr lang="en-US" altLang="zh-CN" sz="2400" b="1" dirty="0">
                  <a:solidFill>
                    <a:srgbClr val="C60C30"/>
                  </a:solidFill>
                  <a:ea typeface="宋体" pitchFamily="2" charset="-122"/>
                  <a:cs typeface="Arial" charset="0"/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6762" y="6599237"/>
                <a:ext cx="9466929" cy="15442946"/>
              </a:xfrm>
              <a:prstGeom prst="rect">
                <a:avLst/>
              </a:prstGeom>
              <a:blipFill rotWithShape="1">
                <a:blip r:embed="rId9"/>
                <a:stretch>
                  <a:fillRect l="-837" t="-276" r="-5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13592093" y="8691141"/>
            <a:ext cx="4212468" cy="2403896"/>
            <a:chOff x="13622870" y="8524305"/>
            <a:chExt cx="4212468" cy="2403896"/>
          </a:xfrm>
        </p:grpSpPr>
        <p:sp>
          <p:nvSpPr>
            <p:cNvPr id="97" name="Oval 96"/>
            <p:cNvSpPr/>
            <p:nvPr/>
          </p:nvSpPr>
          <p:spPr bwMode="auto">
            <a:xfrm>
              <a:off x="14234938" y="9776073"/>
              <a:ext cx="144016" cy="1440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16899234" y="10208121"/>
              <a:ext cx="144016" cy="1440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13730882" y="9272017"/>
              <a:ext cx="144016" cy="144016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15243050" y="8983985"/>
              <a:ext cx="144016" cy="144016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13694878" y="10424145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16446095" y="10712177"/>
              <a:ext cx="144016" cy="144016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17691322" y="8839969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17331282" y="10337080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15675098" y="9632057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endParaRPr>
            </a:p>
          </p:txBody>
        </p:sp>
        <p:sp>
          <p:nvSpPr>
            <p:cNvPr id="106" name="Down Arrow 105"/>
            <p:cNvSpPr/>
            <p:nvPr/>
          </p:nvSpPr>
          <p:spPr bwMode="auto">
            <a:xfrm>
              <a:off x="14252940" y="8524305"/>
              <a:ext cx="108012" cy="1209079"/>
            </a:xfrm>
            <a:prstGeom prst="downArrow">
              <a:avLst>
                <a:gd name="adj1" fmla="val 50000"/>
                <a:gd name="adj2" fmla="val 95352"/>
              </a:avLst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endParaRPr>
            </a:p>
          </p:txBody>
        </p:sp>
        <p:cxnSp>
          <p:nvCxnSpPr>
            <p:cNvPr id="107" name="Straight Arrow Connector 106"/>
            <p:cNvCxnSpPr>
              <a:stCxn id="97" idx="1"/>
              <a:endCxn id="99" idx="5"/>
            </p:cNvCxnSpPr>
            <p:nvPr/>
          </p:nvCxnSpPr>
          <p:spPr bwMode="auto">
            <a:xfrm flipH="1" flipV="1">
              <a:off x="13853807" y="9394942"/>
              <a:ext cx="402222" cy="4022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8" name="Straight Arrow Connector 107"/>
            <p:cNvCxnSpPr>
              <a:stCxn id="97" idx="3"/>
              <a:endCxn id="101" idx="7"/>
            </p:cNvCxnSpPr>
            <p:nvPr/>
          </p:nvCxnSpPr>
          <p:spPr bwMode="auto">
            <a:xfrm flipH="1">
              <a:off x="13817803" y="9898998"/>
              <a:ext cx="438226" cy="5462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9" name="Down Arrow 108"/>
            <p:cNvSpPr/>
            <p:nvPr/>
          </p:nvSpPr>
          <p:spPr bwMode="auto">
            <a:xfrm>
              <a:off x="16920325" y="8960147"/>
              <a:ext cx="108012" cy="1209079"/>
            </a:xfrm>
            <a:prstGeom prst="downArrow">
              <a:avLst>
                <a:gd name="adj1" fmla="val 50000"/>
                <a:gd name="adj2" fmla="val 95352"/>
              </a:avLst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endParaRPr>
            </a:p>
          </p:txBody>
        </p:sp>
        <p:cxnSp>
          <p:nvCxnSpPr>
            <p:cNvPr id="110" name="Straight Arrow Connector 109"/>
            <p:cNvCxnSpPr>
              <a:endCxn id="104" idx="2"/>
            </p:cNvCxnSpPr>
            <p:nvPr/>
          </p:nvCxnSpPr>
          <p:spPr bwMode="auto">
            <a:xfrm>
              <a:off x="17043250" y="10295186"/>
              <a:ext cx="288032" cy="1139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1" name="Straight Arrow Connector 110"/>
            <p:cNvCxnSpPr>
              <a:stCxn id="98" idx="3"/>
              <a:endCxn id="102" idx="7"/>
            </p:cNvCxnSpPr>
            <p:nvPr/>
          </p:nvCxnSpPr>
          <p:spPr bwMode="auto">
            <a:xfrm flipH="1">
              <a:off x="16569020" y="10331046"/>
              <a:ext cx="351305" cy="4022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2" name="Straight Connector 111"/>
            <p:cNvCxnSpPr>
              <a:stCxn id="99" idx="4"/>
              <a:endCxn id="101" idx="0"/>
            </p:cNvCxnSpPr>
            <p:nvPr/>
          </p:nvCxnSpPr>
          <p:spPr bwMode="auto">
            <a:xfrm flipH="1">
              <a:off x="13766886" y="9416033"/>
              <a:ext cx="36004" cy="10081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Connector 112"/>
            <p:cNvCxnSpPr>
              <a:stCxn id="104" idx="3"/>
              <a:endCxn id="102" idx="6"/>
            </p:cNvCxnSpPr>
            <p:nvPr/>
          </p:nvCxnSpPr>
          <p:spPr bwMode="auto">
            <a:xfrm flipH="1">
              <a:off x="16590111" y="10460005"/>
              <a:ext cx="762262" cy="3241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4" name="Oval 113"/>
            <p:cNvSpPr/>
            <p:nvPr/>
          </p:nvSpPr>
          <p:spPr bwMode="auto">
            <a:xfrm>
              <a:off x="14162930" y="9707264"/>
              <a:ext cx="288032" cy="288032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952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13658874" y="9200009"/>
              <a:ext cx="288032" cy="288032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952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13622870" y="10352137"/>
              <a:ext cx="288032" cy="288032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952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endParaRP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16374087" y="10640169"/>
              <a:ext cx="288032" cy="288032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9525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16827226" y="10136113"/>
              <a:ext cx="288032" cy="288032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9525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17259274" y="10265072"/>
              <a:ext cx="288032" cy="288032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9525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1536361" y="13544565"/>
            <a:ext cx="8323932" cy="2122472"/>
            <a:chOff x="11732082" y="13326612"/>
            <a:chExt cx="8323932" cy="2122472"/>
          </a:xfrm>
        </p:grpSpPr>
        <p:sp>
          <p:nvSpPr>
            <p:cNvPr id="141" name="Oval 140"/>
            <p:cNvSpPr/>
            <p:nvPr/>
          </p:nvSpPr>
          <p:spPr bwMode="auto">
            <a:xfrm>
              <a:off x="13162308" y="14296956"/>
              <a:ext cx="1152128" cy="1152128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endParaRPr>
            </a:p>
          </p:txBody>
        </p:sp>
        <p:sp>
          <p:nvSpPr>
            <p:cNvPr id="142" name="Oval 141"/>
            <p:cNvSpPr/>
            <p:nvPr/>
          </p:nvSpPr>
          <p:spPr bwMode="auto">
            <a:xfrm>
              <a:off x="13080726" y="14838780"/>
              <a:ext cx="144016" cy="1440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endParaRPr>
            </a:p>
          </p:txBody>
        </p:sp>
        <p:sp>
          <p:nvSpPr>
            <p:cNvPr id="143" name="Oval 142"/>
            <p:cNvSpPr/>
            <p:nvPr/>
          </p:nvSpPr>
          <p:spPr bwMode="auto">
            <a:xfrm>
              <a:off x="13738372" y="14224948"/>
              <a:ext cx="144016" cy="144016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endParaRPr>
            </a:p>
          </p:txBody>
        </p:sp>
        <p:sp>
          <p:nvSpPr>
            <p:cNvPr id="144" name="Oval 143"/>
            <p:cNvSpPr/>
            <p:nvPr/>
          </p:nvSpPr>
          <p:spPr bwMode="auto">
            <a:xfrm>
              <a:off x="14210379" y="14975210"/>
              <a:ext cx="144016" cy="1440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endParaRPr>
            </a:p>
          </p:txBody>
        </p:sp>
        <p:sp>
          <p:nvSpPr>
            <p:cNvPr id="145" name="Oval 144"/>
            <p:cNvSpPr/>
            <p:nvPr/>
          </p:nvSpPr>
          <p:spPr bwMode="auto">
            <a:xfrm>
              <a:off x="14016830" y="13326612"/>
              <a:ext cx="144016" cy="1440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endParaRPr>
            </a:p>
          </p:txBody>
        </p:sp>
        <p:sp>
          <p:nvSpPr>
            <p:cNvPr id="146" name="Oval 145"/>
            <p:cNvSpPr/>
            <p:nvPr/>
          </p:nvSpPr>
          <p:spPr bwMode="auto">
            <a:xfrm>
              <a:off x="15265075" y="14766772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endParaRPr>
            </a:p>
          </p:txBody>
        </p:sp>
        <p:sp>
          <p:nvSpPr>
            <p:cNvPr id="147" name="Oval 146"/>
            <p:cNvSpPr/>
            <p:nvPr/>
          </p:nvSpPr>
          <p:spPr bwMode="auto">
            <a:xfrm>
              <a:off x="13944822" y="14406732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endParaRPr>
            </a:p>
          </p:txBody>
        </p:sp>
        <p:sp>
          <p:nvSpPr>
            <p:cNvPr id="148" name="Oval 147"/>
            <p:cNvSpPr/>
            <p:nvPr/>
          </p:nvSpPr>
          <p:spPr bwMode="auto">
            <a:xfrm>
              <a:off x="14242428" y="13470628"/>
              <a:ext cx="144016" cy="144016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1732082" y="13398620"/>
              <a:ext cx="11520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SKEC</a:t>
              </a:r>
              <a:endParaRPr lang="en-SG" sz="2400" dirty="0"/>
            </a:p>
          </p:txBody>
        </p:sp>
        <p:cxnSp>
          <p:nvCxnSpPr>
            <p:cNvPr id="150" name="Elbow Connector 149"/>
            <p:cNvCxnSpPr>
              <a:stCxn id="149" idx="3"/>
              <a:endCxn id="141" idx="1"/>
            </p:cNvCxnSpPr>
            <p:nvPr/>
          </p:nvCxnSpPr>
          <p:spPr bwMode="auto">
            <a:xfrm>
              <a:off x="12884149" y="13629453"/>
              <a:ext cx="446884" cy="836228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1" name="TextBox 150"/>
            <p:cNvSpPr txBox="1"/>
            <p:nvPr/>
          </p:nvSpPr>
          <p:spPr>
            <a:xfrm>
              <a:off x="15409092" y="13571990"/>
              <a:ext cx="4646922" cy="707886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SG" sz="2000" baseline="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group in SKEC is an approximate solution for </a:t>
              </a:r>
              <a:r>
                <a:rPr lang="en-SG" sz="2000" i="1" baseline="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SG" sz="2000" baseline="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CK</a:t>
              </a:r>
              <a:r>
                <a:rPr lang="en-SG" sz="2000" baseline="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problem</a:t>
              </a:r>
              <a:endParaRPr lang="en-SG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Oval 151"/>
            <p:cNvSpPr/>
            <p:nvPr/>
          </p:nvSpPr>
          <p:spPr bwMode="auto">
            <a:xfrm>
              <a:off x="13683484" y="14170060"/>
              <a:ext cx="253792" cy="253792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9525" cap="flat" cmpd="sng" algn="ctr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endParaRPr>
            </a:p>
          </p:txBody>
        </p:sp>
        <p:sp>
          <p:nvSpPr>
            <p:cNvPr id="153" name="Oval 152"/>
            <p:cNvSpPr/>
            <p:nvPr/>
          </p:nvSpPr>
          <p:spPr bwMode="auto">
            <a:xfrm>
              <a:off x="13025838" y="14783892"/>
              <a:ext cx="253792" cy="253792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9525" cap="flat" cmpd="sng" algn="ctr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endParaRPr>
            </a:p>
          </p:txBody>
        </p:sp>
        <p:sp>
          <p:nvSpPr>
            <p:cNvPr id="154" name="Oval 153"/>
            <p:cNvSpPr/>
            <p:nvPr/>
          </p:nvSpPr>
          <p:spPr bwMode="auto">
            <a:xfrm>
              <a:off x="13889934" y="14351844"/>
              <a:ext cx="253792" cy="253792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9525" cap="flat" cmpd="sng" algn="ctr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>
              <a:off x="14155491" y="14920322"/>
              <a:ext cx="253792" cy="253792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9525" cap="flat" cmpd="sng" algn="ctr">
              <a:solidFill>
                <a:schemeClr val="accent4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1215565" y="16733837"/>
            <a:ext cx="8947394" cy="2732999"/>
            <a:chOff x="11123368" y="15596208"/>
            <a:chExt cx="9143038" cy="2792759"/>
          </a:xfrm>
        </p:grpSpPr>
        <p:grpSp>
          <p:nvGrpSpPr>
            <p:cNvPr id="120" name="Group 119"/>
            <p:cNvGrpSpPr/>
            <p:nvPr/>
          </p:nvGrpSpPr>
          <p:grpSpPr>
            <a:xfrm>
              <a:off x="11123368" y="15684554"/>
              <a:ext cx="7943622" cy="2704413"/>
              <a:chOff x="11123368" y="15684554"/>
              <a:chExt cx="7943622" cy="2704413"/>
            </a:xfrm>
          </p:grpSpPr>
          <p:cxnSp>
            <p:nvCxnSpPr>
              <p:cNvPr id="174" name="Straight Connector 173"/>
              <p:cNvCxnSpPr/>
              <p:nvPr/>
            </p:nvCxnSpPr>
            <p:spPr bwMode="auto">
              <a:xfrm>
                <a:off x="12261948" y="18333181"/>
                <a:ext cx="568863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5" name="Straight Connector 174"/>
              <p:cNvCxnSpPr/>
              <p:nvPr/>
            </p:nvCxnSpPr>
            <p:spPr bwMode="auto">
              <a:xfrm>
                <a:off x="12178941" y="16012703"/>
                <a:ext cx="568863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76" name="Oval 175"/>
              <p:cNvSpPr/>
              <p:nvPr/>
            </p:nvSpPr>
            <p:spPr bwMode="auto">
              <a:xfrm>
                <a:off x="15445236" y="16011707"/>
                <a:ext cx="2366759" cy="2366759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64" charset="-128"/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 bwMode="auto">
              <a:xfrm>
                <a:off x="12142442" y="16012703"/>
                <a:ext cx="2304256" cy="2304256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64" charset="-128"/>
                </a:endParaRPr>
              </a:p>
            </p:txBody>
          </p:sp>
          <p:sp>
            <p:nvSpPr>
              <p:cNvPr id="178" name="Oval 177"/>
              <p:cNvSpPr/>
              <p:nvPr/>
            </p:nvSpPr>
            <p:spPr bwMode="auto">
              <a:xfrm>
                <a:off x="13212988" y="15940695"/>
                <a:ext cx="144016" cy="144016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64" charset="-128"/>
                </a:endParaRPr>
              </a:p>
            </p:txBody>
          </p:sp>
          <p:sp>
            <p:nvSpPr>
              <p:cNvPr id="179" name="Oval 178"/>
              <p:cNvSpPr/>
              <p:nvPr/>
            </p:nvSpPr>
            <p:spPr bwMode="auto">
              <a:xfrm flipV="1">
                <a:off x="13222562" y="18244951"/>
                <a:ext cx="144016" cy="144016"/>
              </a:xfrm>
              <a:prstGeom prst="ellipse">
                <a:avLst/>
              </a:prstGeom>
              <a:solidFill>
                <a:srgbClr val="00B05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64" charset="-128"/>
                </a:endParaRPr>
              </a:p>
            </p:txBody>
          </p:sp>
          <p:sp>
            <p:nvSpPr>
              <p:cNvPr id="180" name="Oval 179"/>
              <p:cNvSpPr/>
              <p:nvPr/>
            </p:nvSpPr>
            <p:spPr bwMode="auto">
              <a:xfrm flipV="1">
                <a:off x="13573028" y="16876799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64" charset="-128"/>
                </a:endParaRPr>
              </a:p>
            </p:txBody>
          </p:sp>
          <p:sp>
            <p:nvSpPr>
              <p:cNvPr id="181" name="Oval 180"/>
              <p:cNvSpPr/>
              <p:nvPr/>
            </p:nvSpPr>
            <p:spPr bwMode="auto">
              <a:xfrm>
                <a:off x="16021301" y="16074211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64" charset="-128"/>
                </a:endParaRPr>
              </a:p>
            </p:txBody>
          </p:sp>
          <p:sp>
            <p:nvSpPr>
              <p:cNvPr id="182" name="Oval 181"/>
              <p:cNvSpPr/>
              <p:nvPr/>
            </p:nvSpPr>
            <p:spPr bwMode="auto">
              <a:xfrm>
                <a:off x="16021301" y="18162443"/>
                <a:ext cx="144016" cy="144016"/>
              </a:xfrm>
              <a:prstGeom prst="ellipse">
                <a:avLst/>
              </a:prstGeom>
              <a:solidFill>
                <a:srgbClr val="00B05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64" charset="-128"/>
                </a:endParaRPr>
              </a:p>
            </p:txBody>
          </p:sp>
          <p:sp>
            <p:nvSpPr>
              <p:cNvPr id="183" name="Oval 182"/>
              <p:cNvSpPr/>
              <p:nvPr/>
            </p:nvSpPr>
            <p:spPr bwMode="auto">
              <a:xfrm>
                <a:off x="17723557" y="17267847"/>
                <a:ext cx="144016" cy="144016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64" charset="-128"/>
                </a:endParaRPr>
              </a:p>
            </p:txBody>
          </p:sp>
          <p:cxnSp>
            <p:nvCxnSpPr>
              <p:cNvPr id="184" name="Straight Connector 183"/>
              <p:cNvCxnSpPr>
                <a:stCxn id="178" idx="4"/>
                <a:endCxn id="179" idx="4"/>
              </p:cNvCxnSpPr>
              <p:nvPr/>
            </p:nvCxnSpPr>
            <p:spPr bwMode="auto">
              <a:xfrm>
                <a:off x="13284996" y="16084711"/>
                <a:ext cx="9574" cy="21602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5">
                    <a:lumMod val="40000"/>
                    <a:lumOff val="60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5" name="Straight Connector 184"/>
              <p:cNvCxnSpPr>
                <a:stCxn id="181" idx="4"/>
                <a:endCxn id="182" idx="0"/>
              </p:cNvCxnSpPr>
              <p:nvPr/>
            </p:nvCxnSpPr>
            <p:spPr bwMode="auto">
              <a:xfrm>
                <a:off x="16093309" y="16218227"/>
                <a:ext cx="0" cy="19442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>
                    <a:lumMod val="20000"/>
                    <a:lumOff val="80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6" name="TextBox 185"/>
              <p:cNvSpPr txBox="1"/>
              <p:nvPr/>
            </p:nvSpPr>
            <p:spPr>
              <a:xfrm>
                <a:off x="11123368" y="15684554"/>
                <a:ext cx="10419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SKEC</a:t>
                </a:r>
                <a:endParaRPr lang="en-SG" sz="2400" dirty="0"/>
              </a:p>
            </p:txBody>
          </p:sp>
          <p:cxnSp>
            <p:nvCxnSpPr>
              <p:cNvPr id="187" name="Elbow Connector 186"/>
              <p:cNvCxnSpPr>
                <a:stCxn id="186" idx="2"/>
                <a:endCxn id="177" idx="2"/>
              </p:cNvCxnSpPr>
              <p:nvPr/>
            </p:nvCxnSpPr>
            <p:spPr bwMode="auto">
              <a:xfrm rot="16200000" flipH="1">
                <a:off x="11384094" y="16406483"/>
                <a:ext cx="1018612" cy="498084"/>
              </a:xfrm>
              <a:prstGeom prst="bentConnector2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89" name="Elbow Connector 188"/>
              <p:cNvCxnSpPr>
                <a:stCxn id="188" idx="2"/>
                <a:endCxn id="176" idx="6"/>
              </p:cNvCxnSpPr>
              <p:nvPr/>
            </p:nvCxnSpPr>
            <p:spPr bwMode="auto">
              <a:xfrm rot="5400000">
                <a:off x="18055552" y="16183649"/>
                <a:ext cx="767882" cy="1254995"/>
              </a:xfrm>
              <a:prstGeom prst="bentConnector2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188" name="TextBox 187"/>
            <p:cNvSpPr txBox="1"/>
            <p:nvPr/>
          </p:nvSpPr>
          <p:spPr>
            <a:xfrm>
              <a:off x="17867573" y="15596208"/>
              <a:ext cx="23988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Optimal group enclosing circle</a:t>
              </a:r>
              <a:endParaRPr lang="en-SG" sz="2400" dirty="0"/>
            </a:p>
          </p:txBody>
        </p:sp>
      </p:grpSp>
      <p:pic>
        <p:nvPicPr>
          <p:cNvPr id="200" name="Picture 2" descr="Z:\Latex\beamer\geoexam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642" y="7133537"/>
            <a:ext cx="5721792" cy="98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5752</TotalTime>
  <Words>277</Words>
  <Application>Microsoft Office PowerPoint</Application>
  <PresentationFormat>Custom</PresentationFormat>
  <Paragraphs>193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ＭＳ Ｐゴシック</vt:lpstr>
      <vt:lpstr>宋体</vt:lpstr>
      <vt:lpstr>Arial</vt:lpstr>
      <vt:lpstr>Calibri</vt:lpstr>
      <vt:lpstr>Cambria Math</vt:lpstr>
      <vt:lpstr>Times New Roman</vt:lpstr>
      <vt:lpstr>Wingdings</vt:lpstr>
      <vt:lpstr>Office Theme</vt:lpstr>
      <vt:lpstr>PowerPoint Presentation</vt:lpstr>
    </vt:vector>
  </TitlesOfParts>
  <Company>NANYANG TECHNOLOGICAL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chanwk</dc:creator>
  <cp:lastModifiedBy>guotao</cp:lastModifiedBy>
  <cp:revision>210</cp:revision>
  <dcterms:created xsi:type="dcterms:W3CDTF">2009-01-13T07:10:33Z</dcterms:created>
  <dcterms:modified xsi:type="dcterms:W3CDTF">2015-05-25T13:09:27Z</dcterms:modified>
</cp:coreProperties>
</file>