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96325" cy="30267275"/>
  <p:notesSz cx="6858000" cy="9144000"/>
  <p:defaultTextStyle>
    <a:defPPr>
      <a:defRPr lang="en-US"/>
    </a:defPPr>
    <a:lvl1pPr algn="l" defTabSz="2950447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1pPr>
    <a:lvl2pPr marL="1475224" indent="-420971" algn="l" defTabSz="2950447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2pPr>
    <a:lvl3pPr marL="2950447" indent="-841939" algn="l" defTabSz="2950447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3pPr>
    <a:lvl4pPr marL="4425672" indent="-1262909" algn="l" defTabSz="2950447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4pPr>
    <a:lvl5pPr marL="5900894" indent="-1683879" algn="l" defTabSz="2950447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5pPr>
    <a:lvl6pPr marL="5271271" algn="l" defTabSz="2108509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6pPr>
    <a:lvl7pPr marL="6325525" algn="l" defTabSz="2108509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7pPr>
    <a:lvl8pPr marL="7379778" algn="l" defTabSz="2108509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8pPr>
    <a:lvl9pPr marL="8434033" algn="l" defTabSz="2108509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3">
          <p15:clr>
            <a:srgbClr val="A4A3A4"/>
          </p15:clr>
        </p15:guide>
        <p15:guide id="2" pos="67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609" autoAdjust="0"/>
  </p:normalViewPr>
  <p:slideViewPr>
    <p:cSldViewPr>
      <p:cViewPr>
        <p:scale>
          <a:sx n="33" d="100"/>
          <a:sy n="33" d="100"/>
        </p:scale>
        <p:origin x="3288" y="-966"/>
      </p:cViewPr>
      <p:guideLst>
        <p:guide orient="horz" pos="9533"/>
        <p:guide pos="67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6" y="9402477"/>
            <a:ext cx="18186876" cy="64878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9449" y="17151456"/>
            <a:ext cx="14977428" cy="77349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3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97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5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1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7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72C47D-8C0D-4F05-AE82-193DCB300A94}" type="datetimeFigureOut">
              <a:rPr lang="en-US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51BBF0-1987-4058-8D68-D1A375563D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46D5A2-5BE0-4281-8C7C-B2E5FF39ECB1}" type="datetimeFigureOut">
              <a:rPr lang="en-US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DD4C8-4EDE-4845-9BB9-75CDE20B45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288699" y="2263045"/>
            <a:ext cx="5055623" cy="482034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21824" y="2263045"/>
            <a:ext cx="14810270" cy="48203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93A31-2D12-4E49-9BFB-420ED285A68F}" type="datetimeFigureOut">
              <a:rPr lang="en-US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2BA73E-A972-44E2-B6C3-6563368D0D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A94758-7CEE-47B4-B552-8506AC803157}" type="datetimeFigureOut">
              <a:rPr lang="en-US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62D2B-9BB6-4F99-A716-1A9F310CA0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163" y="19449529"/>
            <a:ext cx="18186876" cy="6011417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0163" y="12828565"/>
            <a:ext cx="18186876" cy="6620964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95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1912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427867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4pPr>
            <a:lvl5pPr marL="5903823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5pPr>
            <a:lvl6pPr marL="7379778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6pPr>
            <a:lvl7pPr marL="8855735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7pPr>
            <a:lvl8pPr marL="1033169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8pPr>
            <a:lvl9pPr marL="11807647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3841D2-1D30-4CC1-8887-8D3969D18554}" type="datetimeFigureOut">
              <a:rPr lang="en-US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2B5F50-08BA-49DE-95FB-AD803550C6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1823" y="13185882"/>
            <a:ext cx="9932947" cy="37280598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1373" y="13185882"/>
            <a:ext cx="9932947" cy="37280598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6FF256-D46F-4757-ADC3-175DEE441CD3}" type="datetimeFigureOut">
              <a:rPr lang="en-US"/>
              <a:pPr/>
              <a:t>5/9/2017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69EDDE-ACB4-40E2-A888-FD565DB37A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6" y="1212096"/>
            <a:ext cx="19256693" cy="50445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8" y="6775108"/>
            <a:ext cx="9453758" cy="2823541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75955" indent="0">
              <a:buNone/>
              <a:defRPr sz="6500" b="1"/>
            </a:lvl2pPr>
            <a:lvl3pPr marL="2951912" indent="0">
              <a:buNone/>
              <a:defRPr sz="5800" b="1"/>
            </a:lvl3pPr>
            <a:lvl4pPr marL="4427867" indent="0">
              <a:buNone/>
              <a:defRPr sz="5100" b="1"/>
            </a:lvl4pPr>
            <a:lvl5pPr marL="5903823" indent="0">
              <a:buNone/>
              <a:defRPr sz="5100" b="1"/>
            </a:lvl5pPr>
            <a:lvl6pPr marL="7379778" indent="0">
              <a:buNone/>
              <a:defRPr sz="5100" b="1"/>
            </a:lvl6pPr>
            <a:lvl7pPr marL="8855735" indent="0">
              <a:buNone/>
              <a:defRPr sz="5100" b="1"/>
            </a:lvl7pPr>
            <a:lvl8pPr marL="10331690" indent="0">
              <a:buNone/>
              <a:defRPr sz="5100" b="1"/>
            </a:lvl8pPr>
            <a:lvl9pPr marL="11807647" indent="0">
              <a:buNone/>
              <a:defRPr sz="5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18" y="9598648"/>
            <a:ext cx="9453758" cy="17438718"/>
          </a:xfrm>
        </p:spPr>
        <p:txBody>
          <a:bodyPr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039" y="6775108"/>
            <a:ext cx="9457473" cy="2823541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75955" indent="0">
              <a:buNone/>
              <a:defRPr sz="6500" b="1"/>
            </a:lvl2pPr>
            <a:lvl3pPr marL="2951912" indent="0">
              <a:buNone/>
              <a:defRPr sz="5800" b="1"/>
            </a:lvl3pPr>
            <a:lvl4pPr marL="4427867" indent="0">
              <a:buNone/>
              <a:defRPr sz="5100" b="1"/>
            </a:lvl4pPr>
            <a:lvl5pPr marL="5903823" indent="0">
              <a:buNone/>
              <a:defRPr sz="5100" b="1"/>
            </a:lvl5pPr>
            <a:lvl6pPr marL="7379778" indent="0">
              <a:buNone/>
              <a:defRPr sz="5100" b="1"/>
            </a:lvl6pPr>
            <a:lvl7pPr marL="8855735" indent="0">
              <a:buNone/>
              <a:defRPr sz="5100" b="1"/>
            </a:lvl7pPr>
            <a:lvl8pPr marL="10331690" indent="0">
              <a:buNone/>
              <a:defRPr sz="5100" b="1"/>
            </a:lvl8pPr>
            <a:lvl9pPr marL="11807647" indent="0">
              <a:buNone/>
              <a:defRPr sz="5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9039" y="9598648"/>
            <a:ext cx="9457473" cy="17438718"/>
          </a:xfrm>
        </p:spPr>
        <p:txBody>
          <a:bodyPr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6A27A7-39B7-4C50-90CC-B1CA1188C081}" type="datetimeFigureOut">
              <a:rPr lang="en-US"/>
              <a:pPr/>
              <a:t>5/9/2017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5FDC5C-8640-4370-BC86-73ADBEF65F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423D38-B37F-4CA9-8DBD-21905510C20C}" type="datetimeFigureOut">
              <a:rPr lang="en-US"/>
              <a:pPr/>
              <a:t>5/9/2017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8E9390-B80A-4D6D-B121-ABFAB7EFAC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EF103C-821B-40BF-943B-97C46113854F}" type="datetimeFigureOut">
              <a:rPr lang="en-US"/>
              <a:pPr/>
              <a:t>5/9/2017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57127-9F83-4B3A-8705-239D11719D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8" y="1205085"/>
            <a:ext cx="7039244" cy="5128622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5368" y="1205090"/>
            <a:ext cx="11961141" cy="25832281"/>
          </a:xfrm>
        </p:spPr>
        <p:txBody>
          <a:bodyPr/>
          <a:lstStyle>
            <a:lvl1pPr>
              <a:defRPr sz="10400"/>
            </a:lvl1pPr>
            <a:lvl2pPr>
              <a:defRPr sz="9000"/>
            </a:lvl2pPr>
            <a:lvl3pPr>
              <a:defRPr sz="78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818" y="6333711"/>
            <a:ext cx="7039244" cy="20703659"/>
          </a:xfrm>
        </p:spPr>
        <p:txBody>
          <a:bodyPr/>
          <a:lstStyle>
            <a:lvl1pPr marL="0" indent="0">
              <a:buNone/>
              <a:defRPr sz="4600"/>
            </a:lvl1pPr>
            <a:lvl2pPr marL="1475955" indent="0">
              <a:buNone/>
              <a:defRPr sz="3900"/>
            </a:lvl2pPr>
            <a:lvl3pPr marL="2951912" indent="0">
              <a:buNone/>
              <a:defRPr sz="3200"/>
            </a:lvl3pPr>
            <a:lvl4pPr marL="4427867" indent="0">
              <a:buNone/>
              <a:defRPr sz="3000"/>
            </a:lvl4pPr>
            <a:lvl5pPr marL="5903823" indent="0">
              <a:buNone/>
              <a:defRPr sz="3000"/>
            </a:lvl5pPr>
            <a:lvl6pPr marL="7379778" indent="0">
              <a:buNone/>
              <a:defRPr sz="3000"/>
            </a:lvl6pPr>
            <a:lvl7pPr marL="8855735" indent="0">
              <a:buNone/>
              <a:defRPr sz="3000"/>
            </a:lvl7pPr>
            <a:lvl8pPr marL="10331690" indent="0">
              <a:buNone/>
              <a:defRPr sz="3000"/>
            </a:lvl8pPr>
            <a:lvl9pPr marL="11807647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EB0D1-977B-4099-915D-138580C5255B}" type="datetimeFigureOut">
              <a:rPr lang="en-US"/>
              <a:pPr/>
              <a:t>5/9/2017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36C600-212B-4945-AE75-00B86F4D85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830" y="21187095"/>
            <a:ext cx="12837795" cy="250125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3830" y="2704439"/>
            <a:ext cx="12837795" cy="18160365"/>
          </a:xfrm>
        </p:spPr>
        <p:txBody>
          <a:bodyPr rtlCol="0">
            <a:normAutofit/>
          </a:bodyPr>
          <a:lstStyle>
            <a:lvl1pPr marL="0" indent="0">
              <a:buNone/>
              <a:defRPr sz="10400"/>
            </a:lvl1pPr>
            <a:lvl2pPr marL="1475955" indent="0">
              <a:buNone/>
              <a:defRPr sz="9000"/>
            </a:lvl2pPr>
            <a:lvl3pPr marL="2951912" indent="0">
              <a:buNone/>
              <a:defRPr sz="7800"/>
            </a:lvl3pPr>
            <a:lvl4pPr marL="4427867" indent="0">
              <a:buNone/>
              <a:defRPr sz="6500"/>
            </a:lvl4pPr>
            <a:lvl5pPr marL="5903823" indent="0">
              <a:buNone/>
              <a:defRPr sz="6500"/>
            </a:lvl5pPr>
            <a:lvl6pPr marL="7379778" indent="0">
              <a:buNone/>
              <a:defRPr sz="6500"/>
            </a:lvl6pPr>
            <a:lvl7pPr marL="8855735" indent="0">
              <a:buNone/>
              <a:defRPr sz="6500"/>
            </a:lvl7pPr>
            <a:lvl8pPr marL="10331690" indent="0">
              <a:buNone/>
              <a:defRPr sz="6500"/>
            </a:lvl8pPr>
            <a:lvl9pPr marL="11807647" indent="0">
              <a:buNone/>
              <a:defRPr sz="6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3830" y="23688351"/>
            <a:ext cx="12837795" cy="3552199"/>
          </a:xfrm>
        </p:spPr>
        <p:txBody>
          <a:bodyPr/>
          <a:lstStyle>
            <a:lvl1pPr marL="0" indent="0">
              <a:buNone/>
              <a:defRPr sz="4600"/>
            </a:lvl1pPr>
            <a:lvl2pPr marL="1475955" indent="0">
              <a:buNone/>
              <a:defRPr sz="3900"/>
            </a:lvl2pPr>
            <a:lvl3pPr marL="2951912" indent="0">
              <a:buNone/>
              <a:defRPr sz="3200"/>
            </a:lvl3pPr>
            <a:lvl4pPr marL="4427867" indent="0">
              <a:buNone/>
              <a:defRPr sz="3000"/>
            </a:lvl4pPr>
            <a:lvl5pPr marL="5903823" indent="0">
              <a:buNone/>
              <a:defRPr sz="3000"/>
            </a:lvl5pPr>
            <a:lvl6pPr marL="7379778" indent="0">
              <a:buNone/>
              <a:defRPr sz="3000"/>
            </a:lvl6pPr>
            <a:lvl7pPr marL="8855735" indent="0">
              <a:buNone/>
              <a:defRPr sz="3000"/>
            </a:lvl7pPr>
            <a:lvl8pPr marL="10331690" indent="0">
              <a:buNone/>
              <a:defRPr sz="3000"/>
            </a:lvl8pPr>
            <a:lvl9pPr marL="11807647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2D4AAB-AA32-41E6-B6CB-7F4C0D592428}" type="datetimeFigureOut">
              <a:rPr lang="en-US"/>
              <a:pPr/>
              <a:t>5/9/2017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3F5F69-B2C4-4E75-9735-E9912B79FC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68402" y="1212345"/>
            <a:ext cx="19259523" cy="5044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95192" tIns="147595" rIns="295192" bIns="1475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8402" y="7063866"/>
            <a:ext cx="19259523" cy="19971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95192" tIns="147595" rIns="295192" bIns="1475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401" y="28052780"/>
            <a:ext cx="4995306" cy="1610202"/>
          </a:xfrm>
          <a:prstGeom prst="rect">
            <a:avLst/>
          </a:prstGeom>
        </p:spPr>
        <p:txBody>
          <a:bodyPr vert="horz" wrap="square" lIns="295192" tIns="147595" rIns="295192" bIns="147595" numCol="1" anchor="ctr" anchorCtr="0" compatLnSpc="1">
            <a:prstTxWarp prst="textNoShape">
              <a:avLst/>
            </a:prstTxWarp>
          </a:bodyPr>
          <a:lstStyle>
            <a:lvl1pPr>
              <a:defRPr sz="39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7F8F956-F714-465D-A593-BE9D8DB6905C}" type="datetimeFigureOut">
              <a:rPr lang="en-US"/>
              <a:pPr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8997" y="28052780"/>
            <a:ext cx="6778333" cy="1610202"/>
          </a:xfrm>
          <a:prstGeom prst="rect">
            <a:avLst/>
          </a:prstGeom>
        </p:spPr>
        <p:txBody>
          <a:bodyPr vert="horz" wrap="square" lIns="295192" tIns="147595" rIns="295192" bIns="147595" numCol="1" anchor="ctr" anchorCtr="0" compatLnSpc="1">
            <a:prstTxWarp prst="textNoShape">
              <a:avLst/>
            </a:prstTxWarp>
          </a:bodyPr>
          <a:lstStyle>
            <a:lvl1pPr algn="ctr">
              <a:defRPr sz="39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32618" y="28052780"/>
            <a:ext cx="4995306" cy="1610202"/>
          </a:xfrm>
          <a:prstGeom prst="rect">
            <a:avLst/>
          </a:prstGeom>
        </p:spPr>
        <p:txBody>
          <a:bodyPr vert="horz" wrap="square" lIns="295192" tIns="147595" rIns="295192" bIns="147595" numCol="1" anchor="ctr" anchorCtr="0" compatLnSpc="1">
            <a:prstTxWarp prst="textNoShape">
              <a:avLst/>
            </a:prstTxWarp>
          </a:bodyPr>
          <a:lstStyle>
            <a:lvl1pPr algn="r">
              <a:defRPr sz="39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E82A4E3-A8EA-4D0B-AE25-6349701EF5D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0447" rtl="0" eaLnBrk="0" fontAlgn="base" hangingPunct="0">
        <a:spcBef>
          <a:spcPct val="0"/>
        </a:spcBef>
        <a:spcAft>
          <a:spcPct val="0"/>
        </a:spcAft>
        <a:defRPr sz="14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950447" rtl="0" eaLnBrk="0" fontAlgn="base" hangingPunct="0">
        <a:spcBef>
          <a:spcPct val="0"/>
        </a:spcBef>
        <a:spcAft>
          <a:spcPct val="0"/>
        </a:spcAft>
        <a:defRPr sz="14300">
          <a:solidFill>
            <a:schemeClr val="tx1"/>
          </a:solidFill>
          <a:latin typeface="Calibri" pitchFamily="34" charset="0"/>
        </a:defRPr>
      </a:lvl2pPr>
      <a:lvl3pPr algn="ctr" defTabSz="2950447" rtl="0" eaLnBrk="0" fontAlgn="base" hangingPunct="0">
        <a:spcBef>
          <a:spcPct val="0"/>
        </a:spcBef>
        <a:spcAft>
          <a:spcPct val="0"/>
        </a:spcAft>
        <a:defRPr sz="14300">
          <a:solidFill>
            <a:schemeClr val="tx1"/>
          </a:solidFill>
          <a:latin typeface="Calibri" pitchFamily="34" charset="0"/>
        </a:defRPr>
      </a:lvl3pPr>
      <a:lvl4pPr algn="ctr" defTabSz="2950447" rtl="0" eaLnBrk="0" fontAlgn="base" hangingPunct="0">
        <a:spcBef>
          <a:spcPct val="0"/>
        </a:spcBef>
        <a:spcAft>
          <a:spcPct val="0"/>
        </a:spcAft>
        <a:defRPr sz="14300">
          <a:solidFill>
            <a:schemeClr val="tx1"/>
          </a:solidFill>
          <a:latin typeface="Calibri" pitchFamily="34" charset="0"/>
        </a:defRPr>
      </a:lvl4pPr>
      <a:lvl5pPr algn="ctr" defTabSz="2950447" rtl="0" eaLnBrk="0" fontAlgn="base" hangingPunct="0">
        <a:spcBef>
          <a:spcPct val="0"/>
        </a:spcBef>
        <a:spcAft>
          <a:spcPct val="0"/>
        </a:spcAft>
        <a:defRPr sz="14300">
          <a:solidFill>
            <a:schemeClr val="tx1"/>
          </a:solidFill>
          <a:latin typeface="Calibri" pitchFamily="34" charset="0"/>
        </a:defRPr>
      </a:lvl5pPr>
      <a:lvl6pPr marL="1054254" algn="ctr" defTabSz="2950447" rtl="0" fontAlgn="base">
        <a:spcBef>
          <a:spcPct val="0"/>
        </a:spcBef>
        <a:spcAft>
          <a:spcPct val="0"/>
        </a:spcAft>
        <a:defRPr sz="14300">
          <a:solidFill>
            <a:schemeClr val="tx1"/>
          </a:solidFill>
          <a:latin typeface="Calibri" pitchFamily="34" charset="0"/>
        </a:defRPr>
      </a:lvl6pPr>
      <a:lvl7pPr marL="2108509" algn="ctr" defTabSz="2950447" rtl="0" fontAlgn="base">
        <a:spcBef>
          <a:spcPct val="0"/>
        </a:spcBef>
        <a:spcAft>
          <a:spcPct val="0"/>
        </a:spcAft>
        <a:defRPr sz="14300">
          <a:solidFill>
            <a:schemeClr val="tx1"/>
          </a:solidFill>
          <a:latin typeface="Calibri" pitchFamily="34" charset="0"/>
        </a:defRPr>
      </a:lvl7pPr>
      <a:lvl8pPr marL="3162762" algn="ctr" defTabSz="2950447" rtl="0" fontAlgn="base">
        <a:spcBef>
          <a:spcPct val="0"/>
        </a:spcBef>
        <a:spcAft>
          <a:spcPct val="0"/>
        </a:spcAft>
        <a:defRPr sz="14300">
          <a:solidFill>
            <a:schemeClr val="tx1"/>
          </a:solidFill>
          <a:latin typeface="Calibri" pitchFamily="34" charset="0"/>
        </a:defRPr>
      </a:lvl8pPr>
      <a:lvl9pPr marL="4217017" algn="ctr" defTabSz="2950447" rtl="0" fontAlgn="base">
        <a:spcBef>
          <a:spcPct val="0"/>
        </a:spcBef>
        <a:spcAft>
          <a:spcPct val="0"/>
        </a:spcAft>
        <a:defRPr sz="14300">
          <a:solidFill>
            <a:schemeClr val="tx1"/>
          </a:solidFill>
          <a:latin typeface="Calibri" pitchFamily="34" charset="0"/>
        </a:defRPr>
      </a:lvl9pPr>
    </p:titleStyle>
    <p:bodyStyle>
      <a:lvl1pPr marL="1105503" indent="-1105503" algn="l" defTabSz="2950447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1pPr>
      <a:lvl2pPr marL="2397697" indent="-922472" algn="l" defTabSz="2950447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890" indent="-735783" algn="l" defTabSz="2950447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114" indent="-735783" algn="l" defTabSz="2950447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0337" indent="-735783" algn="l" defTabSz="2950447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7757" indent="-737978" algn="l" defTabSz="2951912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3712" indent="-737978" algn="l" defTabSz="2951912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9669" indent="-737978" algn="l" defTabSz="2951912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5624" indent="-737978" algn="l" defTabSz="2951912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19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955" algn="l" defTabSz="29519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912" algn="l" defTabSz="29519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867" algn="l" defTabSz="29519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3823" algn="l" defTabSz="29519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9778" algn="l" defTabSz="29519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5735" algn="l" defTabSz="29519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1690" algn="l" defTabSz="29519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7647" algn="l" defTabSz="29519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emf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emf"/><Relationship Id="rId2" Type="http://schemas.openxmlformats.org/officeDocument/2006/relationships/image" Target="../media/image1.png"/><Relationship Id="rId16" Type="http://schemas.openxmlformats.org/officeDocument/2006/relationships/image" Target="../media/image15.emf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10" Type="http://schemas.openxmlformats.org/officeDocument/2006/relationships/image" Target="../media/image9.png"/><Relationship Id="rId19" Type="http://schemas.openxmlformats.org/officeDocument/2006/relationships/image" Target="../media/image18.emf"/><Relationship Id="rId4" Type="http://schemas.openxmlformats.org/officeDocument/2006/relationships/image" Target="../media/image3.jpeg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901884" y="18211462"/>
                <a:ext cx="9100239" cy="104723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q"/>
                  <a:defRPr/>
                </a:pPr>
                <a:r>
                  <a:rPr lang="en-US" altLang="zh-CN" sz="1800" b="1" dirty="0" smtClean="0">
                    <a:solidFill>
                      <a:srgbClr val="C60C30"/>
                    </a:solidFill>
                    <a:ea typeface="宋体" pitchFamily="2" charset="-122"/>
                    <a:cs typeface="Arial" charset="0"/>
                  </a:rPr>
                  <a:t> </a:t>
                </a:r>
                <a:r>
                  <a:rPr lang="en-US" altLang="zh-CN" sz="1800" b="1" dirty="0">
                    <a:solidFill>
                      <a:srgbClr val="C60C30"/>
                    </a:solidFill>
                    <a:cs typeface="Arial" charset="0"/>
                  </a:rPr>
                  <a:t>From PPV to random tours</a:t>
                </a:r>
                <a:endParaRPr lang="en-US" altLang="zh-CN" sz="1800" dirty="0" smtClean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kumimoji="1" lang="en-US" altLang="zh-CN" sz="2000" dirty="0"/>
                  <a:t>PPV scores can be computed by random </a:t>
                </a:r>
                <a:r>
                  <a:rPr kumimoji="1" lang="en-US" altLang="zh-CN" sz="2000" dirty="0" smtClean="0"/>
                  <a:t>tours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kumimoji="1" lang="en-US" altLang="zh-CN" sz="1800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kumimoji="1" lang="en-US" altLang="zh-CN" sz="1800" dirty="0" smtClean="0"/>
                  <a:t>Example:</a:t>
                </a:r>
              </a:p>
              <a:p>
                <a:r>
                  <a:rPr kumimoji="1" lang="en-US" altLang="zh-CN" sz="1800" dirty="0"/>
                  <a:t>there are 3 random tours from u</a:t>
                </a:r>
                <a:r>
                  <a:rPr kumimoji="1" lang="en-US" altLang="zh-CN" sz="1800" baseline="-25000" dirty="0"/>
                  <a:t>1</a:t>
                </a:r>
                <a:r>
                  <a:rPr kumimoji="1" lang="en-US" altLang="zh-CN" sz="1800" dirty="0"/>
                  <a:t> to u</a:t>
                </a:r>
                <a:r>
                  <a:rPr kumimoji="1" lang="en-US" altLang="zh-CN" sz="1800" baseline="-25000" dirty="0"/>
                  <a:t>3:</a:t>
                </a:r>
                <a:endParaRPr kumimoji="1" lang="zh-CN" altLang="en-US" sz="1800" baseline="-25000" dirty="0"/>
              </a:p>
              <a:p>
                <a:endParaRPr kumimoji="1" lang="en-US" altLang="zh-CN" sz="1800" dirty="0" smtClean="0"/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endParaRPr lang="en-US" altLang="zh-CN" sz="1800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</a:endParaRP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endParaRPr lang="en-US" altLang="zh-CN" sz="1800" dirty="0" smtClean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</a:endParaRP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endParaRPr lang="en-US" altLang="zh-CN" sz="1800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</a:endParaRP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endParaRPr lang="en-US" altLang="zh-CN" sz="1800" dirty="0" smtClean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</a:endParaRP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endParaRPr lang="en-US" altLang="zh-CN" sz="1800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</a:endParaRP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r>
                  <a:rPr lang="en-US" sz="2000" dirty="0"/>
                  <a:t>The PPV score can be computed by adding up the weight of all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possible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random tours.</a:t>
                </a:r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endParaRPr lang="en-US" altLang="zh-CN" sz="1800" dirty="0" smtClean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</a:endParaRP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endParaRPr lang="en-US" altLang="zh-CN" sz="1800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</a:endParaRP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endParaRPr lang="en-US" altLang="zh-CN" sz="1800" dirty="0" smtClean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</a:endParaRP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endParaRPr lang="en-US" altLang="zh-CN" sz="1800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</a:endParaRP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endParaRPr lang="en-US" altLang="zh-CN" sz="1800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</a:endParaRP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  <a:defRPr/>
                </a:pPr>
                <a:r>
                  <a:rPr lang="en-US" altLang="zh-CN" sz="1800" b="1" dirty="0">
                    <a:solidFill>
                      <a:srgbClr val="C60C30"/>
                    </a:solidFill>
                    <a:cs typeface="Arial" charset="0"/>
                  </a:rPr>
                  <a:t>Random Tour Decomposition</a:t>
                </a:r>
                <a:endParaRPr lang="en-US" altLang="zh-CN" sz="1800" dirty="0" smtClean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</a:endParaRP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r>
                  <a:rPr kumimoji="1" lang="en-US" altLang="zh-CN" sz="2000" dirty="0"/>
                  <a:t>If we select some nodes to be </a:t>
                </a:r>
                <a:r>
                  <a:rPr kumimoji="1" lang="en-US" altLang="zh-CN" sz="2000" b="1" dirty="0">
                    <a:solidFill>
                      <a:schemeClr val="accent1"/>
                    </a:solidFill>
                  </a:rPr>
                  <a:t>hub nodes</a:t>
                </a:r>
                <a:endParaRPr kumimoji="1" lang="en-US" altLang="zh-CN" sz="2000" dirty="0"/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r>
                  <a:rPr kumimoji="1" lang="en-US" altLang="zh-CN" sz="1800" dirty="0"/>
                  <a:t>The random tours can be decomposed by these hub </a:t>
                </a:r>
                <a:r>
                  <a:rPr kumimoji="1" lang="en-US" altLang="zh-CN" sz="1800" dirty="0" smtClean="0"/>
                  <a:t>nodes.</a:t>
                </a: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r>
                  <a:rPr kumimoji="1" lang="en-US" altLang="zh-CN" sz="1800" dirty="0" smtClean="0"/>
                  <a:t>Result </a:t>
                </a:r>
                <a:r>
                  <a:rPr kumimoji="1" lang="en-US" altLang="zh-CN" sz="1800" dirty="0"/>
                  <a:t>in </a:t>
                </a:r>
                <a:r>
                  <a:rPr kumimoji="1" lang="en-US" altLang="zh-CN" sz="1800" dirty="0" smtClean="0"/>
                  <a:t>two types of tours</a:t>
                </a:r>
                <a:endParaRPr kumimoji="1" lang="en-US" altLang="zh-CN" sz="2000" b="1" dirty="0" smtClean="0">
                  <a:solidFill>
                    <a:srgbClr val="FF0000"/>
                  </a:solidFill>
                </a:endParaRPr>
              </a:p>
              <a:p>
                <a:pPr marL="1760973" lvl="2" indent="-28575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kumimoji="1" lang="en-US" altLang="zh-CN" sz="2000" b="1" dirty="0" smtClean="0">
                    <a:solidFill>
                      <a:srgbClr val="FF0000"/>
                    </a:solidFill>
                  </a:rPr>
                  <a:t>Partial vector</a:t>
                </a:r>
                <a:r>
                  <a:rPr kumimoji="1" lang="en-US" altLang="zh-CN" sz="2000" dirty="0" smtClean="0"/>
                  <a:t>: tours passing through no hub nodes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sz="20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i="1" dirty="0"/>
              </a:p>
              <a:p>
                <a:pPr marL="1760973" lvl="2" indent="-28575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  <a:defRPr/>
                </a:pPr>
                <a:endParaRPr kumimoji="1" lang="en-US" altLang="zh-CN" sz="2000" b="1" dirty="0" smtClean="0">
                  <a:solidFill>
                    <a:srgbClr val="00B0F0"/>
                  </a:solidFill>
                </a:endParaRPr>
              </a:p>
              <a:p>
                <a:pPr marL="1760973" lvl="2" indent="-28575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kumimoji="1" lang="en-US" altLang="zh-CN" sz="2000" b="1" dirty="0" smtClean="0">
                    <a:solidFill>
                      <a:srgbClr val="00B0F0"/>
                    </a:solidFill>
                  </a:rPr>
                  <a:t>Skeleton </a:t>
                </a:r>
                <a:r>
                  <a:rPr kumimoji="1" lang="en-US" altLang="zh-CN" sz="2000" b="1" dirty="0">
                    <a:solidFill>
                      <a:srgbClr val="00B0F0"/>
                    </a:solidFill>
                  </a:rPr>
                  <a:t>vector</a:t>
                </a:r>
                <a:r>
                  <a:rPr kumimoji="1" lang="en-US" altLang="zh-CN" sz="2000" dirty="0"/>
                  <a:t>: tours stop at a hub node</a:t>
                </a:r>
                <a:endParaRPr kumimoji="1" lang="zh-CN" altLang="en-US" sz="2000" dirty="0"/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𝑠𝑘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sz="2000" i="1" baseline="-2500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800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</a:endParaRP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endParaRPr lang="en-US" altLang="zh-CN" sz="1800" dirty="0" smtClean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</a:endParaRP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endParaRPr lang="en-US" altLang="zh-CN" sz="1800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</a:endParaRP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endParaRPr lang="en-US" altLang="zh-CN" sz="1800" dirty="0" smtClean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</a:endParaRP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endParaRPr lang="en-US" altLang="zh-CN" sz="1800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</a:endParaRP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r>
                  <a:rPr lang="en-US" sz="1800" dirty="0"/>
                  <a:t>Example:</a:t>
                </a:r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dirty="0" smtClean="0"/>
                  <a:t>   Consider </a:t>
                </a:r>
                <a:r>
                  <a:rPr lang="en-US" sz="1800" dirty="0"/>
                  <a:t>a tour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sz="1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altLang="zh-CN" sz="1800" dirty="0" smtClean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84" y="18211462"/>
                <a:ext cx="9100239" cy="10472354"/>
              </a:xfrm>
              <a:prstGeom prst="rect">
                <a:avLst/>
              </a:prstGeom>
              <a:blipFill rotWithShape="0">
                <a:blip r:embed="rId2"/>
                <a:stretch>
                  <a:fillRect l="-603" t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AutoShape 183"/>
              <p:cNvSpPr>
                <a:spLocks noChangeArrowheads="1"/>
              </p:cNvSpPr>
              <p:nvPr/>
            </p:nvSpPr>
            <p:spPr bwMode="auto">
              <a:xfrm>
                <a:off x="647703" y="6472203"/>
                <a:ext cx="9601200" cy="10351282"/>
              </a:xfrm>
              <a:prstGeom prst="roundRect">
                <a:avLst>
                  <a:gd name="adj" fmla="val 4116"/>
                </a:avLst>
              </a:prstGeom>
              <a:noFill/>
              <a:ln w="76200" cmpd="tri">
                <a:solidFill>
                  <a:srgbClr val="003478"/>
                </a:solidFill>
                <a:round/>
                <a:headEnd/>
                <a:tailEnd/>
              </a:ln>
            </p:spPr>
            <p:txBody>
              <a:bodyPr lIns="64648" tIns="32324" rIns="64648" bIns="32324"/>
              <a:lstStyle/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q"/>
                  <a:defRPr/>
                </a:pPr>
                <a:r>
                  <a:rPr lang="en-US" altLang="zh-CN" sz="2400" b="1" dirty="0" smtClean="0">
                    <a:solidFill>
                      <a:srgbClr val="C60C30"/>
                    </a:solidFill>
                    <a:cs typeface="Arial" charset="0"/>
                  </a:rPr>
                  <a:t>Personalized </a:t>
                </a:r>
                <a:r>
                  <a:rPr lang="en-US" altLang="zh-CN" sz="2400" b="1" dirty="0">
                    <a:solidFill>
                      <a:srgbClr val="C60C30"/>
                    </a:solidFill>
                    <a:cs typeface="Arial" charset="0"/>
                  </a:rPr>
                  <a:t>PageRank </a:t>
                </a:r>
                <a:r>
                  <a:rPr lang="en-US" altLang="zh-CN" sz="2400" b="1" dirty="0" smtClean="0">
                    <a:solidFill>
                      <a:srgbClr val="C60C30"/>
                    </a:solidFill>
                    <a:cs typeface="Arial" charset="0"/>
                  </a:rPr>
                  <a:t>Model</a:t>
                </a:r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2400" b="1" dirty="0">
                  <a:solidFill>
                    <a:srgbClr val="C60C30"/>
                  </a:solidFill>
                  <a:ea typeface="宋体" pitchFamily="2" charset="-122"/>
                  <a:cs typeface="Arial" charset="0"/>
                </a:endParaRPr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2400" b="1" dirty="0" smtClean="0">
                  <a:solidFill>
                    <a:srgbClr val="C60C30"/>
                  </a:solidFill>
                  <a:ea typeface="宋体" pitchFamily="2" charset="-122"/>
                  <a:cs typeface="Arial" charset="0"/>
                </a:endParaRPr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2400" b="1" dirty="0">
                  <a:solidFill>
                    <a:srgbClr val="C60C30"/>
                  </a:solidFill>
                  <a:ea typeface="宋体" pitchFamily="2" charset="-122"/>
                  <a:cs typeface="Arial" charset="0"/>
                </a:endParaRPr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2400" b="1" dirty="0" smtClean="0">
                  <a:solidFill>
                    <a:srgbClr val="C60C30"/>
                  </a:solidFill>
                  <a:ea typeface="宋体" pitchFamily="2" charset="-122"/>
                  <a:cs typeface="Arial" charset="0"/>
                </a:endParaRPr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2400" b="1" dirty="0">
                  <a:solidFill>
                    <a:srgbClr val="C60C30"/>
                  </a:solidFill>
                  <a:ea typeface="宋体" pitchFamily="2" charset="-122"/>
                  <a:cs typeface="Arial" charset="0"/>
                </a:endParaRPr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2400" b="1" dirty="0" smtClean="0">
                  <a:solidFill>
                    <a:srgbClr val="C60C30"/>
                  </a:solidFill>
                  <a:ea typeface="宋体" pitchFamily="2" charset="-122"/>
                  <a:cs typeface="Arial" charset="0"/>
                </a:endParaRPr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q"/>
                  <a:defRPr/>
                </a:pPr>
                <a:endParaRPr lang="en-US" altLang="zh-CN" sz="2400" b="1" dirty="0" smtClean="0">
                  <a:solidFill>
                    <a:srgbClr val="C60C30"/>
                  </a:solidFill>
                  <a:ea typeface="宋体" pitchFamily="2" charset="-122"/>
                  <a:cs typeface="Arial" charset="0"/>
                </a:endParaRPr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q"/>
                  <a:defRPr/>
                </a:pPr>
                <a:endParaRPr lang="en-US" altLang="zh-CN" sz="2400" b="1" dirty="0">
                  <a:solidFill>
                    <a:srgbClr val="C60C30"/>
                  </a:solidFill>
                  <a:ea typeface="宋体" pitchFamily="2" charset="-122"/>
                  <a:cs typeface="Arial" charset="0"/>
                </a:endParaRPr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q"/>
                  <a:defRPr/>
                </a:pPr>
                <a:endParaRPr lang="en-US" altLang="zh-CN" sz="2400" b="1" dirty="0" smtClean="0">
                  <a:solidFill>
                    <a:srgbClr val="C60C30"/>
                  </a:solidFill>
                  <a:ea typeface="宋体" pitchFamily="2" charset="-122"/>
                  <a:cs typeface="Arial" charset="0"/>
                </a:endParaRPr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q"/>
                  <a:defRPr/>
                </a:pPr>
                <a:r>
                  <a:rPr lang="en-US" altLang="zh-CN" sz="2400" b="1" dirty="0" smtClean="0">
                    <a:solidFill>
                      <a:srgbClr val="C60C30"/>
                    </a:solidFill>
                    <a:ea typeface="宋体" pitchFamily="2" charset="-122"/>
                    <a:cs typeface="Arial" charset="0"/>
                  </a:rPr>
                  <a:t>Problem</a:t>
                </a: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b="1" dirty="0"/>
                  <a:t>Input</a:t>
                </a:r>
                <a:r>
                  <a:rPr lang="en-US" altLang="zh-CN" sz="2400" dirty="0"/>
                  <a:t>: </a:t>
                </a:r>
                <a:r>
                  <a:rPr lang="en-US" altLang="zh-CN" sz="2400" dirty="0"/>
                  <a:t>Given a graph G, a set of seed nodes P, </a:t>
                </a:r>
                <a:r>
                  <a:rPr lang="en-US" altLang="zh-CN" sz="2400" dirty="0"/>
                  <a:t>and teleport probability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400" b="1" dirty="0"/>
                  <a:t>Output</a:t>
                </a:r>
                <a:r>
                  <a:rPr lang="en-US" altLang="zh-CN" sz="2400" dirty="0"/>
                  <a:t>: Find </a:t>
                </a:r>
                <a:r>
                  <a:rPr lang="en-US" altLang="zh-CN" sz="2400" u="sng" dirty="0"/>
                  <a:t>P</a:t>
                </a:r>
                <a:r>
                  <a:rPr lang="en-US" altLang="zh-CN" sz="2400" dirty="0"/>
                  <a:t>ersonalized </a:t>
                </a:r>
                <a:r>
                  <a:rPr lang="en-US" altLang="zh-CN" sz="2400" u="sng" dirty="0" smtClean="0"/>
                  <a:t>P</a:t>
                </a:r>
                <a:r>
                  <a:rPr lang="en-US" altLang="zh-CN" sz="2400" dirty="0" smtClean="0"/>
                  <a:t>ageRank </a:t>
                </a:r>
                <a:r>
                  <a:rPr lang="en-US" altLang="zh-CN" sz="2400" u="sng" dirty="0" smtClean="0"/>
                  <a:t>V</a:t>
                </a:r>
                <a:r>
                  <a:rPr lang="en-US" altLang="zh-CN" sz="2400" dirty="0" smtClean="0"/>
                  <a:t>ector(PPV)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kumimoji="1"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zh-CN" sz="2400" dirty="0"/>
                  <a:t> which is computed </a:t>
                </a:r>
                <a:r>
                  <a:rPr lang="en-US" altLang="zh-CN" sz="2400" dirty="0" smtClean="0"/>
                  <a:t>as</a:t>
                </a:r>
              </a:p>
              <a:p>
                <a:pPr marL="0" lvl="1" indent="0" algn="ctr" defTabSz="295181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kumimoji="1"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p>
                      <m:s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kumimoji="1"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kumimoji="1"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,</a:t>
                </a:r>
              </a:p>
              <a:p>
                <a:pPr marL="0" lvl="1" indent="0" defTabSz="2951813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dirty="0"/>
                  <a:t>where</a:t>
                </a: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 is </a:t>
                </a:r>
                <a:r>
                  <a:rPr lang="en-US" altLang="zh-CN" sz="2400" dirty="0"/>
                  <a:t>the normalized adjacency </a:t>
                </a:r>
                <a:r>
                  <a:rPr lang="en-US" altLang="zh-CN" sz="2400" dirty="0" smtClean="0"/>
                  <a:t>matrix,</a:t>
                </a:r>
                <a:endParaRPr lang="en-US" altLang="zh-CN" sz="2400" dirty="0"/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is </a:t>
                </a:r>
                <a:r>
                  <a:rPr lang="en-US" altLang="zh-CN" sz="2400" dirty="0"/>
                  <a:t>the user preference </a:t>
                </a:r>
                <a:r>
                  <a:rPr lang="en-US" altLang="zh-CN" sz="2400" dirty="0" smtClean="0"/>
                  <a:t>vector.</a:t>
                </a: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endParaRPr lang="en-US" altLang="zh-CN" sz="2400" dirty="0" smtClean="0"/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  <a:defRPr/>
                </a:pPr>
                <a:r>
                  <a:rPr lang="en-US" altLang="zh-CN" sz="2400" b="1" kern="0" dirty="0" smtClean="0">
                    <a:solidFill>
                      <a:srgbClr val="C60C30"/>
                    </a:solidFill>
                    <a:ea typeface="宋体" pitchFamily="2" charset="-122"/>
                    <a:cs typeface="Arial" charset="0"/>
                  </a:rPr>
                  <a:t>Challenge</a:t>
                </a:r>
                <a:r>
                  <a:rPr lang="en-US" altLang="zh-CN" sz="2400" b="1" kern="0" dirty="0" smtClean="0">
                    <a:solidFill>
                      <a:srgbClr val="C60C30"/>
                    </a:solidFill>
                    <a:ea typeface="宋体" pitchFamily="2" charset="-122"/>
                    <a:cs typeface="Arial" charset="0"/>
                  </a:rPr>
                  <a:t>:</a:t>
                </a: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Exactness</a:t>
                </a:r>
                <a:r>
                  <a:rPr lang="en-US" sz="2400" dirty="0"/>
                  <a:t>. Most existing methods focus on approximate PPV computation, exact PPV is hard to compute.</a:t>
                </a: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Parallel</a:t>
                </a:r>
                <a:r>
                  <a:rPr lang="en-US" sz="2400" dirty="0"/>
                  <a:t>. It is hard to design scalable distributed algorithm to compute PPV that works in iteration.</a:t>
                </a: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Costs</a:t>
                </a:r>
                <a:r>
                  <a:rPr lang="en-US" sz="2400" dirty="0"/>
                  <a:t>. It requires high time, space and network costs for distributed graph computation.</a:t>
                </a:r>
              </a:p>
              <a:p>
                <a:pPr marL="342900" lvl="1" indent="-342900" defTabSz="2951813" fontAlgn="auto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  <a:defRPr/>
                </a:pPr>
                <a:endParaRPr lang="en-US" altLang="zh-CN" sz="2400" kern="0" dirty="0">
                  <a:ea typeface="宋体" pitchFamily="2" charset="-122"/>
                  <a:cs typeface="Arial" charset="0"/>
                </a:endParaRPr>
              </a:p>
            </p:txBody>
          </p:sp>
        </mc:Choice>
        <mc:Fallback>
          <p:sp>
            <p:nvSpPr>
              <p:cNvPr id="56" name="AutoShape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3" y="6472203"/>
                <a:ext cx="9601200" cy="10351282"/>
              </a:xfrm>
              <a:prstGeom prst="roundRect">
                <a:avLst>
                  <a:gd name="adj" fmla="val 4116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 w="76200" cmpd="tri">
                <a:solidFill>
                  <a:srgbClr val="00347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80"/>
          <p:cNvSpPr txBox="1">
            <a:spLocks noChangeArrowheads="1"/>
          </p:cNvSpPr>
          <p:nvPr/>
        </p:nvSpPr>
        <p:spPr bwMode="auto">
          <a:xfrm>
            <a:off x="1038892" y="3220137"/>
            <a:ext cx="18269870" cy="221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648" tIns="32324" rIns="64648" bIns="32324">
            <a:spAutoFit/>
          </a:bodyPr>
          <a:lstStyle/>
          <a:p>
            <a:pPr algn="ctr" eaLnBrk="0" hangingPunct="0"/>
            <a:r>
              <a:rPr lang="en-US" altLang="en-US" sz="5400" b="1" dirty="0">
                <a:solidFill>
                  <a:srgbClr val="FF0000"/>
                </a:solidFill>
                <a:latin typeface="Verdana" pitchFamily="34" charset="0"/>
              </a:rPr>
              <a:t>Distributed Algorithms on Exact Personalized </a:t>
            </a:r>
            <a:r>
              <a:rPr lang="en-US" altLang="en-US" sz="5400" b="1" dirty="0" smtClean="0">
                <a:solidFill>
                  <a:srgbClr val="FF0000"/>
                </a:solidFill>
                <a:latin typeface="Verdana" pitchFamily="34" charset="0"/>
              </a:rPr>
              <a:t>PageRank</a:t>
            </a:r>
          </a:p>
          <a:p>
            <a:pPr algn="ctr" eaLnBrk="0" hangingPunct="0"/>
            <a:r>
              <a:rPr lang="en-US" altLang="zh-CN" sz="3200" b="1" dirty="0" smtClean="0">
                <a:solidFill>
                  <a:prstClr val="black"/>
                </a:solidFill>
                <a:ea typeface="宋体" pitchFamily="2" charset="-122"/>
              </a:rPr>
              <a:t>Tao Guo, Xin Cao , Gao Cong, Jiaheng Lu, Xuemin Lin</a:t>
            </a:r>
            <a:endParaRPr lang="en-US" altLang="zh-CN" sz="3200" b="1" dirty="0" smtClean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128" name="TextBox 291"/>
          <p:cNvSpPr txBox="1">
            <a:spLocks noChangeArrowheads="1"/>
          </p:cNvSpPr>
          <p:nvPr/>
        </p:nvSpPr>
        <p:spPr bwMode="auto">
          <a:xfrm>
            <a:off x="1042943" y="17063582"/>
            <a:ext cx="9513678" cy="61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648" tIns="32324" rIns="64648" bIns="32324">
            <a:spAutoFit/>
          </a:bodyPr>
          <a:lstStyle/>
          <a:p>
            <a:r>
              <a:rPr lang="en-US" altLang="zh-CN" sz="3600" dirty="0" smtClean="0">
                <a:solidFill>
                  <a:srgbClr val="002060"/>
                </a:solidFill>
                <a:ea typeface="宋体" pitchFamily="2" charset="-122"/>
              </a:rPr>
              <a:t>Background:</a:t>
            </a:r>
            <a:endParaRPr lang="en-US" altLang="zh-CN" sz="800" dirty="0">
              <a:solidFill>
                <a:srgbClr val="002060"/>
              </a:solidFill>
              <a:ea typeface="宋体" pitchFamily="2" charset="-122"/>
            </a:endParaRPr>
          </a:p>
        </p:txBody>
      </p:sp>
      <p:sp>
        <p:nvSpPr>
          <p:cNvPr id="47" name="Rectangle 39"/>
          <p:cNvSpPr txBox="1">
            <a:spLocks noChangeArrowheads="1"/>
          </p:cNvSpPr>
          <p:nvPr/>
        </p:nvSpPr>
        <p:spPr bwMode="auto">
          <a:xfrm>
            <a:off x="631322" y="5608637"/>
            <a:ext cx="6477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95121" tIns="147560" rIns="295121" bIns="147560" numCol="1" anchor="t" anchorCtr="0" compatLnSpc="1">
            <a:prstTxWarp prst="textNoShape">
              <a:avLst/>
            </a:prstTxWarp>
          </a:bodyPr>
          <a:lstStyle/>
          <a:p>
            <a:pPr defTabSz="2951813">
              <a:spcBef>
                <a:spcPct val="20000"/>
              </a:spcBef>
              <a:defRPr/>
            </a:pPr>
            <a:r>
              <a:rPr lang="en-US" altLang="zh-CN" sz="3600" dirty="0">
                <a:solidFill>
                  <a:srgbClr val="002060"/>
                </a:solidFill>
                <a:ea typeface="宋体" pitchFamily="2" charset="-122"/>
              </a:rPr>
              <a:t>Problem Statement:</a:t>
            </a:r>
            <a:endParaRPr lang="en-US" altLang="zh-CN" sz="3600" dirty="0" smtClean="0">
              <a:solidFill>
                <a:srgbClr val="002060"/>
              </a:solidFill>
              <a:ea typeface="宋体" pitchFamily="2" charset="-122"/>
            </a:endParaRPr>
          </a:p>
        </p:txBody>
      </p:sp>
      <p:sp>
        <p:nvSpPr>
          <p:cNvPr id="49" name="AutoShape 183"/>
          <p:cNvSpPr>
            <a:spLocks noChangeArrowheads="1"/>
          </p:cNvSpPr>
          <p:nvPr/>
        </p:nvSpPr>
        <p:spPr bwMode="auto">
          <a:xfrm>
            <a:off x="10716292" y="6472203"/>
            <a:ext cx="9964070" cy="14710024"/>
          </a:xfrm>
          <a:prstGeom prst="roundRect">
            <a:avLst>
              <a:gd name="adj" fmla="val 4116"/>
            </a:avLst>
          </a:prstGeom>
          <a:noFill/>
          <a:ln w="76200" cmpd="tri">
            <a:solidFill>
              <a:srgbClr val="003478"/>
            </a:solidFill>
            <a:round/>
            <a:headEnd/>
            <a:tailEnd/>
          </a:ln>
        </p:spPr>
        <p:txBody>
          <a:bodyPr lIns="64648" tIns="32324" rIns="64648" bIns="32324"/>
          <a:lstStyle/>
          <a:p>
            <a:pPr marL="342900" lvl="1" indent="-342900" defTabSz="29518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SG" altLang="zh-CN" sz="2400" dirty="0">
              <a:ea typeface="宋体" pitchFamily="2" charset="-122"/>
              <a:cs typeface="Arial" charset="0"/>
            </a:endParaRPr>
          </a:p>
          <a:p>
            <a:pPr marL="342900" lvl="1" indent="-342900" defTabSz="29518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SG" altLang="zh-CN" sz="2400" b="1" dirty="0" smtClean="0"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defRPr/>
            </a:pPr>
            <a:endParaRPr lang="en-SG" altLang="zh-CN" sz="2400" b="1" dirty="0"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defRPr/>
            </a:pPr>
            <a:endParaRPr lang="en-SG" altLang="zh-CN" sz="2400" b="1" dirty="0" smtClean="0"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defRPr/>
            </a:pPr>
            <a:endParaRPr lang="en-SG" altLang="zh-CN" sz="2400" b="1" dirty="0"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defRPr/>
            </a:pPr>
            <a:endParaRPr lang="en-SG" altLang="zh-CN" sz="2400" b="1" dirty="0" smtClean="0"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defRPr/>
            </a:pPr>
            <a:endParaRPr lang="en-SG" altLang="zh-CN" sz="2400" dirty="0"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altLang="zh-CN" sz="2400" i="1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kern="0" dirty="0">
              <a:solidFill>
                <a:srgbClr val="000000"/>
              </a:solidFill>
              <a:ea typeface="宋体" pitchFamily="2" charset="-122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kern="0" dirty="0">
              <a:solidFill>
                <a:srgbClr val="000000"/>
              </a:solidFill>
              <a:ea typeface="宋体" pitchFamily="2" charset="-122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kern="0" dirty="0">
              <a:solidFill>
                <a:srgbClr val="000000"/>
              </a:solidFill>
              <a:ea typeface="宋体" pitchFamily="2" charset="-122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kern="0" dirty="0">
              <a:solidFill>
                <a:srgbClr val="000000"/>
              </a:solidFill>
              <a:ea typeface="宋体" pitchFamily="2" charset="-122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kern="0" dirty="0">
              <a:solidFill>
                <a:srgbClr val="000000"/>
              </a:solidFill>
              <a:ea typeface="宋体" pitchFamily="2" charset="-122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kern="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0" name="TextBox 291"/>
          <p:cNvSpPr txBox="1">
            <a:spLocks noChangeArrowheads="1"/>
          </p:cNvSpPr>
          <p:nvPr/>
        </p:nvSpPr>
        <p:spPr bwMode="auto">
          <a:xfrm>
            <a:off x="11113006" y="5682082"/>
            <a:ext cx="5867400" cy="61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648" tIns="32324" rIns="64648" bIns="32324">
            <a:spAutoFit/>
          </a:bodyPr>
          <a:lstStyle/>
          <a:p>
            <a:r>
              <a:rPr lang="en-US" altLang="zh-CN" sz="3600" dirty="0" smtClean="0">
                <a:solidFill>
                  <a:srgbClr val="002060"/>
                </a:solidFill>
                <a:ea typeface="宋体" pitchFamily="2" charset="-122"/>
              </a:rPr>
              <a:t>Approaches:</a:t>
            </a:r>
            <a:endParaRPr lang="en-US" altLang="zh-CN" sz="800" dirty="0">
              <a:solidFill>
                <a:srgbClr val="002060"/>
              </a:solidFill>
              <a:ea typeface="宋体" pitchFamily="2" charset="-122"/>
            </a:endParaRPr>
          </a:p>
        </p:txBody>
      </p:sp>
      <p:sp>
        <p:nvSpPr>
          <p:cNvPr id="62" name="AutoShape 183"/>
          <p:cNvSpPr>
            <a:spLocks noChangeArrowheads="1"/>
          </p:cNvSpPr>
          <p:nvPr/>
        </p:nvSpPr>
        <p:spPr bwMode="auto">
          <a:xfrm>
            <a:off x="10698162" y="22199732"/>
            <a:ext cx="9982200" cy="7488104"/>
          </a:xfrm>
          <a:prstGeom prst="roundRect">
            <a:avLst>
              <a:gd name="adj" fmla="val 4116"/>
            </a:avLst>
          </a:prstGeom>
          <a:noFill/>
          <a:ln w="76200" cmpd="tri">
            <a:solidFill>
              <a:srgbClr val="003478"/>
            </a:solidFill>
            <a:round/>
            <a:headEnd/>
            <a:tailEnd/>
          </a:ln>
        </p:spPr>
        <p:txBody>
          <a:bodyPr lIns="64648" tIns="32324" rIns="64648" bIns="32324"/>
          <a:lstStyle/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altLang="zh-CN" sz="2400" i="1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kern="0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kern="0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kern="0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kern="0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kern="0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kern="0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3" name="TextBox 291"/>
          <p:cNvSpPr txBox="1">
            <a:spLocks noChangeArrowheads="1"/>
          </p:cNvSpPr>
          <p:nvPr/>
        </p:nvSpPr>
        <p:spPr bwMode="auto">
          <a:xfrm>
            <a:off x="10903386" y="21372360"/>
            <a:ext cx="9513678" cy="61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648" tIns="32324" rIns="64648" bIns="32324">
            <a:spAutoFit/>
          </a:bodyPr>
          <a:lstStyle/>
          <a:p>
            <a:r>
              <a:rPr lang="en-US" altLang="zh-CN" sz="3600" dirty="0">
                <a:solidFill>
                  <a:srgbClr val="002060"/>
                </a:solidFill>
                <a:ea typeface="宋体" pitchFamily="2" charset="-122"/>
              </a:rPr>
              <a:t>Experimental </a:t>
            </a:r>
            <a:r>
              <a:rPr lang="en-US" altLang="zh-CN" sz="3600" dirty="0" smtClean="0">
                <a:solidFill>
                  <a:srgbClr val="002060"/>
                </a:solidFill>
                <a:ea typeface="宋体" pitchFamily="2" charset="-122"/>
              </a:rPr>
              <a:t>Results:</a:t>
            </a:r>
            <a:endParaRPr lang="en-US" altLang="zh-CN" sz="3600" dirty="0">
              <a:solidFill>
                <a:srgbClr val="002060"/>
              </a:solidFill>
              <a:ea typeface="宋体" pitchFamily="2" charset="-122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062961" y="22372637"/>
            <a:ext cx="946693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altLang="zh-CN" sz="2800" b="1" dirty="0">
                <a:solidFill>
                  <a:srgbClr val="C60C30"/>
                </a:solidFill>
                <a:ea typeface="宋体" pitchFamily="2" charset="-122"/>
                <a:cs typeface="Arial" charset="0"/>
              </a:rPr>
              <a:t> </a:t>
            </a:r>
            <a:r>
              <a:rPr lang="en-US" altLang="zh-CN" sz="2400" b="1" dirty="0" smtClean="0">
                <a:solidFill>
                  <a:srgbClr val="C60C30"/>
                </a:solidFill>
                <a:ea typeface="宋体" pitchFamily="2" charset="-122"/>
                <a:cs typeface="Arial" charset="0"/>
              </a:rPr>
              <a:t>Baselines:</a:t>
            </a:r>
          </a:p>
          <a:p>
            <a:pPr marL="342900" lvl="1" indent="-342900" defTabSz="29518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sz="2000" dirty="0" smtClean="0"/>
              <a:t>Approximate : </a:t>
            </a:r>
            <a:r>
              <a:rPr kumimoji="1" lang="en-US" altLang="zh-CN" sz="2000" dirty="0" err="1"/>
              <a:t>FastPPV</a:t>
            </a:r>
            <a:r>
              <a:rPr kumimoji="1" lang="en-US" altLang="zh-CN" sz="2000" dirty="0"/>
              <a:t> [</a:t>
            </a:r>
            <a:r>
              <a:rPr kumimoji="1" lang="en-US" altLang="zh-CN" sz="2000" dirty="0" err="1"/>
              <a:t>Fanwei</a:t>
            </a:r>
            <a:r>
              <a:rPr kumimoji="1" lang="en-US" altLang="zh-CN" sz="2000" dirty="0"/>
              <a:t> Zhu, PVLDB </a:t>
            </a:r>
            <a:r>
              <a:rPr kumimoji="1" lang="en-US" altLang="zh-CN" sz="2000" dirty="0" smtClean="0"/>
              <a:t>2013]</a:t>
            </a:r>
          </a:p>
          <a:p>
            <a:pPr marL="342900" lvl="1" indent="-342900" defTabSz="29518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sz="2000" dirty="0" smtClean="0"/>
              <a:t>Exact : </a:t>
            </a:r>
            <a:r>
              <a:rPr kumimoji="1" lang="en-US" altLang="zh-CN" sz="2000" dirty="0"/>
              <a:t>Power </a:t>
            </a:r>
            <a:r>
              <a:rPr kumimoji="1" lang="en-US" altLang="zh-CN" sz="2000" dirty="0" smtClean="0"/>
              <a:t>Iteration</a:t>
            </a:r>
          </a:p>
          <a:p>
            <a:pPr marL="342900" lvl="1" indent="-342900" defTabSz="29518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 smtClean="0"/>
              <a:t>Graph </a:t>
            </a:r>
            <a:r>
              <a:rPr lang="en-US" sz="2000" dirty="0"/>
              <a:t>Processing Systems: </a:t>
            </a:r>
            <a:r>
              <a:rPr lang="en-US" sz="2000" dirty="0" err="1"/>
              <a:t>Pregel</a:t>
            </a:r>
            <a:r>
              <a:rPr lang="en-US" sz="2000" dirty="0"/>
              <a:t>+ [Da Yan, VLDB 2014], </a:t>
            </a:r>
            <a:r>
              <a:rPr lang="en-US" sz="2000" dirty="0" err="1"/>
              <a:t>Blogel</a:t>
            </a:r>
            <a:r>
              <a:rPr lang="en-US" sz="2000" dirty="0"/>
              <a:t> [</a:t>
            </a:r>
            <a:r>
              <a:rPr lang="en-US" sz="2000" i="1" dirty="0"/>
              <a:t>Da Yan</a:t>
            </a:r>
            <a:r>
              <a:rPr lang="en-US" sz="2000" dirty="0"/>
              <a:t>, VLDB 2014]</a:t>
            </a:r>
            <a:endParaRPr kumimoji="1" lang="en-US" altLang="zh-CN" sz="2000" dirty="0"/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800" dirty="0" smtClean="0"/>
          </a:p>
          <a:p>
            <a:pPr marL="742950" lvl="2" indent="-342900">
              <a:buSzTx/>
              <a:buFontTx/>
              <a:buChar char="•"/>
            </a:pPr>
            <a:endParaRPr lang="en-US" altLang="zh-CN" sz="2400" dirty="0"/>
          </a:p>
        </p:txBody>
      </p:sp>
      <p:sp>
        <p:nvSpPr>
          <p:cNvPr id="34" name="AutoShape 183"/>
          <p:cNvSpPr>
            <a:spLocks noChangeArrowheads="1"/>
          </p:cNvSpPr>
          <p:nvPr/>
        </p:nvSpPr>
        <p:spPr bwMode="auto">
          <a:xfrm>
            <a:off x="639762" y="17958802"/>
            <a:ext cx="9601200" cy="11729035"/>
          </a:xfrm>
          <a:prstGeom prst="roundRect">
            <a:avLst>
              <a:gd name="adj" fmla="val 4116"/>
            </a:avLst>
          </a:prstGeom>
          <a:noFill/>
          <a:ln w="76200" cmpd="tri">
            <a:solidFill>
              <a:srgbClr val="003478"/>
            </a:solidFill>
            <a:round/>
            <a:headEnd/>
            <a:tailEnd/>
          </a:ln>
        </p:spPr>
        <p:txBody>
          <a:bodyPr lIns="64648" tIns="32324" rIns="64648" bIns="32324"/>
          <a:lstStyle/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b="1" kern="0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b="1" kern="0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b="1" kern="0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b="1" kern="0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b="1" kern="0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b="1" kern="0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kern="0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b="1" kern="0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kern="0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kern="0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kern="0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kern="0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kern="0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 smtClean="0">
                <a:solidFill>
                  <a:srgbClr val="C60C30"/>
                </a:solidFill>
                <a:ea typeface="宋体" pitchFamily="2" charset="-122"/>
                <a:cs typeface="Arial" charset="0"/>
              </a:rPr>
              <a:t>   </a:t>
            </a:r>
          </a:p>
        </p:txBody>
      </p:sp>
      <p:pic>
        <p:nvPicPr>
          <p:cNvPr id="32" name="Picture 7" descr="Z:\Youth Olympic Games 2010\Tagline\NTU_YOV_Full colou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71"/>
          <a:stretch>
            <a:fillRect/>
          </a:stretch>
        </p:blipFill>
        <p:spPr bwMode="auto">
          <a:xfrm>
            <a:off x="955898" y="337311"/>
            <a:ext cx="6823964" cy="259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/>
          <p:cNvSpPr/>
          <p:nvPr/>
        </p:nvSpPr>
        <p:spPr>
          <a:xfrm>
            <a:off x="10926762" y="6599237"/>
            <a:ext cx="9466929" cy="1043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altLang="zh-CN" sz="2400" b="1" dirty="0" smtClean="0">
                <a:solidFill>
                  <a:srgbClr val="C60C30"/>
                </a:solidFill>
                <a:ea typeface="宋体" pitchFamily="2" charset="-122"/>
                <a:cs typeface="Arial" charset="0"/>
              </a:rPr>
              <a:t>Graph Partition Based Algorithm</a:t>
            </a:r>
          </a:p>
          <a:p>
            <a:pPr marL="342900" lvl="1" indent="-342900" defTabSz="2951813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 smtClean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SG" altLang="zh-CN" sz="2400" b="1" dirty="0" smtClean="0">
              <a:solidFill>
                <a:srgbClr val="C60C30"/>
              </a:solidFill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SG" altLang="zh-CN" sz="2400" b="1" dirty="0">
              <a:solidFill>
                <a:srgbClr val="C60C30"/>
              </a:solidFill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SG" altLang="zh-CN" sz="2400" b="1" dirty="0" smtClean="0">
              <a:solidFill>
                <a:srgbClr val="C60C30"/>
              </a:solidFill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SG" altLang="zh-CN" sz="2400" b="1" dirty="0">
              <a:solidFill>
                <a:srgbClr val="C60C30"/>
              </a:solidFill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SG" altLang="zh-CN" sz="2400" b="1" dirty="0" smtClean="0">
              <a:solidFill>
                <a:srgbClr val="C60C30"/>
              </a:solidFill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SG" altLang="zh-CN" sz="2400" b="1" dirty="0">
              <a:solidFill>
                <a:srgbClr val="C60C30"/>
              </a:solidFill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SG" altLang="zh-CN" sz="2400" b="1" dirty="0" smtClean="0">
              <a:solidFill>
                <a:srgbClr val="C60C30"/>
              </a:solidFill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SG" altLang="zh-CN" sz="2400" b="1" dirty="0">
              <a:solidFill>
                <a:srgbClr val="C60C30"/>
              </a:solidFill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SG" altLang="zh-CN" sz="2400" b="1" dirty="0" smtClean="0">
              <a:solidFill>
                <a:srgbClr val="C60C30"/>
              </a:solidFill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SG" altLang="zh-CN" sz="2400" b="1" dirty="0">
              <a:solidFill>
                <a:srgbClr val="C60C30"/>
              </a:solidFill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SG" altLang="zh-CN" sz="2400" b="1" dirty="0" smtClean="0">
              <a:solidFill>
                <a:srgbClr val="C60C30"/>
              </a:solidFill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SG" altLang="zh-CN" sz="2400" b="1" dirty="0">
              <a:solidFill>
                <a:srgbClr val="C60C30"/>
              </a:solidFill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SG" altLang="zh-CN" sz="2400" b="1" dirty="0" smtClean="0">
              <a:solidFill>
                <a:srgbClr val="C60C30"/>
              </a:solidFill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SG" altLang="zh-CN" sz="2400" b="1" dirty="0">
              <a:solidFill>
                <a:srgbClr val="C60C30"/>
              </a:solidFill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SG" altLang="zh-CN" sz="2400" b="1" dirty="0" smtClean="0">
              <a:solidFill>
                <a:srgbClr val="C60C30"/>
              </a:solidFill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SG" altLang="zh-CN" sz="2400" b="1" dirty="0">
              <a:solidFill>
                <a:srgbClr val="C60C30"/>
              </a:solidFill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SG" altLang="zh-CN" sz="2400" b="1" dirty="0" smtClean="0">
              <a:solidFill>
                <a:srgbClr val="C60C30"/>
              </a:solidFill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SG" altLang="zh-CN" sz="2400" b="1" dirty="0" smtClean="0">
              <a:solidFill>
                <a:srgbClr val="C60C30"/>
              </a:solidFill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SG" altLang="zh-CN" sz="2400" b="1" dirty="0" smtClean="0">
                <a:solidFill>
                  <a:srgbClr val="C60C30"/>
                </a:solidFill>
                <a:cs typeface="Arial" charset="0"/>
              </a:rPr>
              <a:t>Hierarchical </a:t>
            </a:r>
            <a:r>
              <a:rPr lang="en-US" altLang="zh-CN" sz="2400" b="1" dirty="0">
                <a:solidFill>
                  <a:srgbClr val="C60C30"/>
                </a:solidFill>
                <a:cs typeface="Arial" charset="0"/>
              </a:rPr>
              <a:t>Graph Partition Based Algorithm</a:t>
            </a: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dirty="0" smtClean="0"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  <a:p>
            <a:pPr marL="0" lvl="1" indent="0" defTabSz="2951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2400" b="1" dirty="0">
              <a:solidFill>
                <a:srgbClr val="C60C30"/>
              </a:solidFill>
              <a:ea typeface="宋体" pitchFamily="2" charset="-122"/>
              <a:cs typeface="Arial" charset="0"/>
            </a:endParaRPr>
          </a:p>
        </p:txBody>
      </p:sp>
      <p:pic>
        <p:nvPicPr>
          <p:cNvPr id="12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908" y="143628"/>
            <a:ext cx="5854197" cy="3181628"/>
          </a:xfrm>
          <a:prstGeom prst="rect">
            <a:avLst/>
          </a:prstGeom>
        </p:spPr>
      </p:pic>
      <p:pic>
        <p:nvPicPr>
          <p:cNvPr id="124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7380" y="36101"/>
            <a:ext cx="2946202" cy="2946202"/>
          </a:xfrm>
          <a:prstGeom prst="rect">
            <a:avLst/>
          </a:prstGeom>
        </p:spPr>
      </p:pic>
      <p:grpSp>
        <p:nvGrpSpPr>
          <p:cNvPr id="196" name="Group 195"/>
          <p:cNvGrpSpPr/>
          <p:nvPr/>
        </p:nvGrpSpPr>
        <p:grpSpPr>
          <a:xfrm>
            <a:off x="605196" y="7116556"/>
            <a:ext cx="2815101" cy="2185011"/>
            <a:chOff x="107639" y="3174075"/>
            <a:chExt cx="3777645" cy="2932114"/>
          </a:xfrm>
        </p:grpSpPr>
        <p:sp>
          <p:nvSpPr>
            <p:cNvPr id="197" name="TextBox 196"/>
            <p:cNvSpPr txBox="1"/>
            <p:nvPr/>
          </p:nvSpPr>
          <p:spPr>
            <a:xfrm>
              <a:off x="107639" y="3457756"/>
              <a:ext cx="1835059" cy="390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Seed node</a:t>
              </a:r>
              <a:endParaRPr lang="en-US" sz="1600" dirty="0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974844" y="3174075"/>
              <a:ext cx="2910440" cy="2932114"/>
              <a:chOff x="974844" y="3174075"/>
              <a:chExt cx="2910440" cy="2932114"/>
            </a:xfrm>
          </p:grpSpPr>
          <p:grpSp>
            <p:nvGrpSpPr>
              <p:cNvPr id="199" name="그룹 12"/>
              <p:cNvGrpSpPr/>
              <p:nvPr/>
            </p:nvGrpSpPr>
            <p:grpSpPr>
              <a:xfrm>
                <a:off x="974844" y="3174075"/>
                <a:ext cx="2910440" cy="2932114"/>
                <a:chOff x="1326170" y="2977625"/>
                <a:chExt cx="1248133" cy="1207037"/>
              </a:xfrm>
            </p:grpSpPr>
            <p:cxnSp>
              <p:nvCxnSpPr>
                <p:cNvPr id="204" name="직선 연결선 20"/>
                <p:cNvCxnSpPr/>
                <p:nvPr/>
              </p:nvCxnSpPr>
              <p:spPr>
                <a:xfrm flipV="1">
                  <a:off x="1388969" y="3029103"/>
                  <a:ext cx="534174" cy="35670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직선 연결선 21"/>
                <p:cNvCxnSpPr/>
                <p:nvPr/>
              </p:nvCxnSpPr>
              <p:spPr>
                <a:xfrm>
                  <a:off x="1388969" y="3385809"/>
                  <a:ext cx="589832" cy="2006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직선 연결선 22"/>
                <p:cNvCxnSpPr/>
                <p:nvPr/>
              </p:nvCxnSpPr>
              <p:spPr>
                <a:xfrm>
                  <a:off x="1923143" y="3029103"/>
                  <a:ext cx="69829" cy="5894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직선 연결선 23"/>
                <p:cNvCxnSpPr/>
                <p:nvPr/>
              </p:nvCxnSpPr>
              <p:spPr>
                <a:xfrm>
                  <a:off x="1923143" y="3029103"/>
                  <a:ext cx="597807" cy="35670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4"/>
                <p:cNvCxnSpPr/>
                <p:nvPr/>
              </p:nvCxnSpPr>
              <p:spPr>
                <a:xfrm flipH="1">
                  <a:off x="1964632" y="3586497"/>
                  <a:ext cx="11864" cy="552588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5"/>
                <p:cNvCxnSpPr/>
                <p:nvPr/>
              </p:nvCxnSpPr>
              <p:spPr>
                <a:xfrm flipH="1">
                  <a:off x="1958057" y="3385809"/>
                  <a:ext cx="562893" cy="753276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0" name="타원 26"/>
                <p:cNvSpPr/>
                <p:nvPr/>
              </p:nvSpPr>
              <p:spPr>
                <a:xfrm>
                  <a:off x="1326170" y="3302295"/>
                  <a:ext cx="141514" cy="1415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/>
                </a:p>
              </p:txBody>
            </p:sp>
            <p:sp>
              <p:nvSpPr>
                <p:cNvPr id="211" name="타원 27"/>
                <p:cNvSpPr/>
                <p:nvPr/>
              </p:nvSpPr>
              <p:spPr>
                <a:xfrm>
                  <a:off x="1903397" y="4043148"/>
                  <a:ext cx="141514" cy="1415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2" name="직선 연결선 28"/>
                <p:cNvCxnSpPr/>
                <p:nvPr/>
              </p:nvCxnSpPr>
              <p:spPr>
                <a:xfrm flipV="1">
                  <a:off x="1976496" y="3385809"/>
                  <a:ext cx="544454" cy="2006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타원 29"/>
                <p:cNvSpPr/>
                <p:nvPr/>
              </p:nvSpPr>
              <p:spPr>
                <a:xfrm>
                  <a:off x="1837287" y="2977625"/>
                  <a:ext cx="141514" cy="1415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타원 30"/>
                <p:cNvSpPr/>
                <p:nvPr/>
              </p:nvSpPr>
              <p:spPr>
                <a:xfrm>
                  <a:off x="1904704" y="3510966"/>
                  <a:ext cx="141514" cy="1415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타원 31"/>
                <p:cNvSpPr/>
                <p:nvPr/>
              </p:nvSpPr>
              <p:spPr>
                <a:xfrm>
                  <a:off x="2432789" y="3334469"/>
                  <a:ext cx="141514" cy="1415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1" name="Straight Arrow Connector 200"/>
              <p:cNvCxnSpPr/>
              <p:nvPr/>
            </p:nvCxnSpPr>
            <p:spPr bwMode="auto">
              <a:xfrm>
                <a:off x="1728995" y="5762426"/>
                <a:ext cx="507798" cy="11484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02" name="직선 화살표 연결선 9"/>
              <p:cNvCxnSpPr/>
              <p:nvPr/>
            </p:nvCxnSpPr>
            <p:spPr>
              <a:xfrm flipV="1">
                <a:off x="2819980" y="4501259"/>
                <a:ext cx="989072" cy="1407614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화살표 연결선 9"/>
              <p:cNvCxnSpPr/>
              <p:nvPr/>
            </p:nvCxnSpPr>
            <p:spPr>
              <a:xfrm flipH="1" flipV="1">
                <a:off x="2236058" y="4769719"/>
                <a:ext cx="735" cy="910224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/>
          <p:cNvGrpSpPr/>
          <p:nvPr/>
        </p:nvGrpSpPr>
        <p:grpSpPr>
          <a:xfrm>
            <a:off x="3528414" y="7074218"/>
            <a:ext cx="2843629" cy="2210138"/>
            <a:chOff x="19136745" y="7127633"/>
            <a:chExt cx="3269418" cy="2541072"/>
          </a:xfrm>
        </p:grpSpPr>
        <p:grpSp>
          <p:nvGrpSpPr>
            <p:cNvPr id="218" name="Group 217"/>
            <p:cNvGrpSpPr/>
            <p:nvPr/>
          </p:nvGrpSpPr>
          <p:grpSpPr>
            <a:xfrm>
              <a:off x="19883875" y="7127633"/>
              <a:ext cx="2522288" cy="2541072"/>
              <a:chOff x="974844" y="3174075"/>
              <a:chExt cx="2910440" cy="2932114"/>
            </a:xfrm>
          </p:grpSpPr>
          <p:grpSp>
            <p:nvGrpSpPr>
              <p:cNvPr id="219" name="그룹 12"/>
              <p:cNvGrpSpPr/>
              <p:nvPr/>
            </p:nvGrpSpPr>
            <p:grpSpPr>
              <a:xfrm>
                <a:off x="974844" y="3174075"/>
                <a:ext cx="2910440" cy="2932114"/>
                <a:chOff x="1326170" y="2977625"/>
                <a:chExt cx="1248133" cy="1207037"/>
              </a:xfrm>
            </p:grpSpPr>
            <p:cxnSp>
              <p:nvCxnSpPr>
                <p:cNvPr id="222" name="직선 연결선 20"/>
                <p:cNvCxnSpPr/>
                <p:nvPr/>
              </p:nvCxnSpPr>
              <p:spPr>
                <a:xfrm flipV="1">
                  <a:off x="1388969" y="3029103"/>
                  <a:ext cx="534174" cy="35670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직선 연결선 21"/>
                <p:cNvCxnSpPr/>
                <p:nvPr/>
              </p:nvCxnSpPr>
              <p:spPr>
                <a:xfrm>
                  <a:off x="1388969" y="3385809"/>
                  <a:ext cx="589832" cy="2006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직선 연결선 22"/>
                <p:cNvCxnSpPr/>
                <p:nvPr/>
              </p:nvCxnSpPr>
              <p:spPr>
                <a:xfrm>
                  <a:off x="1923143" y="3029103"/>
                  <a:ext cx="69829" cy="5894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직선 연결선 23"/>
                <p:cNvCxnSpPr/>
                <p:nvPr/>
              </p:nvCxnSpPr>
              <p:spPr>
                <a:xfrm>
                  <a:off x="1923143" y="3029103"/>
                  <a:ext cx="597807" cy="35670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직선 연결선 24"/>
                <p:cNvCxnSpPr/>
                <p:nvPr/>
              </p:nvCxnSpPr>
              <p:spPr>
                <a:xfrm flipH="1">
                  <a:off x="1964632" y="3586497"/>
                  <a:ext cx="11864" cy="552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직선 연결선 25"/>
                <p:cNvCxnSpPr/>
                <p:nvPr/>
              </p:nvCxnSpPr>
              <p:spPr>
                <a:xfrm flipH="1">
                  <a:off x="1958057" y="3385809"/>
                  <a:ext cx="562893" cy="75327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타원 26"/>
                <p:cNvSpPr/>
                <p:nvPr/>
              </p:nvSpPr>
              <p:spPr>
                <a:xfrm>
                  <a:off x="1326170" y="3302295"/>
                  <a:ext cx="141514" cy="1415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/>
                </a:p>
              </p:txBody>
            </p:sp>
            <p:sp>
              <p:nvSpPr>
                <p:cNvPr id="229" name="타원 27"/>
                <p:cNvSpPr/>
                <p:nvPr/>
              </p:nvSpPr>
              <p:spPr>
                <a:xfrm>
                  <a:off x="1903397" y="4043148"/>
                  <a:ext cx="141514" cy="1415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30" name="직선 연결선 28"/>
                <p:cNvCxnSpPr/>
                <p:nvPr/>
              </p:nvCxnSpPr>
              <p:spPr>
                <a:xfrm flipV="1">
                  <a:off x="1976496" y="3385809"/>
                  <a:ext cx="544454" cy="2006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1" name="타원 29"/>
                <p:cNvSpPr/>
                <p:nvPr/>
              </p:nvSpPr>
              <p:spPr>
                <a:xfrm>
                  <a:off x="1837287" y="2977625"/>
                  <a:ext cx="141514" cy="1415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타원 30"/>
                <p:cNvSpPr/>
                <p:nvPr/>
              </p:nvSpPr>
              <p:spPr>
                <a:xfrm>
                  <a:off x="1904704" y="3510966"/>
                  <a:ext cx="141514" cy="1415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3" name="타원 31"/>
                <p:cNvSpPr/>
                <p:nvPr/>
              </p:nvSpPr>
              <p:spPr>
                <a:xfrm>
                  <a:off x="2432789" y="3334469"/>
                  <a:ext cx="141514" cy="1415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20" name="Straight Arrow Connector 219"/>
              <p:cNvCxnSpPr/>
              <p:nvPr/>
            </p:nvCxnSpPr>
            <p:spPr bwMode="auto">
              <a:xfrm>
                <a:off x="1728995" y="5762426"/>
                <a:ext cx="507798" cy="11484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21" name="직선 화살표 연결선 9"/>
              <p:cNvCxnSpPr/>
              <p:nvPr/>
            </p:nvCxnSpPr>
            <p:spPr>
              <a:xfrm flipH="1" flipV="1">
                <a:off x="1236849" y="4366394"/>
                <a:ext cx="1064202" cy="1396033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4" name="TextBox 233"/>
            <p:cNvSpPr txBox="1"/>
            <p:nvPr/>
          </p:nvSpPr>
          <p:spPr>
            <a:xfrm>
              <a:off x="19136745" y="7410848"/>
              <a:ext cx="15903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Seed node</a:t>
              </a:r>
              <a:endParaRPr lang="en-US" sz="16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TextBox 234"/>
              <p:cNvSpPr txBox="1"/>
              <p:nvPr/>
            </p:nvSpPr>
            <p:spPr>
              <a:xfrm>
                <a:off x="620491" y="9337819"/>
                <a:ext cx="356201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/>
                  <a:t>Random surfer to neighbors</a:t>
                </a:r>
              </a:p>
              <a:p>
                <a:r>
                  <a:rPr lang="en-US" sz="2000" dirty="0" smtClean="0"/>
                  <a:t>with </a:t>
                </a:r>
                <a:r>
                  <a:rPr lang="en-US" sz="2000" dirty="0"/>
                  <a:t>probability (</a:t>
                </a:r>
                <a:r>
                  <a:rPr lang="en-US" sz="2000" dirty="0" smtClean="0"/>
                  <a:t>1-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>
          <p:sp>
            <p:nvSpPr>
              <p:cNvPr id="235" name="TextBox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91" y="9337819"/>
                <a:ext cx="3562015" cy="707886"/>
              </a:xfrm>
              <a:prstGeom prst="rect">
                <a:avLst/>
              </a:prstGeom>
              <a:blipFill rotWithShape="0">
                <a:blip r:embed="rId7"/>
                <a:stretch>
                  <a:fillRect l="-1884" t="-4310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TextBox 235"/>
              <p:cNvSpPr txBox="1"/>
              <p:nvPr/>
            </p:nvSpPr>
            <p:spPr>
              <a:xfrm>
                <a:off x="4155424" y="9335139"/>
                <a:ext cx="275476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/>
                  <a:t>Jump to seed nodes</a:t>
                </a:r>
              </a:p>
              <a:p>
                <a:r>
                  <a:rPr lang="en-US" sz="2000" dirty="0" smtClean="0"/>
                  <a:t>with </a:t>
                </a:r>
                <a:r>
                  <a:rPr lang="en-US" sz="2000" dirty="0"/>
                  <a:t>probability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36" name="TextBox 2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424" y="9335139"/>
                <a:ext cx="2754763" cy="707886"/>
              </a:xfrm>
              <a:prstGeom prst="rect">
                <a:avLst/>
              </a:prstGeom>
              <a:blipFill rotWithShape="0">
                <a:blip r:embed="rId8"/>
                <a:stretch>
                  <a:fillRect l="-2434" t="-3448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7" name="Group 236"/>
          <p:cNvGrpSpPr/>
          <p:nvPr/>
        </p:nvGrpSpPr>
        <p:grpSpPr>
          <a:xfrm>
            <a:off x="7425910" y="6896388"/>
            <a:ext cx="2916769" cy="2479745"/>
            <a:chOff x="966353" y="3327560"/>
            <a:chExt cx="3207707" cy="2649907"/>
          </a:xfrm>
        </p:grpSpPr>
        <p:grpSp>
          <p:nvGrpSpPr>
            <p:cNvPr id="238" name="그룹 12"/>
            <p:cNvGrpSpPr/>
            <p:nvPr/>
          </p:nvGrpSpPr>
          <p:grpSpPr>
            <a:xfrm>
              <a:off x="1094715" y="3505844"/>
              <a:ext cx="2537518" cy="2468880"/>
              <a:chOff x="1333311" y="2977625"/>
              <a:chExt cx="1240992" cy="1207037"/>
            </a:xfrm>
          </p:grpSpPr>
          <p:cxnSp>
            <p:nvCxnSpPr>
              <p:cNvPr id="244" name="직선 연결선 20"/>
              <p:cNvCxnSpPr/>
              <p:nvPr/>
            </p:nvCxnSpPr>
            <p:spPr>
              <a:xfrm flipV="1">
                <a:off x="1388969" y="3029103"/>
                <a:ext cx="534174" cy="3567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1"/>
              <p:cNvCxnSpPr/>
              <p:nvPr/>
            </p:nvCxnSpPr>
            <p:spPr>
              <a:xfrm>
                <a:off x="1404068" y="3356679"/>
                <a:ext cx="570086" cy="23016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2"/>
              <p:cNvCxnSpPr/>
              <p:nvPr/>
            </p:nvCxnSpPr>
            <p:spPr>
              <a:xfrm>
                <a:off x="1923143" y="3029103"/>
                <a:ext cx="69829" cy="58942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" name="직선 연결선 23"/>
              <p:cNvCxnSpPr/>
              <p:nvPr/>
            </p:nvCxnSpPr>
            <p:spPr>
              <a:xfrm>
                <a:off x="1923143" y="3029103"/>
                <a:ext cx="597807" cy="3567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" name="직선 연결선 24"/>
              <p:cNvCxnSpPr/>
              <p:nvPr/>
            </p:nvCxnSpPr>
            <p:spPr>
              <a:xfrm flipH="1">
                <a:off x="1964631" y="3618525"/>
                <a:ext cx="28341" cy="5205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9" name="직선 연결선 25"/>
              <p:cNvCxnSpPr/>
              <p:nvPr/>
            </p:nvCxnSpPr>
            <p:spPr>
              <a:xfrm flipH="1">
                <a:off x="1958057" y="3385809"/>
                <a:ext cx="562893" cy="7532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0" name="타원 26"/>
              <p:cNvSpPr/>
              <p:nvPr/>
            </p:nvSpPr>
            <p:spPr>
              <a:xfrm>
                <a:off x="1333311" y="3289896"/>
                <a:ext cx="141514" cy="1415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/>
                  <a:t>2</a:t>
                </a:r>
                <a:endParaRPr lang="ko-KR" altLang="en-US" sz="2000" dirty="0"/>
              </a:p>
            </p:txBody>
          </p:sp>
          <p:sp>
            <p:nvSpPr>
              <p:cNvPr id="251" name="타원 27"/>
              <p:cNvSpPr/>
              <p:nvPr/>
            </p:nvSpPr>
            <p:spPr>
              <a:xfrm>
                <a:off x="1903397" y="4043148"/>
                <a:ext cx="141514" cy="1415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2" name="직선 연결선 28"/>
              <p:cNvCxnSpPr/>
              <p:nvPr/>
            </p:nvCxnSpPr>
            <p:spPr>
              <a:xfrm flipV="1">
                <a:off x="1992972" y="3385809"/>
                <a:ext cx="527978" cy="22783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3" name="타원 29"/>
              <p:cNvSpPr/>
              <p:nvPr/>
            </p:nvSpPr>
            <p:spPr>
              <a:xfrm>
                <a:off x="1837287" y="2977625"/>
                <a:ext cx="141514" cy="14151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타원 30"/>
              <p:cNvSpPr/>
              <p:nvPr/>
            </p:nvSpPr>
            <p:spPr>
              <a:xfrm>
                <a:off x="1904704" y="3510966"/>
                <a:ext cx="141514" cy="14151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타원 31"/>
              <p:cNvSpPr/>
              <p:nvPr/>
            </p:nvSpPr>
            <p:spPr>
              <a:xfrm>
                <a:off x="2432789" y="3334469"/>
                <a:ext cx="141514" cy="141514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9" name="TextBox 238"/>
            <p:cNvSpPr txBox="1"/>
            <p:nvPr/>
          </p:nvSpPr>
          <p:spPr>
            <a:xfrm>
              <a:off x="966353" y="3795298"/>
              <a:ext cx="749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0.27</a:t>
              </a:r>
              <a:endParaRPr lang="en-US" sz="1600" dirty="0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2423409" y="3327560"/>
              <a:ext cx="749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0.21</a:t>
              </a:r>
              <a:endParaRPr lang="en-US" sz="1600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2423409" y="4205543"/>
              <a:ext cx="749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0.26</a:t>
              </a:r>
              <a:endParaRPr lang="en-US" sz="1600" dirty="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543596" y="5638913"/>
              <a:ext cx="749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0.1</a:t>
              </a:r>
              <a:endParaRPr lang="en-US" sz="1600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3425010" y="3857466"/>
              <a:ext cx="749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0.16</a:t>
              </a:r>
              <a:endParaRPr lang="en-US" sz="1600" dirty="0"/>
            </a:p>
          </p:txBody>
        </p:sp>
      </p:grpSp>
      <p:sp>
        <p:nvSpPr>
          <p:cNvPr id="3" name="Right Arrow 2"/>
          <p:cNvSpPr/>
          <p:nvPr/>
        </p:nvSpPr>
        <p:spPr>
          <a:xfrm>
            <a:off x="6625259" y="8136261"/>
            <a:ext cx="758728" cy="208317"/>
          </a:xfrm>
          <a:prstGeom prst="rightArrow">
            <a:avLst>
              <a:gd name="adj1" fmla="val 50000"/>
              <a:gd name="adj2" fmla="val 102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TextBox 255"/>
          <p:cNvSpPr txBox="1"/>
          <p:nvPr/>
        </p:nvSpPr>
        <p:spPr>
          <a:xfrm>
            <a:off x="7120657" y="9362065"/>
            <a:ext cx="3120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The </a:t>
            </a:r>
            <a:r>
              <a:rPr lang="en-US" altLang="ko-KR" sz="1600" dirty="0" smtClean="0"/>
              <a:t>stable probability can be used to measure the similarity w.r.t. the seed nodes</a:t>
            </a:r>
            <a:endParaRPr lang="en-US" sz="1600" dirty="0"/>
          </a:p>
        </p:txBody>
      </p:sp>
      <p:sp>
        <p:nvSpPr>
          <p:cNvPr id="257" name="TextBox 256"/>
          <p:cNvSpPr txBox="1"/>
          <p:nvPr/>
        </p:nvSpPr>
        <p:spPr>
          <a:xfrm>
            <a:off x="6438665" y="7767019"/>
            <a:ext cx="1051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converge</a:t>
            </a:r>
            <a:endParaRPr lang="en-US" sz="1600" dirty="0"/>
          </a:p>
        </p:txBody>
      </p:sp>
      <p:pic>
        <p:nvPicPr>
          <p:cNvPr id="258" name="Picture 25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2081" y="18852413"/>
            <a:ext cx="3919462" cy="23187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/>
              <p:cNvSpPr txBox="1"/>
              <p:nvPr/>
            </p:nvSpPr>
            <p:spPr>
              <a:xfrm>
                <a:off x="1984197" y="20275984"/>
                <a:ext cx="3316247" cy="40011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259" name="TextBox 2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197" y="20275984"/>
                <a:ext cx="3316247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/>
              <p:cNvSpPr txBox="1"/>
              <p:nvPr/>
            </p:nvSpPr>
            <p:spPr>
              <a:xfrm>
                <a:off x="1984198" y="20782117"/>
                <a:ext cx="3316247" cy="400110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268" name="TextBox 2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198" y="20782117"/>
                <a:ext cx="3316247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TextBox 268"/>
              <p:cNvSpPr txBox="1"/>
              <p:nvPr/>
            </p:nvSpPr>
            <p:spPr>
              <a:xfrm>
                <a:off x="1972683" y="19690756"/>
                <a:ext cx="3346200" cy="40011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683" y="19690756"/>
                <a:ext cx="3346200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0" name="TextBox 269"/>
              <p:cNvSpPr txBox="1"/>
              <p:nvPr/>
            </p:nvSpPr>
            <p:spPr>
              <a:xfrm>
                <a:off x="2239864" y="22306445"/>
                <a:ext cx="5922236" cy="104810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The weight of a tour 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nary>
                        <m:naryPr>
                          <m:chr m:val="∏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  <m:e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𝑂𝑢𝑡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70" name="TextBox 2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864" y="22306445"/>
                <a:ext cx="5922236" cy="1048107"/>
              </a:xfrm>
              <a:prstGeom prst="rect">
                <a:avLst/>
              </a:prstGeom>
              <a:blipFill rotWithShape="0">
                <a:blip r:embed="rId13"/>
                <a:stretch>
                  <a:fillRect t="-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1" name="Picture 27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05803" y="27325495"/>
            <a:ext cx="3301838" cy="19533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2669" y="27095592"/>
            <a:ext cx="5239374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All possible tours can be constructed by partial vectors and skeleton vectors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grpSp>
        <p:nvGrpSpPr>
          <p:cNvPr id="272" name="Group 271"/>
          <p:cNvGrpSpPr/>
          <p:nvPr/>
        </p:nvGrpSpPr>
        <p:grpSpPr>
          <a:xfrm>
            <a:off x="1115054" y="28564914"/>
            <a:ext cx="3022755" cy="929055"/>
            <a:chOff x="822959" y="3632200"/>
            <a:chExt cx="4142741" cy="1351187"/>
          </a:xfrm>
        </p:grpSpPr>
        <p:sp>
          <p:nvSpPr>
            <p:cNvPr id="273" name="TextBox 272"/>
            <p:cNvSpPr txBox="1"/>
            <p:nvPr/>
          </p:nvSpPr>
          <p:spPr>
            <a:xfrm>
              <a:off x="822959" y="4446242"/>
              <a:ext cx="3520441" cy="537145"/>
            </a:xfrm>
            <a:prstGeom prst="rect">
              <a:avLst/>
            </a:prstGeom>
            <a:ln w="5715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In skeleton vector of u</a:t>
              </a:r>
              <a:r>
                <a:rPr lang="en-US" sz="1800" baseline="-25000" dirty="0" smtClean="0"/>
                <a:t>1</a:t>
              </a:r>
              <a:endParaRPr lang="en-US" sz="1800" baseline="-25000" dirty="0"/>
            </a:p>
          </p:txBody>
        </p:sp>
        <p:cxnSp>
          <p:nvCxnSpPr>
            <p:cNvPr id="274" name="Straight Connector 273"/>
            <p:cNvCxnSpPr/>
            <p:nvPr/>
          </p:nvCxnSpPr>
          <p:spPr>
            <a:xfrm>
              <a:off x="3175000" y="3632200"/>
              <a:ext cx="17907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 flipH="1">
              <a:off x="2677966" y="3632200"/>
              <a:ext cx="1446995" cy="7113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Group 275"/>
          <p:cNvGrpSpPr/>
          <p:nvPr/>
        </p:nvGrpSpPr>
        <p:grpSpPr>
          <a:xfrm>
            <a:off x="3802682" y="28621038"/>
            <a:ext cx="2569361" cy="872932"/>
            <a:chOff x="-170267" y="2742458"/>
            <a:chExt cx="3301999" cy="1330019"/>
          </a:xfrm>
        </p:grpSpPr>
        <p:sp>
          <p:nvSpPr>
            <p:cNvPr id="277" name="TextBox 276"/>
            <p:cNvSpPr txBox="1"/>
            <p:nvPr/>
          </p:nvSpPr>
          <p:spPr>
            <a:xfrm>
              <a:off x="-170267" y="3509754"/>
              <a:ext cx="3301999" cy="562723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In partial vector of u</a:t>
              </a:r>
              <a:r>
                <a:rPr lang="en-US" sz="1800" baseline="-25000" dirty="0" smtClean="0"/>
                <a:t>3</a:t>
              </a:r>
              <a:endParaRPr lang="en-US" sz="1800" baseline="-25000" dirty="0"/>
            </a:p>
          </p:txBody>
        </p:sp>
        <p:cxnSp>
          <p:nvCxnSpPr>
            <p:cNvPr id="278" name="Straight Connector 277"/>
            <p:cNvCxnSpPr/>
            <p:nvPr/>
          </p:nvCxnSpPr>
          <p:spPr>
            <a:xfrm flipH="1">
              <a:off x="-25998" y="2742458"/>
              <a:ext cx="98110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>
              <a:off x="413268" y="2755896"/>
              <a:ext cx="1067464" cy="65821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0" name="TextBox 279"/>
          <p:cNvSpPr txBox="1"/>
          <p:nvPr/>
        </p:nvSpPr>
        <p:spPr>
          <a:xfrm>
            <a:off x="12127397" y="7208837"/>
            <a:ext cx="7338060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If </a:t>
            </a:r>
            <a:r>
              <a:rPr lang="en-US" sz="2800" dirty="0" smtClean="0"/>
              <a:t>we choose the hub nodes that can separate the graph, the size of partial vector can be bounded </a:t>
            </a:r>
            <a:r>
              <a:rPr lang="en-US" sz="2800" u="sng" dirty="0" smtClean="0"/>
              <a:t>inside </a:t>
            </a:r>
            <a:r>
              <a:rPr lang="en-US" sz="2800" u="sng" dirty="0" smtClean="0"/>
              <a:t>a </a:t>
            </a:r>
            <a:r>
              <a:rPr lang="en-US" sz="2800" u="sng" dirty="0" smtClean="0"/>
              <a:t>subgraph</a:t>
            </a:r>
            <a:r>
              <a:rPr lang="en-US" sz="2800" dirty="0" smtClean="0"/>
              <a:t>. </a:t>
            </a:r>
            <a:endParaRPr lang="en-US" sz="2800" dirty="0"/>
          </a:p>
        </p:txBody>
      </p:sp>
      <p:sp>
        <p:nvSpPr>
          <p:cNvPr id="283" name="TextBox 282"/>
          <p:cNvSpPr txBox="1"/>
          <p:nvPr/>
        </p:nvSpPr>
        <p:spPr>
          <a:xfrm>
            <a:off x="11971114" y="10861972"/>
            <a:ext cx="3270296" cy="461665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Can not be bounded </a:t>
            </a:r>
            <a:r>
              <a:rPr lang="en-US" altLang="zh-CN" sz="2400" dirty="0" smtClean="0">
                <a:solidFill>
                  <a:srgbClr val="FF0000"/>
                </a:solidFill>
              </a:rPr>
              <a:t>×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284" name="Picture 28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789962" y="8795133"/>
            <a:ext cx="3632600" cy="1918904"/>
          </a:xfrm>
          <a:prstGeom prst="rect">
            <a:avLst/>
          </a:prstGeom>
        </p:spPr>
      </p:pic>
      <p:grpSp>
        <p:nvGrpSpPr>
          <p:cNvPr id="285" name="Group 284"/>
          <p:cNvGrpSpPr/>
          <p:nvPr/>
        </p:nvGrpSpPr>
        <p:grpSpPr>
          <a:xfrm>
            <a:off x="16000614" y="8795802"/>
            <a:ext cx="3685935" cy="2527835"/>
            <a:chOff x="-6978039" y="-154934"/>
            <a:chExt cx="3685935" cy="2527835"/>
          </a:xfrm>
        </p:grpSpPr>
        <p:sp>
          <p:nvSpPr>
            <p:cNvPr id="286" name="TextBox 285"/>
            <p:cNvSpPr txBox="1"/>
            <p:nvPr/>
          </p:nvSpPr>
          <p:spPr>
            <a:xfrm>
              <a:off x="-6333879" y="1911236"/>
              <a:ext cx="2573819" cy="461665"/>
            </a:xfrm>
            <a:prstGeom prst="rect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/>
                  </a:solidFill>
                </a:rPr>
                <a:t>Can be bounded </a:t>
              </a:r>
              <a:r>
                <a:rPr lang="zh-CN" altLang="en-US" sz="2400" dirty="0" smtClean="0">
                  <a:solidFill>
                    <a:schemeClr val="accent5"/>
                  </a:solidFill>
                </a:rPr>
                <a:t>√</a:t>
              </a:r>
              <a:endParaRPr lang="en-US" sz="2400" dirty="0">
                <a:solidFill>
                  <a:schemeClr val="accent5"/>
                </a:solidFill>
              </a:endParaRPr>
            </a:p>
          </p:txBody>
        </p:sp>
        <p:pic>
          <p:nvPicPr>
            <p:cNvPr id="287" name="Picture 286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-6978039" y="-154934"/>
              <a:ext cx="3685935" cy="1947078"/>
            </a:xfrm>
            <a:prstGeom prst="rect">
              <a:avLst/>
            </a:prstGeom>
          </p:spPr>
        </p:pic>
      </p:grpSp>
      <p:sp>
        <p:nvSpPr>
          <p:cNvPr id="288" name="TextBox 287"/>
          <p:cNvSpPr txBox="1"/>
          <p:nvPr/>
        </p:nvSpPr>
        <p:spPr>
          <a:xfrm>
            <a:off x="11458991" y="11922581"/>
            <a:ext cx="3734971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We </a:t>
            </a:r>
            <a:r>
              <a:rPr lang="en-US" sz="2800" dirty="0" smtClean="0"/>
              <a:t>partition the graph to disjoint </a:t>
            </a:r>
            <a:r>
              <a:rPr lang="en-US" sz="2800" dirty="0" smtClean="0"/>
              <a:t>components and distribute </a:t>
            </a:r>
            <a:r>
              <a:rPr lang="en-US" sz="2800" dirty="0" smtClean="0"/>
              <a:t>each subgraph on each </a:t>
            </a:r>
            <a:r>
              <a:rPr lang="en-US" sz="2800" dirty="0" smtClean="0"/>
              <a:t>machine to compute PPV. </a:t>
            </a:r>
            <a:endParaRPr lang="en-US" sz="28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452724" y="11580603"/>
            <a:ext cx="4864838" cy="3857834"/>
          </a:xfrm>
          <a:prstGeom prst="rect">
            <a:avLst/>
          </a:prstGeom>
        </p:spPr>
      </p:pic>
      <p:sp>
        <p:nvSpPr>
          <p:cNvPr id="289" name="TextBox 288"/>
          <p:cNvSpPr txBox="1"/>
          <p:nvPr/>
        </p:nvSpPr>
        <p:spPr>
          <a:xfrm>
            <a:off x="12127397" y="15895637"/>
            <a:ext cx="7338060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The partial </a:t>
            </a:r>
            <a:r>
              <a:rPr lang="en-US" sz="2800" dirty="0" smtClean="0"/>
              <a:t>vector computation in a subgraph </a:t>
            </a:r>
            <a:r>
              <a:rPr lang="en-US" sz="2800" dirty="0" smtClean="0"/>
              <a:t>is to compute </a:t>
            </a:r>
            <a:r>
              <a:rPr lang="en-US" sz="2800" dirty="0" smtClean="0"/>
              <a:t>a “local” PPV. </a:t>
            </a:r>
            <a:r>
              <a:rPr lang="en-US" sz="2800" dirty="0" smtClean="0"/>
              <a:t>We can further </a:t>
            </a:r>
            <a:r>
              <a:rPr lang="en-US" sz="2800" dirty="0" smtClean="0"/>
              <a:t>partition the </a:t>
            </a:r>
            <a:r>
              <a:rPr lang="en-US" sz="2800" dirty="0"/>
              <a:t>subgraph recursively.</a:t>
            </a:r>
            <a:endParaRPr lang="en-US" sz="28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124160" y="17653003"/>
            <a:ext cx="5216513" cy="327183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462874" y="17500480"/>
            <a:ext cx="3930817" cy="3652957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794835" y="24249626"/>
            <a:ext cx="5730779" cy="2466411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61924" y="26963029"/>
            <a:ext cx="5653551" cy="2420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 animBg="1"/>
      <p:bldP spid="269" grpId="1" animBg="1"/>
      <p:bldP spid="283" grpId="0" animBg="1"/>
      <p:bldP spid="283" grpId="1" animBg="1"/>
      <p:bldP spid="28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5886</TotalTime>
  <Words>307</Words>
  <Application>Microsoft Office PowerPoint</Application>
  <PresentationFormat>Custom</PresentationFormat>
  <Paragraphs>209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맑은 고딕</vt:lpstr>
      <vt:lpstr>宋体</vt:lpstr>
      <vt:lpstr>Arial</vt:lpstr>
      <vt:lpstr>Calibri</vt:lpstr>
      <vt:lpstr>Cambria Math</vt:lpstr>
      <vt:lpstr>Times New Roman</vt:lpstr>
      <vt:lpstr>Verdana</vt:lpstr>
      <vt:lpstr>Wingdings</vt:lpstr>
      <vt:lpstr>Office Theme</vt:lpstr>
      <vt:lpstr>PowerPoint Presentation</vt:lpstr>
    </vt:vector>
  </TitlesOfParts>
  <Company>NANYANG TECHNOLOGICAL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chanwk</dc:creator>
  <cp:lastModifiedBy>Tao Guo</cp:lastModifiedBy>
  <cp:revision>235</cp:revision>
  <dcterms:created xsi:type="dcterms:W3CDTF">2009-01-13T07:10:33Z</dcterms:created>
  <dcterms:modified xsi:type="dcterms:W3CDTF">2017-05-09T06:52:20Z</dcterms:modified>
</cp:coreProperties>
</file>