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5"/>
  </p:sldMasterIdLst>
  <p:notesMasterIdLst>
    <p:notesMasterId r:id="rId34"/>
  </p:notesMasterIdLst>
  <p:handoutMasterIdLst>
    <p:handoutMasterId r:id="rId35"/>
  </p:handoutMasterIdLst>
  <p:sldIdLst>
    <p:sldId id="279" r:id="rId6"/>
    <p:sldId id="280" r:id="rId7"/>
    <p:sldId id="304" r:id="rId8"/>
    <p:sldId id="305" r:id="rId9"/>
    <p:sldId id="306" r:id="rId10"/>
    <p:sldId id="282" r:id="rId11"/>
    <p:sldId id="309" r:id="rId12"/>
    <p:sldId id="294" r:id="rId13"/>
    <p:sldId id="285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87" r:id="rId23"/>
    <p:sldId id="284" r:id="rId24"/>
    <p:sldId id="286" r:id="rId25"/>
    <p:sldId id="289" r:id="rId26"/>
    <p:sldId id="308" r:id="rId27"/>
    <p:sldId id="290" r:id="rId28"/>
    <p:sldId id="291" r:id="rId29"/>
    <p:sldId id="292" r:id="rId30"/>
    <p:sldId id="293" r:id="rId31"/>
    <p:sldId id="283" r:id="rId32"/>
    <p:sldId id="303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8"/>
    <a:srgbClr val="000000"/>
    <a:srgbClr val="C00B29"/>
    <a:srgbClr val="C60C30"/>
    <a:srgbClr val="CCD6E4"/>
    <a:srgbClr val="000099"/>
    <a:srgbClr val="0000CC"/>
    <a:srgbClr val="D9D9D9"/>
    <a:srgbClr val="1A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163" autoAdjust="0"/>
    <p:restoredTop sz="94004" autoAdjust="0"/>
  </p:normalViewPr>
  <p:slideViewPr>
    <p:cSldViewPr>
      <p:cViewPr>
        <p:scale>
          <a:sx n="75" d="100"/>
          <a:sy n="75" d="100"/>
        </p:scale>
        <p:origin x="-1794" y="-1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/>
            </a:lvl1pPr>
          </a:lstStyle>
          <a:p>
            <a:fld id="{D0600A28-668D-4384-BC32-CC089BF6A4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33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/>
            </a:lvl1pPr>
          </a:lstStyle>
          <a:p>
            <a:fld id="{351897C8-5834-4ACA-8782-69D5988B6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710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1122" indent="-288893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55573" indent="-231115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17802" indent="-231115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80031" indent="-231115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F557BA6-C3DF-4666-A1A3-F90799447800}" type="slidenum">
              <a:rPr lang="en-US" altLang="en-US" sz="1200" baseline="0"/>
              <a:pPr/>
              <a:t>0</a:t>
            </a:fld>
            <a:endParaRPr lang="en-US" altLang="en-US" sz="1200" baseline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66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97C8-5834-4ACA-8782-69D5988B607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93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97C8-5834-4ACA-8782-69D5988B607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50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/>
                  <a:t> is the number of keywords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𝑖𝑛𝑓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dirty="0"/>
                  <a:t> is </a:t>
                </a:r>
                <a:r>
                  <a:rPr lang="en-SG" dirty="0"/>
                  <a:t>the number of objects containing the most infrequent keyword</a:t>
                </a:r>
              </a:p>
              <a:p>
                <a:r>
                  <a:rPr lang="en-US" altLang="zh-CN" dirty="0"/>
                  <a:t>d is time cost </a:t>
                </a:r>
                <a:r>
                  <a:rPr lang="en-SG" dirty="0"/>
                  <a:t>finding the nearest object containing a given keyword</a:t>
                </a:r>
                <a:endParaRPr lang="en-US" altLang="zh-CN" dirty="0"/>
              </a:p>
              <a:p>
                <a:r>
                  <a:rPr lang="en-US" altLang="zh-CN" dirty="0"/>
                  <a:t>O’ </a:t>
                </a:r>
                <a:r>
                  <a:rPr lang="en-SG" dirty="0"/>
                  <a:t>is the number of objects relevant to the query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smtClean="0">
                    <a:solidFill>
                      <a:srgbClr val="00B050"/>
                    </a:solidFill>
                    <a:latin typeface="Cambria Math"/>
                    <a:cs typeface="Arial" panose="020B0604020202020204" pitchFamily="34" charset="0"/>
                  </a:rPr>
                  <a:t>𝑚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rPr>
                  <a:t> is the number of keywords</a:t>
                </a:r>
              </a:p>
              <a:p>
                <a:r>
                  <a:rPr lang="en-US" sz="1200" b="0" i="0" smtClean="0">
                    <a:solidFill>
                      <a:srgbClr val="00B050"/>
                    </a:solidFill>
                    <a:latin typeface="Cambria Math"/>
                    <a:cs typeface="Arial" panose="020B0604020202020204" pitchFamily="34" charset="0"/>
                  </a:rPr>
                  <a:t>|</a:t>
                </a:r>
                <a:r>
                  <a:rPr lang="en-US" sz="1200" b="0" i="0" smtClean="0">
                    <a:solidFill>
                      <a:srgbClr val="00B050"/>
                    </a:solidFill>
                    <a:latin typeface="Cambria Math"/>
                    <a:cs typeface="Arial" panose="020B0604020202020204" pitchFamily="34" charset="0"/>
                  </a:rPr>
                  <a:t>𝑂_(𝑡_𝑖𝑛𝑓 )</a:t>
                </a:r>
                <a:r>
                  <a:rPr lang="en-US" sz="1200" b="0" i="0" smtClean="0">
                    <a:solidFill>
                      <a:srgbClr val="00B050"/>
                    </a:solidFill>
                    <a:latin typeface="Cambria Math"/>
                    <a:cs typeface="Arial" panose="020B0604020202020204" pitchFamily="34" charset="0"/>
                  </a:rPr>
                  <a:t> |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rPr>
                  <a:t> is </a:t>
                </a:r>
                <a:r>
                  <a:rPr lang="en-SG" sz="1200" b="0" i="0" u="none" strike="noStrike" kern="1200" baseline="0" dirty="0" smtClean="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rPr>
                  <a:t>the number of objects containing the most infrequent keyword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rPr>
                  <a:t>d is time cost </a:t>
                </a:r>
                <a:r>
                  <a:rPr lang="en-SG" sz="1200" b="0" i="0" u="none" strike="noStrike" kern="1200" baseline="0" dirty="0" smtClean="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rPr>
                  <a:t>finding the nearest object containing a given keyword</a:t>
                </a:r>
                <a:endParaRPr lang="en-US" altLang="zh-CN" sz="1200" b="0" i="0" u="none" strike="noStrike" kern="1200" baseline="0" dirty="0" smtClean="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endParaRP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rPr>
                  <a:t>O’ </a:t>
                </a:r>
                <a:r>
                  <a:rPr lang="en-SG" sz="1200" b="0" i="0" u="none" strike="noStrike" kern="1200" baseline="0" dirty="0" smtClean="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rPr>
                  <a:t>is the number of objects relevant to the query</a:t>
                </a:r>
              </a:p>
              <a:p>
                <a:endParaRPr lang="en-SG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97C8-5834-4ACA-8782-69D5988B607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541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hard to find the optimal group.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97C8-5834-4ACA-8782-69D5988B607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23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9355C-948A-4226-A092-A9BBDF3B45F9}" type="datetime3">
              <a:rPr lang="en-US" altLang="en-US" smtClean="0"/>
              <a:t>2 June 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352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8E898-3965-4C59-B164-94A5DE351D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90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2623F-EE00-4A6D-A107-26A1150991D8}" type="datetime3">
              <a:rPr lang="en-US" altLang="en-US" smtClean="0"/>
              <a:t>2 June 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352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CDDB6-7569-41BF-A227-D4DD08AF47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2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83BAA-D195-4FC0-80CB-25A2015D5B77}" type="datetime3">
              <a:rPr lang="en-US" altLang="en-US" smtClean="0"/>
              <a:t>2 June 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352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04B56-15FA-4131-8999-CF45222177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0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129136" cy="457200"/>
          </a:xfrm>
          <a:prstGeom prst="rect">
            <a:avLst/>
          </a:prstGeom>
        </p:spPr>
        <p:txBody>
          <a:bodyPr/>
          <a:lstStyle/>
          <a:p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4152900" y="6248400"/>
            <a:ext cx="838200" cy="457200"/>
          </a:xfrm>
        </p:spPr>
        <p:txBody>
          <a:bodyPr/>
          <a:lstStyle/>
          <a:p>
            <a:fld id="{BDD69965-F642-4756-A94A-E29F6B3E2C2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106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636FB-9018-4634-9DFE-57D0B7A6EB0E}" type="datetime3">
              <a:rPr lang="en-US" altLang="en-US" smtClean="0"/>
              <a:t>2 June 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352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2A4BB-CD67-4A1A-BDD8-CB5BF339D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076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BBDB6-762B-45A9-BED8-168E8C80E9D6}" type="datetime3">
              <a:rPr lang="en-US" altLang="en-US" smtClean="0"/>
              <a:t>2 June 2015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352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8D012-5771-4504-B94D-9ED6BC62C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4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23A30-8CF8-4EE3-91D3-E52C29727245}" type="datetime3">
              <a:rPr lang="en-US" altLang="en-US" smtClean="0"/>
              <a:t>2 June 2015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352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15354-656C-495E-B0B2-1CDE56391C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17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6C1CC-6C17-4DD2-9699-FFC55CD8094A}" type="datetime3">
              <a:rPr lang="en-US" altLang="en-US" smtClean="0"/>
              <a:t>2 June 2015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352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DD41C-50C8-4FDB-951D-DC0B96605C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7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FAF3A-EC3E-4E3C-8889-56C6F2A8A07D}" type="datetime3">
              <a:rPr lang="en-US" altLang="en-US" smtClean="0"/>
              <a:t>2 June 2015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352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EF6A7-009C-413F-8A06-25788F3994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18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C2B90-2622-4062-B3EA-6BAA62546420}" type="datetime3">
              <a:rPr lang="en-US" altLang="en-US" smtClean="0"/>
              <a:t>2 June 2015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352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22A37-BD49-43C9-9515-669D4438E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2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FE48C-47CC-457C-9548-BAC9F765AEDF}" type="datetime3">
              <a:rPr lang="en-US" altLang="en-US" smtClean="0"/>
              <a:t>2 June 2015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352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DDE91-E164-448F-94A3-47F73B9AD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5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aseline="0">
                <a:latin typeface="Helvetica Neue Light"/>
              </a:defRPr>
            </a:lvl1pPr>
          </a:lstStyle>
          <a:p>
            <a:r>
              <a:rPr lang="en-US" altLang="en-US" dirty="0" smtClean="0"/>
              <a:t>2 June 2015</a:t>
            </a:r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20893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aseline="0">
                <a:latin typeface="Helvetica Neue Light"/>
              </a:defRPr>
            </a:lvl1pPr>
          </a:lstStyle>
          <a:p>
            <a:fld id="{BDD69965-F642-4756-A94A-E29F6B3E2C2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6" descr="NTU Logo_25mm_screen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70" y="6230442"/>
            <a:ext cx="1224136" cy="47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094" y="6225716"/>
            <a:ext cx="1236682" cy="48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NTU PPT2"/>
          <p:cNvPicPr>
            <a:picLocks noChangeAspect="1" noChangeArrowheads="1"/>
          </p:cNvPicPr>
          <p:nvPr/>
        </p:nvPicPr>
        <p:blipFill>
          <a:blip r:embed="rId3" cstate="print"/>
          <a:srcRect t="72205"/>
          <a:stretch>
            <a:fillRect/>
          </a:stretch>
        </p:blipFill>
        <p:spPr bwMode="auto">
          <a:xfrm>
            <a:off x="-1588" y="4958704"/>
            <a:ext cx="9145588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1981200"/>
            <a:ext cx="7482408" cy="114300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1"/>
                </a:solidFill>
                <a:latin typeface="Verdana" pitchFamily="34" charset="0"/>
              </a:rPr>
              <a:t>Efficient Algorithms for Answering the m-Closest Keywords Query</a:t>
            </a:r>
            <a:endParaRPr lang="en-US" altLang="en-US" sz="2800" dirty="0" smtClean="0">
              <a:solidFill>
                <a:schemeClr val="accent1"/>
              </a:solidFill>
              <a:latin typeface="Verdana" pitchFamily="34" charset="0"/>
            </a:endParaRPr>
          </a:p>
        </p:txBody>
      </p:sp>
      <p:pic>
        <p:nvPicPr>
          <p:cNvPr id="2052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685800" y="533400"/>
            <a:ext cx="28194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33400"/>
            <a:ext cx="2538897" cy="99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副标题 2"/>
          <p:cNvSpPr txBox="1">
            <a:spLocks/>
          </p:cNvSpPr>
          <p:nvPr/>
        </p:nvSpPr>
        <p:spPr bwMode="auto">
          <a:xfrm>
            <a:off x="2331228" y="3356992"/>
            <a:ext cx="3929090" cy="63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u="sng" dirty="0" smtClean="0"/>
              <a:t>Tao </a:t>
            </a:r>
            <a:r>
              <a:rPr lang="en-US" sz="2800" u="sng" dirty="0" err="1" smtClean="0"/>
              <a:t>Guo</a:t>
            </a:r>
            <a:endParaRPr lang="en-US" sz="2800" u="sng" dirty="0" smtClean="0"/>
          </a:p>
          <a:p>
            <a:pPr algn="ctr"/>
            <a:r>
              <a:rPr lang="en-US" sz="2800" dirty="0" err="1" smtClean="0"/>
              <a:t>Nanyang</a:t>
            </a:r>
            <a:r>
              <a:rPr lang="en-US" sz="2800" dirty="0" smtClean="0"/>
              <a:t> </a:t>
            </a:r>
            <a:r>
              <a:rPr lang="en-US" sz="2800" dirty="0"/>
              <a:t>Technological </a:t>
            </a:r>
            <a:r>
              <a:rPr lang="en-US" sz="2800" dirty="0" smtClean="0"/>
              <a:t>University</a:t>
            </a:r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83768" y="4231911"/>
            <a:ext cx="3590391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Xin </a:t>
            </a:r>
            <a:r>
              <a:rPr lang="en-US" sz="2800" dirty="0" smtClean="0"/>
              <a:t>Cao </a:t>
            </a:r>
            <a:endParaRPr lang="en-US" sz="2800" dirty="0"/>
          </a:p>
          <a:p>
            <a:pPr algn="ctr"/>
            <a:r>
              <a:rPr lang="en-US" sz="2800" dirty="0"/>
              <a:t>Queen’s University Belfast</a:t>
            </a:r>
          </a:p>
        </p:txBody>
      </p:sp>
      <p:sp>
        <p:nvSpPr>
          <p:cNvPr id="11" name="副标题 2"/>
          <p:cNvSpPr txBox="1">
            <a:spLocks/>
          </p:cNvSpPr>
          <p:nvPr/>
        </p:nvSpPr>
        <p:spPr bwMode="auto">
          <a:xfrm>
            <a:off x="2361093" y="5093594"/>
            <a:ext cx="3929090" cy="63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/>
              <a:t>Gao Cong</a:t>
            </a:r>
          </a:p>
          <a:p>
            <a:pPr algn="ctr"/>
            <a:r>
              <a:rPr lang="en-US" sz="2800" dirty="0" err="1"/>
              <a:t>Nanyang</a:t>
            </a:r>
            <a:r>
              <a:rPr lang="en-US" sz="2800" dirty="0"/>
              <a:t> Technological </a:t>
            </a:r>
            <a:r>
              <a:rPr lang="en-US" sz="2800" dirty="0" smtClean="0"/>
              <a:t>University</a:t>
            </a:r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Keyword 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Given a query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n-US" sz="2400" i="1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cs typeface="Arial" panose="020B0604020202020204" pitchFamily="34" charset="0"/>
                      </a:rPr>
                      <m:t>⋯</m:t>
                    </m:r>
                    <m:r>
                      <a:rPr lang="en-US" sz="2400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SG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most infrequent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𝑖𝑛𝑓</m:t>
                        </m:r>
                      </m:sub>
                    </m:sSub>
                  </m:oMath>
                </a14:m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an object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𝑜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𝑖𝑛𝑓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find an object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which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contains </a:t>
                </a:r>
                <a:r>
                  <a:rPr lang="en-US" sz="2000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uncovered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keyword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5"/>
                        </a:solidFill>
                        <a:latin typeface="Cambria Math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 smtClean="0">
                        <a:solidFill>
                          <a:schemeClr val="accent5"/>
                        </a:solidFill>
                        <a:latin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i="1" smtClean="0">
                        <a:solidFill>
                          <a:schemeClr val="accent5"/>
                        </a:solidFill>
                        <a:latin typeface="Cambria Math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000" i="1" smtClean="0">
                        <a:solidFill>
                          <a:schemeClr val="accent5"/>
                        </a:solidFill>
                        <a:latin typeface="Cambria Math"/>
                        <a:cs typeface="Arial" panose="020B0604020202020204" pitchFamily="34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i="1">
                        <a:solidFill>
                          <a:schemeClr val="accent5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5"/>
                        </a:solidFill>
                        <a:latin typeface="Cambria Math"/>
                        <a:cs typeface="Arial" panose="020B0604020202020204" pitchFamily="34" charset="0"/>
                      </a:rPr>
                      <m:t>𝑜</m:t>
                    </m:r>
                    <m:r>
                      <a:rPr lang="en-US" sz="2000" i="1">
                        <a:solidFill>
                          <a:schemeClr val="accent5"/>
                        </a:solidFill>
                        <a:latin typeface="Cambria Math"/>
                        <a:cs typeface="Arial" panose="020B0604020202020204" pitchFamily="34" charset="0"/>
                      </a:rPr>
                      <m:t>. </m:t>
                    </m:r>
                    <m:r>
                      <a:rPr lang="en-US" sz="2000" i="1" smtClean="0">
                        <a:solidFill>
                          <a:schemeClr val="accent5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𝜓</m:t>
                    </m:r>
                  </m:oMath>
                </a14:m>
                <a:r>
                  <a:rPr lang="en-US" sz="2000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the nearest object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𝑜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Repeat </a:t>
                </a:r>
                <a:r>
                  <a:rPr lang="en-US" sz="24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until all query keywords are covered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Select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group with the </a:t>
                </a:r>
                <a:r>
                  <a:rPr lang="en-SG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smallest diameter</a:t>
                </a:r>
                <a:endParaRPr lang="en-US" sz="2400" u="sn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83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Keyword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a query contains keywords {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carpark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carpark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 most infrequent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131840" y="499811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96136" y="5430167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627784" y="4494063"/>
            <a:ext cx="144016" cy="14401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39952" y="4206031"/>
            <a:ext cx="144016" cy="14401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91780" y="5646191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42997" y="5934223"/>
            <a:ext cx="144016" cy="14401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588224" y="4062015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228184" y="5559126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72000" y="4854103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3149842" y="3746351"/>
            <a:ext cx="108012" cy="1209079"/>
          </a:xfrm>
          <a:prstGeom prst="downArrow">
            <a:avLst>
              <a:gd name="adj1" fmla="val 50000"/>
              <a:gd name="adj2" fmla="val 95352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20" name="Straight Arrow Connector 19"/>
          <p:cNvCxnSpPr>
            <a:stCxn id="5" idx="1"/>
            <a:endCxn id="7" idx="5"/>
          </p:cNvCxnSpPr>
          <p:nvPr/>
        </p:nvCxnSpPr>
        <p:spPr bwMode="auto">
          <a:xfrm flipH="1" flipV="1">
            <a:off x="2750709" y="4616988"/>
            <a:ext cx="402222" cy="402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5" idx="3"/>
            <a:endCxn id="9" idx="7"/>
          </p:cNvCxnSpPr>
          <p:nvPr/>
        </p:nvCxnSpPr>
        <p:spPr bwMode="auto">
          <a:xfrm flipH="1">
            <a:off x="2714705" y="5121044"/>
            <a:ext cx="438226" cy="546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Down Arrow 25"/>
          <p:cNvSpPr/>
          <p:nvPr/>
        </p:nvSpPr>
        <p:spPr bwMode="auto">
          <a:xfrm>
            <a:off x="5817227" y="4182193"/>
            <a:ext cx="108012" cy="1209079"/>
          </a:xfrm>
          <a:prstGeom prst="downArrow">
            <a:avLst>
              <a:gd name="adj1" fmla="val 50000"/>
              <a:gd name="adj2" fmla="val 95352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27" name="Straight Arrow Connector 26"/>
          <p:cNvCxnSpPr>
            <a:endCxn id="12" idx="2"/>
          </p:cNvCxnSpPr>
          <p:nvPr/>
        </p:nvCxnSpPr>
        <p:spPr bwMode="auto">
          <a:xfrm>
            <a:off x="5940152" y="5517232"/>
            <a:ext cx="288032" cy="113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6" idx="3"/>
            <a:endCxn id="10" idx="7"/>
          </p:cNvCxnSpPr>
          <p:nvPr/>
        </p:nvCxnSpPr>
        <p:spPr bwMode="auto">
          <a:xfrm flipH="1">
            <a:off x="5465922" y="5553092"/>
            <a:ext cx="351305" cy="402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Connector 44"/>
          <p:cNvCxnSpPr>
            <a:stCxn id="7" idx="4"/>
            <a:endCxn id="9" idx="0"/>
          </p:cNvCxnSpPr>
          <p:nvPr/>
        </p:nvCxnSpPr>
        <p:spPr bwMode="auto">
          <a:xfrm flipH="1">
            <a:off x="2663788" y="4638079"/>
            <a:ext cx="36004" cy="10081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3"/>
            <a:endCxn id="10" idx="6"/>
          </p:cNvCxnSpPr>
          <p:nvPr/>
        </p:nvCxnSpPr>
        <p:spPr bwMode="auto">
          <a:xfrm flipH="1">
            <a:off x="5487013" y="5682051"/>
            <a:ext cx="762262" cy="324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3059832" y="4929310"/>
            <a:ext cx="288032" cy="288032"/>
          </a:xfrm>
          <a:prstGeom prst="ellipse">
            <a:avLst/>
          </a:prstGeom>
          <a:solidFill>
            <a:schemeClr val="bg2">
              <a:alpha val="50000"/>
            </a:schemeClr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555776" y="4422055"/>
            <a:ext cx="288032" cy="288032"/>
          </a:xfrm>
          <a:prstGeom prst="ellipse">
            <a:avLst/>
          </a:prstGeom>
          <a:solidFill>
            <a:schemeClr val="bg2">
              <a:alpha val="50000"/>
            </a:schemeClr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9772" y="5574183"/>
            <a:ext cx="288032" cy="288032"/>
          </a:xfrm>
          <a:prstGeom prst="ellipse">
            <a:avLst/>
          </a:prstGeom>
          <a:solidFill>
            <a:schemeClr val="bg2">
              <a:alpha val="50000"/>
            </a:schemeClr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270989" y="5862215"/>
            <a:ext cx="288032" cy="288032"/>
          </a:xfrm>
          <a:prstGeom prst="ellipse">
            <a:avLst/>
          </a:prstGeom>
          <a:solidFill>
            <a:schemeClr val="bg2">
              <a:alpha val="5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724128" y="5358159"/>
            <a:ext cx="288032" cy="288032"/>
          </a:xfrm>
          <a:prstGeom prst="ellipse">
            <a:avLst/>
          </a:prstGeom>
          <a:solidFill>
            <a:schemeClr val="bg2">
              <a:alpha val="5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156176" y="5487118"/>
            <a:ext cx="288032" cy="288032"/>
          </a:xfrm>
          <a:prstGeom prst="ellipse">
            <a:avLst/>
          </a:prstGeom>
          <a:solidFill>
            <a:schemeClr val="bg2">
              <a:alpha val="5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358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6" grpId="0" animBg="1"/>
      <p:bldP spid="26" grpId="1" animBg="1"/>
      <p:bldP spid="40" grpId="0" animBg="1"/>
      <p:bldP spid="40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Smallest Keywords Enclosing Circle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395192"/>
          </a:xfrm>
        </p:spPr>
        <p:txBody>
          <a:bodyPr/>
          <a:lstStyle/>
          <a:p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can be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enclosed by a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SG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inimum </a:t>
            </a:r>
            <a:r>
              <a:rPr lang="en-SG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bjects</a:t>
            </a:r>
            <a:r>
              <a:rPr lang="en-SG" altLang="zh-CN" sz="2000" dirty="0"/>
              <a:t> </a:t>
            </a:r>
            <a:r>
              <a:rPr lang="en-SG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nclosing </a:t>
            </a:r>
            <a:r>
              <a:rPr lang="en-SG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ircle (</a:t>
            </a:r>
            <a:r>
              <a:rPr lang="en-SG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MOEC</a:t>
            </a: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): the </a:t>
            </a:r>
            <a:r>
              <a:rPr lang="en-SG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smallest circle</a:t>
            </a: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enclosing </a:t>
            </a:r>
            <a:r>
              <a:rPr lang="en-SG" altLang="zh-CN" sz="20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SG" altLang="zh-CN" sz="20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find this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first, it will help find the optimal group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lvl="1"/>
            <a:r>
              <a:rPr lang="en-SG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remains challenging to find such a circle</a:t>
            </a:r>
            <a:endParaRPr lang="en-SG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2062281" y="5190291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9pPr>
          </a:lstStyle>
          <a:p>
            <a:r>
              <a:rPr lang="en-US" altLang="zh-CN" baseline="0" dirty="0">
                <a:solidFill>
                  <a:srgbClr val="FF0000"/>
                </a:solidFill>
              </a:rPr>
              <a:t>How about finding the </a:t>
            </a:r>
            <a:r>
              <a:rPr lang="en-US" altLang="zh-CN" baseline="0" dirty="0" smtClean="0">
                <a:solidFill>
                  <a:srgbClr val="FF0000"/>
                </a:solidFill>
              </a:rPr>
              <a:t>smallest </a:t>
            </a:r>
            <a:r>
              <a:rPr lang="en-US" altLang="zh-CN" baseline="0" dirty="0">
                <a:solidFill>
                  <a:srgbClr val="FF0000"/>
                </a:solidFill>
              </a:rPr>
              <a:t>circle enclosing all query keywords?</a:t>
            </a:r>
            <a:endParaRPr lang="zh-CN" altLang="en-US" baseline="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://2.bp.blogspot.com/-Eh7StN6_XdE/U9dBUtxWWII/AAAAAAAAA4o/65LhDDxi-SQ/s1600/questi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55" y="5085184"/>
            <a:ext cx="1176065" cy="11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65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1845270" y="5263440"/>
            <a:ext cx="1152128" cy="115212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Smallest Keywords Enclosing Circle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mallest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eywords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nclosing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ircle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SG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SKEC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Smallest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circle enclosing all query </a:t>
            </a:r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carpark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SG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763688" y="5805264"/>
            <a:ext cx="144016" cy="1440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421334" y="5191432"/>
            <a:ext cx="144016" cy="14401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3341" y="594169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99792" y="4293096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48037" y="5733256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627784" y="5373216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925390" y="4437112"/>
            <a:ext cx="144016" cy="14401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479715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SKEC</a:t>
            </a:r>
            <a:endParaRPr lang="en-SG" dirty="0"/>
          </a:p>
        </p:txBody>
      </p:sp>
      <p:cxnSp>
        <p:nvCxnSpPr>
          <p:cNvPr id="18" name="Elbow Connector 17"/>
          <p:cNvCxnSpPr>
            <a:stCxn id="16" idx="3"/>
            <a:endCxn id="11" idx="1"/>
          </p:cNvCxnSpPr>
          <p:nvPr/>
        </p:nvCxnSpPr>
        <p:spPr bwMode="auto">
          <a:xfrm>
            <a:off x="1403648" y="4966429"/>
            <a:ext cx="610347" cy="46573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759776" y="4889110"/>
            <a:ext cx="338437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altLang="zh-CN" sz="1400" baseline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group of objects enclosed by SKEC is the optimal result?</a:t>
            </a:r>
            <a:endParaRPr lang="en-SG" altLang="zh-CN" sz="1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2366446" y="5136544"/>
            <a:ext cx="253792" cy="253792"/>
          </a:xfrm>
          <a:prstGeom prst="ellipse">
            <a:avLst/>
          </a:prstGeom>
          <a:solidFill>
            <a:schemeClr val="bg2">
              <a:alpha val="50000"/>
            </a:schemeClr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708800" y="5750376"/>
            <a:ext cx="253792" cy="253792"/>
          </a:xfrm>
          <a:prstGeom prst="ellipse">
            <a:avLst/>
          </a:prstGeom>
          <a:solidFill>
            <a:schemeClr val="bg2">
              <a:alpha val="50000"/>
            </a:schemeClr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2572896" y="5318328"/>
            <a:ext cx="253792" cy="253792"/>
          </a:xfrm>
          <a:prstGeom prst="ellipse">
            <a:avLst/>
          </a:prstGeom>
          <a:solidFill>
            <a:schemeClr val="bg2">
              <a:alpha val="50000"/>
            </a:schemeClr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838453" y="5886806"/>
            <a:ext cx="253792" cy="253792"/>
          </a:xfrm>
          <a:prstGeom prst="ellipse">
            <a:avLst/>
          </a:prstGeom>
          <a:solidFill>
            <a:schemeClr val="bg2">
              <a:alpha val="50000"/>
            </a:schemeClr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11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 bwMode="auto">
          <a:xfrm>
            <a:off x="740640" y="5602758"/>
            <a:ext cx="56886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57633" y="3282280"/>
            <a:ext cx="56886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3923928" y="3281284"/>
            <a:ext cx="2366759" cy="2366759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21134" y="3282280"/>
            <a:ext cx="2304256" cy="230425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SKEC</a:t>
            </a:r>
            <a:r>
              <a:rPr lang="en-SG" b="0" dirty="0" smtClean="0">
                <a:latin typeface="Arial" panose="020B0604020202020204" pitchFamily="34" charset="0"/>
                <a:cs typeface="Arial" panose="020B0604020202020204" pitchFamily="34" charset="0"/>
              </a:rPr>
              <a:t> is not the optimal result?</a:t>
            </a:r>
            <a:endParaRPr lang="en-SG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90464"/>
                <a:ext cx="7772400" cy="4114800"/>
              </a:xfrm>
            </p:spPr>
            <p:txBody>
              <a:bodyPr/>
              <a:lstStyle/>
              <a:p>
                <a:r>
                  <a:rPr lang="en-US" sz="24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SKEC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different from </a:t>
                </a:r>
                <a:r>
                  <a:rPr lang="en-US" sz="24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MOEC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of optimal group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</a:t>
                </a:r>
              </a:p>
              <a:p>
                <a:pPr lvl="1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{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carpark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shop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hotel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 </a:t>
                </a:r>
                <a:r>
                  <a:rPr lang="en-US" altLang="zh-CN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SKEC has an approximation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ratio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SG" altLang="zh-C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90464"/>
                <a:ext cx="7772400" cy="4114800"/>
              </a:xfrm>
              <a:blipFill rotWithShape="1">
                <a:blip r:embed="rId2"/>
                <a:stretch>
                  <a:fillRect l="-1098" t="-1037" r="-5176" b="-3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691680" y="3210272"/>
            <a:ext cx="144016" cy="14401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 flipV="1">
            <a:off x="1701254" y="551452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 flipV="1">
            <a:off x="2051720" y="4146376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9993" y="334378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499993" y="5432020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202249" y="4537424"/>
            <a:ext cx="144016" cy="14401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14" name="Straight Connector 13"/>
          <p:cNvCxnSpPr>
            <a:stCxn id="5" idx="4"/>
            <a:endCxn id="6" idx="4"/>
          </p:cNvCxnSpPr>
          <p:nvPr/>
        </p:nvCxnSpPr>
        <p:spPr bwMode="auto">
          <a:xfrm>
            <a:off x="1763688" y="3354288"/>
            <a:ext cx="9574" cy="21602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9" idx="4"/>
            <a:endCxn id="10" idx="0"/>
          </p:cNvCxnSpPr>
          <p:nvPr/>
        </p:nvCxnSpPr>
        <p:spPr bwMode="auto">
          <a:xfrm>
            <a:off x="4572001" y="3487804"/>
            <a:ext cx="0" cy="19442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05640" y="2738445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SKEC</a:t>
            </a:r>
            <a:endParaRPr lang="en-SG" b="1" dirty="0"/>
          </a:p>
        </p:txBody>
      </p:sp>
      <p:cxnSp>
        <p:nvCxnSpPr>
          <p:cNvPr id="26" name="Elbow Connector 25"/>
          <p:cNvCxnSpPr>
            <a:stCxn id="25" idx="2"/>
            <a:endCxn id="8" idx="2"/>
          </p:cNvCxnSpPr>
          <p:nvPr/>
        </p:nvCxnSpPr>
        <p:spPr bwMode="auto">
          <a:xfrm rot="16200000" flipH="1">
            <a:off x="-117295" y="3695978"/>
            <a:ext cx="1357409" cy="1194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44108" y="265122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group enclosing circle (</a:t>
            </a:r>
            <a:r>
              <a:rPr lang="en-US" b="1" dirty="0" smtClean="0"/>
              <a:t>MOEC</a:t>
            </a:r>
            <a:r>
              <a:rPr lang="en-US" dirty="0" smtClean="0"/>
              <a:t>)</a:t>
            </a:r>
            <a:endParaRPr lang="en-SG" dirty="0"/>
          </a:p>
        </p:txBody>
      </p:sp>
      <p:cxnSp>
        <p:nvCxnSpPr>
          <p:cNvPr id="35" name="Elbow Connector 34"/>
          <p:cNvCxnSpPr>
            <a:stCxn id="34" idx="2"/>
            <a:endCxn id="12" idx="6"/>
          </p:cNvCxnSpPr>
          <p:nvPr/>
        </p:nvCxnSpPr>
        <p:spPr bwMode="auto">
          <a:xfrm rot="5400000">
            <a:off x="5897132" y="3629556"/>
            <a:ext cx="1228664" cy="4415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04248" y="3492156"/>
                <a:ext cx="2232248" cy="1450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However…</a:t>
                </a:r>
              </a:p>
              <a:p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 such diameter can be bounded by a factor of</a:t>
                </a:r>
                <a:r>
                  <a:rPr lang="en-SG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SG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SG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492156"/>
                <a:ext cx="2232248" cy="1450462"/>
              </a:xfrm>
              <a:prstGeom prst="rect">
                <a:avLst/>
              </a:prstGeom>
              <a:blipFill rotWithShape="1">
                <a:blip r:embed="rId3"/>
                <a:stretch>
                  <a:fillRect l="-1366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39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How to find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SKEC</a:t>
            </a:r>
            <a:endParaRPr lang="en-SG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72816"/>
                <a:ext cx="7772400" cy="4467200"/>
              </a:xfrm>
            </p:spPr>
            <p:txBody>
              <a:bodyPr/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Solution:</a:t>
                </a:r>
              </a:p>
              <a:p>
                <a:pPr lvl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Enumerate objects as the boundary of the circle</a:t>
                </a:r>
              </a:p>
              <a:p>
                <a:pPr lvl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consuming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𝑂</m:t>
                    </m:r>
                    <m:r>
                      <a:rPr lang="en-US" sz="1800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Finding SKEC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SG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SG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  <a:r>
                  <a:rPr lang="en-SG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en-SG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circle.</a:t>
                </a:r>
              </a:p>
              <a:p>
                <a:pPr lvl="2"/>
                <a:r>
                  <a:rPr lang="en-SG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the </a:t>
                </a:r>
                <a:r>
                  <a:rPr lang="en-SG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circle diameter is known as D.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SG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SG" sz="1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position</a:t>
                </a:r>
                <a:r>
                  <a:rPr lang="en-SG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en-SG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circle.</a:t>
                </a: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Observation</a:t>
                </a:r>
              </a:p>
              <a:p>
                <a:pPr marL="742950" lvl="2" indent="-342900"/>
                <a:r>
                  <a:rPr lang="en-SG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least </a:t>
                </a:r>
                <a:r>
                  <a:rPr lang="en-SG" sz="16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two</a:t>
                </a:r>
                <a:r>
                  <a:rPr lang="en-SG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objects should be </a:t>
                </a:r>
                <a:r>
                  <a:rPr lang="en-SG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on the </a:t>
                </a:r>
                <a:r>
                  <a:rPr lang="en-SG" sz="16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boundary</a:t>
                </a:r>
                <a:r>
                  <a:rPr lang="en-SG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Choose an object 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fixed on the boundary.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G" sz="1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Rotate</a:t>
                </a:r>
                <a:r>
                  <a:rPr lang="en-SG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en-SG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circle around </a:t>
                </a:r>
                <a:r>
                  <a:rPr lang="en-SG" sz="1800" dirty="0" smtClean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SG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if </a:t>
                </a:r>
                <a:r>
                  <a:rPr lang="en-SG" sz="18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all keywords</a:t>
                </a:r>
                <a:r>
                  <a:rPr lang="en-SG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can be covered in some position we find SKEC.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72816"/>
                <a:ext cx="7772400" cy="4467200"/>
              </a:xfrm>
              <a:blipFill rotWithShape="1">
                <a:blip r:embed="rId2"/>
                <a:stretch>
                  <a:fillRect l="-627" t="-546" r="-14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613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 bwMode="auto">
          <a:xfrm>
            <a:off x="4346629" y="2796471"/>
            <a:ext cx="1872208" cy="187220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59706" y="2712701"/>
            <a:ext cx="1872208" cy="187220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41409" y="2106612"/>
            <a:ext cx="1872208" cy="187220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546448"/>
                <a:ext cx="7772400" cy="4114800"/>
              </a:xfrm>
            </p:spPr>
            <p:txBody>
              <a:bodyPr/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Rotate the circle around an object with given diameter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Whether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valid group can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found with diameter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Try </a:t>
                </a:r>
                <a:r>
                  <a:rPr lang="en-US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smaller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diameter than </a:t>
                </a:r>
                <a:r>
                  <a:rPr 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solution will be found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	    with </a:t>
                </a:r>
                <a:r>
                  <a:rPr lang="en-US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smaller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diameter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Monotonicity </a:t>
                </a: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　</a:t>
                </a:r>
                <a:r>
                  <a:rPr lang="en-SG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Binary Search</a:t>
                </a:r>
              </a:p>
              <a:p>
                <a:pPr lvl="1"/>
                <a:r>
                  <a:rPr lang="en-SG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Binary search the </a:t>
                </a:r>
                <a:r>
                  <a:rPr lang="en-SG" altLang="zh-CN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circle </a:t>
                </a:r>
                <a:r>
                  <a:rPr lang="en-US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diameter</a:t>
                </a:r>
              </a:p>
              <a:p>
                <a:pPr lvl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Until the </a:t>
                </a:r>
                <a:r>
                  <a:rPr lang="en-US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search range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less than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a given parameter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SG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Binary search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complexity: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i="1">
                        <a:latin typeface="Cambria Math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sz="1800" i="1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zh-CN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  <a:cs typeface="Arial" panose="020B0604020202020204" pitchFamily="34" charset="0"/>
                              </a:rPr>
                              <m:t>𝜖</m:t>
                            </m:r>
                          </m:den>
                        </m:f>
                      </m:e>
                    </m:func>
                    <m:r>
                      <a:rPr lang="en-US" altLang="zh-CN" sz="1800" i="1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Smallest Keywords Enclosing Circle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approximation (</a:t>
                </a:r>
                <a:r>
                  <a:rPr lang="en-US" sz="2000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SKECa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SKEC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with error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m-CK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solution with approximation ratio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SG" sz="1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1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546448"/>
                <a:ext cx="7772400" cy="4114800"/>
              </a:xfrm>
              <a:blipFill rotWithShape="1">
                <a:blip r:embed="rId2"/>
                <a:stretch>
                  <a:fillRect l="-627" t="-593" b="-34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How to find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SKEC</a:t>
            </a:r>
            <a:endParaRPr lang="en-SG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6177513" y="3033549"/>
            <a:ext cx="1872208" cy="187220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 flipV="1">
            <a:off x="6105505" y="3897645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 flipV="1">
            <a:off x="7238687" y="3393589"/>
            <a:ext cx="144016" cy="144016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 flipV="1">
            <a:off x="6793860" y="5831598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 flipV="1">
            <a:off x="5006439" y="4401701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 flipV="1">
            <a:off x="5726519" y="3732575"/>
            <a:ext cx="144016" cy="144016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5654511" y="2745517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10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3.7037E-6 C -0.00035 0.07547 -0.04635 0.13727 -0.10382 0.13727 C -0.16076 0.1375 -0.20729 0.07524 -0.20729 0.00047 C -0.20729 -0.07639 -0.16076 -0.1375 -0.10382 -0.1375 C -0.04635 -0.13726 -0.00035 -0.07615 -0.00035 -3.7037E-6 Z " pathEditMode="relative" rAng="5400000" ptsTypes="AAA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 for </a:t>
            </a:r>
            <a:r>
              <a:rPr lang="en-SG" b="0" dirty="0" smtClean="0">
                <a:latin typeface="Arial" panose="020B0604020202020204" pitchFamily="34" charset="0"/>
                <a:cs typeface="Arial" panose="020B0604020202020204" pitchFamily="34" charset="0"/>
              </a:rPr>
              <a:t>m-CK problem</a:t>
            </a:r>
            <a:endParaRPr lang="en-SG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72816"/>
                <a:ext cx="7772400" cy="4323184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SKEC can answer m-CK with a factor of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SG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SG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1.15</a:t>
                </a:r>
                <a:r>
                  <a:rPr lang="en-SG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Problem: optimal solution may be missed by the sweeping circle</a:t>
                </a:r>
                <a:endParaRPr lang="en-SG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Enlarge the circle by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SG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SG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Lemma: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optimal solution must be covered by the circle</a:t>
                </a: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Sweep the circle as we do for finding SKEC.</a:t>
                </a:r>
                <a:endParaRPr lang="en-SG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 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exhaustive 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search 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each valid circle.</a:t>
                </a:r>
              </a:p>
              <a:p>
                <a:pPr marL="1314450" lvl="2" indent="-457200"/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Work in a reduced search space</a:t>
                </a:r>
              </a:p>
              <a:p>
                <a:pPr marL="1314450" lvl="2" indent="-457200"/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Pruning strategies</a:t>
                </a:r>
                <a:endParaRPr lang="en-SG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72816"/>
                <a:ext cx="7772400" cy="4323184"/>
              </a:xfrm>
              <a:blipFill rotWithShape="1">
                <a:blip r:embed="rId2"/>
                <a:stretch>
                  <a:fillRect l="-1098" t="-17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16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Hans" sz="28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r>
              <a:rPr lang="en-US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Approximation Algorithms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Baseline: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Spatial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Group Keyword approximation (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ASGKa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SIGMOD 2013</a:t>
            </a:r>
          </a:p>
          <a:p>
            <a:pPr marL="1371600" lvl="2" indent="-514350"/>
            <a:r>
              <a:rPr lang="en-US" sz="2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as part of result</a:t>
            </a:r>
          </a:p>
          <a:p>
            <a:pPr marL="1371600" lvl="2" indent="-514350"/>
            <a:r>
              <a:rPr lang="en-US" sz="2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Enumerate all objects containing the most </a:t>
            </a: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infrequent </a:t>
            </a:r>
            <a:r>
              <a:rPr lang="en-US" sz="2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as query</a:t>
            </a:r>
            <a:endParaRPr lang="en-US" sz="2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Our Methods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Greedy Keyword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Group (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GKG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Smallest Keywords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Enclosing Circle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approximation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SKECa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Han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Exact Algorithms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Baselines: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*-tree (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VirbR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ICDE 2010</a:t>
            </a:r>
          </a:p>
          <a:p>
            <a:pPr marL="1371600" lvl="2" indent="-514350"/>
            <a:r>
              <a:rPr lang="en-US" sz="2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Exhaustive 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Spatial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Group Keyword (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SIGMOD 2013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514350"/>
            <a:r>
              <a:rPr lang="en-US" sz="2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point as part of result</a:t>
            </a:r>
          </a:p>
          <a:p>
            <a:pPr marL="1371600" lvl="2" indent="-514350"/>
            <a:r>
              <a:rPr lang="en-US" sz="2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Enumerate all objects containing </a:t>
            </a: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infrequent </a:t>
            </a:r>
            <a:r>
              <a:rPr lang="en-US" sz="2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as query</a:t>
            </a:r>
            <a:endParaRPr lang="en-US" sz="2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Our Method: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Exact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m-CK problem (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90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539208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 crawled from Google Place API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Geo-tweets with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Vary </a:t>
            </a:r>
            <a: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Vary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optimal group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diameter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Vary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optimal group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diameter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Vary </a:t>
            </a: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query keywords </a:t>
            </a:r>
            <a:r>
              <a:rPr lang="en-SG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55117"/>
              </p:ext>
            </p:extLst>
          </p:nvPr>
        </p:nvGraphicFramePr>
        <p:xfrm>
          <a:off x="467544" y="2780928"/>
          <a:ext cx="79208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1980220"/>
                <a:gridCol w="1980220"/>
                <a:gridCol w="1980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b="1" i="0" u="none" strike="noStrike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Dataset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0" u="none" strike="noStrike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Objects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0" u="none" strike="noStrike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Unique words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0" u="none" strike="noStrike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words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 York(</a:t>
                      </a:r>
                      <a:r>
                        <a:rPr lang="en-SG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NY</a:t>
                      </a:r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485,059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116,546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1,143,013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Angeles(</a:t>
                      </a:r>
                      <a:r>
                        <a:rPr lang="en-SG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724,952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161,489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1,833,486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Twitter(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1,000,100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487,552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5,170,495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5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Vary </a:t>
            </a:r>
            <a:r>
              <a:rPr lang="en-SG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37" y="2166396"/>
            <a:ext cx="7255272" cy="361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0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Vary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SG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 number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99592" y="2166396"/>
            <a:ext cx="7370322" cy="3638868"/>
            <a:chOff x="899592" y="2166396"/>
            <a:chExt cx="4698057" cy="23195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137" y="2166396"/>
              <a:ext cx="4608512" cy="229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630234"/>
              <a:ext cx="2160240" cy="185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9857" y="2679769"/>
              <a:ext cx="2107792" cy="178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14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Vary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optimal group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diameter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</a:p>
          <a:p>
            <a:pPr lvl="1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Success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Rate: success results within </a:t>
            </a:r>
            <a:r>
              <a:rPr lang="en-SG" sz="2000" u="sng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SG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minute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timeout threshold</a:t>
            </a:r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442" y="2688830"/>
            <a:ext cx="4253044" cy="182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65869"/>
            <a:ext cx="4392488" cy="16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5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Vary </a:t>
            </a:r>
            <a:r>
              <a:rPr lang="en-SG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 keywords </a:t>
            </a:r>
            <a:r>
              <a:rPr lang="en-SG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20" y="2096869"/>
            <a:ext cx="48768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1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Geo-tagged tweets of different sizes</a:t>
            </a:r>
            <a:endParaRPr lang="en-US" altLang="zh-CN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66103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16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56792"/>
                <a:ext cx="7772400" cy="434340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proved the m-CK problem is NP-hard.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proposed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2-approximation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greedy approach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proposed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algorithm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utilizing enclosing circle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 approximately find m-CK results with approximation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zh-CN" altLang="en-US" sz="2400" b="1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</a:t>
                </a:r>
                <a:r>
                  <a:rPr lang="en-US" altLang="zh-CN" sz="2400" b="1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1.15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improve the </a:t>
                </a:r>
                <a:r>
                  <a:rPr lang="en-US" sz="2400" u="sng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complexity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this algorithm with tight approximation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Based on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idea of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Keywords Enclosing Circle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designed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exact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algorithm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Experiments showed the </a:t>
                </a:r>
                <a:r>
                  <a:rPr lang="en-US" sz="2400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efficiency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all the proposed algorithms.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56792"/>
                <a:ext cx="7772400" cy="4343400"/>
              </a:xfrm>
              <a:blipFill rotWithShape="1">
                <a:blip r:embed="rId2"/>
                <a:stretch>
                  <a:fillRect l="-1098" t="-982" r="-1412" b="-145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7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382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endParaRPr lang="en-US" altLang="zh-Hans" kern="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r>
              <a:rPr lang="en-US" altLang="zh-Hans" kern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marL="0" indent="0" algn="ctr">
              <a:buFontTx/>
              <a:buNone/>
            </a:pPr>
            <a:endParaRPr lang="en-US" altLang="zh-Hans" kern="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r>
              <a:rPr lang="en-US" altLang="zh-Hans" kern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zh-Hans" altLang="en-US" kern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Han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4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6" idx="7"/>
            <a:endCxn id="7" idx="2"/>
          </p:cNvCxnSpPr>
          <p:nvPr/>
        </p:nvCxnSpPr>
        <p:spPr bwMode="auto">
          <a:xfrm flipV="1">
            <a:off x="6423117" y="4416634"/>
            <a:ext cx="1540452" cy="617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6" idx="6"/>
            <a:endCxn id="8" idx="2"/>
          </p:cNvCxnSpPr>
          <p:nvPr/>
        </p:nvCxnSpPr>
        <p:spPr bwMode="auto">
          <a:xfrm flipV="1">
            <a:off x="6444208" y="5001691"/>
            <a:ext cx="1224136" cy="834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7" idx="4"/>
            <a:endCxn id="8" idx="7"/>
          </p:cNvCxnSpPr>
          <p:nvPr/>
        </p:nvCxnSpPr>
        <p:spPr bwMode="auto">
          <a:xfrm flipH="1">
            <a:off x="7791269" y="4488642"/>
            <a:ext cx="244308" cy="462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28800"/>
                <a:ext cx="7772400" cy="4114800"/>
              </a:xfrm>
            </p:spPr>
            <p:txBody>
              <a:bodyPr/>
              <a:lstStyle/>
              <a:p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Geo-textual object o</a:t>
                </a:r>
              </a:p>
              <a:p>
                <a:pPr lvl="1"/>
                <a:r>
                  <a:rPr lang="en-SG" sz="1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𝑜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SG" sz="18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SG" sz="18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Textual description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B0F0"/>
                        </a:solidFill>
                        <a:latin typeface="Cambria Math"/>
                      </a:rPr>
                      <m:t>𝑜</m:t>
                    </m:r>
                    <m:r>
                      <a:rPr lang="en-US" sz="1800" i="1">
                        <a:solidFill>
                          <a:srgbClr val="00B0F0"/>
                        </a:solidFill>
                        <a:latin typeface="Cambria Math"/>
                      </a:rPr>
                      <m:t>.</m:t>
                    </m:r>
                    <m:r>
                      <a:rPr lang="en-US" sz="180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1800" i="1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SG" sz="18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>
                  <a:buFontTx/>
                  <a:buChar char="•"/>
                </a:pP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m-closest 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keywords (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m-CK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problem [Zhang et al, ICDE 2009, ICDE 2010]</a:t>
                </a:r>
                <a:endParaRPr lang="en-SG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query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consists of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query keywords</a:t>
                </a:r>
                <a:endParaRPr lang="en-SG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 a group of objects </a:t>
                </a:r>
                <a:r>
                  <a:rPr lang="en-SG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covering all the </a:t>
                </a:r>
                <a:r>
                  <a:rPr lang="en-SG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keywords</a:t>
                </a:r>
                <a:endParaRPr lang="en-SG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∪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𝜓</m:t>
                      </m:r>
                    </m:oMath>
                  </m:oMathPara>
                </a14:m>
                <a:endParaRPr lang="en-SG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Objects 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should be </a:t>
                </a:r>
                <a:r>
                  <a:rPr lang="en-SG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close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each 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other</a:t>
                </a:r>
              </a:p>
              <a:p>
                <a:pPr lvl="2"/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Minimize the </a:t>
                </a:r>
                <a:r>
                  <a:rPr lang="en-US" sz="18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diameter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a group</a:t>
                </a:r>
                <a:endParaRPr lang="en-SG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u="sng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Diameter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of a </a:t>
                </a:r>
                <a:r>
                  <a:rPr lang="en-US" sz="20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group:</a:t>
                </a:r>
                <a:endParaRPr lang="en-US" sz="20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SG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maximum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Euclidean distance between any pair of objects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Arial" panose="020B0604020202020204" pitchFamily="34" charset="0"/>
                        </a:rPr>
                        <m:t>𝐷𝑖𝑎𝑚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𝐷𝑖𝑠𝑡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SG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28800"/>
                <a:ext cx="7772400" cy="4114800"/>
              </a:xfrm>
              <a:blipFill rotWithShape="1">
                <a:blip r:embed="rId3"/>
                <a:stretch>
                  <a:fillRect l="-706" t="-593" b="-2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26" name="Picture 2" descr="Z:\Latex\beamer\geoex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00808"/>
            <a:ext cx="5101530" cy="8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6300192" y="5013176"/>
            <a:ext cx="144016" cy="14401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963569" y="4344626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668344" y="4929683"/>
            <a:ext cx="144016" cy="14401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0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Hans" sz="28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0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fulfilling user’s personalized needs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Issue an m-CK query {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cinema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37471"/>
            <a:ext cx="5270403" cy="362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 bwMode="auto">
          <a:xfrm>
            <a:off x="4031380" y="4797152"/>
            <a:ext cx="115213" cy="28803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5004048" y="3429000"/>
            <a:ext cx="115213" cy="28803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788024" y="4797152"/>
            <a:ext cx="115213" cy="28803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4190087" y="3573016"/>
            <a:ext cx="115213" cy="28803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3899067" y="4725144"/>
            <a:ext cx="115213" cy="288032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5142254" y="4005064"/>
            <a:ext cx="115213" cy="288032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341282" y="3501008"/>
            <a:ext cx="115213" cy="288032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204900" y="4647530"/>
            <a:ext cx="115213" cy="288032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730873" y="3861048"/>
            <a:ext cx="115213" cy="288032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12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geographic locations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web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 resource can be </a:t>
            </a:r>
            <a:r>
              <a:rPr lang="en-SG" altLang="zh-CN" sz="2000" i="1" u="sng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documents</a:t>
            </a:r>
            <a:r>
              <a:rPr lang="en-SG" altLang="zh-CN" sz="20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, </a:t>
            </a:r>
            <a:r>
              <a:rPr lang="en-SG" altLang="zh-CN" sz="2000" i="1" u="sng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photos</a:t>
            </a:r>
            <a:r>
              <a:rPr lang="en-SG" altLang="zh-CN" sz="2000" i="1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,</a:t>
            </a:r>
            <a:r>
              <a:rPr lang="en-SG" altLang="zh-CN" sz="20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etc.</a:t>
            </a:r>
          </a:p>
          <a:p>
            <a:pPr lvl="2"/>
            <a:r>
              <a:rPr lang="en-SG" altLang="zh-CN" sz="16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These resources are usually associated with some </a:t>
            </a:r>
            <a:r>
              <a:rPr lang="en-SG" altLang="zh-CN" sz="1600" dirty="0">
                <a:solidFill>
                  <a:srgbClr val="92D05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tags </a:t>
            </a:r>
            <a:r>
              <a:rPr lang="en-SG" altLang="zh-CN" sz="16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describing the content</a:t>
            </a:r>
            <a:r>
              <a:rPr lang="en-SG" altLang="zh-CN" sz="16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SG" altLang="zh-CN" sz="16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They may be posted without </a:t>
            </a:r>
            <a:r>
              <a:rPr lang="en-SG" altLang="zh-CN" sz="1600" u="sng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geographic location</a:t>
            </a:r>
            <a:r>
              <a:rPr lang="en-SG" altLang="zh-CN" sz="16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.</a:t>
            </a:r>
            <a:endParaRPr lang="en-US" altLang="zh-CN" sz="1600" dirty="0">
              <a:solidFill>
                <a:srgbClr val="92D050"/>
              </a:solidFill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lvl="1"/>
            <a:r>
              <a:rPr lang="en-SG" sz="20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We can issue an </a:t>
            </a:r>
            <a:r>
              <a:rPr lang="en-SG" sz="20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m-CK </a:t>
            </a:r>
            <a:r>
              <a:rPr lang="en-SG" sz="20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query using these </a:t>
            </a:r>
            <a:r>
              <a:rPr lang="en-SG" sz="2000" dirty="0">
                <a:solidFill>
                  <a:srgbClr val="92D05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tags</a:t>
            </a:r>
            <a:r>
              <a:rPr lang="en-SG" sz="20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as keywords.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The center of the </a:t>
            </a:r>
            <a:r>
              <a:rPr lang="en-SG" sz="16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m-CK </a:t>
            </a:r>
            <a:r>
              <a:rPr lang="en-SG" sz="16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result </a:t>
            </a:r>
            <a:r>
              <a:rPr lang="en-US" sz="1600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can </a:t>
            </a:r>
            <a:r>
              <a:rPr lang="en-US" sz="16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be used to </a:t>
            </a:r>
            <a:r>
              <a:rPr lang="en-US" sz="16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geo-tag</a:t>
            </a:r>
            <a:r>
              <a:rPr lang="en-US" sz="16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this resource approximately.</a:t>
            </a:r>
            <a:endParaRPr lang="en-SG" sz="16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5064"/>
            <a:ext cx="3207554" cy="22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Down Arrow 15"/>
          <p:cNvSpPr/>
          <p:nvPr/>
        </p:nvSpPr>
        <p:spPr bwMode="auto">
          <a:xfrm>
            <a:off x="4052549" y="5519390"/>
            <a:ext cx="115213" cy="28803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5025217" y="4151238"/>
            <a:ext cx="115213" cy="28803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4809193" y="5519390"/>
            <a:ext cx="115213" cy="28803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4211256" y="4295254"/>
            <a:ext cx="115213" cy="28803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3920236" y="5447382"/>
            <a:ext cx="115213" cy="288032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5163423" y="4727302"/>
            <a:ext cx="115213" cy="288032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4362451" y="4223246"/>
            <a:ext cx="115213" cy="288032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4226069" y="5369768"/>
            <a:ext cx="115213" cy="288032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24" name="Down Arrow 23"/>
          <p:cNvSpPr/>
          <p:nvPr/>
        </p:nvSpPr>
        <p:spPr bwMode="auto">
          <a:xfrm>
            <a:off x="4752042" y="4583286"/>
            <a:ext cx="115213" cy="288032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50224" y="5483386"/>
            <a:ext cx="360040" cy="360040"/>
          </a:xfrm>
          <a:prstGeom prst="ellipse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107691" y="5640546"/>
            <a:ext cx="45719" cy="457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567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Hans" sz="28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r>
              <a:rPr lang="en-US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0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Contributions 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44824"/>
                <a:ext cx="7772400" cy="44672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proved the m-CK problem is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NP-hard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Greedy Keyword Group (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GKG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SG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Approximation </a:t>
                </a:r>
                <a:r>
                  <a:rPr lang="en-SG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 with ratio</a:t>
                </a:r>
                <a:r>
                  <a:rPr lang="en-SG" sz="1800" dirty="0">
                    <a:solidFill>
                      <a:srgbClr val="C00B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sz="1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pPr lvl="1"/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𝑖𝑛𝑓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Smallest Keywords Enclosing 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Circle (</a:t>
                </a:r>
                <a:r>
                  <a:rPr lang="en-SG" sz="20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SKEC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based algorithms</a:t>
                </a:r>
              </a:p>
              <a:p>
                <a:pPr lvl="1"/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Naïve algorithm </a:t>
                </a:r>
                <a:r>
                  <a:rPr lang="en-US" sz="1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SKEC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complexity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SG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Approximation algorithm with ratio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type m:val="skw"/>
                        <m:ctrlPr>
                          <a:rPr lang="en-SG" altLang="zh-CN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1.1547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SG" sz="18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SG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Approximation </a:t>
                </a:r>
                <a:r>
                  <a:rPr lang="en-US" altLang="zh-CN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algorithms </a:t>
                </a:r>
                <a:r>
                  <a:rPr lang="en-US" sz="18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SKECa</a:t>
                </a:r>
                <a:r>
                  <a:rPr lang="en-US" sz="1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SKECa</a:t>
                </a:r>
                <a:r>
                  <a:rPr lang="en-US" sz="1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SKEC problem,  they return same results </a:t>
                </a:r>
                <a:r>
                  <a:rPr lang="en-SG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n-SG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ratio</a:t>
                </a:r>
                <a:r>
                  <a:rPr lang="en-SG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SG" altLang="zh-CN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Worst case Time Complexity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𝑂</m:t>
                    </m:r>
                    <m:r>
                      <a:rPr lang="en-US" sz="1800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𝜖</m:t>
                            </m:r>
                          </m:den>
                        </m:f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  <m:r>
                      <a:rPr lang="en-US" sz="1800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Algorithm </a:t>
                </a:r>
                <a:r>
                  <a:rPr lang="en-SG" sz="20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EXACT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solving </a:t>
                </a:r>
                <a:r>
                  <a:rPr lang="en-SG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m-CK query</a:t>
                </a:r>
              </a:p>
              <a:p>
                <a:pPr lvl="1"/>
                <a:r>
                  <a:rPr lang="en-SG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Based on </a:t>
                </a:r>
                <a:r>
                  <a:rPr lang="en-SG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SKECa</a:t>
                </a:r>
                <a:r>
                  <a:rPr lang="en-SG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44824"/>
                <a:ext cx="7772400" cy="4467200"/>
              </a:xfrm>
              <a:blipFill rotWithShape="1">
                <a:blip r:embed="rId3"/>
                <a:stretch>
                  <a:fillRect l="-627" t="-546" r="-1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9965-F642-4756-A94A-E29F6B3E2C24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9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UPowerpointTemplate_Aug2010">
  <a:themeElements>
    <a:clrScheme name="NTU Corp Colors (Deep Red)">
      <a:dk1>
        <a:srgbClr val="262626"/>
      </a:dk1>
      <a:lt1>
        <a:sysClr val="window" lastClr="FFFFFF"/>
      </a:lt1>
      <a:dk2>
        <a:srgbClr val="1F497D"/>
      </a:dk2>
      <a:lt2>
        <a:srgbClr val="C7C7C7"/>
      </a:lt2>
      <a:accent1>
        <a:srgbClr val="C60C30"/>
      </a:accent1>
      <a:accent2>
        <a:srgbClr val="003478"/>
      </a:accent2>
      <a:accent3>
        <a:srgbClr val="C49000"/>
      </a:accent3>
      <a:accent4>
        <a:srgbClr val="7A071E"/>
      </a:accent4>
      <a:accent5>
        <a:srgbClr val="0055C4"/>
      </a:accent5>
      <a:accent6>
        <a:srgbClr val="786C00"/>
      </a:accent6>
      <a:hlink>
        <a:srgbClr val="FFFF00"/>
      </a:hlink>
      <a:folHlink>
        <a:srgbClr val="002060"/>
      </a:folHlink>
    </a:clrScheme>
    <a:fontScheme name="Blank Presentation">
      <a:majorFont>
        <a:latin typeface="Helvetica Neue"/>
        <a:ea typeface="ＭＳ Ｐゴシック"/>
        <a:cs typeface=""/>
      </a:majorFont>
      <a:minorFont>
        <a:latin typeface="Helvetica Neue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ACAA0B73F149448271D63BB03AD730" ma:contentTypeVersion="5" ma:contentTypeDescription="Create a new document." ma:contentTypeScope="" ma:versionID="2f48f3dd77db2ec31ffb289a7662dbf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0d331ebd68627ead16f146830ec63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752B8-9EFB-4970-AF6F-E557EBC68E53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67BD466D-5850-4421-85F2-C745A17F05EB}">
  <ds:schemaRefs>
    <ds:schemaRef ds:uri="http://schemas.microsoft.com/sharepoint/v3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F05F991-7066-4050-83DD-DF53FF83FAA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26E6130-B4AE-49E4-96DD-C34A3A9C1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12472</TotalTime>
  <Words>1249</Words>
  <Application>Microsoft Office PowerPoint</Application>
  <PresentationFormat>On-screen Show (4:3)</PresentationFormat>
  <Paragraphs>256</Paragraphs>
  <Slides>28</Slides>
  <Notes>5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NTUPowerpointTemplate_Aug2010</vt:lpstr>
      <vt:lpstr>Efficient Algorithms for Answering the m-Closest Keywords Query</vt:lpstr>
      <vt:lpstr>Outline</vt:lpstr>
      <vt:lpstr>Outline</vt:lpstr>
      <vt:lpstr>Problem Statement</vt:lpstr>
      <vt:lpstr>Outline</vt:lpstr>
      <vt:lpstr>Applications</vt:lpstr>
      <vt:lpstr>Applications</vt:lpstr>
      <vt:lpstr>Outline</vt:lpstr>
      <vt:lpstr>Contributions Overview</vt:lpstr>
      <vt:lpstr>Greedy Keyword Group</vt:lpstr>
      <vt:lpstr>Greedy Keyword Group</vt:lpstr>
      <vt:lpstr>Smallest Keywords Enclosing Circle </vt:lpstr>
      <vt:lpstr>Smallest Keywords Enclosing Circle </vt:lpstr>
      <vt:lpstr>Why SKEC is not the optimal result?</vt:lpstr>
      <vt:lpstr>How to find SKEC</vt:lpstr>
      <vt:lpstr>How to find SKEC</vt:lpstr>
      <vt:lpstr>Exact algorithm for m-CK problem</vt:lpstr>
      <vt:lpstr>Outline</vt:lpstr>
      <vt:lpstr>Approximation Algorithms</vt:lpstr>
      <vt:lpstr>Exact Algorithms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Conclusions</vt:lpstr>
      <vt:lpstr>PowerPoint Presentation</vt:lpstr>
    </vt:vector>
  </TitlesOfParts>
  <Company>NANYANG TECHNOLOGICAL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(Verdana font size 28, bold)</dc:title>
  <dc:creator>marni</dc:creator>
  <cp:lastModifiedBy>Guo Tao</cp:lastModifiedBy>
  <cp:revision>713</cp:revision>
  <cp:lastPrinted>2015-05-25T12:02:42Z</cp:lastPrinted>
  <dcterms:created xsi:type="dcterms:W3CDTF">2011-09-18T23:58:31Z</dcterms:created>
  <dcterms:modified xsi:type="dcterms:W3CDTF">2015-06-01T19:11:19Z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0x0101005FACAA0B73F149448271D63BB03AD730</vt:lpwstr>
  </property>
</Properties>
</file>