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9" r:id="rId4"/>
    <p:sldId id="260" r:id="rId5"/>
    <p:sldId id="261" r:id="rId6"/>
    <p:sldId id="264" r:id="rId7"/>
    <p:sldId id="293" r:id="rId8"/>
    <p:sldId id="270" r:id="rId9"/>
    <p:sldId id="298" r:id="rId10"/>
    <p:sldId id="265" r:id="rId11"/>
    <p:sldId id="272" r:id="rId12"/>
    <p:sldId id="266" r:id="rId13"/>
    <p:sldId id="267" r:id="rId14"/>
    <p:sldId id="273" r:id="rId15"/>
    <p:sldId id="274" r:id="rId16"/>
    <p:sldId id="275" r:id="rId17"/>
    <p:sldId id="297" r:id="rId18"/>
    <p:sldId id="276" r:id="rId19"/>
    <p:sldId id="279" r:id="rId20"/>
    <p:sldId id="277" r:id="rId21"/>
    <p:sldId id="295" r:id="rId22"/>
    <p:sldId id="296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2" r:id="rId31"/>
    <p:sldId id="268" r:id="rId32"/>
    <p:sldId id="288" r:id="rId33"/>
    <p:sldId id="289" r:id="rId34"/>
    <p:sldId id="290" r:id="rId35"/>
    <p:sldId id="291" r:id="rId36"/>
    <p:sldId id="294" r:id="rId37"/>
    <p:sldId id="287" r:id="rId38"/>
    <p:sldId id="269" r:id="rId39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2684C6"/>
    <a:srgbClr val="FFFF00"/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0" autoAdjust="0"/>
    <p:restoredTop sz="95701" autoAdjust="0"/>
  </p:normalViewPr>
  <p:slideViewPr>
    <p:cSldViewPr snapToGrid="0" showGuides="1">
      <p:cViewPr varScale="1">
        <p:scale>
          <a:sx n="103" d="100"/>
          <a:sy n="103" d="100"/>
        </p:scale>
        <p:origin x="1192" y="184"/>
      </p:cViewPr>
      <p:guideLst>
        <p:guide orient="horz" pos="2228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FEA45-54BF-436C-A2EF-8304A89F0F4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0DE6F-BFB2-479A-B84B-2DC4E4DF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01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AB29C-AE81-4ED6-9670-F4A2FCED7FF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18A74-9F74-4A8F-8A00-4AA239D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0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1122" indent="-288893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55573" indent="-231115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17802" indent="-231115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80031" indent="-231115" eaLnBrk="0" hangingPunct="0"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F557BA6-C3DF-4666-A1A3-F90799447800}" type="slidenum">
              <a:rPr lang="en-US" altLang="en-US" sz="1200" baseline="0"/>
              <a:pPr/>
              <a:t>1</a:t>
            </a:fld>
            <a:endParaRPr lang="en-US" altLang="en-US" sz="1200" baseline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05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97C8-5834-4ACA-8782-69D5988B607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68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97C8-5834-4ACA-8782-69D5988B607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7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97C8-5834-4ACA-8782-69D5988B607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49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18A74-9F74-4A8F-8A00-4AA239D5CF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97C8-5834-4ACA-8782-69D5988B6078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27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28777"/>
            <a:ext cx="7543800" cy="285590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69928"/>
            <a:ext cx="7543800" cy="1293749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74894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"/>
          <p:cNvSpPr/>
          <p:nvPr userDrawn="1"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39238"/>
            <a:ext cx="829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none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b="0" dirty="0" smtClean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2384" y="6439238"/>
            <a:ext cx="7976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2308" y="163091"/>
            <a:ext cx="1131838" cy="3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0000" indent="-180000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 marL="566928" indent="-18288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18" y="6039739"/>
            <a:ext cx="1784460" cy="680264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81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39238"/>
            <a:ext cx="829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none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b="0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2384" y="6439238"/>
            <a:ext cx="7976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8832" y="86291"/>
            <a:ext cx="1131838" cy="3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96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39238"/>
            <a:ext cx="829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none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b="0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2384" y="6439238"/>
            <a:ext cx="7976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2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39238"/>
            <a:ext cx="829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none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b="0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12384" y="6439238"/>
            <a:ext cx="7976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30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39238"/>
            <a:ext cx="829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none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b="0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2384" y="6439238"/>
            <a:ext cx="7976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10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222" y="6439238"/>
            <a:ext cx="8207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none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b="0" dirty="0" smtClean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2384" y="6439238"/>
            <a:ext cx="7976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800" y="299063"/>
            <a:ext cx="3312550" cy="1800298"/>
          </a:xfrm>
          <a:prstGeom prst="rect">
            <a:avLst/>
          </a:prstGeom>
        </p:spPr>
      </p:pic>
      <p:pic>
        <p:nvPicPr>
          <p:cNvPr id="10" name="Picture 10" descr="NTU PPT2"/>
          <p:cNvPicPr>
            <a:picLocks noChangeAspect="1" noChangeArrowheads="1"/>
          </p:cNvPicPr>
          <p:nvPr/>
        </p:nvPicPr>
        <p:blipFill>
          <a:blip r:embed="rId4" cstate="print"/>
          <a:srcRect t="72205"/>
          <a:stretch>
            <a:fillRect/>
          </a:stretch>
        </p:blipFill>
        <p:spPr bwMode="auto">
          <a:xfrm>
            <a:off x="-1588" y="4958704"/>
            <a:ext cx="9145588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1981200"/>
            <a:ext cx="7482408" cy="1143000"/>
          </a:xfrm>
        </p:spPr>
        <p:txBody>
          <a:bodyPr/>
          <a:lstStyle/>
          <a:p>
            <a:pPr algn="ctr"/>
            <a:r>
              <a:rPr lang="en-US" altLang="en-US" sz="2800" dirty="0">
                <a:solidFill>
                  <a:srgbClr val="FF0000"/>
                </a:solidFill>
                <a:latin typeface="Verdana" pitchFamily="34" charset="0"/>
              </a:rPr>
              <a:t>Distributed Algorithms on Exact Personalized PageRank</a:t>
            </a:r>
            <a:endParaRPr lang="en-US" altLang="en-US" sz="2800" dirty="0" smtClean="0">
              <a:solidFill>
                <a:srgbClr val="FF0000"/>
              </a:solidFill>
              <a:latin typeface="Verdana" pitchFamily="34" charset="0"/>
            </a:endParaRPr>
          </a:p>
        </p:txBody>
      </p:sp>
      <p:pic>
        <p:nvPicPr>
          <p:cNvPr id="2052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251692" y="569969"/>
            <a:ext cx="3306319" cy="125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副标题 2"/>
          <p:cNvSpPr txBox="1">
            <a:spLocks/>
          </p:cNvSpPr>
          <p:nvPr/>
        </p:nvSpPr>
        <p:spPr bwMode="auto">
          <a:xfrm>
            <a:off x="396548" y="3308456"/>
            <a:ext cx="3822367" cy="64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u="sng" dirty="0" smtClean="0"/>
              <a:t>Tao </a:t>
            </a:r>
            <a:r>
              <a:rPr lang="en-US" sz="2000" u="sng" dirty="0" err="1" smtClean="0"/>
              <a:t>Guo</a:t>
            </a:r>
            <a:endParaRPr lang="en-US" sz="2000" u="sng" dirty="0" smtClean="0"/>
          </a:p>
          <a:p>
            <a:pPr algn="ctr"/>
            <a:r>
              <a:rPr lang="en-US" sz="2000" dirty="0" err="1" smtClean="0"/>
              <a:t>Nanyang</a:t>
            </a:r>
            <a:r>
              <a:rPr lang="en-US" sz="2000" dirty="0" smtClean="0"/>
              <a:t> </a:t>
            </a:r>
            <a:r>
              <a:rPr lang="en-US" sz="2000" dirty="0"/>
              <a:t>Technological </a:t>
            </a:r>
            <a:r>
              <a:rPr lang="en-US" sz="2000" dirty="0" smtClean="0"/>
              <a:t>University</a:t>
            </a:r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849646" y="3440151"/>
            <a:ext cx="4824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Xin </a:t>
            </a:r>
            <a:r>
              <a:rPr lang="en-US" sz="2000" dirty="0" smtClean="0"/>
              <a:t>Cao </a:t>
            </a:r>
            <a:endParaRPr lang="en-US" sz="2000" dirty="0"/>
          </a:p>
          <a:p>
            <a:pPr algn="ctr"/>
            <a:r>
              <a:rPr lang="en-US" sz="2000" dirty="0"/>
              <a:t>The University of New South</a:t>
            </a:r>
          </a:p>
          <a:p>
            <a:pPr algn="ctr"/>
            <a:r>
              <a:rPr lang="en-US" sz="2000" dirty="0"/>
              <a:t>Wales</a:t>
            </a:r>
          </a:p>
        </p:txBody>
      </p:sp>
      <p:sp>
        <p:nvSpPr>
          <p:cNvPr id="11" name="副标题 2"/>
          <p:cNvSpPr txBox="1">
            <a:spLocks/>
          </p:cNvSpPr>
          <p:nvPr/>
        </p:nvSpPr>
        <p:spPr bwMode="auto">
          <a:xfrm>
            <a:off x="343186" y="4333301"/>
            <a:ext cx="3929090" cy="63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Gao Cong</a:t>
            </a:r>
          </a:p>
          <a:p>
            <a:pPr algn="ctr"/>
            <a:r>
              <a:rPr lang="en-US" sz="2000" dirty="0" err="1"/>
              <a:t>Nanyang</a:t>
            </a:r>
            <a:r>
              <a:rPr lang="en-US" sz="2000" dirty="0"/>
              <a:t> Technological </a:t>
            </a:r>
            <a:r>
              <a:rPr lang="en-US" sz="2000" dirty="0" smtClean="0"/>
              <a:t>University</a:t>
            </a:r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  <p:sp>
        <p:nvSpPr>
          <p:cNvPr id="12" name="Rectangle 8"/>
          <p:cNvSpPr/>
          <p:nvPr/>
        </p:nvSpPr>
        <p:spPr>
          <a:xfrm>
            <a:off x="-51175" y="5319648"/>
            <a:ext cx="4824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Xuemin</a:t>
            </a:r>
            <a:r>
              <a:rPr lang="en-US" sz="2000" dirty="0" smtClean="0"/>
              <a:t> Lin </a:t>
            </a:r>
            <a:endParaRPr lang="en-US" sz="2000" dirty="0"/>
          </a:p>
          <a:p>
            <a:pPr algn="ctr"/>
            <a:r>
              <a:rPr lang="en-US" sz="2000" dirty="0"/>
              <a:t>The University of New South</a:t>
            </a:r>
          </a:p>
          <a:p>
            <a:pPr algn="ctr"/>
            <a:r>
              <a:rPr lang="en-US" sz="2000" dirty="0"/>
              <a:t>Wales</a:t>
            </a:r>
          </a:p>
        </p:txBody>
      </p:sp>
      <p:sp>
        <p:nvSpPr>
          <p:cNvPr id="13" name="Rectangle 8"/>
          <p:cNvSpPr/>
          <p:nvPr/>
        </p:nvSpPr>
        <p:spPr>
          <a:xfrm>
            <a:off x="3849646" y="4417822"/>
            <a:ext cx="4824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Jiaheng</a:t>
            </a:r>
            <a:r>
              <a:rPr lang="en-US" sz="2000" dirty="0" smtClean="0"/>
              <a:t> Lu</a:t>
            </a:r>
          </a:p>
          <a:p>
            <a:pPr algn="ctr"/>
            <a:r>
              <a:rPr lang="en-US" sz="2000" dirty="0" smtClean="0"/>
              <a:t>University of Helsinki</a:t>
            </a:r>
            <a:endParaRPr 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39" y="229256"/>
            <a:ext cx="1702071" cy="17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From PPV to random tours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PPV scores can be computed </a:t>
            </a:r>
            <a:r>
              <a:rPr kumimoji="1" lang="en-US" altLang="zh-CN" dirty="0"/>
              <a:t>by random tours [G. </a:t>
            </a:r>
            <a:r>
              <a:rPr kumimoji="1" lang="en-US" altLang="zh-CN" dirty="0" err="1" smtClean="0"/>
              <a:t>Jeh</a:t>
            </a:r>
            <a:r>
              <a:rPr kumimoji="1" lang="en-US" altLang="zh-CN" dirty="0" smtClean="0"/>
              <a:t> et al, WWW 2003]</a:t>
            </a:r>
          </a:p>
          <a:p>
            <a:r>
              <a:rPr kumimoji="1" lang="en-US" altLang="zh-CN" dirty="0" smtClean="0"/>
              <a:t>Example: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there are 3 random tours from u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to u</a:t>
            </a:r>
            <a:r>
              <a:rPr kumimoji="1" lang="en-US" altLang="zh-CN" baseline="-25000" dirty="0" smtClean="0"/>
              <a:t>3:</a:t>
            </a:r>
            <a:endParaRPr kumimoji="1" lang="zh-CN" altLang="en-US" baseline="-25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31" y="2993280"/>
            <a:ext cx="3301838" cy="195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36735" y="5608135"/>
                <a:ext cx="331624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735" y="5608135"/>
                <a:ext cx="331624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3381375" y="3910013"/>
            <a:ext cx="1752600" cy="569117"/>
            <a:chOff x="3381375" y="3910013"/>
            <a:chExt cx="1752600" cy="569117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381375" y="3969947"/>
              <a:ext cx="721519" cy="5091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64831" y="3910013"/>
              <a:ext cx="769144" cy="71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936735" y="4025529"/>
            <a:ext cx="3316247" cy="1960967"/>
            <a:chOff x="2936735" y="4025529"/>
            <a:chExt cx="3316247" cy="1960967"/>
          </a:xfrm>
        </p:grpSpPr>
        <p:grpSp>
          <p:nvGrpSpPr>
            <p:cNvPr id="30" name="Group 29"/>
            <p:cNvGrpSpPr/>
            <p:nvPr/>
          </p:nvGrpSpPr>
          <p:grpSpPr>
            <a:xfrm>
              <a:off x="3381375" y="4025529"/>
              <a:ext cx="1837490" cy="670296"/>
              <a:chOff x="3381375" y="4025529"/>
              <a:chExt cx="1837490" cy="670296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3381375" y="4479130"/>
                <a:ext cx="721519" cy="8432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364831" y="4521293"/>
                <a:ext cx="592097" cy="17453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088731" y="4025529"/>
                <a:ext cx="130134" cy="59258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936735" y="5617164"/>
                  <a:ext cx="3316247" cy="369332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735" y="5617164"/>
                  <a:ext cx="331624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2936735" y="3908127"/>
            <a:ext cx="3316247" cy="2078369"/>
            <a:chOff x="2936735" y="3908127"/>
            <a:chExt cx="3316247" cy="2078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936735" y="5617164"/>
                  <a:ext cx="3316247" cy="369332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735" y="5617164"/>
                  <a:ext cx="33162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/>
            <p:cNvGrpSpPr/>
            <p:nvPr/>
          </p:nvGrpSpPr>
          <p:grpSpPr>
            <a:xfrm>
              <a:off x="3381375" y="3908127"/>
              <a:ext cx="1752600" cy="787699"/>
              <a:chOff x="3381375" y="3908127"/>
              <a:chExt cx="1752600" cy="78769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V="1">
                <a:off x="3381375" y="4481014"/>
                <a:ext cx="721519" cy="84326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364831" y="4521293"/>
                <a:ext cx="592097" cy="174533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4364831" y="3908127"/>
                <a:ext cx="769144" cy="9029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4321175" y="4025529"/>
                <a:ext cx="669926" cy="592582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860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From PPV to random </a:t>
            </a:r>
            <a:r>
              <a:rPr kumimoji="1" lang="en-US" altLang="zh-CN" dirty="0" smtClean="0"/>
              <a:t>tours(2)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PPV score can be computed by adding up the weight of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all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possible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random tours.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PPV score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66" t="-2576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43342" y="2709017"/>
                <a:ext cx="5922236" cy="119834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The weight of a tour 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42" y="2709017"/>
                <a:ext cx="5922236" cy="1198341"/>
              </a:xfrm>
              <a:prstGeom prst="rect">
                <a:avLst/>
              </a:prstGeom>
              <a:blipFill rotWithShape="0">
                <a:blip r:embed="rId3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055" y="4261799"/>
            <a:ext cx="2716907" cy="1607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875" y="4969097"/>
            <a:ext cx="5476875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Problem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There maybe </a:t>
            </a:r>
            <a:r>
              <a:rPr lang="en-US" b="1" dirty="0" smtClean="0">
                <a:solidFill>
                  <a:srgbClr val="FF0000"/>
                </a:solidFill>
              </a:rPr>
              <a:t>infinite</a:t>
            </a:r>
            <a:r>
              <a:rPr lang="en-US" dirty="0" smtClean="0"/>
              <a:t> number of random tours, so computing </a:t>
            </a:r>
            <a:r>
              <a:rPr lang="en-US" b="1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possible tours is </a:t>
            </a:r>
            <a:r>
              <a:rPr lang="en-US" b="1" dirty="0" smtClean="0">
                <a:solidFill>
                  <a:srgbClr val="FF0000"/>
                </a:solidFill>
              </a:rPr>
              <a:t>impractical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153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Random Tour Decomposition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If we select some nodes to be </a:t>
            </a:r>
            <a:r>
              <a:rPr kumimoji="1" lang="en-US" altLang="zh-CN" b="1" dirty="0" smtClean="0">
                <a:solidFill>
                  <a:schemeClr val="accent1"/>
                </a:solidFill>
              </a:rPr>
              <a:t>hub nodes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The random tours can be decomposed by these hub nodes.</a:t>
            </a:r>
          </a:p>
          <a:p>
            <a:pPr lvl="1"/>
            <a:r>
              <a:rPr kumimoji="1" lang="en-US" altLang="zh-CN" dirty="0" smtClean="0"/>
              <a:t>Result in two types of tours</a:t>
            </a:r>
          </a:p>
          <a:p>
            <a:pPr lvl="2"/>
            <a:r>
              <a:rPr kumimoji="1" lang="en-US" altLang="zh-CN" b="1" dirty="0">
                <a:solidFill>
                  <a:srgbClr val="FF0000"/>
                </a:solidFill>
              </a:rPr>
              <a:t>Partial vector</a:t>
            </a:r>
            <a:r>
              <a:rPr kumimoji="1" lang="en-US" altLang="zh-CN" dirty="0"/>
              <a:t>: tours </a:t>
            </a:r>
            <a:r>
              <a:rPr kumimoji="1" lang="en-US" altLang="zh-CN" dirty="0" smtClean="0"/>
              <a:t>passing </a:t>
            </a:r>
            <a:r>
              <a:rPr kumimoji="1" lang="en-US" altLang="zh-CN" dirty="0"/>
              <a:t>through </a:t>
            </a:r>
            <a:r>
              <a:rPr kumimoji="1" lang="en-US" altLang="zh-CN" b="1" dirty="0"/>
              <a:t>no</a:t>
            </a:r>
            <a:r>
              <a:rPr kumimoji="1" lang="en-US" altLang="zh-CN" dirty="0"/>
              <a:t> hub </a:t>
            </a:r>
            <a:r>
              <a:rPr kumimoji="1" lang="en-US" altLang="zh-CN" dirty="0" smtClean="0"/>
              <a:t>nodes</a:t>
            </a:r>
          </a:p>
          <a:p>
            <a:pPr lvl="2"/>
            <a:r>
              <a:rPr kumimoji="1" lang="en-US" altLang="zh-CN" b="1" dirty="0" smtClean="0">
                <a:solidFill>
                  <a:schemeClr val="accent4"/>
                </a:solidFill>
              </a:rPr>
              <a:t>Skeleton vector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tours </a:t>
            </a:r>
            <a:r>
              <a:rPr kumimoji="1" lang="en-US" altLang="zh-CN" b="1" dirty="0" smtClean="0"/>
              <a:t>stop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at a hub node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9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8812" y="4629150"/>
            <a:ext cx="528637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By using partial vector and skeleton vectors, we can compute all </a:t>
            </a:r>
            <a:r>
              <a:rPr lang="en-US" altLang="zh-CN" sz="2000" dirty="0" smtClean="0"/>
              <a:t>exact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PPV scores.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15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443" y="4024133"/>
            <a:ext cx="3301838" cy="19533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of </a:t>
            </a:r>
            <a:r>
              <a:rPr kumimoji="1" lang="en-US" altLang="zh-CN" dirty="0">
                <a:solidFill>
                  <a:schemeClr val="tx1"/>
                </a:solidFill>
              </a:rPr>
              <a:t>Partial </a:t>
            </a:r>
            <a:r>
              <a:rPr kumimoji="1" lang="en-US" altLang="zh-CN" dirty="0" smtClean="0">
                <a:solidFill>
                  <a:schemeClr val="tx1"/>
                </a:solidFill>
              </a:rPr>
              <a:t>Vector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Partial </a:t>
            </a:r>
            <a:r>
              <a:rPr kumimoji="1" lang="en-US" altLang="zh-CN" b="1" dirty="0">
                <a:solidFill>
                  <a:srgbClr val="FF0000"/>
                </a:solidFill>
              </a:rPr>
              <a:t>vector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tours passing </a:t>
            </a:r>
            <a:r>
              <a:rPr kumimoji="1" lang="en-US" altLang="zh-CN" dirty="0"/>
              <a:t>through </a:t>
            </a:r>
            <a:r>
              <a:rPr kumimoji="1" lang="en-US" altLang="zh-CN" b="1" dirty="0"/>
              <a:t>no</a:t>
            </a:r>
            <a:r>
              <a:rPr kumimoji="1" lang="en-US" altLang="zh-CN" dirty="0"/>
              <a:t> hub nodes</a:t>
            </a:r>
          </a:p>
          <a:p>
            <a:endParaRPr kumimoji="1" lang="en-US" altLang="zh-CN" dirty="0" smtClean="0"/>
          </a:p>
          <a:p>
            <a:r>
              <a:rPr kumimoji="1" lang="en-US" altLang="zh-CN" dirty="0">
                <a:solidFill>
                  <a:schemeClr val="tx1"/>
                </a:solidFill>
              </a:rPr>
              <a:t>Partial </a:t>
            </a:r>
            <a:r>
              <a:rPr kumimoji="1" lang="en-US" altLang="zh-CN" dirty="0" smtClean="0">
                <a:solidFill>
                  <a:schemeClr val="tx1"/>
                </a:solidFill>
              </a:rPr>
              <a:t>vector of node u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   </a:t>
            </a:r>
            <a:r>
              <a:rPr kumimoji="1" lang="en-US" altLang="zh-CN" dirty="0" smtClean="0">
                <a:solidFill>
                  <a:schemeClr val="tx1"/>
                </a:solidFill>
              </a:rPr>
              <a:t>(u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kumimoji="1" lang="en-US" altLang="zh-CN" dirty="0" smtClean="0">
                <a:solidFill>
                  <a:schemeClr val="tx1"/>
                </a:solidFill>
              </a:rPr>
              <a:t> u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3</a:t>
            </a:r>
            <a:r>
              <a:rPr kumimoji="1" lang="en-US" altLang="zh-CN" dirty="0" smtClean="0">
                <a:solidFill>
                  <a:schemeClr val="tx1"/>
                </a:solidFill>
              </a:rPr>
              <a:t> are hub nodes)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10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2959" y="3710585"/>
                <a:ext cx="4063366" cy="160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32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sz="3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sz="32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10585"/>
                <a:ext cx="4063366" cy="1600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428750" y="4286250"/>
            <a:ext cx="2057400" cy="523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88000" y="5311217"/>
            <a:ext cx="1435100" cy="5578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0563" y="4775949"/>
            <a:ext cx="3057792" cy="52387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88000" y="5311216"/>
            <a:ext cx="2556142" cy="66625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1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of </a:t>
            </a:r>
            <a:r>
              <a:rPr kumimoji="1" lang="en-US" altLang="zh-CN" dirty="0" smtClean="0">
                <a:solidFill>
                  <a:schemeClr val="tx1"/>
                </a:solidFill>
              </a:rPr>
              <a:t>Skeleton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4"/>
                </a:solidFill>
              </a:rPr>
              <a:t>Skeleton vector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tours </a:t>
            </a:r>
            <a:r>
              <a:rPr kumimoji="1" lang="en-US" altLang="zh-CN" b="1" dirty="0" smtClean="0"/>
              <a:t>stop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at a hub </a:t>
            </a:r>
            <a:r>
              <a:rPr kumimoji="1" lang="en-US" altLang="zh-CN" dirty="0" smtClean="0"/>
              <a:t>node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Skeleton vector </a:t>
            </a:r>
            <a:r>
              <a:rPr kumimoji="1" lang="en-US" altLang="zh-CN" dirty="0">
                <a:solidFill>
                  <a:schemeClr val="tx1"/>
                </a:solidFill>
              </a:rPr>
              <a:t>of node u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  </a:t>
            </a:r>
            <a:r>
              <a:rPr kumimoji="1" lang="en-US" altLang="zh-CN" dirty="0">
                <a:solidFill>
                  <a:schemeClr val="tx1"/>
                </a:solidFill>
              </a:rPr>
              <a:t>(u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 u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3</a:t>
            </a:r>
            <a:r>
              <a:rPr kumimoji="1" lang="en-US" altLang="zh-CN" dirty="0">
                <a:solidFill>
                  <a:schemeClr val="tx1"/>
                </a:solidFill>
              </a:rPr>
              <a:t> are hub nodes)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1980" y="2922207"/>
                <a:ext cx="5816600" cy="3055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32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32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32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32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32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32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32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3200" b="0" i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" y="2922207"/>
                <a:ext cx="5816600" cy="3055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0" y="4093947"/>
            <a:ext cx="3301838" cy="1953334"/>
          </a:xfrm>
          <a:prstGeom prst="rect">
            <a:avLst/>
          </a:prstGeom>
        </p:spPr>
      </p:pic>
      <p:sp>
        <p:nvSpPr>
          <p:cNvPr id="7" name="幻灯片编号占位符 3"/>
          <p:cNvSpPr txBox="1">
            <a:spLocks/>
          </p:cNvSpPr>
          <p:nvPr/>
        </p:nvSpPr>
        <p:spPr>
          <a:xfrm>
            <a:off x="4152900" y="6257925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11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47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PPV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All possible tours can be constructed by partial vectors and skeleton vectors.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Consider a tour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66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3851975"/>
            <a:ext cx="3759119" cy="22349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22959" y="3632200"/>
            <a:ext cx="4142741" cy="1337262"/>
            <a:chOff x="822959" y="3632200"/>
            <a:chExt cx="4142741" cy="1337262"/>
          </a:xfrm>
        </p:grpSpPr>
        <p:sp>
          <p:nvSpPr>
            <p:cNvPr id="5" name="TextBox 4"/>
            <p:cNvSpPr txBox="1"/>
            <p:nvPr/>
          </p:nvSpPr>
          <p:spPr>
            <a:xfrm>
              <a:off x="822959" y="4446242"/>
              <a:ext cx="3520441" cy="523220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 skeleton vector of u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175000" y="3632200"/>
              <a:ext cx="17907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 flipH="1">
              <a:off x="2583180" y="3632200"/>
              <a:ext cx="1541780" cy="8140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292860" y="3632199"/>
            <a:ext cx="4358640" cy="1446191"/>
            <a:chOff x="1292860" y="3632199"/>
            <a:chExt cx="4358640" cy="1446191"/>
          </a:xfrm>
        </p:grpSpPr>
        <p:sp>
          <p:nvSpPr>
            <p:cNvPr id="11" name="TextBox 10"/>
            <p:cNvSpPr txBox="1"/>
            <p:nvPr/>
          </p:nvSpPr>
          <p:spPr>
            <a:xfrm>
              <a:off x="1292860" y="4555170"/>
              <a:ext cx="3301999" cy="523220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 partial vector of u</a:t>
              </a:r>
              <a:r>
                <a:rPr lang="en-US" sz="2800" baseline="-25000" dirty="0" smtClean="0"/>
                <a:t>3</a:t>
              </a:r>
              <a:endParaRPr lang="en-US" sz="2800" baseline="-250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4607641" y="3632199"/>
              <a:ext cx="104385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1" idx="0"/>
            </p:cNvCxnSpPr>
            <p:nvPr/>
          </p:nvCxnSpPr>
          <p:spPr>
            <a:xfrm flipH="1">
              <a:off x="2943860" y="3632200"/>
              <a:ext cx="2186940" cy="9229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12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772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doesn’t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pre-compute all the partial vectors and skeleton vectors, the exact PPV can be computed.</a:t>
                </a:r>
              </a:p>
              <a:p>
                <a:r>
                  <a:rPr lang="en-US" dirty="0" smtClean="0"/>
                  <a:t>However, the space cost of such strategy is huge:</a:t>
                </a:r>
              </a:p>
              <a:p>
                <a:pPr lvl="1"/>
                <a:r>
                  <a:rPr lang="en-US" dirty="0" smtClean="0"/>
                  <a:t>The partial vectors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((|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|−|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|)|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skeleton </a:t>
                </a:r>
                <a:r>
                  <a:rPr lang="en-US" dirty="0"/>
                  <a:t>vectors cost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66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33500" y="4419600"/>
            <a:ext cx="626110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total space is equal to pre-compute the PPVs of all nodes!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13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897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  <a:endParaRPr lang="en-US" altLang="zh-CN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Methods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14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72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GPA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propose </a:t>
            </a:r>
            <a:r>
              <a:rPr lang="en-US" u="sng" dirty="0"/>
              <a:t>g</a:t>
            </a:r>
            <a:r>
              <a:rPr lang="en-US" dirty="0"/>
              <a:t>raph </a:t>
            </a:r>
            <a:r>
              <a:rPr lang="en-US" u="sng" dirty="0"/>
              <a:t>p</a:t>
            </a:r>
            <a:r>
              <a:rPr lang="en-US" dirty="0"/>
              <a:t>artition based </a:t>
            </a:r>
            <a:r>
              <a:rPr lang="en-US" u="sng" dirty="0" smtClean="0"/>
              <a:t>a</a:t>
            </a:r>
            <a:r>
              <a:rPr lang="en-US" dirty="0" smtClean="0"/>
              <a:t>lgorithm (GPA) based on the observations: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829" y="3164916"/>
            <a:ext cx="733806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Observation 1: if we choose the hub nodes that can separate the graph, the size of partial vector can be bounded in a sub-graph. </a:t>
            </a:r>
            <a:endParaRPr lang="en-US" sz="2800" dirty="0"/>
          </a:p>
        </p:txBody>
      </p:sp>
      <p:sp>
        <p:nvSpPr>
          <p:cNvPr id="5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48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GPA(2)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829" y="1737361"/>
            <a:ext cx="733806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Observation 1: if we choose the hub nodes that can separate the graph, the size of partial vector can be bounded </a:t>
            </a:r>
            <a:r>
              <a:rPr lang="en-US" sz="2800" u="sng" dirty="0" smtClean="0"/>
              <a:t>in a sub-graph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060" y="3270988"/>
            <a:ext cx="4930000" cy="2604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2200" y="4256339"/>
            <a:ext cx="2248392" cy="107721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Can not be bounded </a:t>
            </a:r>
            <a:r>
              <a:rPr lang="en-US" altLang="zh-CN" sz="3200" dirty="0" smtClean="0">
                <a:solidFill>
                  <a:srgbClr val="FF0000"/>
                </a:solidFill>
              </a:rPr>
              <a:t>×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976" y="3245588"/>
            <a:ext cx="5026168" cy="26550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186128" y="3230729"/>
            <a:ext cx="7518694" cy="2706479"/>
            <a:chOff x="1312548" y="3122356"/>
            <a:chExt cx="7518694" cy="2706479"/>
          </a:xfrm>
        </p:grpSpPr>
        <p:sp>
          <p:nvSpPr>
            <p:cNvPr id="8" name="TextBox 7"/>
            <p:cNvSpPr txBox="1"/>
            <p:nvPr/>
          </p:nvSpPr>
          <p:spPr>
            <a:xfrm>
              <a:off x="1312548" y="4147966"/>
              <a:ext cx="2032000" cy="1077218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5"/>
                  </a:solidFill>
                </a:rPr>
                <a:t>Can be bounded </a:t>
              </a:r>
              <a:r>
                <a:rPr lang="zh-CN" altLang="en-US" sz="3200" dirty="0" smtClean="0">
                  <a:solidFill>
                    <a:schemeClr val="accent5"/>
                  </a:solidFill>
                </a:rPr>
                <a:t>√</a:t>
              </a:r>
              <a:endParaRPr lang="en-US" sz="3200" dirty="0">
                <a:solidFill>
                  <a:schemeClr val="accent5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717" y="3122356"/>
              <a:ext cx="5123525" cy="2706479"/>
            </a:xfrm>
            <a:prstGeom prst="rect">
              <a:avLst/>
            </a:prstGeom>
          </p:spPr>
        </p:pic>
      </p:grpSp>
      <p:sp>
        <p:nvSpPr>
          <p:cNvPr id="12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07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  <a:endParaRPr lang="en-US" altLang="zh-CN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28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GPA(3)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propose </a:t>
            </a:r>
            <a:r>
              <a:rPr lang="en-US" u="sng" dirty="0"/>
              <a:t>g</a:t>
            </a:r>
            <a:r>
              <a:rPr lang="en-US" dirty="0"/>
              <a:t>raph </a:t>
            </a:r>
            <a:r>
              <a:rPr lang="en-US" u="sng" dirty="0"/>
              <a:t>p</a:t>
            </a:r>
            <a:r>
              <a:rPr lang="en-US" dirty="0"/>
              <a:t>artition based </a:t>
            </a:r>
            <a:r>
              <a:rPr lang="en-US" u="sng" dirty="0"/>
              <a:t>a</a:t>
            </a:r>
            <a:r>
              <a:rPr lang="en-US" dirty="0"/>
              <a:t>lgorithm (GPA) based on the observations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064" y="3257249"/>
            <a:ext cx="657987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Observation 2: if we partition the graph to disjoint components, we can compute PPV in parallel by distributing each subgraph on each machine. </a:t>
            </a:r>
            <a:endParaRPr lang="en-US" sz="2400" dirty="0"/>
          </a:p>
        </p:txBody>
      </p:sp>
      <p:sp>
        <p:nvSpPr>
          <p:cNvPr id="5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2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</a:t>
            </a:r>
            <a:r>
              <a:rPr lang="en-US" altLang="zh-CN" dirty="0" smtClean="0"/>
              <a:t>GPA(4)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Offline Phrase:</a:t>
            </a:r>
          </a:p>
          <a:p>
            <a:pPr marL="658368" lvl="1" indent="-457200">
              <a:buFont typeface="+mj-lt"/>
              <a:buAutoNum type="arabicPeriod"/>
            </a:pPr>
            <a:r>
              <a:rPr kumimoji="1" lang="en-US" altLang="zh-CN" dirty="0" smtClean="0"/>
              <a:t>The graph is partitioned into disjoint parts.</a:t>
            </a:r>
          </a:p>
          <a:p>
            <a:pPr marL="658368" lvl="1" indent="-457200">
              <a:buFont typeface="+mj-lt"/>
              <a:buAutoNum type="arabicPeriod"/>
            </a:pPr>
            <a:r>
              <a:rPr kumimoji="1" lang="en-US" altLang="zh-CN" dirty="0" smtClean="0"/>
              <a:t>Each sub-graph is sent to one machine, and partial vectors/skeleton vectors are computed on each machine.</a:t>
            </a:r>
          </a:p>
          <a:p>
            <a:pPr marL="658368" lvl="1" indent="-4572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r>
              <a:rPr lang="en-US" smtClean="0"/>
              <a:t>/38</a:t>
            </a:r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87" y="3770917"/>
            <a:ext cx="3127744" cy="24803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39265" y="4349213"/>
            <a:ext cx="1532238" cy="1519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18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81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</a:t>
            </a:r>
            <a:r>
              <a:rPr lang="en-US" altLang="zh-CN" dirty="0" smtClean="0"/>
              <a:t>GPA(5)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Online Phrase:</a:t>
            </a:r>
          </a:p>
          <a:p>
            <a:pPr marL="658368" lvl="1" indent="-457200">
              <a:buFont typeface="+mj-lt"/>
              <a:buAutoNum type="arabicPeriod"/>
            </a:pPr>
            <a:r>
              <a:rPr kumimoji="1" lang="en-US" altLang="zh-CN" sz="2000" dirty="0" smtClean="0"/>
              <a:t>Each machine receives the query and computes a vector of size at most |V|.</a:t>
            </a:r>
          </a:p>
          <a:p>
            <a:pPr marL="658368" lvl="1" indent="-457200">
              <a:buFont typeface="+mj-lt"/>
              <a:buAutoNum type="arabicPeriod"/>
            </a:pPr>
            <a:r>
              <a:rPr kumimoji="1" lang="en-US" altLang="zh-CN" sz="2000" dirty="0" smtClean="0"/>
              <a:t>The results on each machine is sent to a coordinator.</a:t>
            </a:r>
          </a:p>
          <a:p>
            <a:pPr marL="658368" lvl="1" indent="-457200">
              <a:buFont typeface="+mj-lt"/>
              <a:buAutoNum type="arabicPeriod"/>
            </a:pPr>
            <a:r>
              <a:rPr kumimoji="1" lang="en-US" altLang="zh-CN" sz="2000" dirty="0" smtClean="0"/>
              <a:t>The coordinator sums up all the received vectors to obtain PPV.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r>
              <a:rPr lang="en-US" smtClean="0"/>
              <a:t>/38</a:t>
            </a:r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87" y="3673854"/>
            <a:ext cx="3127744" cy="2480312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76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GPA(6)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Complexity:</a:t>
                </a:r>
              </a:p>
              <a:p>
                <a:pPr lvl="1"/>
                <a:r>
                  <a:rPr lang="en-US" dirty="0" smtClean="0"/>
                  <a:t>Time: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 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dirty="0"/>
                  <a:t> , where </a:t>
                </a:r>
                <a:r>
                  <a:rPr lang="en-US" dirty="0" smtClean="0"/>
                  <a:t>|H| </a:t>
                </a:r>
                <a:r>
                  <a:rPr lang="en-US" dirty="0"/>
                  <a:t>is the number of </a:t>
                </a:r>
                <a:r>
                  <a:rPr lang="en-US" dirty="0" smtClean="0"/>
                  <a:t>hub nodes.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|−</m:t>
                    </m:r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Communication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dirty="0"/>
                  <a:t>, where n is the number of machines.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66" t="-2576" r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20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8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HGPA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space cost of GPA can be further improved based on the observation: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829" y="2843286"/>
            <a:ext cx="733806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Observation 3: the partial vector computation in a subgraph is to compute a “local” PPV. We can further partition the subgraph by choosing next level hub nodes.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47" y="2740691"/>
            <a:ext cx="5123525" cy="27064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6950" y="2647950"/>
            <a:ext cx="1647825" cy="2895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21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095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HGPA(2)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 after partitioning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25" y="2656114"/>
            <a:ext cx="5079750" cy="240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25" y="2656114"/>
            <a:ext cx="5079750" cy="2402600"/>
          </a:xfrm>
          <a:prstGeom prst="rect">
            <a:avLst/>
          </a:prstGeom>
        </p:spPr>
      </p:pic>
      <p:sp>
        <p:nvSpPr>
          <p:cNvPr id="7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22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993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HGPA(3)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get a hierarchy of 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12" y="2353367"/>
            <a:ext cx="4365363" cy="3851499"/>
          </a:xfrm>
          <a:prstGeom prst="rect">
            <a:avLst/>
          </a:prstGeom>
        </p:spPr>
      </p:pic>
      <p:sp>
        <p:nvSpPr>
          <p:cNvPr id="5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23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92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HGPA(4)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distribute the computation?</a:t>
            </a:r>
          </a:p>
          <a:p>
            <a:pPr lvl="1"/>
            <a:r>
              <a:rPr lang="en-US" dirty="0"/>
              <a:t>the sizes of subgraphs in different levels </a:t>
            </a:r>
            <a:r>
              <a:rPr lang="en-US" dirty="0" smtClean="0"/>
              <a:t>of the </a:t>
            </a:r>
            <a:r>
              <a:rPr lang="en-US" dirty="0"/>
              <a:t>hierarchy are different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propose </a:t>
            </a:r>
            <a:r>
              <a:rPr lang="en-US" u="sng" dirty="0" smtClean="0"/>
              <a:t>h</a:t>
            </a:r>
            <a:r>
              <a:rPr lang="en-US" dirty="0" smtClean="0"/>
              <a:t>ierarchical </a:t>
            </a:r>
            <a:r>
              <a:rPr lang="en-US" u="sng" dirty="0" smtClean="0"/>
              <a:t>g</a:t>
            </a:r>
            <a:r>
              <a:rPr lang="en-US" dirty="0" smtClean="0"/>
              <a:t>raph </a:t>
            </a:r>
            <a:r>
              <a:rPr lang="en-US" u="sng" dirty="0"/>
              <a:t>p</a:t>
            </a:r>
            <a:r>
              <a:rPr lang="en-US" dirty="0"/>
              <a:t>artition based </a:t>
            </a:r>
            <a:r>
              <a:rPr lang="en-US" u="sng" dirty="0"/>
              <a:t>a</a:t>
            </a:r>
            <a:r>
              <a:rPr lang="en-US" dirty="0"/>
              <a:t>lgorithm </a:t>
            </a:r>
            <a:r>
              <a:rPr lang="en-US" dirty="0" smtClean="0"/>
              <a:t>(HGPA) that </a:t>
            </a:r>
            <a:r>
              <a:rPr lang="en-US" u="sng" dirty="0" smtClean="0"/>
              <a:t>evenly distributes</a:t>
            </a:r>
            <a:r>
              <a:rPr lang="en-US" dirty="0" smtClean="0"/>
              <a:t> the hub nodes to each machine.</a:t>
            </a:r>
          </a:p>
          <a:p>
            <a:endParaRPr lang="en-US" dirty="0"/>
          </a:p>
        </p:txBody>
      </p:sp>
      <p:sp>
        <p:nvSpPr>
          <p:cNvPr id="5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24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961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HGPA Architecture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08" y="1737361"/>
            <a:ext cx="6206504" cy="4561645"/>
          </a:xfrm>
          <a:prstGeom prst="rect">
            <a:avLst/>
          </a:prstGeom>
        </p:spPr>
      </p:pic>
      <p:sp>
        <p:nvSpPr>
          <p:cNvPr id="5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25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18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HGPA(5)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Time complexity: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f>
                            <m:fPr>
                              <m:ctrlPr>
                                <a:rPr lang="en-US" i="1" dirty="0" err="1"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err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 err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 dirty="0" err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 err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+ (|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|−|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|) 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Network complexity</a:t>
                </a:r>
                <a:r>
                  <a:rPr lang="en-US" dirty="0"/>
                  <a:t>: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66" t="-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28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832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to compute the similarity between two nodes in a graph?</a:t>
            </a:r>
          </a:p>
          <a:p>
            <a:r>
              <a:rPr kumimoji="1" lang="en-US" altLang="zh-CN" dirty="0" smtClean="0"/>
              <a:t>Example: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fld id="{BDD69965-F642-4756-A94A-E29F6B3E2C24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grpSp>
        <p:nvGrpSpPr>
          <p:cNvPr id="6" name="그룹 12"/>
          <p:cNvGrpSpPr/>
          <p:nvPr/>
        </p:nvGrpSpPr>
        <p:grpSpPr>
          <a:xfrm>
            <a:off x="3125106" y="3198146"/>
            <a:ext cx="2893788" cy="2932114"/>
            <a:chOff x="1333311" y="2977625"/>
            <a:chExt cx="1240992" cy="1207037"/>
          </a:xfrm>
        </p:grpSpPr>
        <p:cxnSp>
          <p:nvCxnSpPr>
            <p:cNvPr id="7" name="직선 연결선 20"/>
            <p:cNvCxnSpPr/>
            <p:nvPr/>
          </p:nvCxnSpPr>
          <p:spPr>
            <a:xfrm flipV="1">
              <a:off x="1388969" y="3029103"/>
              <a:ext cx="534174" cy="3567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21"/>
            <p:cNvCxnSpPr/>
            <p:nvPr/>
          </p:nvCxnSpPr>
          <p:spPr>
            <a:xfrm>
              <a:off x="1388969" y="3385809"/>
              <a:ext cx="604003" cy="2424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22"/>
            <p:cNvCxnSpPr/>
            <p:nvPr/>
          </p:nvCxnSpPr>
          <p:spPr>
            <a:xfrm>
              <a:off x="1923143" y="3029103"/>
              <a:ext cx="69829" cy="5894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23"/>
            <p:cNvCxnSpPr/>
            <p:nvPr/>
          </p:nvCxnSpPr>
          <p:spPr>
            <a:xfrm>
              <a:off x="1923143" y="3029103"/>
              <a:ext cx="597807" cy="3567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24"/>
            <p:cNvCxnSpPr/>
            <p:nvPr/>
          </p:nvCxnSpPr>
          <p:spPr>
            <a:xfrm flipH="1">
              <a:off x="1964631" y="3618525"/>
              <a:ext cx="28341" cy="5205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25"/>
            <p:cNvCxnSpPr/>
            <p:nvPr/>
          </p:nvCxnSpPr>
          <p:spPr>
            <a:xfrm flipH="1">
              <a:off x="1958057" y="3385809"/>
              <a:ext cx="562893" cy="7532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타원 26"/>
            <p:cNvSpPr/>
            <p:nvPr/>
          </p:nvSpPr>
          <p:spPr>
            <a:xfrm>
              <a:off x="1333311" y="3289896"/>
              <a:ext cx="141514" cy="1415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14" name="타원 27"/>
            <p:cNvSpPr/>
            <p:nvPr/>
          </p:nvSpPr>
          <p:spPr>
            <a:xfrm>
              <a:off x="1903397" y="4043148"/>
              <a:ext cx="141514" cy="141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28"/>
            <p:cNvCxnSpPr/>
            <p:nvPr/>
          </p:nvCxnSpPr>
          <p:spPr>
            <a:xfrm flipV="1">
              <a:off x="1992972" y="3385809"/>
              <a:ext cx="527978" cy="227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29"/>
            <p:cNvSpPr/>
            <p:nvPr/>
          </p:nvSpPr>
          <p:spPr>
            <a:xfrm>
              <a:off x="1837287" y="2977625"/>
              <a:ext cx="141514" cy="141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30"/>
            <p:cNvSpPr/>
            <p:nvPr/>
          </p:nvSpPr>
          <p:spPr>
            <a:xfrm>
              <a:off x="1904704" y="3510966"/>
              <a:ext cx="141514" cy="141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31"/>
            <p:cNvSpPr/>
            <p:nvPr/>
          </p:nvSpPr>
          <p:spPr>
            <a:xfrm>
              <a:off x="2432789" y="3334469"/>
              <a:ext cx="141514" cy="141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8111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  <a:endParaRPr lang="en-US" altLang="zh-CN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Methods</a:t>
            </a:r>
          </a:p>
          <a:p>
            <a:r>
              <a:rPr lang="en-US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26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88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8836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Datasets: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Baselines:</a:t>
            </a:r>
          </a:p>
          <a:p>
            <a:pPr lvl="1"/>
            <a:r>
              <a:rPr kumimoji="1" lang="en-US" altLang="zh-CN" dirty="0" smtClean="0"/>
              <a:t>Approximate 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FastPPV</a:t>
            </a:r>
            <a:r>
              <a:rPr kumimoji="1" lang="en-US" altLang="zh-CN" dirty="0" smtClean="0"/>
              <a:t> [</a:t>
            </a:r>
            <a:r>
              <a:rPr kumimoji="1" lang="en-US" altLang="zh-CN" dirty="0" err="1" smtClean="0"/>
              <a:t>Fanwei</a:t>
            </a:r>
            <a:r>
              <a:rPr kumimoji="1" lang="en-US" altLang="zh-CN" dirty="0" smtClean="0"/>
              <a:t> Zhu, PVLDB 2013]</a:t>
            </a:r>
          </a:p>
          <a:p>
            <a:pPr lvl="1"/>
            <a:r>
              <a:rPr kumimoji="1" lang="en-US" altLang="zh-CN" dirty="0" smtClean="0"/>
              <a:t>Exact: Power Iteration</a:t>
            </a:r>
            <a:endParaRPr kumimoji="1" lang="en-US" altLang="zh-CN" dirty="0"/>
          </a:p>
          <a:p>
            <a:pPr lvl="1"/>
            <a:r>
              <a:rPr lang="en-US" dirty="0" smtClean="0"/>
              <a:t>Graph Processing Systems: </a:t>
            </a:r>
            <a:r>
              <a:rPr lang="en-US" dirty="0" err="1" smtClean="0"/>
              <a:t>Pregel</a:t>
            </a:r>
            <a:r>
              <a:rPr lang="en-US" dirty="0" smtClean="0"/>
              <a:t>+ [Da Yan, VLDB 2014], </a:t>
            </a:r>
            <a:r>
              <a:rPr lang="en-US" dirty="0" err="1" smtClean="0"/>
              <a:t>Blogel</a:t>
            </a:r>
            <a:r>
              <a:rPr lang="en-US" dirty="0" smtClean="0"/>
              <a:t> [</a:t>
            </a:r>
            <a:r>
              <a:rPr lang="en-US" i="1" dirty="0" smtClean="0"/>
              <a:t>Da Yan</a:t>
            </a:r>
            <a:r>
              <a:rPr lang="en-US" dirty="0" smtClean="0"/>
              <a:t>, VLDB 2014]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27</a:t>
            </a:r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72797"/>
              </p:ext>
            </p:extLst>
          </p:nvPr>
        </p:nvGraphicFramePr>
        <p:xfrm>
          <a:off x="1561146" y="2225675"/>
          <a:ext cx="606742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475"/>
                <a:gridCol w="2022475"/>
                <a:gridCol w="2022475"/>
              </a:tblGrid>
              <a:tr h="298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265,214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420,045</a:t>
                      </a:r>
                      <a:endParaRPr lang="en-US" dirty="0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875,713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5,105,039</a:t>
                      </a:r>
                      <a:endParaRPr lang="en-US" dirty="0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Youtube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1,134,890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2,987,624 </a:t>
                      </a:r>
                      <a:endParaRPr lang="en-US" dirty="0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18,185,350</a:t>
                      </a:r>
                      <a:endParaRPr lang="en-US" dirty="0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1,796,226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194,083,414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GPA </a:t>
            </a:r>
            <a:r>
              <a:rPr kumimoji="1" lang="en-US" altLang="zh-CN" dirty="0" smtClean="0"/>
              <a:t>vs HGPA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Algorithms Comparison on Web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28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" y="2486872"/>
            <a:ext cx="7600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Exact vs Approximate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Metrics:</a:t>
            </a:r>
          </a:p>
          <a:p>
            <a:pPr lvl="1"/>
            <a:r>
              <a:rPr kumimoji="1" lang="en-US" altLang="zh-CN" dirty="0"/>
              <a:t>Precision, Kendall’s </a:t>
            </a:r>
            <a:r>
              <a:rPr kumimoji="1" lang="el-GR" altLang="zh-CN" dirty="0" smtClean="0"/>
              <a:t>τ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and RAG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29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787667"/>
            <a:ext cx="7324725" cy="31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Number of Machines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823086"/>
            <a:ext cx="6712268" cy="198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3894731"/>
            <a:ext cx="6783626" cy="1996447"/>
          </a:xfrm>
          <a:prstGeom prst="rect">
            <a:avLst/>
          </a:prstGeom>
        </p:spPr>
      </p:pic>
      <p:sp>
        <p:nvSpPr>
          <p:cNvPr id="9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33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549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Comparison with General Distributed Graph</a:t>
            </a:r>
            <a:br>
              <a:rPr lang="en-US" sz="3200" dirty="0"/>
            </a:br>
            <a:r>
              <a:rPr lang="en-US" sz="3200" dirty="0"/>
              <a:t>Processing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94" y="1817053"/>
            <a:ext cx="526732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45" y="4055321"/>
            <a:ext cx="5229225" cy="2238375"/>
          </a:xfrm>
          <a:prstGeom prst="rect">
            <a:avLst/>
          </a:prstGeom>
        </p:spPr>
      </p:pic>
      <p:sp>
        <p:nvSpPr>
          <p:cNvPr id="6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30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42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Working on Big Graph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r>
              <a:rPr lang="en-US" smtClean="0"/>
              <a:t>/38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Dataset: 101M nodes, 1.94B edges</a:t>
            </a:r>
          </a:p>
          <a:p>
            <a:r>
              <a:rPr kumimoji="1" lang="en-US" altLang="zh-CN" dirty="0" smtClean="0"/>
              <a:t>Environment: AWS EC2 24 instances, each with </a:t>
            </a:r>
            <a:r>
              <a:rPr lang="en-US" altLang="zh-CN" dirty="0"/>
              <a:t>64 processors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0" y="3494194"/>
            <a:ext cx="5765800" cy="23749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25" y="3456094"/>
            <a:ext cx="2692400" cy="2413000"/>
          </a:xfrm>
          <a:prstGeom prst="rect">
            <a:avLst/>
          </a:prstGeom>
        </p:spPr>
      </p:pic>
      <p:sp>
        <p:nvSpPr>
          <p:cNvPr id="15" name="Slide Number Placeholder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31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2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propose </a:t>
            </a:r>
            <a:r>
              <a:rPr lang="en-US" sz="2400" dirty="0"/>
              <a:t>novel and efficient distributed algorithms to compute exact PPVs on a general coordinator-based share-nothing distributed computing platform.</a:t>
            </a:r>
          </a:p>
          <a:p>
            <a:r>
              <a:rPr lang="en-US" sz="2400" dirty="0" smtClean="0"/>
              <a:t>We develop </a:t>
            </a:r>
            <a:r>
              <a:rPr lang="en-US" sz="2400" dirty="0"/>
              <a:t>the algorithm </a:t>
            </a:r>
            <a:r>
              <a:rPr lang="en-US" sz="2400" dirty="0" smtClean="0"/>
              <a:t>GPA </a:t>
            </a:r>
            <a:r>
              <a:rPr lang="en-US" sz="2400" dirty="0"/>
              <a:t>that works based on </a:t>
            </a:r>
            <a:r>
              <a:rPr lang="en-US" sz="2400" dirty="0" smtClean="0"/>
              <a:t>subgraph.</a:t>
            </a:r>
          </a:p>
          <a:p>
            <a:r>
              <a:rPr lang="en-US" sz="2400" dirty="0" smtClean="0"/>
              <a:t>We further improve </a:t>
            </a:r>
            <a:r>
              <a:rPr lang="en-US" sz="2400" dirty="0"/>
              <a:t>the performance by </a:t>
            </a:r>
            <a:r>
              <a:rPr lang="en-US" sz="2400" dirty="0" smtClean="0"/>
              <a:t>proposing HGPA </a:t>
            </a:r>
            <a:r>
              <a:rPr lang="en-US" sz="2400" dirty="0"/>
              <a:t>based on a hierarchy of </a:t>
            </a:r>
            <a:r>
              <a:rPr lang="en-US" sz="2400" dirty="0" smtClean="0"/>
              <a:t>subgraphs.</a:t>
            </a:r>
          </a:p>
          <a:p>
            <a:r>
              <a:rPr lang="en-US" sz="2400" dirty="0"/>
              <a:t>The experimental study shows that </a:t>
            </a:r>
            <a:r>
              <a:rPr lang="en-US" sz="2400" dirty="0" smtClean="0"/>
              <a:t>HGPA </a:t>
            </a:r>
            <a:r>
              <a:rPr lang="en-US" sz="2400" dirty="0"/>
              <a:t>has excellent performance in terms of efficiency, space cost, </a:t>
            </a:r>
            <a:r>
              <a:rPr lang="en-US" sz="2400" dirty="0" smtClean="0"/>
              <a:t>communication </a:t>
            </a:r>
            <a:r>
              <a:rPr lang="en-US" sz="2400" dirty="0"/>
              <a:t>cost, and scalability.</a:t>
            </a:r>
          </a:p>
        </p:txBody>
      </p:sp>
      <p:sp>
        <p:nvSpPr>
          <p:cNvPr id="4" name="幻灯片编号占位符 3"/>
          <p:cNvSpPr txBox="1">
            <a:spLocks/>
          </p:cNvSpPr>
          <p:nvPr/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32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90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33</a:t>
            </a:r>
            <a:endParaRPr lang="en-US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382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endParaRPr lang="en-US" altLang="zh-CN" kern="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r>
              <a:rPr lang="en-US" altLang="zh-CN" kern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marL="0" indent="0" algn="ctr">
              <a:buFontTx/>
              <a:buNone/>
            </a:pPr>
            <a:endParaRPr lang="en-US" altLang="zh-CN" kern="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r>
              <a:rPr lang="en-US" altLang="zh-CN" kern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zh-CN" altLang="en-US" kern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Personalized </a:t>
            </a:r>
            <a:r>
              <a:rPr lang="en-US" altLang="zh-CN" sz="2800" b="1" dirty="0" smtClean="0"/>
              <a:t>PageRank </a:t>
            </a:r>
            <a:r>
              <a:rPr lang="en-US" altLang="zh-CN" sz="2800" dirty="0" smtClean="0"/>
              <a:t>performs a random surfer </a:t>
            </a:r>
            <a:r>
              <a:rPr lang="en-US" altLang="zh-CN" sz="2800" dirty="0"/>
              <a:t>model </a:t>
            </a:r>
            <a:r>
              <a:rPr lang="en-US" altLang="zh-CN" sz="2800" dirty="0" smtClean="0"/>
              <a:t>on a graph.</a:t>
            </a:r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fld id="{BDD69965-F642-4756-A94A-E29F6B3E2C24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697926" y="2976160"/>
            <a:ext cx="3012211" cy="2541072"/>
            <a:chOff x="409528" y="3174075"/>
            <a:chExt cx="3475756" cy="2932114"/>
          </a:xfrm>
        </p:grpSpPr>
        <p:sp>
          <p:nvSpPr>
            <p:cNvPr id="46" name="TextBox 45"/>
            <p:cNvSpPr txBox="1"/>
            <p:nvPr/>
          </p:nvSpPr>
          <p:spPr>
            <a:xfrm>
              <a:off x="409528" y="3402653"/>
              <a:ext cx="1835059" cy="39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Seed node</a:t>
              </a:r>
              <a:endParaRPr lang="en-US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74844" y="3174075"/>
              <a:ext cx="2910440" cy="2932114"/>
              <a:chOff x="974844" y="3174075"/>
              <a:chExt cx="2910440" cy="2932114"/>
            </a:xfrm>
          </p:grpSpPr>
          <p:grpSp>
            <p:nvGrpSpPr>
              <p:cNvPr id="18" name="그룹 12"/>
              <p:cNvGrpSpPr/>
              <p:nvPr/>
            </p:nvGrpSpPr>
            <p:grpSpPr>
              <a:xfrm>
                <a:off x="974844" y="3174075"/>
                <a:ext cx="2910440" cy="2932114"/>
                <a:chOff x="1326170" y="2977625"/>
                <a:chExt cx="1248133" cy="1207037"/>
              </a:xfrm>
            </p:grpSpPr>
            <p:cxnSp>
              <p:nvCxnSpPr>
                <p:cNvPr id="19" name="직선 연결선 20"/>
                <p:cNvCxnSpPr/>
                <p:nvPr/>
              </p:nvCxnSpPr>
              <p:spPr>
                <a:xfrm flipV="1">
                  <a:off x="1388969" y="3029103"/>
                  <a:ext cx="534174" cy="3567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21"/>
                <p:cNvCxnSpPr/>
                <p:nvPr/>
              </p:nvCxnSpPr>
              <p:spPr>
                <a:xfrm>
                  <a:off x="1388969" y="3385809"/>
                  <a:ext cx="589832" cy="2006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2"/>
                <p:cNvCxnSpPr/>
                <p:nvPr/>
              </p:nvCxnSpPr>
              <p:spPr>
                <a:xfrm>
                  <a:off x="1923143" y="3029103"/>
                  <a:ext cx="69829" cy="5894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3"/>
                <p:cNvCxnSpPr/>
                <p:nvPr/>
              </p:nvCxnSpPr>
              <p:spPr>
                <a:xfrm>
                  <a:off x="1923143" y="3029103"/>
                  <a:ext cx="597807" cy="3567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4"/>
                <p:cNvCxnSpPr/>
                <p:nvPr/>
              </p:nvCxnSpPr>
              <p:spPr>
                <a:xfrm flipH="1">
                  <a:off x="1964632" y="3586497"/>
                  <a:ext cx="11864" cy="552588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5"/>
                <p:cNvCxnSpPr/>
                <p:nvPr/>
              </p:nvCxnSpPr>
              <p:spPr>
                <a:xfrm flipH="1">
                  <a:off x="1958057" y="3385809"/>
                  <a:ext cx="562893" cy="753276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타원 26"/>
                <p:cNvSpPr/>
                <p:nvPr/>
              </p:nvSpPr>
              <p:spPr>
                <a:xfrm>
                  <a:off x="1326170" y="3302295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  <p:sp>
              <p:nvSpPr>
                <p:cNvPr id="26" name="타원 27"/>
                <p:cNvSpPr/>
                <p:nvPr/>
              </p:nvSpPr>
              <p:spPr>
                <a:xfrm>
                  <a:off x="1903397" y="4043148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직선 연결선 28"/>
                <p:cNvCxnSpPr/>
                <p:nvPr/>
              </p:nvCxnSpPr>
              <p:spPr>
                <a:xfrm flipV="1">
                  <a:off x="1976496" y="3385809"/>
                  <a:ext cx="544454" cy="2006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9"/>
                <p:cNvSpPr/>
                <p:nvPr/>
              </p:nvSpPr>
              <p:spPr>
                <a:xfrm>
                  <a:off x="1837287" y="2977625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타원 30"/>
                <p:cNvSpPr/>
                <p:nvPr/>
              </p:nvSpPr>
              <p:spPr>
                <a:xfrm>
                  <a:off x="1904704" y="3510966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타원 31"/>
                <p:cNvSpPr/>
                <p:nvPr/>
              </p:nvSpPr>
              <p:spPr>
                <a:xfrm>
                  <a:off x="2432789" y="3334469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1728995" y="5762426"/>
                <a:ext cx="507798" cy="11484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5" name="직선 화살표 연결선 9"/>
              <p:cNvCxnSpPr/>
              <p:nvPr/>
            </p:nvCxnSpPr>
            <p:spPr>
              <a:xfrm flipV="1">
                <a:off x="2819980" y="4501259"/>
                <a:ext cx="989072" cy="140761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9"/>
              <p:cNvCxnSpPr/>
              <p:nvPr/>
            </p:nvCxnSpPr>
            <p:spPr>
              <a:xfrm flipH="1" flipV="1">
                <a:off x="2236058" y="4769719"/>
                <a:ext cx="735" cy="91022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60140" y="5538896"/>
                <a:ext cx="2950429" cy="69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Random surfer to neighbors</a:t>
                </a:r>
              </a:p>
              <a:p>
                <a:r>
                  <a:rPr lang="en-US" dirty="0" smtClean="0"/>
                  <a:t>with </a:t>
                </a:r>
                <a:r>
                  <a:rPr lang="en-US" dirty="0"/>
                  <a:t>probability (</a:t>
                </a:r>
                <a:r>
                  <a:rPr lang="en-US" dirty="0" smtClean="0"/>
                  <a:t>1-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40" y="5538896"/>
                <a:ext cx="2950429" cy="699359"/>
              </a:xfrm>
              <a:prstGeom prst="rect">
                <a:avLst/>
              </a:prstGeom>
              <a:blipFill rotWithShape="0">
                <a:blip r:embed="rId2"/>
                <a:stretch>
                  <a:fillRect l="-1860" t="-5263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4617578" y="2976160"/>
            <a:ext cx="3012211" cy="2541072"/>
            <a:chOff x="409528" y="3174075"/>
            <a:chExt cx="3475756" cy="2932114"/>
          </a:xfrm>
        </p:grpSpPr>
        <p:sp>
          <p:nvSpPr>
            <p:cNvPr id="85" name="TextBox 84"/>
            <p:cNvSpPr txBox="1"/>
            <p:nvPr/>
          </p:nvSpPr>
          <p:spPr>
            <a:xfrm>
              <a:off x="409528" y="3402653"/>
              <a:ext cx="1835059" cy="39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Seed node</a:t>
              </a:r>
              <a:endParaRPr lang="en-US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974844" y="3174075"/>
              <a:ext cx="2910440" cy="2932114"/>
              <a:chOff x="974844" y="3174075"/>
              <a:chExt cx="2910440" cy="2932114"/>
            </a:xfrm>
          </p:grpSpPr>
          <p:grpSp>
            <p:nvGrpSpPr>
              <p:cNvPr id="87" name="그룹 12"/>
              <p:cNvGrpSpPr/>
              <p:nvPr/>
            </p:nvGrpSpPr>
            <p:grpSpPr>
              <a:xfrm>
                <a:off x="974844" y="3174075"/>
                <a:ext cx="2910440" cy="2932114"/>
                <a:chOff x="1326170" y="2977625"/>
                <a:chExt cx="1248133" cy="1207037"/>
              </a:xfrm>
            </p:grpSpPr>
            <p:cxnSp>
              <p:nvCxnSpPr>
                <p:cNvPr id="91" name="직선 연결선 20"/>
                <p:cNvCxnSpPr/>
                <p:nvPr/>
              </p:nvCxnSpPr>
              <p:spPr>
                <a:xfrm flipV="1">
                  <a:off x="1388969" y="3029103"/>
                  <a:ext cx="534174" cy="3567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21"/>
                <p:cNvCxnSpPr/>
                <p:nvPr/>
              </p:nvCxnSpPr>
              <p:spPr>
                <a:xfrm>
                  <a:off x="1388969" y="3385809"/>
                  <a:ext cx="589832" cy="2006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22"/>
                <p:cNvCxnSpPr/>
                <p:nvPr/>
              </p:nvCxnSpPr>
              <p:spPr>
                <a:xfrm>
                  <a:off x="1923143" y="3029103"/>
                  <a:ext cx="69829" cy="5894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23"/>
                <p:cNvCxnSpPr/>
                <p:nvPr/>
              </p:nvCxnSpPr>
              <p:spPr>
                <a:xfrm>
                  <a:off x="1923143" y="3029103"/>
                  <a:ext cx="597807" cy="3567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24"/>
                <p:cNvCxnSpPr/>
                <p:nvPr/>
              </p:nvCxnSpPr>
              <p:spPr>
                <a:xfrm flipH="1">
                  <a:off x="1964632" y="3586497"/>
                  <a:ext cx="11864" cy="552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25"/>
                <p:cNvCxnSpPr/>
                <p:nvPr/>
              </p:nvCxnSpPr>
              <p:spPr>
                <a:xfrm flipH="1">
                  <a:off x="1958057" y="3385809"/>
                  <a:ext cx="562893" cy="75327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타원 26"/>
                <p:cNvSpPr/>
                <p:nvPr/>
              </p:nvSpPr>
              <p:spPr>
                <a:xfrm>
                  <a:off x="1326170" y="3302295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  <p:sp>
              <p:nvSpPr>
                <p:cNvPr id="98" name="타원 27"/>
                <p:cNvSpPr/>
                <p:nvPr/>
              </p:nvSpPr>
              <p:spPr>
                <a:xfrm>
                  <a:off x="1903397" y="4043148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9" name="직선 연결선 28"/>
                <p:cNvCxnSpPr/>
                <p:nvPr/>
              </p:nvCxnSpPr>
              <p:spPr>
                <a:xfrm flipV="1">
                  <a:off x="1976496" y="3385809"/>
                  <a:ext cx="544454" cy="2006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타원 29"/>
                <p:cNvSpPr/>
                <p:nvPr/>
              </p:nvSpPr>
              <p:spPr>
                <a:xfrm>
                  <a:off x="1837287" y="2977625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타원 30"/>
                <p:cNvSpPr/>
                <p:nvPr/>
              </p:nvSpPr>
              <p:spPr>
                <a:xfrm>
                  <a:off x="1904704" y="3510966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타원 31"/>
                <p:cNvSpPr/>
                <p:nvPr/>
              </p:nvSpPr>
              <p:spPr>
                <a:xfrm>
                  <a:off x="2432789" y="3334469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8" name="Straight Arrow Connector 87"/>
              <p:cNvCxnSpPr/>
              <p:nvPr/>
            </p:nvCxnSpPr>
            <p:spPr bwMode="auto">
              <a:xfrm>
                <a:off x="1728995" y="5762426"/>
                <a:ext cx="507798" cy="11484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9" name="직선 화살표 연결선 9"/>
              <p:cNvCxnSpPr/>
              <p:nvPr/>
            </p:nvCxnSpPr>
            <p:spPr>
              <a:xfrm flipH="1" flipV="1">
                <a:off x="1236849" y="4366394"/>
                <a:ext cx="1064202" cy="1396033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5375762" y="5571302"/>
                <a:ext cx="2111038" cy="69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Jump to seed nodes</a:t>
                </a:r>
              </a:p>
              <a:p>
                <a:r>
                  <a:rPr lang="en-US" dirty="0" smtClean="0"/>
                  <a:t>with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62" y="5571302"/>
                <a:ext cx="2111038" cy="699359"/>
              </a:xfrm>
              <a:prstGeom prst="rect">
                <a:avLst/>
              </a:prstGeom>
              <a:blipFill rotWithShape="0">
                <a:blip r:embed="rId3"/>
                <a:stretch>
                  <a:fillRect l="-2601" t="-5217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36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u="sng" dirty="0"/>
              <a:t>P</a:t>
            </a:r>
            <a:r>
              <a:rPr lang="en-US" altLang="zh-CN" sz="2400" dirty="0"/>
              <a:t>ersonalized </a:t>
            </a:r>
            <a:r>
              <a:rPr lang="en-US" altLang="zh-CN" sz="2400" u="sng" dirty="0" smtClean="0"/>
              <a:t>P</a:t>
            </a:r>
            <a:r>
              <a:rPr lang="en-US" altLang="zh-CN" sz="2400" dirty="0" smtClean="0"/>
              <a:t>ageRank </a:t>
            </a:r>
            <a:r>
              <a:rPr lang="en-US" altLang="zh-CN" sz="2400" u="sng" dirty="0" smtClean="0"/>
              <a:t>V</a:t>
            </a:r>
            <a:r>
              <a:rPr lang="en-US" altLang="zh-CN" sz="2400" dirty="0" smtClean="0"/>
              <a:t>ector (PPV) is used to describe the similarity between each node </a:t>
            </a:r>
            <a:r>
              <a:rPr lang="en-US" altLang="zh-CN" sz="2400" smtClean="0"/>
              <a:t>and </a:t>
            </a:r>
            <a:r>
              <a:rPr lang="en-US" altLang="zh-CN" sz="2400" smtClean="0"/>
              <a:t>other nodes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The value is the </a:t>
            </a:r>
            <a:r>
              <a:rPr lang="en-US" altLang="ko-KR" sz="2400" dirty="0"/>
              <a:t>stationary probability that the </a:t>
            </a:r>
            <a:r>
              <a:rPr lang="en-US" altLang="ko-KR" sz="2400" dirty="0" smtClean="0"/>
              <a:t>random surfer </a:t>
            </a:r>
            <a:r>
              <a:rPr lang="en-US" altLang="ko-KR" sz="2400" dirty="0"/>
              <a:t>stays at each </a:t>
            </a:r>
            <a:r>
              <a:rPr lang="en-US" altLang="ko-KR" sz="2400" dirty="0" smtClean="0"/>
              <a:t>node.</a:t>
            </a:r>
            <a:endParaRPr lang="ko-KR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2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716174" y="5954142"/>
                <a:ext cx="1571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=0.15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74" y="5954142"/>
                <a:ext cx="157108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50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07408"/>
              </p:ext>
            </p:extLst>
          </p:nvPr>
        </p:nvGraphicFramePr>
        <p:xfrm>
          <a:off x="4766258" y="3452965"/>
          <a:ext cx="342839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196"/>
                <a:gridCol w="1714196"/>
              </a:tblGrid>
              <a:tr h="5210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PPV Score</a:t>
                      </a:r>
                      <a:r>
                        <a:rPr lang="en-US" baseline="0" dirty="0" smtClean="0"/>
                        <a:t> (w.r.t. node 2)</a:t>
                      </a:r>
                      <a:endParaRPr lang="en-US" dirty="0"/>
                    </a:p>
                  </a:txBody>
                  <a:tcPr/>
                </a:tc>
              </a:tr>
              <a:tr h="329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</a:tr>
              <a:tr h="329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</a:tr>
              <a:tr h="329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</a:tr>
              <a:tr h="329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</a:tr>
              <a:tr h="329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945193" y="3327560"/>
            <a:ext cx="3207707" cy="2649907"/>
            <a:chOff x="966353" y="3327560"/>
            <a:chExt cx="3207707" cy="2649907"/>
          </a:xfrm>
        </p:grpSpPr>
        <p:grpSp>
          <p:nvGrpSpPr>
            <p:cNvPr id="18" name="그룹 12"/>
            <p:cNvGrpSpPr/>
            <p:nvPr/>
          </p:nvGrpSpPr>
          <p:grpSpPr>
            <a:xfrm>
              <a:off x="1094715" y="3505844"/>
              <a:ext cx="2537518" cy="2468880"/>
              <a:chOff x="1333311" y="2977625"/>
              <a:chExt cx="1240992" cy="1207037"/>
            </a:xfrm>
          </p:grpSpPr>
          <p:cxnSp>
            <p:nvCxnSpPr>
              <p:cNvPr id="19" name="직선 연결선 20"/>
              <p:cNvCxnSpPr/>
              <p:nvPr/>
            </p:nvCxnSpPr>
            <p:spPr>
              <a:xfrm flipV="1">
                <a:off x="1388969" y="3029103"/>
                <a:ext cx="534174" cy="3567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21"/>
              <p:cNvCxnSpPr/>
              <p:nvPr/>
            </p:nvCxnSpPr>
            <p:spPr>
              <a:xfrm>
                <a:off x="1388969" y="3385809"/>
                <a:ext cx="604003" cy="2424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2"/>
              <p:cNvCxnSpPr/>
              <p:nvPr/>
            </p:nvCxnSpPr>
            <p:spPr>
              <a:xfrm>
                <a:off x="1923143" y="3029103"/>
                <a:ext cx="69829" cy="5894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3"/>
              <p:cNvCxnSpPr/>
              <p:nvPr/>
            </p:nvCxnSpPr>
            <p:spPr>
              <a:xfrm>
                <a:off x="1923143" y="3029103"/>
                <a:ext cx="597807" cy="3567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4"/>
              <p:cNvCxnSpPr/>
              <p:nvPr/>
            </p:nvCxnSpPr>
            <p:spPr>
              <a:xfrm flipH="1">
                <a:off x="1964631" y="3618525"/>
                <a:ext cx="28341" cy="5205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5"/>
              <p:cNvCxnSpPr/>
              <p:nvPr/>
            </p:nvCxnSpPr>
            <p:spPr>
              <a:xfrm flipH="1">
                <a:off x="1958057" y="3385809"/>
                <a:ext cx="562893" cy="7532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타원 26"/>
              <p:cNvSpPr/>
              <p:nvPr/>
            </p:nvSpPr>
            <p:spPr>
              <a:xfrm>
                <a:off x="1333311" y="3289896"/>
                <a:ext cx="141514" cy="1415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2</a:t>
                </a:r>
                <a:endParaRPr lang="ko-KR" altLang="en-US" sz="2000" dirty="0"/>
              </a:p>
            </p:txBody>
          </p:sp>
          <p:sp>
            <p:nvSpPr>
              <p:cNvPr id="26" name="타원 27"/>
              <p:cNvSpPr/>
              <p:nvPr/>
            </p:nvSpPr>
            <p:spPr>
              <a:xfrm>
                <a:off x="1903397" y="4043148"/>
                <a:ext cx="141514" cy="1415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직선 연결선 28"/>
              <p:cNvCxnSpPr/>
              <p:nvPr/>
            </p:nvCxnSpPr>
            <p:spPr>
              <a:xfrm flipV="1">
                <a:off x="1992972" y="3385809"/>
                <a:ext cx="527978" cy="2278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타원 29"/>
              <p:cNvSpPr/>
              <p:nvPr/>
            </p:nvSpPr>
            <p:spPr>
              <a:xfrm>
                <a:off x="1837287" y="2977625"/>
                <a:ext cx="141514" cy="14151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30"/>
              <p:cNvSpPr/>
              <p:nvPr/>
            </p:nvSpPr>
            <p:spPr>
              <a:xfrm>
                <a:off x="1904704" y="3510966"/>
                <a:ext cx="141514" cy="14151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31"/>
              <p:cNvSpPr/>
              <p:nvPr/>
            </p:nvSpPr>
            <p:spPr>
              <a:xfrm>
                <a:off x="2432789" y="3334469"/>
                <a:ext cx="141514" cy="141514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966353" y="3795298"/>
              <a:ext cx="74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0.27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23409" y="3327560"/>
              <a:ext cx="74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0.21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23409" y="4205543"/>
              <a:ext cx="74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0.26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43596" y="5638913"/>
              <a:ext cx="74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25010" y="3857466"/>
              <a:ext cx="74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0.16</a:t>
              </a:r>
              <a:endParaRPr lang="en-US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6593902" y="3363823"/>
            <a:ext cx="1470454" cy="2647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543801" cy="42978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Input: </a:t>
                </a:r>
                <a:r>
                  <a:rPr lang="en-US" altLang="zh-CN" dirty="0"/>
                  <a:t>Given a graph G, a set of seed nodes P, </a:t>
                </a:r>
                <a:r>
                  <a:rPr lang="en-US" altLang="zh-CN" dirty="0" smtClean="0"/>
                  <a:t>and teleport probability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Output: Find PPV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dirty="0" smtClean="0"/>
                  <a:t> which is computed as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where</a:t>
                </a:r>
              </a:p>
              <a:p>
                <a:pPr lvl="1"/>
                <a:r>
                  <a:rPr kumimoji="1"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/>
                  <a:t>is the normalized adjacency matrix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is the </a:t>
                </a:r>
                <a:r>
                  <a:rPr kumimoji="1" lang="en-US" altLang="zh-CN" dirty="0" smtClean="0"/>
                  <a:t>user preference </a:t>
                </a:r>
                <a:r>
                  <a:rPr kumimoji="1" lang="en-US" altLang="zh-CN" dirty="0"/>
                  <a:t>vector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543801" cy="4297891"/>
              </a:xfrm>
              <a:blipFill rotWithShape="0">
                <a:blip r:embed="rId2"/>
                <a:stretch>
                  <a:fillRect l="-2423" t="-2837" b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2972745" y="3412086"/>
            <a:ext cx="3019425" cy="1147465"/>
            <a:chOff x="2962275" y="3533775"/>
            <a:chExt cx="3019425" cy="1147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962275" y="4219575"/>
                  <a:ext cx="3019425" cy="461665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/>
                    <a:t>teleport probability </a:t>
                  </a:r>
                  <a14:m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275" y="4219575"/>
                  <a:ext cx="3019425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95" t="-6098" b="-23171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>
              <a:off x="4286250" y="3533775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53100" y="3533775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00550" y="3533775"/>
              <a:ext cx="0" cy="6714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455116" y="3533775"/>
              <a:ext cx="1442295" cy="6527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576966" y="3495585"/>
            <a:ext cx="3854376" cy="1243195"/>
            <a:chOff x="1597841" y="3528167"/>
            <a:chExt cx="3854376" cy="124319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66979" y="3528167"/>
              <a:ext cx="1885238" cy="56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7841" y="3940365"/>
              <a:ext cx="3854376" cy="830997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Probability that the random surfer reaches each node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>
              <a:endCxn id="17" idx="0"/>
            </p:cNvCxnSpPr>
            <p:nvPr/>
          </p:nvCxnSpPr>
          <p:spPr>
            <a:xfrm flipH="1">
              <a:off x="3525029" y="3528167"/>
              <a:ext cx="989821" cy="412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562398" y="3483908"/>
            <a:ext cx="3854376" cy="1227955"/>
            <a:chOff x="4680866" y="3542246"/>
            <a:chExt cx="3854376" cy="1227955"/>
          </a:xfrm>
        </p:grpSpPr>
        <p:sp>
          <p:nvSpPr>
            <p:cNvPr id="23" name="TextBox 22"/>
            <p:cNvSpPr txBox="1"/>
            <p:nvPr/>
          </p:nvSpPr>
          <p:spPr>
            <a:xfrm>
              <a:off x="4680866" y="3939204"/>
              <a:ext cx="3854376" cy="830997"/>
            </a:xfrm>
            <a:prstGeom prst="rect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Probability that the random surfer jumps to seed nodes</a:t>
              </a:r>
              <a:endParaRPr lang="en-US" sz="24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867400" y="3542246"/>
              <a:ext cx="74065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37727" y="3542246"/>
              <a:ext cx="576632" cy="389198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68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Different with PageRank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PageRank model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No query is given.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b="1" dirty="0" smtClean="0"/>
              <a:t>Personalized PageRank model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User can specify some nodes as query nodes.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99373" y="5313406"/>
            <a:ext cx="439097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PPV need to be computed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online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!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84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Exactness</a:t>
            </a:r>
            <a:r>
              <a:rPr lang="en-US" dirty="0" smtClean="0"/>
              <a:t>. Most existing methods focus on approximate PPV computation, exact PPV is hard to compute.</a:t>
            </a:r>
            <a:endParaRPr lang="zh-CN" altLang="en-US" b="1" dirty="0" smtClean="0">
              <a:solidFill>
                <a:schemeClr val="accent1"/>
              </a:solidFill>
            </a:endParaRPr>
          </a:p>
          <a:p>
            <a:pPr marL="42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Parallel</a:t>
            </a:r>
            <a:r>
              <a:rPr lang="en-US" dirty="0" smtClean="0"/>
              <a:t>. It is hard to design scalable distributed algorithm to compute PPV, since most graph algorithms work in iterations.</a:t>
            </a:r>
          </a:p>
          <a:p>
            <a:pPr marL="42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Cost</a:t>
            </a:r>
            <a:r>
              <a:rPr lang="en-US" dirty="0" smtClean="0"/>
              <a:t>. It requires high time, space and network cost for </a:t>
            </a:r>
            <a:r>
              <a:rPr lang="en-US" dirty="0"/>
              <a:t>distributed</a:t>
            </a:r>
            <a:r>
              <a:rPr lang="en-US" dirty="0" smtClean="0"/>
              <a:t> graph computation.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04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  <a:endParaRPr lang="en-US" altLang="zh-CN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Methods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152900" y="6248400"/>
            <a:ext cx="8382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781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11297</TotalTime>
  <Words>1185</Words>
  <Application>Microsoft Macintosh PowerPoint</Application>
  <PresentationFormat>全屏显示(4:3)</PresentationFormat>
  <Paragraphs>300</Paragraphs>
  <Slides>38</Slides>
  <Notes>6</Notes>
  <HiddenSlides>4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宋体</vt:lpstr>
      <vt:lpstr>Arial</vt:lpstr>
      <vt:lpstr>Calibri</vt:lpstr>
      <vt:lpstr>Calibri Light</vt:lpstr>
      <vt:lpstr>Cambria Math</vt:lpstr>
      <vt:lpstr>ＭＳ Ｐゴシック</vt:lpstr>
      <vt:lpstr>Verdana</vt:lpstr>
      <vt:lpstr>Wingdings</vt:lpstr>
      <vt:lpstr>맑은 고딕</vt:lpstr>
      <vt:lpstr>Retrospect</vt:lpstr>
      <vt:lpstr>Distributed Algorithms on Exact Personalized PageRank</vt:lpstr>
      <vt:lpstr>Outline</vt:lpstr>
      <vt:lpstr>Introduction</vt:lpstr>
      <vt:lpstr>Introduction</vt:lpstr>
      <vt:lpstr>Introduction</vt:lpstr>
      <vt:lpstr>Problem Statement</vt:lpstr>
      <vt:lpstr>Different with PageRank</vt:lpstr>
      <vt:lpstr>Challenges</vt:lpstr>
      <vt:lpstr>Outline</vt:lpstr>
      <vt:lpstr>From PPV to random tours</vt:lpstr>
      <vt:lpstr>From PPV to random tours(2)</vt:lpstr>
      <vt:lpstr>Random Tour Decomposition</vt:lpstr>
      <vt:lpstr>Example of Partial Vector</vt:lpstr>
      <vt:lpstr>Example of Skeleton Vector</vt:lpstr>
      <vt:lpstr>PPV Construction</vt:lpstr>
      <vt:lpstr>Brute-force doesn’t work</vt:lpstr>
      <vt:lpstr>Outline</vt:lpstr>
      <vt:lpstr>Algorithm GPA</vt:lpstr>
      <vt:lpstr>Algorithm GPA(2)</vt:lpstr>
      <vt:lpstr>Algorithm GPA(3)</vt:lpstr>
      <vt:lpstr>Algorithm GPA(4)</vt:lpstr>
      <vt:lpstr>Algorithm GPA(5)</vt:lpstr>
      <vt:lpstr>Algorithm GPA(6)</vt:lpstr>
      <vt:lpstr>Algorithm HGPA</vt:lpstr>
      <vt:lpstr>Algorithm HGPA(2)</vt:lpstr>
      <vt:lpstr>Algorithm HGPA(3)</vt:lpstr>
      <vt:lpstr>Algorithm HGPA(4)</vt:lpstr>
      <vt:lpstr>HGPA Architecture </vt:lpstr>
      <vt:lpstr>Algorithm HGPA(5)</vt:lpstr>
      <vt:lpstr>Outline</vt:lpstr>
      <vt:lpstr>Experiments</vt:lpstr>
      <vt:lpstr>GPA vs HGPA</vt:lpstr>
      <vt:lpstr>Exact vs Approximate</vt:lpstr>
      <vt:lpstr>Effects of Number of Machines</vt:lpstr>
      <vt:lpstr>Comparison with General Distributed Graph Processing Systems</vt:lpstr>
      <vt:lpstr>Working on Big Graph</vt:lpstr>
      <vt:lpstr>Conclusions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정진홍</dc:creator>
  <cp:lastModifiedBy>#GUO TAO#</cp:lastModifiedBy>
  <cp:revision>1088</cp:revision>
  <cp:lastPrinted>2015-03-31T00:17:44Z</cp:lastPrinted>
  <dcterms:created xsi:type="dcterms:W3CDTF">2015-02-02T14:26:03Z</dcterms:created>
  <dcterms:modified xsi:type="dcterms:W3CDTF">2017-05-16T11:54:35Z</dcterms:modified>
</cp:coreProperties>
</file>