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7"/>
  </p:notesMasterIdLst>
  <p:sldIdLst>
    <p:sldId id="358" r:id="rId2"/>
    <p:sldId id="391" r:id="rId3"/>
    <p:sldId id="319" r:id="rId4"/>
    <p:sldId id="317" r:id="rId5"/>
    <p:sldId id="365" r:id="rId6"/>
    <p:sldId id="362" r:id="rId7"/>
    <p:sldId id="381" r:id="rId8"/>
    <p:sldId id="382" r:id="rId9"/>
    <p:sldId id="377" r:id="rId10"/>
    <p:sldId id="379" r:id="rId11"/>
    <p:sldId id="378" r:id="rId12"/>
    <p:sldId id="369" r:id="rId13"/>
    <p:sldId id="370" r:id="rId14"/>
    <p:sldId id="384" r:id="rId15"/>
    <p:sldId id="372" r:id="rId16"/>
    <p:sldId id="339" r:id="rId17"/>
    <p:sldId id="389" r:id="rId18"/>
    <p:sldId id="390" r:id="rId19"/>
    <p:sldId id="341" r:id="rId20"/>
    <p:sldId id="289" r:id="rId21"/>
    <p:sldId id="380" r:id="rId22"/>
    <p:sldId id="385" r:id="rId23"/>
    <p:sldId id="386" r:id="rId24"/>
    <p:sldId id="387" r:id="rId25"/>
    <p:sldId id="38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o Cong" initials="gaocong" lastIdx="4" clrIdx="0"/>
  <p:cmAuthor id="1" name="SCE" initials="S" lastIdx="18" clrIdx="1"/>
  <p:cmAuthor id="2" name="gaocong" initials="g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8A2B0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80" autoAdjust="0"/>
    <p:restoredTop sz="83746" autoAdjust="0"/>
  </p:normalViewPr>
  <p:slideViewPr>
    <p:cSldViewPr>
      <p:cViewPr varScale="1">
        <p:scale>
          <a:sx n="63" d="100"/>
          <a:sy n="63" d="100"/>
        </p:scale>
        <p:origin x="-11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25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T1E2</c:v>
                </c:pt>
              </c:strCache>
            </c:strRef>
          </c:tx>
          <c:spPr>
            <a:solidFill>
              <a:schemeClr val="accent1"/>
            </a:solidFill>
          </c:spPr>
          <c:cat>
            <c:numRef>
              <c:f>Sheet1!$A$2:$A$6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182.18</c:v>
                </c:pt>
                <c:pt idx="1">
                  <c:v>671.24</c:v>
                </c:pt>
                <c:pt idx="2">
                  <c:v>1088.42</c:v>
                </c:pt>
                <c:pt idx="3">
                  <c:v>1810.26</c:v>
                </c:pt>
                <c:pt idx="4">
                  <c:v>5667.2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T1A1</c:v>
                </c:pt>
              </c:strCache>
            </c:strRef>
          </c:tx>
          <c:spPr>
            <a:solidFill>
              <a:srgbClr val="92D050"/>
            </a:solidFill>
          </c:spPr>
          <c:cat>
            <c:numRef>
              <c:f>Sheet1!$A$2:$A$6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298.12</c:v>
                </c:pt>
                <c:pt idx="1">
                  <c:v>338.12</c:v>
                </c:pt>
                <c:pt idx="2">
                  <c:v>326.27999999999986</c:v>
                </c:pt>
                <c:pt idx="3">
                  <c:v>640.31999999999982</c:v>
                </c:pt>
                <c:pt idx="4">
                  <c:v>649.67999999999995</c:v>
                </c:pt>
              </c:numCache>
            </c:numRef>
          </c:val>
        </c:ser>
        <c:axId val="142633984"/>
        <c:axId val="142639872"/>
      </c:barChart>
      <c:catAx>
        <c:axId val="14263398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142639872"/>
        <c:crosses val="autoZero"/>
        <c:auto val="1"/>
        <c:lblAlgn val="ctr"/>
        <c:lblOffset val="100"/>
      </c:catAx>
      <c:valAx>
        <c:axId val="142639872"/>
        <c:scaling>
          <c:logBase val="10"/>
          <c:orientation val="minMax"/>
          <c:max val="10000"/>
          <c:min val="1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142633984"/>
        <c:crosses val="autoZero"/>
        <c:crossBetween val="between"/>
        <c:majorUnit val="10"/>
      </c:valAx>
    </c:plotArea>
    <c:legend>
      <c:legendPos val="r"/>
      <c:layout/>
      <c:txPr>
        <a:bodyPr/>
        <a:lstStyle/>
        <a:p>
          <a:pPr>
            <a:defRPr lang="en-US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lineChart>
        <c:grouping val="standard"/>
        <c:ser>
          <c:idx val="0"/>
          <c:order val="0"/>
          <c:tx>
            <c:strRef>
              <c:f>'Sheet1'!$B$1</c:f>
              <c:strCache>
                <c:ptCount val="1"/>
                <c:pt idx="0">
                  <c:v>T1A1/T1E2</c:v>
                </c:pt>
              </c:strCache>
            </c:strRef>
          </c:tx>
          <c:cat>
            <c:numRef>
              <c:f>'Sheet1'!$A$2:$A$6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'Sheet1'!$B$2:$B$6</c:f>
              <c:numCache>
                <c:formatCode>General</c:formatCode>
                <c:ptCount val="5"/>
                <c:pt idx="0">
                  <c:v>1.0278899999999991</c:v>
                </c:pt>
                <c:pt idx="1">
                  <c:v>1.079</c:v>
                </c:pt>
                <c:pt idx="2">
                  <c:v>1.0658999999999992</c:v>
                </c:pt>
                <c:pt idx="3">
                  <c:v>1.1248</c:v>
                </c:pt>
                <c:pt idx="4">
                  <c:v>1.093699999999999</c:v>
                </c:pt>
              </c:numCache>
            </c:numRef>
          </c:val>
        </c:ser>
        <c:marker val="1"/>
        <c:axId val="142835712"/>
        <c:axId val="142837248"/>
      </c:lineChart>
      <c:catAx>
        <c:axId val="14283571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142837248"/>
        <c:crosses val="autoZero"/>
        <c:auto val="1"/>
        <c:lblAlgn val="ctr"/>
        <c:lblOffset val="100"/>
      </c:catAx>
      <c:valAx>
        <c:axId val="142837248"/>
        <c:scaling>
          <c:orientation val="minMax"/>
          <c:max val="1.1500000000000001"/>
          <c:min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142835712"/>
        <c:crosses val="autoZero"/>
        <c:crossBetween val="between"/>
        <c:majorUnit val="0.05"/>
        <c:minorUnit val="1.0000000000000005E-2"/>
      </c:valAx>
    </c:plotArea>
    <c:legend>
      <c:legendPos val="r"/>
      <c:layout/>
      <c:txPr>
        <a:bodyPr/>
        <a:lstStyle/>
        <a:p>
          <a:pPr>
            <a:defRPr lang="en-US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25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T2A1</c:v>
                </c:pt>
              </c:strCache>
            </c:strRef>
          </c:tx>
          <c:spPr>
            <a:solidFill>
              <a:schemeClr val="accent1"/>
            </a:solidFill>
          </c:spPr>
          <c:cat>
            <c:numRef>
              <c:f>Sheet1!$A$2:$A$6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40.660000000000011</c:v>
                </c:pt>
                <c:pt idx="1">
                  <c:v>65.3</c:v>
                </c:pt>
                <c:pt idx="2">
                  <c:v>108.74000000000002</c:v>
                </c:pt>
                <c:pt idx="3">
                  <c:v>131.04</c:v>
                </c:pt>
                <c:pt idx="4">
                  <c:v>161.69999999999999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T2A2</c:v>
                </c:pt>
              </c:strCache>
            </c:strRef>
          </c:tx>
          <c:spPr>
            <a:solidFill>
              <a:srgbClr val="92D050"/>
            </a:solidFill>
          </c:spPr>
          <c:cat>
            <c:numRef>
              <c:f>Sheet1!$A$2:$A$6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270.52</c:v>
                </c:pt>
                <c:pt idx="1">
                  <c:v>299.39999999999986</c:v>
                </c:pt>
                <c:pt idx="2">
                  <c:v>422.6</c:v>
                </c:pt>
                <c:pt idx="3">
                  <c:v>490.62</c:v>
                </c:pt>
                <c:pt idx="4">
                  <c:v>636.43999999999983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T2E1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</c:spPr>
          <c:cat>
            <c:numRef>
              <c:f>Sheet1!$A$2:$A$6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335.06</c:v>
                </c:pt>
                <c:pt idx="1">
                  <c:v>541.74</c:v>
                </c:pt>
                <c:pt idx="2">
                  <c:v>1728.6</c:v>
                </c:pt>
                <c:pt idx="3">
                  <c:v>27839.4</c:v>
                </c:pt>
                <c:pt idx="4">
                  <c:v>208809</c:v>
                </c:pt>
              </c:numCache>
            </c:numRef>
          </c:val>
        </c:ser>
        <c:axId val="142867072"/>
        <c:axId val="142672256"/>
      </c:barChart>
      <c:catAx>
        <c:axId val="14286707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142672256"/>
        <c:crosses val="autoZero"/>
        <c:auto val="1"/>
        <c:lblAlgn val="ctr"/>
        <c:lblOffset val="100"/>
      </c:catAx>
      <c:valAx>
        <c:axId val="142672256"/>
        <c:scaling>
          <c:logBase val="10"/>
          <c:orientation val="minMax"/>
          <c:max val="500000"/>
          <c:min val="1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142867072"/>
        <c:crosses val="autoZero"/>
        <c:crossBetween val="between"/>
        <c:majorUnit val="10"/>
      </c:valAx>
    </c:plotArea>
    <c:legend>
      <c:legendPos val="r"/>
      <c:layout/>
      <c:txPr>
        <a:bodyPr/>
        <a:lstStyle/>
        <a:p>
          <a:pPr>
            <a:defRPr lang="en-US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T2A1/T2E1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1.1278999999999995</c:v>
                </c:pt>
                <c:pt idx="1">
                  <c:v>1.0654999999999994</c:v>
                </c:pt>
                <c:pt idx="2">
                  <c:v>1.0778999999999996</c:v>
                </c:pt>
                <c:pt idx="3">
                  <c:v>1.0645</c:v>
                </c:pt>
                <c:pt idx="4">
                  <c:v>1.0382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T2A2/T2E1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1.0121</c:v>
                </c:pt>
                <c:pt idx="1">
                  <c:v>1.0025999999999995</c:v>
                </c:pt>
                <c:pt idx="2">
                  <c:v>1.0029999999999994</c:v>
                </c:pt>
                <c:pt idx="3">
                  <c:v>1.0003</c:v>
                </c:pt>
                <c:pt idx="4">
                  <c:v>1.0027299999999995</c:v>
                </c:pt>
              </c:numCache>
            </c:numRef>
          </c:val>
        </c:ser>
        <c:marker val="1"/>
        <c:axId val="142692736"/>
        <c:axId val="142694272"/>
      </c:lineChart>
      <c:catAx>
        <c:axId val="14269273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142694272"/>
        <c:crosses val="autoZero"/>
        <c:auto val="1"/>
        <c:lblAlgn val="ctr"/>
        <c:lblOffset val="100"/>
      </c:catAx>
      <c:valAx>
        <c:axId val="142694272"/>
        <c:scaling>
          <c:orientation val="minMax"/>
          <c:max val="1.1500000000000001"/>
          <c:min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142692736"/>
        <c:crosses val="autoZero"/>
        <c:crossBetween val="between"/>
        <c:majorUnit val="0.05"/>
        <c:minorUnit val="1.0000000000000005E-2"/>
      </c:valAx>
    </c:plotArea>
    <c:legend>
      <c:legendPos val="r"/>
      <c:layout/>
      <c:txPr>
        <a:bodyPr/>
        <a:lstStyle/>
        <a:p>
          <a:pPr>
            <a:defRPr lang="en-US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1-06-03T23:11:28.031" idx="1">
    <p:pos x="10" y="10"/>
    <p:text>I may skip this one if there is no time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A378A-D3FA-4283-9C55-1F6646A4312E}" type="datetimeFigureOut">
              <a:rPr lang="en-US" smtClean="0"/>
              <a:pPr/>
              <a:t>6/5/2011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459F-54D7-4A4B-A507-FF67D7811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B38A18-6292-4469-B30E-832A00EF7A0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E459F-54D7-4A4B-A507-FF67D78113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E459F-54D7-4A4B-A507-FF67D78113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E459F-54D7-4A4B-A507-FF67D78113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E459F-54D7-4A4B-A507-FF67D78113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E459F-54D7-4A4B-A507-FF67D78113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CSJ:</a:t>
            </a:r>
            <a:r>
              <a:rPr lang="en-US" baseline="0" dirty="0" smtClean="0"/>
              <a:t> </a:t>
            </a:r>
            <a:r>
              <a:rPr lang="en-US" dirty="0" smtClean="0"/>
              <a:t>Here, the</a:t>
            </a:r>
            <a:r>
              <a:rPr lang="en-US" baseline="0" dirty="0" smtClean="0"/>
              <a:t> partial query needs to change to the empty set (and a new color) after o4 has been found.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Xin</a:t>
            </a:r>
            <a:r>
              <a:rPr lang="en-US" baseline="0" dirty="0" smtClean="0"/>
              <a:t>: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E459F-54D7-4A4B-A507-FF67D78113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CSJ: Is “enumerate” a good word here?</a:t>
            </a:r>
          </a:p>
          <a:p>
            <a:endParaRPr lang="en-US" dirty="0" smtClean="0"/>
          </a:p>
          <a:p>
            <a:r>
              <a:rPr lang="en-US" dirty="0" smtClean="0"/>
              <a:t>CSJ: Should the table also cover</a:t>
            </a:r>
            <a:r>
              <a:rPr lang="en-US" baseline="0" dirty="0" smtClean="0"/>
              <a:t> t3,t5 and t1,t3,t5 (as in the next slide)?</a:t>
            </a:r>
          </a:p>
          <a:p>
            <a:r>
              <a:rPr lang="en-US" baseline="0" dirty="0" err="1" smtClean="0"/>
              <a:t>Xin</a:t>
            </a:r>
            <a:r>
              <a:rPr lang="en-US" baseline="0" dirty="0" smtClean="0"/>
              <a:t>: No. We only find the objects that best cover some query keywords. The subsets {t3,t5 } and {t1,t3,t5} are not covered by any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E459F-54D7-4A4B-A507-FF67D78113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CSJ: 6.8 -&gt; 6.0, etc.; changed the tables</a:t>
            </a:r>
          </a:p>
          <a:p>
            <a:endParaRPr lang="en-US" dirty="0" smtClean="0"/>
          </a:p>
          <a:p>
            <a:r>
              <a:rPr lang="en-US" dirty="0" smtClean="0"/>
              <a:t>TODO: </a:t>
            </a:r>
            <a:r>
              <a:rPr lang="en-US" dirty="0" err="1" smtClean="0"/>
              <a:t>oi</a:t>
            </a:r>
            <a:r>
              <a:rPr lang="en-US" dirty="0" smtClean="0"/>
              <a:t> -&gt; </a:t>
            </a:r>
            <a:r>
              <a:rPr lang="en-US" dirty="0" err="1" smtClean="0"/>
              <a:t>o_i</a:t>
            </a:r>
            <a:r>
              <a:rPr lang="en-US" baseline="0" dirty="0" smtClean="0"/>
              <a:t> in the green tables…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Xin</a:t>
            </a:r>
            <a:r>
              <a:rPr lang="en-US" baseline="0" dirty="0" smtClean="0"/>
              <a:t>: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E459F-54D7-4A4B-A507-FF67D78113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CSJ: Changed</a:t>
            </a:r>
            <a:r>
              <a:rPr lang="en-US" baseline="0" dirty="0" smtClean="0"/>
              <a:t> 4 -&gt; 3.2  and 6.8 -&gt; 6.0 in the bottom tables so that the numbers should be consistent…but now the animation of the bottom tables needs to be fixed.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Xin</a:t>
            </a:r>
            <a:r>
              <a:rPr lang="en-US" baseline="0" dirty="0" smtClean="0"/>
              <a:t>: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E459F-54D7-4A4B-A507-FF67D78113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8925" y="1476375"/>
            <a:ext cx="8564563" cy="1447800"/>
          </a:xfrm>
        </p:spPr>
        <p:txBody>
          <a:bodyPr anchor="b"/>
          <a:lstStyle>
            <a:lvl1pPr algn="ctr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65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08025" y="3446463"/>
            <a:ext cx="7727950" cy="2143125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6513"/>
            <a:ext cx="2114550" cy="62880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213" y="36513"/>
            <a:ext cx="6192837" cy="62880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3" y="36513"/>
            <a:ext cx="729297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2813"/>
            <a:ext cx="4152900" cy="5411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912813"/>
            <a:ext cx="4152900" cy="5411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2813"/>
            <a:ext cx="4152900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2813"/>
            <a:ext cx="4152900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36513"/>
            <a:ext cx="7292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2813"/>
            <a:ext cx="8458200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smtClean="0"/>
          </a:p>
        </p:txBody>
      </p:sp>
      <p:sp>
        <p:nvSpPr>
          <p:cNvPr id="65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8888" y="6553200"/>
            <a:ext cx="6899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Helvetica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5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8163" y="6553200"/>
            <a:ext cx="6048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53319" name="Line 7"/>
          <p:cNvSpPr>
            <a:spLocks noChangeShapeType="1"/>
          </p:cNvSpPr>
          <p:nvPr/>
        </p:nvSpPr>
        <p:spPr bwMode="auto">
          <a:xfrm>
            <a:off x="395288" y="803275"/>
            <a:ext cx="7058025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660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ZapfDingbats" pitchFamily="82" charset="2"/>
        <a:buChar char="u"/>
        <a:defRPr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Monotype Sorts" pitchFamily="2" charset="2"/>
        <a:buChar char="s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14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NTU PPT2"/>
          <p:cNvPicPr>
            <a:picLocks noChangeAspect="1" noChangeArrowheads="1"/>
          </p:cNvPicPr>
          <p:nvPr/>
        </p:nvPicPr>
        <p:blipFill>
          <a:blip r:embed="rId3" cstate="print"/>
          <a:srcRect t="72205"/>
          <a:stretch>
            <a:fillRect/>
          </a:stretch>
        </p:blipFill>
        <p:spPr bwMode="auto">
          <a:xfrm>
            <a:off x="0" y="4953000"/>
            <a:ext cx="9145588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288925" y="1476374"/>
            <a:ext cx="8564563" cy="130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 smtClean="0"/>
              <a:t>Collective Spatial Keyword Querying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 bwMode="auto">
          <a:xfrm>
            <a:off x="609600" y="2780928"/>
            <a:ext cx="807720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Xin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Cao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Gao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Cong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Nanyang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Technological University, Singapore</a:t>
            </a:r>
            <a:endParaRPr kumimoji="0" lang="en-US" altLang="zh-CN" sz="20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Christian S. Jensen   </a:t>
            </a: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Aarhus University, Denmark</a:t>
            </a:r>
          </a:p>
          <a:p>
            <a:pPr marL="342900" lvl="0" indent="-342900"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3200" kern="0" dirty="0" smtClean="0"/>
              <a:t>Ben Chin </a:t>
            </a:r>
            <a:r>
              <a:rPr lang="en-US" altLang="zh-CN" sz="3200" kern="0" dirty="0" err="1" smtClean="0"/>
              <a:t>Ooi</a:t>
            </a:r>
            <a:r>
              <a:rPr lang="en-US" altLang="zh-CN" sz="3200" kern="0" dirty="0" smtClean="0"/>
              <a:t>   </a:t>
            </a:r>
          </a:p>
          <a:p>
            <a:pPr marL="342900" lvl="0" indent="-342900"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National University of Singapore, Singapore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3" y="36513"/>
            <a:ext cx="8517259" cy="762000"/>
          </a:xfrm>
        </p:spPr>
        <p:txBody>
          <a:bodyPr/>
          <a:lstStyle/>
          <a:p>
            <a:r>
              <a:rPr lang="en-US" dirty="0" smtClean="0"/>
              <a:t>Exact Algorithm Using an Index – T1E2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2813"/>
            <a:ext cx="8458200" cy="2156147"/>
          </a:xfrm>
        </p:spPr>
        <p:txBody>
          <a:bodyPr/>
          <a:lstStyle/>
          <a:p>
            <a:r>
              <a:rPr lang="en-US" dirty="0" smtClean="0"/>
              <a:t>Drawbacks of the exact algorithm without an index (T1E1)</a:t>
            </a:r>
          </a:p>
          <a:p>
            <a:pPr lvl="1"/>
            <a:r>
              <a:rPr lang="en-US" dirty="0" smtClean="0"/>
              <a:t>Checks too many objects that do not contain a query keyword, e.g., o5 and o6</a:t>
            </a:r>
          </a:p>
          <a:p>
            <a:pPr lvl="1"/>
            <a:r>
              <a:rPr lang="en-US" dirty="0" smtClean="0"/>
              <a:t>All the objects containing part of the query keywords are read, which is unnecessary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7" name="Picture 6" descr="ques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780928"/>
            <a:ext cx="1777380" cy="177738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491880" y="3212976"/>
            <a:ext cx="460851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Improvements?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34280" y="4509120"/>
            <a:ext cx="84582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IR-tree to avoid reading unnecessary objects.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34280" y="5013176"/>
            <a:ext cx="8458200" cy="110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objects in </a:t>
            </a:r>
            <a:r>
              <a:rPr lang="en-US" sz="2400" dirty="0" smtClean="0"/>
              <a:t>ascending order of their </a:t>
            </a:r>
            <a:r>
              <a:rPr lang="en-US" sz="2400" dirty="0" smtClean="0"/>
              <a:t>distances </a:t>
            </a:r>
            <a:r>
              <a:rPr lang="en-US" sz="2400" dirty="0" smtClean="0"/>
              <a:t>to the query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avoid reading all objects that cover part of the query.</a:t>
            </a:r>
          </a:p>
        </p:txBody>
      </p:sp>
      <p:pic>
        <p:nvPicPr>
          <p:cNvPr id="262146" name="Picture 2" descr="C:\Documents and Settings\xcao\Desktop\1_0210000403646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011312"/>
            <a:ext cx="1625600" cy="1265560"/>
          </a:xfrm>
          <a:prstGeom prst="rect">
            <a:avLst/>
          </a:prstGeom>
          <a:noFill/>
        </p:spPr>
      </p:pic>
      <p:pic>
        <p:nvPicPr>
          <p:cNvPr id="11" name="Picture 2" descr="C:\Documents and Settings\xcao\Desktop\1_0210000403646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772816"/>
            <a:ext cx="1625600" cy="1265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716016" y="1099552"/>
          <a:ext cx="34563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Dist(</a:t>
                      </a:r>
                      <a:r>
                        <a:rPr lang="en-US" dirty="0" err="1" smtClean="0"/>
                        <a:t>o,q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3" y="36513"/>
            <a:ext cx="8373243" cy="762000"/>
          </a:xfrm>
        </p:spPr>
        <p:txBody>
          <a:bodyPr/>
          <a:lstStyle/>
          <a:p>
            <a:r>
              <a:rPr lang="en-US" dirty="0" smtClean="0"/>
              <a:t>Exact Algorithm Using an Index – T1E2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5" name="Picture 2" descr="C:\Documents and Settings\xcao\Desktop\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294" y="1563613"/>
            <a:ext cx="3295650" cy="26574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75656" y="116713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</a:rPr>
              <a:t>q.</a:t>
            </a:r>
            <a:r>
              <a:rPr lang="el-GR" sz="2400" b="1" i="1" dirty="0" smtClean="0">
                <a:latin typeface="Times New Roman" pitchFamily="18" charset="0"/>
              </a:rPr>
              <a:t>ψ</a:t>
            </a:r>
            <a:r>
              <a:rPr lang="da-DK" sz="2400" b="1" i="1" dirty="0" smtClean="0">
                <a:latin typeface="Times New Roman" pitchFamily="18" charset="0"/>
              </a:rPr>
              <a:t>  </a:t>
            </a:r>
            <a:r>
              <a:rPr lang="en-US" sz="2400" b="1" dirty="0" smtClean="0"/>
              <a:t>= {t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 t</a:t>
            </a:r>
            <a:r>
              <a:rPr lang="en-US" sz="2400" b="1" baseline="-25000" dirty="0" smtClean="0"/>
              <a:t>3, </a:t>
            </a:r>
            <a:r>
              <a:rPr lang="en-US" sz="2400" b="1" dirty="0" smtClean="0"/>
              <a:t>t</a:t>
            </a:r>
            <a:r>
              <a:rPr lang="en-US" sz="2400" b="1" baseline="-25000" dirty="0" smtClean="0"/>
              <a:t>5</a:t>
            </a:r>
            <a:r>
              <a:rPr lang="en-US" sz="2400" b="1" dirty="0" smtClean="0"/>
              <a:t>}</a:t>
            </a:r>
          </a:p>
        </p:txBody>
      </p:sp>
      <p:sp>
        <p:nvSpPr>
          <p:cNvPr id="7" name="Flowchart: Connector 6"/>
          <p:cNvSpPr/>
          <p:nvPr/>
        </p:nvSpPr>
        <p:spPr bwMode="auto">
          <a:xfrm>
            <a:off x="2627784" y="2276872"/>
            <a:ext cx="216024" cy="21602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2627784" y="3284984"/>
            <a:ext cx="216024" cy="21602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lowchart: Connector 11"/>
          <p:cNvSpPr/>
          <p:nvPr/>
        </p:nvSpPr>
        <p:spPr bwMode="auto">
          <a:xfrm>
            <a:off x="1619672" y="2924944"/>
            <a:ext cx="216024" cy="21602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lowchart: Connector 13"/>
          <p:cNvSpPr/>
          <p:nvPr/>
        </p:nvSpPr>
        <p:spPr bwMode="auto">
          <a:xfrm>
            <a:off x="1979712" y="1772816"/>
            <a:ext cx="216024" cy="21602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lowchart: Connector 15"/>
          <p:cNvSpPr/>
          <p:nvPr/>
        </p:nvSpPr>
        <p:spPr bwMode="auto">
          <a:xfrm>
            <a:off x="3419872" y="3861048"/>
            <a:ext cx="216024" cy="21602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>
            <a:endCxn id="16" idx="1"/>
          </p:cNvCxnSpPr>
          <p:nvPr/>
        </p:nvCxnSpPr>
        <p:spPr bwMode="auto">
          <a:xfrm rot="16200000" flipH="1">
            <a:off x="2411760" y="2852936"/>
            <a:ext cx="1039748" cy="103974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标注 5"/>
          <p:cNvSpPr/>
          <p:nvPr/>
        </p:nvSpPr>
        <p:spPr bwMode="auto">
          <a:xfrm>
            <a:off x="3347864" y="1844824"/>
            <a:ext cx="2952328" cy="1656184"/>
          </a:xfrm>
          <a:prstGeom prst="wedgeRectCallout">
            <a:avLst>
              <a:gd name="adj1" fmla="val -58985"/>
              <a:gd name="adj2" fmla="val 4459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i="1" dirty="0" smtClean="0"/>
              <a:t>Lemma 2</a:t>
            </a:r>
            <a:r>
              <a:rPr lang="en-US" sz="1600" dirty="0" smtClean="0"/>
              <a:t>: Given a keyword subset </a:t>
            </a:r>
            <a:r>
              <a:rPr lang="en-US" sz="1600" b="1" i="1" dirty="0" smtClean="0"/>
              <a:t>w</a:t>
            </a:r>
            <a:r>
              <a:rPr lang="en-US" sz="1600" dirty="0" smtClean="0"/>
              <a:t>, when we reach an object </a:t>
            </a:r>
            <a:r>
              <a:rPr lang="en-US" sz="1600" b="1" i="1" dirty="0" smtClean="0"/>
              <a:t>o</a:t>
            </a:r>
            <a:r>
              <a:rPr lang="en-US" sz="1600" dirty="0" smtClean="0"/>
              <a:t> with Dist(</a:t>
            </a:r>
            <a:r>
              <a:rPr lang="en-US" sz="1600" b="1" i="1" dirty="0" smtClean="0"/>
              <a:t>q</a:t>
            </a:r>
            <a:r>
              <a:rPr lang="en-US" sz="1600" dirty="0" smtClean="0"/>
              <a:t>, </a:t>
            </a:r>
            <a:r>
              <a:rPr lang="en-US" sz="1600" b="1" i="1" dirty="0" smtClean="0"/>
              <a:t>o</a:t>
            </a:r>
            <a:r>
              <a:rPr lang="en-US" sz="1600" dirty="0" smtClean="0"/>
              <a:t>) ≥ </a:t>
            </a:r>
            <a:r>
              <a:rPr lang="en-US" sz="1600" dirty="0" err="1" smtClean="0"/>
              <a:t>Cost</a:t>
            </a:r>
            <a:r>
              <a:rPr lang="en-US" sz="1600" baseline="-25000" dirty="0" err="1" smtClean="0"/>
              <a:t>u</a:t>
            </a:r>
            <a:r>
              <a:rPr lang="en-US" sz="1600" dirty="0" smtClean="0"/>
              <a:t>(</a:t>
            </a:r>
            <a:r>
              <a:rPr lang="en-US" sz="1600" b="1" i="1" dirty="0" smtClean="0"/>
              <a:t>w</a:t>
            </a:r>
            <a:r>
              <a:rPr lang="en-US" sz="1600" dirty="0" smtClean="0"/>
              <a:t>) then Cost(</a:t>
            </a:r>
            <a:r>
              <a:rPr lang="en-US" sz="1600" b="1" i="1" dirty="0" smtClean="0"/>
              <a:t>w</a:t>
            </a:r>
            <a:r>
              <a:rPr lang="en-US" sz="1600" dirty="0" smtClean="0"/>
              <a:t>) = </a:t>
            </a:r>
            <a:r>
              <a:rPr lang="en-US" sz="1600" dirty="0" err="1" smtClean="0"/>
              <a:t>Cost</a:t>
            </a:r>
            <a:r>
              <a:rPr lang="en-US" sz="1600" baseline="-25000" dirty="0" err="1" smtClean="0"/>
              <a:t>u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(</a:t>
            </a:r>
            <a:r>
              <a:rPr lang="en-US" sz="1600" b="1" i="1" dirty="0" smtClean="0"/>
              <a:t>w</a:t>
            </a:r>
            <a:r>
              <a:rPr lang="en-US" sz="1600" dirty="0" smtClean="0"/>
              <a:t>), where </a:t>
            </a:r>
            <a:r>
              <a:rPr lang="en-US" sz="1600" dirty="0" err="1" smtClean="0"/>
              <a:t>Cost</a:t>
            </a:r>
            <a:r>
              <a:rPr lang="en-US" sz="1600" baseline="-25000" dirty="0" err="1" smtClean="0"/>
              <a:t>u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(</a:t>
            </a:r>
            <a:r>
              <a:rPr lang="en-US" sz="1600" b="1" i="1" dirty="0" smtClean="0"/>
              <a:t>w</a:t>
            </a:r>
            <a:r>
              <a:rPr lang="en-US" sz="1600" dirty="0" smtClean="0"/>
              <a:t>) is the current upper bound of </a:t>
            </a:r>
            <a:r>
              <a:rPr lang="en-US" sz="1600" b="1" i="1" dirty="0" smtClean="0"/>
              <a:t>w</a:t>
            </a:r>
            <a:r>
              <a:rPr lang="en-US" sz="1600" dirty="0" smtClean="0"/>
              <a:t>.</a:t>
            </a:r>
            <a:endParaRPr lang="zh-CN" altLang="en-US" sz="1600" dirty="0" smtClean="0">
              <a:latin typeface="Arial" charset="0"/>
            </a:endParaRPr>
          </a:p>
        </p:txBody>
      </p:sp>
      <p:sp>
        <p:nvSpPr>
          <p:cNvPr id="25" name="矩形标注 5"/>
          <p:cNvSpPr/>
          <p:nvPr/>
        </p:nvSpPr>
        <p:spPr bwMode="auto">
          <a:xfrm>
            <a:off x="251520" y="3429000"/>
            <a:ext cx="3096344" cy="1152128"/>
          </a:xfrm>
          <a:prstGeom prst="wedgeRectCallout">
            <a:avLst>
              <a:gd name="adj1" fmla="val -33425"/>
              <a:gd name="adj2" fmla="val 66523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i="1" dirty="0" smtClean="0">
                <a:latin typeface="Arial" charset="0"/>
              </a:rPr>
              <a:t>Lemma 1</a:t>
            </a:r>
            <a:r>
              <a:rPr lang="en-US" altLang="zh-CN" sz="1600" dirty="0" smtClean="0">
                <a:latin typeface="Arial" charset="0"/>
              </a:rPr>
              <a:t>:</a:t>
            </a:r>
            <a:r>
              <a:rPr lang="en-US" sz="1600" dirty="0" smtClean="0"/>
              <a:t> when we reach an object </a:t>
            </a:r>
            <a:r>
              <a:rPr lang="en-US" sz="1600" b="1" i="1" dirty="0" smtClean="0"/>
              <a:t>o</a:t>
            </a:r>
            <a:r>
              <a:rPr lang="en-US" sz="1600" dirty="0" smtClean="0"/>
              <a:t> containing a query keyword subset </a:t>
            </a:r>
            <a:r>
              <a:rPr lang="en-US" sz="1600" b="1" i="1" dirty="0" smtClean="0"/>
              <a:t>w</a:t>
            </a:r>
            <a:r>
              <a:rPr lang="en-US" sz="1600" dirty="0" smtClean="0"/>
              <a:t>, all subsets of </a:t>
            </a:r>
            <a:r>
              <a:rPr lang="en-US" sz="1600" b="1" i="1" dirty="0" smtClean="0"/>
              <a:t>w</a:t>
            </a:r>
            <a:r>
              <a:rPr lang="en-US" sz="1600" dirty="0" smtClean="0"/>
              <a:t> will get their lowest costs.</a:t>
            </a:r>
            <a:endParaRPr lang="zh-CN" altLang="en-US" sz="1600" dirty="0" smtClean="0">
              <a:latin typeface="Arial" charset="0"/>
            </a:endParaRPr>
          </a:p>
        </p:txBody>
      </p:sp>
      <p:sp>
        <p:nvSpPr>
          <p:cNvPr id="26" name="矩形标注 5"/>
          <p:cNvSpPr/>
          <p:nvPr/>
        </p:nvSpPr>
        <p:spPr bwMode="auto">
          <a:xfrm>
            <a:off x="3563888" y="3140968"/>
            <a:ext cx="2439888" cy="648072"/>
          </a:xfrm>
          <a:prstGeom prst="wedgeRectCallout">
            <a:avLst>
              <a:gd name="adj1" fmla="val -58985"/>
              <a:gd name="adj2" fmla="val 4459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latin typeface="Arial" charset="0"/>
              </a:rPr>
              <a:t>Larger than 6.2. Terminate the algorithm.</a:t>
            </a:r>
            <a:endParaRPr lang="zh-CN" altLang="en-US" sz="1600" dirty="0" smtClean="0">
              <a:latin typeface="Arial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5580112" y="4869160"/>
            <a:ext cx="352839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</a:pPr>
            <a:r>
              <a:rPr lang="en-US" sz="2000" b="1" kern="0" dirty="0" smtClean="0"/>
              <a:t>M: subset that already gets the lowest cost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</a:pPr>
            <a:r>
              <a:rPr lang="en-US" sz="2000" b="1" kern="0" dirty="0" smtClean="0"/>
              <a:t>V: subset that has an upper bound cost value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3338" y="4857760"/>
          <a:ext cx="4968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47"/>
                <a:gridCol w="677530"/>
                <a:gridCol w="602249"/>
                <a:gridCol w="677530"/>
                <a:gridCol w="677530"/>
                <a:gridCol w="677530"/>
                <a:gridCol w="10539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0034" y="4857760"/>
          <a:ext cx="4968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47"/>
                <a:gridCol w="677530"/>
                <a:gridCol w="602251"/>
                <a:gridCol w="828092"/>
                <a:gridCol w="752811"/>
                <a:gridCol w="602249"/>
                <a:gridCol w="903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,o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4.2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93337" y="4857760"/>
          <a:ext cx="50405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975"/>
                <a:gridCol w="687349"/>
                <a:gridCol w="610979"/>
                <a:gridCol w="840094"/>
                <a:gridCol w="763721"/>
                <a:gridCol w="610977"/>
                <a:gridCol w="9164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800" kern="1200" baseline="-250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baseline="-250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544" y="4857760"/>
          <a:ext cx="50663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47"/>
                <a:gridCol w="677530"/>
                <a:gridCol w="602249"/>
                <a:gridCol w="677530"/>
                <a:gridCol w="680804"/>
                <a:gridCol w="817880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,o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,o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3.2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3.2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93336" y="4857760"/>
          <a:ext cx="50663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47"/>
                <a:gridCol w="677530"/>
                <a:gridCol w="602249"/>
                <a:gridCol w="677530"/>
                <a:gridCol w="680804"/>
                <a:gridCol w="817880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,o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,o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4" grpId="0" animBg="1"/>
      <p:bldP spid="16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2 Spatial Group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 </a:t>
            </a:r>
          </a:p>
          <a:p>
            <a:pPr lvl="3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Application scenario</a:t>
            </a:r>
          </a:p>
          <a:p>
            <a:pPr lvl="1"/>
            <a:r>
              <a:rPr lang="en-US" dirty="0" smtClean="0"/>
              <a:t>A tourist wants to visit locations near the hotel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problem is NP-complete</a:t>
            </a:r>
          </a:p>
          <a:p>
            <a:pPr lvl="1"/>
            <a:r>
              <a:rPr lang="en-US" dirty="0" smtClean="0"/>
              <a:t>Proof from reduction from the 3-SAT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00150" y="1414463"/>
          <a:ext cx="5949950" cy="554037"/>
        </p:xfrm>
        <a:graphic>
          <a:graphicData uri="http://schemas.openxmlformats.org/presentationml/2006/ole">
            <p:oleObj spid="_x0000_s251907" name="Ligning" r:id="rId4" imgW="3555720" imgH="330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Algorithm 1 – T2A1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2813"/>
            <a:ext cx="8227640" cy="1364059"/>
          </a:xfrm>
        </p:spPr>
        <p:txBody>
          <a:bodyPr/>
          <a:lstStyle/>
          <a:p>
            <a:r>
              <a:rPr lang="en-US" dirty="0" smtClean="0"/>
              <a:t>For each query keyword, find the nearest object covering it using an IR-tree. The group of these object serve as the result set.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" name="Picture 2" descr="C:\Documents and Settings\xcao\Desktop\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865" y="2564905"/>
            <a:ext cx="3393409" cy="2736304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56448" y="2060848"/>
          <a:ext cx="19678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40"/>
                <a:gridCol w="983940"/>
              </a:tblGrid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7704" y="198884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</a:rPr>
              <a:t>q.</a:t>
            </a:r>
            <a:r>
              <a:rPr lang="el-GR" sz="2400" b="1" i="1" dirty="0" smtClean="0">
                <a:latin typeface="Times New Roman" pitchFamily="18" charset="0"/>
              </a:rPr>
              <a:t>ψ</a:t>
            </a:r>
            <a:r>
              <a:rPr lang="da-DK" sz="2400" b="1" i="1" dirty="0" smtClean="0">
                <a:latin typeface="Times New Roman" pitchFamily="18" charset="0"/>
              </a:rPr>
              <a:t> </a:t>
            </a:r>
            <a:r>
              <a:rPr lang="en-US" sz="2400" b="1" dirty="0" smtClean="0"/>
              <a:t>= {t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 t</a:t>
            </a:r>
            <a:r>
              <a:rPr lang="en-US" sz="2400" b="1" baseline="-25000" dirty="0" smtClean="0"/>
              <a:t>3, </a:t>
            </a:r>
            <a:r>
              <a:rPr lang="en-US" sz="2400" b="1" dirty="0" smtClean="0"/>
              <a:t>t</a:t>
            </a:r>
            <a:r>
              <a:rPr lang="en-US" sz="2400" b="1" baseline="-25000" dirty="0" smtClean="0"/>
              <a:t>5</a:t>
            </a:r>
            <a:r>
              <a:rPr lang="en-US" sz="2400" b="1" dirty="0" smtClean="0"/>
              <a:t>}</a:t>
            </a: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2987824" y="3284984"/>
            <a:ext cx="216024" cy="21602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lowchart: Connector 10"/>
          <p:cNvSpPr/>
          <p:nvPr/>
        </p:nvSpPr>
        <p:spPr bwMode="auto">
          <a:xfrm>
            <a:off x="2987824" y="4293096"/>
            <a:ext cx="216024" cy="21602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lowchart: Connector 11"/>
          <p:cNvSpPr/>
          <p:nvPr/>
        </p:nvSpPr>
        <p:spPr bwMode="auto">
          <a:xfrm>
            <a:off x="2339752" y="2780928"/>
            <a:ext cx="216024" cy="21602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6516216" y="2420888"/>
            <a:ext cx="288032" cy="360040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6804248" y="2780928"/>
            <a:ext cx="288032" cy="360040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6804248" y="3501008"/>
            <a:ext cx="288032" cy="360040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 flipH="1" flipV="1">
            <a:off x="2267744" y="2708920"/>
            <a:ext cx="1008112" cy="1863824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1789113" y="5589240"/>
          <a:ext cx="5187950" cy="485775"/>
        </p:xfrm>
        <a:graphic>
          <a:graphicData uri="http://schemas.openxmlformats.org/presentationml/2006/ole">
            <p:oleObj spid="_x0000_s252930" name="Equation" r:id="rId4" imgW="2311200" imgH="215640" progId="Equation.3">
              <p:embed/>
            </p:oleObj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23528" y="6093296"/>
            <a:ext cx="8227640" cy="62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a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3-approximation algorithm.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Algorithm 2 – T2A2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" name="Picture 2" descr="C:\Documents and Settings\xcao\Desktop\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583" y="2492896"/>
            <a:ext cx="3393409" cy="2736304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56448" y="2009368"/>
          <a:ext cx="19678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40"/>
                <a:gridCol w="983940"/>
              </a:tblGrid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lowchart: Connector 6"/>
          <p:cNvSpPr/>
          <p:nvPr/>
        </p:nvSpPr>
        <p:spPr bwMode="auto">
          <a:xfrm>
            <a:off x="2356470" y="2708919"/>
            <a:ext cx="216024" cy="21602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6804248" y="3449528"/>
            <a:ext cx="288032" cy="360040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 flipH="1" flipV="1">
            <a:off x="1924422" y="2708919"/>
            <a:ext cx="1296144" cy="1440160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3796630" y="4077071"/>
            <a:ext cx="216024" cy="21602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 flipH="1" flipV="1">
            <a:off x="3004542" y="4077071"/>
            <a:ext cx="1080120" cy="10081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6804248" y="4601656"/>
            <a:ext cx="288032" cy="360040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5696" y="203123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</a:rPr>
              <a:t>q.</a:t>
            </a:r>
            <a:r>
              <a:rPr lang="el-GR" sz="2400" b="1" i="1" dirty="0" smtClean="0">
                <a:latin typeface="Times New Roman" pitchFamily="18" charset="0"/>
              </a:rPr>
              <a:t>ψ</a:t>
            </a:r>
            <a:r>
              <a:rPr lang="da-DK" sz="2400" b="1" i="1" dirty="0" smtClean="0">
                <a:latin typeface="Times New Roman" pitchFamily="18" charset="0"/>
              </a:rPr>
              <a:t> </a:t>
            </a:r>
            <a:r>
              <a:rPr lang="en-US" sz="2400" b="1" dirty="0" smtClean="0"/>
              <a:t>= {t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 t</a:t>
            </a:r>
            <a:r>
              <a:rPr lang="en-US" sz="2400" b="1" baseline="-25000" dirty="0" smtClean="0"/>
              <a:t>3, </a:t>
            </a:r>
            <a:r>
              <a:rPr lang="en-US" sz="2400" b="1" dirty="0" smtClean="0"/>
              <a:t>t</a:t>
            </a:r>
            <a:r>
              <a:rPr lang="en-US" sz="2400" b="1" baseline="-25000" dirty="0" smtClean="0"/>
              <a:t>5</a:t>
            </a:r>
            <a:r>
              <a:rPr lang="en-US" sz="2400" b="1" dirty="0" smtClean="0"/>
              <a:t>}</a:t>
            </a:r>
          </a:p>
        </p:txBody>
      </p:sp>
      <p:sp>
        <p:nvSpPr>
          <p:cNvPr id="14" name="Flowchart: Connector 13"/>
          <p:cNvSpPr/>
          <p:nvPr/>
        </p:nvSpPr>
        <p:spPr bwMode="auto">
          <a:xfrm>
            <a:off x="3851920" y="4869160"/>
            <a:ext cx="216024" cy="21602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6804248" y="4941168"/>
            <a:ext cx="288032" cy="360040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 flipH="1" flipV="1">
            <a:off x="2339752" y="2708920"/>
            <a:ext cx="936104" cy="172819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17" name="矩形标注 5"/>
          <p:cNvSpPr/>
          <p:nvPr/>
        </p:nvSpPr>
        <p:spPr bwMode="auto">
          <a:xfrm>
            <a:off x="3347864" y="2132856"/>
            <a:ext cx="1872208" cy="576064"/>
          </a:xfrm>
          <a:prstGeom prst="wedgeRectCallout">
            <a:avLst>
              <a:gd name="adj1" fmla="val -58985"/>
              <a:gd name="adj2" fmla="val 4459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Call T2A1 and get a result set.</a:t>
            </a:r>
            <a:endParaRPr lang="zh-CN" altLang="en-US" sz="1600" dirty="0" smtClean="0">
              <a:latin typeface="Arial" charset="0"/>
            </a:endParaRPr>
          </a:p>
        </p:txBody>
      </p:sp>
      <p:sp>
        <p:nvSpPr>
          <p:cNvPr id="18" name="矩形标注 5"/>
          <p:cNvSpPr/>
          <p:nvPr/>
        </p:nvSpPr>
        <p:spPr bwMode="auto">
          <a:xfrm>
            <a:off x="7164288" y="2492896"/>
            <a:ext cx="1944216" cy="1080120"/>
          </a:xfrm>
          <a:prstGeom prst="wedgeRectCallout">
            <a:avLst>
              <a:gd name="adj1" fmla="val -58985"/>
              <a:gd name="adj2" fmla="val 4459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Find a word </a:t>
            </a:r>
            <a:r>
              <a:rPr lang="en-US" sz="1600" dirty="0" err="1" smtClean="0"/>
              <a:t>t</a:t>
            </a:r>
            <a:r>
              <a:rPr lang="en-US" sz="1600" baseline="-25000" dirty="0" err="1" smtClean="0"/>
              <a:t>s</a:t>
            </a:r>
            <a:r>
              <a:rPr lang="en-US" sz="1600" dirty="0" smtClean="0"/>
              <a:t> only covered by the most distant object in the result set.</a:t>
            </a:r>
            <a:endParaRPr lang="zh-CN" altLang="en-US" sz="1600" dirty="0" smtClean="0">
              <a:latin typeface="Arial" charset="0"/>
            </a:endParaRPr>
          </a:p>
        </p:txBody>
      </p:sp>
      <p:sp>
        <p:nvSpPr>
          <p:cNvPr id="19" name="矩形标注 5"/>
          <p:cNvSpPr/>
          <p:nvPr/>
        </p:nvSpPr>
        <p:spPr bwMode="auto">
          <a:xfrm>
            <a:off x="395536" y="1484784"/>
            <a:ext cx="1872208" cy="1296144"/>
          </a:xfrm>
          <a:prstGeom prst="wedgeRectCallout">
            <a:avLst>
              <a:gd name="adj1" fmla="val 32698"/>
              <a:gd name="adj2" fmla="val 71724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For each object o</a:t>
            </a:r>
            <a:r>
              <a:rPr lang="en-US" sz="1600" baseline="-25000" dirty="0" smtClean="0"/>
              <a:t>s</a:t>
            </a:r>
            <a:r>
              <a:rPr lang="en-US" sz="1600" dirty="0" smtClean="0"/>
              <a:t> containing </a:t>
            </a:r>
            <a:r>
              <a:rPr lang="en-US" sz="1600" dirty="0" err="1" smtClean="0"/>
              <a:t>t</a:t>
            </a:r>
            <a:r>
              <a:rPr lang="en-US" sz="1600" baseline="-25000" dirty="0" err="1" smtClean="0"/>
              <a:t>s</a:t>
            </a:r>
            <a:r>
              <a:rPr lang="en-US" sz="1600" dirty="0" smtClean="0"/>
              <a:t>, issue a new query </a:t>
            </a:r>
            <a:r>
              <a:rPr lang="en-US" altLang="zh-CN" sz="1600" b="1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q</a:t>
            </a:r>
            <a:r>
              <a:rPr lang="en-US" altLang="zh-CN" sz="1600" b="1" i="1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ne</a:t>
            </a:r>
            <a:r>
              <a:rPr lang="en-US" altLang="zh-CN" sz="1600" i="1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w</a:t>
            </a:r>
            <a:r>
              <a:rPr lang="en-US" altLang="zh-CN" sz="16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= (</a:t>
            </a:r>
            <a:r>
              <a:rPr lang="en-US" altLang="zh-CN" sz="1600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o</a:t>
            </a:r>
            <a:r>
              <a:rPr lang="en-US" altLang="zh-CN" sz="1600" i="1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s</a:t>
            </a:r>
            <a:r>
              <a:rPr lang="en-US" altLang="zh-CN" sz="16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.</a:t>
            </a:r>
            <a:r>
              <a:rPr lang="el-GR" altLang="zh-CN" sz="16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λ</a:t>
            </a:r>
            <a:r>
              <a:rPr lang="en-US" altLang="zh-CN" sz="16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16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q</a:t>
            </a:r>
            <a:r>
              <a:rPr lang="en-US" altLang="zh-CN" sz="16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.</a:t>
            </a:r>
            <a:r>
              <a:rPr lang="el-GR" altLang="zh-CN" sz="16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ψ</a:t>
            </a:r>
            <a:r>
              <a:rPr lang="en-US" altLang="zh-CN" sz="16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en-US" sz="1600" dirty="0" smtClean="0"/>
              <a:t>, and call T2A1.</a:t>
            </a:r>
            <a:endParaRPr lang="zh-CN" altLang="en-US" sz="1600" dirty="0" smtClean="0">
              <a:latin typeface="Arial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04800" y="912813"/>
            <a:ext cx="8458200" cy="715987"/>
          </a:xfrm>
        </p:spPr>
        <p:txBody>
          <a:bodyPr/>
          <a:lstStyle/>
          <a:p>
            <a:r>
              <a:rPr lang="en-US" dirty="0" smtClean="0"/>
              <a:t>Utilize the first approximation algorithm:</a:t>
            </a:r>
          </a:p>
        </p:txBody>
      </p:sp>
      <p:sp>
        <p:nvSpPr>
          <p:cNvPr id="22" name="矩形标注 5"/>
          <p:cNvSpPr/>
          <p:nvPr/>
        </p:nvSpPr>
        <p:spPr bwMode="auto">
          <a:xfrm>
            <a:off x="3923928" y="5445224"/>
            <a:ext cx="1872208" cy="1080120"/>
          </a:xfrm>
          <a:prstGeom prst="wedgeRectCallout">
            <a:avLst>
              <a:gd name="adj1" fmla="val -52130"/>
              <a:gd name="adj2" fmla="val -82389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Repeat until we reach an object further than the current cost value.</a:t>
            </a:r>
            <a:endParaRPr lang="zh-CN" altLang="en-US" sz="1600" dirty="0" smtClean="0">
              <a:latin typeface="Arial" charset="0"/>
            </a:endParaRPr>
          </a:p>
        </p:txBody>
      </p:sp>
      <p:sp>
        <p:nvSpPr>
          <p:cNvPr id="23" name="矩形标注 5"/>
          <p:cNvSpPr/>
          <p:nvPr/>
        </p:nvSpPr>
        <p:spPr bwMode="auto">
          <a:xfrm>
            <a:off x="1547664" y="5445224"/>
            <a:ext cx="1872208" cy="792088"/>
          </a:xfrm>
          <a:prstGeom prst="wedgeRectCallout">
            <a:avLst>
              <a:gd name="adj1" fmla="val 32699"/>
              <a:gd name="adj2" fmla="val -90345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Finally we select the group with the smallest cost.</a:t>
            </a:r>
            <a:endParaRPr lang="zh-CN" altLang="en-US" sz="1600" dirty="0" smtClean="0">
              <a:latin typeface="Arial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323528" y="5826597"/>
            <a:ext cx="8227640" cy="62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a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2-approximation algorithm.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Algorithm – T2E1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58200" cy="5411787"/>
          </a:xfrm>
        </p:spPr>
        <p:txBody>
          <a:bodyPr/>
          <a:lstStyle/>
          <a:p>
            <a:r>
              <a:rPr lang="en-US" dirty="0" smtClean="0"/>
              <a:t>An exhaustive search with an effective pruning strategy</a:t>
            </a:r>
          </a:p>
          <a:p>
            <a:pPr lvl="1"/>
            <a:r>
              <a:rPr lang="en-US" dirty="0" smtClean="0"/>
              <a:t>Tens of thousands of objects and few query keywords</a:t>
            </a:r>
          </a:p>
          <a:p>
            <a:r>
              <a:rPr lang="en-US" dirty="0" smtClean="0"/>
              <a:t>Perform a best-first search on an IR-tree to find covering node sets.</a:t>
            </a:r>
          </a:p>
          <a:p>
            <a:pPr lvl="1"/>
            <a:r>
              <a:rPr lang="en-US" dirty="0" smtClean="0"/>
              <a:t>Covering Node Set: a set of nodes that cover the query keywords, with each node contributing at least one object to the final result.</a:t>
            </a:r>
          </a:p>
          <a:p>
            <a:pPr lvl="1"/>
            <a:r>
              <a:rPr lang="en-US" dirty="0" smtClean="0"/>
              <a:t>From a covering node set, find covering node sets from their children nodes until a group of objects is found.</a:t>
            </a:r>
          </a:p>
          <a:p>
            <a:pPr lvl="1"/>
            <a:r>
              <a:rPr lang="en-US" dirty="0" smtClean="0"/>
              <a:t>Estimate the lower bound cost of  a covering node set </a:t>
            </a:r>
            <a:r>
              <a:rPr lang="en-US" b="1" i="1" dirty="0" smtClean="0"/>
              <a:t>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Theorem: for any lower level covering node set </a:t>
            </a:r>
            <a:r>
              <a:rPr lang="en-US" b="1" i="1" dirty="0" smtClean="0"/>
              <a:t>L</a:t>
            </a:r>
            <a:r>
              <a:rPr lang="en-US" dirty="0" smtClean="0"/>
              <a:t> enumerated from covering node set </a:t>
            </a:r>
            <a:r>
              <a:rPr lang="en-US" b="1" i="1" dirty="0" smtClean="0"/>
              <a:t>N</a:t>
            </a:r>
            <a:r>
              <a:rPr lang="en-US" dirty="0" smtClean="0"/>
              <a:t>, the lower bound cost of </a:t>
            </a:r>
            <a:r>
              <a:rPr lang="en-US" b="1" i="1" dirty="0" smtClean="0"/>
              <a:t>N</a:t>
            </a:r>
            <a:r>
              <a:rPr lang="en-US" dirty="0" smtClean="0"/>
              <a:t> is smaller than that of </a:t>
            </a:r>
            <a:r>
              <a:rPr lang="en-US" b="1" i="1" dirty="0" smtClean="0"/>
              <a:t>L</a:t>
            </a:r>
            <a:r>
              <a:rPr lang="en-US" i="1" dirty="0" smtClean="0"/>
              <a:t>.</a:t>
            </a:r>
            <a:endParaRPr lang="en-US" b="1" i="1" dirty="0" smtClean="0"/>
          </a:p>
          <a:p>
            <a:pPr lvl="2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–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12813"/>
            <a:ext cx="8458200" cy="1796107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Data sets</a:t>
            </a:r>
          </a:p>
          <a:p>
            <a:pPr lvl="1"/>
            <a:r>
              <a:rPr lang="en-US" altLang="zh-CN" b="1" dirty="0" smtClean="0">
                <a:ea typeface="宋体" charset="-122"/>
              </a:rPr>
              <a:t>Hotel</a:t>
            </a:r>
            <a:r>
              <a:rPr lang="en-US" altLang="zh-CN" dirty="0" smtClean="0">
                <a:ea typeface="宋体" charset="-122"/>
              </a:rPr>
              <a:t> is used for in-memory experiments.</a:t>
            </a:r>
          </a:p>
          <a:p>
            <a:pPr lvl="1"/>
            <a:r>
              <a:rPr lang="en-US" altLang="zh-CN" b="1" dirty="0" smtClean="0">
                <a:ea typeface="宋体" charset="-122"/>
              </a:rPr>
              <a:t>Web</a:t>
            </a:r>
            <a:r>
              <a:rPr lang="en-US" altLang="zh-CN" dirty="0" smtClean="0">
                <a:ea typeface="宋体" charset="-122"/>
              </a:rPr>
              <a:t> has large amount of words.</a:t>
            </a:r>
          </a:p>
          <a:p>
            <a:pPr lvl="1"/>
            <a:r>
              <a:rPr lang="en-US" altLang="zh-CN" b="1" dirty="0" smtClean="0">
                <a:ea typeface="宋体" charset="-122"/>
              </a:rPr>
              <a:t>GN</a:t>
            </a:r>
            <a:r>
              <a:rPr lang="en-US" altLang="zh-CN" dirty="0" smtClean="0">
                <a:ea typeface="宋体" charset="-122"/>
              </a:rPr>
              <a:t> has millions of objects.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9592" y="3068960"/>
          <a:ext cx="728667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1714512"/>
                <a:gridCol w="1785950"/>
                <a:gridCol w="17145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a typeface="宋体" charset="-122"/>
                        </a:rPr>
                        <a:t>Hotel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a typeface="宋体" charset="-122"/>
                        </a:rPr>
                        <a:t>Web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a typeface="宋体" charset="-122"/>
                        </a:rPr>
                        <a:t>GN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Total number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20,790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579,727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1,868,821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number of unique words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2,899,175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222,409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number of words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80,845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249,132,883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18,374,228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>
            <a:spLocks noChangeArrowheads="1"/>
          </p:cNvSpPr>
          <p:nvPr/>
        </p:nvSpPr>
        <p:spPr bwMode="auto">
          <a:xfrm flipH="1" flipV="1">
            <a:off x="4860032" y="4653136"/>
            <a:ext cx="1440160" cy="576064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 flipH="1" flipV="1">
            <a:off x="6660232" y="3356992"/>
            <a:ext cx="1368152" cy="576064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(Web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2813"/>
            <a:ext cx="8458200" cy="499963"/>
          </a:xfrm>
        </p:spPr>
        <p:txBody>
          <a:bodyPr/>
          <a:lstStyle/>
          <a:p>
            <a:r>
              <a:rPr lang="en-US" dirty="0" smtClean="0"/>
              <a:t>TYPE1 Query: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1547664" y="1340768"/>
          <a:ext cx="5208240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1763688" y="4077072"/>
          <a:ext cx="5544616" cy="2464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99792" y="37890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query keywords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71800" y="63720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query keywords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0800000">
            <a:off x="1043609" y="1700808"/>
            <a:ext cx="738664" cy="17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 smtClean="0"/>
              <a:t>Runtime (milliseconds)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0800000">
            <a:off x="1302022" y="4221088"/>
            <a:ext cx="461665" cy="17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 smtClean="0"/>
              <a:t>Ratio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(Web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2813"/>
            <a:ext cx="8458200" cy="499963"/>
          </a:xfrm>
        </p:spPr>
        <p:txBody>
          <a:bodyPr/>
          <a:lstStyle/>
          <a:p>
            <a:r>
              <a:rPr lang="en-US" dirty="0" smtClean="0"/>
              <a:t>TYPE2 Query: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1547664" y="1340768"/>
          <a:ext cx="5208240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1763688" y="4077072"/>
          <a:ext cx="5544616" cy="2464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99792" y="37890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query keywords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71800" y="63720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query keywords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0800000">
            <a:off x="1043609" y="1700808"/>
            <a:ext cx="738664" cy="17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 smtClean="0"/>
              <a:t>Runtime (milliseconds)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0800000">
            <a:off x="1302022" y="4221088"/>
            <a:ext cx="461665" cy="17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 smtClean="0"/>
              <a:t>Ratio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 and Future 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912813"/>
            <a:ext cx="8458200" cy="54117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Conclusions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Addressed the new problem of retrieving a group of spatial web objects that collectively satisfy a query the best.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Two instances of the problem were considered (with different notions of “best”).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Both exact and approximate algorithms were proposed.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Empirical studies show that the proposals offer scalability and effectiveness.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Future Work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Extend to finding top-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 groups.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Develop algorithms for alternative cost functions.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Consider the problem of partial coverage of query keywords.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2813"/>
            <a:ext cx="8458200" cy="2804219"/>
          </a:xfrm>
        </p:spPr>
        <p:txBody>
          <a:bodyPr/>
          <a:lstStyle/>
          <a:p>
            <a:r>
              <a:rPr lang="en-US" altLang="zh-CN" dirty="0" smtClean="0"/>
              <a:t>Spatial Web Objects: stores, tourist attractions, businesses, etc.</a:t>
            </a:r>
          </a:p>
          <a:p>
            <a:pPr lvl="1"/>
            <a:r>
              <a:rPr lang="en-US" altLang="zh-CN" dirty="0" smtClean="0"/>
              <a:t>Geographical Location (e.g., Latitude 58.3</a:t>
            </a:r>
            <a:r>
              <a:rPr lang="en-US" altLang="zh-CN" baseline="30000" dirty="0" smtClean="0"/>
              <a:t>o</a:t>
            </a:r>
            <a:r>
              <a:rPr lang="en-US" altLang="zh-CN" dirty="0" smtClean="0"/>
              <a:t> N, Longitude 9.7</a:t>
            </a:r>
            <a:r>
              <a:rPr lang="en-US" altLang="zh-CN" baseline="30000" dirty="0" smtClean="0"/>
              <a:t>o </a:t>
            </a:r>
            <a:r>
              <a:rPr lang="en-US" altLang="zh-CN" dirty="0" smtClean="0"/>
              <a:t>E)</a:t>
            </a:r>
          </a:p>
          <a:p>
            <a:pPr lvl="1"/>
            <a:r>
              <a:rPr lang="en-US" altLang="zh-CN" dirty="0" smtClean="0"/>
              <a:t>Text description (e.g., “</a:t>
            </a:r>
            <a:r>
              <a:rPr lang="en-US" altLang="zh-CN" i="1" dirty="0" smtClean="0"/>
              <a:t>impressionist and naturalist paintings</a:t>
            </a:r>
            <a:r>
              <a:rPr lang="en-US" altLang="zh-CN" dirty="0" smtClean="0"/>
              <a:t>”)</a:t>
            </a:r>
            <a:endParaRPr lang="zh-CN" altLang="en-US" dirty="0" smtClean="0"/>
          </a:p>
          <a:p>
            <a:r>
              <a:rPr lang="en-US" altLang="zh-CN" dirty="0" smtClean="0"/>
              <a:t>A single object may not satisfy a user’s needs.</a:t>
            </a:r>
          </a:p>
          <a:p>
            <a:pPr lvl="1"/>
            <a:r>
              <a:rPr lang="en-US" altLang="zh-CN" dirty="0" smtClean="0"/>
              <a:t>E.g., a tourist needs locations for shopping, dining, and sightseeing near her hotel.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Flowchart: Connector 4"/>
          <p:cNvSpPr/>
          <p:nvPr/>
        </p:nvSpPr>
        <p:spPr bwMode="auto">
          <a:xfrm>
            <a:off x="4572000" y="3942348"/>
            <a:ext cx="288032" cy="288032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onnector 5"/>
          <p:cNvSpPr/>
          <p:nvPr/>
        </p:nvSpPr>
        <p:spPr bwMode="auto">
          <a:xfrm>
            <a:off x="2267744" y="4446404"/>
            <a:ext cx="288032" cy="288032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lowchart: Connector 6"/>
          <p:cNvSpPr/>
          <p:nvPr/>
        </p:nvSpPr>
        <p:spPr bwMode="auto">
          <a:xfrm>
            <a:off x="3296946" y="3871308"/>
            <a:ext cx="288032" cy="288032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lowchart: Connector 7"/>
          <p:cNvSpPr/>
          <p:nvPr/>
        </p:nvSpPr>
        <p:spPr bwMode="auto">
          <a:xfrm>
            <a:off x="2796880" y="5382508"/>
            <a:ext cx="288032" cy="288032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35730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Chinese restaurant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4662428"/>
            <a:ext cx="78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pizza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43808" y="41583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Museum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 bwMode="auto">
          <a:xfrm>
            <a:off x="6083028" y="4659406"/>
            <a:ext cx="288032" cy="288032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lowchart: Connector 39"/>
          <p:cNvSpPr/>
          <p:nvPr/>
        </p:nvSpPr>
        <p:spPr bwMode="auto">
          <a:xfrm>
            <a:off x="4082764" y="4873720"/>
            <a:ext cx="288032" cy="288032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9888" y="51594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83768" y="567054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 market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6016" y="43023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 stop</a:t>
            </a:r>
            <a:endParaRPr lang="en-US" dirty="0"/>
          </a:p>
        </p:txBody>
      </p:sp>
      <p:sp>
        <p:nvSpPr>
          <p:cNvPr id="17" name="Flowchart: Connector 39"/>
          <p:cNvSpPr/>
          <p:nvPr/>
        </p:nvSpPr>
        <p:spPr bwMode="auto">
          <a:xfrm>
            <a:off x="5004048" y="4662428"/>
            <a:ext cx="288032" cy="288032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标注 5"/>
          <p:cNvSpPr/>
          <p:nvPr/>
        </p:nvSpPr>
        <p:spPr bwMode="auto">
          <a:xfrm>
            <a:off x="3995936" y="3870340"/>
            <a:ext cx="1872208" cy="792088"/>
          </a:xfrm>
          <a:prstGeom prst="wedgeRectCallout">
            <a:avLst>
              <a:gd name="adj1" fmla="val -37470"/>
              <a:gd name="adj2" fmla="val 82218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latin typeface="Arial" charset="0"/>
              </a:rPr>
              <a:t>Shopping, dining and sightseeing near my hotel?</a:t>
            </a:r>
            <a:endParaRPr lang="zh-CN" altLang="en-US" sz="1600" dirty="0" smtClean="0">
              <a:latin typeface="Arial" charset="0"/>
            </a:endParaRP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2771800" y="3870340"/>
            <a:ext cx="2160240" cy="187220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pic>
        <p:nvPicPr>
          <p:cNvPr id="20" name="Picture 1" descr="C:\Documents and Settings\xcao\Desktop\0003423015-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798332"/>
            <a:ext cx="1145307" cy="1145307"/>
          </a:xfrm>
          <a:prstGeom prst="rect">
            <a:avLst/>
          </a:prstGeom>
          <a:noFill/>
        </p:spPr>
      </p:pic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2267744" y="3870340"/>
            <a:ext cx="1368152" cy="1800200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8925" y="3853408"/>
            <a:ext cx="8564563" cy="1447800"/>
          </a:xfrm>
        </p:spPr>
        <p:txBody>
          <a:bodyPr/>
          <a:lstStyle/>
          <a:p>
            <a:pPr algn="ctr"/>
            <a:r>
              <a:rPr lang="en-US" altLang="zh-CN" sz="7200" dirty="0" smtClean="0"/>
              <a:t>Thanks!</a:t>
            </a:r>
            <a:br>
              <a:rPr lang="en-US" altLang="zh-CN" sz="7200" dirty="0" smtClean="0"/>
            </a:b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en-US" altLang="zh-CN" sz="7200" dirty="0" smtClean="0">
                <a:sym typeface="Wingdings" pitchFamily="2" charset="2"/>
              </a:rPr>
              <a:t></a:t>
            </a:r>
            <a:endParaRPr lang="zh-CN" altLang="en-US" sz="7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39163" y="6553200"/>
            <a:ext cx="604837" cy="2286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Single Objects</a:t>
            </a:r>
          </a:p>
          <a:p>
            <a:pPr lvl="1"/>
            <a:r>
              <a:rPr lang="en-US" dirty="0" smtClean="0"/>
              <a:t>Y.-Y. Chen, T. </a:t>
            </a:r>
            <a:r>
              <a:rPr lang="en-US" dirty="0" err="1" smtClean="0"/>
              <a:t>Suel</a:t>
            </a:r>
            <a:r>
              <a:rPr lang="en-US" dirty="0" smtClean="0"/>
              <a:t>, and A. </a:t>
            </a:r>
            <a:r>
              <a:rPr lang="en-US" dirty="0" err="1" smtClean="0"/>
              <a:t>Markowetz</a:t>
            </a:r>
            <a:r>
              <a:rPr lang="en-US" dirty="0" smtClean="0"/>
              <a:t>. Efficient query processing in geographic web search engines. SIGMOD’06.</a:t>
            </a:r>
          </a:p>
          <a:p>
            <a:pPr lvl="1"/>
            <a:r>
              <a:rPr lang="en-US" dirty="0" smtClean="0"/>
              <a:t>I. De Felipe, V. </a:t>
            </a:r>
            <a:r>
              <a:rPr lang="en-US" dirty="0" err="1" smtClean="0"/>
              <a:t>Hristidis</a:t>
            </a:r>
            <a:r>
              <a:rPr lang="en-US" dirty="0" smtClean="0"/>
              <a:t>, and N. </a:t>
            </a:r>
            <a:r>
              <a:rPr lang="en-US" dirty="0" err="1" smtClean="0"/>
              <a:t>Rishe</a:t>
            </a:r>
            <a:r>
              <a:rPr lang="en-US" dirty="0" smtClean="0"/>
              <a:t>. Keyword search on spatial databases. ICDE’08.</a:t>
            </a:r>
          </a:p>
          <a:p>
            <a:pPr lvl="1"/>
            <a:r>
              <a:rPr lang="en-US" dirty="0" smtClean="0"/>
              <a:t>G. Cong, C. S. Jensen, and D. Wu. Efficient retrieval of the top-k most relevant spatial web objects. PVLDB’09.</a:t>
            </a:r>
          </a:p>
          <a:p>
            <a:pPr lvl="1"/>
            <a:r>
              <a:rPr lang="en-US" dirty="0" smtClean="0"/>
              <a:t>X. Cao, G. Cong, and C. S. Jensen. Retrieving top-k prestige-based relevant spatial web objects. PVLDB’10.</a:t>
            </a:r>
          </a:p>
          <a:p>
            <a:r>
              <a:rPr lang="en-US" dirty="0" smtClean="0"/>
              <a:t>No Spatial Constraints</a:t>
            </a:r>
          </a:p>
          <a:p>
            <a:pPr lvl="1"/>
            <a:r>
              <a:rPr lang="en-US" dirty="0" smtClean="0"/>
              <a:t>D. Zhang, Y. M. </a:t>
            </a:r>
            <a:r>
              <a:rPr lang="en-US" dirty="0" err="1" smtClean="0"/>
              <a:t>Chee</a:t>
            </a:r>
            <a:r>
              <a:rPr lang="en-US" dirty="0" smtClean="0"/>
              <a:t>, A. </a:t>
            </a:r>
            <a:r>
              <a:rPr lang="en-US" dirty="0" err="1" smtClean="0"/>
              <a:t>Mondal</a:t>
            </a:r>
            <a:r>
              <a:rPr lang="en-US" dirty="0" smtClean="0"/>
              <a:t>, A. K. H. Tung, and M. </a:t>
            </a:r>
            <a:r>
              <a:rPr lang="en-US" dirty="0" err="1" smtClean="0"/>
              <a:t>Kitsuregawa</a:t>
            </a:r>
            <a:r>
              <a:rPr lang="en-US" dirty="0" smtClean="0"/>
              <a:t>. Keyword search in spatial databases: Towards searching by document. ICDE’08.</a:t>
            </a:r>
          </a:p>
          <a:p>
            <a:pPr lvl="1"/>
            <a:r>
              <a:rPr lang="en-US" dirty="0" smtClean="0"/>
              <a:t>D. Zhang, B. C. </a:t>
            </a:r>
            <a:r>
              <a:rPr lang="en-US" dirty="0" err="1" smtClean="0"/>
              <a:t>Ooi</a:t>
            </a:r>
            <a:r>
              <a:rPr lang="en-US" dirty="0" smtClean="0"/>
              <a:t>, and A. K. H. Tung. Locating mapped resources in web 2.0. ICDE'10.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788369" y="5373216"/>
          <a:ext cx="6095999" cy="576064"/>
        </p:xfrm>
        <a:graphic>
          <a:graphicData uri="http://schemas.openxmlformats.org/drawingml/2006/table">
            <a:tbl>
              <a:tblPr/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algorithm (T1A1):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6712"/>
            <a:ext cx="5131296" cy="1220043"/>
          </a:xfrm>
        </p:spPr>
        <p:txBody>
          <a:bodyPr/>
          <a:lstStyle/>
          <a:p>
            <a:r>
              <a:rPr lang="en-US" dirty="0" smtClean="0"/>
              <a:t>IR-tree based algorithm:</a:t>
            </a:r>
          </a:p>
          <a:p>
            <a:pPr lvl="1"/>
            <a:r>
              <a:rPr lang="en-US" dirty="0" smtClean="0"/>
              <a:t>Using IR-tree to find the best object</a:t>
            </a:r>
          </a:p>
          <a:p>
            <a:pPr lvl="1"/>
            <a:r>
              <a:rPr lang="en-US" dirty="0" smtClean="0"/>
              <a:t>Reuse the computation of previous </a:t>
            </a:r>
            <a:r>
              <a:rPr lang="en-US" b="1" i="1" dirty="0" err="1" smtClean="0">
                <a:latin typeface="Times New Roman" pitchFamily="18" charset="0"/>
              </a:rPr>
              <a:t>q</a:t>
            </a:r>
            <a:r>
              <a:rPr lang="en-US" b="1" i="1" baseline="-25000" dirty="0" err="1" smtClean="0">
                <a:latin typeface="Times New Roman" pitchFamily="18" charset="0"/>
              </a:rPr>
              <a:t>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5" name="Picture 2" descr="C:\Documents and Settings\xcao\Desktop\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822" y="1419597"/>
            <a:ext cx="3295650" cy="26574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28184" y="90872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</a:rPr>
              <a:t>q.</a:t>
            </a:r>
            <a:r>
              <a:rPr lang="el-GR" sz="2400" b="1" i="1" dirty="0" smtClean="0">
                <a:latin typeface="Times New Roman" pitchFamily="18" charset="0"/>
              </a:rPr>
              <a:t>ψ</a:t>
            </a:r>
            <a:r>
              <a:rPr lang="en-US" sz="2400" b="1" dirty="0" smtClean="0"/>
              <a:t>={t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 t</a:t>
            </a:r>
            <a:r>
              <a:rPr lang="en-US" sz="2400" b="1" baseline="-25000" dirty="0" smtClean="0"/>
              <a:t>3, </a:t>
            </a:r>
            <a:r>
              <a:rPr lang="en-US" sz="2400" b="1" dirty="0" smtClean="0"/>
              <a:t>t</a:t>
            </a:r>
            <a:r>
              <a:rPr lang="en-US" sz="2400" b="1" baseline="-25000" dirty="0" smtClean="0"/>
              <a:t>5</a:t>
            </a:r>
            <a:r>
              <a:rPr lang="en-US" sz="2400" b="1" dirty="0" smtClean="0"/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64878" y="4356963"/>
          <a:ext cx="1907233" cy="579120"/>
        </p:xfrm>
        <a:graphic>
          <a:graphicData uri="http://schemas.openxmlformats.org/drawingml/2006/table">
            <a:tbl>
              <a:tblPr/>
              <a:tblGrid>
                <a:gridCol w="635744"/>
                <a:gridCol w="635745"/>
                <a:gridCol w="635744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95936" y="3293338"/>
          <a:ext cx="1476375" cy="579120"/>
        </p:xfrm>
        <a:graphic>
          <a:graphicData uri="http://schemas.openxmlformats.org/drawingml/2006/table">
            <a:tbl>
              <a:tblPr/>
              <a:tblGrid>
                <a:gridCol w="738187"/>
                <a:gridCol w="7381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9851" y="3307626"/>
          <a:ext cx="1476375" cy="579120"/>
        </p:xfrm>
        <a:graphic>
          <a:graphicData uri="http://schemas.openxmlformats.org/drawingml/2006/table">
            <a:tbl>
              <a:tblPr/>
              <a:tblGrid>
                <a:gridCol w="738188"/>
                <a:gridCol w="7381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Connector 40"/>
          <p:cNvCxnSpPr>
            <a:cxnSpLocks noChangeShapeType="1"/>
          </p:cNvCxnSpPr>
          <p:nvPr/>
        </p:nvCxnSpPr>
        <p:spPr bwMode="auto">
          <a:xfrm>
            <a:off x="3096047" y="2879001"/>
            <a:ext cx="1590675" cy="414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Straight Connector 45"/>
          <p:cNvCxnSpPr>
            <a:cxnSpLocks noChangeShapeType="1"/>
          </p:cNvCxnSpPr>
          <p:nvPr/>
        </p:nvCxnSpPr>
        <p:spPr bwMode="auto">
          <a:xfrm rot="5400000">
            <a:off x="1049214" y="3964851"/>
            <a:ext cx="469900" cy="285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Straight Connector 47"/>
          <p:cNvCxnSpPr>
            <a:cxnSpLocks noChangeShapeType="1"/>
          </p:cNvCxnSpPr>
          <p:nvPr/>
        </p:nvCxnSpPr>
        <p:spPr bwMode="auto">
          <a:xfrm>
            <a:off x="2127126" y="3887063"/>
            <a:ext cx="942975" cy="4556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49"/>
          <p:cNvCxnSpPr>
            <a:cxnSpLocks noChangeShapeType="1"/>
          </p:cNvCxnSpPr>
          <p:nvPr/>
        </p:nvCxnSpPr>
        <p:spPr bwMode="auto">
          <a:xfrm rot="5400000">
            <a:off x="4284179" y="4038012"/>
            <a:ext cx="432048" cy="21602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Straight Connector 51"/>
          <p:cNvCxnSpPr>
            <a:cxnSpLocks noChangeShapeType="1"/>
          </p:cNvCxnSpPr>
          <p:nvPr/>
        </p:nvCxnSpPr>
        <p:spPr bwMode="auto">
          <a:xfrm>
            <a:off x="5040263" y="3872776"/>
            <a:ext cx="858539" cy="48927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960143" y="4358992"/>
          <a:ext cx="738187" cy="579120"/>
        </p:xfrm>
        <a:graphic>
          <a:graphicData uri="http://schemas.openxmlformats.org/drawingml/2006/table">
            <a:tbl>
              <a:tblPr/>
              <a:tblGrid>
                <a:gridCol w="7381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520" y="4342676"/>
          <a:ext cx="1368152" cy="579120"/>
        </p:xfrm>
        <a:graphic>
          <a:graphicData uri="http://schemas.openxmlformats.org/drawingml/2006/table">
            <a:tbl>
              <a:tblPr/>
              <a:tblGrid>
                <a:gridCol w="684076"/>
                <a:gridCol w="684076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159943" y="2293213"/>
          <a:ext cx="1833563" cy="579120"/>
        </p:xfrm>
        <a:graphic>
          <a:graphicData uri="http://schemas.openxmlformats.org/drawingml/2006/table">
            <a:tbl>
              <a:tblPr/>
              <a:tblGrid>
                <a:gridCol w="917575"/>
                <a:gridCol w="9159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Connector 40"/>
          <p:cNvCxnSpPr>
            <a:cxnSpLocks noChangeShapeType="1"/>
          </p:cNvCxnSpPr>
          <p:nvPr/>
        </p:nvCxnSpPr>
        <p:spPr bwMode="auto">
          <a:xfrm rot="10800000" flipV="1">
            <a:off x="1831853" y="2849880"/>
            <a:ext cx="1264195" cy="45774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167358" y="2293213"/>
          <a:ext cx="1833564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782"/>
                <a:gridCol w="9167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sz="1200" dirty="0" smtClean="0"/>
                        <a:t>5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sz="1200" dirty="0" smtClean="0"/>
                        <a:t>6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069851" y="3293338"/>
          <a:ext cx="1476364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182"/>
                <a:gridCol w="738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sz="1200" dirty="0" smtClean="0"/>
                        <a:t>1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sz="1200" dirty="0" smtClean="0"/>
                        <a:t>2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178722" y="4358992"/>
          <a:ext cx="1476375" cy="579120"/>
        </p:xfrm>
        <a:graphic>
          <a:graphicData uri="http://schemas.openxmlformats.org/drawingml/2006/table">
            <a:tbl>
              <a:tblPr/>
              <a:tblGrid>
                <a:gridCol w="738187"/>
                <a:gridCol w="7381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58"/>
          <p:cNvSpPr txBox="1">
            <a:spLocks noChangeArrowheads="1"/>
          </p:cNvSpPr>
          <p:nvPr/>
        </p:nvSpPr>
        <p:spPr bwMode="auto">
          <a:xfrm>
            <a:off x="593576" y="5415309"/>
            <a:ext cx="1300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Queue: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788369" y="5373216"/>
          <a:ext cx="6095999" cy="579120"/>
        </p:xfrm>
        <a:graphic>
          <a:graphicData uri="http://schemas.openxmlformats.org/drawingml/2006/table">
            <a:tbl>
              <a:tblPr/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a:t>R5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58"/>
          <p:cNvSpPr txBox="1">
            <a:spLocks noChangeArrowheads="1"/>
          </p:cNvSpPr>
          <p:nvPr/>
        </p:nvSpPr>
        <p:spPr bwMode="auto">
          <a:xfrm>
            <a:off x="611560" y="5949280"/>
            <a:ext cx="10801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Partial </a:t>
            </a:r>
          </a:p>
          <a:p>
            <a:r>
              <a:rPr lang="en-US" altLang="zh-CN" dirty="0" smtClean="0">
                <a:ea typeface="宋体" pitchFamily="2" charset="-122"/>
              </a:rPr>
              <a:t>Query: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995936" y="3284984"/>
          <a:ext cx="1476375" cy="579120"/>
        </p:xfrm>
        <a:graphic>
          <a:graphicData uri="http://schemas.openxmlformats.org/drawingml/2006/table">
            <a:tbl>
              <a:tblPr/>
              <a:tblGrid>
                <a:gridCol w="738187"/>
                <a:gridCol w="7381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788369" y="5370160"/>
          <a:ext cx="6095999" cy="579120"/>
        </p:xfrm>
        <a:graphic>
          <a:graphicData uri="http://schemas.openxmlformats.org/drawingml/2006/table">
            <a:tbl>
              <a:tblPr/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a:t>R5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a:t>R4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63688" y="5373216"/>
          <a:ext cx="6095999" cy="579120"/>
        </p:xfrm>
        <a:graphic>
          <a:graphicData uri="http://schemas.openxmlformats.org/drawingml/2006/table">
            <a:tbl>
              <a:tblPr/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a:t>R2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a:t>R4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763688" y="5370160"/>
          <a:ext cx="6095999" cy="579120"/>
        </p:xfrm>
        <a:graphic>
          <a:graphicData uri="http://schemas.openxmlformats.org/drawingml/2006/table">
            <a:tbl>
              <a:tblPr/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a:t>R4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a:t>O2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763688" y="4365104"/>
          <a:ext cx="1907233" cy="579120"/>
        </p:xfrm>
        <a:graphic>
          <a:graphicData uri="http://schemas.openxmlformats.org/drawingml/2006/table">
            <a:tbl>
              <a:tblPr/>
              <a:tblGrid>
                <a:gridCol w="635744"/>
                <a:gridCol w="635745"/>
                <a:gridCol w="635744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763688" y="5370160"/>
          <a:ext cx="6095999" cy="579120"/>
        </p:xfrm>
        <a:graphic>
          <a:graphicData uri="http://schemas.openxmlformats.org/drawingml/2006/table">
            <a:tbl>
              <a:tblPr/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A2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a:t>R4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a:t>O2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763688" y="6159584"/>
          <a:ext cx="1224136" cy="365760"/>
        </p:xfrm>
        <a:graphic>
          <a:graphicData uri="http://schemas.openxmlformats.org/drawingml/2006/table">
            <a:tbl>
              <a:tblPr/>
              <a:tblGrid>
                <a:gridCol w="1224136"/>
              </a:tblGrid>
              <a:tr h="149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763688" y="5370160"/>
          <a:ext cx="6095999" cy="579120"/>
        </p:xfrm>
        <a:graphic>
          <a:graphicData uri="http://schemas.openxmlformats.org/drawingml/2006/table">
            <a:tbl>
              <a:tblPr/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a:t>O2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a:t>R4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763688" y="6165304"/>
          <a:ext cx="1224136" cy="365760"/>
        </p:xfrm>
        <a:graphic>
          <a:graphicData uri="http://schemas.openxmlformats.org/drawingml/2006/table">
            <a:tbl>
              <a:tblPr/>
              <a:tblGrid>
                <a:gridCol w="1224136"/>
              </a:tblGrid>
              <a:tr h="149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矩形标注 5"/>
          <p:cNvSpPr/>
          <p:nvPr/>
        </p:nvSpPr>
        <p:spPr bwMode="auto">
          <a:xfrm>
            <a:off x="6948264" y="4509120"/>
            <a:ext cx="1584176" cy="576064"/>
          </a:xfrm>
          <a:prstGeom prst="wedgeRectCallout">
            <a:avLst>
              <a:gd name="adj1" fmla="val -49933"/>
              <a:gd name="adj2" fmla="val 97408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latin typeface="Arial" charset="0"/>
              </a:rPr>
              <a:t>Update the whole Queue!</a:t>
            </a:r>
            <a:endParaRPr lang="zh-CN" altLang="en-US" sz="1600" dirty="0" smtClean="0">
              <a:latin typeface="Arial" charset="0"/>
            </a:endParaRPr>
          </a:p>
        </p:txBody>
      </p:sp>
      <p:sp>
        <p:nvSpPr>
          <p:cNvPr id="43" name="矩形标注 5"/>
          <p:cNvSpPr/>
          <p:nvPr/>
        </p:nvSpPr>
        <p:spPr bwMode="auto">
          <a:xfrm>
            <a:off x="3419872" y="6165304"/>
            <a:ext cx="2376264" cy="576064"/>
          </a:xfrm>
          <a:prstGeom prst="wedgeRectCallout">
            <a:avLst>
              <a:gd name="adj1" fmla="val -58034"/>
              <a:gd name="adj2" fmla="val -8638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1600" dirty="0" smtClean="0">
                <a:latin typeface="Arial" charset="0"/>
              </a:rPr>
              <a:t>Can be safely ignored when processing </a:t>
            </a:r>
            <a:r>
              <a:rPr lang="en-US" sz="1600" b="1" i="1" dirty="0" err="1" smtClean="0">
                <a:latin typeface="Times New Roman" pitchFamily="18" charset="0"/>
              </a:rPr>
              <a:t>q</a:t>
            </a:r>
            <a:r>
              <a:rPr lang="en-US" sz="1600" b="1" i="1" baseline="-25000" dirty="0" err="1" smtClean="0">
                <a:latin typeface="Times New Roman" pitchFamily="18" charset="0"/>
              </a:rPr>
              <a:t>s</a:t>
            </a:r>
            <a:r>
              <a:rPr lang="en-US" sz="1600" b="1" i="1" baseline="-25000" dirty="0" smtClean="0">
                <a:latin typeface="Times New Roman" pitchFamily="18" charset="0"/>
              </a:rPr>
              <a:t> </a:t>
            </a:r>
            <a:r>
              <a:rPr lang="en-US" altLang="zh-CN" sz="1600" dirty="0" smtClean="0">
                <a:latin typeface="Arial" charset="0"/>
              </a:rPr>
              <a:t>={</a:t>
            </a:r>
            <a:r>
              <a:rPr lang="en-US" sz="1600" b="1" dirty="0" smtClean="0"/>
              <a:t>t</a:t>
            </a:r>
            <a:r>
              <a:rPr lang="en-US" sz="1600" b="1" baseline="-25000" dirty="0" smtClean="0"/>
              <a:t>5</a:t>
            </a:r>
            <a:r>
              <a:rPr lang="en-US" sz="1600" dirty="0" smtClean="0"/>
              <a:t>}</a:t>
            </a:r>
            <a:endParaRPr lang="en-US" altLang="zh-CN" sz="1200" dirty="0" smtClean="0">
              <a:latin typeface="Arial" charset="0"/>
              <a:ea typeface="宋体" pitchFamily="2" charset="-122"/>
            </a:endParaRPr>
          </a:p>
          <a:p>
            <a:endParaRPr lang="zh-CN" altLang="en-US" sz="1600" dirty="0" smtClean="0">
              <a:latin typeface="Arial" charset="0"/>
            </a:endParaRP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 flipH="1" flipV="1">
            <a:off x="6732240" y="1628800"/>
            <a:ext cx="864096" cy="1656184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251520" y="4362048"/>
          <a:ext cx="1368152" cy="579120"/>
        </p:xfrm>
        <a:graphic>
          <a:graphicData uri="http://schemas.openxmlformats.org/drawingml/2006/table">
            <a:tbl>
              <a:tblPr/>
              <a:tblGrid>
                <a:gridCol w="684076"/>
                <a:gridCol w="684076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179512" y="2060848"/>
          <a:ext cx="19678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40"/>
                <a:gridCol w="983940"/>
              </a:tblGrid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3" y="36513"/>
            <a:ext cx="8517259" cy="762000"/>
          </a:xfrm>
        </p:spPr>
        <p:txBody>
          <a:bodyPr/>
          <a:lstStyle/>
          <a:p>
            <a:r>
              <a:rPr lang="en-US" dirty="0" smtClean="0"/>
              <a:t>Exact algorithm without an index (T1E1):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programming:</a:t>
            </a:r>
          </a:p>
          <a:p>
            <a:pPr lvl="1"/>
            <a:r>
              <a:rPr lang="en-US" dirty="0" smtClean="0"/>
              <a:t>For each keyword subset X of </a:t>
            </a:r>
            <a:r>
              <a:rPr lang="en-US" i="1" dirty="0" smtClean="0">
                <a:latin typeface="Times New Roman" pitchFamily="18" charset="0"/>
              </a:rPr>
              <a:t>q.</a:t>
            </a:r>
            <a:r>
              <a:rPr lang="el-GR" i="1" dirty="0" smtClean="0">
                <a:latin typeface="Times New Roman" pitchFamily="18" charset="0"/>
              </a:rPr>
              <a:t>ψ</a:t>
            </a:r>
            <a:r>
              <a:rPr lang="en-US" i="1" dirty="0" smtClean="0">
                <a:latin typeface="Times New Roman" pitchFamily="18" charset="0"/>
              </a:rPr>
              <a:t>:</a:t>
            </a:r>
          </a:p>
          <a:p>
            <a:pPr lvl="2"/>
            <a:r>
              <a:rPr lang="en-US" dirty="0" smtClean="0"/>
              <a:t>Initially, find the best covering object for each X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Then, find the lowest cost utilizing all the subsets of X; in the ascending order of the number of keywords X contains:</a:t>
            </a:r>
          </a:p>
          <a:p>
            <a:pPr lvl="2"/>
            <a:endParaRPr lang="en-US" dirty="0" smtClean="0"/>
          </a:p>
          <a:p>
            <a:pPr lvl="2"/>
            <a:endParaRPr lang="en-US" i="1" dirty="0" smtClean="0">
              <a:latin typeface="Times New Roman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547664" y="2492896"/>
          <a:ext cx="6030912" cy="895350"/>
        </p:xfrm>
        <a:graphic>
          <a:graphicData uri="http://schemas.openxmlformats.org/presentationml/2006/ole">
            <p:oleObj spid="_x0000_s279554" name="Equation" r:id="rId3" imgW="3085920" imgH="457200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476127" y="4509120"/>
          <a:ext cx="7272337" cy="1193800"/>
        </p:xfrm>
        <a:graphic>
          <a:graphicData uri="http://schemas.openxmlformats.org/presentationml/2006/ole">
            <p:oleObj spid="_x0000_s279555" name="Equation" r:id="rId4" imgW="372096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algorithm (T2E1):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 and theorem:</a:t>
            </a:r>
          </a:p>
          <a:p>
            <a:pPr lvl="1"/>
            <a:r>
              <a:rPr lang="en-US" dirty="0" smtClean="0"/>
              <a:t>Covering Node Set: a set of nodes that cover the query keywords, with each node contributing at least one object to the final result.</a:t>
            </a:r>
          </a:p>
          <a:p>
            <a:pPr lvl="1"/>
            <a:r>
              <a:rPr lang="en-US" dirty="0" smtClean="0"/>
              <a:t>Minimum cost of a covering node set </a:t>
            </a:r>
            <a:r>
              <a:rPr lang="en-US" b="1" i="1" dirty="0" smtClean="0"/>
              <a:t>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if </a:t>
            </a:r>
            <a:r>
              <a:rPr lang="en-US" b="1" i="1" dirty="0" smtClean="0"/>
              <a:t>N</a:t>
            </a:r>
            <a:r>
              <a:rPr lang="en-US" dirty="0" smtClean="0"/>
              <a:t> contains only one node e: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b="1" i="1" dirty="0" smtClean="0"/>
              <a:t>N</a:t>
            </a:r>
            <a:r>
              <a:rPr lang="en-US" dirty="0" smtClean="0"/>
              <a:t> contains multiple nodes: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Theorem: for any lower level covering node set </a:t>
            </a:r>
            <a:r>
              <a:rPr lang="en-US" b="1" i="1" dirty="0" smtClean="0"/>
              <a:t>L</a:t>
            </a:r>
            <a:r>
              <a:rPr lang="en-US" dirty="0" smtClean="0"/>
              <a:t> enumerated from covering node set </a:t>
            </a:r>
            <a:r>
              <a:rPr lang="en-US" b="1" i="1" dirty="0" smtClean="0"/>
              <a:t>N</a:t>
            </a:r>
            <a:r>
              <a:rPr lang="en-US" dirty="0" smtClean="0"/>
              <a:t>, we have: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691680" y="2846834"/>
          <a:ext cx="3778250" cy="438150"/>
        </p:xfrm>
        <a:graphic>
          <a:graphicData uri="http://schemas.openxmlformats.org/presentationml/2006/ole">
            <p:oleObj spid="_x0000_s280578" name="Equation" r:id="rId3" imgW="1752480" imgH="203040" progId="Equation.3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691680" y="3719810"/>
          <a:ext cx="5640388" cy="1149350"/>
        </p:xfrm>
        <a:graphic>
          <a:graphicData uri="http://schemas.openxmlformats.org/presentationml/2006/ole">
            <p:oleObj spid="_x0000_s280579" name="Equation" r:id="rId4" imgW="2616120" imgH="533160" progId="Equation.3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1865313" y="5511130"/>
          <a:ext cx="3586162" cy="438150"/>
        </p:xfrm>
        <a:graphic>
          <a:graphicData uri="http://schemas.openxmlformats.org/presentationml/2006/ole">
            <p:oleObj spid="_x0000_s280580" name="Equation" r:id="rId5" imgW="16635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algorithm (T2E1):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44687" y="4360019"/>
          <a:ext cx="1907233" cy="579120"/>
        </p:xfrm>
        <a:graphic>
          <a:graphicData uri="http://schemas.openxmlformats.org/drawingml/2006/table">
            <a:tbl>
              <a:tblPr/>
              <a:tblGrid>
                <a:gridCol w="635744"/>
                <a:gridCol w="635745"/>
                <a:gridCol w="635744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75745" y="3296394"/>
          <a:ext cx="1476375" cy="579120"/>
        </p:xfrm>
        <a:graphic>
          <a:graphicData uri="http://schemas.openxmlformats.org/drawingml/2006/table">
            <a:tbl>
              <a:tblPr/>
              <a:tblGrid>
                <a:gridCol w="738187"/>
                <a:gridCol w="7381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49660" y="3310682"/>
          <a:ext cx="1476375" cy="579120"/>
        </p:xfrm>
        <a:graphic>
          <a:graphicData uri="http://schemas.openxmlformats.org/drawingml/2006/table">
            <a:tbl>
              <a:tblPr/>
              <a:tblGrid>
                <a:gridCol w="738188"/>
                <a:gridCol w="7381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40"/>
          <p:cNvCxnSpPr>
            <a:cxnSpLocks noChangeShapeType="1"/>
          </p:cNvCxnSpPr>
          <p:nvPr/>
        </p:nvCxnSpPr>
        <p:spPr bwMode="auto">
          <a:xfrm>
            <a:off x="3275856" y="2882057"/>
            <a:ext cx="1590675" cy="414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Straight Connector 45"/>
          <p:cNvCxnSpPr>
            <a:cxnSpLocks noChangeShapeType="1"/>
          </p:cNvCxnSpPr>
          <p:nvPr/>
        </p:nvCxnSpPr>
        <p:spPr bwMode="auto">
          <a:xfrm rot="5400000">
            <a:off x="1229023" y="3967907"/>
            <a:ext cx="469900" cy="285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Straight Connector 47"/>
          <p:cNvCxnSpPr>
            <a:cxnSpLocks noChangeShapeType="1"/>
          </p:cNvCxnSpPr>
          <p:nvPr/>
        </p:nvCxnSpPr>
        <p:spPr bwMode="auto">
          <a:xfrm>
            <a:off x="2306935" y="3890119"/>
            <a:ext cx="942975" cy="4556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Straight Connector 49"/>
          <p:cNvCxnSpPr>
            <a:cxnSpLocks noChangeShapeType="1"/>
          </p:cNvCxnSpPr>
          <p:nvPr/>
        </p:nvCxnSpPr>
        <p:spPr bwMode="auto">
          <a:xfrm rot="5400000">
            <a:off x="4463988" y="4041068"/>
            <a:ext cx="432048" cy="21602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51"/>
          <p:cNvCxnSpPr>
            <a:cxnSpLocks noChangeShapeType="1"/>
          </p:cNvCxnSpPr>
          <p:nvPr/>
        </p:nvCxnSpPr>
        <p:spPr bwMode="auto">
          <a:xfrm>
            <a:off x="5220072" y="3875832"/>
            <a:ext cx="858539" cy="48927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139952" y="4362048"/>
          <a:ext cx="738187" cy="579120"/>
        </p:xfrm>
        <a:graphic>
          <a:graphicData uri="http://schemas.openxmlformats.org/drawingml/2006/table">
            <a:tbl>
              <a:tblPr/>
              <a:tblGrid>
                <a:gridCol w="7381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43297" y="4345732"/>
          <a:ext cx="1368152" cy="579120"/>
        </p:xfrm>
        <a:graphic>
          <a:graphicData uri="http://schemas.openxmlformats.org/drawingml/2006/table">
            <a:tbl>
              <a:tblPr/>
              <a:tblGrid>
                <a:gridCol w="684076"/>
                <a:gridCol w="684076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339752" y="2296269"/>
          <a:ext cx="1833563" cy="579120"/>
        </p:xfrm>
        <a:graphic>
          <a:graphicData uri="http://schemas.openxmlformats.org/drawingml/2006/table">
            <a:tbl>
              <a:tblPr/>
              <a:tblGrid>
                <a:gridCol w="917575"/>
                <a:gridCol w="9159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Connector 40"/>
          <p:cNvCxnSpPr>
            <a:cxnSpLocks noChangeShapeType="1"/>
          </p:cNvCxnSpPr>
          <p:nvPr/>
        </p:nvCxnSpPr>
        <p:spPr bwMode="auto">
          <a:xfrm rot="10800000" flipV="1">
            <a:off x="2011662" y="2852936"/>
            <a:ext cx="1264195" cy="45774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347167" y="2296269"/>
          <a:ext cx="1833564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782"/>
                <a:gridCol w="9167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sz="1200" dirty="0" smtClean="0"/>
                        <a:t>5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sz="1200" dirty="0" smtClean="0"/>
                        <a:t>6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249660" y="3296394"/>
          <a:ext cx="1476364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182"/>
                <a:gridCol w="738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sz="1200" dirty="0" smtClean="0"/>
                        <a:t>1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sz="1200" dirty="0" smtClean="0"/>
                        <a:t>2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44687" y="4365104"/>
          <a:ext cx="1907233" cy="579120"/>
        </p:xfrm>
        <a:graphic>
          <a:graphicData uri="http://schemas.openxmlformats.org/drawingml/2006/table">
            <a:tbl>
              <a:tblPr/>
              <a:tblGrid>
                <a:gridCol w="635744"/>
                <a:gridCol w="635745"/>
                <a:gridCol w="635744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358531" y="4362048"/>
          <a:ext cx="1476375" cy="579120"/>
        </p:xfrm>
        <a:graphic>
          <a:graphicData uri="http://schemas.openxmlformats.org/drawingml/2006/table">
            <a:tbl>
              <a:tblPr/>
              <a:tblGrid>
                <a:gridCol w="738187"/>
                <a:gridCol w="7381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58"/>
          <p:cNvSpPr txBox="1">
            <a:spLocks noChangeArrowheads="1"/>
          </p:cNvSpPr>
          <p:nvPr/>
        </p:nvSpPr>
        <p:spPr bwMode="auto">
          <a:xfrm>
            <a:off x="593576" y="5415309"/>
            <a:ext cx="1300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Queue: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822301" y="5390906"/>
          <a:ext cx="6095999" cy="365760"/>
        </p:xfrm>
        <a:graphic>
          <a:graphicData uri="http://schemas.openxmlformats.org/drawingml/2006/table">
            <a:tbl>
              <a:tblPr/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5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824162" y="5382914"/>
          <a:ext cx="6095999" cy="365760"/>
        </p:xfrm>
        <a:graphic>
          <a:graphicData uri="http://schemas.openxmlformats.org/drawingml/2006/table">
            <a:tbl>
              <a:tblPr/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R5R6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824162" y="5373216"/>
          <a:ext cx="6095999" cy="365760"/>
        </p:xfrm>
        <a:graphic>
          <a:graphicData uri="http://schemas.openxmlformats.org/drawingml/2006/table">
            <a:tbl>
              <a:tblPr/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R1R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R5R6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58"/>
          <p:cNvSpPr txBox="1">
            <a:spLocks noChangeArrowheads="1"/>
          </p:cNvSpPr>
          <p:nvPr/>
        </p:nvSpPr>
        <p:spPr bwMode="auto">
          <a:xfrm>
            <a:off x="5255865" y="5949280"/>
            <a:ext cx="1300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Top-1 Results</a:t>
            </a:r>
            <a:r>
              <a:rPr lang="en-US" altLang="zh-CN" dirty="0">
                <a:ea typeface="宋体" pitchFamily="2" charset="-122"/>
              </a:rPr>
              <a:t>: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412012" y="6021288"/>
          <a:ext cx="1512168" cy="432048"/>
        </p:xfrm>
        <a:graphic>
          <a:graphicData uri="http://schemas.openxmlformats.org/drawingml/2006/table">
            <a:tbl>
              <a:tblPr/>
              <a:tblGrid>
                <a:gridCol w="1512168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412012" y="6021288"/>
          <a:ext cx="1512168" cy="457200"/>
        </p:xfrm>
        <a:graphic>
          <a:graphicData uri="http://schemas.openxmlformats.org/drawingml/2006/table">
            <a:tbl>
              <a:tblPr/>
              <a:tblGrid>
                <a:gridCol w="1512168"/>
              </a:tblGrid>
              <a:tr h="241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o</a:t>
                      </a:r>
                      <a:r>
                        <a:rPr kumimoji="0" lang="en-US" altLang="zh-CN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o</a:t>
                      </a:r>
                      <a:r>
                        <a:rPr kumimoji="0" lang="en-US" altLang="zh-CN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824162" y="5373216"/>
          <a:ext cx="6095999" cy="432048"/>
        </p:xfrm>
        <a:graphic>
          <a:graphicData uri="http://schemas.openxmlformats.org/drawingml/2006/table">
            <a:tbl>
              <a:tblPr/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R5R6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TextBox 58"/>
          <p:cNvSpPr txBox="1">
            <a:spLocks noChangeArrowheads="1"/>
          </p:cNvSpPr>
          <p:nvPr/>
        </p:nvSpPr>
        <p:spPr bwMode="auto">
          <a:xfrm>
            <a:off x="575345" y="5951021"/>
            <a:ext cx="1300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Covering Node Set: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799481" y="6090240"/>
          <a:ext cx="1224136" cy="365760"/>
        </p:xfrm>
        <a:graphic>
          <a:graphicData uri="http://schemas.openxmlformats.org/drawingml/2006/table">
            <a:tbl>
              <a:tblPr/>
              <a:tblGrid>
                <a:gridCol w="1224136"/>
              </a:tblGrid>
              <a:tr h="291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Root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1799481" y="6093296"/>
          <a:ext cx="1224136" cy="365760"/>
        </p:xfrm>
        <a:graphic>
          <a:graphicData uri="http://schemas.openxmlformats.org/drawingml/2006/table">
            <a:tbl>
              <a:tblPr/>
              <a:tblGrid>
                <a:gridCol w="1224136"/>
              </a:tblGrid>
              <a:tr h="291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799481" y="6093296"/>
          <a:ext cx="1224136" cy="365760"/>
        </p:xfrm>
        <a:graphic>
          <a:graphicData uri="http://schemas.openxmlformats.org/drawingml/2006/table">
            <a:tbl>
              <a:tblPr/>
              <a:tblGrid>
                <a:gridCol w="1224136"/>
              </a:tblGrid>
              <a:tr h="291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R2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1824162" y="5373216"/>
          <a:ext cx="6095999" cy="432048"/>
        </p:xfrm>
        <a:graphic>
          <a:graphicData uri="http://schemas.openxmlformats.org/drawingml/2006/table">
            <a:tbl>
              <a:tblPr/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R5R6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43297" y="4362048"/>
          <a:ext cx="1368152" cy="579120"/>
        </p:xfrm>
        <a:graphic>
          <a:graphicData uri="http://schemas.openxmlformats.org/drawingml/2006/table">
            <a:tbl>
              <a:tblPr/>
              <a:tblGrid>
                <a:gridCol w="684076"/>
                <a:gridCol w="684076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6407993" y="6021288"/>
          <a:ext cx="1512168" cy="457200"/>
        </p:xfrm>
        <a:graphic>
          <a:graphicData uri="http://schemas.openxmlformats.org/drawingml/2006/table">
            <a:tbl>
              <a:tblPr/>
              <a:tblGrid>
                <a:gridCol w="1512168"/>
              </a:tblGrid>
              <a:tr h="241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o</a:t>
                      </a:r>
                      <a:r>
                        <a:rPr kumimoji="0" lang="en-US" altLang="zh-CN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o</a:t>
                      </a:r>
                      <a:r>
                        <a:rPr kumimoji="0" lang="en-US" altLang="zh-CN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824162" y="5373216"/>
          <a:ext cx="6095999" cy="432048"/>
        </p:xfrm>
        <a:graphic>
          <a:graphicData uri="http://schemas.openxmlformats.org/drawingml/2006/table">
            <a:tbl>
              <a:tblPr/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R2R3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A2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A2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A2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A2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A2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A2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A2B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Object 2"/>
          <p:cNvGraphicFramePr>
            <a:graphicFrameLocks noChangeAspect="1"/>
          </p:cNvGraphicFramePr>
          <p:nvPr/>
        </p:nvGraphicFramePr>
        <p:xfrm>
          <a:off x="1027609" y="1622698"/>
          <a:ext cx="4408487" cy="438150"/>
        </p:xfrm>
        <a:graphic>
          <a:graphicData uri="http://schemas.openxmlformats.org/presentationml/2006/ole">
            <p:oleObj spid="_x0000_s281602" name="Equation" r:id="rId3" imgW="2044440" imgH="203040" progId="Equation.3">
              <p:embed/>
            </p:oleObj>
          </a:graphicData>
        </a:graphic>
      </p:graphicFrame>
      <p:pic>
        <p:nvPicPr>
          <p:cNvPr id="51" name="Picture 2" descr="C:\Documents and Settings\xcao\Desktop\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95" y="908720"/>
            <a:ext cx="3393409" cy="2736304"/>
          </a:xfrm>
          <a:prstGeom prst="rect">
            <a:avLst/>
          </a:prstGeom>
          <a:noFill/>
        </p:spPr>
      </p:pic>
      <p:sp>
        <p:nvSpPr>
          <p:cNvPr id="57" name="Rounded Rectangle 56"/>
          <p:cNvSpPr>
            <a:spLocks noChangeArrowheads="1"/>
          </p:cNvSpPr>
          <p:nvPr/>
        </p:nvSpPr>
        <p:spPr bwMode="auto">
          <a:xfrm flipH="1" flipV="1">
            <a:off x="7596336" y="2492896"/>
            <a:ext cx="1080120" cy="10081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58" name="Rounded Rectangle 57"/>
          <p:cNvSpPr>
            <a:spLocks noChangeArrowheads="1"/>
          </p:cNvSpPr>
          <p:nvPr/>
        </p:nvSpPr>
        <p:spPr bwMode="auto">
          <a:xfrm flipH="1" flipV="1">
            <a:off x="7596336" y="1628800"/>
            <a:ext cx="1008112" cy="1224136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1763688" y="6087576"/>
          <a:ext cx="1296144" cy="365760"/>
        </p:xfrm>
        <a:graphic>
          <a:graphicData uri="http://schemas.openxmlformats.org/drawingml/2006/table">
            <a:tbl>
              <a:tblPr/>
              <a:tblGrid>
                <a:gridCol w="1296144"/>
              </a:tblGrid>
              <a:tr h="291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R1R2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Spatial Group Keyword Query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Content Placeholder 37"/>
          <p:cNvSpPr>
            <a:spLocks noGrp="1"/>
          </p:cNvSpPr>
          <p:nvPr>
            <p:ph idx="1"/>
          </p:nvPr>
        </p:nvSpPr>
        <p:spPr>
          <a:xfrm>
            <a:off x="304800" y="912813"/>
            <a:ext cx="8458200" cy="5411787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The </a:t>
            </a:r>
            <a:r>
              <a:rPr lang="en-US" i="1" dirty="0" smtClean="0"/>
              <a:t>spatial group keyword query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Q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1"/>
            <a:r>
              <a:rPr lang="en-US" altLang="zh-CN" sz="24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Q</a:t>
            </a:r>
            <a:r>
              <a:rPr lang="en-US" altLang="zh-CN" dirty="0" smtClean="0">
                <a:ea typeface="宋体" charset="-122"/>
              </a:rPr>
              <a:t> = (</a:t>
            </a:r>
            <a:r>
              <a:rPr lang="el-GR" altLang="zh-CN" sz="24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λ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el-GR" altLang="zh-CN" sz="24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ψ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 lvl="2"/>
            <a:r>
              <a:rPr lang="el-GR" altLang="zh-CN" sz="24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λ</a:t>
            </a:r>
            <a:r>
              <a:rPr lang="en-US" altLang="zh-CN" dirty="0" smtClean="0">
                <a:ea typeface="宋体" charset="-122"/>
              </a:rPr>
              <a:t>: location descriptor</a:t>
            </a:r>
          </a:p>
          <a:p>
            <a:pPr lvl="2"/>
            <a:r>
              <a:rPr lang="el-GR" altLang="zh-CN" sz="24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ψ</a:t>
            </a:r>
            <a:r>
              <a:rPr lang="en-US" altLang="zh-CN" dirty="0" smtClean="0">
                <a:ea typeface="宋体" charset="-122"/>
              </a:rPr>
              <a:t>: set of keywords</a:t>
            </a:r>
          </a:p>
          <a:p>
            <a:r>
              <a:rPr lang="en-US" altLang="zh-CN" dirty="0" smtClean="0">
                <a:ea typeface="宋体" charset="-122"/>
              </a:rPr>
              <a:t>Result: a group of objects </a:t>
            </a:r>
            <a:r>
              <a:rPr lang="el-GR" altLang="zh-CN" dirty="0" smtClean="0">
                <a:latin typeface="Times New Roman" pitchFamily="18" charset="0"/>
                <a:ea typeface="宋体" charset="-122"/>
              </a:rPr>
              <a:t>χ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satisfying the following constraints: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宋体" charset="-122"/>
              </a:rPr>
              <a:t> </a:t>
            </a:r>
          </a:p>
          <a:p>
            <a:pPr lvl="1"/>
            <a:r>
              <a:rPr lang="en-US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Cost(Q, </a:t>
            </a:r>
            <a:r>
              <a:rPr lang="el-GR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χ</a:t>
            </a:r>
            <a:r>
              <a:rPr lang="en-US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 is minimized</a:t>
            </a:r>
          </a:p>
          <a:p>
            <a:pPr lvl="2"/>
            <a:r>
              <a:rPr lang="en-US" altLang="zh-CN" dirty="0" smtClean="0">
                <a:latin typeface="Times New Roman" pitchFamily="18" charset="0"/>
                <a:ea typeface="宋体" charset="-122"/>
              </a:rPr>
              <a:t> </a:t>
            </a:r>
          </a:p>
          <a:p>
            <a:pPr lvl="2"/>
            <a:r>
              <a:rPr lang="en-US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en-US" altLang="zh-CN" i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(.,.) </a:t>
            </a:r>
            <a:r>
              <a:rPr lang="en-US" altLang="zh-CN" dirty="0" smtClean="0">
                <a:ea typeface="宋体" charset="-122"/>
              </a:rPr>
              <a:t>depends on the distances of the objects in </a:t>
            </a:r>
            <a:r>
              <a:rPr lang="el-GR" altLang="zh-CN" dirty="0" smtClean="0">
                <a:latin typeface="Times New Roman" pitchFamily="18" charset="0"/>
                <a:ea typeface="宋体" charset="-122"/>
              </a:rPr>
              <a:t>χ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 to </a:t>
            </a:r>
            <a:r>
              <a:rPr lang="en-US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Q</a:t>
            </a:r>
          </a:p>
          <a:p>
            <a:pPr lvl="2"/>
            <a:r>
              <a:rPr lang="en-US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en-US" altLang="zh-CN" i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(.) </a:t>
            </a:r>
            <a:r>
              <a:rPr lang="en-US" altLang="zh-CN" dirty="0" smtClean="0">
                <a:ea typeface="宋体" charset="-122"/>
              </a:rPr>
              <a:t>characterizes the inter-object distances among the objects in </a:t>
            </a:r>
            <a:r>
              <a:rPr lang="el-GR" altLang="zh-CN" dirty="0" smtClean="0">
                <a:latin typeface="Times New Roman" pitchFamily="18" charset="0"/>
                <a:ea typeface="宋体" charset="-122"/>
              </a:rPr>
              <a:t>χ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 </a:t>
            </a:r>
          </a:p>
          <a:p>
            <a:pPr lvl="2"/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α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balances the weights of the two components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144884" y="3420819"/>
          <a:ext cx="1842940" cy="512237"/>
        </p:xfrm>
        <a:graphic>
          <a:graphicData uri="http://schemas.openxmlformats.org/presentationml/2006/ole">
            <p:oleObj spid="_x0000_s201732" name="Equation" r:id="rId4" imgW="1002960" imgH="279360" progId="Equation.3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536179" y="4219575"/>
          <a:ext cx="3971925" cy="361950"/>
        </p:xfrm>
        <a:graphic>
          <a:graphicData uri="http://schemas.openxmlformats.org/presentationml/2006/ole">
            <p:oleObj spid="_x0000_s201734" name="Ligning" r:id="rId5" imgW="23745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Background: the IR-tree</a:t>
            </a:r>
          </a:p>
          <a:p>
            <a:pPr>
              <a:defRPr/>
            </a:pPr>
            <a:r>
              <a:rPr lang="en-US" dirty="0" smtClean="0"/>
              <a:t>Type 1 spatial group query</a:t>
            </a:r>
          </a:p>
          <a:p>
            <a:pPr lvl="1">
              <a:defRPr/>
            </a:pPr>
            <a:r>
              <a:rPr lang="en-US" dirty="0" smtClean="0"/>
              <a:t>Cost function definition</a:t>
            </a:r>
          </a:p>
          <a:p>
            <a:pPr lvl="1">
              <a:defRPr/>
            </a:pPr>
            <a:r>
              <a:rPr lang="en-US" dirty="0" smtClean="0"/>
              <a:t>Approximation algorithm (T1A1) without an index</a:t>
            </a:r>
          </a:p>
          <a:p>
            <a:pPr lvl="1">
              <a:defRPr/>
            </a:pPr>
            <a:r>
              <a:rPr lang="en-US" dirty="0" smtClean="0">
                <a:solidFill>
                  <a:srgbClr val="92D050"/>
                </a:solidFill>
              </a:rPr>
              <a:t>Approximation algorithm (T1A1) with an index</a:t>
            </a:r>
          </a:p>
          <a:p>
            <a:pPr lvl="1">
              <a:defRPr/>
            </a:pPr>
            <a:r>
              <a:rPr lang="en-US" dirty="0" smtClean="0"/>
              <a:t>Exact algorithm without an index (T1E1)</a:t>
            </a:r>
          </a:p>
          <a:p>
            <a:pPr lvl="1">
              <a:defRPr/>
            </a:pPr>
            <a:r>
              <a:rPr lang="en-US" dirty="0" smtClean="0"/>
              <a:t>Exact algorithm with an index (T1E2)</a:t>
            </a:r>
          </a:p>
          <a:p>
            <a:pPr>
              <a:defRPr/>
            </a:pPr>
            <a:r>
              <a:rPr lang="en-US" dirty="0" smtClean="0"/>
              <a:t>Type 2 spatial group query</a:t>
            </a:r>
          </a:p>
          <a:p>
            <a:pPr lvl="1">
              <a:defRPr/>
            </a:pPr>
            <a:r>
              <a:rPr lang="en-US" dirty="0" smtClean="0"/>
              <a:t>Cost function definition</a:t>
            </a:r>
          </a:p>
          <a:p>
            <a:pPr lvl="1">
              <a:defRPr/>
            </a:pPr>
            <a:r>
              <a:rPr lang="en-US" dirty="0" smtClean="0"/>
              <a:t>Approximation algorithm 1 (T2A1)</a:t>
            </a:r>
          </a:p>
          <a:p>
            <a:pPr lvl="1">
              <a:defRPr/>
            </a:pPr>
            <a:r>
              <a:rPr lang="en-US" dirty="0" smtClean="0"/>
              <a:t>Approximation algorithm 2 (T2A2)</a:t>
            </a:r>
          </a:p>
          <a:p>
            <a:pPr lvl="1">
              <a:defRPr/>
            </a:pPr>
            <a:r>
              <a:rPr lang="en-US" dirty="0" smtClean="0">
                <a:solidFill>
                  <a:srgbClr val="92D050"/>
                </a:solidFill>
              </a:rPr>
              <a:t>Exact algorithm (T2E1)</a:t>
            </a:r>
          </a:p>
          <a:p>
            <a:pPr>
              <a:defRPr/>
            </a:pPr>
            <a:r>
              <a:rPr lang="en-US" dirty="0" smtClean="0"/>
              <a:t>Experimental study</a:t>
            </a:r>
          </a:p>
          <a:p>
            <a:pPr>
              <a:defRPr/>
            </a:pPr>
            <a:r>
              <a:rPr lang="en-US" dirty="0" smtClean="0"/>
              <a:t>Conclusions and future 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the IR-Tree</a:t>
            </a:r>
            <a:endParaRPr lang="en-US" dirty="0"/>
          </a:p>
        </p:txBody>
      </p:sp>
      <p:pic>
        <p:nvPicPr>
          <p:cNvPr id="29" name="Picture 2" descr="C:\Documents and Settings\xcao\Desktop\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310" y="1059557"/>
            <a:ext cx="3295650" cy="2657475"/>
          </a:xfrm>
          <a:prstGeom prst="rect">
            <a:avLst/>
          </a:prstGeom>
          <a:noFill/>
        </p:spPr>
      </p:pic>
      <p:pic>
        <p:nvPicPr>
          <p:cNvPr id="2508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221088"/>
            <a:ext cx="6912768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3840" y="3429000"/>
          <a:ext cx="19678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40"/>
                <a:gridCol w="983940"/>
              </a:tblGrid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o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Up Arrow 58"/>
          <p:cNvSpPr>
            <a:spLocks noChangeArrowheads="1"/>
          </p:cNvSpPr>
          <p:nvPr/>
        </p:nvSpPr>
        <p:spPr bwMode="auto">
          <a:xfrm>
            <a:off x="911424" y="4869160"/>
            <a:ext cx="288032" cy="576064"/>
          </a:xfrm>
          <a:prstGeom prst="upArrow">
            <a:avLst>
              <a:gd name="adj1" fmla="val 50000"/>
              <a:gd name="adj2" fmla="val 50033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8" name="矩形标注 5"/>
          <p:cNvSpPr/>
          <p:nvPr/>
        </p:nvSpPr>
        <p:spPr bwMode="auto">
          <a:xfrm>
            <a:off x="395536" y="1052736"/>
            <a:ext cx="2304256" cy="936104"/>
          </a:xfrm>
          <a:prstGeom prst="wedgeRectCallout">
            <a:avLst>
              <a:gd name="adj1" fmla="val -12746"/>
              <a:gd name="adj2" fmla="val -50656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Arial" charset="0"/>
              </a:rPr>
              <a:t>Other spatial-keyword indexes may also be used</a:t>
            </a:r>
            <a:endParaRPr lang="zh-CN" altLang="en-US" sz="2000" b="1" dirty="0" smtClean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44008" y="883528"/>
          <a:ext cx="34563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Dist(</a:t>
                      </a:r>
                      <a:r>
                        <a:rPr lang="en-US" dirty="0" err="1" smtClean="0"/>
                        <a:t>o,q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51720" y="2420888"/>
          <a:ext cx="19678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40"/>
                <a:gridCol w="983940"/>
              </a:tblGrid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</a:t>
                      </a:r>
                      <a:r>
                        <a:rPr lang="en-US" baseline="-25000" dirty="0" smtClean="0"/>
                        <a:t>1 </a:t>
                      </a:r>
                      <a:r>
                        <a:rPr lang="en-US" dirty="0" smtClean="0"/>
                        <a:t>, </a:t>
                      </a:r>
                      <a:r>
                        <a:rPr lang="en-US" baseline="0" dirty="0" smtClean="0"/>
                        <a:t>R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</a:t>
                      </a:r>
                      <a:r>
                        <a:rPr lang="en-US" baseline="-25000" dirty="0" smtClean="0"/>
                        <a:t>1 </a:t>
                      </a:r>
                      <a:r>
                        <a:rPr lang="en-US" dirty="0" smtClean="0"/>
                        <a:t>, </a:t>
                      </a:r>
                      <a:r>
                        <a:rPr lang="en-US" baseline="0" dirty="0" smtClean="0"/>
                        <a:t>R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Up Arrow 58"/>
          <p:cNvSpPr>
            <a:spLocks noChangeArrowheads="1"/>
          </p:cNvSpPr>
          <p:nvPr/>
        </p:nvSpPr>
        <p:spPr bwMode="auto">
          <a:xfrm>
            <a:off x="2483768" y="3933056"/>
            <a:ext cx="288032" cy="576064"/>
          </a:xfrm>
          <a:prstGeom prst="upArrow">
            <a:avLst>
              <a:gd name="adj1" fmla="val 50000"/>
              <a:gd name="adj2" fmla="val 50033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 Spatial Group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 </a:t>
            </a:r>
          </a:p>
          <a:p>
            <a:pPr lvl="3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Application scenario</a:t>
            </a:r>
          </a:p>
          <a:p>
            <a:pPr lvl="1"/>
            <a:r>
              <a:rPr lang="en-US" dirty="0" smtClean="0"/>
              <a:t>The result objects need to meet at the query point.</a:t>
            </a:r>
          </a:p>
          <a:p>
            <a:pPr lvl="1"/>
            <a:r>
              <a:rPr lang="en-US" dirty="0" smtClean="0"/>
              <a:t>E.g., find project partners and minimize the travel costs.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problem is NP-complete</a:t>
            </a:r>
          </a:p>
          <a:p>
            <a:pPr lvl="1"/>
            <a:r>
              <a:rPr lang="en-US" dirty="0" smtClean="0"/>
              <a:t>Proof by reduction from the Weighted Set Cover problem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116013" y="1393825"/>
          <a:ext cx="2782887" cy="595313"/>
        </p:xfrm>
        <a:graphic>
          <a:graphicData uri="http://schemas.openxmlformats.org/presentationml/2006/ole">
            <p:oleObj spid="_x0000_s241667" name="Equation" r:id="rId4" imgW="166356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Algorithm – T1A1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2813"/>
            <a:ext cx="8458200" cy="1220043"/>
          </a:xfrm>
        </p:spPr>
        <p:txBody>
          <a:bodyPr/>
          <a:lstStyle/>
          <a:p>
            <a:r>
              <a:rPr lang="en-US" dirty="0" smtClean="0"/>
              <a:t>Exploit existing well known greedy algorithm</a:t>
            </a:r>
          </a:p>
          <a:p>
            <a:pPr lvl="1"/>
            <a:r>
              <a:rPr lang="en-US" dirty="0" smtClean="0"/>
              <a:t>Partial query </a:t>
            </a:r>
            <a:r>
              <a:rPr lang="en-US" b="1" i="1" dirty="0" err="1" smtClean="0">
                <a:latin typeface="Times New Roman" pitchFamily="18" charset="0"/>
              </a:rPr>
              <a:t>q</a:t>
            </a:r>
            <a:r>
              <a:rPr lang="en-US" b="1" i="1" baseline="-25000" dirty="0" err="1" smtClean="0">
                <a:latin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</a:rPr>
              <a:t>:</a:t>
            </a:r>
            <a:r>
              <a:rPr lang="en-US" dirty="0" smtClean="0"/>
              <a:t> the unmatched part of the query keywords </a:t>
            </a:r>
            <a:r>
              <a:rPr lang="en-US" b="1" i="1" dirty="0" smtClean="0">
                <a:latin typeface="Times New Roman" pitchFamily="18" charset="0"/>
              </a:rPr>
              <a:t>q.</a:t>
            </a:r>
            <a:r>
              <a:rPr lang="el-GR" b="1" i="1" dirty="0" smtClean="0">
                <a:latin typeface="Times New Roman" pitchFamily="18" charset="0"/>
              </a:rPr>
              <a:t>ψ</a:t>
            </a:r>
            <a:r>
              <a:rPr lang="da-DK" i="1" dirty="0" smtClean="0">
                <a:latin typeface="Times New Roman" pitchFamily="18" charset="0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Approximation ratio: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Picture 2" descr="C:\Documents and Settings\xcao\Desktop\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4702" y="2499717"/>
            <a:ext cx="3295650" cy="26574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148064" y="198884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</a:rPr>
              <a:t>q.</a:t>
            </a:r>
            <a:r>
              <a:rPr lang="el-GR" sz="2400" b="1" i="1" dirty="0" smtClean="0">
                <a:latin typeface="Times New Roman" pitchFamily="18" charset="0"/>
              </a:rPr>
              <a:t>ψ</a:t>
            </a:r>
            <a:r>
              <a:rPr lang="da-DK" sz="2400" b="1" i="1" dirty="0" smtClean="0">
                <a:latin typeface="Times New Roman" pitchFamily="18" charset="0"/>
              </a:rPr>
              <a:t> </a:t>
            </a:r>
            <a:r>
              <a:rPr lang="en-US" sz="2400" b="1" dirty="0" smtClean="0"/>
              <a:t>= {t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 t</a:t>
            </a:r>
            <a:r>
              <a:rPr lang="en-US" sz="2400" b="1" baseline="-25000" dirty="0" smtClean="0"/>
              <a:t>3, </a:t>
            </a:r>
            <a:r>
              <a:rPr lang="en-US" sz="2400" b="1" dirty="0" smtClean="0"/>
              <a:t>t</a:t>
            </a:r>
            <a:r>
              <a:rPr lang="en-US" sz="2400" b="1" baseline="-25000" dirty="0" smtClean="0"/>
              <a:t>5</a:t>
            </a:r>
            <a:r>
              <a:rPr lang="en-US" sz="2400" b="1" dirty="0" smtClean="0"/>
              <a:t>}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00286" y="2276872"/>
          <a:ext cx="34563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Dist(</a:t>
                      </a:r>
                      <a:r>
                        <a:rPr lang="en-US" dirty="0" err="1" smtClean="0"/>
                        <a:t>o,q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58"/>
          <p:cNvSpPr txBox="1">
            <a:spLocks noChangeArrowheads="1"/>
          </p:cNvSpPr>
          <p:nvPr/>
        </p:nvSpPr>
        <p:spPr bwMode="auto">
          <a:xfrm>
            <a:off x="4427984" y="5363924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Partial query: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300192" y="5371475"/>
          <a:ext cx="1224136" cy="365760"/>
        </p:xfrm>
        <a:graphic>
          <a:graphicData uri="http://schemas.openxmlformats.org/drawingml/2006/table">
            <a:tbl>
              <a:tblPr/>
              <a:tblGrid>
                <a:gridCol w="1224136"/>
              </a:tblGrid>
              <a:tr h="149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00192" y="5371475"/>
          <a:ext cx="1224136" cy="365760"/>
        </p:xfrm>
        <a:graphic>
          <a:graphicData uri="http://schemas.openxmlformats.org/drawingml/2006/table">
            <a:tbl>
              <a:tblPr/>
              <a:tblGrid>
                <a:gridCol w="1224136"/>
              </a:tblGrid>
              <a:tr h="149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Flowchart: Connector 12"/>
          <p:cNvSpPr/>
          <p:nvPr/>
        </p:nvSpPr>
        <p:spPr bwMode="auto">
          <a:xfrm>
            <a:off x="6300192" y="3212976"/>
            <a:ext cx="216024" cy="21602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标注 5"/>
          <p:cNvSpPr/>
          <p:nvPr/>
        </p:nvSpPr>
        <p:spPr bwMode="auto">
          <a:xfrm>
            <a:off x="6300192" y="2204864"/>
            <a:ext cx="2448272" cy="360040"/>
          </a:xfrm>
          <a:prstGeom prst="wedgeRectCallout">
            <a:avLst>
              <a:gd name="adj1" fmla="val -42718"/>
              <a:gd name="adj2" fmla="val 228293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Dist(o, </a:t>
            </a:r>
            <a:r>
              <a:rPr lang="en-US" sz="1600" b="1" i="1" dirty="0" smtClean="0">
                <a:latin typeface="Times New Roman" pitchFamily="18" charset="0"/>
              </a:rPr>
              <a:t>q</a:t>
            </a:r>
            <a:r>
              <a:rPr lang="en-US" sz="1600" dirty="0" smtClean="0"/>
              <a:t>)/|o.</a:t>
            </a:r>
            <a:r>
              <a:rPr lang="el-GR" sz="1600" i="1" dirty="0" smtClean="0">
                <a:latin typeface="Times New Roman" pitchFamily="18" charset="0"/>
              </a:rPr>
              <a:t>ψ</a:t>
            </a:r>
            <a:r>
              <a:rPr lang="en-US" sz="1600" dirty="0" smtClean="0"/>
              <a:t>∩ </a:t>
            </a:r>
            <a:r>
              <a:rPr lang="en-US" sz="1600" b="1" i="1" dirty="0" err="1" smtClean="0">
                <a:latin typeface="Times New Roman" pitchFamily="18" charset="0"/>
              </a:rPr>
              <a:t>q</a:t>
            </a:r>
            <a:r>
              <a:rPr lang="en-US" sz="1600" b="1" i="1" baseline="-25000" dirty="0" err="1" smtClean="0">
                <a:latin typeface="Times New Roman" pitchFamily="18" charset="0"/>
              </a:rPr>
              <a:t>s</a:t>
            </a:r>
            <a:r>
              <a:rPr lang="en-US" sz="1600" dirty="0" smtClean="0"/>
              <a:t>| = 1.4</a:t>
            </a:r>
            <a:endParaRPr lang="zh-CN" altLang="en-US" sz="1600" dirty="0" smtClean="0">
              <a:latin typeface="Arial" charset="0"/>
            </a:endParaRPr>
          </a:p>
        </p:txBody>
      </p:sp>
      <p:sp>
        <p:nvSpPr>
          <p:cNvPr id="15" name="Flowchart: Connector 14"/>
          <p:cNvSpPr/>
          <p:nvPr/>
        </p:nvSpPr>
        <p:spPr bwMode="auto">
          <a:xfrm>
            <a:off x="6300192" y="4149080"/>
            <a:ext cx="216024" cy="21602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lowchart: Connector 15"/>
          <p:cNvSpPr/>
          <p:nvPr/>
        </p:nvSpPr>
        <p:spPr bwMode="auto">
          <a:xfrm>
            <a:off x="5652120" y="2708920"/>
            <a:ext cx="216024" cy="21602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300192" y="5371475"/>
          <a:ext cx="1224136" cy="365760"/>
        </p:xfrm>
        <a:graphic>
          <a:graphicData uri="http://schemas.openxmlformats.org/drawingml/2006/table">
            <a:tbl>
              <a:tblPr/>
              <a:tblGrid>
                <a:gridCol w="1224136"/>
              </a:tblGrid>
              <a:tr h="149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A2B0"/>
                    </a:solidFill>
                  </a:tcPr>
                </a:tc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475656" y="5877272"/>
            <a:ext cx="766834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dirty="0" smtClean="0"/>
              <a:t>Drawback: Requires multiple scans of  the dataset.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an index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" descr="C:\Documents and Settings\xcao\Desktop\1292205923Z-1X5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5594176"/>
            <a:ext cx="1219200" cy="1219200"/>
          </a:xfrm>
          <a:prstGeom prst="rect">
            <a:avLst/>
          </a:prstGeom>
          <a:noFill/>
        </p:spPr>
      </p:pic>
      <p:sp>
        <p:nvSpPr>
          <p:cNvPr id="20" name="Rounded Rectangle 19"/>
          <p:cNvSpPr>
            <a:spLocks noChangeArrowheads="1"/>
          </p:cNvSpPr>
          <p:nvPr/>
        </p:nvSpPr>
        <p:spPr bwMode="auto">
          <a:xfrm flipH="1" flipV="1">
            <a:off x="5652120" y="2708920"/>
            <a:ext cx="864096" cy="1656184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 flipH="1" flipV="1">
            <a:off x="5220072" y="2708920"/>
            <a:ext cx="720080" cy="136815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491880" y="1618059"/>
          <a:ext cx="700088" cy="658813"/>
        </p:xfrm>
        <a:graphic>
          <a:graphicData uri="http://schemas.openxmlformats.org/presentationml/2006/ole">
            <p:oleObj spid="_x0000_s269314" name="Equation" r:id="rId6" imgW="419040" imgH="393480" progId="Equation.3">
              <p:embed/>
            </p:oleObj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300192" y="5373216"/>
          <a:ext cx="1224136" cy="360040"/>
        </p:xfrm>
        <a:graphic>
          <a:graphicData uri="http://schemas.openxmlformats.org/drawingml/2006/table">
            <a:tbl>
              <a:tblPr/>
              <a:tblGrid>
                <a:gridCol w="1224136"/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15" grpId="0" animBg="1"/>
      <p:bldP spid="16" grpId="0" animBg="1"/>
      <p:bldP spid="18" grpId="0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3" y="36513"/>
            <a:ext cx="8661275" cy="762000"/>
          </a:xfrm>
        </p:spPr>
        <p:txBody>
          <a:bodyPr/>
          <a:lstStyle/>
          <a:p>
            <a:r>
              <a:rPr lang="en-US" dirty="0" smtClean="0"/>
              <a:t>Exact Algorithm Without an Index – T1E1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2813"/>
            <a:ext cx="8458200" cy="2948235"/>
          </a:xfrm>
        </p:spPr>
        <p:txBody>
          <a:bodyPr/>
          <a:lstStyle/>
          <a:p>
            <a:r>
              <a:rPr lang="en-US" dirty="0" smtClean="0"/>
              <a:t>Aim: Develop an exact algorithm with a running time that is exponential in the number of query keywords, not the number of objects.</a:t>
            </a:r>
          </a:p>
          <a:p>
            <a:pPr lvl="1"/>
            <a:r>
              <a:rPr lang="en-US" dirty="0" smtClean="0"/>
              <a:t>The number of query keywords is small.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For each keyword subset, find the best covering object, then the optimal group must be a subset of the set of these objects (correctness can be proven).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31640" y="3900656"/>
          <a:ext cx="30963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2"/>
                <a:gridCol w="648072"/>
                <a:gridCol w="576064"/>
                <a:gridCol w="648072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1" descr="C:\Documents and Settings\xcao\Desktop\1292205923Z-1X5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162128"/>
            <a:ext cx="1219200" cy="1219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483768" y="5301208"/>
            <a:ext cx="518457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dirty="0" smtClean="0"/>
              <a:t>The enumeration is exponential in the number of objects found!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7544" y="1412776"/>
          <a:ext cx="47525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2"/>
                <a:gridCol w="648072"/>
                <a:gridCol w="576064"/>
                <a:gridCol w="648072"/>
                <a:gridCol w="648072"/>
                <a:gridCol w="648072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3.2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3" y="36513"/>
            <a:ext cx="8589267" cy="762000"/>
          </a:xfrm>
        </p:spPr>
        <p:txBody>
          <a:bodyPr/>
          <a:lstStyle/>
          <a:p>
            <a:r>
              <a:rPr lang="en-US" dirty="0" smtClean="0"/>
              <a:t>Exact Algorithm Without an Index – T1E1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7" name="Picture 2" descr="C:\Documents and Settings\xcao\Desktop\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2814" y="2276872"/>
            <a:ext cx="3295650" cy="26574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940152" y="155679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</a:rPr>
              <a:t>q.</a:t>
            </a:r>
            <a:r>
              <a:rPr lang="el-GR" sz="2400" b="1" i="1" dirty="0" smtClean="0">
                <a:latin typeface="Times New Roman" pitchFamily="18" charset="0"/>
              </a:rPr>
              <a:t>ψ</a:t>
            </a:r>
            <a:r>
              <a:rPr lang="da-DK" sz="2400" b="1" i="1" dirty="0" smtClean="0">
                <a:latin typeface="Times New Roman" pitchFamily="18" charset="0"/>
              </a:rPr>
              <a:t> </a:t>
            </a:r>
            <a:r>
              <a:rPr lang="en-US" sz="2400" b="1" dirty="0" smtClean="0"/>
              <a:t>= {t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 t</a:t>
            </a:r>
            <a:r>
              <a:rPr lang="en-US" sz="2400" b="1" baseline="-25000" dirty="0" smtClean="0"/>
              <a:t>3, </a:t>
            </a:r>
            <a:r>
              <a:rPr lang="en-US" sz="2400" b="1" dirty="0" smtClean="0"/>
              <a:t>t</a:t>
            </a:r>
            <a:r>
              <a:rPr lang="en-US" sz="2400" b="1" baseline="-25000" dirty="0" smtClean="0"/>
              <a:t>5</a:t>
            </a:r>
            <a:r>
              <a:rPr lang="en-US" sz="2400" b="1" dirty="0" smtClean="0"/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67544" y="3068960"/>
          <a:ext cx="47525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  <a:gridCol w="648072"/>
                <a:gridCol w="792088"/>
                <a:gridCol w="792086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4.6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544" y="4725144"/>
          <a:ext cx="47525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  <a:gridCol w="648072"/>
                <a:gridCol w="792088"/>
                <a:gridCol w="792086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dirty="0" smtClean="0"/>
                        <a:t>, t</a:t>
                      </a:r>
                      <a:r>
                        <a:rPr lang="en-US" sz="1800" b="1" baseline="-25000" dirty="0" smtClean="0"/>
                        <a:t>3, </a:t>
                      </a:r>
                      <a:r>
                        <a:rPr lang="en-US" sz="1800" b="1" dirty="0" smtClean="0"/>
                        <a:t>t</a:t>
                      </a:r>
                      <a:r>
                        <a:rPr lang="en-US" sz="1800" b="1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o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o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o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4.6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6.2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Up Arrow 58"/>
          <p:cNvSpPr>
            <a:spLocks noChangeArrowheads="1"/>
          </p:cNvSpPr>
          <p:nvPr/>
        </p:nvSpPr>
        <p:spPr bwMode="auto">
          <a:xfrm flipH="1" flipV="1">
            <a:off x="2411760" y="2492896"/>
            <a:ext cx="432048" cy="720080"/>
          </a:xfrm>
          <a:prstGeom prst="upArrow">
            <a:avLst>
              <a:gd name="adj1" fmla="val 50000"/>
              <a:gd name="adj2" fmla="val 50033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4" name="Up Arrow 58"/>
          <p:cNvSpPr>
            <a:spLocks noChangeArrowheads="1"/>
          </p:cNvSpPr>
          <p:nvPr/>
        </p:nvSpPr>
        <p:spPr bwMode="auto">
          <a:xfrm flipH="1" flipV="1">
            <a:off x="2411760" y="4149080"/>
            <a:ext cx="432048" cy="720080"/>
          </a:xfrm>
          <a:prstGeom prst="upArrow">
            <a:avLst>
              <a:gd name="adj1" fmla="val 50000"/>
              <a:gd name="adj2" fmla="val 50033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 flipH="1" flipV="1">
            <a:off x="4211960" y="5085184"/>
            <a:ext cx="936104" cy="79208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16" name="矩形标注 5"/>
          <p:cNvSpPr/>
          <p:nvPr/>
        </p:nvSpPr>
        <p:spPr bwMode="auto">
          <a:xfrm>
            <a:off x="5508104" y="5949280"/>
            <a:ext cx="2592288" cy="576064"/>
          </a:xfrm>
          <a:prstGeom prst="wedgeRectCallout">
            <a:avLst>
              <a:gd name="adj1" fmla="val -66388"/>
              <a:gd name="adj2" fmla="val -91956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latin typeface="Arial" charset="0"/>
              </a:rPr>
              <a:t>Better than the {o1, o2, o4} found by T1A1!</a:t>
            </a:r>
            <a:endParaRPr lang="zh-CN" altLang="en-US" sz="1600" dirty="0" smtClean="0">
              <a:latin typeface="Arial" charset="0"/>
            </a:endParaRPr>
          </a:p>
        </p:txBody>
      </p:sp>
      <p:sp>
        <p:nvSpPr>
          <p:cNvPr id="17" name="矩形标注 5"/>
          <p:cNvSpPr/>
          <p:nvPr/>
        </p:nvSpPr>
        <p:spPr bwMode="auto">
          <a:xfrm>
            <a:off x="2267744" y="548680"/>
            <a:ext cx="3528392" cy="792088"/>
          </a:xfrm>
          <a:prstGeom prst="wedgeRectCallout">
            <a:avLst>
              <a:gd name="adj1" fmla="val -25159"/>
              <a:gd name="adj2" fmla="val 89452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latin typeface="Arial" charset="0"/>
              </a:rPr>
              <a:t>Find all objects that cover parts of the query. Subsets of size 1 that yield the lowest costs.</a:t>
            </a:r>
            <a:endParaRPr lang="zh-CN" altLang="en-US" sz="1600" dirty="0" smtClean="0">
              <a:latin typeface="Arial" charset="0"/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 flipH="1" flipV="1">
            <a:off x="2627784" y="3140968"/>
            <a:ext cx="720080" cy="28803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21" name="Up Arrow 58"/>
          <p:cNvSpPr>
            <a:spLocks noChangeArrowheads="1"/>
          </p:cNvSpPr>
          <p:nvPr/>
        </p:nvSpPr>
        <p:spPr bwMode="auto">
          <a:xfrm rot="14418347" flipH="1" flipV="1">
            <a:off x="3541500" y="2732964"/>
            <a:ext cx="260800" cy="597318"/>
          </a:xfrm>
          <a:prstGeom prst="upArrow">
            <a:avLst>
              <a:gd name="adj1" fmla="val 50000"/>
              <a:gd name="adj2" fmla="val 5003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23" name="Up Arrow 58"/>
          <p:cNvSpPr>
            <a:spLocks noChangeArrowheads="1"/>
          </p:cNvSpPr>
          <p:nvPr/>
        </p:nvSpPr>
        <p:spPr bwMode="auto">
          <a:xfrm rot="14418347" flipH="1" flipV="1">
            <a:off x="4693628" y="4255660"/>
            <a:ext cx="260800" cy="597318"/>
          </a:xfrm>
          <a:prstGeom prst="upArrow">
            <a:avLst>
              <a:gd name="adj1" fmla="val 50000"/>
              <a:gd name="adj2" fmla="val 5003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 flipH="1" flipV="1">
            <a:off x="4211960" y="4797152"/>
            <a:ext cx="864096" cy="28803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995936" y="1988840"/>
          <a:ext cx="3336033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1736"/>
                <a:gridCol w="612283"/>
                <a:gridCol w="1043901"/>
                <a:gridCol w="1008113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Partition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Objects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</a:t>
                      </a:r>
                      <a:r>
                        <a:rPr lang="en-US" sz="1800" baseline="-25000" dirty="0" smtClean="0"/>
                        <a:t>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1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5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sz="18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sz="18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4.6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572000" y="2438896"/>
          <a:ext cx="4392487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8804"/>
                <a:gridCol w="939428"/>
                <a:gridCol w="1419792"/>
                <a:gridCol w="884463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Partition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Objects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3, </a:t>
                      </a: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null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1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3, </a:t>
                      </a: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5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baseline="0" dirty="0" smtClean="0"/>
                        <a:t>+(</a:t>
                      </a:r>
                      <a:r>
                        <a:rPr lang="en-US" sz="1800" dirty="0" smtClean="0"/>
                        <a:t>o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baseline="0" dirty="0" smtClean="0"/>
                        <a:t>+</a:t>
                      </a:r>
                      <a:r>
                        <a:rPr lang="en-US" sz="1800" dirty="0" smtClean="0"/>
                        <a:t>o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baseline="0" dirty="0" smtClean="0"/>
                        <a:t>)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3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1, </a:t>
                      </a: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5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baseline="0" dirty="0" smtClean="0"/>
                        <a:t>+(</a:t>
                      </a:r>
                      <a:r>
                        <a:rPr lang="en-US" sz="1800" dirty="0" smtClean="0"/>
                        <a:t>o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baseline="0" dirty="0" smtClean="0"/>
                        <a:t>+</a:t>
                      </a:r>
                      <a:r>
                        <a:rPr lang="en-US" sz="1800" dirty="0" smtClean="0"/>
                        <a:t>o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baseline="0" dirty="0" smtClean="0"/>
                        <a:t>)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5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3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sz="18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sz="18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6.2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矩形标注 5"/>
          <p:cNvSpPr/>
          <p:nvPr/>
        </p:nvSpPr>
        <p:spPr bwMode="auto">
          <a:xfrm>
            <a:off x="2267744" y="2348880"/>
            <a:ext cx="2664296" cy="576064"/>
          </a:xfrm>
          <a:prstGeom prst="wedgeRectCallout">
            <a:avLst>
              <a:gd name="adj1" fmla="val -25159"/>
              <a:gd name="adj2" fmla="val 89452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latin typeface="Arial" charset="0"/>
              </a:rPr>
              <a:t>Find the lowest costs for subsets of size 2.</a:t>
            </a:r>
            <a:endParaRPr lang="zh-CN" altLang="en-US" sz="16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18" grpId="0" animBg="1"/>
    </p:bldLst>
  </p:timing>
</p:sld>
</file>

<file path=ppt/theme/theme1.xml><?xml version="1.0" encoding="utf-8"?>
<a:theme xmlns:a="http://schemas.openxmlformats.org/drawingml/2006/main" name="主题1">
  <a:themeElements>
    <a:clrScheme name="1_daisy-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aisy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aisy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isy-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aisy-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isy-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isy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isy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isy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NTUPowerpointTemplate_Aug2010</Template>
  <TotalTime>7233</TotalTime>
  <Words>2535</Words>
  <Application>Microsoft Office PowerPoint</Application>
  <PresentationFormat>全屏显示(4:3)</PresentationFormat>
  <Paragraphs>789</Paragraphs>
  <Slides>25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主题1</vt:lpstr>
      <vt:lpstr>Equation</vt:lpstr>
      <vt:lpstr>Ligning</vt:lpstr>
      <vt:lpstr>幻灯片 1</vt:lpstr>
      <vt:lpstr>Motivation</vt:lpstr>
      <vt:lpstr>The Spatial Group Keyword Query</vt:lpstr>
      <vt:lpstr>Outline</vt:lpstr>
      <vt:lpstr>Background: the IR-Tree</vt:lpstr>
      <vt:lpstr>Type 1 Spatial Group Query</vt:lpstr>
      <vt:lpstr>Approximation Algorithm – T1A1</vt:lpstr>
      <vt:lpstr>Exact Algorithm Without an Index – T1E1</vt:lpstr>
      <vt:lpstr>Exact Algorithm Without an Index – T1E1</vt:lpstr>
      <vt:lpstr>Exact Algorithm Using an Index – T1E2</vt:lpstr>
      <vt:lpstr>Exact Algorithm Using an Index – T1E2</vt:lpstr>
      <vt:lpstr>Type 2 Spatial Group Query</vt:lpstr>
      <vt:lpstr>Approximation Algorithm 1 – T2A1</vt:lpstr>
      <vt:lpstr>Approximation Algorithm 2 – T2A2</vt:lpstr>
      <vt:lpstr>Exact Algorithm – T2E1</vt:lpstr>
      <vt:lpstr>Experiments – Efficiency</vt:lpstr>
      <vt:lpstr>Experiments (Web Data)</vt:lpstr>
      <vt:lpstr>Experiments (Web Data)</vt:lpstr>
      <vt:lpstr>Conclusions and Future Work</vt:lpstr>
      <vt:lpstr>Thanks!  </vt:lpstr>
      <vt:lpstr>Related Work</vt:lpstr>
      <vt:lpstr>Approximation algorithm (T1A1):</vt:lpstr>
      <vt:lpstr>Exact algorithm without an index (T1E1):</vt:lpstr>
      <vt:lpstr>Exact algorithm (T2E1):</vt:lpstr>
      <vt:lpstr>Exact algorithm (T2E1):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Categorization Information in Retrieving Questions</dc:title>
  <dc:creator>Gao CONG</dc:creator>
  <cp:lastModifiedBy>zhiqiangxu</cp:lastModifiedBy>
  <cp:revision>1475</cp:revision>
  <dcterms:modified xsi:type="dcterms:W3CDTF">2011-06-04T18:33:17Z</dcterms:modified>
</cp:coreProperties>
</file>